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7"/>
  </p:notesMasterIdLst>
  <p:sldIdLst>
    <p:sldId id="509" r:id="rId2"/>
    <p:sldId id="490" r:id="rId3"/>
    <p:sldId id="491" r:id="rId4"/>
    <p:sldId id="488" r:id="rId5"/>
    <p:sldId id="492" r:id="rId6"/>
    <p:sldId id="493" r:id="rId7"/>
    <p:sldId id="494" r:id="rId8"/>
    <p:sldId id="484" r:id="rId9"/>
    <p:sldId id="356" r:id="rId10"/>
    <p:sldId id="354" r:id="rId11"/>
    <p:sldId id="363" r:id="rId12"/>
    <p:sldId id="359" r:id="rId13"/>
    <p:sldId id="434" r:id="rId14"/>
    <p:sldId id="360" r:id="rId15"/>
    <p:sldId id="435" r:id="rId16"/>
    <p:sldId id="436" r:id="rId17"/>
    <p:sldId id="437" r:id="rId18"/>
    <p:sldId id="411" r:id="rId19"/>
    <p:sldId id="373" r:id="rId20"/>
    <p:sldId id="410" r:id="rId21"/>
    <p:sldId id="412" r:id="rId22"/>
    <p:sldId id="374" r:id="rId23"/>
    <p:sldId id="413" r:id="rId24"/>
    <p:sldId id="415" r:id="rId25"/>
    <p:sldId id="416" r:id="rId26"/>
    <p:sldId id="417" r:id="rId27"/>
    <p:sldId id="414" r:id="rId28"/>
    <p:sldId id="418" r:id="rId29"/>
    <p:sldId id="419" r:id="rId30"/>
    <p:sldId id="422" r:id="rId31"/>
    <p:sldId id="421" r:id="rId32"/>
    <p:sldId id="472" r:id="rId33"/>
    <p:sldId id="473" r:id="rId34"/>
    <p:sldId id="423" r:id="rId35"/>
    <p:sldId id="425" r:id="rId36"/>
    <p:sldId id="474" r:id="rId37"/>
    <p:sldId id="429" r:id="rId38"/>
    <p:sldId id="427" r:id="rId39"/>
    <p:sldId id="428" r:id="rId40"/>
    <p:sldId id="430" r:id="rId41"/>
    <p:sldId id="431" r:id="rId42"/>
    <p:sldId id="475" r:id="rId43"/>
    <p:sldId id="432" r:id="rId44"/>
    <p:sldId id="426" r:id="rId45"/>
    <p:sldId id="376" r:id="rId46"/>
    <p:sldId id="438" r:id="rId47"/>
    <p:sldId id="481" r:id="rId48"/>
    <p:sldId id="482" r:id="rId49"/>
    <p:sldId id="439" r:id="rId50"/>
    <p:sldId id="364" r:id="rId51"/>
    <p:sldId id="441" r:id="rId52"/>
    <p:sldId id="440" r:id="rId53"/>
    <p:sldId id="442" r:id="rId54"/>
    <p:sldId id="465" r:id="rId55"/>
    <p:sldId id="379" r:id="rId56"/>
    <p:sldId id="444" r:id="rId57"/>
    <p:sldId id="446" r:id="rId58"/>
    <p:sldId id="447" r:id="rId59"/>
    <p:sldId id="449" r:id="rId60"/>
    <p:sldId id="445" r:id="rId61"/>
    <p:sldId id="455" r:id="rId62"/>
    <p:sldId id="452" r:id="rId63"/>
    <p:sldId id="453" r:id="rId64"/>
    <p:sldId id="451" r:id="rId65"/>
    <p:sldId id="456" r:id="rId66"/>
    <p:sldId id="457" r:id="rId67"/>
    <p:sldId id="450" r:id="rId68"/>
    <p:sldId id="458" r:id="rId69"/>
    <p:sldId id="460" r:id="rId70"/>
    <p:sldId id="462" r:id="rId71"/>
    <p:sldId id="463" r:id="rId72"/>
    <p:sldId id="464" r:id="rId73"/>
    <p:sldId id="461" r:id="rId74"/>
    <p:sldId id="459" r:id="rId75"/>
    <p:sldId id="466" r:id="rId76"/>
    <p:sldId id="467" r:id="rId77"/>
    <p:sldId id="468" r:id="rId78"/>
    <p:sldId id="469" r:id="rId79"/>
    <p:sldId id="470" r:id="rId80"/>
    <p:sldId id="377" r:id="rId81"/>
    <p:sldId id="378" r:id="rId82"/>
    <p:sldId id="366" r:id="rId83"/>
    <p:sldId id="471" r:id="rId84"/>
    <p:sldId id="367" r:id="rId85"/>
    <p:sldId id="368" r:id="rId86"/>
    <p:sldId id="369" r:id="rId87"/>
    <p:sldId id="370" r:id="rId88"/>
    <p:sldId id="496" r:id="rId89"/>
    <p:sldId id="497" r:id="rId90"/>
    <p:sldId id="498" r:id="rId91"/>
    <p:sldId id="499" r:id="rId92"/>
    <p:sldId id="510" r:id="rId93"/>
    <p:sldId id="501" r:id="rId94"/>
    <p:sldId id="502" r:id="rId95"/>
    <p:sldId id="503" r:id="rId96"/>
    <p:sldId id="504" r:id="rId97"/>
    <p:sldId id="505" r:id="rId98"/>
    <p:sldId id="506" r:id="rId99"/>
    <p:sldId id="507" r:id="rId100"/>
    <p:sldId id="508" r:id="rId101"/>
    <p:sldId id="371" r:id="rId102"/>
    <p:sldId id="476" r:id="rId103"/>
    <p:sldId id="477" r:id="rId104"/>
    <p:sldId id="479" r:id="rId105"/>
    <p:sldId id="478" r:id="rId106"/>
    <p:sldId id="383" r:id="rId107"/>
    <p:sldId id="384" r:id="rId108"/>
    <p:sldId id="480" r:id="rId109"/>
    <p:sldId id="381" r:id="rId110"/>
    <p:sldId id="389" r:id="rId111"/>
    <p:sldId id="483" r:id="rId112"/>
    <p:sldId id="387" r:id="rId113"/>
    <p:sldId id="388" r:id="rId114"/>
    <p:sldId id="390" r:id="rId115"/>
    <p:sldId id="391" r:id="rId116"/>
    <p:sldId id="407" r:id="rId117"/>
    <p:sldId id="409" r:id="rId118"/>
    <p:sldId id="408" r:id="rId119"/>
    <p:sldId id="392" r:id="rId120"/>
    <p:sldId id="394" r:id="rId121"/>
    <p:sldId id="401" r:id="rId122"/>
    <p:sldId id="402" r:id="rId123"/>
    <p:sldId id="403" r:id="rId124"/>
    <p:sldId id="393" r:id="rId125"/>
    <p:sldId id="395" r:id="rId1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38787"/>
    <a:srgbClr val="0033CC"/>
    <a:srgbClr val="56A3D5"/>
    <a:srgbClr val="FF00FF"/>
    <a:srgbClr val="00FF00"/>
    <a:srgbClr val="FF0066"/>
    <a:srgbClr val="000000"/>
    <a:srgbClr val="F8F8F8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5930" autoAdjust="0"/>
  </p:normalViewPr>
  <p:slideViewPr>
    <p:cSldViewPr snapToGrid="0" snapToObjects="1">
      <p:cViewPr varScale="1">
        <p:scale>
          <a:sx n="49" d="100"/>
          <a:sy n="49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3399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582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6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3222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787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245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305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860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6365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730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1090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791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457200" rtl="1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/>
                  <a:t>עבור </a:t>
                </a:r>
                <a:r>
                  <a:rPr lang="he-IL" dirty="0" err="1"/>
                  <a:t>רובאסטנס</a:t>
                </a:r>
                <a:r>
                  <a:rPr lang="he-IL" dirty="0"/>
                  <a:t> – אידאלית נשאף שהחסם יהיה בר השוואה לאלגוריתם האונליין הטוב ביותר.</a:t>
                </a:r>
              </a:p>
              <a:p>
                <a:pPr marL="0" marR="0" lvl="0" indent="0" algn="r" defTabSz="457200" rtl="1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/>
                  <a:t>אינטואיטיבית</a:t>
                </a:r>
                <a:r>
                  <a:rPr lang="he-IL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𝜆</a:t>
                </a:r>
                <a:r>
                  <a:rPr lang="he-IL" b="0" i="0" baseline="0">
                    <a:latin typeface="Cambria Math" panose="02040503050406030204" pitchFamily="18" charset="0"/>
                  </a:rPr>
                  <a:t> </a:t>
                </a:r>
                <a:r>
                  <a:rPr lang="he-IL" dirty="0"/>
                  <a:t> מסמל את הביטחון</a:t>
                </a:r>
                <a:r>
                  <a:rPr lang="he-IL" baseline="0" dirty="0"/>
                  <a:t> שלנו בחזאי, כאשר </a:t>
                </a:r>
                <a:r>
                  <a:rPr lang="he-IL" b="1" baseline="0" dirty="0"/>
                  <a:t>ערך קטן יותר מסמל בטחון גבוה יותר.</a:t>
                </a:r>
                <a:endParaRPr lang="he-IL" b="1" dirty="0"/>
              </a:p>
              <a:p>
                <a:pPr marL="0" marR="0" lvl="0" indent="0" algn="r" defTabSz="457200" rtl="1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e-IL" dirty="0"/>
              </a:p>
              <a:p>
                <a:endParaRPr lang="he-IL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728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74652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3573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241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9256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3455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8499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8669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1543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7771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7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427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8639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262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7705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7091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4642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1928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9662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610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6261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033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391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1448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02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28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852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35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94092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3302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79585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19810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305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481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5962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0630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4354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43005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71437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64538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00754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73029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92236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4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96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46286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4002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03572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0707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84402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35281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03979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39807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17923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025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78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07108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6371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898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64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8887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26135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09818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3258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4693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469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703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87399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4928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20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544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151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83731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21604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7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652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57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990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112048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54588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0533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9153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2076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058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5375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6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022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88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ack and white aerial photo of a person standing on top of a dam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2000"/>
              </a:spcBef>
              <a:buClrTx/>
              <a:buSzTx/>
              <a:buFont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2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Black and white photo of windmills under a cloudy sky"/>
          <p:cNvSpPr>
            <a:spLocks noGrp="1"/>
          </p:cNvSpPr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23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lack and white aerial photo of a person standing on top of a dam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Black and white photo of windmills under a cloudy sky"/>
          <p:cNvSpPr>
            <a:spLocks noGrp="1"/>
          </p:cNvSpPr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Black and white photo of windmills under a cloudy sky"/>
          <p:cNvSpPr>
            <a:spLocks noGrp="1"/>
          </p:cNvSpPr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 marL="635000" indent="-635000">
              <a:buClr>
                <a:schemeClr val="accent1"/>
              </a:buClr>
              <a:buChar char="▸"/>
              <a:defRPr sz="4000"/>
            </a:lvl1pPr>
            <a:lvl2pPr marL="1270000" indent="-635000">
              <a:buClr>
                <a:schemeClr val="accent1"/>
              </a:buClr>
              <a:buChar char="▸"/>
              <a:defRPr sz="4000"/>
            </a:lvl2pPr>
            <a:lvl3pPr marL="1905000" indent="-635000">
              <a:buClr>
                <a:schemeClr val="accent1"/>
              </a:buClr>
              <a:buChar char="▸"/>
              <a:defRPr sz="4000"/>
            </a:lvl3pPr>
            <a:lvl4pPr marL="2540000" indent="-635000">
              <a:buClr>
                <a:schemeClr val="accent1"/>
              </a:buClr>
              <a:buChar char="▸"/>
              <a:defRPr sz="4000"/>
            </a:lvl4pPr>
            <a:lvl5pPr marL="3175000" indent="-635000"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lack and white photo of a solar panel"/>
          <p:cNvSpPr>
            <a:spLocks noGrp="1"/>
          </p:cNvSpPr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Black and white photo of water flowing over the spillway gates of a dam"/>
          <p:cNvSpPr>
            <a:spLocks noGrp="1"/>
          </p:cNvSpPr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Black and white photo of windmills under a cloudy sky"/>
          <p:cNvSpPr>
            <a:spLocks noGrp="1"/>
          </p:cNvSpPr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hf sldNum="0" hdr="0" ftr="0" dt="0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582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17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852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487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22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757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392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27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662083" marR="0" indent="-582083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1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1.png"/><Relationship Id="rId3" Type="http://schemas.openxmlformats.org/officeDocument/2006/relationships/image" Target="../media/image148.png"/><Relationship Id="rId7" Type="http://schemas.openxmlformats.org/officeDocument/2006/relationships/image" Target="../media/image11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9.png"/><Relationship Id="rId9" Type="http://schemas.openxmlformats.org/officeDocument/2006/relationships/image" Target="../media/image44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3" Type="http://schemas.openxmlformats.org/officeDocument/2006/relationships/image" Target="../media/image148.png"/><Relationship Id="rId7" Type="http://schemas.openxmlformats.org/officeDocument/2006/relationships/image" Target="../media/image120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9.png"/><Relationship Id="rId9" Type="http://schemas.openxmlformats.org/officeDocument/2006/relationships/image" Target="../media/image44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41.png"/><Relationship Id="rId4" Type="http://schemas.openxmlformats.org/officeDocument/2006/relationships/image" Target="../media/image123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1.png"/><Relationship Id="rId4" Type="http://schemas.openxmlformats.org/officeDocument/2006/relationships/image" Target="../media/image12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1.png"/><Relationship Id="rId5" Type="http://schemas.openxmlformats.org/officeDocument/2006/relationships/image" Target="../media/image1291.png"/><Relationship Id="rId4" Type="http://schemas.openxmlformats.org/officeDocument/2006/relationships/image" Target="../media/image128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0.png"/><Relationship Id="rId4" Type="http://schemas.openxmlformats.org/officeDocument/2006/relationships/image" Target="../media/image51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7" Type="http://schemas.openxmlformats.org/officeDocument/2006/relationships/image" Target="../media/image122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0.png"/><Relationship Id="rId5" Type="http://schemas.openxmlformats.org/officeDocument/2006/relationships/image" Target="../media/image540.png"/><Relationship Id="rId4" Type="http://schemas.openxmlformats.org/officeDocument/2006/relationships/image" Target="../media/image120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7" Type="http://schemas.openxmlformats.org/officeDocument/2006/relationships/image" Target="../media/image12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0.png"/><Relationship Id="rId5" Type="http://schemas.openxmlformats.org/officeDocument/2006/relationships/image" Target="../media/image540.png"/><Relationship Id="rId4" Type="http://schemas.openxmlformats.org/officeDocument/2006/relationships/image" Target="../media/image124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60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0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0.png"/><Relationship Id="rId4" Type="http://schemas.openxmlformats.org/officeDocument/2006/relationships/image" Target="../media/image152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7" Type="http://schemas.openxmlformats.org/officeDocument/2006/relationships/image" Target="../media/image132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0.png"/><Relationship Id="rId5" Type="http://schemas.openxmlformats.org/officeDocument/2006/relationships/image" Target="../media/image1300.png"/><Relationship Id="rId4" Type="http://schemas.openxmlformats.org/officeDocument/2006/relationships/image" Target="../media/image57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57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59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1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3" Type="http://schemas.openxmlformats.org/officeDocument/2006/relationships/image" Target="../media/image520.png"/><Relationship Id="rId7" Type="http://schemas.openxmlformats.org/officeDocument/2006/relationships/image" Target="../media/image5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541.png"/><Relationship Id="rId4" Type="http://schemas.openxmlformats.org/officeDocument/2006/relationships/image" Target="../media/image5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3" Type="http://schemas.openxmlformats.org/officeDocument/2006/relationships/image" Target="../media/image580.png"/><Relationship Id="rId7" Type="http://schemas.openxmlformats.org/officeDocument/2006/relationships/image" Target="../media/image59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541.png"/><Relationship Id="rId4" Type="http://schemas.openxmlformats.org/officeDocument/2006/relationships/image" Target="../media/image531.png"/><Relationship Id="rId9" Type="http://schemas.openxmlformats.org/officeDocument/2006/relationships/image" Target="../media/image5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1.png"/><Relationship Id="rId7" Type="http://schemas.openxmlformats.org/officeDocument/2006/relationships/image" Target="../media/image591.png"/><Relationship Id="rId12" Type="http://schemas.openxmlformats.org/officeDocument/2006/relationships/image" Target="../media/image5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561.png"/><Relationship Id="rId5" Type="http://schemas.openxmlformats.org/officeDocument/2006/relationships/image" Target="../media/image541.png"/><Relationship Id="rId10" Type="http://schemas.openxmlformats.org/officeDocument/2006/relationships/image" Target="../media/image630.png"/><Relationship Id="rId4" Type="http://schemas.openxmlformats.org/officeDocument/2006/relationships/image" Target="../media/image531.png"/><Relationship Id="rId9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1.png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87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9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9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98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681.png"/><Relationship Id="rId4" Type="http://schemas.openxmlformats.org/officeDocument/2006/relationships/image" Target="../media/image240.png"/><Relationship Id="rId9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2.png"/><Relationship Id="rId4" Type="http://schemas.openxmlformats.org/officeDocument/2006/relationships/image" Target="../media/image4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2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60.png"/><Relationship Id="rId4" Type="http://schemas.openxmlformats.org/officeDocument/2006/relationships/image" Target="../media/image14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mpetitive Paging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54025">
              <a:defRPr sz="16665"/>
            </a:lvl1pPr>
          </a:lstStyle>
          <a:p>
            <a:r>
              <a:rPr lang="en-GB" sz="9600" b="1" dirty="0">
                <a:latin typeface="Agency FB" panose="020B0503020202020204" pitchFamily="34" charset="0"/>
              </a:rPr>
              <a:t>The Primal-Dual method for Learning Augmented Algorithms</a:t>
            </a:r>
            <a:br>
              <a:rPr lang="en-GB" sz="9600" b="1" dirty="0">
                <a:latin typeface="Agency FB" panose="020B0503020202020204" pitchFamily="34" charset="0"/>
              </a:rPr>
            </a:br>
            <a:r>
              <a:rPr kumimoji="0" lang="it-IT" sz="6000" b="1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Étienne Bamas, Andreas Maggiori, Ola Svensson</a:t>
            </a:r>
            <a:br>
              <a:rPr kumimoji="0" lang="it-IT" sz="6000" b="0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</a:br>
            <a:r>
              <a:rPr kumimoji="0" lang="it-IT" sz="6000" b="0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S</a:t>
            </a:r>
            <a:r>
              <a:rPr kumimoji="0" lang="en-GB" sz="6000" b="0" i="0" u="none" strike="noStrike" kern="0" cap="all" spc="0" normalizeH="0" baseline="0" noProof="0" dirty="0" err="1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lides</a:t>
            </a:r>
            <a:r>
              <a:rPr kumimoji="0" lang="en-GB" sz="6000" b="0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 By: Roi Bar-On, </a:t>
            </a:r>
            <a:r>
              <a:rPr kumimoji="0" lang="en-GB" sz="6000" b="0" i="0" u="none" strike="noStrike" kern="0" cap="all" spc="0" normalizeH="0" baseline="0" noProof="0" dirty="0" err="1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Tsufit</a:t>
            </a:r>
            <a:r>
              <a:rPr kumimoji="0" lang="en-GB" sz="6000" b="0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 Shua</a:t>
            </a:r>
            <a:br>
              <a:rPr kumimoji="0" lang="en-GB" sz="6000" b="0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</a:br>
            <a:r>
              <a:rPr kumimoji="0" lang="en-GB" sz="6000" b="0" i="0" u="none" strike="noStrike" kern="0" cap="all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DIN Alternate Bold"/>
                <a:sym typeface="DIN Alternate Bold"/>
              </a:rPr>
              <a:t>01/06/2022</a:t>
            </a:r>
            <a:endParaRPr lang="en-GB" sz="9600" b="1" dirty="0">
              <a:latin typeface="Agency FB" panose="020B0503020202020204" pitchFamily="34" charset="0"/>
            </a:endParaRPr>
          </a:p>
        </p:txBody>
      </p:sp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Seminar on Online Algorithms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Primal-dual formulation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 primal-dual formulation – reminder</a:t>
                </a: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838787"/>
                  </a:solidFill>
                  <a:effectLst/>
                  <a:uLnTx/>
                  <a:uFillTx/>
                  <a:latin typeface="Avenir Next Medium"/>
                  <a:cs typeface="Times New Roman" pitchFamily="18" charset="0"/>
                  <a:sym typeface="Avenir Next Medium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>
                  <a:cs typeface="Times New Roman" pitchFamily="18" charset="0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838787"/>
                  </a:solidFill>
                  <a:effectLst/>
                  <a:uLnTx/>
                  <a:uFillTx/>
                  <a:latin typeface="Avenir Next Medium"/>
                  <a:cs typeface="Times New Roman" pitchFamily="18" charset="0"/>
                  <a:sym typeface="Avenir Next Medium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>
                  <a:cs typeface="Times New Roman" pitchFamily="18" charset="0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r>
                  <a:rPr lang="en-US" dirty="0"/>
                  <a:t>Deterministic online algorithm (integral): 2-competitive (optimal)</a:t>
                </a:r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n-US" dirty="0"/>
                  <a:t>Randomized online algorithm (fractional):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kern="1200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n-US" dirty="0">
                    <a:ea typeface="Arial Unicode MS" pitchFamily="34" charset="-128"/>
                    <a:cs typeface="Times New Roman" pitchFamily="18" charset="0"/>
                  </a:rPr>
                  <a:t>1.58</a:t>
                </a:r>
                <a:r>
                  <a:rPr lang="en-US" dirty="0"/>
                  <a:t>-competitive (optimal)</a:t>
                </a:r>
              </a:p>
              <a:p>
                <a:pPr lvl="2">
                  <a:buClr>
                    <a:srgbClr val="34A5DA"/>
                  </a:buClr>
                  <a:defRPr/>
                </a:pPr>
                <a:r>
                  <a:rPr lang="en-US" dirty="0"/>
                  <a:t>Turn the fractional solution to an online randomized algorithm with equal expected cost</a:t>
                </a:r>
                <a:endParaRPr lang="he-IL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80B85E91-2CEF-36EC-EFDD-10AFEDF604D6}"/>
                  </a:ext>
                </a:extLst>
              </p:cNvPr>
              <p:cNvSpPr txBox="1"/>
              <p:nvPr/>
            </p:nvSpPr>
            <p:spPr bwMode="auto">
              <a:xfrm>
                <a:off x="762000" y="4595219"/>
                <a:ext cx="7833360" cy="312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Primal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min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 err="1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 			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80B85E91-2CEF-36EC-EFDD-10AFEDF60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595219"/>
                <a:ext cx="7833360" cy="3122586"/>
              </a:xfrm>
              <a:prstGeom prst="rect">
                <a:avLst/>
              </a:prstGeom>
              <a:blipFill>
                <a:blip r:embed="rId4"/>
                <a:stretch>
                  <a:fillRect t="-3516" b="-60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439B68E2-7EE4-9D8A-012A-40178F89830D}"/>
                  </a:ext>
                </a:extLst>
              </p:cNvPr>
              <p:cNvSpPr txBox="1"/>
              <p:nvPr/>
            </p:nvSpPr>
            <p:spPr bwMode="auto">
              <a:xfrm>
                <a:off x="8595360" y="4589863"/>
                <a:ext cx="8492490" cy="2900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Dual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				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439B68E2-7EE4-9D8A-012A-40178F89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5360" y="4589863"/>
                <a:ext cx="8492490" cy="2900730"/>
              </a:xfrm>
              <a:prstGeom prst="rect">
                <a:avLst/>
              </a:prstGeom>
              <a:blipFill>
                <a:blip r:embed="rId5"/>
                <a:stretch>
                  <a:fillRect t="-37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00B0D-58ED-CB19-9730-95774D050D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F430-4BB0-D1FD-FB6C-85DFB2C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Consistency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𝓟𝓓𝓛𝓐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The cost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is caused by sets which are selected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Each element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increased by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old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2FC9F-07B2-D13E-8665-C42A1530F812}"/>
                  </a:ext>
                </a:extLst>
              </p:cNvPr>
              <p:cNvSpPr txBox="1"/>
              <p:nvPr/>
            </p:nvSpPr>
            <p:spPr>
              <a:xfrm>
                <a:off x="15120026" y="9735930"/>
                <a:ext cx="10891737" cy="36658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600" dirty="0"/>
                  <a:t> - maximal number of sets covering an element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- the groups covering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𝓐</m:t>
                    </m:r>
                  </m:oMath>
                </a14:m>
                <a:r>
                  <a:rPr lang="en-US" sz="3600" dirty="0"/>
                  <a:t> - the predicted optimal covering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𝒐𝒍𝒅</m:t>
                        </m:r>
                      </m:sup>
                    </m:sSubSup>
                  </m:oMath>
                </a14:m>
                <a:r>
                  <a:rPr lang="en-US" sz="3600" dirty="0"/>
                  <a:t>- the primal variables before the update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2FC9F-07B2-D13E-8665-C42A1530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026" y="9735930"/>
                <a:ext cx="10891737" cy="3665812"/>
              </a:xfrm>
              <a:prstGeom prst="rect">
                <a:avLst/>
              </a:prstGeom>
              <a:blipFill>
                <a:blip r:embed="rId3"/>
                <a:stretch>
                  <a:fillRect t="-2496" b="-54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532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rPr lang="en-US" dirty="0"/>
              <a:t>Dynamic TCP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6742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Dynamic TCP acknowledgement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TCP interaction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client</a:t>
            </a:r>
            <a:r>
              <a:rPr lang="en-US" dirty="0"/>
              <a:t> sends to the </a:t>
            </a:r>
            <a:r>
              <a:rPr lang="en-US" dirty="0">
                <a:solidFill>
                  <a:srgbClr val="0033CC"/>
                </a:solidFill>
              </a:rPr>
              <a:t>server</a:t>
            </a:r>
            <a:r>
              <a:rPr lang="en-US" dirty="0"/>
              <a:t> a stream of </a:t>
            </a:r>
            <a:r>
              <a:rPr lang="en-US" dirty="0">
                <a:solidFill>
                  <a:srgbClr val="56A3D5"/>
                </a:solidFill>
              </a:rPr>
              <a:t>packets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server</a:t>
            </a:r>
            <a:r>
              <a:rPr lang="en-US" dirty="0"/>
              <a:t> replies to the </a:t>
            </a:r>
            <a:r>
              <a:rPr lang="en-US" dirty="0">
                <a:solidFill>
                  <a:srgbClr val="0033CC"/>
                </a:solidFill>
              </a:rPr>
              <a:t>client</a:t>
            </a:r>
            <a:r>
              <a:rPr lang="en-US" dirty="0"/>
              <a:t> acknowledging (</a:t>
            </a:r>
            <a:r>
              <a:rPr lang="en-US" dirty="0">
                <a:solidFill>
                  <a:srgbClr val="56A3D5"/>
                </a:solidFill>
              </a:rPr>
              <a:t>acks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that each packet arrived correctly</a:t>
            </a:r>
          </a:p>
          <a:p>
            <a:pPr lvl="1"/>
            <a:r>
              <a:rPr lang="en-US" dirty="0"/>
              <a:t>Sending too many acks </a:t>
            </a:r>
            <a:r>
              <a:rPr lang="en-US" dirty="0">
                <a:solidFill>
                  <a:srgbClr val="FF0000"/>
                </a:solidFill>
              </a:rPr>
              <a:t>overloads the network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70C9E039-1478-5269-5A9F-A62B5618E6BB}"/>
              </a:ext>
            </a:extLst>
          </p:cNvPr>
          <p:cNvGrpSpPr/>
          <p:nvPr/>
        </p:nvGrpSpPr>
        <p:grpSpPr>
          <a:xfrm>
            <a:off x="18066747" y="2565400"/>
            <a:ext cx="5555253" cy="9588136"/>
            <a:chOff x="1287781" y="4127864"/>
            <a:chExt cx="5555253" cy="9588136"/>
          </a:xfrm>
        </p:grpSpPr>
        <p:pic>
          <p:nvPicPr>
            <p:cNvPr id="5" name="תמונה 4" descr="תמונה שמכילה טקסט, אלקטרוניקה&#10;&#10;התיאור נוצר באופן אוטומטי">
              <a:extLst>
                <a:ext uri="{FF2B5EF4-FFF2-40B4-BE49-F238E27FC236}">
                  <a16:creationId xmlns:a16="http://schemas.microsoft.com/office/drawing/2014/main" id="{2F134779-8083-8C95-E4D8-27DDE800F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781" y="4127864"/>
              <a:ext cx="815339" cy="1477902"/>
            </a:xfrm>
            <a:prstGeom prst="rect">
              <a:avLst/>
            </a:prstGeom>
          </p:spPr>
        </p:pic>
        <p:pic>
          <p:nvPicPr>
            <p:cNvPr id="6" name="תמונה 5" descr="תמונה שמכילה טקסט, אוסף תמונות&#10;&#10;התיאור נוצר באופן אוטומטי">
              <a:extLst>
                <a:ext uri="{FF2B5EF4-FFF2-40B4-BE49-F238E27FC236}">
                  <a16:creationId xmlns:a16="http://schemas.microsoft.com/office/drawing/2014/main" id="{A861DE81-99E2-DF4B-AB55-F51906561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4127864"/>
              <a:ext cx="1013734" cy="1604344"/>
            </a:xfrm>
            <a:prstGeom prst="rect">
              <a:avLst/>
            </a:prstGeom>
          </p:spPr>
        </p:pic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69AEB973-5DCE-1BA8-E0E3-95B0A7AEC6C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1695450" y="5605766"/>
              <a:ext cx="1" cy="81102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C2685CC7-2B9A-E03D-4CE4-839D9B3777E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336167" y="5732208"/>
              <a:ext cx="0" cy="79837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3BDE9DD-B0FB-B1EB-C6CC-A4ECB830A894}"/>
              </a:ext>
            </a:extLst>
          </p:cNvPr>
          <p:cNvGrpSpPr/>
          <p:nvPr/>
        </p:nvGrpSpPr>
        <p:grpSpPr>
          <a:xfrm>
            <a:off x="18474416" y="3521165"/>
            <a:ext cx="4640717" cy="1691326"/>
            <a:chOff x="1695450" y="5083629"/>
            <a:chExt cx="4640717" cy="1691326"/>
          </a:xfrm>
        </p:grpSpPr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80BC3A2E-DA7E-75EA-4541-DF5C1983016D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0FD72BC9-8FB7-EE1A-50E1-90539C86078D}"/>
                </a:ext>
              </a:extLst>
            </p:cNvPr>
            <p:cNvGrpSpPr/>
            <p:nvPr/>
          </p:nvGrpSpPr>
          <p:grpSpPr>
            <a:xfrm>
              <a:off x="3362804" y="5083629"/>
              <a:ext cx="1592170" cy="1691326"/>
              <a:chOff x="3219724" y="5039311"/>
              <a:chExt cx="1592170" cy="1691326"/>
            </a:xfrm>
          </p:grpSpPr>
          <p:pic>
            <p:nvPicPr>
              <p:cNvPr id="12" name="תמונה 11">
                <a:extLst>
                  <a:ext uri="{FF2B5EF4-FFF2-40B4-BE49-F238E27FC236}">
                    <a16:creationId xmlns:a16="http://schemas.microsoft.com/office/drawing/2014/main" id="{2E7BCFEB-5B88-DA99-6AF7-E48A4FD80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D9191AEE-D220-EBDC-1612-887B1193499D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8672366A-BB54-EDE7-8AFC-6A33D373AD97}"/>
              </a:ext>
            </a:extLst>
          </p:cNvPr>
          <p:cNvGrpSpPr/>
          <p:nvPr/>
        </p:nvGrpSpPr>
        <p:grpSpPr>
          <a:xfrm>
            <a:off x="18474417" y="4908970"/>
            <a:ext cx="4640716" cy="1839685"/>
            <a:chOff x="1695451" y="7565572"/>
            <a:chExt cx="4640716" cy="1839685"/>
          </a:xfrm>
        </p:grpSpPr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AC5C7628-A73F-8E1B-E68E-05A6FD4723E8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582A76C-3D0A-DCDF-5FCA-F9F0BDE8A3E3}"/>
                </a:ext>
              </a:extLst>
            </p:cNvPr>
            <p:cNvGrpSpPr/>
            <p:nvPr/>
          </p:nvGrpSpPr>
          <p:grpSpPr>
            <a:xfrm>
              <a:off x="3448255" y="7565572"/>
              <a:ext cx="1045710" cy="1839685"/>
              <a:chOff x="3448255" y="7565572"/>
              <a:chExt cx="1045710" cy="1839685"/>
            </a:xfrm>
          </p:grpSpPr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967C1BC-C8E8-760D-6A5F-CF1F142184BB}"/>
                  </a:ext>
                </a:extLst>
              </p:cNvPr>
              <p:cNvSpPr txBox="1"/>
              <p:nvPr/>
            </p:nvSpPr>
            <p:spPr>
              <a:xfrm>
                <a:off x="3579564" y="7565572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19" name="תמונה 18">
                <a:extLst>
                  <a:ext uri="{FF2B5EF4-FFF2-40B4-BE49-F238E27FC236}">
                    <a16:creationId xmlns:a16="http://schemas.microsoft.com/office/drawing/2014/main" id="{4E93A44A-40F7-12A6-A8B7-B9C278961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92DF87AF-C4B9-ED97-2620-B52F9A443B32}"/>
              </a:ext>
            </a:extLst>
          </p:cNvPr>
          <p:cNvGrpSpPr/>
          <p:nvPr/>
        </p:nvGrpSpPr>
        <p:grpSpPr>
          <a:xfrm>
            <a:off x="18495373" y="6591617"/>
            <a:ext cx="4640717" cy="1691326"/>
            <a:chOff x="1695450" y="5083629"/>
            <a:chExt cx="4640717" cy="1691326"/>
          </a:xfrm>
        </p:grpSpPr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58C2D855-0FFB-C0E9-4816-24FBA154E2CA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EE459026-CD89-E74A-E57B-1E9438E68EBD}"/>
                </a:ext>
              </a:extLst>
            </p:cNvPr>
            <p:cNvGrpSpPr/>
            <p:nvPr/>
          </p:nvGrpSpPr>
          <p:grpSpPr>
            <a:xfrm>
              <a:off x="3362804" y="5083629"/>
              <a:ext cx="1592170" cy="1691326"/>
              <a:chOff x="3219724" y="5039311"/>
              <a:chExt cx="1592170" cy="1691326"/>
            </a:xfrm>
          </p:grpSpPr>
          <p:pic>
            <p:nvPicPr>
              <p:cNvPr id="25" name="תמונה 24">
                <a:extLst>
                  <a:ext uri="{FF2B5EF4-FFF2-40B4-BE49-F238E27FC236}">
                    <a16:creationId xmlns:a16="http://schemas.microsoft.com/office/drawing/2014/main" id="{3FCCD278-0BA2-5F19-5614-6241BC7E2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CEAF84BC-BE17-D043-2FE1-2964DBA525F0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B0BAC7B1-A9D2-3116-02C3-2313F2600D82}"/>
              </a:ext>
            </a:extLst>
          </p:cNvPr>
          <p:cNvGrpSpPr/>
          <p:nvPr/>
        </p:nvGrpSpPr>
        <p:grpSpPr>
          <a:xfrm>
            <a:off x="18495373" y="7806566"/>
            <a:ext cx="4640716" cy="1753890"/>
            <a:chOff x="1695451" y="7651367"/>
            <a:chExt cx="4640716" cy="1753890"/>
          </a:xfrm>
        </p:grpSpPr>
        <p:cxnSp>
          <p:nvCxnSpPr>
            <p:cNvPr id="29" name="מחבר חץ ישר 28">
              <a:extLst>
                <a:ext uri="{FF2B5EF4-FFF2-40B4-BE49-F238E27FC236}">
                  <a16:creationId xmlns:a16="http://schemas.microsoft.com/office/drawing/2014/main" id="{DC4BE867-DFF1-0CA2-D7C5-2A0CBEEE2D27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B7EB30EC-8A11-C411-20C3-65009F8611DA}"/>
                </a:ext>
              </a:extLst>
            </p:cNvPr>
            <p:cNvGrpSpPr/>
            <p:nvPr/>
          </p:nvGrpSpPr>
          <p:grpSpPr>
            <a:xfrm>
              <a:off x="3448255" y="7651367"/>
              <a:ext cx="1142659" cy="1753890"/>
              <a:chOff x="3448255" y="7651367"/>
              <a:chExt cx="1142659" cy="1753890"/>
            </a:xfrm>
          </p:grpSpPr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811B491B-FD43-5F7C-F809-88376030D246}"/>
                  </a:ext>
                </a:extLst>
              </p:cNvPr>
              <p:cNvSpPr txBox="1"/>
              <p:nvPr/>
            </p:nvSpPr>
            <p:spPr>
              <a:xfrm>
                <a:off x="3676513" y="7651367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32" name="תמונה 31">
                <a:extLst>
                  <a:ext uri="{FF2B5EF4-FFF2-40B4-BE49-F238E27FC236}">
                    <a16:creationId xmlns:a16="http://schemas.microsoft.com/office/drawing/2014/main" id="{81CBC094-E259-846A-08A4-591865402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0DE63E9A-DE54-0B53-87F1-FAED33D374EB}"/>
              </a:ext>
            </a:extLst>
          </p:cNvPr>
          <p:cNvGrpSpPr/>
          <p:nvPr/>
        </p:nvGrpSpPr>
        <p:grpSpPr>
          <a:xfrm>
            <a:off x="18453460" y="9434681"/>
            <a:ext cx="4640717" cy="1691326"/>
            <a:chOff x="1695450" y="5083629"/>
            <a:chExt cx="4640717" cy="1691326"/>
          </a:xfrm>
        </p:grpSpPr>
        <p:cxnSp>
          <p:nvCxnSpPr>
            <p:cNvPr id="39" name="מחבר חץ ישר 38">
              <a:extLst>
                <a:ext uri="{FF2B5EF4-FFF2-40B4-BE49-F238E27FC236}">
                  <a16:creationId xmlns:a16="http://schemas.microsoft.com/office/drawing/2014/main" id="{921CD84E-2546-8B88-8E0D-CBE74DC29AFA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קבוצה 39">
              <a:extLst>
                <a:ext uri="{FF2B5EF4-FFF2-40B4-BE49-F238E27FC236}">
                  <a16:creationId xmlns:a16="http://schemas.microsoft.com/office/drawing/2014/main" id="{756B164A-6937-AE2A-7048-136894C79D7F}"/>
                </a:ext>
              </a:extLst>
            </p:cNvPr>
            <p:cNvGrpSpPr/>
            <p:nvPr/>
          </p:nvGrpSpPr>
          <p:grpSpPr>
            <a:xfrm>
              <a:off x="3362804" y="5083629"/>
              <a:ext cx="1592170" cy="1691326"/>
              <a:chOff x="3219724" y="5039311"/>
              <a:chExt cx="1592170" cy="1691326"/>
            </a:xfrm>
          </p:grpSpPr>
          <p:pic>
            <p:nvPicPr>
              <p:cNvPr id="41" name="תמונה 40">
                <a:extLst>
                  <a:ext uri="{FF2B5EF4-FFF2-40B4-BE49-F238E27FC236}">
                    <a16:creationId xmlns:a16="http://schemas.microsoft.com/office/drawing/2014/main" id="{2E4D7706-D5C0-E7EA-5313-B8EF807A7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7359FA5B-970E-0FA9-E445-543F6CD67BBA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ACBECCFB-DD78-BDBD-7146-4F5F8BDBCCB1}"/>
              </a:ext>
            </a:extLst>
          </p:cNvPr>
          <p:cNvGrpSpPr/>
          <p:nvPr/>
        </p:nvGrpSpPr>
        <p:grpSpPr>
          <a:xfrm>
            <a:off x="18453460" y="10649630"/>
            <a:ext cx="4640716" cy="1753890"/>
            <a:chOff x="1695451" y="7651367"/>
            <a:chExt cx="4640716" cy="1753890"/>
          </a:xfrm>
        </p:grpSpPr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6279E2DA-C5C9-5EF4-D5A0-B53FC5DC7780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קבוצה 44">
              <a:extLst>
                <a:ext uri="{FF2B5EF4-FFF2-40B4-BE49-F238E27FC236}">
                  <a16:creationId xmlns:a16="http://schemas.microsoft.com/office/drawing/2014/main" id="{4A37FD52-1701-1D61-B542-DF3631A470D1}"/>
                </a:ext>
              </a:extLst>
            </p:cNvPr>
            <p:cNvGrpSpPr/>
            <p:nvPr/>
          </p:nvGrpSpPr>
          <p:grpSpPr>
            <a:xfrm>
              <a:off x="3448255" y="7651367"/>
              <a:ext cx="1142659" cy="1753890"/>
              <a:chOff x="3448255" y="7651367"/>
              <a:chExt cx="1142659" cy="1753890"/>
            </a:xfrm>
          </p:grpSpPr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FCEF0E8B-4666-2BDD-E116-C8091925284F}"/>
                  </a:ext>
                </a:extLst>
              </p:cNvPr>
              <p:cNvSpPr txBox="1"/>
              <p:nvPr/>
            </p:nvSpPr>
            <p:spPr>
              <a:xfrm>
                <a:off x="3676513" y="7651367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47" name="תמונה 46">
                <a:extLst>
                  <a:ext uri="{FF2B5EF4-FFF2-40B4-BE49-F238E27FC236}">
                    <a16:creationId xmlns:a16="http://schemas.microsoft.com/office/drawing/2014/main" id="{26689D94-1B80-1952-03BF-A28C2AB35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18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Dynamic TCP acknowledgement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TCP interaction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client</a:t>
            </a:r>
            <a:r>
              <a:rPr lang="en-US" dirty="0"/>
              <a:t> sends to the </a:t>
            </a:r>
            <a:r>
              <a:rPr lang="en-US" dirty="0">
                <a:solidFill>
                  <a:srgbClr val="0033CC"/>
                </a:solidFill>
              </a:rPr>
              <a:t>server</a:t>
            </a:r>
            <a:r>
              <a:rPr lang="en-US" dirty="0"/>
              <a:t> a stream of </a:t>
            </a:r>
            <a:r>
              <a:rPr lang="en-US" dirty="0">
                <a:solidFill>
                  <a:srgbClr val="56A3D5"/>
                </a:solidFill>
              </a:rPr>
              <a:t>packets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server</a:t>
            </a:r>
            <a:r>
              <a:rPr lang="en-US" dirty="0"/>
              <a:t> replies to the </a:t>
            </a:r>
            <a:r>
              <a:rPr lang="en-US" dirty="0">
                <a:solidFill>
                  <a:srgbClr val="0033CC"/>
                </a:solidFill>
              </a:rPr>
              <a:t>client</a:t>
            </a:r>
            <a:r>
              <a:rPr lang="en-US" dirty="0"/>
              <a:t> acknowledging (</a:t>
            </a:r>
            <a:r>
              <a:rPr lang="en-US" dirty="0">
                <a:solidFill>
                  <a:srgbClr val="56A3D5"/>
                </a:solidFill>
              </a:rPr>
              <a:t>acks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that each packet arrived correctly</a:t>
            </a:r>
          </a:p>
          <a:p>
            <a:pPr lvl="1"/>
            <a:r>
              <a:rPr lang="en-US" dirty="0"/>
              <a:t>Sending too many </a:t>
            </a:r>
            <a:r>
              <a:rPr lang="en-US" dirty="0">
                <a:solidFill>
                  <a:srgbClr val="56A3D5"/>
                </a:solidFill>
              </a:rPr>
              <a:t>acks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overloads the network</a:t>
            </a:r>
            <a:endParaRPr lang="en-US" dirty="0"/>
          </a:p>
          <a:p>
            <a:pPr lvl="1"/>
            <a:r>
              <a:rPr lang="en-US" dirty="0"/>
              <a:t>Instead of sending an </a:t>
            </a:r>
            <a:r>
              <a:rPr lang="en-US" dirty="0">
                <a:solidFill>
                  <a:srgbClr val="56A3D5"/>
                </a:solidFill>
              </a:rPr>
              <a:t>ack</a:t>
            </a:r>
            <a:r>
              <a:rPr lang="en-US" dirty="0"/>
              <a:t> for each </a:t>
            </a:r>
            <a:r>
              <a:rPr lang="en-US" dirty="0">
                <a:solidFill>
                  <a:srgbClr val="56A3D5"/>
                </a:solidFill>
              </a:rPr>
              <a:t>packet</a:t>
            </a:r>
            <a:r>
              <a:rPr lang="en-US" dirty="0"/>
              <a:t> separately,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server</a:t>
            </a:r>
            <a:r>
              <a:rPr lang="en-US" dirty="0"/>
              <a:t> can choose to </a:t>
            </a:r>
            <a:r>
              <a:rPr lang="en-US" dirty="0">
                <a:solidFill>
                  <a:srgbClr val="FF0000"/>
                </a:solidFill>
              </a:rPr>
              <a:t>delay</a:t>
            </a:r>
            <a:r>
              <a:rPr lang="en-US" dirty="0"/>
              <a:t> its response and </a:t>
            </a:r>
            <a:r>
              <a:rPr lang="en-US" dirty="0">
                <a:solidFill>
                  <a:srgbClr val="56A3D5"/>
                </a:solidFill>
              </a:rPr>
              <a:t>ack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multiple </a:t>
            </a:r>
            <a:r>
              <a:rPr lang="en-US" dirty="0">
                <a:solidFill>
                  <a:srgbClr val="56A3D5"/>
                </a:solidFill>
              </a:rPr>
              <a:t>packets</a:t>
            </a:r>
            <a:r>
              <a:rPr lang="en-US" dirty="0"/>
              <a:t> simultaneously via a single TCP response</a:t>
            </a:r>
          </a:p>
          <a:p>
            <a:pPr lvl="1"/>
            <a:r>
              <a:rPr lang="en-US" dirty="0"/>
              <a:t>Sending one </a:t>
            </a:r>
            <a:r>
              <a:rPr lang="en-US" dirty="0">
                <a:solidFill>
                  <a:srgbClr val="56A3D5"/>
                </a:solidFill>
              </a:rPr>
              <a:t>ack</a:t>
            </a:r>
            <a:r>
              <a:rPr lang="en-US" dirty="0"/>
              <a:t> for all the </a:t>
            </a:r>
            <a:r>
              <a:rPr lang="en-US" dirty="0">
                <a:solidFill>
                  <a:srgbClr val="56A3D5"/>
                </a:solidFill>
              </a:rPr>
              <a:t>packets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slows down the TCP interaction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70C9E039-1478-5269-5A9F-A62B5618E6BB}"/>
              </a:ext>
            </a:extLst>
          </p:cNvPr>
          <p:cNvGrpSpPr/>
          <p:nvPr/>
        </p:nvGrpSpPr>
        <p:grpSpPr>
          <a:xfrm>
            <a:off x="18066747" y="2565400"/>
            <a:ext cx="5555253" cy="9588136"/>
            <a:chOff x="1287781" y="4127864"/>
            <a:chExt cx="5555253" cy="9588136"/>
          </a:xfrm>
        </p:grpSpPr>
        <p:pic>
          <p:nvPicPr>
            <p:cNvPr id="5" name="תמונה 4" descr="תמונה שמכילה טקסט, אלקטרוניקה&#10;&#10;התיאור נוצר באופן אוטומטי">
              <a:extLst>
                <a:ext uri="{FF2B5EF4-FFF2-40B4-BE49-F238E27FC236}">
                  <a16:creationId xmlns:a16="http://schemas.microsoft.com/office/drawing/2014/main" id="{2F134779-8083-8C95-E4D8-27DDE800F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781" y="4127864"/>
              <a:ext cx="815339" cy="1477902"/>
            </a:xfrm>
            <a:prstGeom prst="rect">
              <a:avLst/>
            </a:prstGeom>
          </p:spPr>
        </p:pic>
        <p:pic>
          <p:nvPicPr>
            <p:cNvPr id="6" name="תמונה 5" descr="תמונה שמכילה טקסט, אוסף תמונות&#10;&#10;התיאור נוצר באופן אוטומטי">
              <a:extLst>
                <a:ext uri="{FF2B5EF4-FFF2-40B4-BE49-F238E27FC236}">
                  <a16:creationId xmlns:a16="http://schemas.microsoft.com/office/drawing/2014/main" id="{A861DE81-99E2-DF4B-AB55-F51906561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4127864"/>
              <a:ext cx="1013734" cy="1604344"/>
            </a:xfrm>
            <a:prstGeom prst="rect">
              <a:avLst/>
            </a:prstGeom>
          </p:spPr>
        </p:pic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69AEB973-5DCE-1BA8-E0E3-95B0A7AEC6C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1695450" y="5605766"/>
              <a:ext cx="1" cy="81102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C2685CC7-2B9A-E03D-4CE4-839D9B3777E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336167" y="5732208"/>
              <a:ext cx="0" cy="79837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D244FCFD-4F6E-53C5-4829-97D5BFF7D546}"/>
              </a:ext>
            </a:extLst>
          </p:cNvPr>
          <p:cNvGrpSpPr/>
          <p:nvPr/>
        </p:nvGrpSpPr>
        <p:grpSpPr>
          <a:xfrm>
            <a:off x="18474416" y="3521165"/>
            <a:ext cx="4640717" cy="1691326"/>
            <a:chOff x="1695450" y="5083629"/>
            <a:chExt cx="4640717" cy="1691326"/>
          </a:xfrm>
        </p:grpSpPr>
        <p:cxnSp>
          <p:nvCxnSpPr>
            <p:cNvPr id="41" name="מחבר חץ ישר 40">
              <a:extLst>
                <a:ext uri="{FF2B5EF4-FFF2-40B4-BE49-F238E27FC236}">
                  <a16:creationId xmlns:a16="http://schemas.microsoft.com/office/drawing/2014/main" id="{4A060E18-6B1A-2A14-43FD-08B697AFF844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קבוצה 41">
              <a:extLst>
                <a:ext uri="{FF2B5EF4-FFF2-40B4-BE49-F238E27FC236}">
                  <a16:creationId xmlns:a16="http://schemas.microsoft.com/office/drawing/2014/main" id="{61C1871F-B434-539C-4FB3-89078FE27E58}"/>
                </a:ext>
              </a:extLst>
            </p:cNvPr>
            <p:cNvGrpSpPr/>
            <p:nvPr/>
          </p:nvGrpSpPr>
          <p:grpSpPr>
            <a:xfrm>
              <a:off x="3362804" y="5083629"/>
              <a:ext cx="1592170" cy="1691326"/>
              <a:chOff x="3219724" y="5039311"/>
              <a:chExt cx="1592170" cy="1691326"/>
            </a:xfrm>
          </p:grpSpPr>
          <p:pic>
            <p:nvPicPr>
              <p:cNvPr id="43" name="תמונה 42">
                <a:extLst>
                  <a:ext uri="{FF2B5EF4-FFF2-40B4-BE49-F238E27FC236}">
                    <a16:creationId xmlns:a16="http://schemas.microsoft.com/office/drawing/2014/main" id="{4893BE00-3DFF-67C0-C831-21EFE9DEB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44" name="תיבת טקסט 43">
                <a:extLst>
                  <a:ext uri="{FF2B5EF4-FFF2-40B4-BE49-F238E27FC236}">
                    <a16:creationId xmlns:a16="http://schemas.microsoft.com/office/drawing/2014/main" id="{4F4ECF04-106E-2BFE-65CB-8D02811D0543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DCEA78ED-3518-D492-BA8D-2FD9F21CCE96}"/>
              </a:ext>
            </a:extLst>
          </p:cNvPr>
          <p:cNvGrpSpPr/>
          <p:nvPr/>
        </p:nvGrpSpPr>
        <p:grpSpPr>
          <a:xfrm>
            <a:off x="18495373" y="6591617"/>
            <a:ext cx="4640717" cy="1691326"/>
            <a:chOff x="1695450" y="5083629"/>
            <a:chExt cx="4640717" cy="1691326"/>
          </a:xfrm>
        </p:grpSpPr>
        <p:cxnSp>
          <p:nvCxnSpPr>
            <p:cNvPr id="51" name="מחבר חץ ישר 50">
              <a:extLst>
                <a:ext uri="{FF2B5EF4-FFF2-40B4-BE49-F238E27FC236}">
                  <a16:creationId xmlns:a16="http://schemas.microsoft.com/office/drawing/2014/main" id="{4F578821-C2B8-E194-1B62-F616825CD416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642AF593-F8E0-12F4-3D68-C1433620D640}"/>
                </a:ext>
              </a:extLst>
            </p:cNvPr>
            <p:cNvGrpSpPr/>
            <p:nvPr/>
          </p:nvGrpSpPr>
          <p:grpSpPr>
            <a:xfrm>
              <a:off x="3362804" y="5083629"/>
              <a:ext cx="1592170" cy="1691326"/>
              <a:chOff x="3219724" y="5039311"/>
              <a:chExt cx="1592170" cy="1691326"/>
            </a:xfrm>
          </p:grpSpPr>
          <p:pic>
            <p:nvPicPr>
              <p:cNvPr id="53" name="תמונה 52">
                <a:extLst>
                  <a:ext uri="{FF2B5EF4-FFF2-40B4-BE49-F238E27FC236}">
                    <a16:creationId xmlns:a16="http://schemas.microsoft.com/office/drawing/2014/main" id="{B402A85E-D45A-2EC8-29D1-CA1EF9E3E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3FEDA14C-5E83-1843-2D5C-0F949AED0EC5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DB57F7E2-E5B8-8D61-785B-9E66DEF6E489}"/>
              </a:ext>
            </a:extLst>
          </p:cNvPr>
          <p:cNvGrpSpPr/>
          <p:nvPr/>
        </p:nvGrpSpPr>
        <p:grpSpPr>
          <a:xfrm>
            <a:off x="18453460" y="9434681"/>
            <a:ext cx="4640717" cy="1691326"/>
            <a:chOff x="1695450" y="5083629"/>
            <a:chExt cx="4640717" cy="1691326"/>
          </a:xfrm>
        </p:grpSpPr>
        <p:cxnSp>
          <p:nvCxnSpPr>
            <p:cNvPr id="61" name="מחבר חץ ישר 60">
              <a:extLst>
                <a:ext uri="{FF2B5EF4-FFF2-40B4-BE49-F238E27FC236}">
                  <a16:creationId xmlns:a16="http://schemas.microsoft.com/office/drawing/2014/main" id="{2BD7BBC7-1A91-3421-7A6E-2DD9D64FB9EA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קבוצה 61">
              <a:extLst>
                <a:ext uri="{FF2B5EF4-FFF2-40B4-BE49-F238E27FC236}">
                  <a16:creationId xmlns:a16="http://schemas.microsoft.com/office/drawing/2014/main" id="{CF7D8BD2-3BF4-67B1-FA24-0593A26D3E3C}"/>
                </a:ext>
              </a:extLst>
            </p:cNvPr>
            <p:cNvGrpSpPr/>
            <p:nvPr/>
          </p:nvGrpSpPr>
          <p:grpSpPr>
            <a:xfrm>
              <a:off x="3362804" y="5083629"/>
              <a:ext cx="1592170" cy="1691326"/>
              <a:chOff x="3219724" y="5039311"/>
              <a:chExt cx="1592170" cy="1691326"/>
            </a:xfrm>
          </p:grpSpPr>
          <p:pic>
            <p:nvPicPr>
              <p:cNvPr id="63" name="תמונה 62">
                <a:extLst>
                  <a:ext uri="{FF2B5EF4-FFF2-40B4-BE49-F238E27FC236}">
                    <a16:creationId xmlns:a16="http://schemas.microsoft.com/office/drawing/2014/main" id="{4542B0A7-EDA0-794E-2E86-AACE720D3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64" name="תיבת טקסט 63">
                <a:extLst>
                  <a:ext uri="{FF2B5EF4-FFF2-40B4-BE49-F238E27FC236}">
                    <a16:creationId xmlns:a16="http://schemas.microsoft.com/office/drawing/2014/main" id="{533E704D-1BAB-0E19-FBB1-A170163394BD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65" name="קבוצה 64">
            <a:extLst>
              <a:ext uri="{FF2B5EF4-FFF2-40B4-BE49-F238E27FC236}">
                <a16:creationId xmlns:a16="http://schemas.microsoft.com/office/drawing/2014/main" id="{D7EA67A6-B17F-F503-4D1C-B30E0C838A0E}"/>
              </a:ext>
            </a:extLst>
          </p:cNvPr>
          <p:cNvGrpSpPr/>
          <p:nvPr/>
        </p:nvGrpSpPr>
        <p:grpSpPr>
          <a:xfrm>
            <a:off x="18453460" y="10649630"/>
            <a:ext cx="4640716" cy="1753890"/>
            <a:chOff x="1695451" y="7651367"/>
            <a:chExt cx="4640716" cy="1753890"/>
          </a:xfrm>
        </p:grpSpPr>
        <p:cxnSp>
          <p:nvCxnSpPr>
            <p:cNvPr id="66" name="מחבר חץ ישר 65">
              <a:extLst>
                <a:ext uri="{FF2B5EF4-FFF2-40B4-BE49-F238E27FC236}">
                  <a16:creationId xmlns:a16="http://schemas.microsoft.com/office/drawing/2014/main" id="{86E0A829-396E-C1E9-98BD-8634B6751855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קבוצה 66">
              <a:extLst>
                <a:ext uri="{FF2B5EF4-FFF2-40B4-BE49-F238E27FC236}">
                  <a16:creationId xmlns:a16="http://schemas.microsoft.com/office/drawing/2014/main" id="{CE807469-B933-2787-D797-8EBE60EC74E5}"/>
                </a:ext>
              </a:extLst>
            </p:cNvPr>
            <p:cNvGrpSpPr/>
            <p:nvPr/>
          </p:nvGrpSpPr>
          <p:grpSpPr>
            <a:xfrm>
              <a:off x="3448255" y="7651367"/>
              <a:ext cx="1142659" cy="1753890"/>
              <a:chOff x="3448255" y="7651367"/>
              <a:chExt cx="1142659" cy="1753890"/>
            </a:xfrm>
          </p:grpSpPr>
          <p:sp>
            <p:nvSpPr>
              <p:cNvPr id="68" name="תיבת טקסט 67">
                <a:extLst>
                  <a:ext uri="{FF2B5EF4-FFF2-40B4-BE49-F238E27FC236}">
                    <a16:creationId xmlns:a16="http://schemas.microsoft.com/office/drawing/2014/main" id="{9CB6B083-7545-1052-8EF2-834B002802CA}"/>
                  </a:ext>
                </a:extLst>
              </p:cNvPr>
              <p:cNvSpPr txBox="1"/>
              <p:nvPr/>
            </p:nvSpPr>
            <p:spPr>
              <a:xfrm>
                <a:off x="3676513" y="7651367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69" name="תמונה 68">
                <a:extLst>
                  <a:ext uri="{FF2B5EF4-FFF2-40B4-BE49-F238E27FC236}">
                    <a16:creationId xmlns:a16="http://schemas.microsoft.com/office/drawing/2014/main" id="{92B6726D-4772-A4D0-4C36-2CDC29299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53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allAtOnce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Dynamic TCP acknowledgement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The trade-off</a:t>
            </a:r>
          </a:p>
          <a:p>
            <a:pPr lvl="1">
              <a:buClr>
                <a:srgbClr val="34A5DA"/>
              </a:buClr>
              <a:defRPr/>
            </a:pPr>
            <a:r>
              <a:rPr lang="en-US" dirty="0">
                <a:solidFill>
                  <a:srgbClr val="FF0000"/>
                </a:solidFill>
              </a:rPr>
              <a:t>Network’s overload </a:t>
            </a:r>
            <a:r>
              <a:rPr lang="en-US" dirty="0"/>
              <a:t>–vs– </a:t>
            </a:r>
            <a:r>
              <a:rPr lang="en-US" dirty="0">
                <a:solidFill>
                  <a:srgbClr val="FF0000"/>
                </a:solidFill>
              </a:rPr>
              <a:t>TCP interaction latency</a:t>
            </a:r>
            <a:endParaRPr lang="en-US" dirty="0"/>
          </a:p>
          <a:p>
            <a:pPr lvl="1">
              <a:buClr>
                <a:srgbClr val="34A5DA"/>
              </a:buClr>
              <a:defRPr/>
            </a:pPr>
            <a:r>
              <a:rPr lang="en-US" dirty="0"/>
              <a:t>The trade-off is modeled by the objective function which we aim to minimize:</a:t>
            </a:r>
            <a:br>
              <a:rPr lang="en-US" dirty="0"/>
            </a:br>
            <a:r>
              <a:rPr lang="en-US" dirty="0"/>
              <a:t>the sum of the total </a:t>
            </a:r>
            <a:r>
              <a:rPr lang="en-US" dirty="0">
                <a:solidFill>
                  <a:srgbClr val="FF0000"/>
                </a:solidFill>
              </a:rPr>
              <a:t>number of acks</a:t>
            </a:r>
            <a:r>
              <a:rPr lang="en-US" dirty="0"/>
              <a:t> plus the </a:t>
            </a:r>
            <a:r>
              <a:rPr lang="en-US" dirty="0">
                <a:solidFill>
                  <a:srgbClr val="FF0000"/>
                </a:solidFill>
              </a:rPr>
              <a:t>total latency</a:t>
            </a:r>
          </a:p>
        </p:txBody>
      </p:sp>
    </p:spTree>
    <p:extLst>
      <p:ext uri="{BB962C8B-B14F-4D97-AF65-F5344CB8AC3E}">
        <p14:creationId xmlns:p14="http://schemas.microsoft.com/office/powerpoint/2010/main" val="2136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706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 Dynamic TCP ack problem</a:t>
                </a: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r>
                  <a:rPr lang="en-US" dirty="0"/>
                  <a:t>Each </a:t>
                </a:r>
                <a:r>
                  <a:rPr lang="en-US" dirty="0">
                    <a:solidFill>
                      <a:srgbClr val="56A3D5"/>
                    </a:solidFill>
                  </a:rPr>
                  <a:t>packet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𝐣</m:t>
                    </m:r>
                  </m:oMath>
                </a14:m>
                <a:r>
                  <a:rPr lang="en-US" dirty="0"/>
                  <a:t> arrives at time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is acknowledged by the first </a:t>
                </a:r>
                <a:r>
                  <a:rPr lang="en-US" dirty="0">
                    <a:solidFill>
                      <a:srgbClr val="56A3D5"/>
                    </a:solidFill>
                  </a:rPr>
                  <a:t>ack</a:t>
                </a:r>
                <a:r>
                  <a:rPr lang="en-US" dirty="0"/>
                  <a:t> sent after t(j)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</m:oMath>
                </a14:m>
                <a:r>
                  <a:rPr lang="en-US" sz="4400" dirty="0">
                    <a:cs typeface="Times New Roman" pitchFamily="18" charset="0"/>
                  </a:rPr>
                  <a:t> the </a:t>
                </a:r>
                <a:r>
                  <a:rPr lang="en-US" sz="4400" dirty="0">
                    <a:solidFill>
                      <a:srgbClr val="56A3D5"/>
                    </a:solidFill>
                    <a:cs typeface="Times New Roman" pitchFamily="18" charset="0"/>
                  </a:rPr>
                  <a:t>server</a:t>
                </a:r>
                <a:r>
                  <a:rPr lang="en-US" sz="4400" dirty="0">
                    <a:cs typeface="Times New Roman" pitchFamily="18" charset="0"/>
                  </a:rPr>
                  <a:t> must </a:t>
                </a:r>
                <a:r>
                  <a:rPr lang="en-US" sz="4400" dirty="0">
                    <a:solidFill>
                      <a:srgbClr val="FF0000"/>
                    </a:solidFill>
                    <a:cs typeface="Times New Roman" pitchFamily="18" charset="0"/>
                  </a:rPr>
                  <a:t>decide</a:t>
                </a:r>
                <a:r>
                  <a:rPr lang="en-US" sz="4400" dirty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whether to send an </a:t>
                </a:r>
                <a:r>
                  <a:rPr lang="en-US" dirty="0">
                    <a:solidFill>
                      <a:srgbClr val="56A3D5"/>
                    </a:solidFill>
                    <a:cs typeface="Times New Roman" pitchFamily="18" charset="0"/>
                  </a:rPr>
                  <a:t>ack</a:t>
                </a:r>
              </a:p>
              <a:p>
                <a:pPr lvl="1"/>
                <a:r>
                  <a:rPr lang="en-US" dirty="0"/>
                  <a:t>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dirty="0"/>
                  <a:t> corresponds to sending an ack at time t</a:t>
                </a:r>
              </a:p>
              <a:p>
                <a:pPr lvl="1"/>
                <a:r>
                  <a:rPr lang="en-US" dirty="0"/>
                  <a:t>If the </a:t>
                </a:r>
                <a:r>
                  <a:rPr lang="en-US" dirty="0">
                    <a:solidFill>
                      <a:srgbClr val="56A3D5"/>
                    </a:solidFill>
                  </a:rPr>
                  <a:t>server</a:t>
                </a:r>
                <a:r>
                  <a:rPr lang="en-US" dirty="0"/>
                  <a:t> chooses to </a:t>
                </a:r>
                <a:r>
                  <a:rPr lang="en-US" dirty="0">
                    <a:solidFill>
                      <a:srgbClr val="FF0000"/>
                    </a:solidFill>
                  </a:rPr>
                  <a:t>delay</a:t>
                </a:r>
                <a:r>
                  <a:rPr lang="en-US" dirty="0"/>
                  <a:t> its </a:t>
                </a:r>
                <a:r>
                  <a:rPr lang="en-US" dirty="0">
                    <a:solidFill>
                      <a:srgbClr val="56A3D5"/>
                    </a:solidFill>
                  </a:rPr>
                  <a:t>ack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each additional time unit of latency comes at cost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56A3D5"/>
                    </a:solidFill>
                  </a:rPr>
                  <a:t> </a:t>
                </a:r>
                <a:r>
                  <a:rPr lang="en-US" dirty="0"/>
                  <a:t>for each delayed </a:t>
                </a:r>
                <a:r>
                  <a:rPr lang="en-US" dirty="0">
                    <a:solidFill>
                      <a:srgbClr val="56A3D5"/>
                    </a:solidFill>
                  </a:rPr>
                  <a:t>packet</a:t>
                </a:r>
              </a:p>
              <a:p>
                <a:pPr lvl="2"/>
                <a:r>
                  <a:rPr lang="en-US" dirty="0"/>
                  <a:t>To get to the continuous time case, we will take the limit </a:t>
                </a:r>
                <a:r>
                  <a:rPr lang="en-US" dirty="0">
                    <a:solidFill>
                      <a:srgbClr val="0033CC"/>
                    </a:solidFill>
                  </a:rPr>
                  <a:t>d </a:t>
                </a:r>
                <a:r>
                  <a:rPr lang="en-US" kern="1200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→ ∞</a:t>
                </a:r>
                <a:endParaRPr lang="en-US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0033CC"/>
                    </a:solidFill>
                    <a:cs typeface="Times New Roman" pitchFamily="18" charset="0"/>
                  </a:rPr>
                  <a:t>f</a:t>
                </a:r>
                <a:r>
                  <a:rPr lang="en-US" b="1" baseline="-25000" dirty="0" err="1">
                    <a:solidFill>
                      <a:srgbClr val="0033CC"/>
                    </a:solidFill>
                    <a:cs typeface="Times New Roman" pitchFamily="18" charset="0"/>
                  </a:rPr>
                  <a:t>jt</a:t>
                </a:r>
                <a:r>
                  <a:rPr lang="en-US" dirty="0"/>
                  <a:t> to 1 (in the integral solution) if packet j was not acknowledged by time t</a:t>
                </a:r>
              </a:p>
              <a:p>
                <a:pPr lvl="1"/>
                <a:r>
                  <a:rPr lang="en-US" dirty="0"/>
                  <a:t>Total cost: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(the sum of the total </a:t>
                </a:r>
                <a:r>
                  <a:rPr lang="en-US" dirty="0">
                    <a:solidFill>
                      <a:srgbClr val="FF0000"/>
                    </a:solidFill>
                  </a:rPr>
                  <a:t># of acks</a:t>
                </a:r>
                <a:r>
                  <a:rPr lang="en-US" dirty="0"/>
                  <a:t> plus the </a:t>
                </a:r>
                <a:r>
                  <a:rPr lang="en-US" dirty="0">
                    <a:solidFill>
                      <a:srgbClr val="FF0000"/>
                    </a:solidFill>
                  </a:rPr>
                  <a:t>total latency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70662"/>
              </a:xfrm>
              <a:prstGeom prst="rect">
                <a:avLst/>
              </a:prstGeom>
              <a:blipFill>
                <a:blip r:embed="rId2"/>
                <a:stretch>
                  <a:fillRect l="-2293" t="-4193" b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3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Dynamic TCP acknowledgement – example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2228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Example</a:t>
            </a:r>
          </a:p>
        </p:txBody>
      </p: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43DD1237-F4A7-09BC-B878-B92CD2B76186}"/>
              </a:ext>
            </a:extLst>
          </p:cNvPr>
          <p:cNvGrpSpPr/>
          <p:nvPr/>
        </p:nvGrpSpPr>
        <p:grpSpPr>
          <a:xfrm>
            <a:off x="5594957" y="1919356"/>
            <a:ext cx="5555253" cy="9588136"/>
            <a:chOff x="1287781" y="4127864"/>
            <a:chExt cx="5555253" cy="9588136"/>
          </a:xfrm>
        </p:grpSpPr>
        <p:pic>
          <p:nvPicPr>
            <p:cNvPr id="6" name="תמונה 5" descr="תמונה שמכילה טקסט, אלקטרוניקה&#10;&#10;התיאור נוצר באופן אוטומטי">
              <a:extLst>
                <a:ext uri="{FF2B5EF4-FFF2-40B4-BE49-F238E27FC236}">
                  <a16:creationId xmlns:a16="http://schemas.microsoft.com/office/drawing/2014/main" id="{0BC1437F-9195-440B-C3CC-DAFCC411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781" y="4127864"/>
              <a:ext cx="815339" cy="1477902"/>
            </a:xfrm>
            <a:prstGeom prst="rect">
              <a:avLst/>
            </a:prstGeom>
          </p:spPr>
        </p:pic>
        <p:pic>
          <p:nvPicPr>
            <p:cNvPr id="8" name="תמונה 7" descr="תמונה שמכילה טקסט, אוסף תמונות&#10;&#10;התיאור נוצר באופן אוטומטי">
              <a:extLst>
                <a:ext uri="{FF2B5EF4-FFF2-40B4-BE49-F238E27FC236}">
                  <a16:creationId xmlns:a16="http://schemas.microsoft.com/office/drawing/2014/main" id="{DC9DC486-4C93-3CCB-36C1-80550D5E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4127864"/>
              <a:ext cx="1013734" cy="1604344"/>
            </a:xfrm>
            <a:prstGeom prst="rect">
              <a:avLst/>
            </a:prstGeom>
          </p:spPr>
        </p:pic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9A337D22-D56B-41F0-51A6-FA633B3CB7A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695450" y="5605766"/>
              <a:ext cx="1" cy="81102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B063D9A-A253-59B2-B2E7-F9C653259C19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336167" y="5732208"/>
              <a:ext cx="0" cy="79837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F6E5EC28-F7F3-5597-C9E4-160E2901DC99}"/>
              </a:ext>
            </a:extLst>
          </p:cNvPr>
          <p:cNvGrpSpPr/>
          <p:nvPr/>
        </p:nvGrpSpPr>
        <p:grpSpPr>
          <a:xfrm>
            <a:off x="6002626" y="2875121"/>
            <a:ext cx="4640717" cy="2191463"/>
            <a:chOff x="1695450" y="5083629"/>
            <a:chExt cx="4640717" cy="2191463"/>
          </a:xfrm>
        </p:grpSpPr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61A91DB-0A22-ED21-E2B1-84C0B9A14D3B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id="{8708B4E1-7050-0496-C1BB-87527062D889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20" name="תמונה 19">
                <a:extLst>
                  <a:ext uri="{FF2B5EF4-FFF2-40B4-BE49-F238E27FC236}">
                    <a16:creationId xmlns:a16="http://schemas.microsoft.com/office/drawing/2014/main" id="{BE23B670-0C9D-01EE-2863-0FC7C4451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7CC3AC49-252B-7A9E-9150-CB978F66E322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=1, </a:t>
                </a:r>
                <a:r>
                  <a:rPr lang="en-US" dirty="0"/>
                  <a:t>t(1) = 1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BFA4D9E-2E23-4EA1-E372-1A0D94D9CDAB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004A30F7-E3FD-1720-349B-39F3ED7CC358}"/>
              </a:ext>
            </a:extLst>
          </p:cNvPr>
          <p:cNvGrpSpPr/>
          <p:nvPr/>
        </p:nvGrpSpPr>
        <p:grpSpPr>
          <a:xfrm>
            <a:off x="6002627" y="4907889"/>
            <a:ext cx="4640716" cy="1800666"/>
            <a:chOff x="1695451" y="7604591"/>
            <a:chExt cx="4640716" cy="1800666"/>
          </a:xfrm>
        </p:grpSpPr>
        <p:cxnSp>
          <p:nvCxnSpPr>
            <p:cNvPr id="24" name="מחבר חץ ישר 23">
              <a:extLst>
                <a:ext uri="{FF2B5EF4-FFF2-40B4-BE49-F238E27FC236}">
                  <a16:creationId xmlns:a16="http://schemas.microsoft.com/office/drawing/2014/main" id="{AD0363C0-CC0C-8461-1FFC-C190DE6BEE67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70C8CB6D-3453-FC2B-5E62-E1E0DD3F357A}"/>
                </a:ext>
              </a:extLst>
            </p:cNvPr>
            <p:cNvGrpSpPr/>
            <p:nvPr/>
          </p:nvGrpSpPr>
          <p:grpSpPr>
            <a:xfrm>
              <a:off x="3448255" y="7604591"/>
              <a:ext cx="1163615" cy="1800666"/>
              <a:chOff x="3448255" y="7604591"/>
              <a:chExt cx="1163615" cy="1800666"/>
            </a:xfrm>
          </p:grpSpPr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54DBE1B1-C7AE-197A-A6FB-AE08DB7A2A04}"/>
                  </a:ext>
                </a:extLst>
              </p:cNvPr>
              <p:cNvSpPr txBox="1"/>
              <p:nvPr/>
            </p:nvSpPr>
            <p:spPr>
              <a:xfrm>
                <a:off x="3697469" y="7604591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27" name="תמונה 26">
                <a:extLst>
                  <a:ext uri="{FF2B5EF4-FFF2-40B4-BE49-F238E27FC236}">
                    <a16:creationId xmlns:a16="http://schemas.microsoft.com/office/drawing/2014/main" id="{5B85C600-9271-0244-ED82-2BB913B4C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A20A14F0-6F9E-50B3-968C-AA715506E1C0}"/>
              </a:ext>
            </a:extLst>
          </p:cNvPr>
          <p:cNvGrpSpPr/>
          <p:nvPr/>
        </p:nvGrpSpPr>
        <p:grpSpPr>
          <a:xfrm>
            <a:off x="5991741" y="7797494"/>
            <a:ext cx="4640717" cy="2191463"/>
            <a:chOff x="1695450" y="5083629"/>
            <a:chExt cx="4640717" cy="2191463"/>
          </a:xfrm>
        </p:grpSpPr>
        <p:cxnSp>
          <p:nvCxnSpPr>
            <p:cNvPr id="43" name="מחבר חץ ישר 42">
              <a:extLst>
                <a:ext uri="{FF2B5EF4-FFF2-40B4-BE49-F238E27FC236}">
                  <a16:creationId xmlns:a16="http://schemas.microsoft.com/office/drawing/2014/main" id="{30BE254D-E78E-015D-FAC7-5E192F9A8261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D792C90C-AEFA-EBC9-6D9B-D1211F0A3E54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45" name="תמונה 44">
                <a:extLst>
                  <a:ext uri="{FF2B5EF4-FFF2-40B4-BE49-F238E27FC236}">
                    <a16:creationId xmlns:a16="http://schemas.microsoft.com/office/drawing/2014/main" id="{7110265B-C7E9-48E2-6B5B-C6C63656A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41581DCD-B7C2-4317-E48E-4D797688677F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=2, </a:t>
                </a:r>
                <a:r>
                  <a:rPr lang="en-US" dirty="0"/>
                  <a:t>t(2) = 5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0102074B-D341-FD3D-0ABF-BBF8FB3685FA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038957A4-3099-4DF8-6568-4CFF272D05E7}"/>
              </a:ext>
            </a:extLst>
          </p:cNvPr>
          <p:cNvGrpSpPr/>
          <p:nvPr/>
        </p:nvGrpSpPr>
        <p:grpSpPr>
          <a:xfrm>
            <a:off x="6001199" y="10003710"/>
            <a:ext cx="4640716" cy="1819183"/>
            <a:chOff x="1695451" y="7586074"/>
            <a:chExt cx="4640716" cy="1819183"/>
          </a:xfrm>
        </p:grpSpPr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A98F9CC6-29A5-2047-34B6-9D360E90A8BA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A2E6F73C-9E7C-70C3-0691-A6199E00AA6C}"/>
                </a:ext>
              </a:extLst>
            </p:cNvPr>
            <p:cNvGrpSpPr/>
            <p:nvPr/>
          </p:nvGrpSpPr>
          <p:grpSpPr>
            <a:xfrm>
              <a:off x="3448255" y="7586074"/>
              <a:ext cx="1142659" cy="1819183"/>
              <a:chOff x="3448255" y="7586074"/>
              <a:chExt cx="1142659" cy="1819183"/>
            </a:xfrm>
          </p:grpSpPr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D58B47CD-B36D-B6E0-E4DC-F16FAF53CB7C}"/>
                  </a:ext>
                </a:extLst>
              </p:cNvPr>
              <p:cNvSpPr txBox="1"/>
              <p:nvPr/>
            </p:nvSpPr>
            <p:spPr>
              <a:xfrm>
                <a:off x="3676513" y="7586074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52" name="תמונה 51">
                <a:extLst>
                  <a:ext uri="{FF2B5EF4-FFF2-40B4-BE49-F238E27FC236}">
                    <a16:creationId xmlns:a16="http://schemas.microsoft.com/office/drawing/2014/main" id="{EB0C77EE-EA35-C9B5-5664-674475379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4A718A8A-2FFE-A085-EA76-B121E8D84AAE}"/>
              </a:ext>
            </a:extLst>
          </p:cNvPr>
          <p:cNvSpPr txBox="1"/>
          <p:nvPr/>
        </p:nvSpPr>
        <p:spPr>
          <a:xfrm>
            <a:off x="4243498" y="4862656"/>
            <a:ext cx="1580127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2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1 2</a:t>
            </a:r>
            <a:r>
              <a:rPr lang="en-US" sz="3600" dirty="0"/>
              <a:t> = 0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133ED956-FE21-4AA0-AFC0-283DF56176A9}"/>
              </a:ext>
            </a:extLst>
          </p:cNvPr>
          <p:cNvSpPr txBox="1"/>
          <p:nvPr/>
        </p:nvSpPr>
        <p:spPr>
          <a:xfrm>
            <a:off x="4224308" y="3151927"/>
            <a:ext cx="1557202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x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1 1</a:t>
            </a:r>
            <a:r>
              <a:rPr lang="en-US" sz="3600" dirty="0"/>
              <a:t> =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B287096A-1B0E-865F-3168-C50C768C7C50}"/>
              </a:ext>
            </a:extLst>
          </p:cNvPr>
          <p:cNvSpPr txBox="1"/>
          <p:nvPr/>
        </p:nvSpPr>
        <p:spPr>
          <a:xfrm>
            <a:off x="4297229" y="9496474"/>
            <a:ext cx="1580127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6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1 6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2 6</a:t>
            </a:r>
            <a:r>
              <a:rPr lang="en-US" sz="3600" dirty="0"/>
              <a:t> = 0</a:t>
            </a:r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D10BF987-0359-9285-6B35-3432DB4F28C0}"/>
              </a:ext>
            </a:extLst>
          </p:cNvPr>
          <p:cNvSpPr txBox="1"/>
          <p:nvPr/>
        </p:nvSpPr>
        <p:spPr>
          <a:xfrm>
            <a:off x="4299207" y="7691645"/>
            <a:ext cx="1531454" cy="2754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5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1 5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2 5</a:t>
            </a:r>
            <a:r>
              <a:rPr lang="en-US" sz="3600" dirty="0"/>
              <a:t> = 1</a:t>
            </a:r>
            <a:br>
              <a:rPr lang="en-US" sz="3600" dirty="0"/>
            </a:b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תיבת טקסט 59">
                <a:extLst>
                  <a:ext uri="{FF2B5EF4-FFF2-40B4-BE49-F238E27FC236}">
                    <a16:creationId xmlns:a16="http://schemas.microsoft.com/office/drawing/2014/main" id="{FCF500E2-59B2-B23F-DDB8-8DAD91FE8598}"/>
                  </a:ext>
                </a:extLst>
              </p:cNvPr>
              <p:cNvSpPr txBox="1"/>
              <p:nvPr/>
            </p:nvSpPr>
            <p:spPr>
              <a:xfrm>
                <a:off x="6463109" y="11578264"/>
                <a:ext cx="3761664" cy="1499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sym typeface="Avenir Next Medium"/>
                  </a:rPr>
                  <a:t>total cost: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sym typeface="Avenir Next Medium"/>
                </a:endParaRPr>
              </a:p>
            </p:txBody>
          </p:sp>
        </mc:Choice>
        <mc:Fallback xmlns="">
          <p:sp>
            <p:nvSpPr>
              <p:cNvPr id="60" name="תיבת טקסט 59">
                <a:extLst>
                  <a:ext uri="{FF2B5EF4-FFF2-40B4-BE49-F238E27FC236}">
                    <a16:creationId xmlns:a16="http://schemas.microsoft.com/office/drawing/2014/main" id="{FCF500E2-59B2-B23F-DDB8-8DAD91FE8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09" y="11578264"/>
                <a:ext cx="3761664" cy="1499706"/>
              </a:xfrm>
              <a:prstGeom prst="rect">
                <a:avLst/>
              </a:prstGeom>
              <a:blipFill>
                <a:blip r:embed="rId7"/>
                <a:stretch>
                  <a:fillRect l="-7618" b="-93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F165A16D-20A3-0D6D-82BF-D19E00B1F67E}"/>
              </a:ext>
            </a:extLst>
          </p:cNvPr>
          <p:cNvGrpSpPr/>
          <p:nvPr/>
        </p:nvGrpSpPr>
        <p:grpSpPr>
          <a:xfrm>
            <a:off x="16710498" y="1918758"/>
            <a:ext cx="5555253" cy="9588136"/>
            <a:chOff x="1287781" y="4127864"/>
            <a:chExt cx="5555253" cy="9588136"/>
          </a:xfrm>
        </p:grpSpPr>
        <p:pic>
          <p:nvPicPr>
            <p:cNvPr id="65" name="תמונה 64" descr="תמונה שמכילה טקסט, אלקטרוניקה&#10;&#10;התיאור נוצר באופן אוטומטי">
              <a:extLst>
                <a:ext uri="{FF2B5EF4-FFF2-40B4-BE49-F238E27FC236}">
                  <a16:creationId xmlns:a16="http://schemas.microsoft.com/office/drawing/2014/main" id="{34D1E7E4-749A-0F73-028C-81256EF8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781" y="4127864"/>
              <a:ext cx="815339" cy="1477902"/>
            </a:xfrm>
            <a:prstGeom prst="rect">
              <a:avLst/>
            </a:prstGeom>
          </p:spPr>
        </p:pic>
        <p:pic>
          <p:nvPicPr>
            <p:cNvPr id="66" name="תמונה 65" descr="תמונה שמכילה טקסט, אוסף תמונות&#10;&#10;התיאור נוצר באופן אוטומטי">
              <a:extLst>
                <a:ext uri="{FF2B5EF4-FFF2-40B4-BE49-F238E27FC236}">
                  <a16:creationId xmlns:a16="http://schemas.microsoft.com/office/drawing/2014/main" id="{D0A6402B-4FE0-B4BF-F38D-5A27C060B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4127864"/>
              <a:ext cx="1013734" cy="1604344"/>
            </a:xfrm>
            <a:prstGeom prst="rect">
              <a:avLst/>
            </a:prstGeom>
          </p:spPr>
        </p:pic>
        <p:cxnSp>
          <p:nvCxnSpPr>
            <p:cNvPr id="67" name="מחבר ישר 66">
              <a:extLst>
                <a:ext uri="{FF2B5EF4-FFF2-40B4-BE49-F238E27FC236}">
                  <a16:creationId xmlns:a16="http://schemas.microsoft.com/office/drawing/2014/main" id="{C4684C41-F3E3-CCD8-8DC9-D161334F845B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H="1">
              <a:off x="1695450" y="5605766"/>
              <a:ext cx="1" cy="81102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מחבר ישר 67">
              <a:extLst>
                <a:ext uri="{FF2B5EF4-FFF2-40B4-BE49-F238E27FC236}">
                  <a16:creationId xmlns:a16="http://schemas.microsoft.com/office/drawing/2014/main" id="{42043521-D492-AF2A-F7DC-065FFE27B10D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6336167" y="5732208"/>
              <a:ext cx="0" cy="79837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52927422-17E7-2482-FAF3-7CD8084509B1}"/>
              </a:ext>
            </a:extLst>
          </p:cNvPr>
          <p:cNvGrpSpPr/>
          <p:nvPr/>
        </p:nvGrpSpPr>
        <p:grpSpPr>
          <a:xfrm>
            <a:off x="17118167" y="2874523"/>
            <a:ext cx="4640717" cy="2191463"/>
            <a:chOff x="1695450" y="5083629"/>
            <a:chExt cx="4640717" cy="2191463"/>
          </a:xfrm>
        </p:grpSpPr>
        <p:cxnSp>
          <p:nvCxnSpPr>
            <p:cNvPr id="70" name="מחבר חץ ישר 69">
              <a:extLst>
                <a:ext uri="{FF2B5EF4-FFF2-40B4-BE49-F238E27FC236}">
                  <a16:creationId xmlns:a16="http://schemas.microsoft.com/office/drawing/2014/main" id="{9CDE8AD4-35A9-B50B-9AF4-FA0437D3F5D9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קבוצה 70">
              <a:extLst>
                <a:ext uri="{FF2B5EF4-FFF2-40B4-BE49-F238E27FC236}">
                  <a16:creationId xmlns:a16="http://schemas.microsoft.com/office/drawing/2014/main" id="{730A07AC-E51A-B208-953D-0D6EF8D64EAD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72" name="תמונה 71">
                <a:extLst>
                  <a:ext uri="{FF2B5EF4-FFF2-40B4-BE49-F238E27FC236}">
                    <a16:creationId xmlns:a16="http://schemas.microsoft.com/office/drawing/2014/main" id="{2B0EC35D-FB6D-C95D-65E7-B7428E39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73" name="תיבת טקסט 72">
                <a:extLst>
                  <a:ext uri="{FF2B5EF4-FFF2-40B4-BE49-F238E27FC236}">
                    <a16:creationId xmlns:a16="http://schemas.microsoft.com/office/drawing/2014/main" id="{8E056295-ABCB-820E-4450-5180E8BC685A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=1, </a:t>
                </a:r>
                <a:r>
                  <a:rPr lang="en-US" dirty="0"/>
                  <a:t>t(1) = 1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74" name="תיבת טקסט 73">
                <a:extLst>
                  <a:ext uri="{FF2B5EF4-FFF2-40B4-BE49-F238E27FC236}">
                    <a16:creationId xmlns:a16="http://schemas.microsoft.com/office/drawing/2014/main" id="{AB7AD10A-EB07-878E-CF19-D805AEA4CE88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82" name="קבוצה 81">
            <a:extLst>
              <a:ext uri="{FF2B5EF4-FFF2-40B4-BE49-F238E27FC236}">
                <a16:creationId xmlns:a16="http://schemas.microsoft.com/office/drawing/2014/main" id="{59BA3478-B45B-A865-DD36-3DF312CF578C}"/>
              </a:ext>
            </a:extLst>
          </p:cNvPr>
          <p:cNvGrpSpPr/>
          <p:nvPr/>
        </p:nvGrpSpPr>
        <p:grpSpPr>
          <a:xfrm>
            <a:off x="17107282" y="7305011"/>
            <a:ext cx="4640717" cy="2191463"/>
            <a:chOff x="1695450" y="5083629"/>
            <a:chExt cx="4640717" cy="2191463"/>
          </a:xfrm>
        </p:grpSpPr>
        <p:cxnSp>
          <p:nvCxnSpPr>
            <p:cNvPr id="83" name="מחבר חץ ישר 82">
              <a:extLst>
                <a:ext uri="{FF2B5EF4-FFF2-40B4-BE49-F238E27FC236}">
                  <a16:creationId xmlns:a16="http://schemas.microsoft.com/office/drawing/2014/main" id="{2E65C30E-5D4F-433F-7EEA-8BE6F04C9C84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קבוצה 83">
              <a:extLst>
                <a:ext uri="{FF2B5EF4-FFF2-40B4-BE49-F238E27FC236}">
                  <a16:creationId xmlns:a16="http://schemas.microsoft.com/office/drawing/2014/main" id="{617F74A6-63AB-289B-93C0-DED18CB0F4C6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85" name="תמונה 84">
                <a:extLst>
                  <a:ext uri="{FF2B5EF4-FFF2-40B4-BE49-F238E27FC236}">
                    <a16:creationId xmlns:a16="http://schemas.microsoft.com/office/drawing/2014/main" id="{1AC0FAD7-A9C6-9DBB-CBC1-ED8D0B21A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86" name="תיבת טקסט 85">
                <a:extLst>
                  <a:ext uri="{FF2B5EF4-FFF2-40B4-BE49-F238E27FC236}">
                    <a16:creationId xmlns:a16="http://schemas.microsoft.com/office/drawing/2014/main" id="{CFBF40D9-89E0-08AA-65BB-C5B19C06CB12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=2, </a:t>
                </a:r>
                <a:r>
                  <a:rPr lang="en-US" dirty="0"/>
                  <a:t>t(2) = 5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87" name="תיבת טקסט 86">
                <a:extLst>
                  <a:ext uri="{FF2B5EF4-FFF2-40B4-BE49-F238E27FC236}">
                    <a16:creationId xmlns:a16="http://schemas.microsoft.com/office/drawing/2014/main" id="{4EDC5C36-66CF-44A6-F4E1-98E334874E00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09268815-3BC8-457D-77FF-B30FBB892312}"/>
              </a:ext>
            </a:extLst>
          </p:cNvPr>
          <p:cNvGrpSpPr/>
          <p:nvPr/>
        </p:nvGrpSpPr>
        <p:grpSpPr>
          <a:xfrm>
            <a:off x="17139124" y="9830238"/>
            <a:ext cx="4640716" cy="2248163"/>
            <a:chOff x="1695451" y="7580696"/>
            <a:chExt cx="4640716" cy="2248163"/>
          </a:xfrm>
        </p:grpSpPr>
        <p:cxnSp>
          <p:nvCxnSpPr>
            <p:cNvPr id="89" name="מחבר חץ ישר 88">
              <a:extLst>
                <a:ext uri="{FF2B5EF4-FFF2-40B4-BE49-F238E27FC236}">
                  <a16:creationId xmlns:a16="http://schemas.microsoft.com/office/drawing/2014/main" id="{101CEFFB-7A03-CD4D-C333-E2454C294126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0" name="קבוצה 89">
              <a:extLst>
                <a:ext uri="{FF2B5EF4-FFF2-40B4-BE49-F238E27FC236}">
                  <a16:creationId xmlns:a16="http://schemas.microsoft.com/office/drawing/2014/main" id="{E6DD097D-8033-4957-D2AC-649563049CF8}"/>
                </a:ext>
              </a:extLst>
            </p:cNvPr>
            <p:cNvGrpSpPr/>
            <p:nvPr/>
          </p:nvGrpSpPr>
          <p:grpSpPr>
            <a:xfrm>
              <a:off x="3448255" y="7580696"/>
              <a:ext cx="1142659" cy="2248163"/>
              <a:chOff x="3448255" y="7580696"/>
              <a:chExt cx="1142659" cy="2248163"/>
            </a:xfrm>
          </p:grpSpPr>
          <p:grpSp>
            <p:nvGrpSpPr>
              <p:cNvPr id="91" name="קבוצה 90">
                <a:extLst>
                  <a:ext uri="{FF2B5EF4-FFF2-40B4-BE49-F238E27FC236}">
                    <a16:creationId xmlns:a16="http://schemas.microsoft.com/office/drawing/2014/main" id="{413DEE84-34B3-386C-C285-27FE06C93FB6}"/>
                  </a:ext>
                </a:extLst>
              </p:cNvPr>
              <p:cNvGrpSpPr/>
              <p:nvPr/>
            </p:nvGrpSpPr>
            <p:grpSpPr>
              <a:xfrm>
                <a:off x="3503977" y="7580696"/>
                <a:ext cx="1086937" cy="2248163"/>
                <a:chOff x="3529151" y="7580696"/>
                <a:chExt cx="1086937" cy="2248163"/>
              </a:xfrm>
            </p:grpSpPr>
            <p:sp>
              <p:nvSpPr>
                <p:cNvPr id="93" name="תיבת טקסט 92">
                  <a:extLst>
                    <a:ext uri="{FF2B5EF4-FFF2-40B4-BE49-F238E27FC236}">
                      <a16:creationId xmlns:a16="http://schemas.microsoft.com/office/drawing/2014/main" id="{979317BB-B9FF-85DD-5743-ADCE08C1AF78}"/>
                    </a:ext>
                  </a:extLst>
                </p:cNvPr>
                <p:cNvSpPr txBox="1"/>
                <p:nvPr/>
              </p:nvSpPr>
              <p:spPr>
                <a:xfrm>
                  <a:off x="3701687" y="7580696"/>
                  <a:ext cx="914401" cy="10002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1" anchor="ctr">
                  <a:spAutoFit/>
                </a:bodyPr>
                <a:lstStyle/>
                <a:p>
                  <a: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34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000" b="0" i="0" u="none" strike="noStrike" cap="none" spc="0" normalizeH="0" baseline="0" dirty="0">
                      <a:ln>
                        <a:noFill/>
                      </a:ln>
                      <a:solidFill>
                        <a:srgbClr val="838787"/>
                      </a:solidFill>
                      <a:effectLst/>
                      <a:uFillTx/>
                      <a:latin typeface="Avenir Next Medium"/>
                      <a:ea typeface="Avenir Next Medium"/>
                      <a:cs typeface="Avenir Next Medium"/>
                      <a:sym typeface="Avenir Next Medium"/>
                    </a:rPr>
                    <a:t>ack</a:t>
                  </a:r>
                </a:p>
              </p:txBody>
            </p:sp>
            <p:sp>
              <p:nvSpPr>
                <p:cNvPr id="94" name="תיבת טקסט 93">
                  <a:extLst>
                    <a:ext uri="{FF2B5EF4-FFF2-40B4-BE49-F238E27FC236}">
                      <a16:creationId xmlns:a16="http://schemas.microsoft.com/office/drawing/2014/main" id="{5E0C18B6-B3B4-5DC0-E3F3-541568FC4B16}"/>
                    </a:ext>
                  </a:extLst>
                </p:cNvPr>
                <p:cNvSpPr txBox="1"/>
                <p:nvPr/>
              </p:nvSpPr>
              <p:spPr>
                <a:xfrm>
                  <a:off x="3529151" y="8828585"/>
                  <a:ext cx="832755" cy="10002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1" anchor="ctr">
                  <a:spAutoFit/>
                </a:bodyPr>
                <a:lstStyle/>
                <a:p>
                  <a: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34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/>
                    <a:t>t</a:t>
                  </a:r>
                  <a:r>
                    <a:rPr kumimoji="0" lang="en-US" sz="3000" b="0" i="0" u="none" strike="noStrike" cap="none" spc="0" normalizeH="0" baseline="0" dirty="0">
                      <a:ln>
                        <a:noFill/>
                      </a:ln>
                      <a:solidFill>
                        <a:srgbClr val="838787"/>
                      </a:solidFill>
                      <a:effectLst/>
                      <a:uFillTx/>
                      <a:latin typeface="Avenir Next Medium"/>
                      <a:ea typeface="Avenir Next Medium"/>
                      <a:cs typeface="Avenir Next Medium"/>
                      <a:sym typeface="Avenir Next Medium"/>
                    </a:rPr>
                    <a:t> = 6</a:t>
                  </a:r>
                </a:p>
              </p:txBody>
            </p:sp>
          </p:grpSp>
          <p:pic>
            <p:nvPicPr>
              <p:cNvPr id="92" name="תמונה 91">
                <a:extLst>
                  <a:ext uri="{FF2B5EF4-FFF2-40B4-BE49-F238E27FC236}">
                    <a16:creationId xmlns:a16="http://schemas.microsoft.com/office/drawing/2014/main" id="{5A10056D-F948-7927-9C19-E4B9AC759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96" name="תיבת טקסט 95">
            <a:extLst>
              <a:ext uri="{FF2B5EF4-FFF2-40B4-BE49-F238E27FC236}">
                <a16:creationId xmlns:a16="http://schemas.microsoft.com/office/drawing/2014/main" id="{1270519B-EB89-3D51-5822-EF6277D02925}"/>
              </a:ext>
            </a:extLst>
          </p:cNvPr>
          <p:cNvSpPr txBox="1"/>
          <p:nvPr/>
        </p:nvSpPr>
        <p:spPr>
          <a:xfrm>
            <a:off x="15339849" y="3151329"/>
            <a:ext cx="1557202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x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1 1</a:t>
            </a:r>
            <a:r>
              <a:rPr lang="en-US" sz="3600" dirty="0"/>
              <a:t> =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97" name="תיבת טקסט 96">
            <a:extLst>
              <a:ext uri="{FF2B5EF4-FFF2-40B4-BE49-F238E27FC236}">
                <a16:creationId xmlns:a16="http://schemas.microsoft.com/office/drawing/2014/main" id="{62457C1F-A28A-4411-D8EE-A4C26E9944F6}"/>
              </a:ext>
            </a:extLst>
          </p:cNvPr>
          <p:cNvSpPr txBox="1"/>
          <p:nvPr/>
        </p:nvSpPr>
        <p:spPr>
          <a:xfrm>
            <a:off x="15413027" y="9306292"/>
            <a:ext cx="1580127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6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1 6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2 6</a:t>
            </a:r>
            <a:r>
              <a:rPr lang="en-US" sz="3600" dirty="0"/>
              <a:t> = 0</a:t>
            </a:r>
          </a:p>
        </p:txBody>
      </p:sp>
      <p:sp>
        <p:nvSpPr>
          <p:cNvPr id="98" name="תיבת טקסט 97">
            <a:extLst>
              <a:ext uri="{FF2B5EF4-FFF2-40B4-BE49-F238E27FC236}">
                <a16:creationId xmlns:a16="http://schemas.microsoft.com/office/drawing/2014/main" id="{50572104-FCDB-680A-90D8-D751AC74DF99}"/>
              </a:ext>
            </a:extLst>
          </p:cNvPr>
          <p:cNvSpPr txBox="1"/>
          <p:nvPr/>
        </p:nvSpPr>
        <p:spPr>
          <a:xfrm>
            <a:off x="12494486" y="7243480"/>
            <a:ext cx="4498668" cy="2754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5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1 5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2 5</a:t>
            </a:r>
            <a:r>
              <a:rPr lang="en-US" sz="3600" dirty="0"/>
              <a:t> = 1</a:t>
            </a:r>
            <a:br>
              <a:rPr lang="en-US" sz="3600" dirty="0"/>
            </a:b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תיבת טקסט 98">
                <a:extLst>
                  <a:ext uri="{FF2B5EF4-FFF2-40B4-BE49-F238E27FC236}">
                    <a16:creationId xmlns:a16="http://schemas.microsoft.com/office/drawing/2014/main" id="{4C869F8C-4D45-F355-1521-A9E16CB0059D}"/>
                  </a:ext>
                </a:extLst>
              </p:cNvPr>
              <p:cNvSpPr txBox="1"/>
              <p:nvPr/>
            </p:nvSpPr>
            <p:spPr>
              <a:xfrm>
                <a:off x="17652906" y="11507492"/>
                <a:ext cx="3880480" cy="1499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sym typeface="Avenir Next Medium"/>
                  </a:rPr>
                  <a:t>total cost: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sym typeface="Avenir Next Medium"/>
                </a:endParaRPr>
              </a:p>
            </p:txBody>
          </p:sp>
        </mc:Choice>
        <mc:Fallback xmlns="">
          <p:sp>
            <p:nvSpPr>
              <p:cNvPr id="99" name="תיבת טקסט 98">
                <a:extLst>
                  <a:ext uri="{FF2B5EF4-FFF2-40B4-BE49-F238E27FC236}">
                    <a16:creationId xmlns:a16="http://schemas.microsoft.com/office/drawing/2014/main" id="{4C869F8C-4D45-F355-1521-A9E16CB0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906" y="11507492"/>
                <a:ext cx="3880480" cy="1499706"/>
              </a:xfrm>
              <a:prstGeom prst="rect">
                <a:avLst/>
              </a:prstGeom>
              <a:blipFill>
                <a:blip r:embed="rId8"/>
                <a:stretch>
                  <a:fillRect l="-7390" b="-93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50DB5EF7-9046-86C5-8888-1788AF189CBC}"/>
              </a:ext>
            </a:extLst>
          </p:cNvPr>
          <p:cNvSpPr txBox="1"/>
          <p:nvPr/>
        </p:nvSpPr>
        <p:spPr>
          <a:xfrm>
            <a:off x="12052441" y="11692940"/>
            <a:ext cx="1238385" cy="1215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d &lt; 4</a:t>
            </a:r>
          </a:p>
        </p:txBody>
      </p:sp>
      <p:sp>
        <p:nvSpPr>
          <p:cNvPr id="101" name="תיבת טקסט 100">
            <a:extLst>
              <a:ext uri="{FF2B5EF4-FFF2-40B4-BE49-F238E27FC236}">
                <a16:creationId xmlns:a16="http://schemas.microsoft.com/office/drawing/2014/main" id="{BFE728DC-91E1-31A3-ADCD-9FBA8A5939A7}"/>
              </a:ext>
            </a:extLst>
          </p:cNvPr>
          <p:cNvSpPr txBox="1"/>
          <p:nvPr/>
        </p:nvSpPr>
        <p:spPr>
          <a:xfrm>
            <a:off x="14395590" y="11654799"/>
            <a:ext cx="1295492" cy="1215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d &gt; 4</a:t>
            </a:r>
          </a:p>
        </p:txBody>
      </p:sp>
      <p:cxnSp>
        <p:nvCxnSpPr>
          <p:cNvPr id="100" name="מחבר חץ ישר 99">
            <a:extLst>
              <a:ext uri="{FF2B5EF4-FFF2-40B4-BE49-F238E27FC236}">
                <a16:creationId xmlns:a16="http://schemas.microsoft.com/office/drawing/2014/main" id="{51083214-54A9-6696-8E70-E52249483C31}"/>
              </a:ext>
            </a:extLst>
          </p:cNvPr>
          <p:cNvCxnSpPr>
            <a:cxnSpLocks/>
          </p:cNvCxnSpPr>
          <p:nvPr/>
        </p:nvCxnSpPr>
        <p:spPr>
          <a:xfrm flipH="1">
            <a:off x="10429494" y="12527198"/>
            <a:ext cx="1363700" cy="0"/>
          </a:xfrm>
          <a:prstGeom prst="straightConnector1">
            <a:avLst/>
          </a:prstGeom>
          <a:noFill/>
          <a:ln w="25400" cap="flat">
            <a:solidFill>
              <a:srgbClr val="83878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מחבר חץ ישר 102">
            <a:extLst>
              <a:ext uri="{FF2B5EF4-FFF2-40B4-BE49-F238E27FC236}">
                <a16:creationId xmlns:a16="http://schemas.microsoft.com/office/drawing/2014/main" id="{1F0DFB85-0884-0030-45F5-B29D52D2D307}"/>
              </a:ext>
            </a:extLst>
          </p:cNvPr>
          <p:cNvCxnSpPr>
            <a:cxnSpLocks/>
          </p:cNvCxnSpPr>
          <p:nvPr/>
        </p:nvCxnSpPr>
        <p:spPr>
          <a:xfrm>
            <a:off x="15763549" y="12509587"/>
            <a:ext cx="1686489" cy="0"/>
          </a:xfrm>
          <a:prstGeom prst="straightConnector1">
            <a:avLst/>
          </a:prstGeom>
          <a:noFill/>
          <a:ln w="25400" cap="flat">
            <a:solidFill>
              <a:srgbClr val="83878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תיבת טקסט 123">
                <a:extLst>
                  <a:ext uri="{FF2B5EF4-FFF2-40B4-BE49-F238E27FC236}">
                    <a16:creationId xmlns:a16="http://schemas.microsoft.com/office/drawing/2014/main" id="{A5C432E3-8003-3877-9DA1-D86AE21005CA}"/>
                  </a:ext>
                </a:extLst>
              </p:cNvPr>
              <p:cNvSpPr txBox="1"/>
              <p:nvPr/>
            </p:nvSpPr>
            <p:spPr>
              <a:xfrm>
                <a:off x="14804571" y="394897"/>
                <a:ext cx="8817429" cy="115493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m:t>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1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1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j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L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1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m:rPr>
                                  <m:brk m:alnAt="1"/>
                                </m:r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 xmlns="">
          <p:sp>
            <p:nvSpPr>
              <p:cNvPr id="124" name="תיבת טקסט 123">
                <a:extLst>
                  <a:ext uri="{FF2B5EF4-FFF2-40B4-BE49-F238E27FC236}">
                    <a16:creationId xmlns:a16="http://schemas.microsoft.com/office/drawing/2014/main" id="{A5C432E3-8003-3877-9DA1-D86AE2100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1" y="394897"/>
                <a:ext cx="8817429" cy="1154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2CB78420-C45B-8043-CE27-0FB99FFD3B89}"/>
              </a:ext>
            </a:extLst>
          </p:cNvPr>
          <p:cNvSpPr txBox="1"/>
          <p:nvPr/>
        </p:nvSpPr>
        <p:spPr>
          <a:xfrm>
            <a:off x="10460899" y="5407529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2</a:t>
            </a:r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FB9833B0-5C81-0464-3B73-05EE436C7537}"/>
              </a:ext>
            </a:extLst>
          </p:cNvPr>
          <p:cNvSpPr txBox="1"/>
          <p:nvPr/>
        </p:nvSpPr>
        <p:spPr>
          <a:xfrm>
            <a:off x="10429494" y="3361397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1</a:t>
            </a:r>
          </a:p>
        </p:txBody>
      </p:sp>
      <p:sp>
        <p:nvSpPr>
          <p:cNvPr id="95" name="תיבת טקסט 94">
            <a:extLst>
              <a:ext uri="{FF2B5EF4-FFF2-40B4-BE49-F238E27FC236}">
                <a16:creationId xmlns:a16="http://schemas.microsoft.com/office/drawing/2014/main" id="{D24246C8-C04C-91E9-C51B-1691C96D5CFC}"/>
              </a:ext>
            </a:extLst>
          </p:cNvPr>
          <p:cNvSpPr txBox="1"/>
          <p:nvPr/>
        </p:nvSpPr>
        <p:spPr>
          <a:xfrm>
            <a:off x="10495239" y="6402163"/>
            <a:ext cx="145090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3</a:t>
            </a:r>
          </a:p>
        </p:txBody>
      </p:sp>
      <p:sp>
        <p:nvSpPr>
          <p:cNvPr id="102" name="תיבת טקסט 101">
            <a:extLst>
              <a:ext uri="{FF2B5EF4-FFF2-40B4-BE49-F238E27FC236}">
                <a16:creationId xmlns:a16="http://schemas.microsoft.com/office/drawing/2014/main" id="{A7082133-1720-A205-19FC-13C45D5E6B27}"/>
              </a:ext>
            </a:extLst>
          </p:cNvPr>
          <p:cNvSpPr txBox="1"/>
          <p:nvPr/>
        </p:nvSpPr>
        <p:spPr>
          <a:xfrm>
            <a:off x="10506637" y="7144048"/>
            <a:ext cx="145090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4</a:t>
            </a:r>
          </a:p>
        </p:txBody>
      </p:sp>
      <p:sp>
        <p:nvSpPr>
          <p:cNvPr id="104" name="תיבת טקסט 103">
            <a:extLst>
              <a:ext uri="{FF2B5EF4-FFF2-40B4-BE49-F238E27FC236}">
                <a16:creationId xmlns:a16="http://schemas.microsoft.com/office/drawing/2014/main" id="{C3472997-4D3B-38B1-79E9-D0C5E1210412}"/>
              </a:ext>
            </a:extLst>
          </p:cNvPr>
          <p:cNvSpPr txBox="1"/>
          <p:nvPr/>
        </p:nvSpPr>
        <p:spPr>
          <a:xfrm>
            <a:off x="10506637" y="8276887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5</a:t>
            </a:r>
          </a:p>
        </p:txBody>
      </p:sp>
      <p:sp>
        <p:nvSpPr>
          <p:cNvPr id="105" name="תיבת טקסט 104">
            <a:extLst>
              <a:ext uri="{FF2B5EF4-FFF2-40B4-BE49-F238E27FC236}">
                <a16:creationId xmlns:a16="http://schemas.microsoft.com/office/drawing/2014/main" id="{FDB74C82-93A9-5B30-3ECB-3A95E1966B8E}"/>
              </a:ext>
            </a:extLst>
          </p:cNvPr>
          <p:cNvSpPr txBox="1"/>
          <p:nvPr/>
        </p:nvSpPr>
        <p:spPr>
          <a:xfrm>
            <a:off x="3391804" y="6295643"/>
            <a:ext cx="2428379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3</a:t>
            </a:r>
            <a:r>
              <a:rPr lang="en-US" sz="3600" dirty="0"/>
              <a:t> = x</a:t>
            </a:r>
            <a:r>
              <a:rPr lang="en-US" sz="3600" baseline="-25000" dirty="0"/>
              <a:t>4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1 3</a:t>
            </a:r>
            <a:r>
              <a:rPr lang="en-US" sz="3600" dirty="0"/>
              <a:t> = f</a:t>
            </a:r>
            <a:r>
              <a:rPr lang="en-US" sz="3600" baseline="-25000" dirty="0"/>
              <a:t>1 4</a:t>
            </a:r>
            <a:r>
              <a:rPr lang="en-US" sz="3600" dirty="0"/>
              <a:t> = 0</a:t>
            </a:r>
            <a:br>
              <a:rPr lang="en-US" sz="3600" dirty="0"/>
            </a:b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106" name="תיבת טקסט 105">
            <a:extLst>
              <a:ext uri="{FF2B5EF4-FFF2-40B4-BE49-F238E27FC236}">
                <a16:creationId xmlns:a16="http://schemas.microsoft.com/office/drawing/2014/main" id="{BF00B54F-FEF6-24E0-D2E8-245890033AD1}"/>
              </a:ext>
            </a:extLst>
          </p:cNvPr>
          <p:cNvSpPr txBox="1"/>
          <p:nvPr/>
        </p:nvSpPr>
        <p:spPr>
          <a:xfrm>
            <a:off x="10495239" y="10539481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6</a:t>
            </a:r>
          </a:p>
        </p:txBody>
      </p:sp>
      <p:sp>
        <p:nvSpPr>
          <p:cNvPr id="107" name="תיבת טקסט 106">
            <a:extLst>
              <a:ext uri="{FF2B5EF4-FFF2-40B4-BE49-F238E27FC236}">
                <a16:creationId xmlns:a16="http://schemas.microsoft.com/office/drawing/2014/main" id="{2DE18D41-1532-FA42-15BE-A55F8301A942}"/>
              </a:ext>
            </a:extLst>
          </p:cNvPr>
          <p:cNvSpPr txBox="1"/>
          <p:nvPr/>
        </p:nvSpPr>
        <p:spPr>
          <a:xfrm>
            <a:off x="21585440" y="5006416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2</a:t>
            </a:r>
          </a:p>
        </p:txBody>
      </p:sp>
      <p:sp>
        <p:nvSpPr>
          <p:cNvPr id="108" name="תיבת טקסט 107">
            <a:extLst>
              <a:ext uri="{FF2B5EF4-FFF2-40B4-BE49-F238E27FC236}">
                <a16:creationId xmlns:a16="http://schemas.microsoft.com/office/drawing/2014/main" id="{202089E5-B955-487B-AC03-952060E2C7F0}"/>
              </a:ext>
            </a:extLst>
          </p:cNvPr>
          <p:cNvSpPr txBox="1"/>
          <p:nvPr/>
        </p:nvSpPr>
        <p:spPr>
          <a:xfrm>
            <a:off x="21554035" y="3358295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1</a:t>
            </a:r>
          </a:p>
        </p:txBody>
      </p:sp>
      <p:sp>
        <p:nvSpPr>
          <p:cNvPr id="109" name="תיבת טקסט 108">
            <a:extLst>
              <a:ext uri="{FF2B5EF4-FFF2-40B4-BE49-F238E27FC236}">
                <a16:creationId xmlns:a16="http://schemas.microsoft.com/office/drawing/2014/main" id="{5D5EED79-3B46-3107-2BAE-780ACBBFD891}"/>
              </a:ext>
            </a:extLst>
          </p:cNvPr>
          <p:cNvSpPr txBox="1"/>
          <p:nvPr/>
        </p:nvSpPr>
        <p:spPr>
          <a:xfrm>
            <a:off x="21654819" y="5908163"/>
            <a:ext cx="145090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3</a:t>
            </a:r>
          </a:p>
        </p:txBody>
      </p:sp>
      <p:sp>
        <p:nvSpPr>
          <p:cNvPr id="110" name="תיבת טקסט 109">
            <a:extLst>
              <a:ext uri="{FF2B5EF4-FFF2-40B4-BE49-F238E27FC236}">
                <a16:creationId xmlns:a16="http://schemas.microsoft.com/office/drawing/2014/main" id="{93B076D6-B181-FCF7-32D3-179245B2B440}"/>
              </a:ext>
            </a:extLst>
          </p:cNvPr>
          <p:cNvSpPr txBox="1"/>
          <p:nvPr/>
        </p:nvSpPr>
        <p:spPr>
          <a:xfrm>
            <a:off x="21654818" y="6763758"/>
            <a:ext cx="145090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4</a:t>
            </a:r>
          </a:p>
        </p:txBody>
      </p:sp>
      <p:sp>
        <p:nvSpPr>
          <p:cNvPr id="111" name="תיבת טקסט 110">
            <a:extLst>
              <a:ext uri="{FF2B5EF4-FFF2-40B4-BE49-F238E27FC236}">
                <a16:creationId xmlns:a16="http://schemas.microsoft.com/office/drawing/2014/main" id="{B939202C-F456-0FF0-C1A2-66C6928CFD7B}"/>
              </a:ext>
            </a:extLst>
          </p:cNvPr>
          <p:cNvSpPr txBox="1"/>
          <p:nvPr/>
        </p:nvSpPr>
        <p:spPr>
          <a:xfrm>
            <a:off x="21585440" y="7832523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5</a:t>
            </a:r>
          </a:p>
        </p:txBody>
      </p:sp>
      <p:sp>
        <p:nvSpPr>
          <p:cNvPr id="112" name="תיבת טקסט 111">
            <a:extLst>
              <a:ext uri="{FF2B5EF4-FFF2-40B4-BE49-F238E27FC236}">
                <a16:creationId xmlns:a16="http://schemas.microsoft.com/office/drawing/2014/main" id="{E7544A3C-C07B-2C8D-6FC5-B41C1428AD60}"/>
              </a:ext>
            </a:extLst>
          </p:cNvPr>
          <p:cNvSpPr txBox="1"/>
          <p:nvPr/>
        </p:nvSpPr>
        <p:spPr>
          <a:xfrm>
            <a:off x="21635810" y="10414885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6</a:t>
            </a:r>
          </a:p>
        </p:txBody>
      </p:sp>
      <p:sp>
        <p:nvSpPr>
          <p:cNvPr id="113" name="תיבת טקסט 112">
            <a:extLst>
              <a:ext uri="{FF2B5EF4-FFF2-40B4-BE49-F238E27FC236}">
                <a16:creationId xmlns:a16="http://schemas.microsoft.com/office/drawing/2014/main" id="{F2B848B5-D775-CC35-CEEC-73049AE91F85}"/>
              </a:ext>
            </a:extLst>
          </p:cNvPr>
          <p:cNvSpPr txBox="1"/>
          <p:nvPr/>
        </p:nvSpPr>
        <p:spPr>
          <a:xfrm>
            <a:off x="12483088" y="5489501"/>
            <a:ext cx="4498668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2</a:t>
            </a:r>
            <a:r>
              <a:rPr lang="en-US" sz="3600" dirty="0"/>
              <a:t> = x</a:t>
            </a:r>
            <a:r>
              <a:rPr lang="en-US" sz="3600" baseline="-25000" dirty="0"/>
              <a:t>3</a:t>
            </a:r>
            <a:r>
              <a:rPr lang="en-US" sz="3600" dirty="0"/>
              <a:t> = x</a:t>
            </a:r>
            <a:r>
              <a:rPr lang="en-US" sz="3600" baseline="-25000" dirty="0"/>
              <a:t>4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1 2</a:t>
            </a:r>
            <a:r>
              <a:rPr lang="en-US" sz="3600" dirty="0"/>
              <a:t> = f</a:t>
            </a:r>
            <a:r>
              <a:rPr lang="en-US" sz="3600" baseline="-25000" dirty="0"/>
              <a:t>1 3</a:t>
            </a:r>
            <a:r>
              <a:rPr lang="en-US" sz="3600" dirty="0"/>
              <a:t> = f</a:t>
            </a:r>
            <a:r>
              <a:rPr lang="en-US" sz="3600" baseline="-25000" dirty="0"/>
              <a:t>1 4</a:t>
            </a:r>
            <a:r>
              <a:rPr lang="en-US" sz="3600" dirty="0"/>
              <a:t> = 1</a:t>
            </a:r>
            <a:br>
              <a:rPr lang="en-US" sz="3600" dirty="0"/>
            </a:b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821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5" grpId="0"/>
      <p:bldP spid="56" grpId="0"/>
      <p:bldP spid="60" grpId="0"/>
      <p:bldP spid="96" grpId="0"/>
      <p:bldP spid="97" grpId="0"/>
      <p:bldP spid="98" grpId="0"/>
      <p:bldP spid="99" grpId="0"/>
      <p:bldP spid="62" grpId="0"/>
      <p:bldP spid="101" grpId="0"/>
      <p:bldP spid="78" grpId="0"/>
      <p:bldP spid="79" grpId="0"/>
      <p:bldP spid="95" grpId="0"/>
      <p:bldP spid="102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Dynamic TCP acknowledgement – example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2228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Example</a:t>
            </a:r>
          </a:p>
        </p:txBody>
      </p: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43DD1237-F4A7-09BC-B878-B92CD2B76186}"/>
              </a:ext>
            </a:extLst>
          </p:cNvPr>
          <p:cNvGrpSpPr/>
          <p:nvPr/>
        </p:nvGrpSpPr>
        <p:grpSpPr>
          <a:xfrm>
            <a:off x="5594957" y="1919356"/>
            <a:ext cx="5555253" cy="9588136"/>
            <a:chOff x="1287781" y="4127864"/>
            <a:chExt cx="5555253" cy="9588136"/>
          </a:xfrm>
        </p:grpSpPr>
        <p:pic>
          <p:nvPicPr>
            <p:cNvPr id="6" name="תמונה 5" descr="תמונה שמכילה טקסט, אלקטרוניקה&#10;&#10;התיאור נוצר באופן אוטומטי">
              <a:extLst>
                <a:ext uri="{FF2B5EF4-FFF2-40B4-BE49-F238E27FC236}">
                  <a16:creationId xmlns:a16="http://schemas.microsoft.com/office/drawing/2014/main" id="{0BC1437F-9195-440B-C3CC-DAFCC411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781" y="4127864"/>
              <a:ext cx="815339" cy="1477902"/>
            </a:xfrm>
            <a:prstGeom prst="rect">
              <a:avLst/>
            </a:prstGeom>
          </p:spPr>
        </p:pic>
        <p:pic>
          <p:nvPicPr>
            <p:cNvPr id="8" name="תמונה 7" descr="תמונה שמכילה טקסט, אוסף תמונות&#10;&#10;התיאור נוצר באופן אוטומטי">
              <a:extLst>
                <a:ext uri="{FF2B5EF4-FFF2-40B4-BE49-F238E27FC236}">
                  <a16:creationId xmlns:a16="http://schemas.microsoft.com/office/drawing/2014/main" id="{DC9DC486-4C93-3CCB-36C1-80550D5E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4127864"/>
              <a:ext cx="1013734" cy="1604344"/>
            </a:xfrm>
            <a:prstGeom prst="rect">
              <a:avLst/>
            </a:prstGeom>
          </p:spPr>
        </p:pic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9A337D22-D56B-41F0-51A6-FA633B3CB7A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695450" y="5605766"/>
              <a:ext cx="1" cy="81102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B063D9A-A253-59B2-B2E7-F9C653259C19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336167" y="5732208"/>
              <a:ext cx="0" cy="79837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F6E5EC28-F7F3-5597-C9E4-160E2901DC99}"/>
              </a:ext>
            </a:extLst>
          </p:cNvPr>
          <p:cNvGrpSpPr/>
          <p:nvPr/>
        </p:nvGrpSpPr>
        <p:grpSpPr>
          <a:xfrm>
            <a:off x="6002626" y="2875121"/>
            <a:ext cx="4640717" cy="2191463"/>
            <a:chOff x="1695450" y="5083629"/>
            <a:chExt cx="4640717" cy="2191463"/>
          </a:xfrm>
        </p:grpSpPr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61A91DB-0A22-ED21-E2B1-84C0B9A14D3B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id="{8708B4E1-7050-0496-C1BB-87527062D889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20" name="תמונה 19">
                <a:extLst>
                  <a:ext uri="{FF2B5EF4-FFF2-40B4-BE49-F238E27FC236}">
                    <a16:creationId xmlns:a16="http://schemas.microsoft.com/office/drawing/2014/main" id="{BE23B670-0C9D-01EE-2863-0FC7C4451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7CC3AC49-252B-7A9E-9150-CB978F66E322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=1, </a:t>
                </a:r>
                <a:r>
                  <a:rPr lang="en-US" dirty="0"/>
                  <a:t>t(1) = 1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BFA4D9E-2E23-4EA1-E372-1A0D94D9CDAB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004A30F7-E3FD-1720-349B-39F3ED7CC358}"/>
              </a:ext>
            </a:extLst>
          </p:cNvPr>
          <p:cNvGrpSpPr/>
          <p:nvPr/>
        </p:nvGrpSpPr>
        <p:grpSpPr>
          <a:xfrm>
            <a:off x="6002627" y="4603708"/>
            <a:ext cx="4640716" cy="1776616"/>
            <a:chOff x="1695451" y="7628641"/>
            <a:chExt cx="4640716" cy="1776616"/>
          </a:xfrm>
        </p:grpSpPr>
        <p:cxnSp>
          <p:nvCxnSpPr>
            <p:cNvPr id="24" name="מחבר חץ ישר 23">
              <a:extLst>
                <a:ext uri="{FF2B5EF4-FFF2-40B4-BE49-F238E27FC236}">
                  <a16:creationId xmlns:a16="http://schemas.microsoft.com/office/drawing/2014/main" id="{AD0363C0-CC0C-8461-1FFC-C190DE6BEE67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70C8CB6D-3453-FC2B-5E62-E1E0DD3F357A}"/>
                </a:ext>
              </a:extLst>
            </p:cNvPr>
            <p:cNvGrpSpPr/>
            <p:nvPr/>
          </p:nvGrpSpPr>
          <p:grpSpPr>
            <a:xfrm>
              <a:off x="3448255" y="7628641"/>
              <a:ext cx="1142659" cy="1776616"/>
              <a:chOff x="3448255" y="7628641"/>
              <a:chExt cx="1142659" cy="1776616"/>
            </a:xfrm>
          </p:grpSpPr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54DBE1B1-C7AE-197A-A6FB-AE08DB7A2A04}"/>
                  </a:ext>
                </a:extLst>
              </p:cNvPr>
              <p:cNvSpPr txBox="1"/>
              <p:nvPr/>
            </p:nvSpPr>
            <p:spPr>
              <a:xfrm>
                <a:off x="3676513" y="7628641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27" name="תמונה 26">
                <a:extLst>
                  <a:ext uri="{FF2B5EF4-FFF2-40B4-BE49-F238E27FC236}">
                    <a16:creationId xmlns:a16="http://schemas.microsoft.com/office/drawing/2014/main" id="{5B85C600-9271-0244-ED82-2BB913B4C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A20A14F0-6F9E-50B3-968C-AA715506E1C0}"/>
              </a:ext>
            </a:extLst>
          </p:cNvPr>
          <p:cNvGrpSpPr/>
          <p:nvPr/>
        </p:nvGrpSpPr>
        <p:grpSpPr>
          <a:xfrm>
            <a:off x="6056613" y="6352193"/>
            <a:ext cx="4640717" cy="2191463"/>
            <a:chOff x="1695450" y="5083629"/>
            <a:chExt cx="4640717" cy="2191463"/>
          </a:xfrm>
        </p:grpSpPr>
        <p:cxnSp>
          <p:nvCxnSpPr>
            <p:cNvPr id="43" name="מחבר חץ ישר 42">
              <a:extLst>
                <a:ext uri="{FF2B5EF4-FFF2-40B4-BE49-F238E27FC236}">
                  <a16:creationId xmlns:a16="http://schemas.microsoft.com/office/drawing/2014/main" id="{30BE254D-E78E-015D-FAC7-5E192F9A8261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D792C90C-AEFA-EBC9-6D9B-D1211F0A3E54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45" name="תמונה 44">
                <a:extLst>
                  <a:ext uri="{FF2B5EF4-FFF2-40B4-BE49-F238E27FC236}">
                    <a16:creationId xmlns:a16="http://schemas.microsoft.com/office/drawing/2014/main" id="{7110265B-C7E9-48E2-6B5B-C6C63656A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41581DCD-B7C2-4317-E48E-4D797688677F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=2, </a:t>
                </a:r>
                <a:r>
                  <a:rPr lang="en-US" dirty="0"/>
                  <a:t>t(2) = 2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0102074B-D341-FD3D-0ABF-BBF8FB3685FA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038957A4-3099-4DF8-6568-4CFF272D05E7}"/>
              </a:ext>
            </a:extLst>
          </p:cNvPr>
          <p:cNvGrpSpPr/>
          <p:nvPr/>
        </p:nvGrpSpPr>
        <p:grpSpPr>
          <a:xfrm>
            <a:off x="6056613" y="8152233"/>
            <a:ext cx="4640716" cy="1872905"/>
            <a:chOff x="1695451" y="7532352"/>
            <a:chExt cx="4640716" cy="1872905"/>
          </a:xfrm>
        </p:grpSpPr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A98F9CC6-29A5-2047-34B6-9D360E90A8BA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A2E6F73C-9E7C-70C3-0691-A6199E00AA6C}"/>
                </a:ext>
              </a:extLst>
            </p:cNvPr>
            <p:cNvGrpSpPr/>
            <p:nvPr/>
          </p:nvGrpSpPr>
          <p:grpSpPr>
            <a:xfrm>
              <a:off x="3448255" y="7532352"/>
              <a:ext cx="1142659" cy="1872905"/>
              <a:chOff x="3448255" y="7532352"/>
              <a:chExt cx="1142659" cy="1872905"/>
            </a:xfrm>
          </p:grpSpPr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D58B47CD-B36D-B6E0-E4DC-F16FAF53CB7C}"/>
                  </a:ext>
                </a:extLst>
              </p:cNvPr>
              <p:cNvSpPr txBox="1"/>
              <p:nvPr/>
            </p:nvSpPr>
            <p:spPr>
              <a:xfrm>
                <a:off x="3676513" y="7532352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52" name="תמונה 51">
                <a:extLst>
                  <a:ext uri="{FF2B5EF4-FFF2-40B4-BE49-F238E27FC236}">
                    <a16:creationId xmlns:a16="http://schemas.microsoft.com/office/drawing/2014/main" id="{EB0C77EE-EA35-C9B5-5664-674475379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4A718A8A-2FFE-A085-EA76-B121E8D84AAE}"/>
              </a:ext>
            </a:extLst>
          </p:cNvPr>
          <p:cNvSpPr txBox="1"/>
          <p:nvPr/>
        </p:nvSpPr>
        <p:spPr>
          <a:xfrm>
            <a:off x="4243498" y="4862656"/>
            <a:ext cx="1580127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2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1 2</a:t>
            </a:r>
            <a:r>
              <a:rPr lang="en-US" sz="3600" dirty="0"/>
              <a:t> = 0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133ED956-FE21-4AA0-AFC0-283DF56176A9}"/>
              </a:ext>
            </a:extLst>
          </p:cNvPr>
          <p:cNvSpPr txBox="1"/>
          <p:nvPr/>
        </p:nvSpPr>
        <p:spPr>
          <a:xfrm>
            <a:off x="4224308" y="3151927"/>
            <a:ext cx="1557202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x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1 1</a:t>
            </a:r>
            <a:r>
              <a:rPr lang="en-US" sz="3600" dirty="0"/>
              <a:t> =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B287096A-1B0E-865F-3168-C50C768C7C50}"/>
              </a:ext>
            </a:extLst>
          </p:cNvPr>
          <p:cNvSpPr txBox="1"/>
          <p:nvPr/>
        </p:nvSpPr>
        <p:spPr>
          <a:xfrm>
            <a:off x="4273503" y="8248749"/>
            <a:ext cx="1580127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3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1 3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2 3</a:t>
            </a:r>
            <a:r>
              <a:rPr lang="en-US" sz="3600" dirty="0"/>
              <a:t> = 0</a:t>
            </a:r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D10BF987-0359-9285-6B35-3432DB4F28C0}"/>
              </a:ext>
            </a:extLst>
          </p:cNvPr>
          <p:cNvSpPr txBox="1"/>
          <p:nvPr/>
        </p:nvSpPr>
        <p:spPr>
          <a:xfrm>
            <a:off x="4346158" y="6836261"/>
            <a:ext cx="1531454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f</a:t>
            </a:r>
            <a:r>
              <a:rPr lang="en-US" sz="3600" baseline="-25000" dirty="0"/>
              <a:t>2 2</a:t>
            </a:r>
            <a:r>
              <a:rPr lang="en-US" sz="3600" dirty="0"/>
              <a:t> = 1</a:t>
            </a:r>
            <a:br>
              <a:rPr lang="en-US" sz="3600" dirty="0"/>
            </a:b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תיבת טקסט 59">
                <a:extLst>
                  <a:ext uri="{FF2B5EF4-FFF2-40B4-BE49-F238E27FC236}">
                    <a16:creationId xmlns:a16="http://schemas.microsoft.com/office/drawing/2014/main" id="{FCF500E2-59B2-B23F-DDB8-8DAD91FE8598}"/>
                  </a:ext>
                </a:extLst>
              </p:cNvPr>
              <p:cNvSpPr txBox="1"/>
              <p:nvPr/>
            </p:nvSpPr>
            <p:spPr>
              <a:xfrm>
                <a:off x="6695492" y="10470803"/>
                <a:ext cx="3761664" cy="1499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sym typeface="Avenir Next Medium"/>
                  </a:rPr>
                  <a:t>total cost: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sym typeface="Avenir Next Medium"/>
                </a:endParaRPr>
              </a:p>
            </p:txBody>
          </p:sp>
        </mc:Choice>
        <mc:Fallback xmlns="">
          <p:sp>
            <p:nvSpPr>
              <p:cNvPr id="60" name="תיבת טקסט 59">
                <a:extLst>
                  <a:ext uri="{FF2B5EF4-FFF2-40B4-BE49-F238E27FC236}">
                    <a16:creationId xmlns:a16="http://schemas.microsoft.com/office/drawing/2014/main" id="{FCF500E2-59B2-B23F-DDB8-8DAD91FE8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92" y="10470803"/>
                <a:ext cx="3761664" cy="1499706"/>
              </a:xfrm>
              <a:prstGeom prst="rect">
                <a:avLst/>
              </a:prstGeom>
              <a:blipFill>
                <a:blip r:embed="rId7"/>
                <a:stretch>
                  <a:fillRect l="-7618" b="-93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F165A16D-20A3-0D6D-82BF-D19E00B1F67E}"/>
              </a:ext>
            </a:extLst>
          </p:cNvPr>
          <p:cNvGrpSpPr/>
          <p:nvPr/>
        </p:nvGrpSpPr>
        <p:grpSpPr>
          <a:xfrm>
            <a:off x="16710498" y="1918758"/>
            <a:ext cx="5555253" cy="9588136"/>
            <a:chOff x="1287781" y="4127864"/>
            <a:chExt cx="5555253" cy="9588136"/>
          </a:xfrm>
        </p:grpSpPr>
        <p:pic>
          <p:nvPicPr>
            <p:cNvPr id="65" name="תמונה 64" descr="תמונה שמכילה טקסט, אלקטרוניקה&#10;&#10;התיאור נוצר באופן אוטומטי">
              <a:extLst>
                <a:ext uri="{FF2B5EF4-FFF2-40B4-BE49-F238E27FC236}">
                  <a16:creationId xmlns:a16="http://schemas.microsoft.com/office/drawing/2014/main" id="{34D1E7E4-749A-0F73-028C-81256EF8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781" y="4127864"/>
              <a:ext cx="815339" cy="1477902"/>
            </a:xfrm>
            <a:prstGeom prst="rect">
              <a:avLst/>
            </a:prstGeom>
          </p:spPr>
        </p:pic>
        <p:pic>
          <p:nvPicPr>
            <p:cNvPr id="66" name="תמונה 65" descr="תמונה שמכילה טקסט, אוסף תמונות&#10;&#10;התיאור נוצר באופן אוטומטי">
              <a:extLst>
                <a:ext uri="{FF2B5EF4-FFF2-40B4-BE49-F238E27FC236}">
                  <a16:creationId xmlns:a16="http://schemas.microsoft.com/office/drawing/2014/main" id="{D0A6402B-4FE0-B4BF-F38D-5A27C060B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4127864"/>
              <a:ext cx="1013734" cy="1604344"/>
            </a:xfrm>
            <a:prstGeom prst="rect">
              <a:avLst/>
            </a:prstGeom>
          </p:spPr>
        </p:pic>
        <p:cxnSp>
          <p:nvCxnSpPr>
            <p:cNvPr id="67" name="מחבר ישר 66">
              <a:extLst>
                <a:ext uri="{FF2B5EF4-FFF2-40B4-BE49-F238E27FC236}">
                  <a16:creationId xmlns:a16="http://schemas.microsoft.com/office/drawing/2014/main" id="{C4684C41-F3E3-CCD8-8DC9-D161334F845B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H="1">
              <a:off x="1695450" y="5605766"/>
              <a:ext cx="1" cy="81102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מחבר ישר 67">
              <a:extLst>
                <a:ext uri="{FF2B5EF4-FFF2-40B4-BE49-F238E27FC236}">
                  <a16:creationId xmlns:a16="http://schemas.microsoft.com/office/drawing/2014/main" id="{42043521-D492-AF2A-F7DC-065FFE27B10D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6336167" y="5732208"/>
              <a:ext cx="0" cy="79837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52927422-17E7-2482-FAF3-7CD8084509B1}"/>
              </a:ext>
            </a:extLst>
          </p:cNvPr>
          <p:cNvGrpSpPr/>
          <p:nvPr/>
        </p:nvGrpSpPr>
        <p:grpSpPr>
          <a:xfrm>
            <a:off x="17118167" y="2874523"/>
            <a:ext cx="4640717" cy="2191463"/>
            <a:chOff x="1695450" y="5083629"/>
            <a:chExt cx="4640717" cy="2191463"/>
          </a:xfrm>
        </p:grpSpPr>
        <p:cxnSp>
          <p:nvCxnSpPr>
            <p:cNvPr id="70" name="מחבר חץ ישר 69">
              <a:extLst>
                <a:ext uri="{FF2B5EF4-FFF2-40B4-BE49-F238E27FC236}">
                  <a16:creationId xmlns:a16="http://schemas.microsoft.com/office/drawing/2014/main" id="{9CDE8AD4-35A9-B50B-9AF4-FA0437D3F5D9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קבוצה 70">
              <a:extLst>
                <a:ext uri="{FF2B5EF4-FFF2-40B4-BE49-F238E27FC236}">
                  <a16:creationId xmlns:a16="http://schemas.microsoft.com/office/drawing/2014/main" id="{730A07AC-E51A-B208-953D-0D6EF8D64EAD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72" name="תמונה 71">
                <a:extLst>
                  <a:ext uri="{FF2B5EF4-FFF2-40B4-BE49-F238E27FC236}">
                    <a16:creationId xmlns:a16="http://schemas.microsoft.com/office/drawing/2014/main" id="{2B0EC35D-FB6D-C95D-65E7-B7428E39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73" name="תיבת טקסט 72">
                <a:extLst>
                  <a:ext uri="{FF2B5EF4-FFF2-40B4-BE49-F238E27FC236}">
                    <a16:creationId xmlns:a16="http://schemas.microsoft.com/office/drawing/2014/main" id="{8E056295-ABCB-820E-4450-5180E8BC685A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=1, </a:t>
                </a:r>
                <a:r>
                  <a:rPr lang="en-US" dirty="0"/>
                  <a:t>t(1) = 1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74" name="תיבת טקסט 73">
                <a:extLst>
                  <a:ext uri="{FF2B5EF4-FFF2-40B4-BE49-F238E27FC236}">
                    <a16:creationId xmlns:a16="http://schemas.microsoft.com/office/drawing/2014/main" id="{AB7AD10A-EB07-878E-CF19-D805AEA4CE88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82" name="קבוצה 81">
            <a:extLst>
              <a:ext uri="{FF2B5EF4-FFF2-40B4-BE49-F238E27FC236}">
                <a16:creationId xmlns:a16="http://schemas.microsoft.com/office/drawing/2014/main" id="{59BA3478-B45B-A865-DD36-3DF312CF578C}"/>
              </a:ext>
            </a:extLst>
          </p:cNvPr>
          <p:cNvGrpSpPr/>
          <p:nvPr/>
        </p:nvGrpSpPr>
        <p:grpSpPr>
          <a:xfrm>
            <a:off x="17092050" y="5765949"/>
            <a:ext cx="4640717" cy="2191463"/>
            <a:chOff x="1695450" y="5083629"/>
            <a:chExt cx="4640717" cy="2191463"/>
          </a:xfrm>
        </p:grpSpPr>
        <p:cxnSp>
          <p:nvCxnSpPr>
            <p:cNvPr id="83" name="מחבר חץ ישר 82">
              <a:extLst>
                <a:ext uri="{FF2B5EF4-FFF2-40B4-BE49-F238E27FC236}">
                  <a16:creationId xmlns:a16="http://schemas.microsoft.com/office/drawing/2014/main" id="{2E65C30E-5D4F-433F-7EEA-8BE6F04C9C84}"/>
                </a:ext>
              </a:extLst>
            </p:cNvPr>
            <p:cNvCxnSpPr/>
            <p:nvPr/>
          </p:nvCxnSpPr>
          <p:spPr>
            <a:xfrm flipH="1">
              <a:off x="1695450" y="6355080"/>
              <a:ext cx="46407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קבוצה 83">
              <a:extLst>
                <a:ext uri="{FF2B5EF4-FFF2-40B4-BE49-F238E27FC236}">
                  <a16:creationId xmlns:a16="http://schemas.microsoft.com/office/drawing/2014/main" id="{617F74A6-63AB-289B-93C0-DED18CB0F4C6}"/>
                </a:ext>
              </a:extLst>
            </p:cNvPr>
            <p:cNvGrpSpPr/>
            <p:nvPr/>
          </p:nvGrpSpPr>
          <p:grpSpPr>
            <a:xfrm>
              <a:off x="2999427" y="5083629"/>
              <a:ext cx="2074677" cy="2191463"/>
              <a:chOff x="2856347" y="5039311"/>
              <a:chExt cx="2074677" cy="2191463"/>
            </a:xfrm>
          </p:grpSpPr>
          <p:pic>
            <p:nvPicPr>
              <p:cNvPr id="85" name="תמונה 84">
                <a:extLst>
                  <a:ext uri="{FF2B5EF4-FFF2-40B4-BE49-F238E27FC236}">
                    <a16:creationId xmlns:a16="http://schemas.microsoft.com/office/drawing/2014/main" id="{1AC0FAD7-A9C6-9DBB-CBC1-ED8D0B21A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18" y="5979523"/>
                <a:ext cx="751114" cy="751114"/>
              </a:xfrm>
              <a:prstGeom prst="rect">
                <a:avLst/>
              </a:prstGeom>
            </p:spPr>
          </p:pic>
          <p:sp>
            <p:nvSpPr>
              <p:cNvPr id="86" name="תיבת טקסט 85">
                <a:extLst>
                  <a:ext uri="{FF2B5EF4-FFF2-40B4-BE49-F238E27FC236}">
                    <a16:creationId xmlns:a16="http://schemas.microsoft.com/office/drawing/2014/main" id="{CFBF40D9-89E0-08AA-65BB-C5B19C06CB12}"/>
                  </a:ext>
                </a:extLst>
              </p:cNvPr>
              <p:cNvSpPr txBox="1"/>
              <p:nvPr/>
            </p:nvSpPr>
            <p:spPr>
              <a:xfrm>
                <a:off x="2856347" y="6230500"/>
                <a:ext cx="2074677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j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=2, </a:t>
                </a:r>
                <a:r>
                  <a:rPr lang="en-US" dirty="0"/>
                  <a:t>t(2) = 2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  <p:sp>
            <p:nvSpPr>
              <p:cNvPr id="87" name="תיבת טקסט 86">
                <a:extLst>
                  <a:ext uri="{FF2B5EF4-FFF2-40B4-BE49-F238E27FC236}">
                    <a16:creationId xmlns:a16="http://schemas.microsoft.com/office/drawing/2014/main" id="{4EDC5C36-66CF-44A6-F4E1-98E334874E00}"/>
                  </a:ext>
                </a:extLst>
              </p:cNvPr>
              <p:cNvSpPr txBox="1"/>
              <p:nvPr/>
            </p:nvSpPr>
            <p:spPr>
              <a:xfrm>
                <a:off x="3219724" y="5039311"/>
                <a:ext cx="1592170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packet</a:t>
                </a:r>
              </a:p>
            </p:txBody>
          </p:sp>
        </p:grpSp>
      </p:grp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09268815-3BC8-457D-77FF-B30FBB892312}"/>
              </a:ext>
            </a:extLst>
          </p:cNvPr>
          <p:cNvGrpSpPr/>
          <p:nvPr/>
        </p:nvGrpSpPr>
        <p:grpSpPr>
          <a:xfrm>
            <a:off x="17172152" y="8293311"/>
            <a:ext cx="4640716" cy="1753890"/>
            <a:chOff x="1695451" y="7651367"/>
            <a:chExt cx="4640716" cy="1753890"/>
          </a:xfrm>
        </p:grpSpPr>
        <p:cxnSp>
          <p:nvCxnSpPr>
            <p:cNvPr id="89" name="מחבר חץ ישר 88">
              <a:extLst>
                <a:ext uri="{FF2B5EF4-FFF2-40B4-BE49-F238E27FC236}">
                  <a16:creationId xmlns:a16="http://schemas.microsoft.com/office/drawing/2014/main" id="{101CEFFB-7A03-CD4D-C333-E2454C294126}"/>
                </a:ext>
              </a:extLst>
            </p:cNvPr>
            <p:cNvCxnSpPr/>
            <p:nvPr/>
          </p:nvCxnSpPr>
          <p:spPr>
            <a:xfrm>
              <a:off x="1695451" y="8948057"/>
              <a:ext cx="4640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0" name="קבוצה 89">
              <a:extLst>
                <a:ext uri="{FF2B5EF4-FFF2-40B4-BE49-F238E27FC236}">
                  <a16:creationId xmlns:a16="http://schemas.microsoft.com/office/drawing/2014/main" id="{E6DD097D-8033-4957-D2AC-649563049CF8}"/>
                </a:ext>
              </a:extLst>
            </p:cNvPr>
            <p:cNvGrpSpPr/>
            <p:nvPr/>
          </p:nvGrpSpPr>
          <p:grpSpPr>
            <a:xfrm>
              <a:off x="3448255" y="7651367"/>
              <a:ext cx="1142659" cy="1753890"/>
              <a:chOff x="3448255" y="7651367"/>
              <a:chExt cx="1142659" cy="1753890"/>
            </a:xfrm>
          </p:grpSpPr>
          <p:sp>
            <p:nvSpPr>
              <p:cNvPr id="93" name="תיבת טקסט 92">
                <a:extLst>
                  <a:ext uri="{FF2B5EF4-FFF2-40B4-BE49-F238E27FC236}">
                    <a16:creationId xmlns:a16="http://schemas.microsoft.com/office/drawing/2014/main" id="{979317BB-B9FF-85DD-5743-ADCE08C1AF78}"/>
                  </a:ext>
                </a:extLst>
              </p:cNvPr>
              <p:cNvSpPr txBox="1"/>
              <p:nvPr/>
            </p:nvSpPr>
            <p:spPr>
              <a:xfrm>
                <a:off x="3676513" y="7651367"/>
                <a:ext cx="914401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ack</a:t>
                </a:r>
              </a:p>
            </p:txBody>
          </p:sp>
          <p:pic>
            <p:nvPicPr>
              <p:cNvPr id="92" name="תמונה 91">
                <a:extLst>
                  <a:ext uri="{FF2B5EF4-FFF2-40B4-BE49-F238E27FC236}">
                    <a16:creationId xmlns:a16="http://schemas.microsoft.com/office/drawing/2014/main" id="{5A10056D-F948-7927-9C19-E4B9AC759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55" y="849085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96" name="תיבת טקסט 95">
            <a:extLst>
              <a:ext uri="{FF2B5EF4-FFF2-40B4-BE49-F238E27FC236}">
                <a16:creationId xmlns:a16="http://schemas.microsoft.com/office/drawing/2014/main" id="{1270519B-EB89-3D51-5822-EF6277D02925}"/>
              </a:ext>
            </a:extLst>
          </p:cNvPr>
          <p:cNvSpPr txBox="1"/>
          <p:nvPr/>
        </p:nvSpPr>
        <p:spPr>
          <a:xfrm>
            <a:off x="15339849" y="3151329"/>
            <a:ext cx="1557202" cy="1646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x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1 1</a:t>
            </a:r>
            <a:r>
              <a:rPr lang="en-US" sz="3600" dirty="0"/>
              <a:t> =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97" name="תיבת טקסט 96">
            <a:extLst>
              <a:ext uri="{FF2B5EF4-FFF2-40B4-BE49-F238E27FC236}">
                <a16:creationId xmlns:a16="http://schemas.microsoft.com/office/drawing/2014/main" id="{62457C1F-A28A-4411-D8EE-A4C26E9944F6}"/>
              </a:ext>
            </a:extLst>
          </p:cNvPr>
          <p:cNvSpPr txBox="1"/>
          <p:nvPr/>
        </p:nvSpPr>
        <p:spPr>
          <a:xfrm>
            <a:off x="15389044" y="8348165"/>
            <a:ext cx="1580127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3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1 3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2 3</a:t>
            </a:r>
            <a:r>
              <a:rPr lang="en-US" sz="3600" dirty="0"/>
              <a:t> = 0</a:t>
            </a:r>
          </a:p>
        </p:txBody>
      </p:sp>
      <p:sp>
        <p:nvSpPr>
          <p:cNvPr id="98" name="תיבת טקסט 97">
            <a:extLst>
              <a:ext uri="{FF2B5EF4-FFF2-40B4-BE49-F238E27FC236}">
                <a16:creationId xmlns:a16="http://schemas.microsoft.com/office/drawing/2014/main" id="{50572104-FCDB-680A-90D8-D751AC74DF99}"/>
              </a:ext>
            </a:extLst>
          </p:cNvPr>
          <p:cNvSpPr txBox="1"/>
          <p:nvPr/>
        </p:nvSpPr>
        <p:spPr>
          <a:xfrm>
            <a:off x="15437716" y="5720928"/>
            <a:ext cx="1531455" cy="2754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x</a:t>
            </a:r>
            <a:r>
              <a:rPr lang="en-US" sz="3600" baseline="-25000" dirty="0"/>
              <a:t>2</a:t>
            </a:r>
            <a:r>
              <a:rPr lang="en-US" sz="3600" dirty="0"/>
              <a:t> = 0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1 2</a:t>
            </a:r>
            <a:r>
              <a:rPr lang="en-US" sz="3600" dirty="0"/>
              <a:t> = 1</a:t>
            </a:r>
            <a:br>
              <a:rPr lang="en-US" sz="3600" dirty="0"/>
            </a:br>
            <a:r>
              <a:rPr lang="en-US" sz="3600" dirty="0"/>
              <a:t>f</a:t>
            </a:r>
            <a:r>
              <a:rPr lang="en-US" sz="3600" baseline="-25000" dirty="0"/>
              <a:t>2 2</a:t>
            </a:r>
            <a:r>
              <a:rPr lang="en-US" sz="3600" dirty="0"/>
              <a:t> = 1</a:t>
            </a:r>
            <a:br>
              <a:rPr lang="en-US" sz="3600" dirty="0"/>
            </a:b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תיבת טקסט 98">
                <a:extLst>
                  <a:ext uri="{FF2B5EF4-FFF2-40B4-BE49-F238E27FC236}">
                    <a16:creationId xmlns:a16="http://schemas.microsoft.com/office/drawing/2014/main" id="{4C869F8C-4D45-F355-1521-A9E16CB0059D}"/>
                  </a:ext>
                </a:extLst>
              </p:cNvPr>
              <p:cNvSpPr txBox="1"/>
              <p:nvPr/>
            </p:nvSpPr>
            <p:spPr>
              <a:xfrm>
                <a:off x="17490353" y="10467808"/>
                <a:ext cx="3761664" cy="1499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sym typeface="Avenir Next Medium"/>
                  </a:rPr>
                  <a:t>total cost: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sym typeface="Avenir Next Medium"/>
                </a:endParaRPr>
              </a:p>
            </p:txBody>
          </p:sp>
        </mc:Choice>
        <mc:Fallback xmlns="">
          <p:sp>
            <p:nvSpPr>
              <p:cNvPr id="99" name="תיבת טקסט 98">
                <a:extLst>
                  <a:ext uri="{FF2B5EF4-FFF2-40B4-BE49-F238E27FC236}">
                    <a16:creationId xmlns:a16="http://schemas.microsoft.com/office/drawing/2014/main" id="{4C869F8C-4D45-F355-1521-A9E16CB0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353" y="10467808"/>
                <a:ext cx="3761664" cy="1499706"/>
              </a:xfrm>
              <a:prstGeom prst="rect">
                <a:avLst/>
              </a:prstGeom>
              <a:blipFill>
                <a:blip r:embed="rId8"/>
                <a:stretch>
                  <a:fillRect l="-7618" b="-93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50DB5EF7-9046-86C5-8888-1788AF189CBC}"/>
              </a:ext>
            </a:extLst>
          </p:cNvPr>
          <p:cNvSpPr txBox="1"/>
          <p:nvPr/>
        </p:nvSpPr>
        <p:spPr>
          <a:xfrm>
            <a:off x="11961036" y="11319113"/>
            <a:ext cx="1238385" cy="1215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d &lt; 1</a:t>
            </a:r>
          </a:p>
        </p:txBody>
      </p:sp>
      <p:sp>
        <p:nvSpPr>
          <p:cNvPr id="101" name="תיבת טקסט 100">
            <a:extLst>
              <a:ext uri="{FF2B5EF4-FFF2-40B4-BE49-F238E27FC236}">
                <a16:creationId xmlns:a16="http://schemas.microsoft.com/office/drawing/2014/main" id="{BFE728DC-91E1-31A3-ADCD-9FBA8A5939A7}"/>
              </a:ext>
            </a:extLst>
          </p:cNvPr>
          <p:cNvSpPr txBox="1"/>
          <p:nvPr/>
        </p:nvSpPr>
        <p:spPr>
          <a:xfrm>
            <a:off x="14441330" y="11313734"/>
            <a:ext cx="1557202" cy="1892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d &gt; 1</a:t>
            </a:r>
            <a:b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</a:b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cxnSp>
        <p:nvCxnSpPr>
          <p:cNvPr id="100" name="מחבר חץ ישר 99">
            <a:extLst>
              <a:ext uri="{FF2B5EF4-FFF2-40B4-BE49-F238E27FC236}">
                <a16:creationId xmlns:a16="http://schemas.microsoft.com/office/drawing/2014/main" id="{51083214-54A9-6696-8E70-E52249483C31}"/>
              </a:ext>
            </a:extLst>
          </p:cNvPr>
          <p:cNvCxnSpPr>
            <a:cxnSpLocks/>
          </p:cNvCxnSpPr>
          <p:nvPr/>
        </p:nvCxnSpPr>
        <p:spPr>
          <a:xfrm flipH="1" flipV="1">
            <a:off x="10589357" y="11587754"/>
            <a:ext cx="1268955" cy="570034"/>
          </a:xfrm>
          <a:prstGeom prst="straightConnector1">
            <a:avLst/>
          </a:prstGeom>
          <a:noFill/>
          <a:ln w="25400" cap="flat">
            <a:solidFill>
              <a:srgbClr val="83878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מחבר חץ ישר 102">
            <a:extLst>
              <a:ext uri="{FF2B5EF4-FFF2-40B4-BE49-F238E27FC236}">
                <a16:creationId xmlns:a16="http://schemas.microsoft.com/office/drawing/2014/main" id="{1F0DFB85-0884-0030-45F5-B29D52D2D307}"/>
              </a:ext>
            </a:extLst>
          </p:cNvPr>
          <p:cNvCxnSpPr>
            <a:cxnSpLocks/>
          </p:cNvCxnSpPr>
          <p:nvPr/>
        </p:nvCxnSpPr>
        <p:spPr>
          <a:xfrm flipV="1">
            <a:off x="15794636" y="11526459"/>
            <a:ext cx="1492076" cy="585560"/>
          </a:xfrm>
          <a:prstGeom prst="straightConnector1">
            <a:avLst/>
          </a:prstGeom>
          <a:noFill/>
          <a:ln w="25400" cap="flat">
            <a:solidFill>
              <a:srgbClr val="83878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45E025D-BBF8-E03C-4C1D-313A749DFABB}"/>
              </a:ext>
            </a:extLst>
          </p:cNvPr>
          <p:cNvSpPr txBox="1"/>
          <p:nvPr/>
        </p:nvSpPr>
        <p:spPr>
          <a:xfrm>
            <a:off x="15656298" y="11679790"/>
            <a:ext cx="8089440" cy="1255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(always better if d is an integer)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תיבת טקסט 60">
                <a:extLst>
                  <a:ext uri="{FF2B5EF4-FFF2-40B4-BE49-F238E27FC236}">
                    <a16:creationId xmlns:a16="http://schemas.microsoft.com/office/drawing/2014/main" id="{334995C0-8A82-8203-498C-FF12B49BD84C}"/>
                  </a:ext>
                </a:extLst>
              </p:cNvPr>
              <p:cNvSpPr txBox="1"/>
              <p:nvPr/>
            </p:nvSpPr>
            <p:spPr>
              <a:xfrm>
                <a:off x="14804571" y="394897"/>
                <a:ext cx="8817429" cy="115493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1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m:t>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1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1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j</m:t>
                          </m:r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L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1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m:rPr>
                                  <m:brk m:alnAt="1"/>
                                </m:r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 xmlns="">
          <p:sp>
            <p:nvSpPr>
              <p:cNvPr id="61" name="תיבת טקסט 60">
                <a:extLst>
                  <a:ext uri="{FF2B5EF4-FFF2-40B4-BE49-F238E27FC236}">
                    <a16:creationId xmlns:a16="http://schemas.microsoft.com/office/drawing/2014/main" id="{334995C0-8A82-8203-498C-FF12B49BD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1" y="394897"/>
                <a:ext cx="8817429" cy="1154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F183400C-1348-4566-977F-306FC3E3E513}"/>
              </a:ext>
            </a:extLst>
          </p:cNvPr>
          <p:cNvSpPr txBox="1"/>
          <p:nvPr/>
        </p:nvSpPr>
        <p:spPr>
          <a:xfrm>
            <a:off x="10461152" y="6230555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2</a:t>
            </a:r>
          </a:p>
        </p:txBody>
      </p:sp>
      <p:sp>
        <p:nvSpPr>
          <p:cNvPr id="76" name="תיבת טקסט 75">
            <a:extLst>
              <a:ext uri="{FF2B5EF4-FFF2-40B4-BE49-F238E27FC236}">
                <a16:creationId xmlns:a16="http://schemas.microsoft.com/office/drawing/2014/main" id="{113A4747-8FD5-CC14-2794-84A53EA75CB7}"/>
              </a:ext>
            </a:extLst>
          </p:cNvPr>
          <p:cNvSpPr txBox="1"/>
          <p:nvPr/>
        </p:nvSpPr>
        <p:spPr>
          <a:xfrm>
            <a:off x="10429494" y="3361397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1</a:t>
            </a:r>
          </a:p>
        </p:txBody>
      </p:sp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E86BD2D2-9FCD-2473-3E58-1C20C9987178}"/>
              </a:ext>
            </a:extLst>
          </p:cNvPr>
          <p:cNvSpPr txBox="1"/>
          <p:nvPr/>
        </p:nvSpPr>
        <p:spPr>
          <a:xfrm>
            <a:off x="10448704" y="8813131"/>
            <a:ext cx="145090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3</a:t>
            </a:r>
          </a:p>
        </p:txBody>
      </p: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43848F33-C45C-C79E-844C-FD5EBCD1E222}"/>
              </a:ext>
            </a:extLst>
          </p:cNvPr>
          <p:cNvSpPr txBox="1"/>
          <p:nvPr/>
        </p:nvSpPr>
        <p:spPr>
          <a:xfrm>
            <a:off x="22053729" y="6252589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2</a:t>
            </a:r>
          </a:p>
        </p:txBody>
      </p: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B86E42F2-5118-F6E3-0538-CC5BADF7065B}"/>
              </a:ext>
            </a:extLst>
          </p:cNvPr>
          <p:cNvSpPr txBox="1"/>
          <p:nvPr/>
        </p:nvSpPr>
        <p:spPr>
          <a:xfrm>
            <a:off x="22022071" y="3383431"/>
            <a:ext cx="1557202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1</a:t>
            </a:r>
          </a:p>
        </p:txBody>
      </p:sp>
      <p:sp>
        <p:nvSpPr>
          <p:cNvPr id="95" name="תיבת טקסט 94">
            <a:extLst>
              <a:ext uri="{FF2B5EF4-FFF2-40B4-BE49-F238E27FC236}">
                <a16:creationId xmlns:a16="http://schemas.microsoft.com/office/drawing/2014/main" id="{0E7E8395-C29A-8761-04DB-890860AA9216}"/>
              </a:ext>
            </a:extLst>
          </p:cNvPr>
          <p:cNvSpPr txBox="1"/>
          <p:nvPr/>
        </p:nvSpPr>
        <p:spPr>
          <a:xfrm>
            <a:off x="22041281" y="8835165"/>
            <a:ext cx="145090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 = 3</a:t>
            </a:r>
          </a:p>
        </p:txBody>
      </p:sp>
    </p:spTree>
    <p:extLst>
      <p:ext uri="{BB962C8B-B14F-4D97-AF65-F5344CB8AC3E}">
        <p14:creationId xmlns:p14="http://schemas.microsoft.com/office/powerpoint/2010/main" val="34112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5" grpId="0"/>
      <p:bldP spid="56" grpId="0"/>
      <p:bldP spid="60" grpId="0"/>
      <p:bldP spid="96" grpId="0"/>
      <p:bldP spid="97" grpId="0"/>
      <p:bldP spid="98" grpId="0"/>
      <p:bldP spid="99" grpId="0"/>
      <p:bldP spid="62" grpId="0"/>
      <p:bldP spid="101" grpId="0"/>
      <p:bldP spid="15" grpId="0"/>
      <p:bldP spid="75" grpId="0"/>
      <p:bldP spid="76" grpId="0"/>
      <p:bldP spid="77" grpId="0"/>
      <p:bldP spid="80" grpId="0"/>
      <p:bldP spid="81" grpId="0"/>
      <p:bldP spid="9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Primal-dual formulation for 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80B85E91-2CEF-36EC-EFDD-10AFEDF604D6}"/>
                  </a:ext>
                </a:extLst>
              </p:cNvPr>
              <p:cNvSpPr txBox="1"/>
              <p:nvPr/>
            </p:nvSpPr>
            <p:spPr bwMode="auto">
              <a:xfrm>
                <a:off x="762000" y="3952284"/>
                <a:ext cx="9655629" cy="416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Primal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00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 err="1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0 							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80B85E91-2CEF-36EC-EFDD-10AFEDF60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952284"/>
                <a:ext cx="9655629" cy="4165307"/>
              </a:xfrm>
              <a:prstGeom prst="rect">
                <a:avLst/>
              </a:prstGeom>
              <a:blipFill>
                <a:blip r:embed="rId3"/>
                <a:stretch>
                  <a:fillRect t="-2924" b="-5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439B68E2-7EE4-9D8A-012A-40178F89830D}"/>
                  </a:ext>
                </a:extLst>
              </p:cNvPr>
              <p:cNvSpPr txBox="1"/>
              <p:nvPr/>
            </p:nvSpPr>
            <p:spPr bwMode="auto">
              <a:xfrm>
                <a:off x="10417629" y="3952284"/>
                <a:ext cx="10771414" cy="316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Dual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	</a:t>
                </a:r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				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j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439B68E2-7EE4-9D8A-012A-40178F89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7629" y="3952284"/>
                <a:ext cx="10771414" cy="3166764"/>
              </a:xfrm>
              <a:prstGeom prst="rect">
                <a:avLst/>
              </a:prstGeom>
              <a:blipFill>
                <a:blip r:embed="rId4"/>
                <a:stretch>
                  <a:fillRect t="-3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nline algorithm:…">
                <a:extLst>
                  <a:ext uri="{FF2B5EF4-FFF2-40B4-BE49-F238E27FC236}">
                    <a16:creationId xmlns:a16="http://schemas.microsoft.com/office/drawing/2014/main" id="{28F92FF5-76EC-D5C6-F59E-D64AC49E076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 primal-dual formulation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838787"/>
                  </a:solidFill>
                  <a:effectLst/>
                  <a:uLnTx/>
                  <a:uFillTx/>
                  <a:latin typeface="Avenir Next Medium"/>
                  <a:cs typeface="Times New Roman" pitchFamily="18" charset="0"/>
                  <a:sym typeface="Avenir Next Medium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>
                  <a:cs typeface="Times New Roman" pitchFamily="18" charset="0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838787"/>
                  </a:solidFill>
                  <a:effectLst/>
                  <a:uLnTx/>
                  <a:uFillTx/>
                  <a:latin typeface="Avenir Next Medium"/>
                  <a:cs typeface="Times New Roman" pitchFamily="18" charset="0"/>
                  <a:sym typeface="Avenir Next Medium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>
                  <a:cs typeface="Times New Roman" pitchFamily="18" charset="0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/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r>
                  <a:rPr lang="en-US" sz="4000" dirty="0"/>
                  <a:t>Each packet </a:t>
                </a:r>
                <a:r>
                  <a:rPr lang="en-US" sz="4000" b="1" dirty="0">
                    <a:solidFill>
                      <a:srgbClr val="0033CC"/>
                    </a:solidFill>
                    <a:cs typeface="Times New Roman" pitchFamily="18" charset="0"/>
                  </a:rPr>
                  <a:t>j</a:t>
                </a:r>
                <a:r>
                  <a:rPr lang="en-US" sz="4000" dirty="0"/>
                  <a:t> arrives at time </a:t>
                </a:r>
                <a:r>
                  <a:rPr lang="en-US" sz="4000" b="1" dirty="0">
                    <a:solidFill>
                      <a:srgbClr val="0033CC"/>
                    </a:solidFill>
                    <a:cs typeface="Times New Roman" pitchFamily="18" charset="0"/>
                  </a:rPr>
                  <a:t>t(j)</a:t>
                </a:r>
                <a:r>
                  <a:rPr lang="en-US" sz="4000" dirty="0"/>
                  <a:t> and is acknowledged by the first ack sent after t(j)</a:t>
                </a:r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n-US" sz="4000" dirty="0"/>
                  <a:t>The variable </a:t>
                </a:r>
                <a:r>
                  <a:rPr lang="en-US" sz="4000" b="1" dirty="0" err="1">
                    <a:solidFill>
                      <a:srgbClr val="0033CC"/>
                    </a:solidFill>
                    <a:cs typeface="Times New Roman" pitchFamily="18" charset="0"/>
                  </a:rPr>
                  <a:t>x</a:t>
                </a:r>
                <a:r>
                  <a:rPr lang="en-US" sz="4000" b="1" baseline="-25000" dirty="0" err="1">
                    <a:solidFill>
                      <a:srgbClr val="0033CC"/>
                    </a:solidFill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sz="4000" dirty="0"/>
                  <a:t>corresponds to sending an ack at time t</a:t>
                </a:r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n-US" sz="4000" dirty="0"/>
                  <a:t>Each additional time unit of latency comes at a cost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en-US" sz="4000" dirty="0"/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n-US" sz="4000" b="1" dirty="0" err="1">
                    <a:solidFill>
                      <a:srgbClr val="0033CC"/>
                    </a:solidFill>
                    <a:cs typeface="Times New Roman" pitchFamily="18" charset="0"/>
                  </a:rPr>
                  <a:t>f</a:t>
                </a:r>
                <a:r>
                  <a:rPr lang="en-US" sz="4000" b="1" baseline="-25000" dirty="0" err="1">
                    <a:solidFill>
                      <a:srgbClr val="0033CC"/>
                    </a:solidFill>
                    <a:cs typeface="Times New Roman" pitchFamily="18" charset="0"/>
                  </a:rPr>
                  <a:t>jt</a:t>
                </a:r>
                <a:r>
                  <a:rPr lang="en-US" sz="4000" dirty="0"/>
                  <a:t> is set to 1 (in the integral solution) if packet j was not acknowledged by time t</a:t>
                </a:r>
                <a:endParaRPr lang="en-US" b="1" kern="1200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Online algorithm:…">
                <a:extLst>
                  <a:ext uri="{FF2B5EF4-FFF2-40B4-BE49-F238E27FC236}">
                    <a16:creationId xmlns:a16="http://schemas.microsoft.com/office/drawing/2014/main" id="{28F92FF5-76EC-D5C6-F59E-D64AC49E076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5"/>
                <a:stretch>
                  <a:fillRect l="-2293" t="-4206" b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Primal-dual formulation for 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 primal-dual formulation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838787"/>
                  </a:solidFill>
                  <a:effectLst/>
                  <a:uLnTx/>
                  <a:uFillTx/>
                  <a:latin typeface="Avenir Next Medium"/>
                  <a:cs typeface="Times New Roman" pitchFamily="18" charset="0"/>
                  <a:sym typeface="Avenir Next Medium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>
                  <a:cs typeface="Times New Roman" pitchFamily="18" charset="0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838787"/>
                  </a:solidFill>
                  <a:effectLst/>
                  <a:uLnTx/>
                  <a:uFillTx/>
                  <a:latin typeface="Avenir Next Medium"/>
                  <a:cs typeface="Times New Roman" pitchFamily="18" charset="0"/>
                  <a:sym typeface="Avenir Next Medium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>
                  <a:cs typeface="Times New Roman" pitchFamily="18" charset="0"/>
                </a:endParaRP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endParaRPr lang="en-US" dirty="0"/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r>
                  <a:rPr lang="en-US" dirty="0"/>
                  <a:t>Deterministic online algorithm: 2-competitive</a:t>
                </a:r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n-US" dirty="0"/>
                  <a:t>Randomized online algorithm: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kern="1200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n-US" dirty="0">
                    <a:ea typeface="Arial Unicode MS" pitchFamily="34" charset="-128"/>
                    <a:cs typeface="Times New Roman" pitchFamily="18" charset="0"/>
                  </a:rPr>
                  <a:t>1.58</a:t>
                </a:r>
                <a:r>
                  <a:rPr lang="en-US" dirty="0"/>
                  <a:t>-competitive (optimal)</a:t>
                </a:r>
                <a:endParaRPr lang="en-US" kern="1200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80B85E91-2CEF-36EC-EFDD-10AFEDF604D6}"/>
                  </a:ext>
                </a:extLst>
              </p:cNvPr>
              <p:cNvSpPr txBox="1"/>
              <p:nvPr/>
            </p:nvSpPr>
            <p:spPr bwMode="auto">
              <a:xfrm>
                <a:off x="762000" y="3952284"/>
                <a:ext cx="9655629" cy="416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Primal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00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 err="1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0 							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80B85E91-2CEF-36EC-EFDD-10AFEDF60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952284"/>
                <a:ext cx="9655629" cy="4165307"/>
              </a:xfrm>
              <a:prstGeom prst="rect">
                <a:avLst/>
              </a:prstGeom>
              <a:blipFill>
                <a:blip r:embed="rId4"/>
                <a:stretch>
                  <a:fillRect t="-2924" b="-5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439B68E2-7EE4-9D8A-012A-40178F89830D}"/>
                  </a:ext>
                </a:extLst>
              </p:cNvPr>
              <p:cNvSpPr txBox="1"/>
              <p:nvPr/>
            </p:nvSpPr>
            <p:spPr bwMode="auto">
              <a:xfrm>
                <a:off x="10417629" y="3952284"/>
                <a:ext cx="10771414" cy="316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Dual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000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  <m:r>
                                  <a:rPr lang="en-US" sz="4000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	</a:t>
                </a:r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					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j</m:t>
                    </m:r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439B68E2-7EE4-9D8A-012A-40178F89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7629" y="3952284"/>
                <a:ext cx="10771414" cy="3166764"/>
              </a:xfrm>
              <a:prstGeom prst="rect">
                <a:avLst/>
              </a:prstGeom>
              <a:blipFill>
                <a:blip r:embed="rId5"/>
                <a:stretch>
                  <a:fillRect t="-3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9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p:sp>
        <p:nvSpPr>
          <p:cNvPr id="10" name="Online algorithm:…">
            <a:extLst>
              <a:ext uri="{FF2B5EF4-FFF2-40B4-BE49-F238E27FC236}">
                <a16:creationId xmlns:a16="http://schemas.microsoft.com/office/drawing/2014/main" id="{1E3DEEB6-9959-F202-101C-CE2A523C99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858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From fractional to randomized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Randomized </a:t>
            </a:r>
            <a:r>
              <a:rPr lang="en-US" dirty="0" err="1">
                <a:solidFill>
                  <a:srgbClr val="FF0000"/>
                </a:solidFill>
              </a:rPr>
              <a:t>alg</a:t>
            </a:r>
            <a:r>
              <a:rPr lang="en-US" dirty="0"/>
              <a:t>: choose 𝛼∈[0,1] uniformly. </a:t>
            </a:r>
            <a:br>
              <a:rPr lang="en-US" dirty="0"/>
            </a:br>
            <a:r>
              <a:rPr lang="en-US" dirty="0"/>
              <a:t>Run the frac pd algorithm and buy the skis on the day when 𝑥 passes 𝛼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Analysis of randomized </a:t>
            </a:r>
            <a:r>
              <a:rPr lang="en-US" dirty="0" err="1">
                <a:solidFill>
                  <a:srgbClr val="FF0000"/>
                </a:solidFill>
              </a:rPr>
              <a:t>alg</a:t>
            </a:r>
            <a:r>
              <a:rPr lang="en-US" dirty="0"/>
              <a:t>: we turn the fractional monotone solution to an online randomized algorithm of expected cost equal to the cost of the fractional solution</a:t>
            </a:r>
          </a:p>
          <a:p>
            <a:pPr lvl="1"/>
            <a:r>
              <a:rPr lang="en-US" dirty="0"/>
              <a:t>We buy with probability 𝑥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dirty="0"/>
              <a:t> expected buying cost is 𝐵𝑥.</a:t>
            </a:r>
            <a:br>
              <a:rPr lang="en-US" dirty="0"/>
            </a:br>
            <a:r>
              <a:rPr lang="en-US" dirty="0"/>
              <a:t>We rent on day 𝑗 with probability 1−𝑥(𝑗) ≤ 1−𝑥(𝑗−1) = f</a:t>
            </a:r>
            <a:r>
              <a:rPr lang="en-US" baseline="-25000" dirty="0"/>
              <a:t>j</a:t>
            </a:r>
            <a:r>
              <a:rPr lang="en-US" dirty="0"/>
              <a:t> .</a:t>
            </a:r>
            <a:br>
              <a:rPr lang="en-US" dirty="0"/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dirty="0"/>
              <a:t> Expected cost of randomized alg. is at most the fractional cost 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0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prediction for 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 prediction</a:t>
                </a:r>
              </a:p>
              <a:p>
                <a:pPr marL="1217083" marR="0" lvl="1" indent="-582083" algn="l" defTabSz="825500" rtl="0" eaLnBrk="1" fontAlgn="auto" latinLnBrk="0" hangingPunct="1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34A5DA"/>
                  </a:buClr>
                  <a:buSzPct val="104999"/>
                  <a:buFont typeface="Avenir Next Regular"/>
                  <a:buChar char="▸"/>
                  <a:tabLst/>
                  <a:defRPr/>
                </a:pPr>
                <a:r>
                  <a:rPr lang="en-US" b="1" dirty="0">
                    <a:solidFill>
                      <a:srgbClr val="0033CC"/>
                    </a:solidFill>
                    <a:cs typeface="Times New Roman" pitchFamily="18" charset="0"/>
                  </a:rPr>
                  <a:t>A </a:t>
                </a:r>
                <a:r>
                  <a:rPr lang="en-US" dirty="0"/>
                  <a:t>– a collection of times in which the prediction suggests sending an ack</a:t>
                </a:r>
                <a:endParaRPr lang="en-US" b="1" dirty="0">
                  <a:solidFill>
                    <a:srgbClr val="0033CC"/>
                  </a:solidFill>
                  <a:cs typeface="Times New Roman" pitchFamily="18" charset="0"/>
                </a:endParaRPr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l-GR" b="1" dirty="0">
                    <a:solidFill>
                      <a:srgbClr val="0033CC"/>
                    </a:solidFill>
                    <a:cs typeface="Times New Roman" pitchFamily="18" charset="0"/>
                  </a:rPr>
                  <a:t>α(</a:t>
                </a:r>
                <a:r>
                  <a:rPr lang="en-US" b="1" dirty="0">
                    <a:solidFill>
                      <a:srgbClr val="0033CC"/>
                    </a:solidFill>
                    <a:cs typeface="Times New Roman" pitchFamily="18" charset="0"/>
                  </a:rPr>
                  <a:t>t) </a:t>
                </a:r>
                <a:r>
                  <a:rPr lang="en-US" dirty="0"/>
                  <a:t>– the next time t’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</a:t>
                </a:r>
                <a:r>
                  <a:rPr lang="en-US" dirty="0"/>
                  <a:t>t when prediction sends an ack</a:t>
                </a:r>
              </a:p>
              <a:p>
                <a:pPr lvl="2">
                  <a:buClr>
                    <a:srgbClr val="34A5DA"/>
                  </a:buClr>
                  <a:defRPr/>
                </a:pPr>
                <a:r>
                  <a:rPr lang="en-US" dirty="0"/>
                  <a:t>If the prediction is followed </a:t>
                </a:r>
                <a:r>
                  <a:rPr lang="en-US" dirty="0">
                    <a:solidFill>
                      <a:srgbClr val="56A3D5"/>
                    </a:solidFill>
                  </a:rPr>
                  <a:t>blindly</a:t>
                </a:r>
                <a:r>
                  <a:rPr lang="en-US" dirty="0"/>
                  <a:t>, packet </a:t>
                </a:r>
                <a:r>
                  <a:rPr lang="en-US" dirty="0">
                    <a:solidFill>
                      <a:srgbClr val="56A3D5"/>
                    </a:solidFill>
                  </a:rPr>
                  <a:t>j</a:t>
                </a:r>
                <a:r>
                  <a:rPr lang="en-US" dirty="0"/>
                  <a:t> is acknowledged at time </a:t>
                </a:r>
                <a:r>
                  <a:rPr lang="en-US" dirty="0">
                    <a:solidFill>
                      <a:srgbClr val="56A3D5"/>
                    </a:solidFill>
                  </a:rPr>
                  <a:t>α(t(j))</a:t>
                </a:r>
                <a:endParaRPr lang="en-US" dirty="0"/>
              </a:p>
              <a:p>
                <a:pPr lvl="2">
                  <a:buClr>
                    <a:srgbClr val="34A5DA"/>
                  </a:buClr>
                  <a:defRPr/>
                </a:pPr>
                <a:r>
                  <a:rPr lang="en-US" dirty="0"/>
                  <a:t>Hence, it’s </a:t>
                </a:r>
                <a:r>
                  <a:rPr lang="en-US" dirty="0">
                    <a:solidFill>
                      <a:srgbClr val="FF0000"/>
                    </a:solidFill>
                  </a:rPr>
                  <a:t>latency</a:t>
                </a:r>
                <a:r>
                  <a:rPr lang="en-US" dirty="0"/>
                  <a:t> cost </a:t>
                </a:r>
                <a:r>
                  <a:rPr lang="el-GR" dirty="0">
                    <a:solidFill>
                      <a:srgbClr val="56A3D5"/>
                    </a:solidFill>
                  </a:rPr>
                  <a:t>(α(</a:t>
                </a:r>
                <a:r>
                  <a:rPr lang="en-US" dirty="0">
                    <a:solidFill>
                      <a:srgbClr val="56A3D5"/>
                    </a:solidFill>
                  </a:rPr>
                  <a:t>t(j)) − t(j)) </a:t>
                </a:r>
                <a:r>
                  <a:rPr lang="en-US" dirty="0"/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kern="1200" dirty="0">
                  <a:ea typeface="Arial Unicode MS" pitchFamily="34" charset="-128"/>
                  <a:cs typeface="Times New Roman" pitchFamily="18" charset="0"/>
                </a:endParaRPr>
              </a:p>
              <a:p>
                <a:pPr lvl="2">
                  <a:buClr>
                    <a:srgbClr val="34A5DA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l-GR" dirty="0" smtClean="0">
                            <a:solidFill>
                              <a:srgbClr val="838787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dirty="0" smtClean="0">
                            <a:solidFill>
                              <a:srgbClr val="838787"/>
                            </a:solidFill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l-GR" dirty="0" smtClean="0">
                            <a:solidFill>
                              <a:srgbClr val="838787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))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))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838787"/>
                            </a:solidFill>
                          </a:rPr>
                          <m:t>·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nary>
                  </m:oMath>
                </a14:m>
                <a:endParaRPr lang="en-US" kern="1200" dirty="0">
                  <a:ea typeface="Arial Unicode MS" pitchFamily="34" charset="-128"/>
                  <a:cs typeface="Times New Roman" pitchFamily="18" charset="0"/>
                </a:endParaRPr>
              </a:p>
              <a:p>
                <a:pPr lvl="1">
                  <a:buClr>
                    <a:srgbClr val="34A5DA"/>
                  </a:buClr>
                  <a:defRPr/>
                </a:pPr>
                <a:endParaRPr lang="en-US" kern="1200" dirty="0">
                  <a:ea typeface="Arial Unicode MS" pitchFamily="34" charset="-128"/>
                  <a:cs typeface="Times New Roman" pitchFamily="18" charset="0"/>
                </a:endParaRPr>
              </a:p>
              <a:p>
                <a:pPr lvl="1">
                  <a:buClr>
                    <a:srgbClr val="34A5DA"/>
                  </a:buClr>
                  <a:defRPr/>
                </a:pPr>
                <a:r>
                  <a:rPr lang="en-US" dirty="0"/>
                  <a:t>To get to the continuous time case, we will take the limit d </a:t>
                </a:r>
                <a:r>
                  <a:rPr lang="en-US" kern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→ ∞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0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For any </a:t>
                </a:r>
                <a:r>
                  <a:rPr lang="en-US" dirty="0"/>
                  <a:t>prediction A, any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Ι</m:t>
                    </m:r>
                  </m:oMath>
                </a14:m>
                <a:r>
                  <a:rPr lang="en-US" dirty="0"/>
                  <a:t>, any parameter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λ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 and d → ∞ , </a:t>
                </a:r>
                <a:r>
                  <a:rPr lang="en-US" dirty="0"/>
                  <a:t>the cost of PDLA </a:t>
                </a:r>
                <a:r>
                  <a:rPr lang="en-US" dirty="0">
                    <a:cs typeface="Times New Roman" pitchFamily="18" charset="0"/>
                  </a:rPr>
                  <a:t>of PDLA for </a:t>
                </a:r>
                <a:r>
                  <a:rPr lang="en-US" dirty="0"/>
                  <a:t>the TCP ack problem </a:t>
                </a:r>
                <a:r>
                  <a:rPr lang="en-US" dirty="0">
                    <a:cs typeface="Times New Roman" pitchFamily="18" charset="0"/>
                  </a:rPr>
                  <a:t>is bounded as follows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4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3863599"/>
                <a:ext cx="13618029" cy="91392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endParaRPr lang="en-US" baseline="30000" dirty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4000" dirty="0">
                    <a:cs typeface="Times New Roman" pitchFamily="18" charset="0"/>
                  </a:rPr>
                  <a:t>Init:		x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0</a:t>
                </a:r>
                <a:endParaRPr lang="en-US" sz="4000" i="1" dirty="0"/>
              </a:p>
              <a:p>
                <a:pPr lvl="1" hangingPunct="1"/>
                <a:r>
                  <a:rPr lang="en-US" sz="4000" i="1" dirty="0"/>
                  <a:t>for</a:t>
                </a:r>
                <a:r>
                  <a:rPr lang="en-US" sz="4000" dirty="0"/>
                  <a:t> all times t</a:t>
                </a:r>
              </a:p>
              <a:p>
                <a:pPr lvl="2" hangingPunct="1"/>
                <a:r>
                  <a:rPr lang="en-US" sz="4000" i="1" dirty="0"/>
                  <a:t>for</a:t>
                </a:r>
                <a:r>
                  <a:rPr lang="en-US" sz="4000" dirty="0"/>
                  <a:t> all packages j such </a:t>
                </a:r>
                <a:r>
                  <a:rPr lang="en-US" sz="4000" dirty="0">
                    <a:solidFill>
                      <a:srgbClr val="838787"/>
                    </a:solidFill>
                  </a:rPr>
                  <a:t>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4000" dirty="0">
                  <a:solidFill>
                    <a:srgbClr val="838787"/>
                  </a:solidFill>
                </a:endParaRPr>
              </a:p>
              <a:p>
                <a:pPr lvl="3"/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4"/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c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e(1)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838787"/>
                  </a:solidFill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3863599"/>
                <a:ext cx="13618029" cy="9139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0027" y="8392884"/>
                <a:ext cx="10003971" cy="46100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000" i="1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i="1" dirty="0" err="1"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i="1" dirty="0" err="1"/>
                  <a:t>y</a:t>
                </a:r>
                <a:r>
                  <a:rPr lang="en-US" sz="4000" i="1" baseline="-25000" dirty="0" err="1"/>
                  <a:t>jt</a:t>
                </a:r>
                <a:r>
                  <a:rPr lang="en-US" sz="4000" i="1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/>
              </a:p>
              <a:p>
                <a:pPr lvl="1" hangingPunct="1"/>
                <a:endParaRPr lang="el-GR" dirty="0"/>
              </a:p>
            </p:txBody>
          </p:sp>
        </mc:Choice>
        <mc:Fallback xmlns="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027" y="8392884"/>
                <a:ext cx="10003971" cy="4610000"/>
              </a:xfrm>
              <a:prstGeom prst="rect">
                <a:avLst/>
              </a:prstGeom>
              <a:blipFill>
                <a:blip r:embed="rId4"/>
                <a:stretch>
                  <a:fillRect t="-18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A7C07FDC-6A6F-86D3-D6C9-C44B32FD4320}"/>
                  </a:ext>
                </a:extLst>
              </p:cNvPr>
              <p:cNvSpPr txBox="1"/>
              <p:nvPr/>
            </p:nvSpPr>
            <p:spPr bwMode="auto">
              <a:xfrm>
                <a:off x="17039136" y="4302736"/>
                <a:ext cx="4685755" cy="20649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  <a:r>
                  <a:rPr lang="en-US" sz="4400" b="1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≈ </a:t>
                </a:r>
                <a:r>
                  <a:rPr lang="en-US" sz="4400" dirty="0" err="1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e</a:t>
                </a:r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z</a:t>
                </a:r>
                <a:endParaRPr lang="en-US" sz="4400" baseline="30000" dirty="0">
                  <a:solidFill>
                    <a:schemeClr val="bg1"/>
                  </a:solidFill>
                  <a:latin typeface="Avenir Next Medium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d</a:t>
                </a:r>
                <a:r>
                  <a:rPr lang="en-US" sz="5400" dirty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→ ∞</a:t>
                </a: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A7C07FDC-6A6F-86D3-D6C9-C44B32FD4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9136" y="4302736"/>
                <a:ext cx="4685755" cy="2064924"/>
              </a:xfrm>
              <a:prstGeom prst="rect">
                <a:avLst/>
              </a:prstGeom>
              <a:blipFill>
                <a:blip r:embed="rId5"/>
                <a:stretch>
                  <a:fillRect l="-5058" r="-1686" b="-1231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The primal-dual algorithm</a:t>
            </a:r>
          </a:p>
        </p:txBody>
      </p:sp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ym typeface="DIN Condensed Bold"/>
              </a:rPr>
              <a:t>primal-dual algorithm</a:t>
            </a:r>
            <a:r>
              <a:rPr lang="en-US" dirty="0"/>
              <a:t> for Dynamic TCP 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58870E2A-57BF-265D-F96F-D4F5303070B9}"/>
                  </a:ext>
                </a:extLst>
              </p:cNvPr>
              <p:cNvSpPr txBox="1"/>
              <p:nvPr/>
            </p:nvSpPr>
            <p:spPr bwMode="auto">
              <a:xfrm>
                <a:off x="14380029" y="59973"/>
                <a:ext cx="10003971" cy="3648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0 				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58870E2A-57BF-265D-F96F-D4F530307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0029" y="59973"/>
                <a:ext cx="10003971" cy="3648115"/>
              </a:xfrm>
              <a:prstGeom prst="rect">
                <a:avLst/>
              </a:prstGeom>
              <a:blipFill>
                <a:blip r:embed="rId6"/>
                <a:stretch>
                  <a:fillRect b="-71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3708087"/>
                <a:ext cx="13618029" cy="100079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solidFill>
                      <a:srgbClr val="FF0000"/>
                    </a:solidFill>
                    <a:cs typeface="Times New Roman" pitchFamily="18" charset="0"/>
                  </a:rPr>
                  <a:t>Input:	</a:t>
                </a:r>
                <a:r>
                  <a:rPr lang="el-GR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</a:t>
                </a:r>
                <a:endParaRPr lang="en-US" sz="4000" baseline="30000" dirty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4000" dirty="0">
                    <a:cs typeface="Times New Roman" pitchFamily="18" charset="0"/>
                  </a:rPr>
                  <a:t>Init:		x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0</a:t>
                </a:r>
                <a:endParaRPr lang="en-US" sz="4000" i="1" dirty="0"/>
              </a:p>
              <a:p>
                <a:pPr lvl="1" hangingPunct="1"/>
                <a:r>
                  <a:rPr lang="en-US" sz="4000" i="1" dirty="0"/>
                  <a:t>for</a:t>
                </a:r>
                <a:r>
                  <a:rPr lang="en-US" sz="4000" dirty="0"/>
                  <a:t> all times t</a:t>
                </a:r>
              </a:p>
              <a:p>
                <a:pPr lvl="2" hangingPunct="1"/>
                <a:r>
                  <a:rPr lang="en-US" sz="4000" i="1" dirty="0"/>
                  <a:t>for</a:t>
                </a:r>
                <a:r>
                  <a:rPr lang="en-US" sz="4000" dirty="0"/>
                  <a:t> all packages j such </a:t>
                </a:r>
                <a:r>
                  <a:rPr lang="en-US" sz="4000" dirty="0">
                    <a:solidFill>
                      <a:srgbClr val="838787"/>
                    </a:solidFill>
                  </a:rPr>
                  <a:t>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4000" dirty="0">
                  <a:solidFill>
                    <a:srgbClr val="838787"/>
                  </a:solidFill>
                </a:endParaRPr>
              </a:p>
              <a:p>
                <a:pPr lvl="3"/>
                <a:r>
                  <a:rPr lang="en-US" sz="4000" i="1" dirty="0">
                    <a:solidFill>
                      <a:srgbClr val="FF0000"/>
                    </a:solidFill>
                  </a:rPr>
                  <a:t>If</a:t>
                </a:r>
                <a:r>
                  <a:rPr lang="en-US" sz="4000" dirty="0">
                    <a:solidFill>
                      <a:srgbClr val="FF0000"/>
                    </a:solidFill>
                  </a:rPr>
                  <a:t> t </a:t>
                </a:r>
                <a:r>
                  <a:rPr lang="en-US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 </a:t>
                </a:r>
                <a:r>
                  <a:rPr lang="el-GR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(t(j)) 	(Prediction already ack j)</a:t>
                </a:r>
              </a:p>
              <a:p>
                <a:pPr lvl="4"/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c ← e(</a:t>
                </a:r>
                <a:r>
                  <a:rPr lang="el-GR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λ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)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838787"/>
                  </a:solidFill>
                </a:endParaRPr>
              </a:p>
              <a:p>
                <a:pPr lvl="3"/>
                <a:r>
                  <a:rPr lang="en-US" sz="4000" i="1" dirty="0">
                    <a:solidFill>
                      <a:srgbClr val="FF0000"/>
                    </a:solidFill>
                  </a:rPr>
                  <a:t>else</a:t>
                </a:r>
                <a:r>
                  <a:rPr lang="en-US" sz="4000" dirty="0">
                    <a:solidFill>
                      <a:srgbClr val="FF0000"/>
                    </a:solidFill>
                  </a:rPr>
                  <a:t>			(Prediction didn’t ack j yet)</a:t>
                </a:r>
              </a:p>
              <a:p>
                <a:pPr lvl="4"/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),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0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3708087"/>
                <a:ext cx="13618029" cy="10007913"/>
              </a:xfrm>
              <a:prstGeom prst="rect">
                <a:avLst/>
              </a:prstGeom>
              <a:blipFill>
                <a:blip r:embed="rId2"/>
                <a:stretch>
                  <a:fillRect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0027" y="8392884"/>
                <a:ext cx="10003971" cy="53231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000" i="1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00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i="1" dirty="0" err="1"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i="1" dirty="0" err="1"/>
                  <a:t>y</a:t>
                </a:r>
                <a:r>
                  <a:rPr lang="en-US" sz="4000" i="1" baseline="-25000" dirty="0" err="1"/>
                  <a:t>jt</a:t>
                </a:r>
                <a:r>
                  <a:rPr lang="en-US" sz="4000" i="1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/>
              </a:p>
              <a:p>
                <a:pPr lvl="1" hangingPunct="1"/>
                <a:endParaRPr lang="el-GR" dirty="0"/>
              </a:p>
            </p:txBody>
          </p:sp>
        </mc:Choice>
        <mc:Fallback xmlns="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027" y="8392884"/>
                <a:ext cx="10003971" cy="5323115"/>
              </a:xfrm>
              <a:prstGeom prst="rect">
                <a:avLst/>
              </a:prstGeom>
              <a:blipFill>
                <a:blip r:embed="rId3"/>
                <a:stretch>
                  <a:fillRect t="-16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36FC470A-76D0-C669-A0F0-856E028DECB2}"/>
                  </a:ext>
                </a:extLst>
              </p:cNvPr>
              <p:cNvSpPr txBox="1"/>
              <p:nvPr/>
            </p:nvSpPr>
            <p:spPr bwMode="auto">
              <a:xfrm>
                <a:off x="14380029" y="59973"/>
                <a:ext cx="10003971" cy="3648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0 				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36FC470A-76D0-C669-A0F0-856E028D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0029" y="59973"/>
                <a:ext cx="10003971" cy="3648115"/>
              </a:xfrm>
              <a:prstGeom prst="rect">
                <a:avLst/>
              </a:prstGeom>
              <a:blipFill>
                <a:blip r:embed="rId4"/>
                <a:stretch>
                  <a:fillRect b="-71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PDLA for</a:t>
            </a:r>
            <a:r>
              <a:rPr lang="en-US" dirty="0"/>
              <a:t> dynamic TCP ack </a:t>
            </a:r>
            <a:endParaRPr lang="en-US" sz="7500" dirty="0">
              <a:solidFill>
                <a:srgbClr val="56A3D5"/>
              </a:solidFill>
              <a:latin typeface="+mn-lt"/>
              <a:ea typeface="+mn-ea"/>
              <a:cs typeface="+mn-cs"/>
              <a:sym typeface="DIN Condensed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0D5CECC0-6C26-9ABA-5124-2C6E2DCDE2CE}"/>
                  </a:ext>
                </a:extLst>
              </p:cNvPr>
              <p:cNvSpPr txBox="1"/>
              <p:nvPr/>
            </p:nvSpPr>
            <p:spPr bwMode="auto">
              <a:xfrm>
                <a:off x="17039136" y="4302736"/>
                <a:ext cx="4685755" cy="20649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  <a:r>
                  <a:rPr lang="en-US" sz="4400" b="1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≈ </a:t>
                </a:r>
                <a:r>
                  <a:rPr lang="en-US" sz="4400" dirty="0" err="1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e</a:t>
                </a:r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z</a:t>
                </a:r>
                <a:endParaRPr lang="en-US" sz="4400" b="1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d</a:t>
                </a:r>
                <a:r>
                  <a:rPr lang="en-US" sz="5400" dirty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→ ∞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0D5CECC0-6C26-9ABA-5124-2C6E2DCDE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9136" y="4302736"/>
                <a:ext cx="4685755" cy="2064924"/>
              </a:xfrm>
              <a:prstGeom prst="rect">
                <a:avLst/>
              </a:prstGeom>
              <a:blipFill>
                <a:blip r:embed="rId5"/>
                <a:stretch>
                  <a:fillRect l="-5058" r="-1686" b="-1231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feasibility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858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Algorithm feasibility – primal</a:t>
            </a:r>
          </a:p>
          <a:p>
            <a:pPr lvl="1"/>
            <a:r>
              <a:rPr lang="en-US" dirty="0"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(1)</a:t>
            </a:r>
            <a:r>
              <a:rPr lang="en-US" dirty="0">
                <a:cs typeface="Times New Roman" pitchFamily="18" charset="0"/>
              </a:rPr>
              <a:t> – primal feasibility is clear</a:t>
            </a:r>
            <a:endParaRPr lang="en-US" dirty="0"/>
          </a:p>
          <a:p>
            <a:pPr lvl="1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919273D5-5B04-3D94-D721-FE42DEEFB4C7}"/>
                  </a:ext>
                </a:extLst>
              </p:cNvPr>
              <p:cNvSpPr txBox="1"/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b="1" dirty="0">
                    <a:solidFill>
                      <a:srgbClr val="FF0000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b="1" dirty="0">
                  <a:solidFill>
                    <a:srgbClr val="FF0000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919273D5-5B04-3D94-D721-FE42DEEFB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blipFill>
                <a:blip r:embed="rId3"/>
                <a:stretch>
                  <a:fillRect l="-3035" t="-2275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3361A67-D549-A46C-460E-EFEA71CAB415}"/>
                  </a:ext>
                </a:extLst>
              </p:cNvPr>
              <p:cNvSpPr txBox="1"/>
              <p:nvPr/>
            </p:nvSpPr>
            <p:spPr bwMode="auto">
              <a:xfrm>
                <a:off x="14380029" y="59973"/>
                <a:ext cx="10003971" cy="3648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0 				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3361A67-D549-A46C-460E-EFEA71CAB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0029" y="59973"/>
                <a:ext cx="10003971" cy="3648115"/>
              </a:xfrm>
              <a:prstGeom prst="rect">
                <a:avLst/>
              </a:prstGeom>
              <a:blipFill>
                <a:blip r:embed="rId4"/>
                <a:stretch>
                  <a:fillRect b="-71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2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1150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  <a:endParaRPr lang="en-US" dirty="0"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r>
                  <a:rPr lang="en-US" b="1" dirty="0">
                    <a:solidFill>
                      <a:srgbClr val="56A3D5"/>
                    </a:solidFill>
                  </a:rPr>
                  <a:t>Claim – </a:t>
                </a:r>
                <a:r>
                  <a:rPr lang="en-US" dirty="0">
                    <a:cs typeface="Times New Roman" pitchFamily="18" charset="0"/>
                  </a:rPr>
                  <a:t>let </a:t>
                </a:r>
                <a:r>
                  <a:rPr lang="en-US" dirty="0"/>
                  <a:t>y be the dual solution produced by the algorithm,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 is feasible,</a:t>
                </a:r>
                <a:br>
                  <a:rPr lang="en-US" dirty="0"/>
                </a:br>
                <a:r>
                  <a:rPr lang="en-US" dirty="0"/>
                  <a:t>and for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 → ∞ the </a:t>
                </a:r>
                <a:r>
                  <a:rPr lang="en-US" dirty="0">
                    <a:cs typeface="Times New Roman" pitchFamily="18" charset="0"/>
                  </a:rPr>
                  <a:t>dual feasibility is clear</a:t>
                </a:r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Let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big updates </a:t>
                </a:r>
                <a:r>
                  <a:rPr lang="en-US" dirty="0">
                    <a:cs typeface="Times New Roman" pitchFamily="18" charset="0"/>
                  </a:rPr>
                  <a:t>be the updates when 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≥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 (and c =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)),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and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small updates </a:t>
                </a:r>
                <a:r>
                  <a:rPr lang="en-US" dirty="0">
                    <a:cs typeface="Times New Roman" pitchFamily="18" charset="0"/>
                  </a:rPr>
                  <a:t>be the updates when t&lt;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 (and c =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))</a:t>
                </a:r>
                <a:endParaRPr lang="en-US" dirty="0"/>
              </a:p>
              <a:p>
                <a:pPr lvl="1"/>
                <a:r>
                  <a:rPr lang="en-US" dirty="0"/>
                  <a:t>Fix a time t ∈ T,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is increasing</a:t>
                </a:r>
                <a:br>
                  <a:rPr lang="en-US" dirty="0"/>
                </a:br>
                <a:r>
                  <a:rPr lang="en-US" dirty="0"/>
                  <a:t>for each iteration t’, j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dirty="0">
                    <a:solidFill>
                      <a:srgbClr val="0033CC"/>
                    </a:solidFill>
                  </a:rPr>
                  <a:t>S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Notice that once 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1, the above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1 ,</a:t>
                </a:r>
                <a:br>
                  <a:rPr lang="en-US" dirty="0"/>
                </a:br>
                <a:r>
                  <a:rPr lang="en-US" dirty="0"/>
                  <a:t>and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is not increasing anymore.</a:t>
                </a:r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1150600"/>
              </a:xfrm>
              <a:prstGeom prst="rect">
                <a:avLst/>
              </a:prstGeom>
              <a:blipFill>
                <a:blip r:embed="rId3"/>
                <a:stretch>
                  <a:fillRect l="-2293"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316200" y="279240"/>
                <a:ext cx="9067800" cy="25880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	</a:t>
                </a:r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j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6200" y="279240"/>
                <a:ext cx="9067800" cy="2588081"/>
              </a:xfrm>
              <a:prstGeom prst="rect">
                <a:avLst/>
              </a:prstGeom>
              <a:blipFill>
                <a:blip r:embed="rId4"/>
                <a:stretch>
                  <a:fillRect t="-47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B5A6E5F-64D7-B2C7-4A38-1A791E7893AE}"/>
                  </a:ext>
                </a:extLst>
              </p:cNvPr>
              <p:cNvSpPr txBox="1"/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	(</a:t>
                </a:r>
                <a:r>
                  <a:rPr lang="en-US" sz="4400" dirty="0">
                    <a:solidFill>
                      <a:srgbClr val="0033CC"/>
                    </a:solidFill>
                    <a:latin typeface="Avenir Next Medium"/>
                    <a:cs typeface="Times New Roman" pitchFamily="18" charset="0"/>
                  </a:rPr>
                  <a:t>big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	(</a:t>
                </a:r>
                <a:r>
                  <a:rPr lang="en-US" sz="4400" dirty="0">
                    <a:solidFill>
                      <a:srgbClr val="0033CC"/>
                    </a:solidFill>
                    <a:latin typeface="Avenir Next Medium"/>
                    <a:cs typeface="Times New Roman" pitchFamily="18" charset="0"/>
                  </a:rPr>
                  <a:t>small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B5A6E5F-64D7-B2C7-4A38-1A791E78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blipFill>
                <a:blip r:embed="rId5"/>
                <a:stretch>
                  <a:fillRect l="-3035" t="-2275" r="-2883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9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CAA0F370-BDA8-904C-79A6-11E16D249214}"/>
                  </a:ext>
                </a:extLst>
              </p:cNvPr>
              <p:cNvSpPr txBox="1"/>
              <p:nvPr/>
            </p:nvSpPr>
            <p:spPr bwMode="auto">
              <a:xfrm>
                <a:off x="16361229" y="5411070"/>
                <a:ext cx="4136512" cy="14704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</a:br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CAA0F370-BDA8-904C-79A6-11E16D249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1229" y="5411070"/>
                <a:ext cx="4136512" cy="1470467"/>
              </a:xfrm>
              <a:prstGeom prst="rect">
                <a:avLst/>
              </a:prstGeom>
              <a:blipFill>
                <a:blip r:embed="rId3"/>
                <a:stretch>
                  <a:fillRect t="-9053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1150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</a:p>
              <a:p>
                <a:pPr lvl="1"/>
                <a:r>
                  <a:rPr lang="en-US" dirty="0"/>
                  <a:t>For each update, S </a:t>
                </a:r>
                <a:r>
                  <a:rPr lang="en-US" sz="4400" dirty="0">
                    <a:latin typeface="Avenir Next Medium"/>
                    <a:cs typeface="Times New Roman" pitchFamily="18" charset="0"/>
                  </a:rPr>
                  <a:t>←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S</a:t>
                </a:r>
                <a:r>
                  <a:rPr lang="en-US" dirty="0"/>
                  <a:t> </a:t>
                </a:r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dirty="0"/>
                  <a:t>= 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400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4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·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big update, S </a:t>
                </a:r>
                <a:r>
                  <a:rPr lang="en-US" sz="4400" dirty="0">
                    <a:latin typeface="Avenir Next Medium"/>
                    <a:cs typeface="Times New Roman" pitchFamily="18" charset="0"/>
                  </a:rPr>
                  <a:t>←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S</a:t>
                </a:r>
                <a:r>
                  <a:rPr lang="en-US" dirty="0"/>
                  <a:t> </a:t>
                </a:r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838787"/>
                    </a:solidFill>
                  </a:rPr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</a:rPr>
                  <a:t>)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S</a:t>
                </a:r>
                <a:r>
                  <a:rPr lang="en-US" dirty="0">
                    <a:solidFill>
                      <a:srgbClr val="83878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·(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For a small update, S </a:t>
                </a:r>
                <a:r>
                  <a:rPr lang="en-US" sz="4400" dirty="0">
                    <a:latin typeface="Avenir Next Medium"/>
                    <a:cs typeface="Times New Roman" pitchFamily="18" charset="0"/>
                  </a:rPr>
                  <a:t>←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S</a:t>
                </a:r>
                <a:r>
                  <a:rPr lang="en-US" dirty="0"/>
                  <a:t> </a:t>
                </a:r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838787"/>
                    </a:solidFill>
                  </a:rPr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</a:rPr>
                  <a:t>)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S</a:t>
                </a:r>
                <a:r>
                  <a:rPr lang="en-US" dirty="0">
                    <a:solidFill>
                      <a:srgbClr val="83878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·(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1150600"/>
              </a:xfrm>
              <a:prstGeom prst="rect">
                <a:avLst/>
              </a:prstGeom>
              <a:blipFill>
                <a:blip r:embed="rId4"/>
                <a:stretch>
                  <a:fillRect l="-2293"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316200" y="279240"/>
                <a:ext cx="9067800" cy="25880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	</a:t>
                </a:r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j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6200" y="279240"/>
                <a:ext cx="9067800" cy="2588081"/>
              </a:xfrm>
              <a:prstGeom prst="rect">
                <a:avLst/>
              </a:prstGeom>
              <a:blipFill>
                <a:blip r:embed="rId5"/>
                <a:stretch>
                  <a:fillRect t="-47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B5A6E5F-64D7-B2C7-4A38-1A791E7893AE}"/>
                  </a:ext>
                </a:extLst>
              </p:cNvPr>
              <p:cNvSpPr txBox="1"/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big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small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B5A6E5F-64D7-B2C7-4A38-1A791E78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blipFill>
                <a:blip r:embed="rId6"/>
                <a:stretch>
                  <a:fillRect l="-3035" t="-2275" r="-2883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86D6F6E-E604-7A58-2C7A-7457237EF071}"/>
                  </a:ext>
                </a:extLst>
              </p:cNvPr>
              <p:cNvSpPr txBox="1"/>
              <p:nvPr/>
            </p:nvSpPr>
            <p:spPr bwMode="auto">
              <a:xfrm>
                <a:off x="20497741" y="5411070"/>
                <a:ext cx="3886260" cy="11056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  <a:r>
                  <a:rPr lang="en-US" sz="4400" b="1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86D6F6E-E604-7A58-2C7A-7457237E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7741" y="5411070"/>
                <a:ext cx="3886260" cy="1105687"/>
              </a:xfrm>
              <a:prstGeom prst="rect">
                <a:avLst/>
              </a:prstGeom>
              <a:blipFill>
                <a:blip r:embed="rId7"/>
                <a:stretch>
                  <a:fillRect l="-6094" b="-1092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</a:t>
                </a: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and define the following functions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) :</a:t>
                </a: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Given 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0 and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cs typeface="Times New Roman" pitchFamily="18" charset="0"/>
                  </a:rPr>
                  <a:t> , we define a sequence </a:t>
                </a:r>
                <a:r>
                  <a:rPr lang="en-US" dirty="0" err="1">
                    <a:cs typeface="Times New Roman" pitchFamily="18" charset="0"/>
                  </a:rPr>
                  <a:t>S</a:t>
                </a:r>
                <a:r>
                  <a:rPr lang="en-US" baseline="-25000" dirty="0" err="1">
                    <a:cs typeface="Times New Roman" pitchFamily="18" charset="0"/>
                  </a:rPr>
                  <a:t>w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/>
                  <a:t>recursively as follows:</a:t>
                </a:r>
              </a:p>
              <a:p>
                <a:pPr marL="635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Then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cs typeface="Times New Roman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we have that </a:t>
                </a:r>
                <a:r>
                  <a:rPr lang="en-US" dirty="0" err="1">
                    <a:cs typeface="Times New Roman" pitchFamily="18" charset="0"/>
                  </a:rPr>
                  <a:t>S</a:t>
                </a:r>
                <a:r>
                  <a:rPr lang="en-US" baseline="-25000" dirty="0" err="1">
                    <a:cs typeface="Times New Roman" pitchFamily="18" charset="0"/>
                  </a:rPr>
                  <a:t>w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4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CAA0F370-BDA8-904C-79A6-11E16D249214}"/>
                  </a:ext>
                </a:extLst>
              </p:cNvPr>
              <p:cNvSpPr txBox="1"/>
              <p:nvPr/>
            </p:nvSpPr>
            <p:spPr bwMode="auto">
              <a:xfrm>
                <a:off x="16361229" y="5411070"/>
                <a:ext cx="4136512" cy="14704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</a:br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CAA0F370-BDA8-904C-79A6-11E16D249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1229" y="5411070"/>
                <a:ext cx="4136512" cy="1470467"/>
              </a:xfrm>
              <a:prstGeom prst="rect">
                <a:avLst/>
              </a:prstGeom>
              <a:blipFill>
                <a:blip r:embed="rId3"/>
                <a:stretch>
                  <a:fillRect t="-9053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87136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</a:p>
              <a:p>
                <a:pPr lvl="1"/>
                <a:r>
                  <a:rPr lang="en-US" dirty="0"/>
                  <a:t>Denote by </a:t>
                </a:r>
                <a:r>
                  <a:rPr lang="en-US" b="1" dirty="0">
                    <a:solidFill>
                      <a:srgbClr val="0033CC"/>
                    </a:solidFill>
                    <a:cs typeface="Times New Roman" pitchFamily="18" charset="0"/>
                  </a:rPr>
                  <a:t>b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the </a:t>
                </a:r>
                <a:r>
                  <a:rPr lang="en-US" dirty="0"/>
                  <a:t>number of big updates in the sum X, and by </a:t>
                </a:r>
                <a:r>
                  <a:rPr lang="en-US" b="1" dirty="0">
                    <a:solidFill>
                      <a:srgbClr val="0033CC"/>
                    </a:solidFill>
                    <a:cs typeface="Times New Roman" pitchFamily="18" charset="0"/>
                  </a:rPr>
                  <a:t>s</a:t>
                </a:r>
                <a:r>
                  <a:rPr lang="en-US" dirty="0">
                    <a:cs typeface="Times New Roman" pitchFamily="18" charset="0"/>
                  </a:rPr>
                  <a:t> the </a:t>
                </a:r>
                <a:r>
                  <a:rPr lang="en-US" dirty="0"/>
                  <a:t>number of small updates</a:t>
                </a:r>
              </a:p>
              <a:p>
                <a:pPr lvl="1"/>
                <a:r>
                  <a:rPr lang="en-US" dirty="0"/>
                  <a:t>From the lemma, if</a:t>
                </a:r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s + b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d then X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 and there are </a:t>
                </a:r>
                <a:br>
                  <a:rPr lang="en-US" dirty="0"/>
                </a:br>
                <a:r>
                  <a:rPr lang="en-US" dirty="0"/>
                  <a:t>no more updates</a:t>
                </a:r>
              </a:p>
              <a:p>
                <a:pPr lvl="1"/>
                <a:r>
                  <a:rPr lang="en-US" dirty="0"/>
                  <a:t>At the end of the algorithm, the value of the constraint is</a:t>
                </a:r>
                <a:br>
                  <a:rPr lang="en-US" i="1" dirty="0">
                    <a:solidFill>
                      <a:srgbClr val="838787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/>
                  <a:t> b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/>
                  <a:t> s + last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s + b) + max{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/>
                  <a:t> d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 is a feasible solution to the dual</a:t>
                </a:r>
              </a:p>
              <a:p>
                <a:pPr marL="635000" lvl="1" indent="0">
                  <a:buNone/>
                </a:pPr>
                <a:r>
                  <a:rPr lang="en-US" dirty="0"/>
                  <a:t>																	</a:t>
                </a:r>
                <a:r>
                  <a:rPr lang="he-IL" dirty="0"/>
                  <a:t>□</a:t>
                </a:r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871360"/>
              </a:xfrm>
              <a:prstGeom prst="rect">
                <a:avLst/>
              </a:prstGeom>
              <a:blipFill>
                <a:blip r:embed="rId4"/>
                <a:stretch>
                  <a:fillRect l="-2293" t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316200" y="279240"/>
                <a:ext cx="9067800" cy="25880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brk m:alnAt="1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	</a:t>
                </a:r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1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cs typeface="Times New Roman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j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6200" y="279240"/>
                <a:ext cx="9067800" cy="2588081"/>
              </a:xfrm>
              <a:prstGeom prst="rect">
                <a:avLst/>
              </a:prstGeom>
              <a:blipFill>
                <a:blip r:embed="rId5"/>
                <a:stretch>
                  <a:fillRect t="-47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B5A6E5F-64D7-B2C7-4A38-1A791E7893AE}"/>
                  </a:ext>
                </a:extLst>
              </p:cNvPr>
              <p:cNvSpPr txBox="1"/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big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small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3B5A6E5F-64D7-B2C7-4A38-1A791E78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1229" y="6492741"/>
                <a:ext cx="8022772" cy="7223259"/>
              </a:xfrm>
              <a:prstGeom prst="rect">
                <a:avLst/>
              </a:prstGeom>
              <a:blipFill>
                <a:blip r:embed="rId6"/>
                <a:stretch>
                  <a:fillRect l="-3035" t="-2275" r="-2883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86D6F6E-E604-7A58-2C7A-7457237EF071}"/>
                  </a:ext>
                </a:extLst>
              </p:cNvPr>
              <p:cNvSpPr txBox="1"/>
              <p:nvPr/>
            </p:nvSpPr>
            <p:spPr bwMode="auto">
              <a:xfrm>
                <a:off x="20497741" y="5411070"/>
                <a:ext cx="3886260" cy="11056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  <a:r>
                  <a:rPr lang="en-US" sz="4400" b="1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86D6F6E-E604-7A58-2C7A-7457237E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7741" y="5411070"/>
                <a:ext cx="3886260" cy="1105687"/>
              </a:xfrm>
              <a:prstGeom prst="rect">
                <a:avLst/>
              </a:prstGeom>
              <a:blipFill>
                <a:blip r:embed="rId7"/>
                <a:stretch>
                  <a:fillRect l="-6094" b="-1092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For any </a:t>
                </a:r>
                <a:r>
                  <a:rPr lang="en-US" dirty="0"/>
                  <a:t>prediction A, any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Ι</m:t>
                    </m:r>
                  </m:oMath>
                </a14:m>
                <a:r>
                  <a:rPr lang="en-US" dirty="0"/>
                  <a:t>, any parameter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λ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 and d → ∞ , </a:t>
                </a:r>
                <a:r>
                  <a:rPr lang="en-US" dirty="0"/>
                  <a:t>the cost of PDLA </a:t>
                </a:r>
                <a:r>
                  <a:rPr lang="en-US" dirty="0">
                    <a:cs typeface="Times New Roman" pitchFamily="18" charset="0"/>
                  </a:rPr>
                  <a:t>of PDLA for </a:t>
                </a:r>
                <a:r>
                  <a:rPr lang="en-US" dirty="0"/>
                  <a:t>the TCP ack problem </a:t>
                </a:r>
                <a:r>
                  <a:rPr lang="en-US" dirty="0">
                    <a:cs typeface="Times New Roman" pitchFamily="18" charset="0"/>
                  </a:rPr>
                  <a:t>is bounded as follows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0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Primal-dual algorithm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5318760"/>
                <a:ext cx="11430000" cy="574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cs typeface="Times New Roman" pitchFamily="18" charset="0"/>
                  </a:rPr>
                  <a:t>Init: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000" dirty="0"/>
              </a:p>
              <a:p>
                <a:pPr lvl="1"/>
                <a:br>
                  <a:rPr lang="en-US" sz="4000" dirty="0"/>
                </a:b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5318760"/>
                <a:ext cx="11430000" cy="5740400"/>
              </a:xfrm>
              <a:prstGeom prst="rect">
                <a:avLst/>
              </a:prstGeom>
              <a:blipFill>
                <a:blip r:embed="rId3"/>
                <a:stretch>
                  <a:fillRect t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arrives</a:t>
                </a:r>
              </a:p>
              <a:p>
                <a:pPr lvl="2" hangingPunct="1"/>
                <a:r>
                  <a:rPr lang="en-US" sz="4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3600" b="0" dirty="0">
                  <a:latin typeface="Arial" panose="020B0604020202020204" pitchFamily="34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l-GR" sz="4000" dirty="0"/>
              </a:p>
              <a:p>
                <a:pPr lvl="1" hangingPunct="1"/>
                <a:endParaRPr lang="el-GR" sz="4000" dirty="0"/>
              </a:p>
            </p:txBody>
          </p:sp>
        </mc:Choice>
        <mc:Fallback xmlns="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blipFill>
                <a:blip r:embed="rId4"/>
                <a:stretch>
                  <a:fillRect t="-18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The primal-dual algorithm –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871C8DB-1948-1821-A891-FD650CCAF18F}"/>
                  </a:ext>
                </a:extLst>
              </p:cNvPr>
              <p:cNvSpPr txBox="1"/>
              <p:nvPr/>
            </p:nvSpPr>
            <p:spPr bwMode="auto">
              <a:xfrm>
                <a:off x="761999" y="11091848"/>
                <a:ext cx="5851451" cy="18916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𝑖𝑓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→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871C8DB-1948-1821-A891-FD650CCA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1091848"/>
                <a:ext cx="5851451" cy="1891672"/>
              </a:xfrm>
              <a:prstGeom prst="rect">
                <a:avLst/>
              </a:prstGeom>
              <a:blipFill>
                <a:blip r:embed="rId5"/>
                <a:stretch>
                  <a:fillRect l="-3534" b="-1217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D0E71EA8-E752-BF84-9FC7-A2754276AB91}"/>
              </a:ext>
            </a:extLst>
          </p:cNvPr>
          <p:cNvGrpSpPr/>
          <p:nvPr/>
        </p:nvGrpSpPr>
        <p:grpSpPr>
          <a:xfrm>
            <a:off x="11688017" y="474864"/>
            <a:ext cx="11933983" cy="2181976"/>
            <a:chOff x="11688017" y="383424"/>
            <a:chExt cx="11933983" cy="2181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2">
                  <a:extLst>
                    <a:ext uri="{FF2B5EF4-FFF2-40B4-BE49-F238E27FC236}">
                      <a16:creationId xmlns:a16="http://schemas.microsoft.com/office/drawing/2014/main" id="{857C92CC-8CEA-3B71-0B26-501545AA8E02}"/>
                    </a:ext>
                  </a:extLst>
                </p:cNvPr>
                <p:cNvSpPr txBox="1"/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	min 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 err="1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  			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2">
                  <a:extLst>
                    <a:ext uri="{FF2B5EF4-FFF2-40B4-BE49-F238E27FC236}">
                      <a16:creationId xmlns:a16="http://schemas.microsoft.com/office/drawing/2014/main" id="{857C92CC-8CEA-3B71-0B26-501545AA8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blipFill>
                  <a:blip r:embed="rId6"/>
                  <a:stretch>
                    <a:fillRect t="-4202" b="-78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6D8E1DBB-370D-0062-959A-4FD5013E3787}"/>
                    </a:ext>
                  </a:extLst>
                </p:cNvPr>
                <p:cNvSpPr txBox="1"/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	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cs typeface="Times New Roman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6D8E1DBB-370D-0062-959A-4FD5013E3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blipFill>
                  <a:blip r:embed="rId7"/>
                  <a:stretch>
                    <a:fillRect t="-46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37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 animBg="1"/>
      <p:bldP spid="5" grpId="0" uiExpand="1" build="p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/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664CAA66-B902-B6C0-B927-3C793DFC9CBA}"/>
                  </a:ext>
                </a:extLst>
              </p:cNvPr>
              <p:cNvSpPr txBox="1"/>
              <p:nvPr/>
            </p:nvSpPr>
            <p:spPr bwMode="auto">
              <a:xfrm>
                <a:off x="19757571" y="2996001"/>
                <a:ext cx="4642757" cy="24978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 ≈ e</a:t>
                </a:r>
                <a:r>
                  <a:rPr lang="en-US" sz="4400" baseline="30000" dirty="0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z</a:t>
                </a:r>
                <a:endParaRPr lang="en-US" sz="4400" b="1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(−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z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664CAA66-B902-B6C0-B927-3C793DFC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57571" y="2996001"/>
                <a:ext cx="4642757" cy="2497863"/>
              </a:xfrm>
              <a:prstGeom prst="rect">
                <a:avLst/>
              </a:prstGeom>
              <a:blipFill>
                <a:blip r:embed="rId4"/>
                <a:stretch>
                  <a:fillRect l="-5105" r="-2618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1150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consistency</a:t>
                </a:r>
              </a:p>
              <a:p>
                <a:pPr lvl="1"/>
                <a:r>
                  <a:rPr lang="en-US" dirty="0"/>
                  <a:t>At time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t</a:t>
                </a:r>
                <a:r>
                  <a:rPr lang="en-US" dirty="0"/>
                  <a:t> and request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j</a:t>
                </a:r>
                <a:r>
                  <a:rPr lang="en-US" dirty="0"/>
                  <a:t>,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dual </a:t>
                </a:r>
                <a:r>
                  <a:rPr lang="en-US" dirty="0">
                    <a:cs typeface="Times New Roman" pitchFamily="18" charset="0"/>
                  </a:rPr>
                  <a:t>objective increase by c’ and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primal</a:t>
                </a:r>
                <a:r>
                  <a:rPr lang="en-US" dirty="0">
                    <a:cs typeface="Times New Roman" pitchFamily="18" charset="0"/>
                  </a:rPr>
                  <a:t> increases by</a:t>
                </a:r>
                <a:br>
                  <a:rPr lang="en-US" dirty="0"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838787"/>
                            </a:solidFill>
                            <a:cs typeface="Times New Roman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838787"/>
                            </a:solidFill>
                            <a:cs typeface="Times New Roman" pitchFamily="18" charset="0"/>
                          </a:rPr>
                          <m:t>– 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  <m:sup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0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b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(1+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t &lt;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(t(j)), prediction A pays a latency cost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since it has not yet acknowledged request j at time t, and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 the prediction pays a cost 1 for sending the ack, and</a:t>
                </a:r>
                <a:br>
                  <a:rPr lang="en-US" dirty="0"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1150600"/>
              </a:xfrm>
              <a:prstGeom prst="rect">
                <a:avLst/>
              </a:prstGeom>
              <a:blipFill>
                <a:blip r:embed="rId5"/>
                <a:stretch>
                  <a:fillRect l="-2293"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1D367469-E440-ABA7-E335-F4DDF0008065}"/>
                  </a:ext>
                </a:extLst>
              </p:cNvPr>
              <p:cNvSpPr txBox="1"/>
              <p:nvPr/>
            </p:nvSpPr>
            <p:spPr bwMode="auto">
              <a:xfrm>
                <a:off x="16132629" y="5493864"/>
                <a:ext cx="8267699" cy="10520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1D367469-E440-ABA7-E335-F4DDF000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2629" y="5493864"/>
                <a:ext cx="8267699" cy="1052019"/>
              </a:xfrm>
              <a:prstGeom prst="rect">
                <a:avLst/>
              </a:prstGeom>
              <a:blipFill>
                <a:blip r:embed="rId7"/>
                <a:stretch>
                  <a:fillRect b="-12571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D5BB81ED-5DA0-5D00-EE77-211B0DE82BDE}"/>
                  </a:ext>
                </a:extLst>
              </p:cNvPr>
              <p:cNvSpPr txBox="1"/>
              <p:nvPr/>
            </p:nvSpPr>
            <p:spPr bwMode="auto">
              <a:xfrm>
                <a:off x="16132629" y="6492741"/>
                <a:ext cx="8251372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big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small update)</a:t>
                </a: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D5BB81ED-5DA0-5D00-EE77-211B0DE82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2629" y="6492741"/>
                <a:ext cx="8251372" cy="7223259"/>
              </a:xfrm>
              <a:prstGeom prst="rect">
                <a:avLst/>
              </a:prstGeom>
              <a:blipFill>
                <a:blip r:embed="rId8"/>
                <a:stretch>
                  <a:fillRect l="-2876" t="-2275" r="-74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/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consistency</a:t>
                </a:r>
              </a:p>
              <a:p>
                <a:pPr marL="635000" lvl="1" indent="0">
                  <a:buNone/>
                </a:pPr>
                <a:r>
                  <a:rPr lang="en-US" b="1" dirty="0">
                    <a:solidFill>
                      <a:srgbClr val="56A3D5"/>
                    </a:solidFill>
                  </a:rPr>
                  <a:t>Claim – </a:t>
                </a:r>
                <a:r>
                  <a:rPr lang="en-US" dirty="0">
                    <a:cs typeface="Times New Roman" pitchFamily="18" charset="0"/>
                  </a:rPr>
                  <a:t>let t</a:t>
                </a:r>
                <a:r>
                  <a:rPr lang="en-US" baseline="-25000" dirty="0">
                    <a:cs typeface="Times New Roman" pitchFamily="18" charset="0"/>
                  </a:rPr>
                  <a:t>0</a:t>
                </a:r>
                <a:r>
                  <a:rPr lang="en-US" dirty="0">
                    <a:cs typeface="Times New Roman" pitchFamily="18" charset="0"/>
                  </a:rPr>
                  <a:t> be a time which the prediction A sends an ack.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There are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 big updates for packets j </a:t>
                </a:r>
                <a:r>
                  <a:rPr lang="en-US" dirty="0" err="1">
                    <a:cs typeface="Times New Roman" pitchFamily="18" charset="0"/>
                  </a:rPr>
                  <a:t>s.t.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 = t</a:t>
                </a:r>
                <a:r>
                  <a:rPr lang="en-US" baseline="-25000" dirty="0">
                    <a:cs typeface="Times New Roman" pitchFamily="18" charset="0"/>
                  </a:rPr>
                  <a:t>0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k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cs typeface="Times New Roman" pitchFamily="18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such big updates (there might be 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other updates that can only make this value bigger)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We will show that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b="0" dirty="0">
                    <a:cs typeface="Times New Roman" pitchFamily="18" charset="0"/>
                  </a:rPr>
                  <a:t>,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b="0" dirty="0">
                    <a:cs typeface="Times New Roman" pitchFamily="18" charset="0"/>
                  </a:rPr>
                  <a:t>so after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 big updates</a:t>
                </a:r>
                <a:br>
                  <a:rPr lang="en-US" dirty="0"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k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j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 S(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 = 1,</a:t>
                </a:r>
                <a:b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so, the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is satisfied and there are no more updates</a:t>
                </a:r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4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FB9212DF-A35F-68D2-86CF-56FA3CAC9D2A}"/>
                  </a:ext>
                </a:extLst>
              </p:cNvPr>
              <p:cNvSpPr txBox="1"/>
              <p:nvPr/>
            </p:nvSpPr>
            <p:spPr bwMode="auto">
              <a:xfrm>
                <a:off x="16116302" y="6492741"/>
                <a:ext cx="8267699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big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small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FB9212DF-A35F-68D2-86CF-56FA3CAC9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6302" y="6492741"/>
                <a:ext cx="8267699" cy="7223259"/>
              </a:xfrm>
              <a:prstGeom prst="rect">
                <a:avLst/>
              </a:prstGeom>
              <a:blipFill>
                <a:blip r:embed="rId5"/>
                <a:stretch>
                  <a:fillRect l="-2946" t="-2275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1D367469-E440-ABA7-E335-F4DDF0008065}"/>
                  </a:ext>
                </a:extLst>
              </p:cNvPr>
              <p:cNvSpPr txBox="1"/>
              <p:nvPr/>
            </p:nvSpPr>
            <p:spPr bwMode="auto">
              <a:xfrm>
                <a:off x="16132629" y="5493864"/>
                <a:ext cx="8267699" cy="10520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1D367469-E440-ABA7-E335-F4DDF000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2629" y="5493864"/>
                <a:ext cx="8267699" cy="1052019"/>
              </a:xfrm>
              <a:prstGeom prst="rect">
                <a:avLst/>
              </a:prstGeom>
              <a:blipFill>
                <a:blip r:embed="rId6"/>
                <a:stretch>
                  <a:fillRect b="-12571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2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/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3622000" cy="111506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consistency</a:t>
                </a:r>
              </a:p>
              <a:p>
                <a:pPr marL="635000" lvl="1" indent="0">
                  <a:buNone/>
                </a:pPr>
                <a:r>
                  <a:rPr lang="en-US" dirty="0"/>
                  <a:t>We prove by induction that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l=0,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S(0)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≥</m:t>
                    </m:r>
                  </m:oMath>
                </a14:m>
                <a:r>
                  <a:rPr lang="en-US" dirty="0"/>
                  <a:t> 0</a:t>
                </a:r>
              </a:p>
              <a:p>
                <a:pPr lvl="1"/>
                <a:r>
                  <a:rPr lang="en-US" dirty="0"/>
                  <a:t>Now assume that after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big updates the inequality holds, so after the next big update at time 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∝(</m:t>
                            </m:r>
                            <m:r>
                              <a:rPr lang="en-US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Times New Roman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d</m:t>
                            </m:r>
                          </m:den>
                        </m:f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d</m:t>
                            </m:r>
                          </m:den>
                        </m:f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3622000" cy="11150601"/>
              </a:xfrm>
              <a:prstGeom prst="rect">
                <a:avLst/>
              </a:prstGeom>
              <a:blipFill>
                <a:blip r:embed="rId4"/>
                <a:stretch>
                  <a:fillRect l="-2219" t="-39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BD8C7729-B342-A5B4-9C7E-64FA0FA72F05}"/>
                  </a:ext>
                </a:extLst>
              </p:cNvPr>
              <p:cNvSpPr txBox="1"/>
              <p:nvPr/>
            </p:nvSpPr>
            <p:spPr bwMode="auto">
              <a:xfrm>
                <a:off x="16621940" y="2953326"/>
                <a:ext cx="4642757" cy="2816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4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</m:t>
                        </m:r>
                        <m:r>
                          <a:rPr lang="en-US" sz="4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α</m:t>
                        </m:r>
                        <m:r>
                          <a:rPr lang="en-US" sz="4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j</m:t>
                            </m:r>
                          </m:e>
                        </m:d>
                        <m:r>
                          <a:rPr lang="en-US" sz="4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k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c =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chemeClr val="bg1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BD8C7729-B342-A5B4-9C7E-64FA0FA7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1940" y="2953326"/>
                <a:ext cx="4642757" cy="2816156"/>
              </a:xfrm>
              <a:prstGeom prst="rect">
                <a:avLst/>
              </a:prstGeom>
              <a:blipFill>
                <a:blip r:embed="rId5"/>
                <a:stretch>
                  <a:fillRect t="-4310" b="-926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/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2C7B3735-232D-7B7F-8CAD-D7139300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02639" y="713116"/>
                <a:ext cx="10881361" cy="1437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11506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consistency</a:t>
                </a: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To sum up –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t &lt;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and this increase can be charged to the latency cost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paid by prediction A, so the multiplicative factor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l-GR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𝝀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𝝀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≥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 and the algorithm makes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 like this per ack the prediction sends, so the increase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and it can be charged to the cost of 1 paid by the prediction A for sending the ack with multiplicative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l-GR" b="1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𝛌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b="1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 b="1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𝛌</m:t>
                            </m:r>
                          </m:e>
                        </m:d>
                      </m:den>
                    </m:f>
                  </m:oMath>
                </a14:m>
                <a:endParaRPr lang="en-US" b="1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Overall,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𝑃𝐷𝐿𝐴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 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</m:e>
                    </m: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marL="635000" lvl="1" indent="0" algn="r" rtl="1">
                  <a:buNone/>
                </a:pPr>
                <a:r>
                  <a:rPr lang="he-IL" dirty="0"/>
                  <a:t>□</a:t>
                </a:r>
              </a:p>
              <a:p>
                <a:pPr lvl="1"/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1150601"/>
              </a:xfrm>
              <a:prstGeom prst="rect">
                <a:avLst/>
              </a:prstGeom>
              <a:blipFill>
                <a:blip r:embed="rId4"/>
                <a:stretch>
                  <a:fillRect l="-2293" t="-3937" r="-1360" b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consistency </a:t>
            </a:r>
          </a:p>
        </p:txBody>
      </p:sp>
    </p:spTree>
    <p:extLst>
      <p:ext uri="{BB962C8B-B14F-4D97-AF65-F5344CB8AC3E}">
        <p14:creationId xmlns:p14="http://schemas.microsoft.com/office/powerpoint/2010/main" val="23117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11506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marL="635000" lvl="1" indent="0">
                  <a:buNone/>
                </a:pPr>
                <a:r>
                  <a:rPr lang="en-US" b="1" dirty="0">
                    <a:solidFill>
                      <a:srgbClr val="56A3D5"/>
                    </a:solidFill>
                  </a:rPr>
                  <a:t>Claim –</a:t>
                </a:r>
                <a:r>
                  <a:rPr lang="en-US" dirty="0">
                    <a:cs typeface="Times New Roman" pitchFamily="18" charset="0"/>
                  </a:rPr>
                  <a:t> for every,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he-IL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≥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(t(j)), we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t &lt; </a:t>
                </a:r>
                <a:r>
                  <a:rPr lang="el-GR" dirty="0">
                    <a:cs typeface="Times New Roman" pitchFamily="18" charset="0"/>
                  </a:rPr>
                  <a:t>α</a:t>
                </a:r>
                <a:r>
                  <a:rPr lang="en-US" dirty="0">
                    <a:cs typeface="Times New Roman" pitchFamily="18" charset="0"/>
                  </a:rPr>
                  <a:t>(t(j)), we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cs typeface="Times New Roman" pitchFamily="18" charset="0"/>
                      </a:rPr>
                      <m:t>·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We show that </a:t>
                </a:r>
                <a:r>
                  <a:rPr lang="en-US" dirty="0"/>
                  <a:t>the dual solution is possible for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 → ∞ and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dirty="0">
                    <a:cs typeface="Times New Roman" pitchFamily="18" charset="0"/>
                  </a:rPr>
                  <a:t>rom weak duality,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𝑃𝐷𝐿𝐴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= P</a:t>
                </a:r>
                <a:r>
                  <a:rPr lang="en-US" b="1" dirty="0"/>
                  <a:t>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 </m:t>
                    </m:r>
                  </m:oMath>
                </a14:m>
                <a:r>
                  <a:rPr lang="en-US" dirty="0"/>
                  <a:t>D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opt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opt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𝑃𝐷𝐿𝐴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𝑂𝑃𝑇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					</a:t>
                </a:r>
                <a:r>
                  <a:rPr lang="he-IL" dirty="0"/>
                  <a:t>□</a:t>
                </a:r>
                <a:endParaRPr lang="en-US" b="1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1150601"/>
              </a:xfrm>
              <a:prstGeom prst="rect">
                <a:avLst/>
              </a:prstGeom>
              <a:blipFill>
                <a:blip r:embed="rId3"/>
                <a:stretch>
                  <a:fillRect l="-2293"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3350239" y="713116"/>
                <a:ext cx="11033760" cy="13794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0239" y="713116"/>
                <a:ext cx="11033760" cy="1379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C44E271A-9D59-32CA-B100-B2597AB1BD3B}"/>
                  </a:ext>
                </a:extLst>
              </p:cNvPr>
              <p:cNvSpPr txBox="1"/>
              <p:nvPr/>
            </p:nvSpPr>
            <p:spPr bwMode="auto">
              <a:xfrm>
                <a:off x="16132627" y="3387933"/>
                <a:ext cx="8251372" cy="7223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if t ≥ </a:t>
                </a:r>
                <a:r>
                  <a:rPr lang="el-GR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α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(t(j)):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c ← 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400" dirty="0">
                        <a:solidFill>
                          <a:srgbClr val="000000"/>
                        </a:solidFill>
                        <a:latin typeface="Avenir Next Medium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big update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</a:t>
                </a:r>
              </a:p>
              <a:p>
                <a:pPr lvl="1"/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else:</a:t>
                </a:r>
                <a:b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</a:b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c ← 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) , c’ 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400" dirty="0">
                            <a:solidFill>
                              <a:srgbClr val="000000"/>
                            </a:solidFill>
                            <a:latin typeface="Avenir Next Medium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small update)</a:t>
                </a: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:</a:t>
                </a:r>
              </a:p>
              <a:p>
                <a:pPr lvl="1" hangingPunct="1"/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(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← 1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)</m:t>
                        </m:r>
                      </m:sub>
                      <m:sup>
                        <m:r>
                          <a:rPr lang="en-US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(2) </a:t>
                </a:r>
                <a:r>
                  <a:rPr lang="en-US" sz="40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i="1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x</a:t>
                </a:r>
                <a:r>
                  <a:rPr lang="en-US" sz="40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  <m:r>
                      <a:rPr lang="en-US" sz="4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·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1" hangingPunct="1"/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(3)</a:t>
                </a:r>
                <a:r>
                  <a:rPr lang="en-US" sz="4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4000" i="1" baseline="-25000" dirty="0" err="1">
                    <a:solidFill>
                      <a:schemeClr val="bg1"/>
                    </a:solidFill>
                  </a:rPr>
                  <a:t>jt</a:t>
                </a:r>
                <a:r>
                  <a:rPr lang="en-US" sz="40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← c’</a:t>
                </a:r>
                <a:endParaRPr lang="el-G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C44E271A-9D59-32CA-B100-B2597AB1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2627" y="3387933"/>
                <a:ext cx="8251372" cy="7223259"/>
              </a:xfrm>
              <a:prstGeom prst="rect">
                <a:avLst/>
              </a:prstGeom>
              <a:blipFill>
                <a:blip r:embed="rId5"/>
                <a:stretch>
                  <a:fillRect l="-2876" t="-2359" r="-74" b="-294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4C255C72-5DF0-20ED-F45B-C2C8C2A21DAE}"/>
                  </a:ext>
                </a:extLst>
              </p:cNvPr>
              <p:cNvSpPr txBox="1"/>
              <p:nvPr/>
            </p:nvSpPr>
            <p:spPr bwMode="auto">
              <a:xfrm>
                <a:off x="16132627" y="2389056"/>
                <a:ext cx="8267699" cy="10520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	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L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1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  <m:r>
                              <m:rPr>
                                <m:brk m:alnAt="1"/>
                              </m:r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4C255C72-5DF0-20ED-F45B-C2C8C2A21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2627" y="2389056"/>
                <a:ext cx="8267699" cy="1052019"/>
              </a:xfrm>
              <a:prstGeom prst="rect">
                <a:avLst/>
              </a:prstGeom>
              <a:blipFill>
                <a:blip r:embed="rId6"/>
                <a:stretch>
                  <a:fillRect b="-13218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4CDF111D-81A2-5C7F-B878-85970B4B45E9}"/>
                  </a:ext>
                </a:extLst>
              </p:cNvPr>
              <p:cNvSpPr txBox="1"/>
              <p:nvPr/>
            </p:nvSpPr>
            <p:spPr bwMode="auto">
              <a:xfrm>
                <a:off x="17945097" y="10611192"/>
                <a:ext cx="4642757" cy="11056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e(z)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aseline="30000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rPr>
                  <a:t>zd</a:t>
                </a:r>
                <a:r>
                  <a:rPr lang="en-US" sz="4400" dirty="0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 ≈ </a:t>
                </a:r>
                <a:r>
                  <a:rPr lang="en-US" sz="4400" dirty="0" err="1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e</a:t>
                </a:r>
                <a:r>
                  <a:rPr lang="en-US" sz="4400" baseline="30000" dirty="0" err="1">
                    <a:solidFill>
                      <a:schemeClr val="bg1"/>
                    </a:solidFill>
                    <a:latin typeface="Avenir Next Medium"/>
                    <a:ea typeface="Cambria Math" panose="02040503050406030204" pitchFamily="18" charset="0"/>
                    <a:cs typeface="Times New Roman" pitchFamily="18" charset="0"/>
                  </a:rPr>
                  <a:t>z</a:t>
                </a:r>
                <a:endParaRPr lang="en-US" sz="4400" b="1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4CDF111D-81A2-5C7F-B878-85970B4B4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097" y="10611192"/>
                <a:ext cx="4642757" cy="1105687"/>
              </a:xfrm>
              <a:prstGeom prst="rect">
                <a:avLst/>
              </a:prstGeom>
              <a:blipFill>
                <a:blip r:embed="rId7"/>
                <a:stretch>
                  <a:fillRect l="-5242" r="-2752" b="-1092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9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Dynamic TCP acknowledgement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Experiments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D17FB09-29FF-DF56-0180-4C2889A3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5970"/>
            <a:ext cx="24384000" cy="73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Primal-dual algorithm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5318760"/>
                <a:ext cx="11430000" cy="574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cs typeface="Times New Roman" pitchFamily="18" charset="0"/>
                  </a:rPr>
                  <a:t>Init: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000" dirty="0"/>
              </a:p>
              <a:p>
                <a:pPr lvl="1"/>
                <a:br>
                  <a:rPr lang="en-US" sz="4000" dirty="0"/>
                </a:b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5318760"/>
                <a:ext cx="11430000" cy="5740400"/>
              </a:xfrm>
              <a:prstGeom prst="rect">
                <a:avLst/>
              </a:prstGeom>
              <a:blipFill>
                <a:blip r:embed="rId3"/>
                <a:stretch>
                  <a:fillRect t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arrives</a:t>
                </a:r>
              </a:p>
              <a:p>
                <a:pPr lvl="2" hangingPunct="1"/>
                <a:r>
                  <a:rPr lang="en-US" sz="4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𝒄</m:t>
                            </m:r>
                            <m:r>
                              <a:rPr lang="en-US" sz="4000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3600" b="0" dirty="0">
                  <a:latin typeface="Arial" panose="020B0604020202020204" pitchFamily="34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l-GR" sz="3600" b="1" dirty="0"/>
              </a:p>
              <a:p>
                <a:pPr lvl="1" hangingPunct="1"/>
                <a:endParaRPr lang="el-GR" sz="4000" dirty="0"/>
              </a:p>
            </p:txBody>
          </p:sp>
        </mc:Choice>
        <mc:Fallback xmlns="">
          <p:sp>
            <p:nvSpPr>
              <p:cNvPr id="5" name="Online algorithm:…">
                <a:extLst>
                  <a:ext uri="{FF2B5EF4-FFF2-40B4-BE49-F238E27FC236}">
                    <a16:creationId xmlns:a16="http://schemas.microsoft.com/office/drawing/2014/main" id="{C698F020-D3A6-62B6-AA12-8CB2EE3D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blipFill>
                <a:blip r:embed="rId4"/>
                <a:stretch>
                  <a:fillRect t="-18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The primal-dual algorithm –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871C8DB-1948-1821-A891-FD650CCAF18F}"/>
                  </a:ext>
                </a:extLst>
              </p:cNvPr>
              <p:cNvSpPr txBox="1"/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871C8DB-1948-1821-A891-FD650CCA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4E7CB17-092B-B163-B181-B09BAFA78938}"/>
                  </a:ext>
                </a:extLst>
              </p:cNvPr>
              <p:cNvSpPr txBox="1"/>
              <p:nvPr/>
            </p:nvSpPr>
            <p:spPr bwMode="auto">
              <a:xfrm>
                <a:off x="11239500" y="11096427"/>
                <a:ext cx="9804827" cy="7538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Avenir Next Medium"/>
                        <a:cs typeface="Avenir Next Medium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 Next Medium"/>
                      </a:rPr>
                      <m:t>𝑐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 Next Medium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values were set for </a:t>
                </a:r>
                <a:r>
                  <a:rPr lang="en-US" sz="4000" b="1" dirty="0">
                    <a:solidFill>
                      <a:srgbClr val="56A3D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dual feasibility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4E7CB17-092B-B163-B181-B09BAFA78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9500" y="11096427"/>
                <a:ext cx="9804827" cy="753861"/>
              </a:xfrm>
              <a:prstGeom prst="rect">
                <a:avLst/>
              </a:prstGeom>
              <a:blipFill>
                <a:blip r:embed="rId6"/>
                <a:stretch>
                  <a:fillRect t="-9524" b="-3015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D976858-0F98-29EB-F491-3998E5388F7B}"/>
              </a:ext>
            </a:extLst>
          </p:cNvPr>
          <p:cNvGrpSpPr/>
          <p:nvPr/>
        </p:nvGrpSpPr>
        <p:grpSpPr>
          <a:xfrm>
            <a:off x="11688017" y="474864"/>
            <a:ext cx="11933983" cy="2181976"/>
            <a:chOff x="11688017" y="383424"/>
            <a:chExt cx="11933983" cy="2181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">
                  <a:extLst>
                    <a:ext uri="{FF2B5EF4-FFF2-40B4-BE49-F238E27FC236}">
                      <a16:creationId xmlns:a16="http://schemas.microsoft.com/office/drawing/2014/main" id="{62B8C9EA-900A-1446-81F0-287AE953C034}"/>
                    </a:ext>
                  </a:extLst>
                </p:cNvPr>
                <p:cNvSpPr txBox="1"/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	min 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 err="1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  			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2">
                  <a:extLst>
                    <a:ext uri="{FF2B5EF4-FFF2-40B4-BE49-F238E27FC236}">
                      <a16:creationId xmlns:a16="http://schemas.microsoft.com/office/drawing/2014/main" id="{62B8C9EA-900A-1446-81F0-287AE953C0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blipFill>
                  <a:blip r:embed="rId7"/>
                  <a:stretch>
                    <a:fillRect t="-4202" b="-78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2">
                  <a:extLst>
                    <a:ext uri="{FF2B5EF4-FFF2-40B4-BE49-F238E27FC236}">
                      <a16:creationId xmlns:a16="http://schemas.microsoft.com/office/drawing/2014/main" id="{1ACDED40-76E3-8E02-BDD3-60729D7935B8}"/>
                    </a:ext>
                  </a:extLst>
                </p:cNvPr>
                <p:cNvSpPr txBox="1"/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	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b="1" i="1" smtClean="0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1" i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𝐣</m:t>
                          </m:r>
                          <m:r>
                            <a:rPr lang="en-US" b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 b="1" i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𝐍</m:t>
                          </m:r>
                          <m:r>
                            <a:rPr lang="en-US" b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56A3D5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56A3D5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56A3D5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b="1">
                          <a:solidFill>
                            <a:srgbClr val="56A3D5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b="1" i="1">
                          <a:solidFill>
                            <a:srgbClr val="56A3D5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𝐁</m:t>
                      </m:r>
                    </m:oMath>
                  </a14:m>
                  <a:endParaRPr lang="en-US" b="1" dirty="0">
                    <a:solidFill>
                      <a:srgbClr val="56A3D5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cs typeface="Times New Roman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2">
                  <a:extLst>
                    <a:ext uri="{FF2B5EF4-FFF2-40B4-BE49-F238E27FC236}">
                      <a16:creationId xmlns:a16="http://schemas.microsoft.com/office/drawing/2014/main" id="{1ACDED40-76E3-8E02-BDD3-60729D793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blipFill>
                  <a:blip r:embed="rId8"/>
                  <a:stretch>
                    <a:fillRect t="-46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88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solidFill>
                      <a:srgbClr val="FF0000"/>
                    </a:solidFill>
                    <a:cs typeface="Times New Roman" pitchFamily="18" charset="0"/>
                  </a:rPr>
                  <a:t>Input: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endParaRPr lang="en-US" sz="4000" baseline="30000" dirty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4000" dirty="0">
                    <a:cs typeface="Times New Roman" pitchFamily="18" charset="0"/>
                  </a:rPr>
                  <a:t>Init: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FF0000"/>
                    </a:solidFill>
                  </a:rPr>
                  <a:t>Prediction suggests buying)</a:t>
                </a:r>
                <a:br>
                  <a:rPr lang="en-US" sz="4000" dirty="0">
                    <a:solidFill>
                      <a:srgbClr val="FF0000"/>
                    </a:solidFill>
                  </a:rPr>
                </a:br>
                <a:r>
                  <a:rPr lang="en-US" sz="40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𝑒𝑙𝑠𝑒</m:t>
                    </m:r>
                  </m:oMath>
                </a14:m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FF0000"/>
                    </a:solidFill>
                  </a:rPr>
                  <a:t>Prediction suggests renting)</a:t>
                </a:r>
                <a:br>
                  <a:rPr lang="en-US" sz="4000" dirty="0">
                    <a:solidFill>
                      <a:srgbClr val="FF0000"/>
                    </a:solidFill>
                  </a:rPr>
                </a:br>
                <a:r>
                  <a:rPr lang="en-US" sz="40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  <a:blipFill>
                <a:blip r:embed="rId3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PDLA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arrives</a:t>
                </a:r>
              </a:p>
              <a:p>
                <a:pPr lvl="2" hangingPunct="1"/>
                <a:r>
                  <a:rPr lang="en-US" sz="4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4000" b="0" dirty="0">
                  <a:latin typeface="Arial" panose="020B0604020202020204" pitchFamily="34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l-GR" sz="4000" dirty="0"/>
              </a:p>
              <a:p>
                <a:pPr lvl="1" hangingPunct="1"/>
                <a:endParaRPr lang="el-GR" sz="4000" dirty="0"/>
              </a:p>
            </p:txBody>
          </p:sp>
        </mc:Choice>
        <mc:Fallback xmlns="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blipFill>
                <a:blip r:embed="rId4"/>
                <a:stretch>
                  <a:fillRect t="-18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/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912CB58-6442-C5F6-9405-6991844DD5C4}"/>
              </a:ext>
            </a:extLst>
          </p:cNvPr>
          <p:cNvGrpSpPr/>
          <p:nvPr/>
        </p:nvGrpSpPr>
        <p:grpSpPr>
          <a:xfrm>
            <a:off x="11688017" y="474864"/>
            <a:ext cx="11933983" cy="2181976"/>
            <a:chOff x="11688017" y="383424"/>
            <a:chExt cx="11933983" cy="2181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BFE7CA08-CA37-3416-2130-403F08CEFCD3}"/>
                    </a:ext>
                  </a:extLst>
                </p:cNvPr>
                <p:cNvSpPr txBox="1"/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	min 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 err="1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  			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BFE7CA08-CA37-3416-2130-403F08CEFC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blipFill>
                  <a:blip r:embed="rId6"/>
                  <a:stretch>
                    <a:fillRect t="-4202" b="-78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BE398CEE-16CA-17FB-2E43-69246F077A4B}"/>
                    </a:ext>
                  </a:extLst>
                </p:cNvPr>
                <p:cNvSpPr txBox="1"/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	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cs typeface="Times New Roman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BE398CEE-16CA-17FB-2E43-69246F077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blipFill>
                  <a:blip r:embed="rId7"/>
                  <a:stretch>
                    <a:fillRect t="-46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5AAB5E11-D5D5-6212-6E25-353B1970AAFB}"/>
                  </a:ext>
                </a:extLst>
              </p:cNvPr>
              <p:cNvSpPr txBox="1"/>
              <p:nvPr/>
            </p:nvSpPr>
            <p:spPr bwMode="auto">
              <a:xfrm>
                <a:off x="8203225" y="11245523"/>
                <a:ext cx="8190201" cy="14516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∈(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is the robustness parameter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↘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the confidence in the prediction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↗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5AAB5E11-D5D5-6212-6E25-353B1970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3225" y="11245523"/>
                <a:ext cx="8190201" cy="1451679"/>
              </a:xfrm>
              <a:prstGeom prst="rect">
                <a:avLst/>
              </a:prstGeom>
              <a:blipFill>
                <a:blip r:embed="rId8"/>
                <a:stretch>
                  <a:fillRect t="-7083" r="-1413" b="-166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A3ADE68D-1B39-6F35-6BEF-A5EBE21090D9}"/>
                  </a:ext>
                </a:extLst>
              </p:cNvPr>
              <p:cNvSpPr txBox="1"/>
              <p:nvPr/>
            </p:nvSpPr>
            <p:spPr bwMode="auto">
              <a:xfrm>
                <a:off x="17983201" y="11274846"/>
                <a:ext cx="5638800" cy="13344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is the prediction –</a:t>
                </a:r>
                <a:b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</a:b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number of days for skiing</a:t>
                </a: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A3ADE68D-1B39-6F35-6BEF-A5EBE2109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83201" y="11274846"/>
                <a:ext cx="5638800" cy="1334404"/>
              </a:xfrm>
              <a:prstGeom prst="rect">
                <a:avLst/>
              </a:prstGeom>
              <a:blipFill>
                <a:blip r:embed="rId9"/>
                <a:stretch>
                  <a:fillRect l="-3668" t="-6364" b="-1863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Input: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endParaRPr lang="en-US" sz="4000" baseline="30000" dirty="0">
                  <a:solidFill>
                    <a:srgbClr val="838787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4000" dirty="0">
                    <a:cs typeface="Times New Roman" pitchFamily="18" charset="0"/>
                  </a:rPr>
                  <a:t>Init: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838787"/>
                    </a:solidFill>
                  </a:rPr>
                  <a:t>Prediction suggests buying)</a:t>
                </a:r>
                <a:br>
                  <a:rPr lang="en-US" sz="4000" dirty="0">
                    <a:solidFill>
                      <a:srgbClr val="838787"/>
                    </a:solidFill>
                  </a:rPr>
                </a:br>
                <a:r>
                  <a:rPr lang="en-US" sz="4000" dirty="0">
                    <a:solidFill>
                      <a:srgbClr val="838787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1" kern="12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000" b="0" i="1" kern="12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kern="12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 kern="120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kern="120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b="0" i="1" kern="12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 kern="120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kern="12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kern="12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kern="120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kern="120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i="1" kern="1200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𝑒𝑙𝑠𝑒</m:t>
                    </m:r>
                  </m:oMath>
                </a14:m>
                <a:r>
                  <a:rPr lang="en-US" sz="4000" i="1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838787"/>
                    </a:solidFill>
                  </a:rPr>
                  <a:t>Prediction suggests renting)</a:t>
                </a:r>
                <a:br>
                  <a:rPr lang="en-US" sz="4000" dirty="0">
                    <a:solidFill>
                      <a:srgbClr val="838787"/>
                    </a:solidFill>
                  </a:rPr>
                </a:br>
                <a:r>
                  <a:rPr lang="en-US" sz="4000" dirty="0">
                    <a:solidFill>
                      <a:srgbClr val="838787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1" kern="12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000" b="0" i="1" kern="12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kern="120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 kern="120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 kern="12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kern="12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kern="12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4000" b="0" i="1" kern="12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 kern="120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kern="12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kern="12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kern="120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kern="120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000" i="1" kern="1200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  <a:blipFill>
                <a:blip r:embed="rId3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PDLA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arrives</a:t>
                </a:r>
              </a:p>
              <a:p>
                <a:pPr lvl="2" hangingPunct="1"/>
                <a:r>
                  <a:rPr lang="en-US" sz="4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r>
                      <a:rPr lang="en-US" sz="4000" b="1" i="1" kern="12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1" i="1" kern="12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 kern="12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kern="12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1" i="1" kern="12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4000" b="1" i="1" kern="120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1" i="1" kern="120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000" b="1" i="1" kern="1200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kern="12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000" b="1" i="1" kern="12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kern="12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4000" b="1" i="1" kern="1200" dirty="0">
                  <a:solidFill>
                    <a:srgbClr val="838787"/>
                  </a:solidFill>
                  <a:latin typeface="Cambria Math" panose="02040503050406030204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kern="120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1" i="1" kern="12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1" i="1" kern="12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1" i="1" kern="120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000" b="1" i="1" kern="120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l-GR" sz="4000" b="1" i="1" kern="1200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hangingPunct="1"/>
                <a:endParaRPr lang="el-GR" sz="4000" dirty="0"/>
              </a:p>
            </p:txBody>
          </p:sp>
        </mc:Choice>
        <mc:Fallback xmlns="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blipFill>
                <a:blip r:embed="rId4"/>
                <a:stretch>
                  <a:fillRect t="-18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/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0AD96C90-A894-3F69-AC7C-8787EDCD5BEB}"/>
              </a:ext>
            </a:extLst>
          </p:cNvPr>
          <p:cNvGrpSpPr/>
          <p:nvPr/>
        </p:nvGrpSpPr>
        <p:grpSpPr>
          <a:xfrm>
            <a:off x="11688017" y="474864"/>
            <a:ext cx="11933983" cy="2181976"/>
            <a:chOff x="11688017" y="383424"/>
            <a:chExt cx="11933983" cy="2181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996F4919-43BC-25DA-7565-06C9949456C0}"/>
                    </a:ext>
                  </a:extLst>
                </p:cNvPr>
                <p:cNvSpPr txBox="1"/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	min 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 err="1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  			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996F4919-43BC-25DA-7565-06C994945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blipFill>
                  <a:blip r:embed="rId6"/>
                  <a:stretch>
                    <a:fillRect t="-4202" b="-78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A7511E50-3EE8-BA19-EA1B-03165E35CCED}"/>
                    </a:ext>
                  </a:extLst>
                </p:cNvPr>
                <p:cNvSpPr txBox="1"/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	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b="1" i="1" smtClean="0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1" i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𝐣</m:t>
                          </m:r>
                          <m:r>
                            <a:rPr lang="en-US" b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 b="1" i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𝐍</m:t>
                          </m:r>
                          <m:r>
                            <a:rPr lang="en-US" b="1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56A3D5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56A3D5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56A3D5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b="1">
                          <a:solidFill>
                            <a:srgbClr val="56A3D5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b="1" i="1">
                          <a:solidFill>
                            <a:srgbClr val="56A3D5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𝐁</m:t>
                      </m:r>
                    </m:oMath>
                  </a14:m>
                  <a:endParaRPr lang="en-US" b="1" dirty="0">
                    <a:solidFill>
                      <a:srgbClr val="56A3D5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b="1" dirty="0">
                      <a:solidFill>
                        <a:srgbClr val="56A3D5"/>
                      </a:solidFill>
                      <a:cs typeface="Times New Roman" pitchFamily="18" charset="0"/>
                    </a:rPr>
                    <a:t>	</a:t>
                  </a:r>
                  <a:r>
                    <a:rPr lang="en-US" dirty="0">
                      <a:solidFill>
                        <a:srgbClr val="000000"/>
                      </a:solidFill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A7511E50-3EE8-BA19-EA1B-03165E35C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blipFill>
                  <a:blip r:embed="rId7"/>
                  <a:stretch>
                    <a:fillRect t="-46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555610A8-9354-B7E2-B5AB-4BBC3D748287}"/>
                  </a:ext>
                </a:extLst>
              </p:cNvPr>
              <p:cNvSpPr txBox="1"/>
              <p:nvPr/>
            </p:nvSpPr>
            <p:spPr bwMode="auto">
              <a:xfrm>
                <a:off x="11239500" y="11096427"/>
                <a:ext cx="9804827" cy="7538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Avenir Next Medium"/>
                        <a:cs typeface="Avenir Next Medium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 Next Medium"/>
                      </a:rPr>
                      <m:t>𝑐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 Next Medium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values were set for </a:t>
                </a:r>
                <a:r>
                  <a:rPr lang="en-US" sz="4000" b="1" dirty="0">
                    <a:solidFill>
                      <a:srgbClr val="56A3D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dual feasibility</a:t>
                </a: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555610A8-9354-B7E2-B5AB-4BBC3D748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9500" y="11096427"/>
                <a:ext cx="9804827" cy="753861"/>
              </a:xfrm>
              <a:prstGeom prst="rect">
                <a:avLst/>
              </a:prstGeom>
              <a:blipFill>
                <a:blip r:embed="rId8"/>
                <a:stretch>
                  <a:fillRect t="-9524" b="-3015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7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Input: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endParaRPr lang="en-US" sz="4000" baseline="30000" dirty="0">
                  <a:solidFill>
                    <a:srgbClr val="838787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Init: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838787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838787"/>
                    </a:solidFill>
                  </a:rPr>
                  <a:t>Prediction suggests buying)</a:t>
                </a:r>
                <a:br>
                  <a:rPr lang="en-US" sz="4000" dirty="0">
                    <a:solidFill>
                      <a:srgbClr val="838787"/>
                    </a:solidFill>
                  </a:rPr>
                </a:br>
                <a:r>
                  <a:rPr lang="en-US" sz="4000" dirty="0">
                    <a:solidFill>
                      <a:srgbClr val="838787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𝑒𝑙𝑠𝑒</m:t>
                    </m:r>
                  </m:oMath>
                </a14:m>
                <a:r>
                  <a:rPr lang="en-US" sz="4000" i="1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838787"/>
                    </a:solidFill>
                  </a:rPr>
                  <a:t>Prediction suggests renting)</a:t>
                </a:r>
                <a:br>
                  <a:rPr lang="en-US" sz="4000" dirty="0">
                    <a:solidFill>
                      <a:srgbClr val="838787"/>
                    </a:solidFill>
                  </a:rPr>
                </a:br>
                <a:r>
                  <a:rPr lang="en-US" sz="4000" dirty="0">
                    <a:solidFill>
                      <a:srgbClr val="838787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  <a:blipFill>
                <a:blip r:embed="rId3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PDLA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arrives</a:t>
                </a:r>
              </a:p>
              <a:p>
                <a:pPr lvl="2" hangingPunct="1"/>
                <a:r>
                  <a:rPr lang="en-US" sz="4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d>
                      <m:dPr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00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838787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l-GR" sz="4000" dirty="0"/>
              </a:p>
              <a:p>
                <a:pPr lvl="1" hangingPunct="1"/>
                <a:endParaRPr lang="el-GR" sz="4000" dirty="0"/>
              </a:p>
            </p:txBody>
          </p:sp>
        </mc:Choice>
        <mc:Fallback xmlns="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blipFill>
                <a:blip r:embed="rId4"/>
                <a:stretch>
                  <a:fillRect t="-18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/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5A72DEDD-8CAC-3656-DFB6-822A4449181B}"/>
                  </a:ext>
                </a:extLst>
              </p:cNvPr>
              <p:cNvSpPr txBox="1"/>
              <p:nvPr/>
            </p:nvSpPr>
            <p:spPr bwMode="auto">
              <a:xfrm>
                <a:off x="12192000" y="10142587"/>
                <a:ext cx="8956431" cy="7078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reminder –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is the robustness parameter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5A72DEDD-8CAC-3656-DFB6-822A44491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0" y="10142587"/>
                <a:ext cx="8956431" cy="707886"/>
              </a:xfrm>
              <a:prstGeom prst="rect">
                <a:avLst/>
              </a:prstGeom>
              <a:blipFill>
                <a:blip r:embed="rId6"/>
                <a:stretch>
                  <a:fillRect l="-1020" t="-14407" r="-1020" b="-3474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41D89237-8E0D-EBE3-8679-EFC5A3678A66}"/>
                  </a:ext>
                </a:extLst>
              </p:cNvPr>
              <p:cNvSpPr txBox="1"/>
              <p:nvPr/>
            </p:nvSpPr>
            <p:spPr bwMode="auto">
              <a:xfrm>
                <a:off x="7622480" y="11085926"/>
                <a:ext cx="7495245" cy="1949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 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4000" dirty="0"/>
                </a:b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The original primal-dual algorithm, ignoring the 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41D89237-8E0D-EBE3-8679-EFC5A3678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2480" y="11085926"/>
                <a:ext cx="7495245" cy="1949957"/>
              </a:xfrm>
              <a:prstGeom prst="rect">
                <a:avLst/>
              </a:prstGeom>
              <a:blipFill>
                <a:blip r:embed="rId7"/>
                <a:stretch>
                  <a:fillRect l="-2760" t="-5296" r="-2192" b="-12773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47E7B0E1-A09A-33F6-B5A8-7FFA925F7DFB}"/>
              </a:ext>
            </a:extLst>
          </p:cNvPr>
          <p:cNvGrpSpPr/>
          <p:nvPr/>
        </p:nvGrpSpPr>
        <p:grpSpPr>
          <a:xfrm>
            <a:off x="11688017" y="474864"/>
            <a:ext cx="11933983" cy="2181976"/>
            <a:chOff x="11688017" y="383424"/>
            <a:chExt cx="11933983" cy="2181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342B556C-BFA9-0343-BEE6-44AED8AB90ED}"/>
                    </a:ext>
                  </a:extLst>
                </p:cNvPr>
                <p:cNvSpPr txBox="1"/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	min 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 err="1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  			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342B556C-BFA9-0343-BEE6-44AED8AB9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blipFill>
                  <a:blip r:embed="rId8"/>
                  <a:stretch>
                    <a:fillRect t="-4202" b="-78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988A39C5-F6B5-18C7-DBF9-51F2D6C625EB}"/>
                    </a:ext>
                  </a:extLst>
                </p:cNvPr>
                <p:cNvSpPr txBox="1"/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	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cs typeface="Times New Roman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988A39C5-F6B5-18C7-DBF9-51F2D6C62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blipFill>
                  <a:blip r:embed="rId9"/>
                  <a:stretch>
                    <a:fillRect t="-46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44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/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Input: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endParaRPr lang="en-US" sz="4000" baseline="30000" dirty="0">
                  <a:solidFill>
                    <a:srgbClr val="838787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Init: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838787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838787"/>
                    </a:solidFill>
                  </a:rPr>
                  <a:t>Prediction suggests buying)</a:t>
                </a:r>
                <a:br>
                  <a:rPr lang="en-US" sz="4000" dirty="0">
                    <a:solidFill>
                      <a:srgbClr val="838787"/>
                    </a:solidFill>
                  </a:rPr>
                </a:br>
                <a:r>
                  <a:rPr lang="en-US" sz="4000" dirty="0">
                    <a:solidFill>
                      <a:srgbClr val="838787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𝑒𝑙𝑠𝑒</m:t>
                    </m:r>
                  </m:oMath>
                </a14:m>
                <a:r>
                  <a:rPr lang="en-US" sz="4000" i="1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000" dirty="0">
                    <a:solidFill>
                      <a:srgbClr val="8387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(</a:t>
                </a:r>
                <a:r>
                  <a:rPr lang="en-US" sz="4000" dirty="0">
                    <a:solidFill>
                      <a:srgbClr val="838787"/>
                    </a:solidFill>
                  </a:rPr>
                  <a:t>Prediction suggests renting)</a:t>
                </a:r>
                <a:br>
                  <a:rPr lang="en-US" sz="4000" dirty="0">
                    <a:solidFill>
                      <a:srgbClr val="838787"/>
                    </a:solidFill>
                  </a:rPr>
                </a:br>
                <a:r>
                  <a:rPr lang="en-US" sz="4000" dirty="0">
                    <a:solidFill>
                      <a:srgbClr val="838787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000" dirty="0">
                  <a:solidFill>
                    <a:srgbClr val="8387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4114800"/>
                <a:ext cx="11430000" cy="7035800"/>
              </a:xfrm>
              <a:prstGeom prst="rect">
                <a:avLst/>
              </a:prstGeom>
              <a:blipFill>
                <a:blip r:embed="rId3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line algorithm:…">
            <a:extLst>
              <a:ext uri="{FF2B5EF4-FFF2-40B4-BE49-F238E27FC236}">
                <a16:creationId xmlns:a16="http://schemas.microsoft.com/office/drawing/2014/main" id="{31724163-C3B2-048D-38BF-0D5610951AF2}"/>
              </a:ext>
            </a:extLst>
          </p:cNvPr>
          <p:cNvSpPr txBox="1">
            <a:spLocks/>
          </p:cNvSpPr>
          <p:nvPr/>
        </p:nvSpPr>
        <p:spPr>
          <a:xfrm>
            <a:off x="762000" y="2565400"/>
            <a:ext cx="228600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8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1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85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48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2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 Regular"/>
              <a:buChar char="▸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375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439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5027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5662083" marR="0" indent="-582083" algn="l" defTabSz="825500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 Regular"/>
              <a:buChar char="‣"/>
              <a:tabLst/>
              <a:defRPr sz="4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lnSpc>
                <a:spcPct val="80000"/>
              </a:lnSpc>
              <a:spcBef>
                <a:spcPts val="2000"/>
              </a:spcBef>
              <a:buClrTx/>
              <a:buSzTx/>
              <a:buFont typeface="Avenir Next Regular"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sz="7500" dirty="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rPr>
              <a:t>PDLA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arrives</a:t>
                </a:r>
              </a:p>
              <a:p>
                <a:pPr lvl="2" hangingPunct="1"/>
                <a:r>
                  <a:rPr lang="en-US" sz="4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𝒄</m:t>
                            </m:r>
                            <m:r>
                              <a:rPr lang="en-US" sz="40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3600" b="0" dirty="0">
                  <a:latin typeface="Arial" panose="020B0604020202020204" pitchFamily="34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3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l-GR" sz="4000" dirty="0"/>
              </a:p>
              <a:p>
                <a:pPr lvl="1" hangingPunct="1"/>
                <a:endParaRPr lang="el-GR" sz="4000" dirty="0"/>
              </a:p>
            </p:txBody>
          </p:sp>
        </mc:Choice>
        <mc:Fallback xmlns="">
          <p:sp>
            <p:nvSpPr>
              <p:cNvPr id="10" name="Online algorithm:…">
                <a:extLst>
                  <a:ext uri="{FF2B5EF4-FFF2-40B4-BE49-F238E27FC236}">
                    <a16:creationId xmlns:a16="http://schemas.microsoft.com/office/drawing/2014/main" id="{7C62C1C6-AACC-CAB4-B95E-F59DE31D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14800"/>
                <a:ext cx="11430000" cy="7035800"/>
              </a:xfrm>
              <a:prstGeom prst="rect">
                <a:avLst/>
              </a:prstGeom>
              <a:blipFill>
                <a:blip r:embed="rId4"/>
                <a:stretch>
                  <a:fillRect t="-18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/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CEB4AFA-E996-43E4-AAE4-814FE4D4A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1091848"/>
                <a:ext cx="5851451" cy="1817677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41D89237-8E0D-EBE3-8679-EFC5A3678A66}"/>
                  </a:ext>
                </a:extLst>
              </p:cNvPr>
              <p:cNvSpPr txBox="1"/>
              <p:nvPr/>
            </p:nvSpPr>
            <p:spPr bwMode="auto">
              <a:xfrm>
                <a:off x="7622480" y="11085926"/>
                <a:ext cx="7495245" cy="19499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 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4000" dirty="0"/>
                </a:b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The original primal-dual algorithm, ignoring the 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41D89237-8E0D-EBE3-8679-EFC5A3678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2480" y="11085926"/>
                <a:ext cx="7495245" cy="1949957"/>
              </a:xfrm>
              <a:prstGeom prst="rect">
                <a:avLst/>
              </a:prstGeom>
              <a:blipFill>
                <a:blip r:embed="rId6"/>
                <a:stretch>
                  <a:fillRect l="-2760" t="-5296" r="-2192" b="-13084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F9AB9537-9B5B-9A61-DAA1-7E6BC74148B0}"/>
                  </a:ext>
                </a:extLst>
              </p:cNvPr>
              <p:cNvSpPr txBox="1"/>
              <p:nvPr/>
            </p:nvSpPr>
            <p:spPr bwMode="auto">
              <a:xfrm>
                <a:off x="15304857" y="11085926"/>
                <a:ext cx="8317143" cy="25011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while</a:t>
                </a:r>
                <a:r>
                  <a:rPr lang="en-US" sz="4000" dirty="0">
                    <a:solidFill>
                      <a:srgbClr val="838787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is decreasing (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↘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) :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Δ</m:t>
                    </m:r>
                    <m:r>
                      <a:rPr lang="en-US" sz="40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(suggests buying)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Δ</m:t>
                    </m:r>
                    <m:r>
                      <a:rPr lang="en-US" sz="40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↘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(suggests </a:t>
                </a:r>
                <a:r>
                  <a:rPr lang="en-US" sz="4000" dirty="0">
                    <a:solidFill>
                      <a:srgbClr val="838787"/>
                    </a:solidFill>
                  </a:rPr>
                  <a:t>renting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F9AB9537-9B5B-9A61-DAA1-7E6BC741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4857" y="11085926"/>
                <a:ext cx="8317143" cy="2501134"/>
              </a:xfrm>
              <a:prstGeom prst="rect">
                <a:avLst/>
              </a:prstGeom>
              <a:blipFill>
                <a:blip r:embed="rId7"/>
                <a:stretch>
                  <a:fillRect l="-2562" t="-3883" b="-3641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47E7B0E1-A09A-33F6-B5A8-7FFA925F7DFB}"/>
              </a:ext>
            </a:extLst>
          </p:cNvPr>
          <p:cNvGrpSpPr/>
          <p:nvPr/>
        </p:nvGrpSpPr>
        <p:grpSpPr>
          <a:xfrm>
            <a:off x="11688017" y="474864"/>
            <a:ext cx="11933983" cy="2181976"/>
            <a:chOff x="11688017" y="383424"/>
            <a:chExt cx="11933983" cy="2181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342B556C-BFA9-0343-BEE6-44AED8AB90ED}"/>
                    </a:ext>
                  </a:extLst>
                </p:cNvPr>
                <p:cNvSpPr txBox="1"/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	min 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 err="1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  			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342B556C-BFA9-0343-BEE6-44AED8AB9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8017" y="389740"/>
                  <a:ext cx="7833360" cy="2175660"/>
                </a:xfrm>
                <a:prstGeom prst="rect">
                  <a:avLst/>
                </a:prstGeom>
                <a:blipFill>
                  <a:blip r:embed="rId8"/>
                  <a:stretch>
                    <a:fillRect t="-4202" b="-78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988A39C5-F6B5-18C7-DBF9-51F2D6C625EB}"/>
                    </a:ext>
                  </a:extLst>
                </p:cNvPr>
                <p:cNvSpPr txBox="1"/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s.t.	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dirty="0">
                      <a:solidFill>
                        <a:srgbClr val="000000"/>
                      </a:solidFill>
                      <a:cs typeface="Times New Roman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∀</m:t>
                      </m:r>
                      <m:r>
                        <m:rPr>
                          <m:brk m:alnAt="25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∈[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988A39C5-F6B5-18C7-DBF9-51F2D6C62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24205" y="383424"/>
                  <a:ext cx="5397795" cy="1950342"/>
                </a:xfrm>
                <a:prstGeom prst="rect">
                  <a:avLst/>
                </a:prstGeom>
                <a:blipFill>
                  <a:blip r:embed="rId9"/>
                  <a:stretch>
                    <a:fillRect t="-46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1E881EDD-BF5D-9161-9BE7-604BE8263B68}"/>
                  </a:ext>
                </a:extLst>
              </p:cNvPr>
              <p:cNvSpPr txBox="1"/>
              <p:nvPr/>
            </p:nvSpPr>
            <p:spPr bwMode="auto">
              <a:xfrm>
                <a:off x="12192000" y="10142587"/>
                <a:ext cx="8956431" cy="7078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reminder –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is the robustness parameter</a:t>
                </a: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1E881EDD-BF5D-9161-9BE7-604BE8263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0" y="10142587"/>
                <a:ext cx="8956431" cy="707886"/>
              </a:xfrm>
              <a:prstGeom prst="rect">
                <a:avLst/>
              </a:prstGeom>
              <a:blipFill>
                <a:blip r:embed="rId10"/>
                <a:stretch>
                  <a:fillRect l="-1020" t="-14407" r="-1020" b="-3474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the Ski rental problem – feasibility</a:t>
            </a:r>
          </a:p>
        </p:txBody>
      </p:sp>
    </p:spTree>
    <p:extLst>
      <p:ext uri="{BB962C8B-B14F-4D97-AF65-F5344CB8AC3E}">
        <p14:creationId xmlns:p14="http://schemas.microsoft.com/office/powerpoint/2010/main" val="4673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858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Algorithm feasibility – primal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0350023D-6006-A608-C026-C0B0E83D433B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CAF0E79-8E5C-2074-D478-F06DFED4C28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CAF0E79-8E5C-2074-D478-F06DFED4C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D8CF356A-F5E1-CEC8-7CFE-7176D8CEEE64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D8CF356A-F5E1-CEC8-7CFE-7176D8CEE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AE8A816A-2508-DD54-0F60-62CB48AF5DD3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6586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min 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 err="1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𝐱</m:t>
                    </m:r>
                    <m:r>
                      <a:rPr lang="en-US" sz="4800" b="1" i="1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𝒋</m:t>
                        </m:r>
                      </m:sub>
                    </m:sSub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 			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AE8A816A-2508-DD54-0F60-62CB48AF5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658677"/>
              </a:xfrm>
              <a:prstGeom prst="rect">
                <a:avLst/>
              </a:prstGeom>
              <a:blipFill>
                <a:blip r:embed="rId5"/>
                <a:stretch>
                  <a:fillRect t="-4587" b="-82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825B6-972C-8985-5A52-00D19BEEF4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GB" dirty="0"/>
              <a:t>The Primal-Dual method for Learning Augmented Algorithms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13EAD7-ED0E-88AB-1652-0782BF8F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4F2CE-122E-16CB-AAD2-F72B10945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(Recap) Primal-Dual Method</a:t>
            </a:r>
          </a:p>
          <a:p>
            <a:pPr algn="l" rtl="0"/>
            <a:r>
              <a:rPr lang="en-US" dirty="0"/>
              <a:t>(Recap) Learning Augmented Algorithms</a:t>
            </a:r>
          </a:p>
          <a:p>
            <a:pPr algn="l" rtl="0"/>
            <a:r>
              <a:rPr lang="en-US" dirty="0"/>
              <a:t>Primal-Dual Learning Augmented Technique</a:t>
            </a:r>
          </a:p>
          <a:p>
            <a:pPr algn="l" rtl="0"/>
            <a:r>
              <a:rPr lang="en-US" dirty="0"/>
              <a:t>Algorithms</a:t>
            </a:r>
          </a:p>
          <a:p>
            <a:pPr lvl="1"/>
            <a:r>
              <a:rPr lang="en-US" dirty="0"/>
              <a:t>Ski Rental</a:t>
            </a:r>
          </a:p>
          <a:p>
            <a:pPr lvl="1"/>
            <a:r>
              <a:rPr lang="en-US" dirty="0"/>
              <a:t>Set Cover</a:t>
            </a:r>
          </a:p>
          <a:p>
            <a:pPr lvl="1"/>
            <a:r>
              <a:rPr lang="en-US" dirty="0"/>
              <a:t>Dynamic TCP </a:t>
            </a:r>
            <a:r>
              <a:rPr lang="en-US" dirty="0" err="1"/>
              <a:t>Acknowlegdgement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77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858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Algorithm feasibility – primal</a:t>
            </a:r>
          </a:p>
          <a:p>
            <a:pPr lvl="1"/>
            <a:r>
              <a:rPr lang="en-US" dirty="0"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(1)</a:t>
            </a:r>
            <a:r>
              <a:rPr lang="en-US" dirty="0">
                <a:cs typeface="Times New Roman" pitchFamily="18" charset="0"/>
              </a:rPr>
              <a:t> – primal feasibility is clear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9CB60E1-952E-838D-48D8-F9CA522F4539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6586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	min 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 err="1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</a:t>
                </a: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𝐱</m:t>
                    </m:r>
                    <m:r>
                      <a:rPr lang="en-US" sz="4800" b="1" i="1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𝒋</m:t>
                        </m:r>
                      </m:sub>
                    </m:sSub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</m:t>
                    </m:r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m:rPr>
                        <m:brk m:alnAt="25"/>
                      </m:rP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  			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9CB60E1-952E-838D-48D8-F9CA522F4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658677"/>
              </a:xfrm>
              <a:prstGeom prst="rect">
                <a:avLst/>
              </a:prstGeom>
              <a:blipFill>
                <a:blip r:embed="rId3"/>
                <a:stretch>
                  <a:fillRect t="-4587" b="-82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1508626-2092-F9DA-5438-8A58C0269A4F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A93FA3F9-B62B-E137-A751-D3AC56E75529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A93FA3F9-B62B-E137-A751-D3AC56E75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D03CC1F2-C03E-3AB7-4CBB-109089913A8C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D03CC1F2-C03E-3AB7-4CBB-109089913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82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858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Algorithm feasibility – dual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34B6D27-AF92-B7A5-18CE-EFA8AF417EBD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613F1DA0-0CC2-5D33-5E80-2DACC4B89679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613F1DA0-0CC2-5D33-5E80-2DACC4B89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D0E0CAD9-9F31-8FC6-F5D2-5F09DDED22D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D0E0CAD9-9F31-8FC6-F5D2-5F09DDED22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44370849-ABEE-E017-2453-F2F92624CB40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800" b="1" i="1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𝐣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𝐍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4800" b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𝐁</m:t>
                    </m:r>
                  </m:oMath>
                </a14:m>
                <a:endParaRPr lang="en-US" sz="4800" b="1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44370849-ABEE-E017-2453-F2F92624C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blipFill>
                <a:blip r:embed="rId5"/>
                <a:stretch>
                  <a:fillRect t="-50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nline algorithm:…">
                <a:extLst>
                  <a:ext uri="{FF2B5EF4-FFF2-40B4-BE49-F238E27FC236}">
                    <a16:creationId xmlns:a16="http://schemas.microsoft.com/office/drawing/2014/main" id="{D2BD871E-0ED1-80B1-4E55-3AC748323A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2717800"/>
                <a:ext cx="22860000" cy="85852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marL="0" indent="0" hangingPunct="1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Font typeface="Avenir Next Regular"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sz="7500" dirty="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rPr>
                  <a:t>Lemma</a:t>
                </a:r>
              </a:p>
              <a:p>
                <a:pPr lvl="1" hangingPunct="1"/>
                <a:r>
                  <a:rPr lang="en-US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the algorithm makes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 before we get x ≥ 1</a:t>
                </a:r>
              </a:p>
              <a:p>
                <a:pPr lvl="1" hangingPunct="1"/>
                <a:r>
                  <a:rPr lang="en-US" dirty="0">
                    <a:cs typeface="Times New Roman" pitchFamily="18" charset="0"/>
                  </a:rPr>
                  <a:t>else,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the algorithm makes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33CC"/>
                            </a:solidFill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</a:t>
                </a:r>
                <a:endParaRPr lang="en-US" dirty="0"/>
              </a:p>
              <a:p>
                <a:pPr lvl="1" hangingPunct="1"/>
                <a:endParaRPr lang="en-US" dirty="0"/>
              </a:p>
            </p:txBody>
          </p:sp>
        </mc:Choice>
        <mc:Fallback xmlns="">
          <p:sp>
            <p:nvSpPr>
              <p:cNvPr id="7" name="Online algorithm:…">
                <a:extLst>
                  <a:ext uri="{FF2B5EF4-FFF2-40B4-BE49-F238E27FC236}">
                    <a16:creationId xmlns:a16="http://schemas.microsoft.com/office/drawing/2014/main" id="{D2BD871E-0ED1-80B1-4E55-3AC748323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178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66932A4-57BE-B151-B682-2F9A7355B4A2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16783EB4-575C-2BF5-C04B-61A7FA663224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16783EB4-575C-2BF5-C04B-61A7FA663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1D7C8CAE-1020-41FB-8B97-07F8422746E8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1D7C8CAE-1020-41FB-8B97-07F842274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62A80C84-3D3F-E96B-C64C-BD6E25495E55}"/>
                  </a:ext>
                </a:extLst>
              </p:cNvPr>
              <p:cNvSpPr txBox="1"/>
              <p:nvPr/>
            </p:nvSpPr>
            <p:spPr bwMode="auto">
              <a:xfrm>
                <a:off x="1277273" y="10488466"/>
                <a:ext cx="7495245" cy="25819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 : </a:t>
                </a:r>
                <a:br>
                  <a:rPr lang="en-US" sz="4000" dirty="0"/>
                </a:br>
                <a:r>
                  <a:rPr lang="en-US" sz="4000" dirty="0"/>
                  <a:t>A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t most B updates.</a:t>
                </a:r>
                <a:br>
                  <a:rPr lang="en-US" sz="4000" dirty="0"/>
                </a:b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The original primal-dual algorithm, ignoring the 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62A80C84-3D3F-E96B-C64C-BD6E2549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7273" y="10488466"/>
                <a:ext cx="7495245" cy="2581989"/>
              </a:xfrm>
              <a:prstGeom prst="rect">
                <a:avLst/>
              </a:prstGeom>
              <a:blipFill>
                <a:blip r:embed="rId6"/>
                <a:stretch>
                  <a:fillRect l="-2843" t="-4000" r="-2193" b="-917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E75F9EE6-1B20-131E-D3E1-270E09C35166}"/>
                  </a:ext>
                </a:extLst>
              </p:cNvPr>
              <p:cNvSpPr txBox="1"/>
              <p:nvPr/>
            </p:nvSpPr>
            <p:spPr bwMode="auto">
              <a:xfrm>
                <a:off x="8959650" y="10488466"/>
                <a:ext cx="8317143" cy="25682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while</a:t>
                </a:r>
                <a:r>
                  <a:rPr lang="en-US" sz="4000" dirty="0">
                    <a:solidFill>
                      <a:srgbClr val="838787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is decreasing (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↘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) :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* suggests buying,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(buy earlier)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* suggests renting,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000" dirty="0">
                            <a:solidFill>
                              <a:srgbClr val="0033CC"/>
                            </a:solidFill>
                            <a:cs typeface="Times New Roman" pitchFamily="18" charset="0"/>
                          </a:rPr>
                          <m:t>λ</m:t>
                        </m:r>
                      </m:den>
                    </m:f>
                    <m:r>
                      <a:rPr lang="en-US" sz="4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 (buy later)</a:t>
                </a: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E75F9EE6-1B20-131E-D3E1-270E09C35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9650" y="10488466"/>
                <a:ext cx="8317143" cy="2568267"/>
              </a:xfrm>
              <a:prstGeom prst="rect">
                <a:avLst/>
              </a:prstGeom>
              <a:blipFill>
                <a:blip r:embed="rId7"/>
                <a:stretch>
                  <a:fillRect l="-2562" t="-3783" b="-3783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2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Lemma - proof</a:t>
            </a:r>
          </a:p>
          <a:p>
            <a:pPr lvl="1"/>
            <a:endParaRPr lang="ar-AE" dirty="0">
              <a:cs typeface="Times New Roman" pitchFamily="18" charset="0"/>
            </a:endParaRPr>
          </a:p>
          <a:p>
            <a:pPr lvl="1" algn="ctr" rtl="1"/>
            <a:endParaRPr lang="he-IL" dirty="0">
              <a:cs typeface="Times New Roman" pitchFamily="18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91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Lemma - proof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(2)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– the values of x:</a:t>
            </a:r>
            <a:endParaRPr lang="en-US" dirty="0">
              <a:latin typeface="Cambria Math" panose="02040503050406030204" pitchFamily="18" charset="0"/>
              <a:cs typeface="Times New Roman" pitchFamily="18" charset="0"/>
            </a:endParaRPr>
          </a:p>
          <a:p>
            <a:pPr lvl="1"/>
            <a:endParaRPr lang="he-IL" dirty="0">
              <a:cs typeface="Times New Roman" pitchFamily="18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02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Lemma - proof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(2)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– the values of x: 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0</a:t>
            </a:r>
            <a:endParaRPr lang="he-IL" dirty="0">
              <a:cs typeface="Times New Roman" pitchFamily="18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93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From 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(2)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– the values of x: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0 ,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he-IL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6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From 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(2)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– the values of x: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0 ,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he-IL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01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From 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(2)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– the values of x: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0 ,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aseline="30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endParaRPr lang="he-IL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3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From (2) – the values of x: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0 ,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aseline="30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After d updates: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nary>
                  </m:oMath>
                </a14:m>
                <a:endParaRPr lang="ar-AE" dirty="0">
                  <a:cs typeface="Times New Roman" pitchFamily="18" charset="0"/>
                </a:endParaRPr>
              </a:p>
              <a:p>
                <a:pPr lvl="1"/>
                <a:endParaRPr lang="he-IL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50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40AE3-E510-51EE-256B-A14595E7A4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The Primal-Dual Method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51034-C79C-AD45-5A81-3DA7E5AA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f-ZA" dirty="0"/>
              <a:t>The Primal-Dual Method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35229E6-3C19-7C10-4EFB-5D385B9E3C6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Formulate the online problem as a linear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complemented by its dual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Build a feasible fractional solution for both primal dual problems.</a:t>
                </a:r>
              </a:p>
              <a:p>
                <a:pPr algn="l" rtl="0"/>
                <a:r>
                  <a:rPr lang="en-US" dirty="0"/>
                  <a:t>Every time an update to the primal and dual variables is made, the cost of the primal increases by some amount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the dual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The competitive ratio of the fractional solution is obtained by upper bounding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dirty="0"/>
                  <a:t> and applying weak duality.</a:t>
                </a:r>
              </a:p>
              <a:p>
                <a:pPr algn="l" rtl="0"/>
                <a:r>
                  <a:rPr lang="en-US" dirty="0"/>
                  <a:t>The integral solution is obtained by an online rounding scheme.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35229E6-3C19-7C10-4EFB-5D385B9E3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80" t="-1774" r="-16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846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From (2) – the values of x: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0 ,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838787"/>
                        </a:solidFill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aseline="30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After d updates: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AEF5016D-3984-333A-D8C3-1BB574D9293D}"/>
                  </a:ext>
                </a:extLst>
              </p:cNvPr>
              <p:cNvSpPr txBox="1"/>
              <p:nvPr/>
            </p:nvSpPr>
            <p:spPr bwMode="auto">
              <a:xfrm>
                <a:off x="9044762" y="8304883"/>
                <a:ext cx="6294475" cy="29351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r>
                  <a:rPr lang="en-US" sz="4000" dirty="0">
                    <a:solidFill>
                      <a:srgbClr val="83878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Sum of geometric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∙(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𝑞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</m:oMath>
                  </m:oMathPara>
                </a14:m>
                <a:endParaRPr lang="he-IL" sz="4000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AEF5016D-3984-333A-D8C3-1BB574D92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4762" y="8304883"/>
                <a:ext cx="6294475" cy="2935162"/>
              </a:xfrm>
              <a:prstGeom prst="rect">
                <a:avLst/>
              </a:prstGeom>
              <a:blipFill>
                <a:blip r:embed="rId6"/>
                <a:stretch>
                  <a:fillRect l="-3385" t="-4959" r="-2224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3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55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</a:t>
                </a:r>
                <a:r>
                  <a:rPr lang="en-US" dirty="0">
                    <a:solidFill>
                      <a:srgbClr val="FF0000"/>
                    </a:solidFill>
                  </a:rPr>
                  <a:t>x &lt; 1</a:t>
                </a:r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31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20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21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42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20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23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0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2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37107C-74BD-E404-5DB8-0081970D9E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Learning Augmented Algorithms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7CC6D6-B51F-2A1B-848E-09199AEC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Augmented Algorithms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C1F099B-3395-101C-236A-D93C6FE226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b="0" dirty="0"/>
                  <a:t>Online algorithms with access to predictions about the future.</a:t>
                </a:r>
              </a:p>
              <a:p>
                <a:pPr lvl="1"/>
                <a:r>
                  <a:rPr lang="en-US" dirty="0"/>
                  <a:t>Predictor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algn="l" rtl="0"/>
                <a:r>
                  <a:rPr lang="en-US" dirty="0"/>
                  <a:t>No assumptions on the predictor.</a:t>
                </a:r>
              </a:p>
              <a:p>
                <a:pPr algn="l" rtl="0"/>
                <a:r>
                  <a:rPr lang="en-US" dirty="0"/>
                  <a:t>The algorithm uses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which describes the confidence in the prediction.</a:t>
                </a:r>
              </a:p>
              <a:p>
                <a:pPr lvl="1"/>
                <a:r>
                  <a:rPr lang="en-US" dirty="0"/>
                  <a:t>Smaller values reflects high confidence.</a:t>
                </a:r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C1F099B-3395-101C-236A-D93C6FE22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0" t="-1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458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31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17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69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01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Lemma - proof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The updates continue while x &lt; 1,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and #updates: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den>
                    </m:f>
                  </m:oMath>
                </a14:m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																		</a:t>
                </a:r>
                <a:r>
                  <a:rPr lang="he-IL" dirty="0"/>
                  <a:t>□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 b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A53F5A0-1C8C-C7AE-3F79-578208CB0C44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>
                  <a:extLst>
                    <a:ext uri="{FF2B5EF4-FFF2-40B4-BE49-F238E27FC236}">
                      <a16:creationId xmlns:a16="http://schemas.microsoft.com/office/drawing/2014/main" id="{FA2D4BE9-78DD-2B9C-9819-14A13C4CD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>
                  <a:extLst>
                    <a:ext uri="{FF2B5EF4-FFF2-40B4-BE49-F238E27FC236}">
                      <a16:creationId xmlns:a16="http://schemas.microsoft.com/office/drawing/2014/main" id="{7FA1AAD9-BB0E-5233-B48B-5AECCCEC7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4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The lemma: </a:t>
                </a:r>
              </a:p>
              <a:p>
                <a:pPr lvl="2"/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if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 algorithm makes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</a:t>
                </a:r>
              </a:p>
              <a:p>
                <a:pPr lvl="2"/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else</a:t>
                </a:r>
                <a:r>
                  <a:rPr lang="en-US" dirty="0">
                    <a:cs typeface="Times New Roman" pitchFamily="18" charset="0"/>
                  </a:rPr>
                  <a:t>, the algorithm makes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33CC"/>
                            </a:solidFill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800" b="1" i="1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𝐣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𝐍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4800" b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𝐁</m:t>
                    </m:r>
                  </m:oMath>
                </a14:m>
                <a:endParaRPr lang="en-US" sz="4800" b="1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blipFill>
                <a:blip r:embed="rId4"/>
                <a:stretch>
                  <a:fillRect t="-50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CB962A7-07F9-0A0C-65E3-7B149BD5A3C9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The lemma: 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 algorithm makes at 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updates</a:t>
                </a:r>
              </a:p>
              <a:p>
                <a:pPr lvl="2"/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else, the algorithm makes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838787"/>
                            </a:solidFill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updates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From 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</a:rPr>
                  <a:t>(3)</a:t>
                </a:r>
                <a:r>
                  <a:rPr lang="en-US" dirty="0">
                    <a:cs typeface="Times New Roman" pitchFamily="18" charset="0"/>
                  </a:rPr>
                  <a:t> and the lemma: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800" b="1" i="1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𝐣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𝐍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4800" b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𝐁</m:t>
                    </m:r>
                  </m:oMath>
                </a14:m>
                <a:endParaRPr lang="en-US" sz="4800" b="1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blipFill>
                <a:blip r:embed="rId4"/>
                <a:stretch>
                  <a:fillRect t="-50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CB962A7-07F9-0A0C-65E3-7B149BD5A3C9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21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The lemma: 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 algorithm makes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else, the algorithm makes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838787"/>
                            </a:solidFill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From 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</a:rPr>
                  <a:t>(3)</a:t>
                </a:r>
                <a:r>
                  <a:rPr lang="en-US" dirty="0">
                    <a:cs typeface="Times New Roman" pitchFamily="18" charset="0"/>
                  </a:rPr>
                  <a:t> and the lemma: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l-GR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/>
                  <a:t>										</a:t>
                </a:r>
                <a:r>
                  <a:rPr lang="he-IL" dirty="0"/>
                  <a:t> □</a:t>
                </a:r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800" b="1" i="1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𝐣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𝐍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4800" b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𝐁</m:t>
                    </m:r>
                  </m:oMath>
                </a14:m>
                <a:endParaRPr lang="en-US" sz="4800" b="1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blipFill>
                <a:blip r:embed="rId4"/>
                <a:stretch>
                  <a:fillRect t="-50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CB962A7-07F9-0A0C-65E3-7B149BD5A3C9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81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feasibility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Algorithm feasibility – dual</a:t>
                </a:r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The lemma: 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the algorithm makes at 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updates</a:t>
                </a:r>
                <a:endParaRPr lang="en-US" dirty="0">
                  <a:cs typeface="Times New Roman" pitchFamily="18" charset="0"/>
                </a:endParaRP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else, the algorithm makes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33CC"/>
                            </a:solidFill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updates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From 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</a:rPr>
                  <a:t>(3)</a:t>
                </a:r>
                <a:r>
                  <a:rPr lang="en-US" dirty="0">
                    <a:cs typeface="Times New Roman" pitchFamily="18" charset="0"/>
                  </a:rPr>
                  <a:t> and the lemma: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else</a:t>
                </a:r>
                <a:r>
                  <a:rPr lang="en-US" dirty="0">
                    <a:cs typeface="Times New Roman" pitchFamily="18" charset="0"/>
                  </a:rPr>
                  <a:t>, 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endParaRPr lang="en-US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270000" lvl="2" indent="0" algn="ctr">
                  <a:buNone/>
                </a:pPr>
                <a:r>
                  <a:rPr lang="en-US" dirty="0"/>
                  <a:t>										</a:t>
                </a:r>
                <a:r>
                  <a:rPr lang="he-IL" dirty="0"/>
                  <a:t> □</a:t>
                </a:r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/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	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rPr>
                  <a:t>s.t.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sz="4800" b="1" i="1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𝐣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∈[</m:t>
                        </m:r>
                        <m:r>
                          <a:rPr lang="en-US" sz="4800" b="1" i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𝐍</m:t>
                        </m:r>
                        <m:r>
                          <a:rPr lang="en-US" sz="4800" b="1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56A3D5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4800" b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𝐁</m:t>
                    </m:r>
                  </m:oMath>
                </a14:m>
                <a:endParaRPr lang="en-US" sz="4800" b="1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00000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∀</m:t>
                    </m:r>
                    <m:r>
                      <m:rPr>
                        <m:brk m:alnAt="25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∈[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7C10DADC-0F1F-E4A5-70A8-C86456EF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640" y="713116"/>
                <a:ext cx="7833360" cy="2433295"/>
              </a:xfrm>
              <a:prstGeom prst="rect">
                <a:avLst/>
              </a:prstGeom>
              <a:blipFill>
                <a:blip r:embed="rId4"/>
                <a:stretch>
                  <a:fillRect t="-50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CB962A7-07F9-0A0C-65E3-7B149BD5A3C9}"/>
              </a:ext>
            </a:extLst>
          </p:cNvPr>
          <p:cNvGrpSpPr/>
          <p:nvPr/>
        </p:nvGrpSpPr>
        <p:grpSpPr>
          <a:xfrm>
            <a:off x="17639666" y="6016676"/>
            <a:ext cx="5982335" cy="7056996"/>
            <a:chOff x="17639666" y="6016676"/>
            <a:chExt cx="5982335" cy="7056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>
                  <a:extLst>
                    <a:ext uri="{FF2B5EF4-FFF2-40B4-BE49-F238E27FC236}">
                      <a16:creationId xmlns:a16="http://schemas.microsoft.com/office/drawing/2014/main" id="{8164A5EF-3A7E-5531-52FC-CC765730C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7059077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𝑧𝐵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D4EF6835-5211-B106-DF09-5D00BFDE6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7" y="6016676"/>
                  <a:ext cx="5982334" cy="10312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838787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22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the Ski rental problem – bounds</a:t>
            </a:r>
          </a:p>
        </p:txBody>
      </p:sp>
    </p:spTree>
    <p:extLst>
      <p:ext uri="{BB962C8B-B14F-4D97-AF65-F5344CB8AC3E}">
        <p14:creationId xmlns:p14="http://schemas.microsoft.com/office/powerpoint/2010/main" val="1762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6E615-CB3E-C753-24F2-45A806F76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Learning Augmented Algorithms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959642-FA4F-B648-3C54-B497869F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Desiderata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E1651A-A7E7-3376-9C39-18A91B67EFB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b="1" dirty="0"/>
                  <a:t>Consistency –</a:t>
                </a:r>
                <a:r>
                  <a:rPr lang="en-US" dirty="0"/>
                  <a:t> if predictions are correct, algorithm gives close to optimal solution. </a:t>
                </a:r>
              </a:p>
              <a:p>
                <a:pPr lvl="1" algn="l" rtl="0"/>
                <a:r>
                  <a:rPr lang="en-US" b="0" dirty="0"/>
                  <a:t>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-consistent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</m:d>
                  </m:oMath>
                </a14:m>
                <a:r>
                  <a:rPr lang="en-US" dirty="0"/>
                  <a:t> is the cost of the output solution on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US" dirty="0"/>
                  <a:t>, if the algorithm follows prediction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blindly.</a:t>
                </a:r>
              </a:p>
              <a:p>
                <a:pPr algn="l" rtl="0"/>
                <a:r>
                  <a:rPr lang="en-US" b="1" dirty="0"/>
                  <a:t>Robustness – </a:t>
                </a:r>
                <a:r>
                  <a:rPr lang="en-US" dirty="0"/>
                  <a:t>even under adversarial predictions, algorithm maintain a worst-case guarantee.</a:t>
                </a:r>
              </a:p>
              <a:p>
                <a:pPr lvl="1" algn="l" rtl="0"/>
                <a:r>
                  <a:rPr lang="en-US" b="0" dirty="0"/>
                  <a:t>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-robust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b="1" dirty="0"/>
                  <a:t>Smoothness –</a:t>
                </a:r>
                <a:r>
                  <a:rPr lang="en-US" dirty="0"/>
                  <a:t> performance degrades nicely in the error of the predictor.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E1651A-A7E7-3376-9C39-18A91B67E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0" t="-1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790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sz="4400" dirty="0">
                    <a:cs typeface="Times New Roman" pitchFamily="18" charset="0"/>
                  </a:rPr>
                  <a:t>For any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λ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1], </a:t>
                </a:r>
                <a:r>
                  <a:rPr lang="en-US" dirty="0">
                    <a:cs typeface="Times New Roman" pitchFamily="18" charset="0"/>
                  </a:rPr>
                  <a:t>the cost of PDLA for ski rental is bounded as follows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(−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𝑝𝑟𝑒𝑑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838787"/>
                  </a:solidFill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sz="4000" dirty="0">
                    <a:cs typeface="Times New Roman" pitchFamily="18" charset="0"/>
                  </a:rPr>
                  <a:t>For any </a:t>
                </a:r>
                <a:r>
                  <a:rPr lang="el-GR" sz="4000" dirty="0">
                    <a:cs typeface="Times New Roman" pitchFamily="18" charset="0"/>
                  </a:rPr>
                  <a:t>λ</a:t>
                </a:r>
                <a:r>
                  <a:rPr lang="en-US" sz="4000" dirty="0"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1], </a:t>
                </a:r>
                <a:r>
                  <a:rPr lang="en-US" sz="4000" dirty="0">
                    <a:solidFill>
                      <a:srgbClr val="838787"/>
                    </a:solidFill>
                    <a:cs typeface="Times New Roman" pitchFamily="18" charset="0"/>
                  </a:rPr>
                  <a:t>the cost of PDLA for ski rental is bounded as follows </a:t>
                </a:r>
                <a:endParaRPr lang="en-US" sz="4000" dirty="0">
                  <a:solidFill>
                    <a:srgbClr val="83878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(−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𝑝𝑟𝑒𝑑</m:t>
                                      </m:r>
                                    </m:sup>
                                  </m:sSup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DC49C10-1DC8-9FFB-B123-E2EBE2008368}"/>
                  </a:ext>
                </a:extLst>
              </p:cNvPr>
              <p:cNvSpPr txBox="1"/>
              <p:nvPr/>
            </p:nvSpPr>
            <p:spPr bwMode="auto">
              <a:xfrm>
                <a:off x="762000" y="12294998"/>
                <a:ext cx="6500445" cy="7078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is the robustness parameter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DC49C10-1DC8-9FFB-B123-E2EBE200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294998"/>
                <a:ext cx="6500445" cy="707886"/>
              </a:xfrm>
              <a:prstGeom prst="rect">
                <a:avLst/>
              </a:prstGeom>
              <a:blipFill>
                <a:blip r:embed="rId4"/>
                <a:stretch>
                  <a:fillRect t="-14407" r="-655" b="-3474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0898E3E-1D2D-7BDA-D87A-05013356F086}"/>
                  </a:ext>
                </a:extLst>
              </p:cNvPr>
              <p:cNvSpPr txBox="1"/>
              <p:nvPr/>
            </p:nvSpPr>
            <p:spPr bwMode="auto">
              <a:xfrm>
                <a:off x="762000" y="6623613"/>
                <a:ext cx="6500444" cy="29012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Ι</m:t>
                        </m:r>
                      </m:e>
                    </m:d>
                    <m:r>
                      <a:rPr lang="el-GR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is the cost of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the PDLA solution 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Ι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if the algorithm follows 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blindly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0898E3E-1D2D-7BDA-D87A-05013356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6623613"/>
                <a:ext cx="6500444" cy="2901243"/>
              </a:xfrm>
              <a:prstGeom prst="rect">
                <a:avLst/>
              </a:prstGeom>
              <a:blipFill>
                <a:blip r:embed="rId5"/>
                <a:stretch>
                  <a:fillRect l="-3184" t="-1887" b="-817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6E6B6EC-3432-2480-8B5A-46908CF95480}"/>
                  </a:ext>
                </a:extLst>
              </p:cNvPr>
              <p:cNvSpPr txBox="1"/>
              <p:nvPr/>
            </p:nvSpPr>
            <p:spPr bwMode="auto">
              <a:xfrm>
                <a:off x="761999" y="9782041"/>
                <a:ext cx="6500445" cy="21814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6E6B6EC-3432-2480-8B5A-46908CF95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9782041"/>
                <a:ext cx="6500445" cy="2181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B676455-0A5D-6969-69AB-F7E81AC1AB5B}"/>
                  </a:ext>
                </a:extLst>
              </p:cNvPr>
              <p:cNvSpPr txBox="1"/>
              <p:nvPr/>
            </p:nvSpPr>
            <p:spPr bwMode="auto">
              <a:xfrm>
                <a:off x="7703302" y="6623613"/>
                <a:ext cx="6500444" cy="2913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𝑖𝑓</m:t>
                    </m:r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	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B</m:t>
                      </m:r>
                    </m:oMath>
                  </m:oMathPara>
                </a14:m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(Prediction suggests buying)</a:t>
                </a: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B676455-0A5D-6969-69AB-F7E81AC1A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02" y="6623613"/>
                <a:ext cx="6500444" cy="2913170"/>
              </a:xfrm>
              <a:prstGeom prst="rect">
                <a:avLst/>
              </a:prstGeom>
              <a:blipFill>
                <a:blip r:embed="rId7"/>
                <a:stretch>
                  <a:fillRect b="-751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E7CDFB4B-FC10-9945-B2BF-C18FEFB7F996}"/>
                  </a:ext>
                </a:extLst>
              </p:cNvPr>
              <p:cNvSpPr txBox="1"/>
              <p:nvPr/>
            </p:nvSpPr>
            <p:spPr bwMode="auto">
              <a:xfrm>
                <a:off x="7703302" y="10089714"/>
                <a:ext cx="6500444" cy="2913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𝑖𝑓</m:t>
                    </m:r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&lt;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	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N</m:t>
                      </m:r>
                    </m:oMath>
                  </m:oMathPara>
                </a14:m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(Prediction suggests renting)</a:t>
                </a: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E7CDFB4B-FC10-9945-B2BF-C18FEFB7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02" y="10089714"/>
                <a:ext cx="6500444" cy="2913170"/>
              </a:xfrm>
              <a:prstGeom prst="rect">
                <a:avLst/>
              </a:prstGeom>
              <a:blipFill>
                <a:blip r:embed="rId8"/>
                <a:stretch>
                  <a:fillRect b="-7292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6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sz="4000" dirty="0">
                    <a:cs typeface="Times New Roman" pitchFamily="18" charset="0"/>
                  </a:rPr>
                  <a:t>For any </a:t>
                </a:r>
                <a:r>
                  <a:rPr lang="el-GR" sz="4000" dirty="0">
                    <a:cs typeface="Times New Roman" pitchFamily="18" charset="0"/>
                  </a:rPr>
                  <a:t>λ</a:t>
                </a:r>
                <a:r>
                  <a:rPr lang="en-US" sz="4000" dirty="0"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1], </a:t>
                </a:r>
                <a:r>
                  <a:rPr lang="en-US" sz="4000" dirty="0">
                    <a:cs typeface="Times New Roman" pitchFamily="18" charset="0"/>
                  </a:rPr>
                  <a:t>the cost of PDLA for ski rental is bounded as follows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(−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sz="4000" b="0" i="1" smtClean="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solidFill>
                                            <a:srgbClr val="838787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𝑝𝑟𝑒𝑑</m:t>
                                      </m:r>
                                    </m:sup>
                                  </m:sSup>
                                  <m:r>
                                    <a:rPr lang="en-US" sz="4000" b="0" i="1" smtClean="0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83878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40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sz="40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sz="40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DC49C10-1DC8-9FFB-B123-E2EBE2008368}"/>
                  </a:ext>
                </a:extLst>
              </p:cNvPr>
              <p:cNvSpPr txBox="1"/>
              <p:nvPr/>
            </p:nvSpPr>
            <p:spPr bwMode="auto">
              <a:xfrm>
                <a:off x="762000" y="12294998"/>
                <a:ext cx="6500445" cy="7078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is the robustness parameter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DC49C10-1DC8-9FFB-B123-E2EBE200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294998"/>
                <a:ext cx="6500445" cy="707886"/>
              </a:xfrm>
              <a:prstGeom prst="rect">
                <a:avLst/>
              </a:prstGeom>
              <a:blipFill>
                <a:blip r:embed="rId4"/>
                <a:stretch>
                  <a:fillRect t="-14407" r="-655" b="-3474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0898E3E-1D2D-7BDA-D87A-05013356F086}"/>
                  </a:ext>
                </a:extLst>
              </p:cNvPr>
              <p:cNvSpPr txBox="1"/>
              <p:nvPr/>
            </p:nvSpPr>
            <p:spPr bwMode="auto">
              <a:xfrm>
                <a:off x="762000" y="6623613"/>
                <a:ext cx="6500444" cy="29012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Ι</m:t>
                        </m:r>
                      </m:e>
                    </m:d>
                    <m:r>
                      <a:rPr lang="el-GR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is the cost of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the PDLA solution 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Ι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if the algorithm follows 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blindly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0898E3E-1D2D-7BDA-D87A-05013356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6623613"/>
                <a:ext cx="6500444" cy="2901243"/>
              </a:xfrm>
              <a:prstGeom prst="rect">
                <a:avLst/>
              </a:prstGeom>
              <a:blipFill>
                <a:blip r:embed="rId5"/>
                <a:stretch>
                  <a:fillRect l="-3184" t="-1887" b="-817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6E6B6EC-3432-2480-8B5A-46908CF95480}"/>
                  </a:ext>
                </a:extLst>
              </p:cNvPr>
              <p:cNvSpPr txBox="1"/>
              <p:nvPr/>
            </p:nvSpPr>
            <p:spPr bwMode="auto">
              <a:xfrm>
                <a:off x="761999" y="9782041"/>
                <a:ext cx="6500445" cy="21814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6E6B6EC-3432-2480-8B5A-46908CF95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9782041"/>
                <a:ext cx="6500445" cy="2181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1D0DD83-325F-7521-609D-87CA378AF96C}"/>
                  </a:ext>
                </a:extLst>
              </p:cNvPr>
              <p:cNvSpPr txBox="1"/>
              <p:nvPr/>
            </p:nvSpPr>
            <p:spPr bwMode="auto">
              <a:xfrm>
                <a:off x="14644604" y="6162396"/>
                <a:ext cx="8977396" cy="39758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  <m: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 : </a:t>
                </a:r>
                <a:endParaRPr lang="en-US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sz="28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32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den>
                          </m:f>
                        </m:fName>
                        <m:e>
                          <m:r>
                            <a:rPr lang="en-US" sz="32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𝑂𝑃𝑇</m:t>
                          </m:r>
                          <m: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b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</a:b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The same </a:t>
                </a: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competitive ratio of the</a:t>
                </a: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 original primal-dual algorithm, ignoring the </a:t>
                </a: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prediction</a:t>
                </a:r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1D0DD83-325F-7521-609D-87CA378A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44604" y="6162396"/>
                <a:ext cx="8977396" cy="3975832"/>
              </a:xfrm>
              <a:prstGeom prst="rect">
                <a:avLst/>
              </a:prstGeom>
              <a:blipFill>
                <a:blip r:embed="rId7"/>
                <a:stretch>
                  <a:fillRect l="-1966" t="-2294" b="-4740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DACAF3A4-3FCA-2671-E428-B57C16DCCF6F}"/>
                  </a:ext>
                </a:extLst>
              </p:cNvPr>
              <p:cNvSpPr txBox="1"/>
              <p:nvPr/>
            </p:nvSpPr>
            <p:spPr bwMode="auto">
              <a:xfrm>
                <a:off x="7703302" y="6623613"/>
                <a:ext cx="6500444" cy="2913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𝑖𝑓</m:t>
                    </m:r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	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B</m:t>
                      </m:r>
                    </m:oMath>
                  </m:oMathPara>
                </a14:m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(Prediction suggests buying)</a:t>
                </a: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DACAF3A4-3FCA-2671-E428-B57C16DC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02" y="6623613"/>
                <a:ext cx="6500444" cy="2913170"/>
              </a:xfrm>
              <a:prstGeom prst="rect">
                <a:avLst/>
              </a:prstGeom>
              <a:blipFill>
                <a:blip r:embed="rId8"/>
                <a:stretch>
                  <a:fillRect b="-751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738F7B45-5A47-EE18-362A-4AA722D37AEF}"/>
                  </a:ext>
                </a:extLst>
              </p:cNvPr>
              <p:cNvSpPr txBox="1"/>
              <p:nvPr/>
            </p:nvSpPr>
            <p:spPr bwMode="auto">
              <a:xfrm>
                <a:off x="7703302" y="10089714"/>
                <a:ext cx="6500444" cy="2913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𝑖𝑓</m:t>
                    </m:r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&lt;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	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N</m:t>
                      </m:r>
                    </m:oMath>
                  </m:oMathPara>
                </a14:m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(Prediction suggests renting)</a:t>
                </a: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738F7B45-5A47-EE18-362A-4AA722D37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02" y="10089714"/>
                <a:ext cx="6500444" cy="2913170"/>
              </a:xfrm>
              <a:prstGeom prst="rect">
                <a:avLst/>
              </a:prstGeom>
              <a:blipFill>
                <a:blip r:embed="rId9"/>
                <a:stretch>
                  <a:fillRect b="-7292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4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sz="4000" dirty="0">
                    <a:cs typeface="Times New Roman" pitchFamily="18" charset="0"/>
                  </a:rPr>
                  <a:t>For any </a:t>
                </a:r>
                <a:r>
                  <a:rPr lang="el-GR" sz="4000" dirty="0">
                    <a:cs typeface="Times New Roman" pitchFamily="18" charset="0"/>
                  </a:rPr>
                  <a:t>λ</a:t>
                </a:r>
                <a:r>
                  <a:rPr lang="en-US" sz="4000" dirty="0"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1], </a:t>
                </a:r>
                <a:r>
                  <a:rPr lang="en-US" sz="4000" dirty="0">
                    <a:cs typeface="Times New Roman" pitchFamily="18" charset="0"/>
                  </a:rPr>
                  <a:t>the cost of PDLA for ski rental is bounded as follows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(−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sz="4000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i="1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𝑝𝑟𝑒𝑑</m:t>
                                      </m:r>
                                    </m:sup>
                                  </m:sSup>
                                  <m:r>
                                    <a:rPr lang="en-US" sz="40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40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</m:t>
                                  </m:r>
                                  <m:r>
                                    <a:rPr lang="en-US" sz="40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sz="4000" i="1">
                                          <a:solidFill>
                                            <a:srgbClr val="00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sz="4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DC49C10-1DC8-9FFB-B123-E2EBE2008368}"/>
                  </a:ext>
                </a:extLst>
              </p:cNvPr>
              <p:cNvSpPr txBox="1"/>
              <p:nvPr/>
            </p:nvSpPr>
            <p:spPr bwMode="auto">
              <a:xfrm>
                <a:off x="762000" y="12294998"/>
                <a:ext cx="6500445" cy="7078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is the robustness parameter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8DC49C10-1DC8-9FFB-B123-E2EBE200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294998"/>
                <a:ext cx="6500445" cy="707886"/>
              </a:xfrm>
              <a:prstGeom prst="rect">
                <a:avLst/>
              </a:prstGeom>
              <a:blipFill>
                <a:blip r:embed="rId4"/>
                <a:stretch>
                  <a:fillRect t="-14407" r="-655" b="-3474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0898E3E-1D2D-7BDA-D87A-05013356F086}"/>
                  </a:ext>
                </a:extLst>
              </p:cNvPr>
              <p:cNvSpPr txBox="1"/>
              <p:nvPr/>
            </p:nvSpPr>
            <p:spPr bwMode="auto">
              <a:xfrm>
                <a:off x="762000" y="6623613"/>
                <a:ext cx="6500444" cy="29012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Avenir Next Medium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Ι</m:t>
                        </m:r>
                      </m:e>
                    </m:d>
                    <m:r>
                      <a:rPr lang="el-GR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is the cost of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the PDLA solution 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Ι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if the algorithm follows 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blindly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20898E3E-1D2D-7BDA-D87A-05013356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6623613"/>
                <a:ext cx="6500444" cy="2901243"/>
              </a:xfrm>
              <a:prstGeom prst="rect">
                <a:avLst/>
              </a:prstGeom>
              <a:blipFill>
                <a:blip r:embed="rId5"/>
                <a:stretch>
                  <a:fillRect l="-3184" t="-1887" b="-817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6E6B6EC-3432-2480-8B5A-46908CF95480}"/>
                  </a:ext>
                </a:extLst>
              </p:cNvPr>
              <p:cNvSpPr txBox="1"/>
              <p:nvPr/>
            </p:nvSpPr>
            <p:spPr bwMode="auto">
              <a:xfrm>
                <a:off x="761999" y="9782041"/>
                <a:ext cx="6500445" cy="21814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𝑧𝐵</m:t>
                        </m:r>
                      </m:sup>
                    </m:sSup>
                    <m:r>
                      <a:rPr lang="en-US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838787"/>
                    </a:solidFill>
                    <a:latin typeface="Avenir Next Medium"/>
                    <a:cs typeface="Times New Roman" pitchFamily="18" charset="0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  <m:r>
                            <a:rPr lang="en-US" b="0" i="0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838787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6E6B6EC-3432-2480-8B5A-46908CF95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9782041"/>
                <a:ext cx="6500445" cy="2181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1D0DD83-325F-7521-609D-87CA378AF96C}"/>
                  </a:ext>
                </a:extLst>
              </p:cNvPr>
              <p:cNvSpPr txBox="1"/>
              <p:nvPr/>
            </p:nvSpPr>
            <p:spPr bwMode="auto">
              <a:xfrm>
                <a:off x="14644604" y="6162396"/>
                <a:ext cx="8977396" cy="39758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  <m: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 : </a:t>
                </a:r>
                <a:endParaRPr lang="en-US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 sz="2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sz="28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32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den>
                          </m:f>
                        </m:fName>
                        <m:e>
                          <m:r>
                            <a:rPr lang="en-US" sz="3200" b="0" i="1" smtClean="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𝑂𝑃𝑇</m:t>
                          </m:r>
                          <m: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b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</a:b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The same </a:t>
                </a: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competitive ratio of the</a:t>
                </a: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  <a:sym typeface="DIN Condensed Bold"/>
                  </a:rPr>
                  <a:t> original primal-dual algorithm, ignoring the </a:t>
                </a:r>
                <a:r>
                  <a:rPr lang="en-US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prediction</a:t>
                </a:r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1D0DD83-325F-7521-609D-87CA378A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44604" y="6162396"/>
                <a:ext cx="8977396" cy="3975832"/>
              </a:xfrm>
              <a:prstGeom prst="rect">
                <a:avLst/>
              </a:prstGeom>
              <a:blipFill>
                <a:blip r:embed="rId7"/>
                <a:stretch>
                  <a:fillRect l="-1966" t="-2294" b="-4740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D8257F3F-2774-8C55-1EF7-7876DFB05AD6}"/>
                  </a:ext>
                </a:extLst>
              </p:cNvPr>
              <p:cNvSpPr txBox="1"/>
              <p:nvPr/>
            </p:nvSpPr>
            <p:spPr bwMode="auto">
              <a:xfrm>
                <a:off x="14644604" y="10465330"/>
                <a:ext cx="8977396" cy="25375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838787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 : </a:t>
                </a:r>
                <a:endParaRPr lang="en-US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en-US" sz="4000" i="1" dirty="0">
                    <a:solidFill>
                      <a:srgbClr val="838787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3200" i="1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sz="32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3200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𝑝𝑟𝑒𝑑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</a:br>
                <a:endParaRPr lang="en-US" sz="400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D8257F3F-2774-8C55-1EF7-7876DFB0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44604" y="10465330"/>
                <a:ext cx="8977396" cy="2537554"/>
              </a:xfrm>
              <a:prstGeom prst="rect">
                <a:avLst/>
              </a:prstGeom>
              <a:blipFill>
                <a:blip r:embed="rId8"/>
                <a:stretch>
                  <a:fillRect t="-3589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4D97D2F8-040E-1DC0-40EB-DB41F4ED94DB}"/>
              </a:ext>
            </a:extLst>
          </p:cNvPr>
          <p:cNvGrpSpPr/>
          <p:nvPr/>
        </p:nvGrpSpPr>
        <p:grpSpPr>
          <a:xfrm>
            <a:off x="18392968" y="713015"/>
            <a:ext cx="5229032" cy="3486021"/>
            <a:chOff x="18392968" y="713015"/>
            <a:chExt cx="5229032" cy="3486021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0248C763-4772-16AF-0A0A-12F5E09D0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92968" y="713015"/>
              <a:ext cx="5229032" cy="34860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DD136704-BFAD-581E-374F-1F5E47C39FAB}"/>
                    </a:ext>
                  </a:extLst>
                </p:cNvPr>
                <p:cNvSpPr txBox="1"/>
                <p:nvPr/>
              </p:nvSpPr>
              <p:spPr bwMode="auto">
                <a:xfrm>
                  <a:off x="18392968" y="990479"/>
                  <a:ext cx="2315307" cy="13719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𝜆</m:t>
                                </m:r>
                              </m:sup>
                            </m:sSup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4000" i="1" dirty="0">
                    <a:solidFill>
                      <a:srgbClr val="FF00FF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DD136704-BFAD-581E-374F-1F5E47C39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92968" y="990479"/>
                  <a:ext cx="2315307" cy="13719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BCB62C35-2BB1-0725-1DAE-4C15DB15A88B}"/>
                  </a:ext>
                </a:extLst>
              </p:cNvPr>
              <p:cNvSpPr txBox="1"/>
              <p:nvPr/>
            </p:nvSpPr>
            <p:spPr bwMode="auto">
              <a:xfrm>
                <a:off x="7703302" y="6623613"/>
                <a:ext cx="6500444" cy="2913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𝑖𝑓</m:t>
                    </m:r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≥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	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B</m:t>
                      </m:r>
                    </m:oMath>
                  </m:oMathPara>
                </a14:m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(Prediction suggests buying)</a:t>
                </a: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BCB62C35-2BB1-0725-1DAE-4C15DB15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02" y="6623613"/>
                <a:ext cx="6500444" cy="2913170"/>
              </a:xfrm>
              <a:prstGeom prst="rect">
                <a:avLst/>
              </a:prstGeom>
              <a:blipFill>
                <a:blip r:embed="rId11"/>
                <a:stretch>
                  <a:fillRect b="-7516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C4BE2F43-A750-F04A-354F-5848363C710A}"/>
                  </a:ext>
                </a:extLst>
              </p:cNvPr>
              <p:cNvSpPr txBox="1"/>
              <p:nvPr/>
            </p:nvSpPr>
            <p:spPr bwMode="auto">
              <a:xfrm>
                <a:off x="7703302" y="10089714"/>
                <a:ext cx="6500444" cy="29131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𝑖𝑓</m:t>
                    </m:r>
                    <m:r>
                      <a:rPr lang="en-US" sz="400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Avenir Next Medium"/>
                            <a:cs typeface="Times New Roman" pitchFamily="18" charset="0"/>
                          </a:rPr>
                          <m:t>𝑝𝑟𝑒𝑑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&lt;</m:t>
                    </m:r>
                    <m:r>
                      <a:rPr lang="en-US" sz="400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Avenir Next Medium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 	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838787"/>
                                  </a:solidFill>
                                  <a:latin typeface="Cambria Math" panose="02040503050406030204" pitchFamily="18" charset="0"/>
                                  <a:ea typeface="Avenir Next Medium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000">
                              <a:solidFill>
                                <a:srgbClr val="838787"/>
                              </a:solidFill>
                              <a:latin typeface="Cambria Math" panose="02040503050406030204" pitchFamily="18" charset="0"/>
                              <a:ea typeface="Avenir Next Medium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838787"/>
                          </a:solidFill>
                          <a:latin typeface="Cambria Math" panose="02040503050406030204" pitchFamily="18" charset="0"/>
                          <a:ea typeface="Avenir Next Medium"/>
                          <a:cs typeface="Times New Roman" pitchFamily="18" charset="0"/>
                        </a:rPr>
                        <m:t>N</m:t>
                      </m:r>
                    </m:oMath>
                  </m:oMathPara>
                </a14:m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endParaRPr lang="en-US" sz="4000" b="0" dirty="0">
                  <a:solidFill>
                    <a:srgbClr val="838787"/>
                  </a:solidFill>
                  <a:latin typeface="Avenir Next Medium"/>
                  <a:ea typeface="Avenir Next Medium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4000" dirty="0">
                    <a:solidFill>
                      <a:srgbClr val="838787"/>
                    </a:solidFill>
                    <a:latin typeface="Avenir Next Medium"/>
                    <a:ea typeface="Avenir Next Medium"/>
                    <a:cs typeface="Times New Roman" pitchFamily="18" charset="0"/>
                  </a:rPr>
                  <a:t>(Prediction suggests renting)</a:t>
                </a: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C4BE2F43-A750-F04A-354F-5848363C7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02" y="10089714"/>
                <a:ext cx="6500444" cy="2913170"/>
              </a:xfrm>
              <a:prstGeom prst="rect">
                <a:avLst/>
              </a:prstGeom>
              <a:blipFill>
                <a:blip r:embed="rId12"/>
                <a:stretch>
                  <a:fillRect b="-7292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אליפסה 2">
            <a:extLst>
              <a:ext uri="{FF2B5EF4-FFF2-40B4-BE49-F238E27FC236}">
                <a16:creationId xmlns:a16="http://schemas.microsoft.com/office/drawing/2014/main" id="{1F8B1672-4652-F1F2-5B0F-D83AEFD1EB97}"/>
              </a:ext>
            </a:extLst>
          </p:cNvPr>
          <p:cNvSpPr/>
          <p:nvPr/>
        </p:nvSpPr>
        <p:spPr>
          <a:xfrm>
            <a:off x="20890523" y="3071446"/>
            <a:ext cx="304800" cy="328247"/>
          </a:xfrm>
          <a:prstGeom prst="ellipse">
            <a:avLst/>
          </a:prstGeom>
          <a:noFill/>
          <a:ln w="12700" cap="flat">
            <a:solidFill>
              <a:srgbClr val="FF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 Bold"/>
            </a:endParaRP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37146A97-4E51-DC06-9B0A-22A26A636C5C}"/>
              </a:ext>
            </a:extLst>
          </p:cNvPr>
          <p:cNvCxnSpPr>
            <a:cxnSpLocks/>
          </p:cNvCxnSpPr>
          <p:nvPr/>
        </p:nvCxnSpPr>
        <p:spPr>
          <a:xfrm>
            <a:off x="20187138" y="2565400"/>
            <a:ext cx="521137" cy="506046"/>
          </a:xfrm>
          <a:prstGeom prst="straightConnector1">
            <a:avLst/>
          </a:prstGeom>
          <a:noFill/>
          <a:ln w="25400" cap="flat">
            <a:solidFill>
              <a:srgbClr val="FF00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833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399"/>
            <a:ext cx="22860000" cy="104374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Proof – robustness</a:t>
            </a:r>
          </a:p>
          <a:p>
            <a:pPr marL="635000" lvl="1" indent="0">
              <a:buNone/>
            </a:pPr>
            <a:br>
              <a:rPr lang="en-US" sz="4400" b="0" i="0" dirty="0">
                <a:latin typeface="Cambria Math" panose="02040503050406030204" pitchFamily="18" charset="0"/>
                <a:cs typeface="Times New Roman" pitchFamily="18" charset="0"/>
              </a:rPr>
            </a:b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635000" lvl="1" indent="0">
                  <a:buNone/>
                </a:pPr>
                <a:r>
                  <a:rPr lang="en-US" b="1" dirty="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</a:rPr>
                  <a:t>Lemma –</a:t>
                </a:r>
                <a:r>
                  <a:rPr lang="en-US" dirty="0"/>
                  <a:t> </a:t>
                </a:r>
                <a:r>
                  <a:rPr lang="en-US" dirty="0">
                    <a:cs typeface="Times New Roman" pitchFamily="18" charset="0"/>
                  </a:rPr>
                  <a:t>for</a:t>
                </a:r>
                <a:r>
                  <a:rPr lang="en-US" sz="4400" dirty="0">
                    <a:cs typeface="Times New Roman" pitchFamily="18" charset="0"/>
                  </a:rPr>
                  <a:t> any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λ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1],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635000" lvl="1" indent="0">
                  <a:buNone/>
                </a:pPr>
                <a:r>
                  <a:rPr lang="en-US" b="1" dirty="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</a:rPr>
                  <a:t>Proof -  	</a:t>
                </a:r>
                <a:r>
                  <a:rPr lang="en-US" dirty="0"/>
                  <a:t>it’s easy to check on computer but requires</a:t>
                </a:r>
                <a:r>
                  <a:rPr lang="en-US" b="1" dirty="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dirty="0"/>
                  <a:t>heavy calculations that</a:t>
                </a:r>
              </a:p>
              <a:p>
                <a:pPr marL="635000" lvl="1" indent="0">
                  <a:buNone/>
                </a:pPr>
                <a:r>
                  <a:rPr lang="en-US" dirty="0">
                    <a:cs typeface="Times New Roman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any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dirty="0">
                        <a:cs typeface="Times New Roman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∊ 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zB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z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			therefore,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r>
                  <a:rPr lang="en-US" dirty="0"/>
                  <a:t>													</a:t>
                </a:r>
                <a:r>
                  <a:rPr lang="he-IL" dirty="0"/>
                  <a:t>□</a:t>
                </a:r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88B675C5-F96A-3AD4-753E-801AEFB11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5183939"/>
            <a:ext cx="9693349" cy="781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FE7789F5-0426-788E-26B4-0EA02F7BD68D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FE7789F5-0426-788E-26B4-0EA02F7BD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1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Each 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</a:rPr>
                  <a:t>iteration j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dual </a:t>
                </a:r>
                <a:r>
                  <a:rPr lang="en-US" dirty="0">
                    <a:cs typeface="Times New Roman" pitchFamily="18" charset="0"/>
                  </a:rPr>
                  <a:t>objective increase by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c’ </a:t>
                </a:r>
                <a:r>
                  <a:rPr lang="en-US" dirty="0">
                    <a:cs typeface="Times New Roman" pitchFamily="18" charset="0"/>
                  </a:rPr>
                  <a:t>and </a:t>
                </a:r>
                <a:r>
                  <a:rPr lang="en-US" dirty="0">
                    <a:solidFill>
                      <a:srgbClr val="56A3D5"/>
                    </a:solidFill>
                    <a:cs typeface="Times New Roman" pitchFamily="18" charset="0"/>
                  </a:rPr>
                  <a:t>primal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objective increases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br>
                  <a:rPr lang="en-US" sz="4400" b="0" i="0" dirty="0">
                    <a:latin typeface="Cambria Math" panose="02040503050406030204" pitchFamily="18" charset="0"/>
                    <a:cs typeface="Times New Roman" pitchFamily="18" charset="0"/>
                  </a:rPr>
                </a:br>
                <a:endParaRPr lang="en-US" b="1" u="sng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2E87B6B-F50B-A258-354F-B78DE46791CC}"/>
              </a:ext>
            </a:extLst>
          </p:cNvPr>
          <p:cNvGrpSpPr/>
          <p:nvPr/>
        </p:nvGrpSpPr>
        <p:grpSpPr>
          <a:xfrm>
            <a:off x="17639666" y="5546574"/>
            <a:ext cx="5982334" cy="7456310"/>
            <a:chOff x="7909512" y="5537588"/>
            <a:chExt cx="5982334" cy="7456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0033CC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rgbClr val="56A3D5"/>
                      </a:solidFill>
                      <a:latin typeface="Avenir Next Medium"/>
                      <a:cs typeface="Times New Roman" pitchFamily="18" charset="0"/>
                    </a:rPr>
                    <a:t>primal</a:t>
                  </a: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56A3D5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56A3D5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56A3D5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56A3D5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87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Each iteration j, dual objective increase by c’ and primal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objective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increases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i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d>
                  </m:oMath>
                </a14:m>
                <a:br>
                  <a:rPr lang="en-US" sz="4400" b="0" i="0" dirty="0">
                    <a:latin typeface="Cambria Math" panose="02040503050406030204" pitchFamily="18" charset="0"/>
                    <a:cs typeface="Times New Roman" pitchFamily="18" charset="0"/>
                  </a:rPr>
                </a:br>
                <a:endParaRPr lang="en-US" b="1" u="sng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2E87B6B-F50B-A258-354F-B78DE46791CC}"/>
              </a:ext>
            </a:extLst>
          </p:cNvPr>
          <p:cNvGrpSpPr/>
          <p:nvPr/>
        </p:nvGrpSpPr>
        <p:grpSpPr>
          <a:xfrm>
            <a:off x="17639666" y="5546574"/>
            <a:ext cx="5982334" cy="7456310"/>
            <a:chOff x="7909512" y="5537588"/>
            <a:chExt cx="5982334" cy="7456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40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116932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Each iteration j, dual objective increase by c’ and primal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objective 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increases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d>
                  </m:oMath>
                </a14:m>
                <a:br>
                  <a:rPr lang="en-US" sz="4400" b="0" dirty="0">
                    <a:latin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sz="4400" b="0" dirty="0">
                    <a:latin typeface="Cambria Math" panose="02040503050406030204" pitchFamily="18" charset="0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+(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1169323"/>
              </a:xfrm>
              <a:prstGeom prst="rect">
                <a:avLst/>
              </a:prstGeom>
              <a:blipFill>
                <a:blip r:embed="rId3"/>
                <a:stretch>
                  <a:fillRect l="-2293" t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2E87B6B-F50B-A258-354F-B78DE46791CC}"/>
              </a:ext>
            </a:extLst>
          </p:cNvPr>
          <p:cNvGrpSpPr/>
          <p:nvPr/>
        </p:nvGrpSpPr>
        <p:grpSpPr>
          <a:xfrm>
            <a:off x="17639666" y="5546574"/>
            <a:ext cx="5982334" cy="7456310"/>
            <a:chOff x="7909512" y="5537588"/>
            <a:chExt cx="5982334" cy="7456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62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Each iteration j, dual objective increase by c’ and primal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objective </a:t>
                </a: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increases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56A3D5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d>
                  </m:oMath>
                </a14:m>
                <a:br>
                  <a:rPr lang="en-US" sz="4400" b="0" dirty="0">
                    <a:latin typeface="Cambria Math" panose="02040503050406030204" pitchFamily="18" charset="0"/>
                    <a:cs typeface="Times New Roman" pitchFamily="18" charset="0"/>
                  </a:rPr>
                </a:br>
                <a:r>
                  <a:rPr lang="en-US" sz="4400" b="0" dirty="0">
                    <a:latin typeface="Cambria Math" panose="02040503050406030204" pitchFamily="18" charset="0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Bx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+(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i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br>
                  <a:rPr lang="en-US" b="1" u="sng" dirty="0"/>
                </a:b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2E87B6B-F50B-A258-354F-B78DE46791CC}"/>
              </a:ext>
            </a:extLst>
          </p:cNvPr>
          <p:cNvGrpSpPr/>
          <p:nvPr/>
        </p:nvGrpSpPr>
        <p:grpSpPr>
          <a:xfrm>
            <a:off x="17639666" y="5546574"/>
            <a:ext cx="5982334" cy="7456310"/>
            <a:chOff x="7909512" y="5537588"/>
            <a:chExt cx="5982334" cy="7456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979303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6266950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/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9512" y="5537588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14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5FEE2-40FD-8AB6-2619-EF7C8D8700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Learning Augmented Algorithms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2FEC1-89CA-BCF5-ECD1-3192D60E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2852971-3254-F58C-8797-50D6E752DC1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𝓐</m:t>
                    </m:r>
                  </m:oMath>
                </a14:m>
                <a:r>
                  <a:rPr lang="en-US" b="0" dirty="0"/>
                  <a:t> - p</a:t>
                </a:r>
                <a:r>
                  <a:rPr lang="en-US" dirty="0"/>
                  <a:t>rediction</a:t>
                </a:r>
                <a:endParaRPr lang="en-US" b="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instance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robustness parameter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- cost of the output solution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US" b="0" dirty="0"/>
                  <a:t> if the algorithm follows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0" dirty="0"/>
                  <a:t> blindly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-consistency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b="1" dirty="0"/>
                  <a:t>-robustness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2852971-3254-F58C-8797-50D6E752D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0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0033CC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DA1D4C6-9D2D-DCA6-D288-837FFAC6D0A9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>
                  <a:extLst>
                    <a:ext uri="{FF2B5EF4-FFF2-40B4-BE49-F238E27FC236}">
                      <a16:creationId xmlns:a16="http://schemas.microsoft.com/office/drawing/2014/main" id="{E1588EF9-6F61-1DE3-892D-61CC16245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C5B6D7ED-3C5B-9A8F-A74F-9893DACA3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>
                  <a:extLst>
                    <a:ext uri="{FF2B5EF4-FFF2-40B4-BE49-F238E27FC236}">
                      <a16:creationId xmlns:a16="http://schemas.microsoft.com/office/drawing/2014/main" id="{66218F3C-E3AD-480E-F43C-F646392C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565CFBAB-5D78-494E-B95C-A851A96D97A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565CFBAB-5D78-494E-B95C-A851A96D97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">
                  <a:extLst>
                    <a:ext uri="{FF2B5EF4-FFF2-40B4-BE49-F238E27FC236}">
                      <a16:creationId xmlns:a16="http://schemas.microsoft.com/office/drawing/2014/main" id="{DC336CD2-F71F-F7DD-5699-F905E83F4F8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2">
                  <a:extLst>
                    <a:ext uri="{FF2B5EF4-FFF2-40B4-BE49-F238E27FC236}">
                      <a16:creationId xmlns:a16="http://schemas.microsoft.com/office/drawing/2014/main" id="{DC336CD2-F71F-F7DD-5699-F905E83F4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9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𝛌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F81B8D-8738-0DDD-C929-8FE129D05C34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02CE4E63-6CD7-86CF-D682-8C05D1259C4E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𝒆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02CE4E63-6CD7-86CF-D682-8C05D1259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E5BA455-731B-02DB-A9A4-5BA85F94D00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E5BA455-731B-02DB-A9A4-5BA85F94D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A7409411-D317-9A06-44BF-F330CB45B9D4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A7409411-D317-9A06-44BF-F330CB45B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AA52BD89-0DF2-E633-88C9-A7469ADDE4C8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AA52BD89-0DF2-E633-88C9-A7469ADDE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95A648BB-CF33-D326-50A9-D19879ABA4B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95A648BB-CF33-D326-50A9-D19879ABA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2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9B9B701C-B328-87BF-18FD-1587B8338A43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8F9A9DD9-90DC-675F-F695-A34338632E5D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8F9A9DD9-90DC-675F-F695-A34338632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679DF5FF-9768-C8E3-0FDD-32E9EE4CC08D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679DF5FF-9768-C8E3-0FDD-32E9EE4CC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8600B95A-BD0C-14EB-454A-AB1CF1E9348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8600B95A-BD0C-14EB-454A-AB1CF1E93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B4CBED94-E6AF-5A82-4E30-7320198483F4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B4CBED94-E6AF-5A82-4E30-7320198483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AF40B71B-1FF9-1B0E-9EDA-FF2ADF0E61A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AF40B71B-1FF9-1B0E-9EDA-FF2ADF0E61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73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72072FCD-C936-5AD8-714A-D34CB3EE4693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D7239420-F197-5FC1-3A9E-D055A6E0D8A9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D7239420-F197-5FC1-3A9E-D055A6E0D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ABE41325-E5B0-8701-4710-17325550FC8E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ABE41325-E5B0-8701-4710-17325550F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9BE640FA-ABCF-D51A-8316-1195A5E417C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9BE640FA-ABCF-D51A-8316-1195A5E41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1484850B-14B9-3CFE-30D2-8693F50276A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1484850B-14B9-3CFE-30D2-8693F5027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26C012DF-2F3A-A90C-FD0F-9444ED14E1BF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26C012DF-2F3A-A90C-FD0F-9444ED14E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23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𝛌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𝛌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B717CCA1-5F98-6E63-4092-9DE024CB0469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E44B0CAE-255F-622E-CC5C-5CFBD44225E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E44B0CAE-255F-622E-CC5C-5CFBD4422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605A1E6A-42A1-CE28-1034-3BBA898E245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605A1E6A-42A1-CE28-1034-3BBA898E2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49F3B039-CB45-3116-509E-4FAD37EF5FD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49F3B039-CB45-3116-509E-4FAD37EF5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3ED9BA89-23DF-D3DF-2362-374DFF629580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3ED9BA89-23DF-D3DF-2362-374DFF629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30B5C43C-3991-B529-795B-7A7FED8D3A90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30B5C43C-3991-B529-795B-7A7FED8D3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40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0" dirty="0"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7EE204C-ACFE-368F-6EB8-5844AC7F9005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05C8FD7C-4207-5807-F4CD-9DD17B86D9BF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a14:m>
                  <a:endPara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05C8FD7C-4207-5807-F4CD-9DD17B86D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605E628-4E64-66A5-CC68-EB91EE55F338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605E628-4E64-66A5-CC68-EB91EE55F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4DA19A08-AD67-291E-7BB9-3E4FF51AB4ED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4DA19A08-AD67-291E-7BB9-3E4FF51AB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7B19982B-E640-45A5-1922-9EF7C2F775B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7B19982B-E640-45A5-1922-9EF7C2F77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5AD2321A-0624-80E7-BD83-EFCAB170C54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5AD2321A-0624-80E7-BD83-EFCAB170C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06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pred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0" dirty="0"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4000" dirty="0"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8BED9537-F83B-50A1-1CD8-B597519C6874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E4E5F6A3-62A2-DCF0-B4A3-B2020E04BCCC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E4E5F6A3-62A2-DCF0-B4A3-B2020E04B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E98B0F8C-8047-43C9-1D05-A0B1042580BD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E98B0F8C-8047-43C9-1D05-A0B104258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D8C0427E-28A1-0C18-F92A-4CF198485C9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D8C0427E-28A1-0C18-F92A-4CF198485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EB702D85-B44F-DD65-7E81-345876FC2DD6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EB702D85-B44F-DD65-7E81-345876FC2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4B9FD4B9-A872-962D-6EC4-F9455E5D526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4B9FD4B9-A872-962D-6EC4-F9455E5D5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56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2E2C6F47-7912-A1A2-9139-E3A0093E4CB4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C5829ADA-24CF-F90F-719A-1E7D46BA8BF6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C5829ADA-24CF-F90F-719A-1E7D46BA8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81E17D4D-93CD-4CFA-18E1-491F8DD6B34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81E17D4D-93CD-4CFA-18E1-491F8DD6B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674D89AB-80A3-02E7-5E68-629E0E29510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674D89AB-80A3-02E7-5E68-629E0E295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">
                  <a:extLst>
                    <a:ext uri="{FF2B5EF4-FFF2-40B4-BE49-F238E27FC236}">
                      <a16:creationId xmlns:a16="http://schemas.microsoft.com/office/drawing/2014/main" id="{9EE249BF-2A3B-0A85-A987-FC322777D48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">
                  <a:extLst>
                    <a:ext uri="{FF2B5EF4-FFF2-40B4-BE49-F238E27FC236}">
                      <a16:creationId xmlns:a16="http://schemas.microsoft.com/office/drawing/2014/main" id="{9EE249BF-2A3B-0A85-A987-FC322777D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">
                  <a:extLst>
                    <a:ext uri="{FF2B5EF4-FFF2-40B4-BE49-F238E27FC236}">
                      <a16:creationId xmlns:a16="http://schemas.microsoft.com/office/drawing/2014/main" id="{ADCB9C8A-2A4E-5AFD-D778-2713CD94B12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">
                  <a:extLst>
                    <a:ext uri="{FF2B5EF4-FFF2-40B4-BE49-F238E27FC236}">
                      <a16:creationId xmlns:a16="http://schemas.microsoft.com/office/drawing/2014/main" id="{ADCB9C8A-2A4E-5AFD-D778-2713CD94B1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72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𝛌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D4A7963A-AF6D-8D1A-D9C0-8464CEBFB561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E55D8825-A307-4F51-2432-C1AB5449F752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𝒆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𝝀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E55D8825-A307-4F51-2432-C1AB5449F7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9777145E-4721-5AAB-19BC-570D6E7D53C9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9777145E-4721-5AAB-19BC-570D6E7D5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A57F6397-4090-9666-D221-CDBB4EB29F02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A57F6397-4090-9666-D221-CDBB4EB29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0D117164-D1E8-1CFC-D501-D7AC6B7914A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0D117164-D1E8-1CFC-D501-D7AC6B791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4CEF2EFF-D754-D19F-079F-51C18B0073FC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4CEF2EFF-D754-D19F-079F-51C18B007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23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061B8853-660C-12F2-ED21-C466100B6E88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7F8AE7C6-45DB-B3D4-0918-E608B85D3E8F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7F8AE7C6-45DB-B3D4-0918-E608B85D3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7CC01113-BB48-5743-E5CD-7744F79D37C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7CC01113-BB48-5743-E5CD-7744F79D37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5CD2756A-3E91-974F-AC56-CE75884907EE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5CD2756A-3E91-974F-AC56-CE7588490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AD4E2313-1CE7-1D41-E106-BB05486B7720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AD4E2313-1CE7-1D41-E106-BB05486B7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280401A9-3DA6-CC93-1030-FD0A570132A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280401A9-3DA6-CC93-1030-FD0A57013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90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2AEFA-66D1-8B59-3C1D-3B85E0ED6C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Primal-Dual Learning Augmented Technique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32B12-F677-5725-7C37-CBCAC79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Recipe</a:t>
            </a:r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F2B2-D5DD-48CA-6B44-8B8FC8DC3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Formulate the LP relaxation of the problem</a:t>
            </a:r>
          </a:p>
          <a:p>
            <a:pPr algn="l" rtl="0"/>
            <a:r>
              <a:rPr lang="en-US" dirty="0"/>
              <a:t>Solve the problem using the Primal-Dual method</a:t>
            </a:r>
          </a:p>
          <a:p>
            <a:pPr algn="l" rtl="0"/>
            <a:r>
              <a:rPr lang="en-US" dirty="0"/>
              <a:t>Tweak the rate to which the primal variables increase to incorporate predictions.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4644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CB85469-7650-D64E-BEC3-9675FA372534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BC5C3E0B-4D75-ED81-321A-D52ACE24A5C9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BC5C3E0B-4D75-ED81-321A-D52ACE24A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A80FBBB2-E99F-524A-1193-1BDAE88D125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A80FBBB2-E99F-524A-1193-1BDAE88D1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2220DACF-3249-B7A5-27DE-BA185D192616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2220DACF-3249-B7A5-27DE-BA185D192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E6F2CD55-849F-345A-74F7-2702E607AB90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E6F2CD55-849F-345A-74F7-2702E607A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FCE7AC51-E814-73C1-730C-7133435D676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FCE7AC51-E814-73C1-730C-7133435D6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9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𝛌</m:t>
                                </m:r>
                              </m:den>
                            </m:f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𝛌</m:t>
                            </m:r>
                          </m:den>
                        </m:f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9EFCD3FF-F0B1-7C02-B9EC-92B1713DF40A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B5E78E7B-BB40-F9D9-4A97-83250B6D13DD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B5E78E7B-BB40-F9D9-4A97-83250B6D1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E43D2399-951D-026F-840C-EB49ECA3A14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E43D2399-951D-026F-840C-EB49ECA3A1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53DE941A-8E61-433D-E595-94A6A8A1B04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53DE941A-8E61-433D-E595-94A6A8A1B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2F68B1E5-2011-74CB-186A-3C015AB0D7B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𝐳</m:t>
                            </m:r>
                          </m:e>
                        </m:d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2F68B1E5-2011-74CB-186A-3C015AB0D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52709F16-1BE5-5DC9-EE99-B61A43B8C26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52709F16-1BE5-5DC9-EE99-B61A43B8C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9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𝛌</m:t>
                            </m:r>
                          </m:den>
                        </m:f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𝛌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𝛌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C0DD6AF-FFCF-1D58-3241-748F327A1124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06333B4E-F6CB-6A34-8828-81DF795A1CE8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06333B4E-F6CB-6A34-8828-81DF795A1C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89B763EF-F7C6-A614-38A9-29709D42D807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89B763EF-F7C6-A614-38A9-29709D42D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A45E87AE-D3C3-759B-58A4-277C2819AABF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A45E87AE-D3C3-759B-58A4-277C2819A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7BC70C19-76F7-DE3A-8D4F-5F7DB279D019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7BC70C19-76F7-DE3A-8D4F-5F7DB279D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78886A07-6F3F-1F8E-F101-08D3FFB744DA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356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𝐞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𝝀</m:t>
                              </m:r>
                            </m:den>
                          </m:f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𝐞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𝛌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78886A07-6F3F-1F8E-F101-08D3FFB744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35696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83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0" dirty="0"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𝝀</m:t>
                    </m:r>
                  </m:oMath>
                </a14:m>
                <a:endParaRPr lang="en-US" sz="4000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29774FC-D469-A628-842D-612626638C4A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CE75FDEB-2589-FB5C-486C-779756F5FED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𝝀</m:t>
                      </m:r>
                    </m:oMath>
                  </a14:m>
                  <a:endParaRPr lang="en-US" b="1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CE75FDEB-2589-FB5C-486C-779756F5F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8ABE42DD-AEED-CC82-8154-16F17BDC6B08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8ABE42DD-AEED-CC82-8154-16F17BDC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D5663DD8-02D6-A1D3-FEBD-3799A6AC232C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D5663DD8-02D6-A1D3-FEBD-3799A6AC23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032D0B57-C919-E17D-87AB-492007082A71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032D0B57-C919-E17D-87AB-492007082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D10C683B-5825-CC67-B54A-42F2417C5F74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D10C683B-5825-CC67-B54A-42F2417C5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41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BΔx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else,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56A3D5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den>
                            </m:f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0" dirty="0"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ΔD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endParaRPr lang="en-US" sz="4000" dirty="0"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56A3D5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399"/>
                <a:ext cx="22860000" cy="10437485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82451093-A907-F380-83F0-948AC3742608}"/>
              </a:ext>
            </a:extLst>
          </p:cNvPr>
          <p:cNvGrpSpPr/>
          <p:nvPr/>
        </p:nvGrpSpPr>
        <p:grpSpPr>
          <a:xfrm>
            <a:off x="17639666" y="2270775"/>
            <a:ext cx="5982334" cy="10732109"/>
            <a:chOff x="17639666" y="2270775"/>
            <a:chExt cx="5982334" cy="10732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D97DA786-1155-56BF-FF2F-93D29527A6E5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 lvl="1"/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𝑒𝑙𝑠𝑒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b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Medium"/>
                    <a:cs typeface="Times New Roman" pitchFamily="18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Avenir Next Medium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">
                  <a:extLst>
                    <a:ext uri="{FF2B5EF4-FFF2-40B4-BE49-F238E27FC236}">
                      <a16:creationId xmlns:a16="http://schemas.microsoft.com/office/drawing/2014/main" id="{D97DA786-1155-56BF-FF2F-93D29527A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988289"/>
                  <a:ext cx="5982334" cy="601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C77C440-1BCF-937E-7D38-A44010B583DB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dual</a:t>
                  </a:r>
                  <a:r>
                    <a:rPr lang="en-US" dirty="0">
                      <a:solidFill>
                        <a:srgbClr val="000000"/>
                      </a:solidFill>
                      <a:latin typeface="Avenir Next Medium"/>
                      <a:cs typeface="Times New Roman" pitchFamily="18" charset="0"/>
                    </a:rPr>
                    <a:t>: 		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C77C440-1BCF-937E-7D38-A44010B58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6275936"/>
                  <a:ext cx="5982334" cy="722057"/>
                </a:xfrm>
                <a:prstGeom prst="rect">
                  <a:avLst/>
                </a:prstGeom>
                <a:blipFill>
                  <a:blip r:embed="rId6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2950A423-FB0A-7D06-5224-F605D0E08B10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primal: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">
                  <a:extLst>
                    <a:ext uri="{FF2B5EF4-FFF2-40B4-BE49-F238E27FC236}">
                      <a16:creationId xmlns:a16="http://schemas.microsoft.com/office/drawing/2014/main" id="{2950A423-FB0A-7D06-5224-F605D0E08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5546574"/>
                  <a:ext cx="5982334" cy="722057"/>
                </a:xfrm>
                <a:prstGeom prst="rect">
                  <a:avLst/>
                </a:prstGeom>
                <a:blipFill>
                  <a:blip r:embed="rId7"/>
                  <a:stretch>
                    <a:fillRect l="-3052" t="-10833" b="-21667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2B804873-BACF-B245-A0AF-6880C6AFFCF3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4000" dirty="0">
                      <a:solidFill>
                        <a:srgbClr val="838787"/>
                      </a:solidFill>
                      <a:latin typeface="Avenir Next Medium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z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e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">
                  <a:extLst>
                    <a:ext uri="{FF2B5EF4-FFF2-40B4-BE49-F238E27FC236}">
                      <a16:creationId xmlns:a16="http://schemas.microsoft.com/office/drawing/2014/main" id="{2B804873-BACF-B245-A0AF-6880C6AFF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2270775"/>
                  <a:ext cx="5982334" cy="21814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33A559D5-698A-2D51-0FA8-1776BC1F0B2F}"/>
                    </a:ext>
                  </a:extLst>
                </p:cNvPr>
                <p:cNvSpPr txBox="1"/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4318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6477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8636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1079500" indent="-2159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2860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7432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2004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657600" algn="r" defTabSz="914400" rtl="1" eaLnBrk="1" latinLnBrk="0" hangingPunct="1">
                    <a:defRPr sz="3600" kern="12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dirty="0">
                      <a:solidFill>
                        <a:schemeClr val="bg1"/>
                      </a:solidFill>
                      <a:latin typeface="Avenir Next Medium"/>
                      <a:cs typeface="Times New Roman" pitchFamily="18" charset="0"/>
                    </a:rPr>
                    <a:t>lemma: 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λ</m:t>
                              </m:r>
                            </m:den>
                          </m:f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e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">
                  <a:extLst>
                    <a:ext uri="{FF2B5EF4-FFF2-40B4-BE49-F238E27FC236}">
                      <a16:creationId xmlns:a16="http://schemas.microsoft.com/office/drawing/2014/main" id="{33A559D5-698A-2D51-0FA8-1776BC1F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639666" y="4434307"/>
                  <a:ext cx="5982334" cy="1119987"/>
                </a:xfrm>
                <a:prstGeom prst="rect">
                  <a:avLst/>
                </a:prstGeom>
                <a:blipFill>
                  <a:blip r:embed="rId9"/>
                  <a:stretch>
                    <a:fillRect l="-3052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86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4400" b="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5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4400" b="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sSub>
                      <m:sSub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PDLA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pred</m:t>
                            </m:r>
                          </m:sup>
                        </m:sSup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838787"/>
                    </a:solidFill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4400" b="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sSub>
                      <m:sSub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PDLA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pred</m:t>
                            </m:r>
                          </m:sup>
                        </m:sSup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838787"/>
                    </a:solidFill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5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4400" b="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sSub>
                      <m:sSub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PDLA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pred</m:t>
                            </m:r>
                          </m:sup>
                        </m:sSup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838787"/>
                    </a:solidFill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opt</m:t>
                        </m:r>
                      </m:sub>
                    </m:sSub>
                  </m:oMath>
                </a14:m>
                <a:endParaRPr lang="en-US" dirty="0">
                  <a:solidFill>
                    <a:srgbClr val="838787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4400" b="0" i="1" dirty="0">
                  <a:solidFill>
                    <a:srgbClr val="838787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sSub>
                      <m:sSub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PDLA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pred</m:t>
                            </m:r>
                          </m:sup>
                        </m:sSup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838787"/>
                    </a:solidFill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opt</m:t>
                        </m:r>
                      </m:sub>
                    </m:sSub>
                  </m:oMath>
                </a14:m>
                <a:endParaRPr lang="en-US" dirty="0">
                  <a:solidFill>
                    <a:srgbClr val="838787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From weak duality,</a:t>
                </a:r>
                <a:b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</a:br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opt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Ski rental problem</a:t>
            </a:r>
          </a:p>
        </p:txBody>
      </p:sp>
    </p:spTree>
    <p:extLst>
      <p:ext uri="{BB962C8B-B14F-4D97-AF65-F5344CB8AC3E}">
        <p14:creationId xmlns:p14="http://schemas.microsoft.com/office/powerpoint/2010/main" val="40605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robustness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ΔD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sz="4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sSub>
                      <m:sSub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PDLA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pred</m:t>
                            </m:r>
                          </m:sup>
                        </m:sSup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b="0" dirty="0"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opt</m:t>
                        </m:r>
                      </m:sub>
                    </m:sSub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From weak duality,</a:t>
                </a:r>
                <a:br>
                  <a:rPr lang="en-US" dirty="0">
                    <a:cs typeface="Times New Roman" pitchFamily="18" charset="0"/>
                  </a:rPr>
                </a:br>
                <a:r>
                  <a:rPr lang="en-US" dirty="0">
                    <a:cs typeface="Times New Roman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opt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OPT</m:t>
                    </m:r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I</m:t>
                    </m:r>
                    <m: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33CC"/>
                  </a:solidFill>
                </a:endParaRPr>
              </a:p>
              <a:p>
                <a:pPr marL="635000" lvl="1" indent="0" algn="r" rtl="1">
                  <a:buNone/>
                </a:pPr>
                <a:r>
                  <a:rPr lang="he-IL" dirty="0"/>
                  <a:t>□</a:t>
                </a:r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3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l-G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𝑂𝑃𝑇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Ι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240" y="713116"/>
                <a:ext cx="1103376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Proof – consistency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Each iteration, primal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objective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</a:t>
                </a:r>
                <a:r>
                  <a:rPr lang="en-US" dirty="0" err="1">
                    <a:cs typeface="Times New Roman" pitchFamily="18" charset="0"/>
                  </a:rPr>
                  <a:t>N</a:t>
                </a:r>
                <a:r>
                  <a:rPr lang="en-US" baseline="30000" dirty="0" err="1">
                    <a:cs typeface="Times New Roman" pitchFamily="18" charset="0"/>
                  </a:rPr>
                  <a:t>pred</a:t>
                </a:r>
                <a:r>
                  <a:rPr lang="en-US" dirty="0">
                    <a:cs typeface="Times New Roman" pitchFamily="18" charset="0"/>
                  </a:rPr>
                  <a:t> ≥ B,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= B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The algorithm makes at most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33CC"/>
                        </a:solidFill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B</a:t>
                </a:r>
                <a:r>
                  <a:rPr lang="en-US" dirty="0">
                    <a:cs typeface="Times New Roman" pitchFamily="18" charset="0"/>
                  </a:rPr>
                  <a:t> updates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33CC"/>
                            </a:solidFill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rgbClr val="0033CC"/>
                  </a:solidFill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The total cost paid by the algorithm is at most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λB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</m:e>
                    </m:d>
                  </m:oMath>
                </a14:m>
                <a:endParaRPr lang="en-US" dirty="0">
                  <a:solidFill>
                    <a:srgbClr val="0033CC"/>
                  </a:solidFill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2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1887200" y="713116"/>
                <a:ext cx="11734800" cy="1498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87200" y="713116"/>
                <a:ext cx="11734800" cy="1498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sz="7500" dirty="0"/>
                  <a:t>Proof – consistency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Each iteration, primal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objective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If </a:t>
                </a:r>
                <a:r>
                  <a:rPr lang="en-US" dirty="0" err="1">
                    <a:cs typeface="Times New Roman" pitchFamily="18" charset="0"/>
                  </a:rPr>
                  <a:t>N</a:t>
                </a:r>
                <a:r>
                  <a:rPr lang="en-US" baseline="30000" dirty="0" err="1">
                    <a:cs typeface="Times New Roman" pitchFamily="18" charset="0"/>
                  </a:rPr>
                  <a:t>pred</a:t>
                </a:r>
                <a:r>
                  <a:rPr lang="en-US" dirty="0">
                    <a:cs typeface="Times New Roman" pitchFamily="18" charset="0"/>
                  </a:rPr>
                  <a:t> &lt; B,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= N</a:t>
                </a:r>
              </a:p>
              <a:p>
                <a:pPr lvl="2"/>
                <a:r>
                  <a:rPr lang="en-US" dirty="0">
                    <a:cs typeface="Times New Roman" pitchFamily="18" charset="0"/>
                  </a:rPr>
                  <a:t>The algorithm makes at most </a:t>
                </a:r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N </a:t>
                </a:r>
                <a:r>
                  <a:rPr lang="en-US" dirty="0">
                    <a:cs typeface="Times New Roman" pitchFamily="18" charset="0"/>
                  </a:rPr>
                  <a:t>updates (#days)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ΔP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rgbClr val="0033CC"/>
                  </a:solidFill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The total cost paid by the algorithm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33CC"/>
                            </a:solidFill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l-GR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rgbClr val="0033CC"/>
                    </a:solidFill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</m:e>
                    </m:d>
                  </m:oMath>
                </a14:m>
                <a:endParaRPr lang="en-US" dirty="0">
                  <a:solidFill>
                    <a:srgbClr val="0033CC"/>
                  </a:solidFill>
                  <a:cs typeface="Times New Roman" pitchFamily="18" charset="0"/>
                </a:endParaRPr>
              </a:p>
              <a:p>
                <a:pPr marL="635000" lvl="1" indent="0" algn="ctr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																									◻</a:t>
                </a:r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10437484"/>
              </a:xfrm>
              <a:prstGeom prst="rect">
                <a:avLst/>
              </a:prstGeom>
              <a:blipFill>
                <a:blip r:embed="rId3"/>
                <a:stretch>
                  <a:fillRect l="-2293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/>
              <p:nvPr/>
            </p:nvSpPr>
            <p:spPr bwMode="auto">
              <a:xfrm>
                <a:off x="11887200" y="713116"/>
                <a:ext cx="11734800" cy="14982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𝑝𝑟𝑒𝑑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Avenir Next Medium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D5101924-8E72-C1F6-1ED9-1201971A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87200" y="713116"/>
                <a:ext cx="11734800" cy="1498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the Ski rental problem – anecdotes</a:t>
            </a:r>
          </a:p>
        </p:txBody>
      </p:sp>
    </p:spTree>
    <p:extLst>
      <p:ext uri="{BB962C8B-B14F-4D97-AF65-F5344CB8AC3E}">
        <p14:creationId xmlns:p14="http://schemas.microsoft.com/office/powerpoint/2010/main" val="32949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Pdla</a:t>
            </a:r>
            <a:r>
              <a:rPr lang="en-US" dirty="0"/>
              <a:t> for Ski rental – optimality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Optimality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The </a:t>
                </a:r>
                <a:r>
                  <a:rPr lang="en-US" dirty="0"/>
                  <a:t>consistency-robustness trade-off is optimal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Any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 - </a:t>
                </a:r>
                <a:r>
                  <a:rPr lang="en-US" dirty="0"/>
                  <a:t>consistent learning augmented algorithm for ski rental </a:t>
                </a:r>
                <a:br>
                  <a:rPr lang="en-US" dirty="0"/>
                </a:br>
                <a:r>
                  <a:rPr lang="en-US" dirty="0"/>
                  <a:t>has robustness R(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λ</m:t>
                    </m:r>
                  </m:oMath>
                </a14:m>
                <a:r>
                  <a:rPr lang="en-US" dirty="0"/>
                  <a:t>)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λ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marL="635000" lvl="1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2"/>
                <a:stretch>
                  <a:fillRect l="-2293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1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Bahncard problem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10437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The Bahncard problem</a:t>
            </a:r>
          </a:p>
          <a:p>
            <a:pPr lvl="1"/>
            <a:r>
              <a:rPr lang="en-US" sz="4400" dirty="0">
                <a:cs typeface="Times New Roman" pitchFamily="18" charset="0"/>
              </a:rPr>
              <a:t>A</a:t>
            </a:r>
            <a:r>
              <a:rPr lang="en-US" dirty="0"/>
              <a:t> tourist travels every day multiple trips</a:t>
            </a:r>
          </a:p>
          <a:p>
            <a:pPr lvl="1"/>
            <a:r>
              <a:rPr lang="en-US" dirty="0"/>
              <a:t>Before any new trip, the tourist has two choices</a:t>
            </a:r>
          </a:p>
          <a:p>
            <a:pPr lvl="2"/>
            <a:r>
              <a:rPr lang="en-US" dirty="0">
                <a:solidFill>
                  <a:srgbClr val="56A3D5"/>
                </a:solidFill>
              </a:rPr>
              <a:t>Buy a ticket</a:t>
            </a:r>
            <a:r>
              <a:rPr lang="en-US" dirty="0"/>
              <a:t> for that particular trip at a cost of 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$1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56A3D5"/>
                </a:solidFill>
              </a:rPr>
              <a:t>Buy a discount card</a:t>
            </a:r>
            <a:r>
              <a:rPr lang="en-US" dirty="0"/>
              <a:t> at a cost of 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$B</a:t>
            </a:r>
            <a:endParaRPr lang="en-US" dirty="0">
              <a:cs typeface="Times New Roman" pitchFamily="18" charset="0"/>
            </a:endParaRPr>
          </a:p>
          <a:p>
            <a:pPr lvl="3"/>
            <a:r>
              <a:rPr lang="en-US" dirty="0"/>
              <a:t>The discount card allows to buy tickets at a cheaper price of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β &lt; 1 </a:t>
            </a:r>
            <a:endParaRPr lang="en-US" dirty="0"/>
          </a:p>
          <a:p>
            <a:pPr lvl="3"/>
            <a:r>
              <a:rPr lang="en-US" dirty="0"/>
              <a:t>The discount card remains valid during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T</a:t>
            </a:r>
            <a:r>
              <a:rPr lang="en-US" dirty="0"/>
              <a:t> days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ski-rental problem is modeled by taking β = 0 and T </a:t>
            </a:r>
            <a:r>
              <a:rPr lang="en-US" kern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→ 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0DC13977-890C-4499-5F1D-43B8B7FFA445}"/>
                  </a:ext>
                </a:extLst>
              </p:cNvPr>
              <p:cNvSpPr txBox="1"/>
              <p:nvPr/>
            </p:nvSpPr>
            <p:spPr>
              <a:xfrm>
                <a:off x="16514132" y="3909575"/>
                <a:ext cx="5121351" cy="3516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56A3D5"/>
                    </a:solidFill>
                  </a:rPr>
                  <a:t>Buy a discount card </a:t>
                </a:r>
                <a:r>
                  <a:rPr lang="en-US" dirty="0"/>
                  <a:t>costs B +</a:t>
                </a:r>
                <a:r>
                  <a:rPr lang="en-US" dirty="0">
                    <a:cs typeface="Times New Roman" pitchFamily="18" charset="0"/>
                  </a:rPr>
                  <a:t> βx</a:t>
                </a:r>
                <a:r>
                  <a:rPr lang="en-US" dirty="0"/>
                  <a:t> </a:t>
                </a:r>
              </a:p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56A3D5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Buy tickets 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costs x</a:t>
                </a:r>
              </a:p>
              <a:p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Buy discount</a:t>
                </a:r>
                <a:r>
                  <a:rPr kumimoji="0" lang="en-US" sz="3000" b="0" i="0" u="none" strike="noStrike" cap="none" spc="0" normalizeH="0" dirty="0">
                    <a:ln>
                      <a:noFill/>
                    </a:ln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card </a:t>
                </a:r>
                <a:r>
                  <a:rPr kumimoji="0" lang="en-US" sz="3000" b="0" u="none" strike="noStrike" cap="none" spc="0" normalizeH="0" dirty="0">
                    <a:ln>
                      <a:noFill/>
                    </a:ln>
                    <a:effectLst/>
                    <a:uFillTx/>
                    <a:ea typeface="Avenir Next Medium"/>
                    <a:cs typeface="Avenir Next Medium"/>
                    <a:sym typeface="Avenir Next Medium"/>
                  </a:rPr>
                  <a:t>if </a:t>
                </a:r>
                <a:r>
                  <a:rPr lang="en-US" dirty="0"/>
                  <a:t>B +</a:t>
                </a:r>
                <a:r>
                  <a:rPr lang="en-US" dirty="0">
                    <a:cs typeface="Times New Roman" pitchFamily="18" charset="0"/>
                  </a:rPr>
                  <a:t> βx</a:t>
                </a:r>
                <a:r>
                  <a:rPr lang="en-US" dirty="0"/>
                  <a:t> &lt; x</a:t>
                </a:r>
                <a:br>
                  <a:rPr kumimoji="0" lang="en-US" sz="3000" b="0" u="none" strike="noStrike" cap="none" spc="0" normalizeH="0" dirty="0">
                    <a:ln>
                      <a:noFill/>
                    </a:ln>
                    <a:effectLst/>
                    <a:uFillTx/>
                    <a:ea typeface="Avenir Next Medium"/>
                    <a:cs typeface="Avenir Next Medium"/>
                    <a:sym typeface="Avenir Next Medium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3000" b="0" u="none" strike="noStrike" cap="none" spc="0" normalizeH="0" dirty="0">
                    <a:ln>
                      <a:noFill/>
                    </a:ln>
                    <a:effectLst/>
                    <a:uFillTx/>
                    <a:ea typeface="Avenir Next Medium"/>
                    <a:cs typeface="Avenir Next Medium"/>
                    <a:sym typeface="Avenir Next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000" b="0" i="0" u="none" strike="noStrike" cap="none" spc="0" normalizeH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ea typeface="Avenir Next Medium"/>
                        <a:cs typeface="Avenir Next Medium"/>
                        <a:sym typeface="Avenir Next Medium"/>
                      </a:rPr>
                      <m:t>x</m:t>
                    </m:r>
                    <m:r>
                      <a:rPr kumimoji="0" lang="en-US" sz="3000" b="0" i="0" u="none" strike="noStrike" cap="none" spc="0" normalizeH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ea typeface="Avenir Next Medium"/>
                        <a:cs typeface="Avenir Next Medium"/>
                        <a:sym typeface="Avenir Next Medium"/>
                      </a:rPr>
                      <m:t>&gt;</m:t>
                    </m:r>
                    <m:f>
                      <m:fPr>
                        <m:ctrlPr>
                          <a:rPr kumimoji="0" lang="en-US" sz="3000" b="0" i="1" u="none" strike="noStrike" cap="none" spc="0" normalizeH="0" smtClean="0">
                            <a:ln>
                              <a:noFill/>
                            </a:ln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000" b="0" i="0" u="none" strike="noStrike" cap="none" spc="0" normalizeH="0" smtClean="0">
                            <a:ln>
                              <a:noFill/>
                            </a:ln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B</m:t>
                        </m:r>
                      </m:num>
                      <m:den>
                        <m:r>
                          <a:rPr kumimoji="0" lang="en-US" sz="3000" b="0" i="0" u="none" strike="noStrike" cap="none" spc="0" normalizeH="0" smtClean="0">
                            <a:ln>
                              <a:noFill/>
                            </a:ln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1</m:t>
                        </m:r>
                        <m:r>
                          <a:rPr kumimoji="0" lang="en-US" sz="3000" b="0" i="0" u="none" strike="noStrike" cap="none" spc="0" normalizeH="0" smtClean="0">
                            <a:ln>
                              <a:noFill/>
                            </a:ln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3000" b="0" i="0" u="none" strike="noStrike" cap="none" spc="0" normalizeH="0" smtClean="0">
                            <a:ln>
                              <a:noFill/>
                            </a:ln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β</m:t>
                        </m:r>
                      </m:den>
                    </m:f>
                  </m:oMath>
                </a14:m>
                <a:endParaRPr kumimoji="0" lang="en-US" sz="3000" b="0" u="none" strike="noStrike" cap="none" spc="0" normalizeH="0" baseline="0" dirty="0">
                  <a:ln>
                    <a:noFill/>
                  </a:ln>
                  <a:effectLst/>
                  <a:uFillTx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0DC13977-890C-4499-5F1D-43B8B7FF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132" y="3909575"/>
                <a:ext cx="5121351" cy="3516860"/>
              </a:xfrm>
              <a:prstGeom prst="rect">
                <a:avLst/>
              </a:prstGeom>
              <a:blipFill>
                <a:blip r:embed="rId3"/>
                <a:stretch>
                  <a:fillRect l="-3571" r="-1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0FFE1D4A-7497-5470-C9DE-7279E1AF07F6}"/>
              </a:ext>
            </a:extLst>
          </p:cNvPr>
          <p:cNvGrpSpPr/>
          <p:nvPr/>
        </p:nvGrpSpPr>
        <p:grpSpPr>
          <a:xfrm>
            <a:off x="15764535" y="1630143"/>
            <a:ext cx="7857465" cy="2228414"/>
            <a:chOff x="15764535" y="1630143"/>
            <a:chExt cx="7857465" cy="2228414"/>
          </a:xfrm>
        </p:grpSpPr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BED3BEE3-A70B-229A-8793-B1029E9E5A69}"/>
                </a:ext>
              </a:extLst>
            </p:cNvPr>
            <p:cNvGrpSpPr/>
            <p:nvPr/>
          </p:nvGrpSpPr>
          <p:grpSpPr>
            <a:xfrm>
              <a:off x="15764535" y="1630143"/>
              <a:ext cx="7857465" cy="2228414"/>
              <a:chOff x="15268350" y="1630143"/>
              <a:chExt cx="7857465" cy="2228414"/>
            </a:xfrm>
          </p:grpSpPr>
          <p:cxnSp>
            <p:nvCxnSpPr>
              <p:cNvPr id="5" name="מחבר ישר 4">
                <a:extLst>
                  <a:ext uri="{FF2B5EF4-FFF2-40B4-BE49-F238E27FC236}">
                    <a16:creationId xmlns:a16="http://schemas.microsoft.com/office/drawing/2014/main" id="{401E5405-ADEF-ABC6-7FF1-0D5583A078E1}"/>
                  </a:ext>
                </a:extLst>
              </p:cNvPr>
              <p:cNvCxnSpPr/>
              <p:nvPr/>
            </p:nvCxnSpPr>
            <p:spPr>
              <a:xfrm>
                <a:off x="15608595" y="2849526"/>
                <a:ext cx="6932428" cy="0"/>
              </a:xfrm>
              <a:prstGeom prst="line">
                <a:avLst/>
              </a:prstGeom>
              <a:noFill/>
              <a:ln w="25400" cap="flat">
                <a:solidFill>
                  <a:srgbClr val="838787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7F49A1AA-B476-16D2-CB5A-A083C4A60F5E}"/>
                  </a:ext>
                </a:extLst>
              </p:cNvPr>
              <p:cNvSpPr txBox="1"/>
              <p:nvPr/>
            </p:nvSpPr>
            <p:spPr>
              <a:xfrm>
                <a:off x="15268350" y="2852529"/>
                <a:ext cx="909489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t 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= t</a:t>
                </a:r>
                <a:r>
                  <a:rPr kumimoji="0" lang="en-US" sz="3000" b="0" i="0" u="none" strike="noStrike" cap="none" spc="0" normalizeH="0" baseline="-2500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1</a:t>
                </a:r>
              </a:p>
            </p:txBody>
          </p:sp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5B6FA0-8D37-AEA6-1D5D-B6F2678AE885}"/>
                  </a:ext>
                </a:extLst>
              </p:cNvPr>
              <p:cNvSpPr txBox="1"/>
              <p:nvPr/>
            </p:nvSpPr>
            <p:spPr>
              <a:xfrm>
                <a:off x="21717000" y="2858283"/>
                <a:ext cx="1408815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t </a:t>
                </a: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= </a:t>
                </a:r>
                <a:r>
                  <a:rPr kumimoji="0" lang="en-US" sz="3000" b="0" i="0" u="none" strike="noStrike" cap="none" spc="0" normalizeH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t</a:t>
                </a:r>
                <a:r>
                  <a:rPr kumimoji="0" lang="en-US" sz="3000" b="0" i="0" u="none" strike="noStrike" cap="none" spc="0" normalizeH="0" baseline="-2500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1 </a:t>
                </a:r>
                <a:r>
                  <a:rPr kumimoji="0" lang="en-US" sz="3000" b="0" i="0" u="none" strike="noStrike" cap="none" spc="0" normalizeH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+T</a:t>
                </a:r>
              </a:p>
            </p:txBody>
          </p:sp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1362885-ADF3-6D60-4523-4B0895D4B412}"/>
                  </a:ext>
                </a:extLst>
              </p:cNvPr>
              <p:cNvSpPr txBox="1"/>
              <p:nvPr/>
            </p:nvSpPr>
            <p:spPr>
              <a:xfrm>
                <a:off x="17820167" y="1630143"/>
                <a:ext cx="2509283" cy="1000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3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spc="0" normalizeH="0" baseline="0" dirty="0">
                    <a:ln>
                      <a:noFill/>
                    </a:ln>
                    <a:solidFill>
                      <a:srgbClr val="838787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total #trips = x</a:t>
                </a:r>
              </a:p>
            </p:txBody>
          </p:sp>
        </p:grp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4FE936A1-C3D8-C1AD-43B9-EE97B9698F91}"/>
                </a:ext>
              </a:extLst>
            </p:cNvPr>
            <p:cNvCxnSpPr>
              <a:cxnSpLocks/>
            </p:cNvCxnSpPr>
            <p:nvPr/>
          </p:nvCxnSpPr>
          <p:spPr>
            <a:xfrm>
              <a:off x="16147271" y="2539144"/>
              <a:ext cx="0" cy="76676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19B228D6-0DAE-0D53-79D3-B9DCE84B660C}"/>
                </a:ext>
              </a:extLst>
            </p:cNvPr>
            <p:cNvCxnSpPr>
              <a:cxnSpLocks/>
            </p:cNvCxnSpPr>
            <p:nvPr/>
          </p:nvCxnSpPr>
          <p:spPr>
            <a:xfrm>
              <a:off x="22723151" y="2565400"/>
              <a:ext cx="0" cy="7930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0774CF57-EEBC-A8B5-926D-994DB8E31606}"/>
              </a:ext>
            </a:extLst>
          </p:cNvPr>
          <p:cNvCxnSpPr>
            <a:cxnSpLocks/>
          </p:cNvCxnSpPr>
          <p:nvPr/>
        </p:nvCxnSpPr>
        <p:spPr>
          <a:xfrm>
            <a:off x="10670256" y="2849526"/>
            <a:ext cx="13153767" cy="0"/>
          </a:xfrm>
          <a:prstGeom prst="straightConnector1">
            <a:avLst/>
          </a:prstGeom>
          <a:noFill/>
          <a:ln w="25400" cap="flat">
            <a:solidFill>
              <a:srgbClr val="838787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F284CF20-45B0-13BB-CB6D-23BADCFA1868}"/>
              </a:ext>
            </a:extLst>
          </p:cNvPr>
          <p:cNvGrpSpPr/>
          <p:nvPr/>
        </p:nvGrpSpPr>
        <p:grpSpPr>
          <a:xfrm>
            <a:off x="10117240" y="1525742"/>
            <a:ext cx="1122260" cy="2324058"/>
            <a:chOff x="10117240" y="1525742"/>
            <a:chExt cx="1122260" cy="2324058"/>
          </a:xfrm>
        </p:grpSpPr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A504EDCE-E9F3-F743-599A-E8C05453A0AA}"/>
                </a:ext>
              </a:extLst>
            </p:cNvPr>
            <p:cNvSpPr txBox="1"/>
            <p:nvPr/>
          </p:nvSpPr>
          <p:spPr>
            <a:xfrm>
              <a:off x="10330011" y="2849526"/>
              <a:ext cx="909489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 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= 1</a:t>
              </a:r>
              <a:endPara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endParaRPr>
            </a:p>
          </p:txBody>
        </p: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03CD1F9B-89F5-71E7-DA54-A5928CF32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70256" y="2539144"/>
              <a:ext cx="0" cy="81051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0304F65-9351-8CE0-2F8D-304DB401AC5C}"/>
                </a:ext>
              </a:extLst>
            </p:cNvPr>
            <p:cNvSpPr txBox="1"/>
            <p:nvPr/>
          </p:nvSpPr>
          <p:spPr>
            <a:xfrm>
              <a:off x="10117240" y="1525742"/>
              <a:ext cx="1122260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2 trips</a:t>
              </a:r>
            </a:p>
          </p:txBody>
        </p:sp>
      </p:grp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192F99E6-5C26-F851-3762-876403AFDD87}"/>
              </a:ext>
            </a:extLst>
          </p:cNvPr>
          <p:cNvGrpSpPr/>
          <p:nvPr/>
        </p:nvGrpSpPr>
        <p:grpSpPr>
          <a:xfrm>
            <a:off x="11444094" y="1534499"/>
            <a:ext cx="1122260" cy="2324058"/>
            <a:chOff x="10117240" y="1525742"/>
            <a:chExt cx="1122260" cy="2324058"/>
          </a:xfrm>
        </p:grpSpPr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2924FBB8-7198-F0FD-C0A4-78EC923D781D}"/>
                </a:ext>
              </a:extLst>
            </p:cNvPr>
            <p:cNvSpPr txBox="1"/>
            <p:nvPr/>
          </p:nvSpPr>
          <p:spPr>
            <a:xfrm>
              <a:off x="10330011" y="2849526"/>
              <a:ext cx="909489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 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= 2</a:t>
              </a:r>
              <a:endPara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endParaRPr>
            </a:p>
          </p:txBody>
        </p:sp>
        <p:cxnSp>
          <p:nvCxnSpPr>
            <p:cNvPr id="51" name="מחבר ישר 50">
              <a:extLst>
                <a:ext uri="{FF2B5EF4-FFF2-40B4-BE49-F238E27FC236}">
                  <a16:creationId xmlns:a16="http://schemas.microsoft.com/office/drawing/2014/main" id="{4BF1564D-8835-35ED-8765-A6A3507B98B8}"/>
                </a:ext>
              </a:extLst>
            </p:cNvPr>
            <p:cNvCxnSpPr>
              <a:cxnSpLocks/>
            </p:cNvCxnSpPr>
            <p:nvPr/>
          </p:nvCxnSpPr>
          <p:spPr>
            <a:xfrm>
              <a:off x="10670256" y="2539144"/>
              <a:ext cx="0" cy="81051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F3FA0353-04F3-9B2B-69A6-9D632945EAF9}"/>
                </a:ext>
              </a:extLst>
            </p:cNvPr>
            <p:cNvSpPr txBox="1"/>
            <p:nvPr/>
          </p:nvSpPr>
          <p:spPr>
            <a:xfrm>
              <a:off x="10117240" y="1525742"/>
              <a:ext cx="1122260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6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 trips</a:t>
              </a:r>
            </a:p>
          </p:txBody>
        </p:sp>
      </p:grp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2BC74748-ABC9-05AA-6F50-6B7BB44CC1A5}"/>
              </a:ext>
            </a:extLst>
          </p:cNvPr>
          <p:cNvGrpSpPr/>
          <p:nvPr/>
        </p:nvGrpSpPr>
        <p:grpSpPr>
          <a:xfrm>
            <a:off x="12753732" y="1516387"/>
            <a:ext cx="1122260" cy="2324058"/>
            <a:chOff x="10117240" y="1525742"/>
            <a:chExt cx="1122260" cy="2324058"/>
          </a:xfrm>
        </p:grpSpPr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4476CDC9-0D88-4C02-EB39-745E550DCABD}"/>
                </a:ext>
              </a:extLst>
            </p:cNvPr>
            <p:cNvSpPr txBox="1"/>
            <p:nvPr/>
          </p:nvSpPr>
          <p:spPr>
            <a:xfrm>
              <a:off x="10330011" y="2849526"/>
              <a:ext cx="909489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 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= 3</a:t>
              </a:r>
              <a:endPara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endParaRPr>
            </a:p>
          </p:txBody>
        </p:sp>
        <p:cxnSp>
          <p:nvCxnSpPr>
            <p:cNvPr id="55" name="מחבר ישר 54">
              <a:extLst>
                <a:ext uri="{FF2B5EF4-FFF2-40B4-BE49-F238E27FC236}">
                  <a16:creationId xmlns:a16="http://schemas.microsoft.com/office/drawing/2014/main" id="{D85D46CF-C3ED-518D-42FC-CF8B02DCA0F1}"/>
                </a:ext>
              </a:extLst>
            </p:cNvPr>
            <p:cNvCxnSpPr>
              <a:cxnSpLocks/>
            </p:cNvCxnSpPr>
            <p:nvPr/>
          </p:nvCxnSpPr>
          <p:spPr>
            <a:xfrm>
              <a:off x="10670256" y="2539144"/>
              <a:ext cx="0" cy="81051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6" name="תיבת טקסט 55">
              <a:extLst>
                <a:ext uri="{FF2B5EF4-FFF2-40B4-BE49-F238E27FC236}">
                  <a16:creationId xmlns:a16="http://schemas.microsoft.com/office/drawing/2014/main" id="{ED7F3C82-2A4C-4BC0-80BC-5AF670794320}"/>
                </a:ext>
              </a:extLst>
            </p:cNvPr>
            <p:cNvSpPr txBox="1"/>
            <p:nvPr/>
          </p:nvSpPr>
          <p:spPr>
            <a:xfrm>
              <a:off x="10117240" y="1525742"/>
              <a:ext cx="1122260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0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 trips</a:t>
              </a:r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22DD80C4-2A88-82B8-F51A-73F39C581067}"/>
              </a:ext>
            </a:extLst>
          </p:cNvPr>
          <p:cNvGrpSpPr/>
          <p:nvPr/>
        </p:nvGrpSpPr>
        <p:grpSpPr>
          <a:xfrm>
            <a:off x="14047143" y="1534499"/>
            <a:ext cx="1122260" cy="2324058"/>
            <a:chOff x="10117240" y="1525742"/>
            <a:chExt cx="1122260" cy="2324058"/>
          </a:xfrm>
        </p:grpSpPr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4E251746-B5DD-FFEB-974E-AF19FB85C28E}"/>
                </a:ext>
              </a:extLst>
            </p:cNvPr>
            <p:cNvSpPr txBox="1"/>
            <p:nvPr/>
          </p:nvSpPr>
          <p:spPr>
            <a:xfrm>
              <a:off x="10330011" y="2849526"/>
              <a:ext cx="909489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 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= 4</a:t>
              </a:r>
              <a:endParaRPr kumimoji="0" lang="en-US" sz="3000" b="0" i="0" u="none" strike="noStrike" cap="none" spc="0" normalizeH="0" baseline="-2500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endParaRPr>
            </a:p>
          </p:txBody>
        </p:sp>
        <p:cxnSp>
          <p:nvCxnSpPr>
            <p:cNvPr id="59" name="מחבר ישר 58">
              <a:extLst>
                <a:ext uri="{FF2B5EF4-FFF2-40B4-BE49-F238E27FC236}">
                  <a16:creationId xmlns:a16="http://schemas.microsoft.com/office/drawing/2014/main" id="{FA1F1998-FE6D-57E0-0E7B-233E1BF992A2}"/>
                </a:ext>
              </a:extLst>
            </p:cNvPr>
            <p:cNvCxnSpPr>
              <a:cxnSpLocks/>
            </p:cNvCxnSpPr>
            <p:nvPr/>
          </p:nvCxnSpPr>
          <p:spPr>
            <a:xfrm>
              <a:off x="10670256" y="2539144"/>
              <a:ext cx="0" cy="81051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4DFE27F5-4605-E868-F2D6-F5D28623007A}"/>
                </a:ext>
              </a:extLst>
            </p:cNvPr>
            <p:cNvSpPr txBox="1"/>
            <p:nvPr/>
          </p:nvSpPr>
          <p:spPr>
            <a:xfrm>
              <a:off x="10117240" y="1525742"/>
              <a:ext cx="1122260" cy="1000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3</a:t>
              </a:r>
              <a:r>
                <a:rPr kumimoji="0" lang="en-US" sz="3000" b="0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rPr>
                <a:t> trips</a:t>
              </a:r>
            </a:p>
          </p:txBody>
        </p:sp>
      </p:grp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1EBF9E67-1752-05DE-C7A0-B88A456A1889}"/>
              </a:ext>
            </a:extLst>
          </p:cNvPr>
          <p:cNvSpPr txBox="1"/>
          <p:nvPr/>
        </p:nvSpPr>
        <p:spPr>
          <a:xfrm>
            <a:off x="15151858" y="2799272"/>
            <a:ext cx="681357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…</a:t>
            </a:r>
            <a:endParaRPr kumimoji="0" lang="en-US" sz="3000" b="0" i="0" u="none" strike="noStrike" cap="none" spc="0" normalizeH="0" baseline="-2500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02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  <p:bldP spid="17" grpId="0" uiExpand="1" build="p"/>
      <p:bldP spid="6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PDLA for the Bahncard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Online algorith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spcBef>
                    <a:spcPts val="2000"/>
                  </a:spcBef>
                  <a:buClrTx/>
                  <a:buSzTx/>
                  <a:buNone/>
                  <a:defRPr sz="7500">
                    <a:solidFill>
                      <a:srgbClr val="56A3D5"/>
                    </a:solidFill>
                    <a:latin typeface="+mn-lt"/>
                    <a:ea typeface="+mn-ea"/>
                    <a:cs typeface="+mn-cs"/>
                    <a:sym typeface="DIN Condensed Bold"/>
                  </a:defRPr>
                </a:pPr>
                <a:r>
                  <a:rPr lang="en-US" dirty="0"/>
                  <a:t>Theorem</a:t>
                </a:r>
              </a:p>
              <a:p>
                <a:pPr marL="635000" lvl="1" indent="0">
                  <a:buNone/>
                </a:pPr>
                <a:r>
                  <a:rPr lang="en-US" sz="4400" dirty="0">
                    <a:cs typeface="Times New Roman" pitchFamily="18" charset="0"/>
                  </a:rPr>
                  <a:t>For any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l-GR" dirty="0">
                    <a:cs typeface="Times New Roman" pitchFamily="18" charset="0"/>
                  </a:rPr>
                  <a:t>λ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1], any </a:t>
                </a:r>
                <a:r>
                  <a:rPr lang="en-US" dirty="0"/>
                  <a:t>β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∊ (0, 1]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→ </a:t>
                </a:r>
                <a:r>
                  <a:rPr lang="en-US" sz="6000" dirty="0">
                    <a:cs typeface="Arial" panose="020B0604020202020204" pitchFamily="34" charset="0"/>
                  </a:rPr>
                  <a:t>∞,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and for any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Ι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and prediction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which contains a collection of times to acquire the discount card, the cost of PDLA </a:t>
                </a:r>
                <a:r>
                  <a:rPr lang="en-US" dirty="0"/>
                  <a:t>for the Bahncard problem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is bounded as follows </a:t>
                </a:r>
              </a:p>
              <a:p>
                <a:pPr marL="635000" lvl="1" indent="0">
                  <a:buNone/>
                </a:pPr>
                <a:endParaRPr lang="en-US" dirty="0"/>
              </a:p>
              <a:p>
                <a:pPr marL="635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 −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β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λβ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β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Α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β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635000" lvl="1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251" name="Online algorith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565400"/>
                <a:ext cx="22860000" cy="8585200"/>
              </a:xfrm>
              <a:prstGeom prst="rect">
                <a:avLst/>
              </a:prstGeom>
              <a:blipFill>
                <a:blip r:embed="rId2"/>
                <a:stretch>
                  <a:fillRect l="-2293" t="-5114" r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4AC63A69-79FE-0FB0-D8FC-965857C015B1}"/>
                  </a:ext>
                </a:extLst>
              </p:cNvPr>
              <p:cNvSpPr txBox="1"/>
              <p:nvPr/>
            </p:nvSpPr>
            <p:spPr bwMode="auto">
              <a:xfrm>
                <a:off x="761999" y="10109543"/>
                <a:ext cx="22860000" cy="28475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318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7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36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9500" indent="-2159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r" defTabSz="914400" rtl="1" eaLnBrk="1" latinLnBrk="0" hangingPunct="1"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lvl="1"/>
                <a:r>
                  <a:rPr lang="en-US" sz="4400" dirty="0">
                    <a:solidFill>
                      <a:srgbClr val="838787"/>
                    </a:solidFill>
                    <a:latin typeface="Avenir Next Medium"/>
                  </a:rPr>
                  <a:t>The ski-rental problem is modeled by taking </a:t>
                </a:r>
                <a:r>
                  <a:rPr lang="en-US" sz="4000" dirty="0"/>
                  <a:t>β = 0 </a:t>
                </a:r>
                <a:r>
                  <a:rPr lang="en-US" sz="4400" dirty="0">
                    <a:solidFill>
                      <a:srgbClr val="838787"/>
                    </a:solidFill>
                    <a:latin typeface="Avenir Next Medium"/>
                  </a:rPr>
                  <a:t>and</a:t>
                </a:r>
                <a:r>
                  <a:rPr lang="en-US" dirty="0"/>
                  <a:t> </a:t>
                </a:r>
                <a:r>
                  <a:rPr lang="en-US" sz="4400" dirty="0"/>
                  <a:t>T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→ ∞ :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𝑐𝑜𝑠𝑡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𝑃𝐷𝐿𝐴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Α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Α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λ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Ι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838787"/>
                    </a:solidFill>
                    <a:cs typeface="Times New Roman" pitchFamily="18" charset="0"/>
                  </a:rPr>
                  <a:t>and we saw for the ski rental that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𝑃𝐷𝐿𝐴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𝑝𝑟𝑒𝑑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Ι</m:t>
                        </m:r>
                        <m: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solidFill>
                          <a:srgbClr val="8387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8387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λ</m:t>
                                </m:r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𝑝𝑟𝑒𝑑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Ι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,  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rgbClr val="83878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l-GR" i="1">
                                        <a:solidFill>
                                          <a:srgbClr val="83878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𝑂𝑃𝑇</m:t>
                            </m:r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Ι</m:t>
                            </m:r>
                            <m:r>
                              <a:rPr lang="en-US" b="0" i="1" smtClean="0">
                                <a:solidFill>
                                  <a:srgbClr val="8387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4AC63A69-79FE-0FB0-D8FC-965857C01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10109543"/>
                <a:ext cx="22860000" cy="2847574"/>
              </a:xfrm>
              <a:prstGeom prst="rect">
                <a:avLst/>
              </a:prstGeom>
              <a:blipFill>
                <a:blip r:embed="rId3"/>
                <a:stretch>
                  <a:fillRect l="-107" t="-6383"/>
                </a:stretch>
              </a:blipFill>
              <a:ln w="9525">
                <a:solidFill>
                  <a:srgbClr val="838787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minar In Online Algorithm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rPr lang="en-US" dirty="0"/>
              <a:t>The set cover problem</a:t>
            </a:r>
          </a:p>
        </p:txBody>
      </p:sp>
    </p:spTree>
    <p:extLst>
      <p:ext uri="{BB962C8B-B14F-4D97-AF65-F5344CB8AC3E}">
        <p14:creationId xmlns:p14="http://schemas.microsoft.com/office/powerpoint/2010/main" val="32784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376555-0DEF-A2A0-E19D-BFDB9ECE56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Set Cover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7D23D9-FE81-8E48-CF9B-27441B7B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Cover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27737E4-7D4A-21A2-9B45-DB0BD5E318D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b="1" dirty="0"/>
                  <a:t>Given:</a:t>
                </a:r>
              </a:p>
              <a:p>
                <a:pPr lvl="1" algn="l" rtl="0"/>
                <a:r>
                  <a:rPr lang="en-US" dirty="0"/>
                  <a:t>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elements.</a:t>
                </a:r>
              </a:p>
              <a:p>
                <a:pPr lvl="1" algn="l" rtl="0"/>
                <a:r>
                  <a:rPr lang="en-US" dirty="0"/>
                  <a:t>A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sets over this universe.</a:t>
                </a:r>
              </a:p>
              <a:p>
                <a:pPr lvl="2"/>
                <a:r>
                  <a:rPr lang="en-US" dirty="0"/>
                  <a:t>Each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covered by each set in the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/>
                  <a:t>. (example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).</a:t>
                </a:r>
              </a:p>
              <a:p>
                <a:pPr lvl="2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– maximum number of sets that cover an element (example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).</a:t>
                </a:r>
              </a:p>
              <a:p>
                <a:pPr algn="l" rtl="0"/>
                <a:r>
                  <a:rPr lang="en-US" b="1" dirty="0"/>
                  <a:t>Goal:</a:t>
                </a:r>
              </a:p>
              <a:p>
                <a:pPr lvl="1" algn="l" rtl="0"/>
                <a:r>
                  <a:rPr lang="en-US" dirty="0"/>
                  <a:t>Select sets to cover all elements while minimizing total weight.</a:t>
                </a:r>
              </a:p>
              <a:p>
                <a:pPr algn="l" rtl="0"/>
                <a:r>
                  <a:rPr lang="en-US" b="1" dirty="0"/>
                  <a:t>Online Version:</a:t>
                </a:r>
              </a:p>
              <a:p>
                <a:pPr lvl="1" algn="l" rtl="0"/>
                <a:r>
                  <a:rPr lang="en-US" dirty="0"/>
                  <a:t>Elements are given one by one.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27737E4-7D4A-21A2-9B45-DB0BD5E31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67" t="-26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8E80718-F052-043F-C66A-7F4FBCAE75D4}"/>
              </a:ext>
            </a:extLst>
          </p:cNvPr>
          <p:cNvGrpSpPr/>
          <p:nvPr/>
        </p:nvGrpSpPr>
        <p:grpSpPr>
          <a:xfrm>
            <a:off x="17184848" y="8059892"/>
            <a:ext cx="6043010" cy="4694874"/>
            <a:chOff x="8133425" y="2277100"/>
            <a:chExt cx="2009282" cy="1561031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1DBF399-68A5-80BB-DDD0-ACE91F1D11EF}"/>
                </a:ext>
              </a:extLst>
            </p:cNvPr>
            <p:cNvSpPr/>
            <p:nvPr/>
          </p:nvSpPr>
          <p:spPr>
            <a:xfrm>
              <a:off x="8309499" y="2627790"/>
              <a:ext cx="195309" cy="19530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361BBDC-6C24-5486-3CF5-898FCA52D45B}"/>
                </a:ext>
              </a:extLst>
            </p:cNvPr>
            <p:cNvSpPr/>
            <p:nvPr/>
          </p:nvSpPr>
          <p:spPr>
            <a:xfrm>
              <a:off x="8685320" y="2736944"/>
              <a:ext cx="195309" cy="19530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C1E6847D-DBF4-F5CD-5057-7EDF2F030EC7}"/>
                </a:ext>
              </a:extLst>
            </p:cNvPr>
            <p:cNvSpPr/>
            <p:nvPr/>
          </p:nvSpPr>
          <p:spPr>
            <a:xfrm>
              <a:off x="8354627" y="3057617"/>
              <a:ext cx="195309" cy="19530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C24DECC-D9A6-C1CE-DD99-14AD18E7D5EA}"/>
                </a:ext>
              </a:extLst>
            </p:cNvPr>
            <p:cNvSpPr/>
            <p:nvPr/>
          </p:nvSpPr>
          <p:spPr>
            <a:xfrm>
              <a:off x="8817006" y="3057616"/>
              <a:ext cx="195309" cy="195309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BCDEDBA4-B985-DBED-9E22-B2FF55D5DF27}"/>
                </a:ext>
              </a:extLst>
            </p:cNvPr>
            <p:cNvSpPr/>
            <p:nvPr/>
          </p:nvSpPr>
          <p:spPr>
            <a:xfrm>
              <a:off x="8657208" y="3429000"/>
              <a:ext cx="195309" cy="195309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C84898-C4D2-90FC-E658-5CC62E082692}"/>
                </a:ext>
              </a:extLst>
            </p:cNvPr>
            <p:cNvSpPr/>
            <p:nvPr/>
          </p:nvSpPr>
          <p:spPr>
            <a:xfrm>
              <a:off x="8133425" y="2277100"/>
              <a:ext cx="1047565" cy="1561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9A419F8-7542-8DE8-9F3A-0C28635794D7}"/>
                    </a:ext>
                  </a:extLst>
                </p:cNvPr>
                <p:cNvSpPr txBox="1"/>
                <p:nvPr/>
              </p:nvSpPr>
              <p:spPr>
                <a:xfrm>
                  <a:off x="8754862" y="2432482"/>
                  <a:ext cx="257453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1ED2EC-310F-E23A-604E-9067DA03B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4862" y="2432482"/>
                  <a:ext cx="257453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80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059D38-FDEC-EDAA-AAFB-2A1CBC97A0A2}"/>
                </a:ext>
              </a:extLst>
            </p:cNvPr>
            <p:cNvSpPr/>
            <p:nvPr/>
          </p:nvSpPr>
          <p:spPr>
            <a:xfrm rot="4239940">
              <a:off x="8838409" y="2523016"/>
              <a:ext cx="1047565" cy="1561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50E39C-CF02-5ABB-5587-95687A1174AE}"/>
                    </a:ext>
                  </a:extLst>
                </p:cNvPr>
                <p:cNvSpPr txBox="1"/>
                <p:nvPr/>
              </p:nvSpPr>
              <p:spPr>
                <a:xfrm>
                  <a:off x="9545715" y="2725444"/>
                  <a:ext cx="257453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4946953-45CB-BCF9-7C1E-00F450AEB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715" y="2725444"/>
                  <a:ext cx="257453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80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80C16FC-04EB-75C1-791D-449C34DD7A68}"/>
                </a:ext>
              </a:extLst>
            </p:cNvPr>
            <p:cNvSpPr/>
            <p:nvPr/>
          </p:nvSpPr>
          <p:spPr>
            <a:xfrm>
              <a:off x="9430993" y="3105495"/>
              <a:ext cx="195309" cy="195309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675ECC80-C952-BCCE-BB40-9EBFE9928C63}"/>
                </a:ext>
              </a:extLst>
            </p:cNvPr>
            <p:cNvSpPr/>
            <p:nvPr/>
          </p:nvSpPr>
          <p:spPr>
            <a:xfrm>
              <a:off x="9264536" y="3434540"/>
              <a:ext cx="195309" cy="195309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33178E0-AABC-3CAE-7D47-45A19FBB0BD5}"/>
              </a:ext>
            </a:extLst>
          </p:cNvPr>
          <p:cNvSpPr/>
          <p:nvPr/>
        </p:nvSpPr>
        <p:spPr>
          <a:xfrm>
            <a:off x="19441000" y="6617843"/>
            <a:ext cx="587401" cy="53543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995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9BD0-9DFA-1CB4-475F-18F5AB67E5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E54E1E-2BFA-5C9D-6DA3-702DB596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Primal-Dual Approach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A8A62E0-CFD0-686F-12C7-4367F4ABAB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0" y="3860800"/>
                <a:ext cx="7737764" cy="5823527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b="1" dirty="0"/>
                  <a:t>Primal</a:t>
                </a:r>
              </a:p>
              <a:p>
                <a:pPr algn="l" rtl="0"/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Subject to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A8A62E0-CFD0-686F-12C7-4367F4ABA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3860800"/>
                <a:ext cx="7737764" cy="5823527"/>
              </a:xfrm>
              <a:blipFill>
                <a:blip r:embed="rId3"/>
                <a:stretch>
                  <a:fillRect l="-3783" t="-19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EC042636-B375-CCF0-A92A-BBE6F1DFFB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860800"/>
                <a:ext cx="7737764" cy="58235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58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21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85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248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312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 Regular"/>
                  <a:buChar char="▸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375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439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5027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5662083" marR="0" indent="-582083" algn="l" defTabSz="825500" rtl="0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 Regular"/>
                  <a:buChar char="‣"/>
                  <a:tabLst/>
                  <a:defRPr sz="4400" b="0" i="0" u="none" strike="noStrike" cap="none" spc="0" baseline="0"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b="1" dirty="0"/>
                  <a:t>Dual</a:t>
                </a:r>
              </a:p>
              <a:p>
                <a:pPr algn="l" rtl="0"/>
                <a:r>
                  <a:rPr lang="en-US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algn="l" rtl="0"/>
                <a:r>
                  <a:rPr lang="en-US" b="0" dirty="0"/>
                  <a:t>Subject to: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0" dirty="0"/>
                  <a:t>,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EC042636-B375-CCF0-A92A-BBE6F1DF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860800"/>
                <a:ext cx="7737764" cy="5823527"/>
              </a:xfrm>
              <a:prstGeom prst="rect">
                <a:avLst/>
              </a:prstGeom>
              <a:blipFill>
                <a:blip r:embed="rId4"/>
                <a:stretch>
                  <a:fillRect l="-3783" t="-198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5CD71-6FE9-964E-9EEE-B6FC005C4521}"/>
              </a:ext>
            </a:extLst>
          </p:cNvPr>
          <p:cNvGrpSpPr/>
          <p:nvPr/>
        </p:nvGrpSpPr>
        <p:grpSpPr>
          <a:xfrm>
            <a:off x="7555848" y="7712877"/>
            <a:ext cx="6502124" cy="5051564"/>
            <a:chOff x="4969440" y="4114778"/>
            <a:chExt cx="2009282" cy="15610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DD30AB-B3CB-7EC8-1839-FA1D8EC8643D}"/>
                </a:ext>
              </a:extLst>
            </p:cNvPr>
            <p:cNvSpPr/>
            <p:nvPr/>
          </p:nvSpPr>
          <p:spPr>
            <a:xfrm>
              <a:off x="4969440" y="4114778"/>
              <a:ext cx="1047565" cy="1561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DBE7FD6-1769-8165-8707-DADEB433B3ED}"/>
                    </a:ext>
                  </a:extLst>
                </p:cNvPr>
                <p:cNvSpPr txBox="1"/>
                <p:nvPr/>
              </p:nvSpPr>
              <p:spPr>
                <a:xfrm>
                  <a:off x="5590877" y="4270160"/>
                  <a:ext cx="257453" cy="2187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4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DBE7FD6-1769-8165-8707-DADEB433B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877" y="4270160"/>
                  <a:ext cx="257453" cy="218750"/>
                </a:xfrm>
                <a:prstGeom prst="rect">
                  <a:avLst/>
                </a:prstGeom>
                <a:blipFill>
                  <a:blip r:embed="rId5"/>
                  <a:stretch>
                    <a:fillRect t="-15517" r="-29197" b="-362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A9F30D-6327-4AF8-CDD7-A7967FE5D4EA}"/>
                </a:ext>
              </a:extLst>
            </p:cNvPr>
            <p:cNvSpPr/>
            <p:nvPr/>
          </p:nvSpPr>
          <p:spPr>
            <a:xfrm rot="4239940">
              <a:off x="5674424" y="4360694"/>
              <a:ext cx="1047565" cy="1561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C97788-0268-899C-CC0B-CBF4334E718B}"/>
                    </a:ext>
                  </a:extLst>
                </p:cNvPr>
                <p:cNvSpPr txBox="1"/>
                <p:nvPr/>
              </p:nvSpPr>
              <p:spPr>
                <a:xfrm>
                  <a:off x="6381730" y="4563122"/>
                  <a:ext cx="257453" cy="2187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4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C97788-0268-899C-CC0B-CBF4334E7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1730" y="4563122"/>
                  <a:ext cx="257453" cy="218750"/>
                </a:xfrm>
                <a:prstGeom prst="rect">
                  <a:avLst/>
                </a:prstGeom>
                <a:blipFill>
                  <a:blip r:embed="rId6"/>
                  <a:stretch>
                    <a:fillRect t="-15517" r="-29927" b="-362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A47C1CED-F378-523B-733B-FE2E6B1AD480}"/>
              </a:ext>
            </a:extLst>
          </p:cNvPr>
          <p:cNvSpPr/>
          <p:nvPr/>
        </p:nvSpPr>
        <p:spPr>
          <a:xfrm>
            <a:off x="9726383" y="10924972"/>
            <a:ext cx="632028" cy="632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B17311-04C8-0DA7-505E-E306D436FD9A}"/>
                  </a:ext>
                </a:extLst>
              </p:cNvPr>
              <p:cNvSpPr txBox="1"/>
              <p:nvPr/>
            </p:nvSpPr>
            <p:spPr>
              <a:xfrm>
                <a:off x="14990809" y="9828054"/>
                <a:ext cx="3698441" cy="7609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B17311-04C8-0DA7-505E-E306D436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809" y="9828054"/>
                <a:ext cx="3698441" cy="760914"/>
              </a:xfrm>
              <a:prstGeom prst="rect">
                <a:avLst/>
              </a:prstGeom>
              <a:blipFill>
                <a:blip r:embed="rId7"/>
                <a:stretch>
                  <a:fillRect t="-13600" r="-329" b="-272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83C8A4-C0C8-33ED-E4B2-D83DD2E035E7}"/>
                  </a:ext>
                </a:extLst>
              </p:cNvPr>
              <p:cNvSpPr txBox="1"/>
              <p:nvPr/>
            </p:nvSpPr>
            <p:spPr>
              <a:xfrm>
                <a:off x="18727342" y="9828054"/>
                <a:ext cx="4894658" cy="7609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83C8A4-C0C8-33ED-E4B2-D83DD2E03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342" y="9828054"/>
                <a:ext cx="4894658" cy="760914"/>
              </a:xfrm>
              <a:prstGeom prst="rect">
                <a:avLst/>
              </a:prstGeom>
              <a:blipFill>
                <a:blip r:embed="rId8"/>
                <a:stretch>
                  <a:fillRect t="-13600" r="-1121" b="-272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6EF55C4D-9065-2749-8979-C0B3D4C08A6B}"/>
              </a:ext>
            </a:extLst>
          </p:cNvPr>
          <p:cNvSpPr/>
          <p:nvPr/>
        </p:nvSpPr>
        <p:spPr>
          <a:xfrm>
            <a:off x="8633129" y="8900718"/>
            <a:ext cx="632028" cy="632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B8C9D8-843D-8995-9F19-E4B7691354B0}"/>
                  </a:ext>
                </a:extLst>
              </p:cNvPr>
              <p:cNvSpPr txBox="1"/>
              <p:nvPr/>
            </p:nvSpPr>
            <p:spPr>
              <a:xfrm>
                <a:off x="15508532" y="11738304"/>
                <a:ext cx="2662997" cy="7609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B8C9D8-843D-8995-9F19-E4B769135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8532" y="11738304"/>
                <a:ext cx="2662997" cy="760914"/>
              </a:xfrm>
              <a:prstGeom prst="rect">
                <a:avLst/>
              </a:prstGeom>
              <a:blipFill>
                <a:blip r:embed="rId9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2FF41-4585-D3A6-633B-4DF6B59583F0}"/>
                  </a:ext>
                </a:extLst>
              </p:cNvPr>
              <p:cNvSpPr txBox="1"/>
              <p:nvPr/>
            </p:nvSpPr>
            <p:spPr>
              <a:xfrm>
                <a:off x="19526559" y="11738304"/>
                <a:ext cx="3296223" cy="7609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2FF41-4585-D3A6-633B-4DF6B595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559" y="11738304"/>
                <a:ext cx="3296223" cy="760914"/>
              </a:xfrm>
              <a:prstGeom prst="rect">
                <a:avLst/>
              </a:prstGeom>
              <a:blipFill>
                <a:blip r:embed="rId10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95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nline Computations"/>
          <p:cNvSpPr txBox="1">
            <a:spLocks noGrp="1"/>
          </p:cNvSpPr>
          <p:nvPr>
            <p:ph type="body" idx="2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Ski rental problem</a:t>
            </a:r>
          </a:p>
        </p:txBody>
      </p:sp>
      <p:sp>
        <p:nvSpPr>
          <p:cNvPr id="251" name="Online algorithm:…"/>
          <p:cNvSpPr txBox="1">
            <a:spLocks noGrp="1"/>
          </p:cNvSpPr>
          <p:nvPr>
            <p:ph type="body" idx="1"/>
          </p:nvPr>
        </p:nvSpPr>
        <p:spPr>
          <a:xfrm>
            <a:off x="762000" y="2565400"/>
            <a:ext cx="22860000" cy="858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000"/>
              </a:spcBef>
              <a:buClrTx/>
              <a:buSzTx/>
              <a:buNone/>
              <a:defRPr sz="7500">
                <a:solidFill>
                  <a:srgbClr val="56A3D5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rPr lang="en-US" dirty="0"/>
              <a:t>The ski rental problem – reminder</a:t>
            </a:r>
          </a:p>
          <a:p>
            <a:pPr lvl="1"/>
            <a:r>
              <a:rPr lang="en-US" sz="4400" dirty="0">
                <a:cs typeface="Times New Roman" pitchFamily="18" charset="0"/>
              </a:rPr>
              <a:t>Renting skis cost 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$1 </a:t>
            </a:r>
            <a:r>
              <a:rPr lang="en-US" dirty="0">
                <a:cs typeface="Times New Roman" pitchFamily="18" charset="0"/>
              </a:rPr>
              <a:t>per day</a:t>
            </a:r>
          </a:p>
          <a:p>
            <a:pPr lvl="1"/>
            <a:r>
              <a:rPr lang="en-US" sz="4400" dirty="0">
                <a:cs typeface="Times New Roman" pitchFamily="18" charset="0"/>
              </a:rPr>
              <a:t>Buying them costs </a:t>
            </a:r>
            <a:r>
              <a:rPr lang="en-US" sz="4400" dirty="0">
                <a:solidFill>
                  <a:srgbClr val="0033CC"/>
                </a:solidFill>
                <a:cs typeface="Times New Roman" pitchFamily="18" charset="0"/>
              </a:rPr>
              <a:t>$B</a:t>
            </a:r>
          </a:p>
          <a:p>
            <a:pPr lvl="1"/>
            <a:r>
              <a:rPr lang="en-US" sz="4400" dirty="0">
                <a:cs typeface="Times New Roman" pitchFamily="18" charset="0"/>
              </a:rPr>
              <a:t>You are going to ski for an 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unknown</a:t>
            </a:r>
            <a:r>
              <a:rPr lang="en-US" sz="4400" dirty="0">
                <a:cs typeface="Times New Roman" pitchFamily="18" charset="0"/>
              </a:rPr>
              <a:t> # of days</a:t>
            </a:r>
          </a:p>
          <a:p>
            <a:pPr lvl="1"/>
            <a:r>
              <a:rPr lang="en-US" sz="4400" dirty="0">
                <a:cs typeface="Times New Roman" pitchFamily="18" charset="0"/>
              </a:rPr>
              <a:t>Each day you must 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decide</a:t>
            </a:r>
            <a:r>
              <a:rPr lang="en-US" sz="4400" dirty="0">
                <a:cs typeface="Times New Roman" pitchFamily="18" charset="0"/>
              </a:rPr>
              <a:t> if you rent or buy</a:t>
            </a:r>
          </a:p>
          <a:p>
            <a:pPr lvl="1"/>
            <a:r>
              <a:rPr lang="en-US" sz="4400" dirty="0">
                <a:cs typeface="Times New Roman" pitchFamily="18" charset="0"/>
              </a:rPr>
              <a:t>If you buy the game essentially ends</a:t>
            </a:r>
          </a:p>
          <a:p>
            <a:pPr lvl="1"/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0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59EC1-E885-11B9-68F0-B132099397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Set Cover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B7D870-853C-B98E-5945-7931505A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A64B058-C620-6D68-1397-D719B044C27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b="1" dirty="0"/>
                  <a:t>Initialize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pPr marL="0" indent="0" algn="l" rtl="0">
                  <a:buNone/>
                </a:pPr>
                <a:r>
                  <a:rPr lang="en-US" b="1" dirty="0"/>
                  <a:t>for all</a:t>
                </a:r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just arrived </a:t>
                </a:r>
                <a:r>
                  <a:rPr lang="en-US" b="1" dirty="0"/>
                  <a:t>do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	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	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		end for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	end while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end for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A64B058-C620-6D68-1397-D719B044C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13" t="-2129" b="-1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ar: 5 Points 4">
            <a:extLst>
              <a:ext uri="{FF2B5EF4-FFF2-40B4-BE49-F238E27FC236}">
                <a16:creationId xmlns:a16="http://schemas.microsoft.com/office/drawing/2014/main" id="{B0449F1C-887A-CD2F-C402-6C2610505312}"/>
              </a:ext>
            </a:extLst>
          </p:cNvPr>
          <p:cNvSpPr/>
          <p:nvPr/>
        </p:nvSpPr>
        <p:spPr>
          <a:xfrm>
            <a:off x="19061910" y="7243157"/>
            <a:ext cx="649565" cy="6495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86400-21B9-85F6-4C56-2E3A8B58269B}"/>
                  </a:ext>
                </a:extLst>
              </p:cNvPr>
              <p:cNvSpPr txBox="1"/>
              <p:nvPr/>
            </p:nvSpPr>
            <p:spPr>
              <a:xfrm>
                <a:off x="13608038" y="9921144"/>
                <a:ext cx="10907744" cy="12488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86400-21B9-85F6-4C56-2E3A8B58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038" y="9921144"/>
                <a:ext cx="10907744" cy="1248803"/>
              </a:xfrm>
              <a:prstGeom prst="rect">
                <a:avLst/>
              </a:prstGeom>
              <a:blipFill>
                <a:blip r:embed="rId3"/>
                <a:stretch>
                  <a:fillRect b="-29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tar: 5 Points 6">
            <a:extLst>
              <a:ext uri="{FF2B5EF4-FFF2-40B4-BE49-F238E27FC236}">
                <a16:creationId xmlns:a16="http://schemas.microsoft.com/office/drawing/2014/main" id="{378076B4-7F27-FEE0-EB12-F880EC2B62BE}"/>
              </a:ext>
            </a:extLst>
          </p:cNvPr>
          <p:cNvSpPr/>
          <p:nvPr/>
        </p:nvSpPr>
        <p:spPr>
          <a:xfrm>
            <a:off x="18011926" y="6026479"/>
            <a:ext cx="649565" cy="6495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F1DB0-CEC7-F18A-2CA0-63F52FBFDB9A}"/>
                  </a:ext>
                </a:extLst>
              </p:cNvPr>
              <p:cNvSpPr txBox="1"/>
              <p:nvPr/>
            </p:nvSpPr>
            <p:spPr>
              <a:xfrm>
                <a:off x="13829481" y="11577723"/>
                <a:ext cx="10907744" cy="1244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F1DB0-CEC7-F18A-2CA0-63F52FBF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481" y="11577723"/>
                <a:ext cx="10907744" cy="1244764"/>
              </a:xfrm>
              <a:prstGeom prst="rect">
                <a:avLst/>
              </a:prstGeom>
              <a:blipFill>
                <a:blip r:embed="rId4"/>
                <a:stretch>
                  <a:fillRect b="-34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4336D03-71D7-6131-82A1-13378C53F433}"/>
              </a:ext>
            </a:extLst>
          </p:cNvPr>
          <p:cNvGrpSpPr/>
          <p:nvPr/>
        </p:nvGrpSpPr>
        <p:grpSpPr>
          <a:xfrm>
            <a:off x="15247469" y="3546822"/>
            <a:ext cx="8651621" cy="5191724"/>
            <a:chOff x="4377380" y="4114778"/>
            <a:chExt cx="2601342" cy="15610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01F5C5E-B4E6-9A19-4560-85C10F6A2773}"/>
                </a:ext>
              </a:extLst>
            </p:cNvPr>
            <p:cNvSpPr/>
            <p:nvPr/>
          </p:nvSpPr>
          <p:spPr>
            <a:xfrm rot="18014956">
              <a:off x="4634113" y="4275147"/>
              <a:ext cx="1047565" cy="1561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58B732-3D20-6563-6C00-35875AF37903}"/>
                </a:ext>
              </a:extLst>
            </p:cNvPr>
            <p:cNvGrpSpPr/>
            <p:nvPr/>
          </p:nvGrpSpPr>
          <p:grpSpPr>
            <a:xfrm>
              <a:off x="4591398" y="4114778"/>
              <a:ext cx="2387324" cy="1561031"/>
              <a:chOff x="4591398" y="4114778"/>
              <a:chExt cx="2387324" cy="15610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FFC49BC-6D3E-3203-0400-C94819E413A6}"/>
                  </a:ext>
                </a:extLst>
              </p:cNvPr>
              <p:cNvSpPr/>
              <p:nvPr/>
            </p:nvSpPr>
            <p:spPr>
              <a:xfrm>
                <a:off x="4969440" y="4114778"/>
                <a:ext cx="1047565" cy="15610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C2DF732-CEE5-C432-5561-EE6F902DEEFF}"/>
                      </a:ext>
                    </a:extLst>
                  </p:cNvPr>
                  <p:cNvSpPr txBox="1"/>
                  <p:nvPr/>
                </p:nvSpPr>
                <p:spPr>
                  <a:xfrm>
                    <a:off x="5590877" y="4270160"/>
                    <a:ext cx="257453" cy="21284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e-IL" sz="4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C2DF732-CEE5-C432-5561-EE6F902DE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0877" y="4270160"/>
                    <a:ext cx="257453" cy="2128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5517" r="-26950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C152B1-ED86-DA03-41F5-83CAC9CCDDB6}"/>
                  </a:ext>
                </a:extLst>
              </p:cNvPr>
              <p:cNvSpPr/>
              <p:nvPr/>
            </p:nvSpPr>
            <p:spPr>
              <a:xfrm rot="4239940">
                <a:off x="5674424" y="4360694"/>
                <a:ext cx="1047565" cy="15610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C0B5B78-0952-8AAD-9ED3-E0AB2374652F}"/>
                      </a:ext>
                    </a:extLst>
                  </p:cNvPr>
                  <p:cNvSpPr txBox="1"/>
                  <p:nvPr/>
                </p:nvSpPr>
                <p:spPr>
                  <a:xfrm>
                    <a:off x="6381730" y="4563122"/>
                    <a:ext cx="257453" cy="21284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40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C0B5B78-0952-8AAD-9ED3-E0AB237465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1730" y="4563122"/>
                    <a:ext cx="257453" cy="21284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5385" r="-27857" b="-35043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4042B5F-FC8D-174C-0BDA-0F56A6F6E355}"/>
                      </a:ext>
                    </a:extLst>
                  </p:cNvPr>
                  <p:cNvSpPr txBox="1"/>
                  <p:nvPr/>
                </p:nvSpPr>
                <p:spPr>
                  <a:xfrm>
                    <a:off x="4591398" y="4505640"/>
                    <a:ext cx="257453" cy="21284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40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4042B5F-FC8D-174C-0BDA-0F56A6F6E3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1398" y="4505640"/>
                    <a:ext cx="257453" cy="21284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5517" r="-2785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5186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78D13-D5A0-9911-3F66-DA20ADCD15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EC98CC-84FC-4D09-866F-1E2446B9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60250C9-73B2-AAAF-D304-86DBF2B1FA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At each step, the increase of primal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ℱ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l" rtl="0"/>
                <a:r>
                  <a:rPr lang="en-US" dirty="0"/>
                  <a:t>Increase in dual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is a feasible dual solution (</a:t>
                </a:r>
                <a:r>
                  <a:rPr lang="en-US" dirty="0">
                    <a:hlinkClick r:id="rId3" action="ppaction://hlinksldjump"/>
                  </a:rPr>
                  <a:t>proof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Together with LP duality we get that the algorithm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competitive</a:t>
                </a:r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60250C9-73B2-AAAF-D304-86DBF2B1F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55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78D13-D5A0-9911-3F66-DA20ADCD15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3EC98CC-84FC-4D09-866F-1E2446B922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1" dirty="0"/>
                  <a:t> is a feasible dual solution - proof.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3EC98CC-84FC-4D09-866F-1E2446B92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35329" b="-706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60250C9-73B2-AAAF-D304-86DBF2B1FA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Consider a constraint 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At every update of the primal constraint,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prove by induction on the number of such updates that at any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no update concerning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done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Suppose that this is true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updates of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Assume that a newly arrived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provokes a primal update. We have: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By induction hypothesis: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⋆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𝑜𝑙𝑑</m:t>
                                    </m:r>
                                  </m:sup>
                                </m:sSubSup>
                              </m:e>
                            </m:nary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⋆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𝑛𝑒𝑤</m:t>
                                    </m:r>
                                  </m:sup>
                                </m:sSubSup>
                              </m:e>
                            </m:nary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nary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/>
                  <a:t>Hence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60250C9-73B2-AAAF-D304-86DBF2B1F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933" t="-2129" b="-19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00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43F11-0F73-04F6-382A-DF0951BD8D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6610C2-4277-B561-FBB9-4F339EEF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a Predictor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2D61222-E8E8-6F11-35C0-E10CD8C20F4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The predictor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a set of groups describing the optimal integral solution.</a:t>
                </a:r>
              </a:p>
              <a:p>
                <a:pPr algn="l" rtl="0"/>
                <a:r>
                  <a:rPr lang="en-US" dirty="0"/>
                  <a:t>We assume the predictor is a feasible solution. </a:t>
                </a:r>
              </a:p>
              <a:p>
                <a:pPr lvl="1" algn="l" rtl="0"/>
                <a:r>
                  <a:rPr lang="en-US" dirty="0"/>
                  <a:t>That is, it covers all the arriving elements.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2D61222-E8E8-6F11-35C0-E10CD8C20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0" t="-1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49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38E01-7DF9-72A3-64E8-186027432C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af-ZA" dirty="0"/>
              <a:t>Set Cover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117F92-B177-0C91-5C5C-06DEFCAB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It Learning-Augmented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0F8622D-DB4D-09EA-ED5D-CA3608A98F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0" y="3358662"/>
                <a:ext cx="22860000" cy="1018149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b="1" dirty="0"/>
                  <a:t>Initialize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pPr marL="0" indent="0" algn="l" rtl="0">
                  <a:buNone/>
                </a:pPr>
                <a:r>
                  <a:rPr lang="en-US" b="1" dirty="0"/>
                  <a:t>for all</a:t>
                </a:r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just arrived </a:t>
                </a:r>
                <a:r>
                  <a:rPr lang="en-US" b="1" dirty="0"/>
                  <a:t>do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	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	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		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/>
                  <a:t> do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		end for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	end while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end for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0F8622D-DB4D-09EA-ED5D-CA3608A98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3358662"/>
                <a:ext cx="22860000" cy="10181492"/>
              </a:xfrm>
              <a:blipFill>
                <a:blip r:embed="rId3"/>
                <a:stretch>
                  <a:fillRect l="-933" t="-1677" b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ED395-0BED-D3C9-3E86-3B2FB75AFB08}"/>
              </a:ext>
            </a:extLst>
          </p:cNvPr>
          <p:cNvCxnSpPr/>
          <p:nvPr/>
        </p:nvCxnSpPr>
        <p:spPr>
          <a:xfrm>
            <a:off x="6106955" y="7154467"/>
            <a:ext cx="470517" cy="674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10834C2-C539-A04B-D197-9461DA6A1E2A}"/>
              </a:ext>
            </a:extLst>
          </p:cNvPr>
          <p:cNvSpPr/>
          <p:nvPr/>
        </p:nvSpPr>
        <p:spPr>
          <a:xfrm>
            <a:off x="18156282" y="3263504"/>
            <a:ext cx="2810973" cy="4188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927220-E59D-CFF3-113B-F863DDD81A25}"/>
                  </a:ext>
                </a:extLst>
              </p:cNvPr>
              <p:cNvSpPr txBox="1"/>
              <p:nvPr/>
            </p:nvSpPr>
            <p:spPr>
              <a:xfrm>
                <a:off x="19442754" y="3683171"/>
                <a:ext cx="69083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927220-E59D-CFF3-113B-F863DDD81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754" y="3683171"/>
                <a:ext cx="690834" cy="707886"/>
              </a:xfrm>
              <a:prstGeom prst="rect">
                <a:avLst/>
              </a:prstGeom>
              <a:blipFill>
                <a:blip r:embed="rId4"/>
                <a:stretch>
                  <a:fillRect t="-15517" r="-44737" b="-362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A2F41FF-A869-2B14-5CA6-838AC1FD399D}"/>
              </a:ext>
            </a:extLst>
          </p:cNvPr>
          <p:cNvSpPr/>
          <p:nvPr/>
        </p:nvSpPr>
        <p:spPr>
          <a:xfrm rot="4239940">
            <a:off x="18965661" y="3951300"/>
            <a:ext cx="2810973" cy="4188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616DD-CE97-FB7D-B15A-85C808D8D6DA}"/>
                  </a:ext>
                </a:extLst>
              </p:cNvPr>
              <p:cNvSpPr txBox="1"/>
              <p:nvPr/>
            </p:nvSpPr>
            <p:spPr>
              <a:xfrm>
                <a:off x="21193989" y="5212625"/>
                <a:ext cx="69083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616DD-CE97-FB7D-B15A-85C808D8D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989" y="5212625"/>
                <a:ext cx="690834" cy="707886"/>
              </a:xfrm>
              <a:prstGeom prst="rect">
                <a:avLst/>
              </a:prstGeom>
              <a:blipFill>
                <a:blip r:embed="rId5"/>
                <a:stretch>
                  <a:fillRect t="-15517" r="-46018" b="-362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C4742CB-5AF9-13D1-8DF1-4E6A9FA37D3C}"/>
              </a:ext>
            </a:extLst>
          </p:cNvPr>
          <p:cNvSpPr/>
          <p:nvPr/>
        </p:nvSpPr>
        <p:spPr>
          <a:xfrm>
            <a:off x="18808790" y="6588911"/>
            <a:ext cx="524080" cy="524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46C331-FA0F-43E9-7432-A92C1D884BEE}"/>
                  </a:ext>
                </a:extLst>
              </p:cNvPr>
              <p:cNvSpPr txBox="1"/>
              <p:nvPr/>
            </p:nvSpPr>
            <p:spPr>
              <a:xfrm>
                <a:off x="14613236" y="8024875"/>
                <a:ext cx="9902926" cy="18768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b="0" i="1" dirty="0">
                    <a:latin typeface="Cambria Math" panose="02040503050406030204" pitchFamily="18" charset="0"/>
                  </a:rPr>
                  <a:t>If predictor says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46C331-FA0F-43E9-7432-A92C1D88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236" y="8024875"/>
                <a:ext cx="9902926" cy="1876860"/>
              </a:xfrm>
              <a:prstGeom prst="rect">
                <a:avLst/>
              </a:prstGeom>
              <a:blipFill>
                <a:blip r:embed="rId6"/>
                <a:stretch>
                  <a:fillRect l="-2154" t="-5844" b="-19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4EE9607-3588-621A-8209-C1D3FD383138}"/>
              </a:ext>
            </a:extLst>
          </p:cNvPr>
          <p:cNvSpPr/>
          <p:nvPr/>
        </p:nvSpPr>
        <p:spPr>
          <a:xfrm rot="18014956">
            <a:off x="16607891" y="3881281"/>
            <a:ext cx="2810973" cy="4188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7ED40-51A5-75F9-E507-7C54CC32CE33}"/>
                  </a:ext>
                </a:extLst>
              </p:cNvPr>
              <p:cNvSpPr txBox="1"/>
              <p:nvPr/>
            </p:nvSpPr>
            <p:spPr>
              <a:xfrm>
                <a:off x="16367419" y="5009467"/>
                <a:ext cx="69083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7ED40-51A5-75F9-E507-7C54CC32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7419" y="5009467"/>
                <a:ext cx="690834" cy="707886"/>
              </a:xfrm>
              <a:prstGeom prst="rect">
                <a:avLst/>
              </a:prstGeom>
              <a:blipFill>
                <a:blip r:embed="rId7"/>
                <a:stretch>
                  <a:fillRect t="-15517" r="-46018" b="-362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568180-D841-948D-AA51-6D664D54684E}"/>
                  </a:ext>
                </a:extLst>
              </p:cNvPr>
              <p:cNvSpPr txBox="1"/>
              <p:nvPr/>
            </p:nvSpPr>
            <p:spPr>
              <a:xfrm>
                <a:off x="14619513" y="10165913"/>
                <a:ext cx="10517088" cy="13792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b="0" i="1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b="0" i="1" dirty="0">
                    <a:latin typeface="Cambria Math" panose="02040503050406030204" pitchFamily="18" charset="0"/>
                  </a:rPr>
                  <a:t> (complete trust)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568180-D841-948D-AA51-6D664D54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513" y="10165913"/>
                <a:ext cx="10517088" cy="1379288"/>
              </a:xfrm>
              <a:prstGeom prst="rect">
                <a:avLst/>
              </a:prstGeom>
              <a:blipFill>
                <a:blip r:embed="rId8"/>
                <a:stretch>
                  <a:fillRect l="-2029" t="-7965" b="-146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F67899-2BC3-05AB-7765-D5D0DA7EE45F}"/>
                  </a:ext>
                </a:extLst>
              </p:cNvPr>
              <p:cNvSpPr txBox="1"/>
              <p:nvPr/>
            </p:nvSpPr>
            <p:spPr>
              <a:xfrm>
                <a:off x="14619513" y="11580884"/>
                <a:ext cx="7892430" cy="18643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b="0" i="1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b="0" i="1" dirty="0">
                    <a:latin typeface="Cambria Math" panose="02040503050406030204" pitchFamily="18" charset="0"/>
                  </a:rPr>
                  <a:t> (no trust)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F67899-2BC3-05AB-7765-D5D0DA7E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513" y="11580884"/>
                <a:ext cx="7892430" cy="1864357"/>
              </a:xfrm>
              <a:prstGeom prst="rect">
                <a:avLst/>
              </a:prstGeom>
              <a:blipFill>
                <a:blip r:embed="rId9"/>
                <a:stretch>
                  <a:fillRect l="-2703" t="-5882" b="-16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3ECAAB0-790E-4571-03AC-CA74DE9D3851}"/>
              </a:ext>
            </a:extLst>
          </p:cNvPr>
          <p:cNvSpPr/>
          <p:nvPr/>
        </p:nvSpPr>
        <p:spPr>
          <a:xfrm>
            <a:off x="2222909" y="5876383"/>
            <a:ext cx="8126436" cy="5886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8713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00B0D-58ED-CB19-9730-95774D050D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F430-4BB0-D1FD-FB6C-85DFB2C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Robustness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 competitive ratio is always bounded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:pPr algn="l" rtl="0"/>
                <a:r>
                  <a:rPr lang="en-US" dirty="0"/>
                  <a:t>Each time the while loop is executed: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The increase in the dual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09AD1-B472-8DB1-3CED-772851BF2AB9}"/>
                  </a:ext>
                </a:extLst>
              </p:cNvPr>
              <p:cNvSpPr txBox="1"/>
              <p:nvPr/>
            </p:nvSpPr>
            <p:spPr>
              <a:xfrm>
                <a:off x="13424171" y="10136976"/>
                <a:ext cx="10959830" cy="32588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600" dirty="0"/>
                  <a:t>- maximal number of sets covering an element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𝒐𝒍𝒅</m:t>
                        </m:r>
                      </m:sup>
                    </m:sSubSup>
                  </m:oMath>
                </a14:m>
                <a:r>
                  <a:rPr lang="en-US" sz="3600" dirty="0"/>
                  <a:t>- the primal variables before the update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𝒏𝒆𝒘</m:t>
                        </m:r>
                      </m:sup>
                    </m:sSubSup>
                  </m:oMath>
                </a14:m>
                <a:r>
                  <a:rPr lang="en-US" sz="3600" dirty="0"/>
                  <a:t>- the primal variables after the update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p>
                          </m:sSub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bSup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09AD1-B472-8DB1-3CED-772851BF2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171" y="10136976"/>
                <a:ext cx="10959830" cy="3258841"/>
              </a:xfrm>
              <a:prstGeom prst="rect">
                <a:avLst/>
              </a:prstGeom>
              <a:blipFill>
                <a:blip r:embed="rId3"/>
                <a:stretch>
                  <a:fillRect t="-2996" b="-63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/>
              <p:nvPr/>
            </p:nvSpPr>
            <p:spPr>
              <a:xfrm>
                <a:off x="14798351" y="3958825"/>
                <a:ext cx="8998527" cy="608012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4000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den>
                    </m:f>
                  </m:oMath>
                </a14:m>
                <a:endParaRPr lang="en-US" sz="4000" dirty="0"/>
              </a:p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000" b="1" dirty="0"/>
                  <a:t> do</a:t>
                </a:r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sz="40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351" y="3958825"/>
                <a:ext cx="8998527" cy="6080126"/>
              </a:xfrm>
              <a:prstGeom prst="rect">
                <a:avLst/>
              </a:prstGeom>
              <a:blipFill>
                <a:blip r:embed="rId4"/>
                <a:stretch>
                  <a:fillRect l="-2297" t="-1597" b="-189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970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00B0D-58ED-CB19-9730-95774D050D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F430-4BB0-D1FD-FB6C-85DFB2C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Robustness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 competitive ratio is always bounded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b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ℱ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d>
                      </m:e>
                    </m:nary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09AD1-B472-8DB1-3CED-772851BF2AB9}"/>
                  </a:ext>
                </a:extLst>
              </p:cNvPr>
              <p:cNvSpPr txBox="1"/>
              <p:nvPr/>
            </p:nvSpPr>
            <p:spPr>
              <a:xfrm>
                <a:off x="13813277" y="8239126"/>
                <a:ext cx="10570723" cy="52388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600" dirty="0"/>
                  <a:t> - maximal number of sets covering an element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- the groups covering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𝓐</m:t>
                    </m:r>
                  </m:oMath>
                </a14:m>
                <a:r>
                  <a:rPr lang="en-US" sz="3600" dirty="0"/>
                  <a:t> - the predicted optimal covering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𝒐𝒍𝒅</m:t>
                        </m:r>
                      </m:sup>
                    </m:sSubSup>
                  </m:oMath>
                </a14:m>
                <a:r>
                  <a:rPr lang="en-US" sz="3600" dirty="0"/>
                  <a:t> - the primal variables before the update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𝒏𝒆𝒘</m:t>
                        </m:r>
                      </m:sup>
                    </m:sSubSup>
                  </m:oMath>
                </a14:m>
                <a:r>
                  <a:rPr lang="en-US" sz="3600" dirty="0"/>
                  <a:t> - the primal variables after the update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p>
                          </m:sSub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bSup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09AD1-B472-8DB1-3CED-772851BF2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277" y="8239126"/>
                <a:ext cx="10570723" cy="5238870"/>
              </a:xfrm>
              <a:prstGeom prst="rect">
                <a:avLst/>
              </a:prstGeom>
              <a:blipFill>
                <a:blip r:embed="rId3"/>
                <a:stretch>
                  <a:fillRect t="-1863" b="-36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/>
              <p:nvPr/>
            </p:nvSpPr>
            <p:spPr>
              <a:xfrm>
                <a:off x="14798351" y="1926415"/>
                <a:ext cx="8998527" cy="608012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4000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sz="40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4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den>
                    </m:f>
                  </m:oMath>
                </a14:m>
                <a:endParaRPr lang="en-US" sz="4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000" b="1" dirty="0"/>
                  <a:t> do</a:t>
                </a:r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4000" dirty="0">
                    <a:solidFill>
                      <a:schemeClr val="accent3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sz="4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351" y="1926415"/>
                <a:ext cx="8998527" cy="6080126"/>
              </a:xfrm>
              <a:prstGeom prst="rect">
                <a:avLst/>
              </a:prstGeom>
              <a:blipFill>
                <a:blip r:embed="rId4"/>
                <a:stretch>
                  <a:fillRect l="-2297" t="-1598" b="-19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733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00B0D-58ED-CB19-9730-95774D050D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F430-4BB0-D1FD-FB6C-85DFB2C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Robustness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The competitive ratio is always bounded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At any iteration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final primal solution is feasible</a:t>
                </a:r>
              </a:p>
              <a:p>
                <a:pPr marL="0" indent="0">
                  <a:buNone/>
                </a:pPr>
                <a:r>
                  <a:rPr lang="en-US" dirty="0"/>
                  <a:t>(No proof)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US" dirty="0"/>
                  <a:t> is feasible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weak duality: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Competitive ratio is bounded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00" t="-14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22350-A017-C989-F185-F4EFE260BDBA}"/>
                  </a:ext>
                </a:extLst>
              </p:cNvPr>
              <p:cNvSpPr txBox="1"/>
              <p:nvPr/>
            </p:nvSpPr>
            <p:spPr>
              <a:xfrm>
                <a:off x="13813277" y="8313086"/>
                <a:ext cx="10570723" cy="52388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600" dirty="0"/>
                  <a:t> - maximal number of sets covering an element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- the groups covering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𝓐</m:t>
                    </m:r>
                  </m:oMath>
                </a14:m>
                <a:r>
                  <a:rPr lang="en-US" sz="3600" dirty="0"/>
                  <a:t> - the predicted optimal covering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𝒐𝒍𝒅</m:t>
                        </m:r>
                      </m:sup>
                    </m:sSubSup>
                  </m:oMath>
                </a14:m>
                <a:r>
                  <a:rPr lang="en-US" sz="3600" dirty="0"/>
                  <a:t> - the primal variables before the update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𝒏𝒆𝒘</m:t>
                        </m:r>
                      </m:sup>
                    </m:sSubSup>
                  </m:oMath>
                </a14:m>
                <a:r>
                  <a:rPr lang="en-US" sz="3600" dirty="0"/>
                  <a:t> - the primal variables after the update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p>
                          </m:sSub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bSup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22350-A017-C989-F185-F4EFE260B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277" y="8313086"/>
                <a:ext cx="10570723" cy="5238870"/>
              </a:xfrm>
              <a:prstGeom prst="rect">
                <a:avLst/>
              </a:prstGeom>
              <a:blipFill>
                <a:blip r:embed="rId3"/>
                <a:stretch>
                  <a:fillRect t="-1863" b="-36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810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00B0D-58ED-CB19-9730-95774D050D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F430-4BB0-D1FD-FB6C-85DFB2C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Consistency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𝓟𝓓𝓛𝓐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decompose the primal increase at each iteration of the while loop into 2 parts:</a:t>
                </a:r>
              </a:p>
              <a:p>
                <a:r>
                  <a:rPr lang="en-US" dirty="0"/>
                  <a:t>Increase due to sets in the predictor: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/>
              <p:nvPr/>
            </p:nvSpPr>
            <p:spPr>
              <a:xfrm>
                <a:off x="14623473" y="6365874"/>
                <a:ext cx="8998527" cy="608012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4000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den>
                    </m:f>
                  </m:oMath>
                </a14:m>
                <a:endParaRPr lang="en-US" sz="4000" dirty="0"/>
              </a:p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000" b="1" dirty="0"/>
                  <a:t> do</a:t>
                </a:r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sz="40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473" y="6365874"/>
                <a:ext cx="8998527" cy="6080126"/>
              </a:xfrm>
              <a:prstGeom prst="rect">
                <a:avLst/>
              </a:prstGeom>
              <a:blipFill>
                <a:blip r:embed="rId4"/>
                <a:stretch>
                  <a:fillRect l="-2297" t="-1597" b="-189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0E6B9D-2581-790F-508B-1047C9F13B90}"/>
                  </a:ext>
                </a:extLst>
              </p:cNvPr>
              <p:cNvSpPr txBox="1"/>
              <p:nvPr/>
            </p:nvSpPr>
            <p:spPr>
              <a:xfrm>
                <a:off x="5995482" y="10400749"/>
                <a:ext cx="8998527" cy="31803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600" dirty="0"/>
                  <a:t> - maximal number of sets covering an element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- the groups covering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𝓐</m:t>
                    </m:r>
                  </m:oMath>
                </a14:m>
                <a:r>
                  <a:rPr lang="en-US" sz="3600" dirty="0"/>
                  <a:t> - the predicted optimal covering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0E6B9D-2581-790F-508B-1047C9F13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2" y="10400749"/>
                <a:ext cx="8998527" cy="3180358"/>
              </a:xfrm>
              <a:prstGeom prst="rect">
                <a:avLst/>
              </a:prstGeom>
              <a:blipFill>
                <a:blip r:embed="rId5"/>
                <a:stretch>
                  <a:fillRect l="-2100" t="-2874" b="-6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35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00B0D-58ED-CB19-9730-95774D050D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SET COVER</a:t>
            </a: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F430-4BB0-D1FD-FB6C-85DFB2C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Consistency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𝓟𝓓𝓛𝓐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Increase due to sets not in the predictor: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nary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27B31ED-D5DC-F142-E772-EE0665B22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/>
              <p:nvPr/>
            </p:nvSpPr>
            <p:spPr>
              <a:xfrm>
                <a:off x="15385473" y="7635874"/>
                <a:ext cx="8998527" cy="608012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4000" b="1" dirty="0"/>
                  <a:t> do</a:t>
                </a:r>
              </a:p>
              <a:p>
                <a:pPr marL="0" indent="0" algn="l" rtl="0">
                  <a:buNone/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den>
                    </m:f>
                  </m:oMath>
                </a14:m>
                <a:endParaRPr lang="en-US" sz="4000" dirty="0"/>
              </a:p>
              <a:p>
                <a:pPr marL="0" indent="0" algn="l" rtl="0">
                  <a:buNone/>
                </a:pPr>
                <a:r>
                  <a:rPr lang="en-US" sz="4000" b="1" dirty="0"/>
                  <a:t>for all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000" b="1" dirty="0"/>
                  <a:t> do</a:t>
                </a:r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sz="40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69D48-2A56-507E-E1FB-0B229506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473" y="7635874"/>
                <a:ext cx="8998527" cy="6080126"/>
              </a:xfrm>
              <a:prstGeom prst="rect">
                <a:avLst/>
              </a:prstGeom>
              <a:blipFill>
                <a:blip r:embed="rId4"/>
                <a:stretch>
                  <a:fillRect l="-2297" t="-1598" b="-19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F94B64-CB7B-AA7B-ECCD-E811679FA743}"/>
                  </a:ext>
                </a:extLst>
              </p:cNvPr>
              <p:cNvSpPr txBox="1"/>
              <p:nvPr/>
            </p:nvSpPr>
            <p:spPr>
              <a:xfrm>
                <a:off x="762000" y="10904974"/>
                <a:ext cx="10745821" cy="26263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600" dirty="0"/>
                  <a:t> - maximal number of sets covering an element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- the groups covering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𝓐</m:t>
                    </m:r>
                  </m:oMath>
                </a14:m>
                <a:r>
                  <a:rPr lang="en-US" sz="3600" dirty="0"/>
                  <a:t> - the predicted optimal covering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F94B64-CB7B-AA7B-ECCD-E811679FA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904974"/>
                <a:ext cx="10745821" cy="2626360"/>
              </a:xfrm>
              <a:prstGeom prst="rect">
                <a:avLst/>
              </a:prstGeom>
              <a:blipFill>
                <a:blip r:embed="rId5"/>
                <a:stretch>
                  <a:fillRect t="-3712" b="-7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843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13327</Words>
  <Application>Microsoft Office PowerPoint</Application>
  <PresentationFormat>Custom</PresentationFormat>
  <Paragraphs>1642</Paragraphs>
  <Slides>125</Slides>
  <Notes>100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7" baseType="lpstr">
      <vt:lpstr>Agency FB</vt:lpstr>
      <vt:lpstr>Arial</vt:lpstr>
      <vt:lpstr>Avenir Next Medium</vt:lpstr>
      <vt:lpstr>Avenir Next Regular</vt:lpstr>
      <vt:lpstr>Cambria Math</vt:lpstr>
      <vt:lpstr>DIN Alternate Bold</vt:lpstr>
      <vt:lpstr>DIN Condensed Bold</vt:lpstr>
      <vt:lpstr>Helvetica</vt:lpstr>
      <vt:lpstr>Helvetica Neue</vt:lpstr>
      <vt:lpstr>StarSymbol</vt:lpstr>
      <vt:lpstr>Times New Roman</vt:lpstr>
      <vt:lpstr>New_Template7</vt:lpstr>
      <vt:lpstr>The Primal-Dual method for Learning Augmented Algorithms Étienne Bamas, Andreas Maggiori, Ola Svensson Slides By: Roi Bar-On, Tsufit Shua 01/06/2022</vt:lpstr>
      <vt:lpstr>Agenda</vt:lpstr>
      <vt:lpstr>The Primal-Dual Method</vt:lpstr>
      <vt:lpstr>Learning Augmented Algorithms</vt:lpstr>
      <vt:lpstr>Desiderata</vt:lpstr>
      <vt:lpstr>Notions</vt:lpstr>
      <vt:lpstr>General Recipe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Cover</vt:lpstr>
      <vt:lpstr>Primal-Dual Approach</vt:lpstr>
      <vt:lpstr>Algorithm</vt:lpstr>
      <vt:lpstr>Analysis</vt:lpstr>
      <vt:lpstr>y/log⁡d  is a feasible dual solution - proof.</vt:lpstr>
      <vt:lpstr>Adding a Predictor</vt:lpstr>
      <vt:lpstr>Making It Learning-Augmented</vt:lpstr>
      <vt:lpstr>Robustness</vt:lpstr>
      <vt:lpstr>Robustness</vt:lpstr>
      <vt:lpstr>Robustness</vt:lpstr>
      <vt:lpstr>Consistency</vt:lpstr>
      <vt:lpstr>Consistency</vt:lpstr>
      <vt:lpstr>Consistency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2022-06-01T19:59:54Z</dcterms:modified>
</cp:coreProperties>
</file>