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3"/>
  </p:notesMasterIdLst>
  <p:sldIdLst>
    <p:sldId id="257" r:id="rId2"/>
    <p:sldId id="258" r:id="rId3"/>
    <p:sldId id="262" r:id="rId4"/>
    <p:sldId id="288" r:id="rId5"/>
    <p:sldId id="263" r:id="rId6"/>
    <p:sldId id="290" r:id="rId7"/>
    <p:sldId id="292" r:id="rId8"/>
    <p:sldId id="293" r:id="rId9"/>
    <p:sldId id="294" r:id="rId10"/>
    <p:sldId id="344" r:id="rId11"/>
    <p:sldId id="259" r:id="rId12"/>
    <p:sldId id="265" r:id="rId13"/>
    <p:sldId id="305" r:id="rId14"/>
    <p:sldId id="306" r:id="rId15"/>
    <p:sldId id="266" r:id="rId16"/>
    <p:sldId id="307" r:id="rId17"/>
    <p:sldId id="267" r:id="rId18"/>
    <p:sldId id="308" r:id="rId19"/>
    <p:sldId id="268" r:id="rId20"/>
    <p:sldId id="270" r:id="rId21"/>
    <p:sldId id="309" r:id="rId22"/>
    <p:sldId id="269" r:id="rId23"/>
    <p:sldId id="271" r:id="rId24"/>
    <p:sldId id="272" r:id="rId25"/>
    <p:sldId id="327" r:id="rId26"/>
    <p:sldId id="273" r:id="rId27"/>
    <p:sldId id="328" r:id="rId28"/>
    <p:sldId id="274" r:id="rId29"/>
    <p:sldId id="275" r:id="rId30"/>
    <p:sldId id="330" r:id="rId31"/>
    <p:sldId id="331" r:id="rId32"/>
    <p:sldId id="332" r:id="rId33"/>
    <p:sldId id="276" r:id="rId34"/>
    <p:sldId id="335" r:id="rId35"/>
    <p:sldId id="333" r:id="rId36"/>
    <p:sldId id="338" r:id="rId37"/>
    <p:sldId id="277" r:id="rId38"/>
    <p:sldId id="340" r:id="rId39"/>
    <p:sldId id="278" r:id="rId40"/>
    <p:sldId id="341" r:id="rId41"/>
    <p:sldId id="342" r:id="rId42"/>
    <p:sldId id="261" r:id="rId43"/>
    <p:sldId id="285" r:id="rId44"/>
    <p:sldId id="295" r:id="rId45"/>
    <p:sldId id="299" r:id="rId46"/>
    <p:sldId id="316" r:id="rId47"/>
    <p:sldId id="296" r:id="rId48"/>
    <p:sldId id="317" r:id="rId49"/>
    <p:sldId id="297" r:id="rId50"/>
    <p:sldId id="323" r:id="rId51"/>
    <p:sldId id="287" r:id="rId52"/>
    <p:sldId id="318" r:id="rId53"/>
    <p:sldId id="319" r:id="rId54"/>
    <p:sldId id="322" r:id="rId55"/>
    <p:sldId id="300" r:id="rId56"/>
    <p:sldId id="324" r:id="rId57"/>
    <p:sldId id="325" r:id="rId58"/>
    <p:sldId id="301" r:id="rId59"/>
    <p:sldId id="302" r:id="rId60"/>
    <p:sldId id="303" r:id="rId61"/>
    <p:sldId id="326" r:id="rId62"/>
    <p:sldId id="304" r:id="rId63"/>
    <p:sldId id="345" r:id="rId64"/>
    <p:sldId id="310" r:id="rId65"/>
    <p:sldId id="311" r:id="rId66"/>
    <p:sldId id="312" r:id="rId67"/>
    <p:sldId id="313" r:id="rId68"/>
    <p:sldId id="314" r:id="rId69"/>
    <p:sldId id="315" r:id="rId70"/>
    <p:sldId id="281" r:id="rId71"/>
    <p:sldId id="343" r:id="rId7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83309" autoAdjust="0"/>
  </p:normalViewPr>
  <p:slideViewPr>
    <p:cSldViewPr>
      <p:cViewPr varScale="1">
        <p:scale>
          <a:sx n="76" d="100"/>
          <a:sy n="7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C242EF-E17F-40B6-AB88-44D4754126BF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4A33E3-3C68-479E-A013-F38DAA292B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44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62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</a:t>
            </a:r>
            <a:r>
              <a:rPr lang="en-US" baseline="0" smtClean="0"/>
              <a:t>state relaxations.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</a:t>
            </a:r>
            <a:r>
              <a:rPr lang="en-US" baseline="0" smtClean="0"/>
              <a:t>state relaxations.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</a:t>
            </a:r>
            <a:r>
              <a:rPr lang="en-US" baseline="0" smtClean="0"/>
              <a:t>state relaxations.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Mention</a:t>
            </a:r>
            <a:r>
              <a:rPr lang="en-US" baseline="0" dirty="0" smtClean="0"/>
              <a:t> the usefulness of min cost math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177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Explain</a:t>
            </a:r>
            <a:r>
              <a:rPr lang="en-US" baseline="0" dirty="0" smtClean="0"/>
              <a:t> why we can assume there exist such matching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889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Explain</a:t>
            </a:r>
            <a:r>
              <a:rPr lang="en-US" baseline="0" dirty="0" smtClean="0"/>
              <a:t> why we can assume there exist such matching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889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Explain</a:t>
            </a:r>
            <a:r>
              <a:rPr lang="en-US" baseline="0" dirty="0" smtClean="0"/>
              <a:t> why we can assume there exist such matching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88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No</a:t>
            </a:r>
            <a:r>
              <a:rPr lang="en-US" baseline="0" dirty="0" smtClean="0"/>
              <a:t> time so only sketch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Similar potential function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Can be used for weighted paging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*</a:t>
            </a:r>
            <a:r>
              <a:rPr lang="en-US" baseline="0" dirty="0" smtClean="0"/>
              <a:t> Mention we only need lazy algorithms W.L.O.G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Only deterministic algorithms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Sometimes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 is graph sometimes it is continues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dirty="0" err="1" smtClean="0"/>
                  <a:t>Manasse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McGeoch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Sleator</a:t>
                </a:r>
                <a:r>
                  <a:rPr lang="en-US" baseline="0" dirty="0" smtClean="0"/>
                  <a:t>, 1990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Only deterministic algorithms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Sometimes </a:t>
                </a:r>
                <a:r>
                  <a:rPr lang="en-US" b="0" i="0" baseline="0" smtClean="0">
                    <a:latin typeface="Cambria Math"/>
                  </a:rPr>
                  <a:t>ℳ</a:t>
                </a:r>
                <a:r>
                  <a:rPr lang="en-US" dirty="0" smtClean="0"/>
                  <a:t> is graph sometimes it is continues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dirty="0" err="1" smtClean="0"/>
                  <a:t>Manasse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McGeoch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Sleator</a:t>
                </a:r>
                <a:r>
                  <a:rPr lang="en-US" baseline="0" dirty="0" smtClean="0"/>
                  <a:t>, 1990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*</a:t>
            </a:r>
            <a:r>
              <a:rPr lang="en-US" baseline="0" dirty="0" smtClean="0"/>
              <a:t> Mention we only need lazy algorithms W.L.O.G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98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Emphasize</a:t>
            </a:r>
            <a:r>
              <a:rPr lang="en-US" baseline="0" dirty="0" smtClean="0"/>
              <a:t> that ‘ means the new one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891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Emphasize</a:t>
            </a:r>
            <a:r>
              <a:rPr lang="en-US" baseline="0" dirty="0" smtClean="0"/>
              <a:t> that ‘ means the new one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891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564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564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564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56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Only deterministic algorithms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Sometimes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 is graph sometimes it is continues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dirty="0" err="1" smtClean="0"/>
                  <a:t>Manasse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McGeoch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Sleator</a:t>
                </a:r>
                <a:r>
                  <a:rPr lang="en-US" baseline="0" dirty="0" smtClean="0"/>
                  <a:t>, 1990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Only deterministic algorithms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baseline="0" dirty="0" smtClean="0"/>
                  <a:t>Sometimes </a:t>
                </a:r>
                <a:r>
                  <a:rPr lang="en-US" b="0" i="0" baseline="0" smtClean="0">
                    <a:latin typeface="Cambria Math"/>
                  </a:rPr>
                  <a:t>ℳ</a:t>
                </a:r>
                <a:r>
                  <a:rPr lang="en-US" dirty="0" smtClean="0"/>
                  <a:t> is graph sometimes it is continues</a:t>
                </a:r>
              </a:p>
              <a:p>
                <a:pPr marL="171450" indent="-171450" algn="l" rtl="0">
                  <a:buFont typeface="Arial" pitchFamily="34" charset="0"/>
                  <a:buChar char="•"/>
                </a:pPr>
                <a:r>
                  <a:rPr lang="en-US" dirty="0" err="1" smtClean="0"/>
                  <a:t>Manasse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McGeoch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Sleator</a:t>
                </a:r>
                <a:r>
                  <a:rPr lang="en-US" baseline="0" dirty="0" smtClean="0"/>
                  <a:t>, 1990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Give</a:t>
            </a:r>
            <a:r>
              <a:rPr lang="en-US" baseline="0" dirty="0" smtClean="0"/>
              <a:t> a word about weighted paging and asymmetric k-server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Give</a:t>
            </a:r>
            <a:r>
              <a:rPr lang="en-US" baseline="0" dirty="0" smtClean="0"/>
              <a:t> a word about weighted paging and asymmetric k-server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Give</a:t>
            </a:r>
            <a:r>
              <a:rPr lang="en-US" baseline="0" dirty="0" smtClean="0"/>
              <a:t> a word about weighted paging and asymmetric k-server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state relaxations.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These also a case when N=k+1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state relaxations.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These also a case when N=k+1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and final </a:t>
            </a:r>
            <a:r>
              <a:rPr lang="en-US" baseline="0" smtClean="0"/>
              <a:t>state relaxations.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33E3-3C68-479E-A013-F38DAA292BF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2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56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3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95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6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2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1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45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0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0FCC-93AD-4AA4-AB50-82FA18BB9550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C12F-7C39-4884-88C0-AFB2648A7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8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62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54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57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59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5.png"/><Relationship Id="rId3" Type="http://schemas.openxmlformats.org/officeDocument/2006/relationships/image" Target="../media/image590.png"/><Relationship Id="rId7" Type="http://schemas.openxmlformats.org/officeDocument/2006/relationships/image" Target="../media/image93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98.png"/><Relationship Id="rId5" Type="http://schemas.openxmlformats.org/officeDocument/2006/relationships/image" Target="../media/image76.png"/><Relationship Id="rId10" Type="http://schemas.openxmlformats.org/officeDocument/2006/relationships/image" Target="../media/image103.png"/><Relationship Id="rId4" Type="http://schemas.openxmlformats.org/officeDocument/2006/relationships/image" Target="../media/image100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5.png"/><Relationship Id="rId3" Type="http://schemas.openxmlformats.org/officeDocument/2006/relationships/image" Target="../media/image590.png"/><Relationship Id="rId7" Type="http://schemas.openxmlformats.org/officeDocument/2006/relationships/image" Target="../media/image108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8.png"/><Relationship Id="rId5" Type="http://schemas.openxmlformats.org/officeDocument/2006/relationships/image" Target="../media/image76.png"/><Relationship Id="rId10" Type="http://schemas.openxmlformats.org/officeDocument/2006/relationships/image" Target="../media/image103.png"/><Relationship Id="rId4" Type="http://schemas.openxmlformats.org/officeDocument/2006/relationships/image" Target="../media/image106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68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7" Type="http://schemas.openxmlformats.org/officeDocument/2006/relationships/image" Target="../media/image780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9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9" Type="http://schemas.openxmlformats.org/officeDocument/2006/relationships/image" Target="../media/image800.png"/><Relationship Id="rId14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8.png"/><Relationship Id="rId7" Type="http://schemas.openxmlformats.org/officeDocument/2006/relationships/image" Target="../media/image780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2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2.png"/><Relationship Id="rId9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60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2.png"/><Relationship Id="rId9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61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2.png"/><Relationship Id="rId9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1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3.png"/><Relationship Id="rId7" Type="http://schemas.openxmlformats.org/officeDocument/2006/relationships/image" Target="../media/image179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10" Type="http://schemas.openxmlformats.org/officeDocument/2006/relationships/image" Target="../media/image181.png"/><Relationship Id="rId4" Type="http://schemas.openxmlformats.org/officeDocument/2006/relationships/image" Target="../media/image176.png"/><Relationship Id="rId9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1.png"/><Relationship Id="rId7" Type="http://schemas.openxmlformats.org/officeDocument/2006/relationships/image" Target="../media/image194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5.png"/><Relationship Id="rId7" Type="http://schemas.openxmlformats.org/officeDocument/2006/relationships/image" Target="../media/image19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7.png"/><Relationship Id="rId7" Type="http://schemas.openxmlformats.org/officeDocument/2006/relationships/image" Target="../media/image189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1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9.png"/><Relationship Id="rId7" Type="http://schemas.openxmlformats.org/officeDocument/2006/relationships/image" Target="../media/image216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22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650305-E781-4373-8D0F-1160BCB1A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The k-server problem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2B79E3-C8EC-43FA-9FE2-CF930614F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Seminar on Online Algorithms</a:t>
            </a:r>
          </a:p>
          <a:p>
            <a:r>
              <a:rPr lang="en-US" sz="3000" dirty="0"/>
              <a:t>Prof. Haim Kaplan</a:t>
            </a:r>
          </a:p>
          <a:p>
            <a:r>
              <a:rPr lang="en-US" dirty="0" smtClean="0"/>
              <a:t>23.03.2022</a:t>
            </a:r>
            <a:endParaRPr lang="en-US" dirty="0"/>
          </a:p>
          <a:p>
            <a:r>
              <a:rPr lang="en-US" dirty="0" smtClean="0"/>
              <a:t>Shaun Kotek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𝑠𝑒𝑟𝑣𝑒𝑟</m:t>
                    </m:r>
                    <m:r>
                      <a:rPr lang="he-IL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Conjecture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For any metric space the is a deterministic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𝑐𝑜𝑚𝑝𝑒𝑡𝑖𝑡𝑖𝑣𝑒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𝑠𝑒𝑟𝑣𝑒𝑟</m:t>
                    </m:r>
                  </m:oMath>
                </a14:m>
                <a:r>
                  <a:rPr lang="en-US" dirty="0" smtClean="0"/>
                  <a:t> algorithm.</a:t>
                </a:r>
              </a:p>
              <a:p>
                <a:pPr algn="l" rtl="0"/>
                <a:r>
                  <a:rPr lang="en-US" dirty="0" smtClean="0"/>
                  <a:t>Known upper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Known lower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1">
                <a:blip r:embed="rId3"/>
                <a:stretch>
                  <a:fillRect l="-163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Introduction and Definitions</a:t>
                </a:r>
              </a:p>
              <a:p>
                <a:pPr algn="l" rtl="0"/>
                <a:r>
                  <a:rPr lang="en-US" b="1" dirty="0" smtClean="0"/>
                  <a:t>Simple Cases</a:t>
                </a:r>
              </a:p>
              <a:p>
                <a:pPr lvl="1" algn="l" rtl="0"/>
                <a:r>
                  <a:rPr lang="en-US" dirty="0" smtClean="0"/>
                  <a:t>The line as a Metric Space</a:t>
                </a:r>
              </a:p>
              <a:p>
                <a:pPr lvl="1" algn="l" rtl="0"/>
                <a:r>
                  <a:rPr lang="en-US" dirty="0" smtClean="0"/>
                  <a:t>Tree as a Metric Space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The Work Function </a:t>
                </a:r>
                <a:r>
                  <a:rPr lang="en-US" dirty="0" smtClean="0"/>
                  <a:t>Algorithm</a:t>
                </a:r>
              </a:p>
              <a:p>
                <a:pPr algn="l" rtl="0"/>
                <a:r>
                  <a:rPr lang="en-US" dirty="0" smtClean="0"/>
                  <a:t>Lower Bound</a:t>
                </a:r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Line as a Metric Space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3664661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5724128" y="315966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683568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8" name="Straight Connector 17"/>
          <p:cNvCxnSpPr>
            <a:stCxn id="17" idx="6"/>
            <a:endCxn id="15" idx="2"/>
          </p:cNvCxnSpPr>
          <p:nvPr/>
        </p:nvCxnSpPr>
        <p:spPr>
          <a:xfrm>
            <a:off x="1806931" y="3675148"/>
            <a:ext cx="185773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5" idx="6"/>
          </p:cNvCxnSpPr>
          <p:nvPr/>
        </p:nvCxnSpPr>
        <p:spPr>
          <a:xfrm flipH="1" flipV="1">
            <a:off x="4788024" y="3675148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7374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74" y="2627620"/>
                <a:ext cx="5957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59675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5" y="2627620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176132" y="326255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3262556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200574" y="326255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74" y="3262556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7504" y="4509120"/>
            <a:ext cx="81253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Initial and final state relaxations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We will sometimes observe the line as a continues space.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We have Already met the </a:t>
            </a:r>
            <a:r>
              <a:rPr lang="en-US" sz="2800" dirty="0" smtClean="0"/>
              <a:t>line, Dive into the algorithm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7164288" y="3168952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99835" y="263691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35" y="2636912"/>
                <a:ext cx="595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7640734" y="327184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34" y="3271848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stCxn id="28" idx="2"/>
            <a:endCxn id="16" idx="6"/>
          </p:cNvCxnSpPr>
          <p:nvPr/>
        </p:nvCxnSpPr>
        <p:spPr>
          <a:xfrm flipH="1" flipV="1">
            <a:off x="6847491" y="3678979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Double Coverage – First Case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3664661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5752893" y="315496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755576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8" name="Straight Connector 17"/>
          <p:cNvCxnSpPr>
            <a:stCxn id="17" idx="6"/>
            <a:endCxn id="15" idx="2"/>
          </p:cNvCxnSpPr>
          <p:nvPr/>
        </p:nvCxnSpPr>
        <p:spPr>
          <a:xfrm>
            <a:off x="1878939" y="3675148"/>
            <a:ext cx="178572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5" idx="6"/>
          </p:cNvCxnSpPr>
          <p:nvPr/>
        </p:nvCxnSpPr>
        <p:spPr>
          <a:xfrm flipH="1">
            <a:off x="4788024" y="3674279"/>
            <a:ext cx="964869" cy="8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9382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82" y="2627620"/>
                <a:ext cx="5957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73676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76" y="2627620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176132" y="326255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3262556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242567" y="326255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67" y="3262556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5-Point Star 13"/>
          <p:cNvSpPr/>
          <p:nvPr/>
        </p:nvSpPr>
        <p:spPr>
          <a:xfrm>
            <a:off x="1029044" y="4245888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3943297" y="1556792"/>
            <a:ext cx="4235392" cy="1224136"/>
            <a:chOff x="3943297" y="1556792"/>
            <a:chExt cx="4235392" cy="1224136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5632715" y="234954"/>
              <a:ext cx="856556" cy="4235392"/>
            </a:xfrm>
            <a:prstGeom prst="rightBrace">
              <a:avLst>
                <a:gd name="adj1" fmla="val 8333"/>
                <a:gd name="adj2" fmla="val 502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96896" y="1556792"/>
              <a:ext cx="17281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The Convex Hull</a:t>
              </a:r>
              <a:endParaRPr lang="he-IL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7236296" y="315496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55813" y="263691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13" y="2636912"/>
                <a:ext cx="595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7696712" y="327184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12" y="3271848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25" idx="2"/>
            <a:endCxn id="16" idx="6"/>
          </p:cNvCxnSpPr>
          <p:nvPr/>
        </p:nvCxnSpPr>
        <p:spPr>
          <a:xfrm flipH="1">
            <a:off x="6876256" y="3674279"/>
            <a:ext cx="3600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7965E-6 L -0.33854 0.00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Double Coverage – Second Case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3664661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5752893" y="315496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755576" y="3155829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8" name="Straight Connector 17"/>
          <p:cNvCxnSpPr>
            <a:stCxn id="17" idx="6"/>
            <a:endCxn id="15" idx="2"/>
          </p:cNvCxnSpPr>
          <p:nvPr/>
        </p:nvCxnSpPr>
        <p:spPr>
          <a:xfrm>
            <a:off x="1878939" y="3675148"/>
            <a:ext cx="178572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5" idx="6"/>
          </p:cNvCxnSpPr>
          <p:nvPr/>
        </p:nvCxnSpPr>
        <p:spPr>
          <a:xfrm flipH="1">
            <a:off x="4788024" y="3674279"/>
            <a:ext cx="964869" cy="8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9382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82" y="2627620"/>
                <a:ext cx="5957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627620"/>
                <a:ext cx="5957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73676" y="26276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76" y="2627620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1111076" y="325505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76" y="3255052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242567" y="326255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67" y="3262556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5-Point Star 13"/>
          <p:cNvSpPr/>
          <p:nvPr/>
        </p:nvSpPr>
        <p:spPr>
          <a:xfrm>
            <a:off x="4000566" y="4309309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755576" y="1556792"/>
            <a:ext cx="7423113" cy="1224136"/>
            <a:chOff x="3943297" y="1556792"/>
            <a:chExt cx="4235392" cy="1224136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5632715" y="234954"/>
              <a:ext cx="856556" cy="4235392"/>
            </a:xfrm>
            <a:prstGeom prst="rightBrace">
              <a:avLst>
                <a:gd name="adj1" fmla="val 8333"/>
                <a:gd name="adj2" fmla="val 502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96896" y="1556792"/>
              <a:ext cx="17281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The Convex Hull</a:t>
              </a:r>
              <a:endParaRPr lang="he-IL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7236296" y="315496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55813" y="263691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13" y="2636912"/>
                <a:ext cx="595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7696712" y="327184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12" y="3271848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25" idx="2"/>
            <a:endCxn id="16" idx="6"/>
          </p:cNvCxnSpPr>
          <p:nvPr/>
        </p:nvCxnSpPr>
        <p:spPr>
          <a:xfrm flipH="1">
            <a:off x="6876256" y="3674279"/>
            <a:ext cx="3600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39064" y="4197600"/>
            <a:ext cx="1296144" cy="1661309"/>
            <a:chOff x="5839064" y="4197600"/>
            <a:chExt cx="1296144" cy="1661309"/>
          </a:xfrm>
        </p:grpSpPr>
        <p:sp>
          <p:nvSpPr>
            <p:cNvPr id="29" name="Up Arrow 28"/>
            <p:cNvSpPr/>
            <p:nvPr/>
          </p:nvSpPr>
          <p:spPr>
            <a:xfrm>
              <a:off x="6304846" y="4197600"/>
              <a:ext cx="364580" cy="631859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9064" y="4935579"/>
              <a:ext cx="129614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Closest server to the right</a:t>
              </a:r>
              <a:endParaRPr lang="he-IL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9185" y="4313803"/>
            <a:ext cx="1296144" cy="1661309"/>
            <a:chOff x="5839064" y="4197600"/>
            <a:chExt cx="1296144" cy="1661309"/>
          </a:xfrm>
        </p:grpSpPr>
        <p:sp>
          <p:nvSpPr>
            <p:cNvPr id="32" name="Up Arrow 31"/>
            <p:cNvSpPr/>
            <p:nvPr/>
          </p:nvSpPr>
          <p:spPr>
            <a:xfrm>
              <a:off x="6304846" y="4197600"/>
              <a:ext cx="364580" cy="631859"/>
            </a:xfrm>
            <a:prstGeom prst="up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39064" y="4935579"/>
              <a:ext cx="129614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Closest server to the left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965E-6 L -0.22604 1.97965E-6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8363E-6 L 0.20139 -1.68363E-6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Double Coverage Algorithm</a:t>
            </a:r>
            <a:endParaRPr lang="he-IL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4BDEB91E-6208-4661-9F3C-68AFBE3D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30963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DC Algorithm:</a:t>
            </a:r>
          </a:p>
          <a:p>
            <a:pPr lvl="1" algn="l" rtl="0"/>
            <a:r>
              <a:rPr lang="en-US" dirty="0" smtClean="0"/>
              <a:t>If the request falls outside of the convex hull, serve it with the nearest server.</a:t>
            </a:r>
          </a:p>
          <a:p>
            <a:pPr lvl="1" algn="l" rtl="0"/>
            <a:r>
              <a:rPr lang="en-US" dirty="0" smtClean="0"/>
              <a:t>Otherwise the request is between to adjacent servers, move both of them until one serves the request.</a:t>
            </a:r>
          </a:p>
          <a:p>
            <a:pPr marL="0" indent="0" algn="l" rtl="0">
              <a:buNone/>
            </a:pPr>
            <a:r>
              <a:rPr lang="en-US" sz="2000" baseline="30000" dirty="0" smtClean="0"/>
              <a:t>*</a:t>
            </a:r>
            <a:r>
              <a:rPr lang="en-US" sz="2000" dirty="0" smtClean="0"/>
              <a:t>Break ties arbitrarily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2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DC On the line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664661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7504330" y="312967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1187624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21" name="Straight Connector 20"/>
          <p:cNvCxnSpPr>
            <a:stCxn id="17" idx="6"/>
            <a:endCxn id="15" idx="2"/>
          </p:cNvCxnSpPr>
          <p:nvPr/>
        </p:nvCxnSpPr>
        <p:spPr>
          <a:xfrm>
            <a:off x="2310987" y="3645159"/>
            <a:ext cx="135367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2"/>
            <a:endCxn id="15" idx="6"/>
          </p:cNvCxnSpPr>
          <p:nvPr/>
        </p:nvCxnSpPr>
        <p:spPr>
          <a:xfrm flipH="1" flipV="1">
            <a:off x="4788024" y="3645159"/>
            <a:ext cx="2716306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5-Point Star 40"/>
          <p:cNvSpPr/>
          <p:nvPr/>
        </p:nvSpPr>
        <p:spPr>
          <a:xfrm>
            <a:off x="7905285" y="4365104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5-Point Star 53"/>
          <p:cNvSpPr/>
          <p:nvPr/>
        </p:nvSpPr>
        <p:spPr>
          <a:xfrm>
            <a:off x="4000653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5-Point Star 54"/>
          <p:cNvSpPr/>
          <p:nvPr/>
        </p:nvSpPr>
        <p:spPr>
          <a:xfrm>
            <a:off x="1512585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/>
          <p:cNvSpPr txBox="1"/>
          <p:nvPr/>
        </p:nvSpPr>
        <p:spPr>
          <a:xfrm>
            <a:off x="899592" y="148478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DC algorithm: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2555" y="5247573"/>
                <a:ext cx="1027797" cy="5421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55" y="5247573"/>
                <a:ext cx="1027797" cy="54213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408E-6 L -0.29913 -3.9408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3 -3.9408E-6 L -0.00781 -3.9408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9408E-6 L -0.29913 -3.9408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3 -3.9408E-6 L -0.11805 -3.9408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9408E-6 L -0.41615 -3.9408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-3.9408E-6 L -0.28351 -3.9408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41" grpId="0" animBg="1"/>
      <p:bldP spid="41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5" grpId="0" animBg="1"/>
      <p:bldP spid="55" grpId="1" animBg="1"/>
      <p:bldP spid="55" grpId="2" animBg="1"/>
      <p:bldP spid="55" grpId="3" animBg="1"/>
      <p:bldP spid="55" grpId="4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Claim: DC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𝑐𝑜𝑚𝑝𝑒𝑡𝑖𝑡𝑖𝑣𝑒</m:t>
                    </m:r>
                  </m:oMath>
                </a14:m>
                <a:endParaRPr lang="x-non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8498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Denote the minimum cost matching between OPTs and DCs servers.</a:t>
                </a:r>
              </a:p>
              <a:p>
                <a:pPr algn="l" rtl="0"/>
                <a:r>
                  <a:rPr lang="en-US" dirty="0" smtClean="0"/>
                  <a:t>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servers of DC</a:t>
                </a:r>
              </a:p>
              <a:p>
                <a:pPr algn="l" rtl="0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𝐷𝐶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𝐷𝐶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84983"/>
              </a:xfrm>
              <a:blipFill rotWithShape="1">
                <a:blip r:embed="rId4"/>
                <a:stretch>
                  <a:fillRect l="-1630" t="-3503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664661" y="554559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5" name="Oval 14"/>
          <p:cNvSpPr/>
          <p:nvPr/>
        </p:nvSpPr>
        <p:spPr>
          <a:xfrm>
            <a:off x="5724128" y="5549422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683568" y="554559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7" name="Straight Connector 16"/>
          <p:cNvCxnSpPr>
            <a:stCxn id="16" idx="6"/>
            <a:endCxn id="14" idx="2"/>
          </p:cNvCxnSpPr>
          <p:nvPr/>
        </p:nvCxnSpPr>
        <p:spPr>
          <a:xfrm>
            <a:off x="1806931" y="6064910"/>
            <a:ext cx="185773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2"/>
            <a:endCxn id="14" idx="6"/>
          </p:cNvCxnSpPr>
          <p:nvPr/>
        </p:nvCxnSpPr>
        <p:spPr>
          <a:xfrm flipH="1" flipV="1">
            <a:off x="4788024" y="6064910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7374" y="501738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74" y="5017382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8257" y="5017382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5017382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59675" y="501738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5" y="5017382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176132" y="565231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5652318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6200574" y="565231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74" y="5652318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164288" y="5558714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99835" y="5026674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35" y="5026674"/>
                <a:ext cx="5957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7640734" y="566161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34" y="5661610"/>
                <a:ext cx="504056" cy="43478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stCxn id="24" idx="2"/>
            <a:endCxn id="15" idx="6"/>
          </p:cNvCxnSpPr>
          <p:nvPr/>
        </p:nvCxnSpPr>
        <p:spPr>
          <a:xfrm flipH="1" flipV="1">
            <a:off x="6847491" y="6068741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913677" y="609639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7" y="6096396"/>
                <a:ext cx="504056" cy="434786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5948546" y="60970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46" y="6097067"/>
                <a:ext cx="504056" cy="434786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7388706" y="614944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06" y="6149443"/>
                <a:ext cx="504056" cy="434786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6200574" y="5869711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641678" y="5922758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Interleaving Method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We will show</a:t>
                </a:r>
              </a:p>
              <a:p>
                <a:pPr lvl="1" algn="l" rtl="0"/>
                <a:r>
                  <a:rPr lang="en-US" dirty="0"/>
                  <a:t>Adversary moved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𝑘𝑑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DC moved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 decreases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This 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grows by at most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this will mean DC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𝑐𝑜𝑚𝑝𝑒𝑡𝑖𝑡𝑖𝑣𝑒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Potential function will have a ‘transition state’ when adversary played his move but DC did not.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/>
              </a:bodyPr>
              <a:lstStyle/>
              <a:p>
                <a:pPr lvl="1" rtl="0"/>
                <a:r>
                  <a:rPr lang="en-US" sz="3200" dirty="0" smtClean="0"/>
                  <a:t>1. </a:t>
                </a:r>
                <a:r>
                  <a:rPr lang="en-US" sz="2800" b="0" dirty="0" smtClean="0"/>
                  <a:t>Adversary moved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800" b="0" dirty="0" smtClean="0"/>
                  <a:t> increases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𝑘𝑑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1"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84784"/>
                <a:ext cx="7355507" cy="396044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changes</a:t>
                </a:r>
              </a:p>
              <a:p>
                <a:pPr algn="l" rtl="0"/>
                <a:r>
                  <a:rPr lang="en-US" dirty="0" smtClean="0"/>
                  <a:t>Cannot change by mode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cannot change by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𝑘𝑑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84784"/>
                <a:ext cx="7355507" cy="3960440"/>
              </a:xfrm>
              <a:blipFill rotWithShape="1">
                <a:blip r:embed="rId3"/>
                <a:stretch>
                  <a:fillRect l="-1823" t="-1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39018"/>
            <a:ext cx="3333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664661" y="460528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724128" y="4609112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683568" y="460528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8" name="Straight Connector 7"/>
          <p:cNvCxnSpPr>
            <a:stCxn id="7" idx="6"/>
            <a:endCxn id="5" idx="2"/>
          </p:cNvCxnSpPr>
          <p:nvPr/>
        </p:nvCxnSpPr>
        <p:spPr>
          <a:xfrm>
            <a:off x="1806931" y="5124600"/>
            <a:ext cx="185773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5" idx="6"/>
          </p:cNvCxnSpPr>
          <p:nvPr/>
        </p:nvCxnSpPr>
        <p:spPr>
          <a:xfrm flipH="1" flipV="1">
            <a:off x="4788024" y="5124600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7374" y="407707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74" y="4077072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78257" y="4077072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4077072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59675" y="407707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5" y="4077072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4176132" y="471200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4712008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200574" y="4712008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74" y="4712008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7164288" y="4618404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9835" y="4086364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35" y="4086364"/>
                <a:ext cx="5957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640734" y="472130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34" y="4721300"/>
                <a:ext cx="504056" cy="43478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>
            <a:stCxn id="15" idx="2"/>
            <a:endCxn id="6" idx="6"/>
          </p:cNvCxnSpPr>
          <p:nvPr/>
        </p:nvCxnSpPr>
        <p:spPr>
          <a:xfrm flipH="1" flipV="1">
            <a:off x="6847491" y="5128431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5948546" y="515675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46" y="5156757"/>
                <a:ext cx="504056" cy="434786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388706" y="520913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06" y="5209133"/>
                <a:ext cx="504056" cy="434786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6200574" y="4929401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641678" y="4982448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3899966" y="515719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66" y="5157192"/>
                <a:ext cx="504056" cy="434786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stCxn id="24" idx="0"/>
            <a:endCxn id="13" idx="3"/>
          </p:cNvCxnSpPr>
          <p:nvPr/>
        </p:nvCxnSpPr>
        <p:spPr>
          <a:xfrm flipV="1">
            <a:off x="4151994" y="5083121"/>
            <a:ext cx="97955" cy="74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725414" y="3820272"/>
            <a:ext cx="2020764" cy="891736"/>
            <a:chOff x="1725414" y="3820272"/>
            <a:chExt cx="2020764" cy="891736"/>
          </a:xfrm>
        </p:grpSpPr>
        <p:sp>
          <p:nvSpPr>
            <p:cNvPr id="29" name="Left Brace 28"/>
            <p:cNvSpPr/>
            <p:nvPr/>
          </p:nvSpPr>
          <p:spPr>
            <a:xfrm rot="5400000">
              <a:off x="2460046" y="3425877"/>
              <a:ext cx="551499" cy="20207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83768" y="382027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3820272"/>
                  <a:ext cx="50405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5-Point Star 32"/>
          <p:cNvSpPr/>
          <p:nvPr/>
        </p:nvSpPr>
        <p:spPr>
          <a:xfrm>
            <a:off x="947374" y="5837988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32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1665E-6 L -0.31632 2.01665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b="1" dirty="0" smtClean="0"/>
                  <a:t>Introduction and Definitions</a:t>
                </a:r>
              </a:p>
              <a:p>
                <a:pPr algn="l" rtl="0"/>
                <a:r>
                  <a:rPr lang="en-US" dirty="0" smtClean="0"/>
                  <a:t>Simple Cases</a:t>
                </a:r>
              </a:p>
              <a:p>
                <a:pPr lvl="1" algn="l" rtl="0"/>
                <a:r>
                  <a:rPr lang="en-US" dirty="0" smtClean="0"/>
                  <a:t>The line as a Metric Space</a:t>
                </a:r>
              </a:p>
              <a:p>
                <a:pPr lvl="1" algn="l" rtl="0"/>
                <a:r>
                  <a:rPr lang="en-US" dirty="0" smtClean="0"/>
                  <a:t>Tree as a Metric Space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The Work Function </a:t>
                </a:r>
                <a:r>
                  <a:rPr lang="en-US" dirty="0" smtClean="0"/>
                  <a:t>Algorithm</a:t>
                </a:r>
              </a:p>
              <a:p>
                <a:pPr algn="l" rtl="0"/>
                <a:r>
                  <a:rPr lang="en-US" dirty="0" smtClean="0"/>
                  <a:t>Lower Bound</a:t>
                </a:r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/>
              </a:bodyPr>
              <a:lstStyle/>
              <a:p>
                <a:pPr lvl="1" rtl="0"/>
                <a:r>
                  <a:rPr lang="en-US" sz="3200" dirty="0" smtClean="0"/>
                  <a:t>2. </a:t>
                </a:r>
                <a:r>
                  <a:rPr lang="en-US" sz="3200" b="0" dirty="0" smtClean="0"/>
                  <a:t>DC moved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b="0" dirty="0" smtClean="0"/>
                  <a:t> decreases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7355507" cy="381642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Case 1: DC moved a single server</a:t>
                </a:r>
              </a:p>
              <a:p>
                <a:pPr algn="l" rtl="0"/>
                <a:r>
                  <a:rPr lang="en-US" dirty="0" smtClean="0"/>
                  <a:t>The sever is at the edge of the convex hull. The server we move must be matched to a server on its left.</a:t>
                </a:r>
              </a:p>
              <a:p>
                <a:pPr algn="l" rtl="0"/>
                <a:r>
                  <a:rPr lang="en-US" dirty="0" smtClean="0"/>
                  <a:t>The server moves away from the others</a:t>
                </a:r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𝐷𝐶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 increases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However, now DC’s server and OPT’s server are in the same place,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Total change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7355507" cy="3816424"/>
              </a:xfrm>
              <a:blipFill rotWithShape="1">
                <a:blip r:embed="rId4"/>
                <a:stretch>
                  <a:fillRect l="-1491" t="-3195" r="-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39" y="116632"/>
            <a:ext cx="3333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92653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5652120" y="5473208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611560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6"/>
            <a:endCxn id="7" idx="2"/>
          </p:cNvCxnSpPr>
          <p:nvPr/>
        </p:nvCxnSpPr>
        <p:spPr>
          <a:xfrm>
            <a:off x="1734923" y="5988696"/>
            <a:ext cx="1857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  <a:endCxn id="7" idx="6"/>
          </p:cNvCxnSpPr>
          <p:nvPr/>
        </p:nvCxnSpPr>
        <p:spPr>
          <a:xfrm flipH="1" flipV="1">
            <a:off x="4716016" y="5988696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5366" y="4941168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66" y="4941168"/>
                <a:ext cx="5957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6249" y="4941168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49" y="4941168"/>
                <a:ext cx="59574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87667" y="4941168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67" y="4941168"/>
                <a:ext cx="595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4104124" y="5576104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24" y="5576104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128566" y="5576104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66" y="5576104"/>
                <a:ext cx="504056" cy="43478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092280" y="548250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27827" y="495046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27" y="4950460"/>
                <a:ext cx="59575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7" idx="2"/>
            <a:endCxn id="8" idx="6"/>
          </p:cNvCxnSpPr>
          <p:nvPr/>
        </p:nvCxnSpPr>
        <p:spPr>
          <a:xfrm flipH="1" flipV="1">
            <a:off x="6775483" y="5992527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841669" y="602018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9" y="6020182"/>
                <a:ext cx="504056" cy="434786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5876538" y="602085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38" y="6020853"/>
                <a:ext cx="504056" cy="434786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6128566" y="5793497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69670" y="5846544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5-Point Star 25"/>
          <p:cNvSpPr/>
          <p:nvPr/>
        </p:nvSpPr>
        <p:spPr>
          <a:xfrm>
            <a:off x="72941" y="57588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Group 26"/>
          <p:cNvGrpSpPr/>
          <p:nvPr/>
        </p:nvGrpSpPr>
        <p:grpSpPr>
          <a:xfrm>
            <a:off x="1653406" y="5049298"/>
            <a:ext cx="2020764" cy="522404"/>
            <a:chOff x="1725414" y="3820272"/>
            <a:chExt cx="2020764" cy="891736"/>
          </a:xfrm>
        </p:grpSpPr>
        <p:sp>
          <p:nvSpPr>
            <p:cNvPr id="28" name="Left Brace 27"/>
            <p:cNvSpPr/>
            <p:nvPr/>
          </p:nvSpPr>
          <p:spPr>
            <a:xfrm rot="5400000">
              <a:off x="2460046" y="3425877"/>
              <a:ext cx="551499" cy="20207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83768" y="382027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3820272"/>
                  <a:ext cx="50405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5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Connector 29"/>
          <p:cNvCxnSpPr/>
          <p:nvPr/>
        </p:nvCxnSpPr>
        <p:spPr>
          <a:xfrm flipV="1">
            <a:off x="1097789" y="5802789"/>
            <a:ext cx="252028" cy="444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4209E-6 L -0.32292 -4.54209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/>
              </a:bodyPr>
              <a:lstStyle/>
              <a:p>
                <a:pPr lvl="1" rtl="0"/>
                <a:r>
                  <a:rPr lang="en-US" sz="3200" dirty="0" smtClean="0"/>
                  <a:t>2. </a:t>
                </a:r>
                <a:r>
                  <a:rPr lang="en-US" sz="3200" b="0" dirty="0" smtClean="0"/>
                  <a:t>DC moved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b="0" dirty="0" smtClean="0"/>
                  <a:t> decreases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84784"/>
                <a:ext cx="8064897" cy="33843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Case 2: DC moves a pair of server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W.L.O.G At </a:t>
                </a:r>
                <a:r>
                  <a:rPr lang="en-US" dirty="0" smtClean="0"/>
                  <a:t>least one server is matched to the request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after OPT moves but before DC moves.</a:t>
                </a:r>
              </a:p>
              <a:p>
                <a:pPr algn="l" rtl="0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reduced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. The other may move away from it match, which will </a:t>
                </a:r>
                <a:r>
                  <a:rPr lang="en-US" dirty="0"/>
                  <a:t>i</a:t>
                </a:r>
                <a:r>
                  <a:rPr lang="en-US" dirty="0" smtClean="0"/>
                  <a:t>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at the worst case. </a:t>
                </a:r>
              </a:p>
              <a:p>
                <a:pPr algn="l" rtl="0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is may decrease but may not increase</a:t>
                </a:r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84784"/>
                <a:ext cx="8064897" cy="3384376"/>
              </a:xfrm>
              <a:blipFill rotWithShape="1">
                <a:blip r:embed="rId4"/>
                <a:stretch>
                  <a:fillRect l="-1738" t="-4685" r="-2116" b="-32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46" y="116632"/>
            <a:ext cx="3333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3592653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0" name="Oval 29"/>
          <p:cNvSpPr/>
          <p:nvPr/>
        </p:nvSpPr>
        <p:spPr>
          <a:xfrm>
            <a:off x="5652120" y="5473208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1" name="Oval 30"/>
          <p:cNvSpPr/>
          <p:nvPr/>
        </p:nvSpPr>
        <p:spPr>
          <a:xfrm>
            <a:off x="611560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32" name="Straight Connector 31"/>
          <p:cNvCxnSpPr>
            <a:stCxn id="31" idx="6"/>
            <a:endCxn id="29" idx="2"/>
          </p:cNvCxnSpPr>
          <p:nvPr/>
        </p:nvCxnSpPr>
        <p:spPr>
          <a:xfrm>
            <a:off x="1734923" y="5988696"/>
            <a:ext cx="1857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  <a:endCxn id="29" idx="6"/>
          </p:cNvCxnSpPr>
          <p:nvPr/>
        </p:nvCxnSpPr>
        <p:spPr>
          <a:xfrm flipH="1" flipV="1">
            <a:off x="4716016" y="5988696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1093697" y="552764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97" y="5527646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6128566" y="5576104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66" y="5576104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7092280" y="548250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6" idx="2"/>
            <a:endCxn id="30" idx="6"/>
          </p:cNvCxnSpPr>
          <p:nvPr/>
        </p:nvCxnSpPr>
        <p:spPr>
          <a:xfrm flipH="1" flipV="1">
            <a:off x="6775483" y="5992527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921213" y="599717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13" y="5997173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>
              <a:xfrm>
                <a:off x="3820772" y="602018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72" y="6020182"/>
                <a:ext cx="504056" cy="43478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5-Point Star 43"/>
          <p:cNvSpPr/>
          <p:nvPr/>
        </p:nvSpPr>
        <p:spPr>
          <a:xfrm>
            <a:off x="4088108" y="6454777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>
            <a:off x="1653406" y="4581128"/>
            <a:ext cx="4305883" cy="791698"/>
            <a:chOff x="1653406" y="4581128"/>
            <a:chExt cx="4305883" cy="791698"/>
          </a:xfrm>
        </p:grpSpPr>
        <p:grpSp>
          <p:nvGrpSpPr>
            <p:cNvPr id="45" name="Group 44"/>
            <p:cNvGrpSpPr/>
            <p:nvPr/>
          </p:nvGrpSpPr>
          <p:grpSpPr>
            <a:xfrm>
              <a:off x="1653406" y="4581128"/>
              <a:ext cx="1550442" cy="702542"/>
              <a:chOff x="1725414" y="3820272"/>
              <a:chExt cx="2020764" cy="891736"/>
            </a:xfrm>
          </p:grpSpPr>
          <p:sp>
            <p:nvSpPr>
              <p:cNvPr id="46" name="Left Brace 45"/>
              <p:cNvSpPr/>
              <p:nvPr/>
            </p:nvSpPr>
            <p:spPr>
              <a:xfrm rot="5400000">
                <a:off x="2460046" y="3425877"/>
                <a:ext cx="551499" cy="202076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4408847" y="4670284"/>
              <a:ext cx="1550442" cy="702542"/>
              <a:chOff x="1725414" y="3820272"/>
              <a:chExt cx="2020764" cy="891736"/>
            </a:xfrm>
          </p:grpSpPr>
          <p:sp>
            <p:nvSpPr>
              <p:cNvPr id="50" name="Left Brace 49"/>
              <p:cNvSpPr/>
              <p:nvPr/>
            </p:nvSpPr>
            <p:spPr>
              <a:xfrm rot="5400000">
                <a:off x="2460046" y="3425877"/>
                <a:ext cx="551499" cy="202076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TextBox 5"/>
          <p:cNvSpPr txBox="1"/>
          <p:nvPr/>
        </p:nvSpPr>
        <p:spPr>
          <a:xfrm>
            <a:off x="8388424" y="5646990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…</a:t>
            </a:r>
            <a:endParaRPr lang="he-IL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…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8934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4209E-6 L -0.22135 -4.54209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7826E-6 L 0.2033 3.47826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/>
              </a:bodyPr>
              <a:lstStyle/>
              <a:p>
                <a:pPr lvl="1" rtl="0"/>
                <a:r>
                  <a:rPr lang="en-US" sz="3200" dirty="0" smtClean="0"/>
                  <a:t>2. </a:t>
                </a:r>
                <a:r>
                  <a:rPr lang="en-US" sz="3200" b="0" dirty="0" smtClean="0"/>
                  <a:t>DC moved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b="0" dirty="0" smtClean="0"/>
                  <a:t> decreases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CD890BCB-E063-425F-A05B-D0C054CFC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84784"/>
                <a:ext cx="8064897" cy="3384376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Case 2: DC moves a pair of server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is unchanged at the worst case.</a:t>
                </a:r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is unchanged.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is reduced by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the distance DC moved.</a:t>
                </a:r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84784"/>
                <a:ext cx="8064897" cy="3384376"/>
              </a:xfrm>
              <a:blipFill rotWithShape="1">
                <a:blip r:embed="rId4"/>
                <a:stretch>
                  <a:fillRect l="-1890" t="-3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46" y="116632"/>
            <a:ext cx="3333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3592653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0" name="Oval 29"/>
          <p:cNvSpPr/>
          <p:nvPr/>
        </p:nvSpPr>
        <p:spPr>
          <a:xfrm>
            <a:off x="5652120" y="5473208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1" name="Oval 30"/>
          <p:cNvSpPr/>
          <p:nvPr/>
        </p:nvSpPr>
        <p:spPr>
          <a:xfrm>
            <a:off x="611560" y="546937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32" name="Straight Connector 31"/>
          <p:cNvCxnSpPr>
            <a:stCxn id="31" idx="6"/>
            <a:endCxn id="29" idx="2"/>
          </p:cNvCxnSpPr>
          <p:nvPr/>
        </p:nvCxnSpPr>
        <p:spPr>
          <a:xfrm>
            <a:off x="1734923" y="5988696"/>
            <a:ext cx="1857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  <a:endCxn id="29" idx="6"/>
          </p:cNvCxnSpPr>
          <p:nvPr/>
        </p:nvCxnSpPr>
        <p:spPr>
          <a:xfrm flipH="1" flipV="1">
            <a:off x="4716016" y="5988696"/>
            <a:ext cx="936104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2951820" y="548250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5482500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4088008" y="555391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008" y="5553910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7092280" y="548250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26" y="5585396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6" idx="2"/>
            <a:endCxn id="30" idx="6"/>
          </p:cNvCxnSpPr>
          <p:nvPr/>
        </p:nvCxnSpPr>
        <p:spPr>
          <a:xfrm flipH="1" flipV="1">
            <a:off x="6775483" y="5992527"/>
            <a:ext cx="31679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921213" y="599717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13" y="5997173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>
              <a:xfrm>
                <a:off x="3820772" y="602018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72" y="6020182"/>
                <a:ext cx="504056" cy="43478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98" y="6073229"/>
                <a:ext cx="504056" cy="43478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5-Point Star 43"/>
          <p:cNvSpPr/>
          <p:nvPr/>
        </p:nvSpPr>
        <p:spPr>
          <a:xfrm>
            <a:off x="4088108" y="6454777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>
            <a:off x="1653406" y="4581128"/>
            <a:ext cx="4305883" cy="791698"/>
            <a:chOff x="1653406" y="4581128"/>
            <a:chExt cx="4305883" cy="791698"/>
          </a:xfrm>
        </p:grpSpPr>
        <p:grpSp>
          <p:nvGrpSpPr>
            <p:cNvPr id="45" name="Group 44"/>
            <p:cNvGrpSpPr/>
            <p:nvPr/>
          </p:nvGrpSpPr>
          <p:grpSpPr>
            <a:xfrm>
              <a:off x="1653406" y="4581128"/>
              <a:ext cx="1550442" cy="702542"/>
              <a:chOff x="1725414" y="3820272"/>
              <a:chExt cx="2020764" cy="891736"/>
            </a:xfrm>
          </p:grpSpPr>
          <p:sp>
            <p:nvSpPr>
              <p:cNvPr id="46" name="Left Brace 45"/>
              <p:cNvSpPr/>
              <p:nvPr/>
            </p:nvSpPr>
            <p:spPr>
              <a:xfrm rot="5400000">
                <a:off x="2460046" y="3425877"/>
                <a:ext cx="551499" cy="202076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4408847" y="4670284"/>
              <a:ext cx="1550442" cy="702542"/>
              <a:chOff x="1725414" y="3820272"/>
              <a:chExt cx="2020764" cy="891736"/>
            </a:xfrm>
          </p:grpSpPr>
          <p:sp>
            <p:nvSpPr>
              <p:cNvPr id="50" name="Left Brace 49"/>
              <p:cNvSpPr/>
              <p:nvPr/>
            </p:nvSpPr>
            <p:spPr>
              <a:xfrm rot="5400000">
                <a:off x="2460046" y="3425877"/>
                <a:ext cx="551499" cy="202076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3820272"/>
                    <a:ext cx="504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TextBox 5"/>
          <p:cNvSpPr txBox="1"/>
          <p:nvPr/>
        </p:nvSpPr>
        <p:spPr>
          <a:xfrm>
            <a:off x="8388424" y="5646990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…</a:t>
            </a:r>
            <a:endParaRPr lang="he-IL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…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5478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Tree as a Metric Space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3789040"/>
                <a:ext cx="8064897" cy="2912300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neighbor of a request if no other server is on the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the request</a:t>
                </a:r>
              </a:p>
              <a:p>
                <a:pPr algn="l" rtl="0"/>
                <a:r>
                  <a:rPr lang="en-US" dirty="0" smtClean="0"/>
                  <a:t>Algorithm DC-Tree: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at each time, move all the neighboring servers of the request towards it at a constant speed.</a:t>
                </a: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789040"/>
                <a:ext cx="8064897" cy="2912300"/>
              </a:xfrm>
              <a:blipFill rotWithShape="1">
                <a:blip r:embed="rId3"/>
                <a:stretch>
                  <a:fillRect l="-1512" t="-2516" r="-2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3399394" y="2107597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8" name="Oval 27"/>
          <p:cNvSpPr/>
          <p:nvPr/>
        </p:nvSpPr>
        <p:spPr>
          <a:xfrm>
            <a:off x="5652121" y="1560623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9" name="Oval 28"/>
          <p:cNvSpPr/>
          <p:nvPr/>
        </p:nvSpPr>
        <p:spPr>
          <a:xfrm>
            <a:off x="474391" y="1144200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31" name="Straight Connector 30"/>
          <p:cNvCxnSpPr>
            <a:stCxn id="28" idx="2"/>
            <a:endCxn id="25" idx="6"/>
          </p:cNvCxnSpPr>
          <p:nvPr/>
        </p:nvCxnSpPr>
        <p:spPr>
          <a:xfrm flipH="1">
            <a:off x="4127867" y="1894867"/>
            <a:ext cx="1524254" cy="54697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5764329" y="156065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29" y="1560659"/>
                <a:ext cx="504056" cy="43478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092281" y="1569915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7204489" y="160699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489" y="1606992"/>
                <a:ext cx="504056" cy="43478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4" idx="2"/>
            <a:endCxn id="28" idx="6"/>
          </p:cNvCxnSpPr>
          <p:nvPr/>
        </p:nvCxnSpPr>
        <p:spPr>
          <a:xfrm flipH="1" flipV="1">
            <a:off x="6380594" y="1894867"/>
            <a:ext cx="711687" cy="92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5-Point Star 41"/>
          <p:cNvSpPr/>
          <p:nvPr/>
        </p:nvSpPr>
        <p:spPr>
          <a:xfrm>
            <a:off x="3526910" y="1599719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Oval 43"/>
          <p:cNvSpPr/>
          <p:nvPr/>
        </p:nvSpPr>
        <p:spPr>
          <a:xfrm>
            <a:off x="415595" y="2349298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2" name="Oval 51"/>
          <p:cNvSpPr/>
          <p:nvPr/>
        </p:nvSpPr>
        <p:spPr>
          <a:xfrm>
            <a:off x="1900211" y="1711433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6" name="Oval 55"/>
          <p:cNvSpPr/>
          <p:nvPr/>
        </p:nvSpPr>
        <p:spPr>
          <a:xfrm>
            <a:off x="2295432" y="3140968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7" name="Oval 56"/>
          <p:cNvSpPr/>
          <p:nvPr/>
        </p:nvSpPr>
        <p:spPr>
          <a:xfrm>
            <a:off x="4256520" y="2958525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9" name="Oval 58"/>
          <p:cNvSpPr/>
          <p:nvPr/>
        </p:nvSpPr>
        <p:spPr>
          <a:xfrm>
            <a:off x="5545439" y="3015619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0" name="Oval 59"/>
          <p:cNvSpPr/>
          <p:nvPr/>
        </p:nvSpPr>
        <p:spPr>
          <a:xfrm>
            <a:off x="6793224" y="2294385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1" name="Oval 60"/>
          <p:cNvSpPr/>
          <p:nvPr/>
        </p:nvSpPr>
        <p:spPr>
          <a:xfrm>
            <a:off x="7204489" y="3140968"/>
            <a:ext cx="728473" cy="6684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62" name="Straight Connector 61"/>
          <p:cNvCxnSpPr>
            <a:stCxn id="61" idx="1"/>
            <a:endCxn id="60" idx="4"/>
          </p:cNvCxnSpPr>
          <p:nvPr/>
        </p:nvCxnSpPr>
        <p:spPr>
          <a:xfrm flipH="1" flipV="1">
            <a:off x="7157461" y="2962872"/>
            <a:ext cx="153710" cy="2759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2"/>
            <a:endCxn id="28" idx="5"/>
          </p:cNvCxnSpPr>
          <p:nvPr/>
        </p:nvCxnSpPr>
        <p:spPr>
          <a:xfrm flipH="1" flipV="1">
            <a:off x="6273912" y="2131212"/>
            <a:ext cx="519312" cy="4974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" idx="3"/>
            <a:endCxn id="56" idx="7"/>
          </p:cNvCxnSpPr>
          <p:nvPr/>
        </p:nvCxnSpPr>
        <p:spPr>
          <a:xfrm flipH="1">
            <a:off x="2917223" y="2678186"/>
            <a:ext cx="588853" cy="5606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7" idx="1"/>
            <a:endCxn id="25" idx="5"/>
          </p:cNvCxnSpPr>
          <p:nvPr/>
        </p:nvCxnSpPr>
        <p:spPr>
          <a:xfrm flipH="1" flipV="1">
            <a:off x="4021185" y="2678186"/>
            <a:ext cx="342017" cy="3782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9" idx="2"/>
            <a:endCxn id="57" idx="6"/>
          </p:cNvCxnSpPr>
          <p:nvPr/>
        </p:nvCxnSpPr>
        <p:spPr>
          <a:xfrm flipH="1" flipV="1">
            <a:off x="4984993" y="3292769"/>
            <a:ext cx="560446" cy="570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2" idx="3"/>
          </p:cNvCxnSpPr>
          <p:nvPr/>
        </p:nvCxnSpPr>
        <p:spPr>
          <a:xfrm flipH="1">
            <a:off x="1144068" y="2282022"/>
            <a:ext cx="862825" cy="346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2" idx="1"/>
          </p:cNvCxnSpPr>
          <p:nvPr/>
        </p:nvCxnSpPr>
        <p:spPr>
          <a:xfrm flipH="1" flipV="1">
            <a:off x="1202864" y="1560623"/>
            <a:ext cx="804029" cy="2487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5" idx="2"/>
            <a:endCxn id="52" idx="6"/>
          </p:cNvCxnSpPr>
          <p:nvPr/>
        </p:nvCxnSpPr>
        <p:spPr>
          <a:xfrm flipH="1" flipV="1">
            <a:off x="2628684" y="2045677"/>
            <a:ext cx="770710" cy="3961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/>
              <p:cNvSpPr/>
              <p:nvPr/>
            </p:nvSpPr>
            <p:spPr>
              <a:xfrm>
                <a:off x="6952461" y="237992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Oval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61" y="2379920"/>
                <a:ext cx="504056" cy="43478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619123" y="1186325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3" y="1186325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/>
              <p:cNvSpPr/>
              <p:nvPr/>
            </p:nvSpPr>
            <p:spPr>
              <a:xfrm>
                <a:off x="527803" y="2379920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3" y="2379920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3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025E-7 L 0.15278 0.07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37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765E-6 L 0.16285 -0.067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33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73543E-7 L -0.13438 0.0201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38 0.02012 L -0.23681 0.0936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36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78 0.0747 L 0.23143 0.12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  <p:bldP spid="33" grpId="0" animBg="1"/>
      <p:bldP spid="33" grpId="1" animBg="1"/>
      <p:bldP spid="42" grpId="0" animBg="1"/>
      <p:bldP spid="32" grpId="0" animBg="1"/>
      <p:bldP spid="32" grpId="1" animBg="1"/>
      <p:bldP spid="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Any lazy algorithm has only one node uncovered (the “hole”)</a:t>
            </a:r>
          </a:p>
          <a:p>
            <a:pPr algn="l" rtl="0"/>
            <a:r>
              <a:rPr lang="en-US" dirty="0" smtClean="0"/>
              <a:t>We can assume during our analysis that the requests only come to the hole (we do not pay otherwise)</a:t>
            </a:r>
          </a:p>
          <a:p>
            <a:pPr algn="l" rtl="0"/>
            <a:endParaRPr lang="he-IL" dirty="0"/>
          </a:p>
        </p:txBody>
      </p:sp>
      <p:sp>
        <p:nvSpPr>
          <p:cNvPr id="22" name="Oval 21"/>
          <p:cNvSpPr/>
          <p:nvPr/>
        </p:nvSpPr>
        <p:spPr>
          <a:xfrm>
            <a:off x="6460886" y="433653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3" name="Oval 22"/>
          <p:cNvSpPr/>
          <p:nvPr/>
        </p:nvSpPr>
        <p:spPr>
          <a:xfrm>
            <a:off x="8023763" y="5907141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4" name="Oval 23"/>
          <p:cNvSpPr/>
          <p:nvPr/>
        </p:nvSpPr>
        <p:spPr>
          <a:xfrm>
            <a:off x="4909461" y="5831088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28" name="Straight Connector 27"/>
          <p:cNvCxnSpPr>
            <a:stCxn id="24" idx="7"/>
            <a:endCxn id="22" idx="3"/>
          </p:cNvCxnSpPr>
          <p:nvPr/>
        </p:nvCxnSpPr>
        <p:spPr>
          <a:xfrm flipV="1">
            <a:off x="5382948" y="4779805"/>
            <a:ext cx="1159176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0"/>
            <a:endCxn id="22" idx="5"/>
          </p:cNvCxnSpPr>
          <p:nvPr/>
        </p:nvCxnSpPr>
        <p:spPr>
          <a:xfrm flipH="1" flipV="1">
            <a:off x="6934373" y="4779805"/>
            <a:ext cx="1366753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13712" y="6090748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2" y="6090748"/>
                <a:ext cx="59574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99795" y="5833400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795" y="5833400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3" idx="2"/>
            <a:endCxn id="24" idx="5"/>
          </p:cNvCxnSpPr>
          <p:nvPr/>
        </p:nvCxnSpPr>
        <p:spPr>
          <a:xfrm flipH="1">
            <a:off x="5382948" y="6166801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56272" y="498613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5957" y="485585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4613" y="58744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82345" y="4404732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197288" y="6133014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934373" y="401142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73" y="4011423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Abuse notation</a:t>
                </a:r>
              </a:p>
              <a:p>
                <a:pPr lvl="1" algn="l" rtl="0"/>
                <a:r>
                  <a:rPr lang="en-US" dirty="0"/>
                  <a:t> </a:t>
                </a:r>
                <a:r>
                  <a:rPr lang="en-US" dirty="0" smtClean="0"/>
                  <a:t>Will refer to servers by node name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hole before the move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will denote the node of the last server before the move</a:t>
                </a:r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897781" y="4370616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8" name="Oval 57"/>
          <p:cNvSpPr/>
          <p:nvPr/>
        </p:nvSpPr>
        <p:spPr>
          <a:xfrm>
            <a:off x="7460658" y="5941218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9" name="Oval 58"/>
          <p:cNvSpPr/>
          <p:nvPr/>
        </p:nvSpPr>
        <p:spPr>
          <a:xfrm>
            <a:off x="4346356" y="586516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60" name="Straight Connector 59"/>
          <p:cNvCxnSpPr>
            <a:stCxn id="59" idx="7"/>
            <a:endCxn id="57" idx="3"/>
          </p:cNvCxnSpPr>
          <p:nvPr/>
        </p:nvCxnSpPr>
        <p:spPr>
          <a:xfrm flipV="1">
            <a:off x="4819843" y="4813882"/>
            <a:ext cx="1159176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8" idx="0"/>
            <a:endCxn id="57" idx="5"/>
          </p:cNvCxnSpPr>
          <p:nvPr/>
        </p:nvCxnSpPr>
        <p:spPr>
          <a:xfrm flipH="1" flipV="1">
            <a:off x="6371268" y="4813882"/>
            <a:ext cx="1366753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50607" y="6124825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607" y="6124825"/>
                <a:ext cx="59574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36690" y="586747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690" y="5867477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>
            <a:stCxn id="58" idx="2"/>
            <a:endCxn id="59" idx="5"/>
          </p:cNvCxnSpPr>
          <p:nvPr/>
        </p:nvCxnSpPr>
        <p:spPr>
          <a:xfrm flipH="1">
            <a:off x="4819843" y="6200878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93167" y="50202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39300" y="450040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19240" y="443880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634183" y="616709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71268" y="4045500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68" y="4045500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5-Point Star 69"/>
          <p:cNvSpPr/>
          <p:nvPr/>
        </p:nvSpPr>
        <p:spPr>
          <a:xfrm>
            <a:off x="3750607" y="5798819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93493" y="3798184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93" y="3798184"/>
                <a:ext cx="66716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5-Point Star 73"/>
          <p:cNvSpPr/>
          <p:nvPr/>
        </p:nvSpPr>
        <p:spPr>
          <a:xfrm>
            <a:off x="5897781" y="3789040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TextBox 74"/>
          <p:cNvSpPr txBox="1"/>
          <p:nvPr/>
        </p:nvSpPr>
        <p:spPr>
          <a:xfrm>
            <a:off x="6050642" y="623081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767764" y="6274354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64" y="6274354"/>
                <a:ext cx="66716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17943" y="5219908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943" y="5219908"/>
                <a:ext cx="45274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29519" y="4090571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519" y="4090571"/>
                <a:ext cx="45274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34983" y="3645024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983" y="3645024"/>
                <a:ext cx="45274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29337" y="6381334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337" y="6381334"/>
                <a:ext cx="45274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6198E-6 L -0.17361 0.2197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09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334E-6 L -2.22222E-6 0.10106 C -2.22222E-6 0.14639 -0.09201 0.20236 -0.16666 0.20236 L -0.33316 0.20236 " pathEditMode="relative" rAng="0" ptsTypes="FfFF">
                                      <p:cBhvr>
                                        <p:cTn id="1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0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2757E-6 L 1.38889E-6 0.09875 C 1.38889E-6 0.14292 -0.09115 0.19773 -0.16511 0.19773 L -0.33021 0.19773 " pathEditMode="relative" rAng="0" ptsTypes="FfFF">
                                      <p:cBhvr>
                                        <p:cTn id="2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98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63E-6 L 0.14531 -1.75763E-6 C 0.21059 -1.75763E-6 0.2908 -0.08649 0.2908 -0.15657 L 0.2908 -0.31313 " pathEditMode="relative" rAng="0" ptsTypes="FfFF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5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69 L -0.1658 -0.25162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26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1944 L -0.01632 -0.14259 C -0.01632 -0.19815 -0.0592 -0.26574 -0.09392 -0.26574 L -0.17118 -0.26574 " pathEditMode="relative" rAng="0" ptsTypes="FfFF">
                                      <p:cBhvr>
                                        <p:cTn id="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123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-0.30296 L 0.28646 -0.13599 C 0.28646 -0.06106 0.32986 0.03122 0.36545 0.03122 L 0.44444 0.03122 " pathEditMode="relative" rAng="0" ptsTypes="FfFF">
                                      <p:cBhvr>
                                        <p:cTn id="5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66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1503 L -0.0191 -0.18733 C -0.0191 -0.27822 -0.03976 -0.38945 -0.05625 -0.38945 L -0.09323 -0.38945 " pathEditMode="relative" rAng="0" ptsTypes="FfFF">
                                      <p:cBhvr>
                                        <p:cTn id="5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20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3" grpId="0"/>
      <p:bldP spid="67" grpId="0" animBg="1"/>
      <p:bldP spid="68" grpId="0" animBg="1"/>
      <p:bldP spid="69" grpId="0"/>
      <p:bldP spid="70" grpId="0" animBg="1"/>
      <p:bldP spid="70" grpId="1" animBg="1"/>
      <p:bldP spid="71" grpId="0"/>
      <p:bldP spid="71" grpId="1"/>
      <p:bldP spid="71" grpId="2"/>
      <p:bldP spid="74" grpId="0" animBg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Balance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269505"/>
                  </p:ext>
                </p:extLst>
              </p:nvPr>
            </p:nvGraphicFramePr>
            <p:xfrm>
              <a:off x="971600" y="522081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12800"/>
                    <a:gridCol w="812800"/>
                    <a:gridCol w="8128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269505"/>
                  </p:ext>
                </p:extLst>
              </p:nvPr>
            </p:nvGraphicFramePr>
            <p:xfrm>
              <a:off x="971600" y="522081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12800"/>
                    <a:gridCol w="812800"/>
                    <a:gridCol w="812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r="-20150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99254" r="-1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00752" r="-752" b="-1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TextBox 29"/>
          <p:cNvSpPr txBox="1"/>
          <p:nvPr/>
        </p:nvSpPr>
        <p:spPr>
          <a:xfrm>
            <a:off x="1227402" y="5593165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2051720" y="5593165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1227402" y="5593165"/>
            <a:ext cx="301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71800" y="559297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92972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051720" y="5599265"/>
            <a:ext cx="301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6667" y="559297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67" y="5592972"/>
                <a:ext cx="216024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7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83070" y="2354392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4" name="Oval 23"/>
          <p:cNvSpPr/>
          <p:nvPr/>
        </p:nvSpPr>
        <p:spPr>
          <a:xfrm>
            <a:off x="7345947" y="3924994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5" name="Oval 24"/>
          <p:cNvSpPr/>
          <p:nvPr/>
        </p:nvSpPr>
        <p:spPr>
          <a:xfrm>
            <a:off x="4231645" y="3848941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34" name="Straight Connector 33"/>
          <p:cNvCxnSpPr>
            <a:stCxn id="25" idx="7"/>
            <a:endCxn id="23" idx="3"/>
          </p:cNvCxnSpPr>
          <p:nvPr/>
        </p:nvCxnSpPr>
        <p:spPr>
          <a:xfrm flipV="1">
            <a:off x="4705132" y="2797658"/>
            <a:ext cx="1159176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0"/>
            <a:endCxn id="23" idx="5"/>
          </p:cNvCxnSpPr>
          <p:nvPr/>
        </p:nvCxnSpPr>
        <p:spPr>
          <a:xfrm flipH="1" flipV="1">
            <a:off x="6256557" y="2797658"/>
            <a:ext cx="1366753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35896" y="4108601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08601"/>
                <a:ext cx="595749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821979" y="385125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79" y="3851253"/>
                <a:ext cx="59575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4" idx="2"/>
            <a:endCxn id="25" idx="5"/>
          </p:cNvCxnSpPr>
          <p:nvPr/>
        </p:nvCxnSpPr>
        <p:spPr>
          <a:xfrm flipH="1">
            <a:off x="4705132" y="4184654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78456" y="300398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4589" y="248418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04529" y="242258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519472" y="415086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56557" y="202927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557" y="2029276"/>
                <a:ext cx="59575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5-Point Star 45"/>
          <p:cNvSpPr/>
          <p:nvPr/>
        </p:nvSpPr>
        <p:spPr>
          <a:xfrm>
            <a:off x="3635896" y="3782595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78782" y="1781960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82" y="1781960"/>
                <a:ext cx="667165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5-Point Star 47"/>
          <p:cNvSpPr/>
          <p:nvPr/>
        </p:nvSpPr>
        <p:spPr>
          <a:xfrm>
            <a:off x="5783070" y="1772816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043608" y="599984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0+2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7684" y="599984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0+3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35931" y="421458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6642" y="5991671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2+2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0718" y="5991671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0+3</a:t>
            </a:r>
            <a:endParaRPr lang="he-IL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53053" y="4258130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53" y="4258130"/>
                <a:ext cx="667165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3232" y="3203684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232" y="3203684"/>
                <a:ext cx="45274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14808" y="2074347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08" y="2074347"/>
                <a:ext cx="45274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20272" y="1628800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628800"/>
                <a:ext cx="45274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14626" y="4365110"/>
                <a:ext cx="4527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26" y="4365110"/>
                <a:ext cx="45274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1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6198E-6 L -0.17361 0.2197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09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334E-6 L -2.22222E-6 0.10106 C -2.22222E-6 0.14639 -0.09201 0.20236 -0.16666 0.20236 L -0.33316 0.20236 " pathEditMode="relative" rAng="0" ptsTypes="FfFF">
                                      <p:cBhvr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0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2757E-6 L 1.38889E-6 0.09875 C 1.38889E-6 0.14292 -0.09115 0.19773 -0.16511 0.19773 L -0.33021 0.19773 " pathEditMode="relative" rAng="0" ptsTypes="FfFF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98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63E-6 L 0.14531 -1.75763E-6 C 0.21059 -1.75763E-6 0.2908 -0.08649 0.2908 -0.15657 L 0.2908 -0.31313 " pathEditMode="relative" rAng="0" ptsTypes="FfFF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5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69 L -0.1658 -0.25162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262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1944 L -0.01632 -0.14259 C -0.01632 -0.19815 -0.0592 -0.26574 -0.09392 -0.26574 L -0.17118 -0.26574 " pathEditMode="relative" rAng="0" ptsTypes="FfFF">
                                      <p:cBhvr>
                                        <p:cTn id="7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1231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-0.30296 L 0.28646 -0.13599 C 0.28646 -0.06106 0.32986 0.03122 0.36545 0.03122 L 0.44444 0.03122 " pathEditMode="relative" rAng="0" ptsTypes="FfFF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669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1503 L -0.0191 -0.18733 C -0.0191 -0.27822 -0.03976 -0.38945 -0.05625 -0.38945 L -0.09323 -0.38945 " pathEditMode="relative" rAng="0" ptsTypes="FfFF">
                                      <p:cBhvr>
                                        <p:cTn id="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20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3" grpId="1"/>
      <p:bldP spid="35" grpId="0"/>
      <p:bldP spid="36" grpId="0"/>
      <p:bldP spid="38" grpId="0"/>
      <p:bldP spid="38" grpId="1"/>
      <p:bldP spid="39" grpId="0"/>
      <p:bldP spid="43" grpId="0" animBg="1"/>
      <p:bldP spid="44" grpId="0" animBg="1"/>
      <p:bldP spid="45" grpId="0"/>
      <p:bldP spid="46" grpId="0" animBg="1"/>
      <p:bldP spid="46" grpId="1" animBg="1"/>
      <p:bldP spid="47" grpId="0"/>
      <p:bldP spid="47" grpId="1"/>
      <p:bldP spid="47" grpId="2"/>
      <p:bldP spid="48" grpId="0" animBg="1"/>
      <p:bldP spid="7" grpId="0"/>
      <p:bldP spid="7" grpId="1"/>
      <p:bldP spid="49" grpId="0"/>
      <p:bldP spid="49" grpId="1"/>
      <p:bldP spid="51" grpId="0"/>
      <p:bldP spid="52" grpId="0"/>
      <p:bldP spid="53" grpId="0"/>
      <p:bldP spid="53" grpId="1"/>
      <p:bldP spid="11" grpId="0"/>
      <p:bldP spid="11" grpId="1"/>
      <p:bldP spid="54" grpId="0"/>
      <p:bldP spid="54" grpId="1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Balance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1009"/>
                <a:ext cx="7414737" cy="347729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Denote the sum of distances that the server currently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traveled. Notice,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Move server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where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1009"/>
                <a:ext cx="7414737" cy="3477290"/>
              </a:xfrm>
              <a:blipFill rotWithShape="1">
                <a:blip r:embed="rId3"/>
                <a:stretch>
                  <a:fillRect l="-1809" t="-21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1554655"/>
                  </p:ext>
                </p:extLst>
              </p:nvPr>
            </p:nvGraphicFramePr>
            <p:xfrm>
              <a:off x="971600" y="522081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12800"/>
                    <a:gridCol w="812800"/>
                    <a:gridCol w="8128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269505"/>
                  </p:ext>
                </p:extLst>
              </p:nvPr>
            </p:nvGraphicFramePr>
            <p:xfrm>
              <a:off x="971600" y="522081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12800"/>
                    <a:gridCol w="812800"/>
                    <a:gridCol w="812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r="-201504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99254" r="-1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00752" r="-752" b="-1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1227402" y="5565246"/>
            <a:ext cx="301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2037176" y="5604987"/>
            <a:ext cx="301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6667" y="5588671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67" y="5588671"/>
                <a:ext cx="216024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431142" y="4370616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4" name="Oval 23"/>
          <p:cNvSpPr/>
          <p:nvPr/>
        </p:nvSpPr>
        <p:spPr>
          <a:xfrm>
            <a:off x="7994019" y="5941218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5" name="Oval 24"/>
          <p:cNvSpPr/>
          <p:nvPr/>
        </p:nvSpPr>
        <p:spPr>
          <a:xfrm>
            <a:off x="4879717" y="586516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34" name="Straight Connector 33"/>
          <p:cNvCxnSpPr>
            <a:stCxn id="25" idx="7"/>
            <a:endCxn id="23" idx="3"/>
          </p:cNvCxnSpPr>
          <p:nvPr/>
        </p:nvCxnSpPr>
        <p:spPr>
          <a:xfrm flipV="1">
            <a:off x="5353204" y="4813882"/>
            <a:ext cx="1159176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0"/>
            <a:endCxn id="23" idx="5"/>
          </p:cNvCxnSpPr>
          <p:nvPr/>
        </p:nvCxnSpPr>
        <p:spPr>
          <a:xfrm flipH="1" flipV="1">
            <a:off x="6904629" y="4813882"/>
            <a:ext cx="1366753" cy="1127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93558" y="6237312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558" y="6237312"/>
                <a:ext cx="59574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16648" y="419852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8" y="4198526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4" idx="2"/>
            <a:endCxn id="25" idx="5"/>
          </p:cNvCxnSpPr>
          <p:nvPr/>
        </p:nvCxnSpPr>
        <p:spPr>
          <a:xfrm flipH="1">
            <a:off x="5353204" y="6200878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6528" y="50202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0653" y="471643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031065" y="5978700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42110" y="4446648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3967" y="5974319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5974319"/>
                <a:ext cx="59575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26854" y="3798184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54" y="3798184"/>
                <a:ext cx="667165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5-Point Star 47"/>
          <p:cNvSpPr/>
          <p:nvPr/>
        </p:nvSpPr>
        <p:spPr>
          <a:xfrm>
            <a:off x="6431142" y="3789040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6916648" y="620673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𝐿𝑒𝑚𝑚𝑎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792286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 smtClean="0"/>
                  <a:t>, at all time: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r>
                  <a:rPr lang="en-US" dirty="0" smtClean="0"/>
                  <a:t>Prove by </a:t>
                </a:r>
                <a:r>
                  <a:rPr lang="en-US" dirty="0" err="1" smtClean="0"/>
                  <a:t>induciton</a:t>
                </a:r>
                <a:r>
                  <a:rPr lang="en-US" dirty="0" smtClean="0"/>
                  <a:t>:</a:t>
                </a:r>
              </a:p>
              <a:p>
                <a:pPr lvl="1" algn="l" rtl="0"/>
                <a:r>
                  <a:rPr lang="en-US" dirty="0" smtClean="0"/>
                  <a:t>The base (empty case, and first request) are obvious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792286"/>
              </a:xfrm>
              <a:blipFill rotWithShape="1">
                <a:blip r:embed="rId3"/>
                <a:stretch>
                  <a:fillRect l="-1630" t="-2620" b="-30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029329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029329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" r="-3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000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1000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1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" t="-100000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Oval 7"/>
          <p:cNvSpPr/>
          <p:nvPr/>
        </p:nvSpPr>
        <p:spPr>
          <a:xfrm>
            <a:off x="5433771" y="4545511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8049723" y="5963088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0" name="Oval 9"/>
          <p:cNvSpPr/>
          <p:nvPr/>
        </p:nvSpPr>
        <p:spPr>
          <a:xfrm>
            <a:off x="4935421" y="588703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1" name="Straight Connector 10"/>
          <p:cNvCxnSpPr>
            <a:stCxn id="10" idx="7"/>
            <a:endCxn id="8" idx="3"/>
          </p:cNvCxnSpPr>
          <p:nvPr/>
        </p:nvCxnSpPr>
        <p:spPr>
          <a:xfrm flipV="1">
            <a:off x="5408908" y="4988777"/>
            <a:ext cx="106101" cy="97431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1"/>
            <a:endCxn id="8" idx="5"/>
          </p:cNvCxnSpPr>
          <p:nvPr/>
        </p:nvCxnSpPr>
        <p:spPr>
          <a:xfrm flipH="1" flipV="1">
            <a:off x="5907258" y="4988777"/>
            <a:ext cx="2223703" cy="10503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37546" y="437662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46" y="4376621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9" idx="2"/>
            <a:endCxn id="10" idx="5"/>
          </p:cNvCxnSpPr>
          <p:nvPr/>
        </p:nvCxnSpPr>
        <p:spPr>
          <a:xfrm flipH="1">
            <a:off x="5408908" y="6222748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5500" y="482190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037" y="506483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86769" y="599130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52120" y="460451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671" y="5996189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671" y="5996189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9199" y="4084233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99" y="4084233"/>
                <a:ext cx="66716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972352" y="622860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93558" y="6237312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558" y="6237312"/>
                <a:ext cx="59574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683669" y="4456916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69175" y="428482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75" y="4284826"/>
                <a:ext cx="59575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894637" y="4532948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10" idx="6"/>
            <a:endCxn id="24" idx="3"/>
          </p:cNvCxnSpPr>
          <p:nvPr/>
        </p:nvCxnSpPr>
        <p:spPr>
          <a:xfrm flipV="1">
            <a:off x="5490146" y="4900182"/>
            <a:ext cx="2274761" cy="12465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  <a:endCxn id="24" idx="5"/>
          </p:cNvCxnSpPr>
          <p:nvPr/>
        </p:nvCxnSpPr>
        <p:spPr>
          <a:xfrm flipH="1" flipV="1">
            <a:off x="8157156" y="4900182"/>
            <a:ext cx="169930" cy="10629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24" idx="2"/>
          </p:cNvCxnSpPr>
          <p:nvPr/>
        </p:nvCxnSpPr>
        <p:spPr>
          <a:xfrm flipV="1">
            <a:off x="5988496" y="4716576"/>
            <a:ext cx="169517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363" y="422039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63037" y="513924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2854" y="475034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3" name="Multiply 42"/>
          <p:cNvSpPr/>
          <p:nvPr/>
        </p:nvSpPr>
        <p:spPr>
          <a:xfrm>
            <a:off x="6729315" y="4284826"/>
            <a:ext cx="610528" cy="46551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6501602" y="418396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Induction step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 </m:t>
                    </m:r>
                  </m:oMath>
                </a14:m>
                <a:r>
                  <a:rPr lang="en-US" dirty="0"/>
                  <a:t>did not move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algn="l" rtl="0"/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changes. Need only to check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Split into cases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  <a:blipFill rotWithShape="1">
                <a:blip r:embed="rId3"/>
                <a:stretch>
                  <a:fillRect l="-1514" t="-14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57" y="404664"/>
            <a:ext cx="38157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9449" y="260648"/>
                <a:ext cx="8229600" cy="1143000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𝑠𝑒𝑟𝑣𝑒𝑟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600" dirty="0" smtClean="0">
                    <a:solidFill>
                      <a:schemeClr val="bg1">
                        <a:lumMod val="65000"/>
                      </a:schemeClr>
                    </a:solidFill>
                  </a:rPr>
                  <a:t>[MMS]</a:t>
                </a:r>
                <a:endParaRPr lang="he-IL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9449" y="260648"/>
                <a:ext cx="8229600" cy="1143000"/>
              </a:xfrm>
              <a:blipFill rotWithShape="1">
                <a:blip r:embed="rId3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45543" y="151410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5" name="Oval 4"/>
          <p:cNvSpPr/>
          <p:nvPr/>
        </p:nvSpPr>
        <p:spPr>
          <a:xfrm>
            <a:off x="5907224" y="399709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3195379" y="146957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2052395" y="2918238"/>
            <a:ext cx="1339089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3626523" y="4404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8" idx="0"/>
            <a:endCxn id="6" idx="4"/>
          </p:cNvCxnSpPr>
          <p:nvPr/>
        </p:nvCxnSpPr>
        <p:spPr>
          <a:xfrm flipH="1" flipV="1">
            <a:off x="3757061" y="2508209"/>
            <a:ext cx="431144" cy="18966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6"/>
            <a:endCxn id="4" idx="2"/>
          </p:cNvCxnSpPr>
          <p:nvPr/>
        </p:nvCxnSpPr>
        <p:spPr>
          <a:xfrm flipV="1">
            <a:off x="3391484" y="2033426"/>
            <a:ext cx="1954059" cy="14041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4" idx="5"/>
          </p:cNvCxnSpPr>
          <p:nvPr/>
        </p:nvCxnSpPr>
        <p:spPr>
          <a:xfrm flipH="1" flipV="1">
            <a:off x="6304393" y="2400640"/>
            <a:ext cx="164513" cy="159645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7"/>
            <a:endCxn id="6" idx="3"/>
          </p:cNvCxnSpPr>
          <p:nvPr/>
        </p:nvCxnSpPr>
        <p:spPr>
          <a:xfrm flipV="1">
            <a:off x="3195379" y="2356104"/>
            <a:ext cx="164513" cy="714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8" idx="1"/>
          </p:cNvCxnSpPr>
          <p:nvPr/>
        </p:nvCxnSpPr>
        <p:spPr>
          <a:xfrm>
            <a:off x="3195379" y="3804771"/>
            <a:ext cx="595657" cy="75217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6"/>
            <a:endCxn id="5" idx="2"/>
          </p:cNvCxnSpPr>
          <p:nvPr/>
        </p:nvCxnSpPr>
        <p:spPr>
          <a:xfrm flipV="1">
            <a:off x="4749886" y="4516410"/>
            <a:ext cx="1157338" cy="4077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4" idx="3"/>
          </p:cNvCxnSpPr>
          <p:nvPr/>
        </p:nvCxnSpPr>
        <p:spPr>
          <a:xfrm flipV="1">
            <a:off x="4585373" y="2400640"/>
            <a:ext cx="924683" cy="21563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357683" y="980728"/>
                <a:ext cx="16384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683" y="980728"/>
                <a:ext cx="16384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42249" y="1367320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49" y="1367320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67073" y="1986772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73" y="1986772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796030" y="4739493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30" y="4739493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277635" y="5251274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635" y="5251274"/>
                <a:ext cx="5957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754520" y="3666176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20" y="3666176"/>
                <a:ext cx="5957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/>
              <p:cNvSpPr/>
              <p:nvPr/>
            </p:nvSpPr>
            <p:spPr>
              <a:xfrm>
                <a:off x="3621357" y="1551986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57" y="1551986"/>
                <a:ext cx="504056" cy="43478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/>
              <p:cNvSpPr/>
              <p:nvPr/>
            </p:nvSpPr>
            <p:spPr>
              <a:xfrm>
                <a:off x="6398427" y="4084993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427" y="4084993"/>
                <a:ext cx="504056" cy="43478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4053095" y="3482803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466709" y="3015492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81035" y="3299430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81035" y="4852356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19141" y="1946978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827888" y="2316310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10144" y="4404840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he-I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39551" y="6021288"/>
                <a:ext cx="3251485" cy="606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𝜎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6021288"/>
                <a:ext cx="3251485" cy="606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555776" y="6021288"/>
                <a:ext cx="841491" cy="606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021288"/>
                <a:ext cx="841491" cy="60638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093889" y="6021287"/>
                <a:ext cx="84149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889" y="6021287"/>
                <a:ext cx="84149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626523" y="6032092"/>
                <a:ext cx="84149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23" y="6032092"/>
                <a:ext cx="84149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298396" y="6032092"/>
                <a:ext cx="84149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,… 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96" y="6032092"/>
                <a:ext cx="841491" cy="584775"/>
              </a:xfrm>
              <a:prstGeom prst="rect">
                <a:avLst/>
              </a:prstGeom>
              <a:blipFill rotWithShape="1">
                <a:blip r:embed="rId16"/>
                <a:stretch>
                  <a:fillRect r="-101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5-Point Star 122"/>
          <p:cNvSpPr/>
          <p:nvPr/>
        </p:nvSpPr>
        <p:spPr>
          <a:xfrm>
            <a:off x="2721939" y="1367320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5-Point Star 123"/>
          <p:cNvSpPr/>
          <p:nvPr/>
        </p:nvSpPr>
        <p:spPr>
          <a:xfrm>
            <a:off x="6529851" y="1392372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5-Point Star 124"/>
          <p:cNvSpPr/>
          <p:nvPr/>
        </p:nvSpPr>
        <p:spPr>
          <a:xfrm>
            <a:off x="4574274" y="5296912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5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0509E-6 L -0.06979 -0.3475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7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127 L 0.03455 0.4833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0.48335 L 0.00295 0.0217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18" grpId="0"/>
      <p:bldP spid="119" grpId="0"/>
      <p:bldP spid="120" grpId="0"/>
      <p:bldP spid="121" grpId="0"/>
      <p:bldP spid="123" grpId="0" animBg="1"/>
      <p:bldP spid="123" grpId="1" animBg="1"/>
      <p:bldP spid="123" grpId="2" animBg="1"/>
      <p:bldP spid="124" grpId="0" animBg="1"/>
      <p:bldP spid="124" grpId="1" animBg="1"/>
      <p:bldP spid="125" grpId="0" animBg="1"/>
      <p:bldP spid="1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Induction step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I</a:t>
                </a:r>
                <a:r>
                  <a:rPr lang="en-US" dirty="0" smtClean="0"/>
                  <a:t>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0" dirty="0" smtClean="0"/>
                  <a:t>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  <a:blipFill rotWithShape="1">
                <a:blip r:embed="rId3"/>
                <a:stretch>
                  <a:fillRect l="-1514" t="-7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57" y="404664"/>
            <a:ext cx="38157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378483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378483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r="-3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1000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1000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1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t="-100000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Oval 6"/>
          <p:cNvSpPr/>
          <p:nvPr/>
        </p:nvSpPr>
        <p:spPr>
          <a:xfrm>
            <a:off x="5633334" y="470591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8249286" y="6123492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5134984" y="604743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>
          <a:xfrm flipV="1">
            <a:off x="5608471" y="5149181"/>
            <a:ext cx="106101" cy="97431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7" idx="5"/>
          </p:cNvCxnSpPr>
          <p:nvPr/>
        </p:nvCxnSpPr>
        <p:spPr>
          <a:xfrm flipH="1" flipV="1">
            <a:off x="6106821" y="5149181"/>
            <a:ext cx="2223703" cy="10503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2"/>
            <a:endCxn id="9" idx="5"/>
          </p:cNvCxnSpPr>
          <p:nvPr/>
        </p:nvCxnSpPr>
        <p:spPr>
          <a:xfrm flipH="1">
            <a:off x="5608471" y="6383152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5063" y="49823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8600" y="52252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86332" y="6151713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51683" y="476491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972352" y="622860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0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883232" y="461732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8437957" y="626040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9" idx="6"/>
            <a:endCxn id="22" idx="3"/>
          </p:cNvCxnSpPr>
          <p:nvPr/>
        </p:nvCxnSpPr>
        <p:spPr>
          <a:xfrm flipV="1">
            <a:off x="5689709" y="5060586"/>
            <a:ext cx="2274761" cy="12465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22" idx="5"/>
          </p:cNvCxnSpPr>
          <p:nvPr/>
        </p:nvCxnSpPr>
        <p:spPr>
          <a:xfrm flipH="1" flipV="1">
            <a:off x="8356719" y="5060586"/>
            <a:ext cx="169930" cy="10629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22" idx="2"/>
          </p:cNvCxnSpPr>
          <p:nvPr/>
        </p:nvCxnSpPr>
        <p:spPr>
          <a:xfrm flipV="1">
            <a:off x="6188059" y="4876980"/>
            <a:ext cx="169517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2600" y="52996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2417" y="491074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165" y="434436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234342" y="5203132"/>
            <a:ext cx="96182" cy="725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Induction step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0" dirty="0" smtClean="0"/>
                  <a:t>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  <a:blipFill rotWithShape="1">
                <a:blip r:embed="rId3"/>
                <a:stretch>
                  <a:fillRect l="-1514" t="-7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57" y="404664"/>
            <a:ext cx="38157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393891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393891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r="-3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1000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1000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1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t="-100000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Oval 6"/>
          <p:cNvSpPr/>
          <p:nvPr/>
        </p:nvSpPr>
        <p:spPr>
          <a:xfrm>
            <a:off x="5633334" y="470591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8249286" y="6123492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5134984" y="604743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>
          <a:xfrm flipV="1">
            <a:off x="5608471" y="5149181"/>
            <a:ext cx="106101" cy="97431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7" idx="5"/>
          </p:cNvCxnSpPr>
          <p:nvPr/>
        </p:nvCxnSpPr>
        <p:spPr>
          <a:xfrm flipH="1" flipV="1">
            <a:off x="6106821" y="5149181"/>
            <a:ext cx="2223703" cy="10503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2"/>
            <a:endCxn id="9" idx="5"/>
          </p:cNvCxnSpPr>
          <p:nvPr/>
        </p:nvCxnSpPr>
        <p:spPr>
          <a:xfrm flipH="1">
            <a:off x="5608471" y="6383152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5063" y="49823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8600" y="52252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86332" y="6151713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51683" y="476491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972352" y="622860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883232" y="461732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8437957" y="626040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9" idx="6"/>
            <a:endCxn id="22" idx="3"/>
          </p:cNvCxnSpPr>
          <p:nvPr/>
        </p:nvCxnSpPr>
        <p:spPr>
          <a:xfrm flipV="1">
            <a:off x="5689709" y="5060586"/>
            <a:ext cx="2274761" cy="12465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22" idx="5"/>
          </p:cNvCxnSpPr>
          <p:nvPr/>
        </p:nvCxnSpPr>
        <p:spPr>
          <a:xfrm flipH="1" flipV="1">
            <a:off x="8356719" y="5060586"/>
            <a:ext cx="169930" cy="10629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22" idx="2"/>
          </p:cNvCxnSpPr>
          <p:nvPr/>
        </p:nvCxnSpPr>
        <p:spPr>
          <a:xfrm flipV="1">
            <a:off x="6188059" y="4876980"/>
            <a:ext cx="169517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2600" y="52996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2417" y="491074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165" y="434436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234342" y="5203132"/>
            <a:ext cx="96182" cy="725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Induction step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0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1268760"/>
                <a:ext cx="8853342" cy="5184576"/>
              </a:xfrm>
              <a:blipFill rotWithShape="1">
                <a:blip r:embed="rId3"/>
                <a:stretch>
                  <a:fillRect l="-1514" t="-7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57" y="404664"/>
            <a:ext cx="38157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538743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538743"/>
                  </p:ext>
                </p:extLst>
              </p:nvPr>
            </p:nvGraphicFramePr>
            <p:xfrm>
              <a:off x="1027304" y="5242687"/>
              <a:ext cx="2438400" cy="7416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r="-3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1000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1000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1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" t="-100000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Oval 6"/>
          <p:cNvSpPr/>
          <p:nvPr/>
        </p:nvSpPr>
        <p:spPr>
          <a:xfrm>
            <a:off x="5633334" y="4705915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8249286" y="6123492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5134984" y="604743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>
          <a:xfrm flipV="1">
            <a:off x="5608471" y="5149181"/>
            <a:ext cx="106101" cy="97431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7" idx="5"/>
          </p:cNvCxnSpPr>
          <p:nvPr/>
        </p:nvCxnSpPr>
        <p:spPr>
          <a:xfrm flipH="1" flipV="1">
            <a:off x="6106821" y="5149181"/>
            <a:ext cx="2223703" cy="10503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22" y="4537025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2"/>
            <a:endCxn id="9" idx="5"/>
          </p:cNvCxnSpPr>
          <p:nvPr/>
        </p:nvCxnSpPr>
        <p:spPr>
          <a:xfrm flipH="1">
            <a:off x="5608471" y="6383152"/>
            <a:ext cx="2640815" cy="1075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5063" y="49823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8600" y="52252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86332" y="6151713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51683" y="476491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34" y="6156593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345" y="5343948"/>
                <a:ext cx="66716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972352" y="622860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42" y="4051978"/>
                <a:ext cx="59574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883232" y="461732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36" y="5627367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8437957" y="626040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9" idx="6"/>
            <a:endCxn id="22" idx="3"/>
          </p:cNvCxnSpPr>
          <p:nvPr/>
        </p:nvCxnSpPr>
        <p:spPr>
          <a:xfrm flipV="1">
            <a:off x="5689709" y="5060586"/>
            <a:ext cx="2274761" cy="12465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22" idx="5"/>
          </p:cNvCxnSpPr>
          <p:nvPr/>
        </p:nvCxnSpPr>
        <p:spPr>
          <a:xfrm flipH="1" flipV="1">
            <a:off x="8356719" y="5060586"/>
            <a:ext cx="169930" cy="10629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22" idx="2"/>
          </p:cNvCxnSpPr>
          <p:nvPr/>
        </p:nvCxnSpPr>
        <p:spPr>
          <a:xfrm flipV="1">
            <a:off x="6188059" y="4876980"/>
            <a:ext cx="169517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2600" y="52996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2417" y="491074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165" y="434436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234342" y="5203132"/>
            <a:ext cx="96182" cy="725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8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𝐵𝐴𝐿𝐴𝑁𝐶𝐸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𝑐𝑜𝑚𝑝𝑒𝑡𝑖𝑡𝑖𝑣𝑒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′,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  <a:blipFill rotWithShape="1">
                <a:blip r:embed="rId3"/>
                <a:stretch>
                  <a:fillRect l="-1630" t="-31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8290" y="2348880"/>
                <a:ext cx="2650214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90" y="2348880"/>
                <a:ext cx="265021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76694" y="2996952"/>
                <a:ext cx="3331810" cy="5579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94" y="2996952"/>
                <a:ext cx="3331810" cy="557910"/>
              </a:xfrm>
              <a:prstGeom prst="rect">
                <a:avLst/>
              </a:prstGeom>
              <a:blipFill rotWithShape="1">
                <a:blip r:embed="rId5"/>
                <a:stretch>
                  <a:fillRect l="-2747" t="-8791" b="-263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63688" y="2420888"/>
            <a:ext cx="7344816" cy="5760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5031062" y="3979929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7647014" y="5397506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4532712" y="5321453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>
          <a:xfrm flipH="1" flipV="1">
            <a:off x="5144663" y="4700699"/>
            <a:ext cx="5016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7" idx="5"/>
          </p:cNvCxnSpPr>
          <p:nvPr/>
        </p:nvCxnSpPr>
        <p:spPr>
          <a:xfrm flipH="1" flipV="1">
            <a:off x="5693174" y="4700699"/>
            <a:ext cx="2067441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32434" y="365110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4" y="3651108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2"/>
            <a:endCxn id="9" idx="5"/>
          </p:cNvCxnSpPr>
          <p:nvPr/>
        </p:nvCxnSpPr>
        <p:spPr>
          <a:xfrm flipH="1">
            <a:off x="5194824" y="5819724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13779" y="458144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316" y="482436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05048" y="5750843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0399" y="436404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472" y="610517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72" y="6105174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91068" y="582773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82687" y="3645024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3645024"/>
                <a:ext cx="83308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280960" y="389133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81588" y="594313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88" y="5943134"/>
                <a:ext cx="59575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8056673" y="585953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9" idx="6"/>
            <a:endCxn id="22" idx="3"/>
          </p:cNvCxnSpPr>
          <p:nvPr/>
        </p:nvCxnSpPr>
        <p:spPr>
          <a:xfrm flipV="1">
            <a:off x="5308425" y="4612104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22" idx="5"/>
          </p:cNvCxnSpPr>
          <p:nvPr/>
        </p:nvCxnSpPr>
        <p:spPr>
          <a:xfrm flipH="1" flipV="1">
            <a:off x="7943072" y="4612104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22" idx="2"/>
          </p:cNvCxnSpPr>
          <p:nvPr/>
        </p:nvCxnSpPr>
        <p:spPr>
          <a:xfrm flipV="1">
            <a:off x="5806775" y="4313552"/>
            <a:ext cx="1474185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81316" y="489878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1133" y="450987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9881" y="394349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flipH="1" flipV="1">
            <a:off x="7829288" y="548355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 flipH="1" flipV="1">
            <a:off x="5183946" y="4042159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H="1" flipV="1">
            <a:off x="4589825" y="5472278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512754" y="553534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54" y="5535343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7829288" y="4802125"/>
            <a:ext cx="0" cy="5816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3943496"/>
                <a:ext cx="4813400" cy="14057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𝑘</m:t>
                      </m:r>
                      <m:r>
                        <a:rPr lang="en-US" sz="240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3496"/>
                <a:ext cx="4813400" cy="14057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3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𝐵𝐴𝐿𝐴𝑁𝐶𝐸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𝑐𝑜𝑚𝑝𝑒𝑡𝑖𝑡𝑖𝑣𝑒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′,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  <a:blipFill rotWithShape="1">
                <a:blip r:embed="rId3"/>
                <a:stretch>
                  <a:fillRect l="-1630" t="-31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8290" y="2348880"/>
                <a:ext cx="2650214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90" y="2348880"/>
                <a:ext cx="265021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76694" y="2996952"/>
                <a:ext cx="3331810" cy="5579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94" y="2996952"/>
                <a:ext cx="3331810" cy="557910"/>
              </a:xfrm>
              <a:prstGeom prst="rect">
                <a:avLst/>
              </a:prstGeom>
              <a:blipFill rotWithShape="1">
                <a:blip r:embed="rId5"/>
                <a:stretch>
                  <a:fillRect l="-2747" t="-8791" b="-263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99184" y="2960259"/>
            <a:ext cx="7344816" cy="5760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5031062" y="3979929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7647014" y="5397506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4532712" y="5321453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>
          <a:xfrm flipH="1" flipV="1">
            <a:off x="5144663" y="4700699"/>
            <a:ext cx="5016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7" idx="5"/>
          </p:cNvCxnSpPr>
          <p:nvPr/>
        </p:nvCxnSpPr>
        <p:spPr>
          <a:xfrm flipH="1" flipV="1">
            <a:off x="5693174" y="4700699"/>
            <a:ext cx="2067441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32434" y="365110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4" y="3651108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2"/>
            <a:endCxn id="9" idx="5"/>
          </p:cNvCxnSpPr>
          <p:nvPr/>
        </p:nvCxnSpPr>
        <p:spPr>
          <a:xfrm flipH="1">
            <a:off x="5194824" y="5819724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13779" y="458144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316" y="482436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05048" y="5750843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0399" y="436404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472" y="610517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72" y="6105174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91068" y="582773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82687" y="3645024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3645024"/>
                <a:ext cx="83308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280960" y="389133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81588" y="594313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88" y="5943134"/>
                <a:ext cx="59575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8056673" y="585953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9" idx="6"/>
            <a:endCxn id="22" idx="3"/>
          </p:cNvCxnSpPr>
          <p:nvPr/>
        </p:nvCxnSpPr>
        <p:spPr>
          <a:xfrm flipV="1">
            <a:off x="5308425" y="4612104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22" idx="5"/>
          </p:cNvCxnSpPr>
          <p:nvPr/>
        </p:nvCxnSpPr>
        <p:spPr>
          <a:xfrm flipH="1" flipV="1">
            <a:off x="7943072" y="4612104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22" idx="2"/>
          </p:cNvCxnSpPr>
          <p:nvPr/>
        </p:nvCxnSpPr>
        <p:spPr>
          <a:xfrm flipV="1">
            <a:off x="5806775" y="4313552"/>
            <a:ext cx="1474185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81316" y="489878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1133" y="4509875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9881" y="394349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flipH="1" flipV="1">
            <a:off x="7829288" y="548355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 flipH="1" flipV="1">
            <a:off x="7577260" y="394152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H="1" flipV="1">
            <a:off x="4589825" y="5472278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512754" y="553534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54" y="5535343"/>
                <a:ext cx="5957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7829288" y="4802125"/>
            <a:ext cx="0" cy="5816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3943496"/>
                <a:ext cx="4813400" cy="14057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𝑘</m:t>
                      </m:r>
                      <m:r>
                        <a:rPr lang="en-US" sz="240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)−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3496"/>
                <a:ext cx="4813400" cy="14057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0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𝐵𝐴𝐿𝐴𝑁𝐶𝐸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𝑐𝑜𝑚𝑝𝑒𝑡𝑖𝑡𝑖𝑣𝑒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From the lemma we know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is bounded from below by a constant</a:t>
                </a:r>
              </a:p>
              <a:p>
                <a:pPr algn="l" rtl="0"/>
                <a:r>
                  <a:rPr lang="en-US" dirty="0" smtClean="0"/>
                  <a:t>We will prove:</a:t>
                </a:r>
              </a:p>
              <a:p>
                <a:pPr lvl="1" algn="l" rtl="0"/>
                <a:r>
                  <a:rPr lang="en-US" dirty="0" smtClean="0"/>
                  <a:t>If Opt moved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increased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by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𝑘𝑑</m:t>
                    </m:r>
                  </m:oMath>
                </a14:m>
                <a:endParaRPr lang="en-US" b="0" dirty="0" smtClean="0"/>
              </a:p>
              <a:p>
                <a:pPr lvl="1" algn="l" rtl="0"/>
                <a:r>
                  <a:rPr lang="en-US" dirty="0" smtClean="0"/>
                  <a:t>If BAL moved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decreased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1265" y="1646954"/>
                <a:ext cx="2557239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65" y="1646954"/>
                <a:ext cx="2557239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819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76694" y="2295026"/>
                <a:ext cx="3331810" cy="5579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Opt hole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94" y="2295026"/>
                <a:ext cx="3331810" cy="557910"/>
              </a:xfrm>
              <a:prstGeom prst="rect">
                <a:avLst/>
              </a:prstGeom>
              <a:blipFill rotWithShape="1">
                <a:blip r:embed="rId5"/>
                <a:stretch>
                  <a:fillRect l="-2747" t="-8696" b="-2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2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600" dirty="0" smtClean="0"/>
                  <a:t>If Opt moved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Φ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increased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by</m:t>
                    </m:r>
                    <m:r>
                      <a:rPr lang="en-US" sz="3600" b="0" i="1" smtClean="0">
                        <a:latin typeface="Cambria Math"/>
                      </a:rPr>
                      <m:t>≤</m:t>
                    </m:r>
                    <m:r>
                      <a:rPr lang="en-US" sz="3600" b="0" i="1" smtClean="0">
                        <a:latin typeface="Cambria Math"/>
                      </a:rPr>
                      <m:t>𝑘𝑑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959569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Assume </a:t>
                </a:r>
                <a:r>
                  <a:rPr lang="en-US" dirty="0" err="1" smtClean="0"/>
                  <a:t>Opt’s</a:t>
                </a:r>
                <a:r>
                  <a:rPr lang="en-US" dirty="0" smtClean="0"/>
                  <a:t> hole was requested, Otherwise Opt does not move</a:t>
                </a:r>
              </a:p>
              <a:p>
                <a:pPr algn="l" rtl="0"/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Before the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959569"/>
                <a:ext cx="8229600" cy="4525963"/>
              </a:xfrm>
              <a:blipFill rotWithShape="1">
                <a:blip r:embed="rId3"/>
                <a:stretch>
                  <a:fillRect l="-1704" t="-1750" r="-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031062" y="4483985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7647014" y="590156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0" name="Oval 9"/>
          <p:cNvSpPr/>
          <p:nvPr/>
        </p:nvSpPr>
        <p:spPr>
          <a:xfrm>
            <a:off x="4532712" y="5825509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1" name="Straight Connector 10"/>
          <p:cNvCxnSpPr>
            <a:stCxn id="10" idx="7"/>
            <a:endCxn id="8" idx="3"/>
          </p:cNvCxnSpPr>
          <p:nvPr/>
        </p:nvCxnSpPr>
        <p:spPr>
          <a:xfrm flipH="1" flipV="1">
            <a:off x="5144663" y="5204755"/>
            <a:ext cx="5016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1"/>
            <a:endCxn id="8" idx="5"/>
          </p:cNvCxnSpPr>
          <p:nvPr/>
        </p:nvCxnSpPr>
        <p:spPr>
          <a:xfrm flipH="1" flipV="1">
            <a:off x="5693174" y="5204755"/>
            <a:ext cx="2067441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2434" y="415516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4" y="4155164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9" idx="2"/>
            <a:endCxn id="10" idx="5"/>
          </p:cNvCxnSpPr>
          <p:nvPr/>
        </p:nvCxnSpPr>
        <p:spPr>
          <a:xfrm flipH="1">
            <a:off x="5194824" y="6323780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13779" y="508549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7316" y="532842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05048" y="625489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70399" y="486810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1068" y="633178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82687" y="4149080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149080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7280960" y="4395390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48807" y="617990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79904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8056673" y="636359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10" idx="6"/>
            <a:endCxn id="21" idx="3"/>
          </p:cNvCxnSpPr>
          <p:nvPr/>
        </p:nvCxnSpPr>
        <p:spPr>
          <a:xfrm flipV="1">
            <a:off x="5308425" y="5116160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21" idx="5"/>
          </p:cNvCxnSpPr>
          <p:nvPr/>
        </p:nvCxnSpPr>
        <p:spPr>
          <a:xfrm flipH="1" flipV="1">
            <a:off x="7943072" y="5116160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21" idx="2"/>
          </p:cNvCxnSpPr>
          <p:nvPr/>
        </p:nvCxnSpPr>
        <p:spPr>
          <a:xfrm flipV="1">
            <a:off x="5806775" y="4817608"/>
            <a:ext cx="1474185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1316" y="540283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1133" y="501393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9881" y="444755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7829288" y="5987613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flipH="1" flipV="1">
            <a:off x="5183946" y="454621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flipH="1" flipV="1">
            <a:off x="4589825" y="5976334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668816" y="4681911"/>
            <a:ext cx="274256" cy="1267263"/>
          </a:xfrm>
          <a:prstGeom prst="straightConnector1">
            <a:avLst/>
          </a:prstGeom>
          <a:ln w="38100">
            <a:solidFill>
              <a:srgbClr val="1EDB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36489" y="580855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489" y="5808557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65321" y="624772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247726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34" y="1124744"/>
            <a:ext cx="4660181" cy="7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4119011" y="1340768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7912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600" dirty="0" smtClean="0"/>
                  <a:t>If Opt moved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Φ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increased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by</m:t>
                    </m:r>
                    <m:r>
                      <a:rPr lang="en-US" sz="3600" b="0" i="1" smtClean="0">
                        <a:latin typeface="Cambria Math"/>
                      </a:rPr>
                      <m:t>≤</m:t>
                    </m:r>
                    <m:r>
                      <a:rPr lang="en-US" sz="3600" b="0" i="1" smtClean="0">
                        <a:latin typeface="Cambria Math"/>
                      </a:rPr>
                      <m:t>𝑘𝑑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7912" y="116632"/>
                <a:ext cx="8229600" cy="1143000"/>
              </a:xfrm>
              <a:blipFill rotWithShape="1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8" y="1783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Before the 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sz="2800" b="0" dirty="0" smtClean="0"/>
              </a:p>
              <a:p>
                <a:pPr algn="l" rtl="0"/>
                <a:r>
                  <a:rPr lang="en-US" sz="2800" dirty="0"/>
                  <a:t>The potential after the move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endParaRPr lang="en-US" sz="28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ΔΦ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/>
                                  </m:sSup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/>
                                  </m:sSup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𝑘𝑑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l" rtl="0"/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8" y="1783357"/>
                <a:ext cx="8229600" cy="4525963"/>
              </a:xfrm>
              <a:blipFill rotWithShape="1">
                <a:blip r:embed="rId3"/>
                <a:stretch>
                  <a:fillRect l="-1259" t="-5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031062" y="4483985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7647014" y="590156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0" name="Oval 9"/>
          <p:cNvSpPr/>
          <p:nvPr/>
        </p:nvSpPr>
        <p:spPr>
          <a:xfrm>
            <a:off x="4532712" y="5825509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1" name="Straight Connector 10"/>
          <p:cNvCxnSpPr>
            <a:stCxn id="10" idx="7"/>
            <a:endCxn id="8" idx="3"/>
          </p:cNvCxnSpPr>
          <p:nvPr/>
        </p:nvCxnSpPr>
        <p:spPr>
          <a:xfrm flipH="1" flipV="1">
            <a:off x="5144663" y="5204755"/>
            <a:ext cx="5016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1"/>
            <a:endCxn id="8" idx="5"/>
          </p:cNvCxnSpPr>
          <p:nvPr/>
        </p:nvCxnSpPr>
        <p:spPr>
          <a:xfrm flipH="1" flipV="1">
            <a:off x="5693174" y="5204755"/>
            <a:ext cx="2067441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2434" y="415516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4" y="4155164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9" idx="2"/>
            <a:endCxn id="10" idx="5"/>
          </p:cNvCxnSpPr>
          <p:nvPr/>
        </p:nvCxnSpPr>
        <p:spPr>
          <a:xfrm flipH="1">
            <a:off x="5194824" y="6323780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13779" y="508549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7316" y="532842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05048" y="625489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70399" y="486810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1068" y="633178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82687" y="4149080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149080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7280960" y="4395390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48807" y="6179904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79904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8056673" y="636359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10" idx="6"/>
            <a:endCxn id="21" idx="3"/>
          </p:cNvCxnSpPr>
          <p:nvPr/>
        </p:nvCxnSpPr>
        <p:spPr>
          <a:xfrm flipV="1">
            <a:off x="5308425" y="5116160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21" idx="5"/>
          </p:cNvCxnSpPr>
          <p:nvPr/>
        </p:nvCxnSpPr>
        <p:spPr>
          <a:xfrm flipH="1" flipV="1">
            <a:off x="7943072" y="5116160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21" idx="2"/>
          </p:cNvCxnSpPr>
          <p:nvPr/>
        </p:nvCxnSpPr>
        <p:spPr>
          <a:xfrm flipV="1">
            <a:off x="5806775" y="4817608"/>
            <a:ext cx="1474185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1316" y="540283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1133" y="501393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9881" y="444755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7829288" y="5987613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flipH="1" flipV="1">
            <a:off x="5183946" y="454621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flipH="1" flipV="1">
            <a:off x="4589825" y="5976334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668816" y="4681911"/>
            <a:ext cx="274256" cy="1267263"/>
          </a:xfrm>
          <a:prstGeom prst="straightConnector1">
            <a:avLst/>
          </a:prstGeom>
          <a:ln w="38100">
            <a:solidFill>
              <a:srgbClr val="1EDB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36489" y="580855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489" y="5808557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65321" y="624772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247726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04755"/>
            <a:ext cx="3848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34" y="1124744"/>
            <a:ext cx="4660181" cy="7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4119011" y="1340768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57733" y="1772816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200" dirty="0" smtClean="0"/>
                  <a:t>If BAL moved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dirty="0" smtClean="0"/>
                  <a:t> decreased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22367"/>
                <a:ext cx="8712968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After Opts move the hole is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The potential before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22367"/>
                <a:ext cx="8712968" cy="4525963"/>
              </a:xfrm>
              <a:blipFill rotWithShape="1">
                <a:blip r:embed="rId3"/>
                <a:stretch>
                  <a:fillRect l="-1610" t="-16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31062" y="4411977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7647014" y="582955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4532712" y="5753501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9" name="Straight Connector 8"/>
          <p:cNvCxnSpPr>
            <a:stCxn id="8" idx="7"/>
            <a:endCxn id="6" idx="3"/>
          </p:cNvCxnSpPr>
          <p:nvPr/>
        </p:nvCxnSpPr>
        <p:spPr>
          <a:xfrm flipH="1" flipV="1">
            <a:off x="5144663" y="5132747"/>
            <a:ext cx="5016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5693174" y="5132747"/>
            <a:ext cx="2067441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2434" y="408315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4" y="4083156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2"/>
            <a:endCxn id="8" idx="5"/>
          </p:cNvCxnSpPr>
          <p:nvPr/>
        </p:nvCxnSpPr>
        <p:spPr>
          <a:xfrm flipH="1">
            <a:off x="5194824" y="6251772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3779" y="501349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316" y="52564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05048" y="618289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70399" y="479609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068" y="625977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80960" y="432338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056673" y="629158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8" idx="6"/>
            <a:endCxn id="19" idx="3"/>
          </p:cNvCxnSpPr>
          <p:nvPr/>
        </p:nvCxnSpPr>
        <p:spPr>
          <a:xfrm flipV="1">
            <a:off x="5308425" y="5044152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19" idx="5"/>
          </p:cNvCxnSpPr>
          <p:nvPr/>
        </p:nvCxnSpPr>
        <p:spPr>
          <a:xfrm flipH="1" flipV="1">
            <a:off x="7943072" y="5044152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6"/>
            <a:endCxn id="19" idx="2"/>
          </p:cNvCxnSpPr>
          <p:nvPr/>
        </p:nvCxnSpPr>
        <p:spPr>
          <a:xfrm flipV="1">
            <a:off x="5806775" y="4745600"/>
            <a:ext cx="1474185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1316" y="53308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133" y="494192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9881" y="437554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7666182" y="452470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 flipV="1">
            <a:off x="5183946" y="447420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4589825" y="5904326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34" y="1124744"/>
            <a:ext cx="4660181" cy="7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4157733" y="1772816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200" dirty="0" smtClean="0"/>
                  <a:t>If BAL moved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dirty="0" smtClean="0"/>
                  <a:t> decreased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33816"/>
                <a:ext cx="8712968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 </a:t>
                </a:r>
                <a:r>
                  <a:rPr lang="en-US" dirty="0"/>
                  <a:t>Bal moves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- the server at OPT’s hole:</a:t>
                </a:r>
                <a:endParaRPr lang="en-US" dirty="0"/>
              </a:p>
              <a:p>
                <a:pPr lvl="1" algn="l" rtl="0"/>
                <a:r>
                  <a:rPr lang="en-US" dirty="0"/>
                  <a:t>The potential after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33816"/>
                <a:ext cx="8712968" cy="4525963"/>
              </a:xfrm>
              <a:blipFill rotWithShape="1">
                <a:blip r:embed="rId3"/>
                <a:stretch>
                  <a:fillRect l="-1540" t="-16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319094" y="4411977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7647014" y="582955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4532712" y="5753501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9" name="Straight Connector 8"/>
          <p:cNvCxnSpPr>
            <a:stCxn id="8" idx="7"/>
            <a:endCxn id="6" idx="3"/>
          </p:cNvCxnSpPr>
          <p:nvPr/>
        </p:nvCxnSpPr>
        <p:spPr>
          <a:xfrm flipV="1">
            <a:off x="5194824" y="5132747"/>
            <a:ext cx="23787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5981206" y="5132747"/>
            <a:ext cx="1779409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2"/>
            <a:endCxn id="8" idx="5"/>
          </p:cNvCxnSpPr>
          <p:nvPr/>
        </p:nvCxnSpPr>
        <p:spPr>
          <a:xfrm flipH="1">
            <a:off x="5194824" y="6251772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3779" y="501349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316" y="52564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05048" y="618289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423" y="479609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068" y="625977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80960" y="432338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056673" y="629158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8" idx="6"/>
            <a:endCxn id="19" idx="3"/>
          </p:cNvCxnSpPr>
          <p:nvPr/>
        </p:nvCxnSpPr>
        <p:spPr>
          <a:xfrm flipV="1">
            <a:off x="5308425" y="5044152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19" idx="5"/>
          </p:cNvCxnSpPr>
          <p:nvPr/>
        </p:nvCxnSpPr>
        <p:spPr>
          <a:xfrm flipH="1" flipV="1">
            <a:off x="7943072" y="5044152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6"/>
            <a:endCxn id="19" idx="2"/>
          </p:cNvCxnSpPr>
          <p:nvPr/>
        </p:nvCxnSpPr>
        <p:spPr>
          <a:xfrm flipV="1">
            <a:off x="6094807" y="4745600"/>
            <a:ext cx="118615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1316" y="53308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133" y="494192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9881" y="437554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7666182" y="452470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 flipV="1">
            <a:off x="5399970" y="447420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4589825" y="5904326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34" y="1124744"/>
            <a:ext cx="4660181" cy="7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4198260" y="1340768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1"/>
          </p:cNvCxnSpPr>
          <p:nvPr/>
        </p:nvCxnSpPr>
        <p:spPr>
          <a:xfrm flipH="1" flipV="1">
            <a:off x="7647015" y="4904793"/>
            <a:ext cx="446567" cy="141863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𝑠𝑒𝑟𝑣𝑒𝑟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600" dirty="0" smtClean="0">
                    <a:solidFill>
                      <a:schemeClr val="bg1">
                        <a:lumMod val="65000"/>
                      </a:schemeClr>
                    </a:solidFill>
                  </a:rPr>
                  <a:t>[MMS]</a:t>
                </a:r>
                <a:endParaRPr lang="he-IL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ℳ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ℳ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 metric space,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mobile servers spread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Serving a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 by moving the servers. A request is served when there is a server covering 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200" dirty="0" smtClean="0"/>
                  <a:t>If BAL moved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dirty="0" smtClean="0"/>
                  <a:t> decreased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33816"/>
                <a:ext cx="8712968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Otherwise</a:t>
                </a:r>
              </a:p>
              <a:p>
                <a:pPr lvl="1" algn="l" rtl="0"/>
                <a:r>
                  <a:rPr lang="en-US" dirty="0"/>
                  <a:t>The potential after is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he-IL" dirty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33816"/>
                <a:ext cx="8712968" cy="4525963"/>
              </a:xfrm>
              <a:blipFill rotWithShape="1">
                <a:blip r:embed="rId3"/>
                <a:stretch>
                  <a:fillRect l="-1540" t="-17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319094" y="4411977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7647014" y="582955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4532712" y="5753501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9" name="Straight Connector 8"/>
          <p:cNvCxnSpPr>
            <a:stCxn id="8" idx="7"/>
            <a:endCxn id="6" idx="3"/>
          </p:cNvCxnSpPr>
          <p:nvPr/>
        </p:nvCxnSpPr>
        <p:spPr>
          <a:xfrm flipV="1">
            <a:off x="5194824" y="5132747"/>
            <a:ext cx="23787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5981206" y="5132747"/>
            <a:ext cx="1779409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2"/>
            <a:endCxn id="8" idx="5"/>
          </p:cNvCxnSpPr>
          <p:nvPr/>
        </p:nvCxnSpPr>
        <p:spPr>
          <a:xfrm flipH="1">
            <a:off x="5194824" y="6251772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3779" y="501349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316" y="52564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05048" y="618289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423" y="479609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068" y="625977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80960" y="432338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056673" y="629158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8" idx="6"/>
            <a:endCxn id="19" idx="3"/>
          </p:cNvCxnSpPr>
          <p:nvPr/>
        </p:nvCxnSpPr>
        <p:spPr>
          <a:xfrm flipV="1">
            <a:off x="5308425" y="5044152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19" idx="5"/>
          </p:cNvCxnSpPr>
          <p:nvPr/>
        </p:nvCxnSpPr>
        <p:spPr>
          <a:xfrm flipH="1" flipV="1">
            <a:off x="7943072" y="5044152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6"/>
            <a:endCxn id="19" idx="2"/>
          </p:cNvCxnSpPr>
          <p:nvPr/>
        </p:nvCxnSpPr>
        <p:spPr>
          <a:xfrm flipV="1">
            <a:off x="6094807" y="4745600"/>
            <a:ext cx="118615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1316" y="53308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133" y="494192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9881" y="437554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7666182" y="452470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 flipV="1">
            <a:off x="5399970" y="447420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4589825" y="5904326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36962" y="5572673"/>
                <a:ext cx="595750" cy="606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962" y="5572673"/>
                <a:ext cx="595750" cy="606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15" idx="7"/>
          </p:cNvCxnSpPr>
          <p:nvPr/>
        </p:nvCxnSpPr>
        <p:spPr>
          <a:xfrm flipV="1">
            <a:off x="5120167" y="4904793"/>
            <a:ext cx="2274394" cy="13099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34" y="1124744"/>
            <a:ext cx="4660181" cy="7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4247765" y="1772816"/>
            <a:ext cx="68412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 algn="l" rtl="1">
                  <a:spcBef>
                    <a:spcPct val="0"/>
                  </a:spcBef>
                </a:pPr>
                <a:r>
                  <a:rPr lang="en-US" sz="3200" dirty="0" smtClean="0"/>
                  <a:t>If BAL moved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3200" dirty="0" smtClean="0"/>
                  <a:t> decreased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060400"/>
                <a:ext cx="8712968" cy="45259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Any way the potential after is </a:t>
                </a:r>
              </a:p>
              <a:p>
                <a:pPr marL="457200" lvl="1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342900" lvl="1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get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−(</m:t>
                    </m:r>
                    <m:r>
                      <a:rPr lang="en-US" i="1">
                        <a:latin typeface="Cambria Math"/>
                      </a:rPr>
                      <m:t>𝑘𝐷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	</a:t>
                </a:r>
                <a:endParaRPr lang="he-IL" dirty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60400"/>
                <a:ext cx="8712968" cy="4525963"/>
              </a:xfrm>
              <a:blipFill rotWithShape="1">
                <a:blip r:embed="rId3"/>
                <a:stretch>
                  <a:fillRect l="-154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319094" y="4411977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7647014" y="5829554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4532712" y="5753501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9" name="Straight Connector 8"/>
          <p:cNvCxnSpPr>
            <a:stCxn id="8" idx="7"/>
            <a:endCxn id="6" idx="3"/>
          </p:cNvCxnSpPr>
          <p:nvPr/>
        </p:nvCxnSpPr>
        <p:spPr>
          <a:xfrm flipV="1">
            <a:off x="5194824" y="5132747"/>
            <a:ext cx="237871" cy="744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5981206" y="5132747"/>
            <a:ext cx="1779409" cy="8204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66" y="4083156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2"/>
            <a:endCxn id="8" idx="5"/>
          </p:cNvCxnSpPr>
          <p:nvPr/>
        </p:nvCxnSpPr>
        <p:spPr>
          <a:xfrm flipH="1">
            <a:off x="5194824" y="6251772"/>
            <a:ext cx="2452190" cy="2224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3779" y="501349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316" y="5256412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05048" y="618289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423" y="479609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068" y="625977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87" y="4077072"/>
                <a:ext cx="8330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80960" y="4323382"/>
            <a:ext cx="775713" cy="844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07" y="610789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056673" y="629158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8" idx="6"/>
            <a:endCxn id="19" idx="3"/>
          </p:cNvCxnSpPr>
          <p:nvPr/>
        </p:nvCxnSpPr>
        <p:spPr>
          <a:xfrm flipV="1">
            <a:off x="5308425" y="5044152"/>
            <a:ext cx="2086136" cy="11315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19" idx="5"/>
          </p:cNvCxnSpPr>
          <p:nvPr/>
        </p:nvCxnSpPr>
        <p:spPr>
          <a:xfrm flipH="1" flipV="1">
            <a:off x="7943072" y="5044152"/>
            <a:ext cx="91799" cy="785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6"/>
            <a:endCxn id="19" idx="2"/>
          </p:cNvCxnSpPr>
          <p:nvPr/>
        </p:nvCxnSpPr>
        <p:spPr>
          <a:xfrm flipV="1">
            <a:off x="6094807" y="4745600"/>
            <a:ext cx="1186153" cy="88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1316" y="53308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133" y="494192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9881" y="437554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7666182" y="4524705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 flipV="1">
            <a:off x="5399970" y="4474207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4589825" y="5904326"/>
            <a:ext cx="252028" cy="271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D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489" y="5736549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21" y="6175718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15" idx="7"/>
          </p:cNvCxnSpPr>
          <p:nvPr/>
        </p:nvCxnSpPr>
        <p:spPr>
          <a:xfrm flipV="1">
            <a:off x="5120167" y="4904793"/>
            <a:ext cx="2274394" cy="13099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 flipV="1">
            <a:off x="7668816" y="4941923"/>
            <a:ext cx="424766" cy="13815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Introduction and Definitions</a:t>
                </a:r>
              </a:p>
              <a:p>
                <a:pPr algn="l" rtl="0"/>
                <a:r>
                  <a:rPr lang="en-US" dirty="0" smtClean="0"/>
                  <a:t>Simple Cases</a:t>
                </a:r>
              </a:p>
              <a:p>
                <a:pPr lvl="1" algn="l" rtl="0"/>
                <a:r>
                  <a:rPr lang="en-US" dirty="0" smtClean="0"/>
                  <a:t>The line as a Metric Space</a:t>
                </a:r>
              </a:p>
              <a:p>
                <a:pPr lvl="1" algn="l" rtl="0"/>
                <a:r>
                  <a:rPr lang="en-US" dirty="0" smtClean="0"/>
                  <a:t>Tree as a Metric Space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b="1" dirty="0"/>
                  <a:t>The Work Function </a:t>
                </a:r>
                <a:r>
                  <a:rPr lang="en-US" b="1" dirty="0" smtClean="0"/>
                  <a:t>Algorithm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Lower Bound</a:t>
                </a:r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Functions Definition and Intuition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57592" cy="1224136"/>
          </a:xfrm>
        </p:spPr>
        <p:txBody>
          <a:bodyPr/>
          <a:lstStyle/>
          <a:p>
            <a:pPr algn="l" rtl="0"/>
            <a:r>
              <a:rPr lang="en-US" dirty="0" smtClean="0"/>
              <a:t>Offline case can be solved using dynamic programing.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336541"/>
                  </p:ext>
                </p:extLst>
              </p:nvPr>
            </p:nvGraphicFramePr>
            <p:xfrm>
              <a:off x="102386" y="2636910"/>
              <a:ext cx="8862106" cy="388843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336541"/>
                  </p:ext>
                </p:extLst>
              </p:nvPr>
            </p:nvGraphicFramePr>
            <p:xfrm>
              <a:off x="102386" y="2636910"/>
              <a:ext cx="8862106" cy="388843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20" t="-2830" r="-1091803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653" t="-2830" r="-10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653" t="-2830" r="-9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53" t="-2830" r="-8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653" t="-2830" r="-7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653" t="-2830" r="-6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6721" t="-2830" r="-49590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479" t="-2830" r="-4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2479" t="-2830" r="-3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479" t="-2830" r="-2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0465" t="-2830" r="-18139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102830" b="-401887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200935" b="-298131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303774" b="-200943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403774" b="-100943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5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84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Functions Definition and Intuition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96" y="1196752"/>
            <a:ext cx="8476452" cy="1224136"/>
          </a:xfrm>
        </p:spPr>
        <p:txBody>
          <a:bodyPr/>
          <a:lstStyle/>
          <a:p>
            <a:pPr algn="l" rtl="0"/>
            <a:r>
              <a:rPr lang="en-US" dirty="0" smtClean="0"/>
              <a:t>Offline case can be solved using dynamic programing.</a:t>
            </a:r>
            <a:endParaRPr lang="he-IL" dirty="0"/>
          </a:p>
        </p:txBody>
      </p:sp>
      <p:sp>
        <p:nvSpPr>
          <p:cNvPr id="38" name="Oval 37"/>
          <p:cNvSpPr/>
          <p:nvPr/>
        </p:nvSpPr>
        <p:spPr>
          <a:xfrm>
            <a:off x="5982147" y="263968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9" name="Oval 38"/>
          <p:cNvSpPr/>
          <p:nvPr/>
        </p:nvSpPr>
        <p:spPr>
          <a:xfrm>
            <a:off x="6543828" y="5122667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0" name="Oval 39"/>
          <p:cNvSpPr/>
          <p:nvPr/>
        </p:nvSpPr>
        <p:spPr>
          <a:xfrm>
            <a:off x="3831983" y="2595147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1" name="Oval 40"/>
          <p:cNvSpPr/>
          <p:nvPr/>
        </p:nvSpPr>
        <p:spPr>
          <a:xfrm>
            <a:off x="2689000" y="4043814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2" name="Oval 41"/>
          <p:cNvSpPr/>
          <p:nvPr/>
        </p:nvSpPr>
        <p:spPr>
          <a:xfrm>
            <a:off x="4263127" y="5530416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43" name="Straight Connector 42"/>
          <p:cNvCxnSpPr>
            <a:stCxn id="42" idx="0"/>
            <a:endCxn id="40" idx="4"/>
          </p:cNvCxnSpPr>
          <p:nvPr/>
        </p:nvCxnSpPr>
        <p:spPr>
          <a:xfrm flipH="1" flipV="1">
            <a:off x="4109346" y="3114466"/>
            <a:ext cx="431144" cy="24159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6"/>
            <a:endCxn id="38" idx="2"/>
          </p:cNvCxnSpPr>
          <p:nvPr/>
        </p:nvCxnSpPr>
        <p:spPr>
          <a:xfrm>
            <a:off x="4386708" y="2854807"/>
            <a:ext cx="1595439" cy="445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0"/>
            <a:endCxn id="38" idx="5"/>
          </p:cNvCxnSpPr>
          <p:nvPr/>
        </p:nvCxnSpPr>
        <p:spPr>
          <a:xfrm flipH="1" flipV="1">
            <a:off x="6455634" y="3082949"/>
            <a:ext cx="365557" cy="20397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7"/>
            <a:endCxn id="40" idx="3"/>
          </p:cNvCxnSpPr>
          <p:nvPr/>
        </p:nvCxnSpPr>
        <p:spPr>
          <a:xfrm flipV="1">
            <a:off x="3253414" y="3038413"/>
            <a:ext cx="659807" cy="10814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5"/>
            <a:endCxn id="42" idx="1"/>
          </p:cNvCxnSpPr>
          <p:nvPr/>
        </p:nvCxnSpPr>
        <p:spPr>
          <a:xfrm>
            <a:off x="3253414" y="4487080"/>
            <a:ext cx="1090951" cy="111938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6"/>
            <a:endCxn id="39" idx="2"/>
          </p:cNvCxnSpPr>
          <p:nvPr/>
        </p:nvCxnSpPr>
        <p:spPr>
          <a:xfrm flipV="1">
            <a:off x="4817852" y="5382327"/>
            <a:ext cx="1725976" cy="4077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7"/>
            <a:endCxn id="38" idx="4"/>
          </p:cNvCxnSpPr>
          <p:nvPr/>
        </p:nvCxnSpPr>
        <p:spPr>
          <a:xfrm flipV="1">
            <a:off x="4736614" y="3159002"/>
            <a:ext cx="1522896" cy="24474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60953" y="2052137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953" y="2052137"/>
                <a:ext cx="59575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43948" y="2193087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48" y="2193087"/>
                <a:ext cx="59574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00586" y="531408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86" y="5314081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02941" y="589885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41" y="5898856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58110" y="430299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10" y="4302993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3925600" y="321239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93405" y="4918317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>
            <a:stCxn id="39" idx="1"/>
            <a:endCxn id="40" idx="5"/>
          </p:cNvCxnSpPr>
          <p:nvPr/>
        </p:nvCxnSpPr>
        <p:spPr>
          <a:xfrm flipH="1" flipV="1">
            <a:off x="4305470" y="3038413"/>
            <a:ext cx="2319596" cy="21603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30451" y="468002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17426" y="2638293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11220" y="3936728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1867" y="542309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87824" y="3284984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>
            <a:stCxn id="41" idx="6"/>
            <a:endCxn id="38" idx="3"/>
          </p:cNvCxnSpPr>
          <p:nvPr/>
        </p:nvCxnSpPr>
        <p:spPr>
          <a:xfrm flipV="1">
            <a:off x="3350252" y="3082949"/>
            <a:ext cx="2713133" cy="1220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1" idx="5"/>
            <a:endCxn id="39" idx="2"/>
          </p:cNvCxnSpPr>
          <p:nvPr/>
        </p:nvCxnSpPr>
        <p:spPr>
          <a:xfrm>
            <a:off x="3253414" y="4487080"/>
            <a:ext cx="3290414" cy="89524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60084" y="4272216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35450" y="3743079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44376" y="427221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98809" y="2643529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88182" y="2713287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01917" y="527620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96" y="1196752"/>
            <a:ext cx="5020068" cy="1224136"/>
          </a:xfrm>
        </p:spPr>
        <p:txBody>
          <a:bodyPr/>
          <a:lstStyle/>
          <a:p>
            <a:pPr algn="l" rtl="0"/>
            <a:r>
              <a:rPr lang="en-US" dirty="0" smtClean="0"/>
              <a:t>Offline case can be solved using dynamic programing.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93850"/>
                  </p:ext>
                </p:extLst>
              </p:nvPr>
            </p:nvGraphicFramePr>
            <p:xfrm>
              <a:off x="171216" y="3573016"/>
              <a:ext cx="8793276" cy="32403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88442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93850"/>
                  </p:ext>
                </p:extLst>
              </p:nvPr>
            </p:nvGraphicFramePr>
            <p:xfrm>
              <a:off x="171216" y="3573016"/>
              <a:ext cx="8793276" cy="32403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88442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830" r="-1082787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26" t="-2830" r="-991736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26" t="-2830" r="-891736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26" t="-2830" r="-791736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826" t="-2830" r="-691736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96721" t="-2830" r="-586066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1653" t="-2830" r="-49090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1653" t="-2830" r="-39090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1653" t="-2830" r="-29090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1653" t="-2830" r="-19090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9302" t="-2830" r="-168605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" y="4221090"/>
            <a:ext cx="88569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" y="4869162"/>
            <a:ext cx="8832948" cy="59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" y="5517233"/>
            <a:ext cx="8833415" cy="6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" y="6122308"/>
            <a:ext cx="8840244" cy="6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Functions Definition and Intuition</a:t>
            </a:r>
            <a:endParaRPr lang="he-I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124744"/>
            <a:ext cx="2772816" cy="23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Functions Definition and Intuition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The optimal offline cost of serving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with initial server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ending in server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not necessarily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 r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Calculating Work functions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87635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29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Calculating Work functions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In general: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/>
                              </a:rPr>
                              <m:t>C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𝝈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/>
                              </a:rPr>
                              <m:t>C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𝝈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259" t="-11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28384" y="2492896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492896"/>
                <a:ext cx="86409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2" y="3689548"/>
            <a:ext cx="3724190" cy="32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Functions Definition and Intuition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378316"/>
                  </p:ext>
                </p:extLst>
              </p:nvPr>
            </p:nvGraphicFramePr>
            <p:xfrm>
              <a:off x="102386" y="4797152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2800" b="1" kern="1200" baseline="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2800" b="1" kern="1200" baseline="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378316"/>
                  </p:ext>
                </p:extLst>
              </p:nvPr>
            </p:nvGraphicFramePr>
            <p:xfrm>
              <a:off x="102386" y="4797152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20" t="-2830" r="-1091803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653" t="-2830" r="-1000826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653" t="-2830" r="-900826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53" t="-2830" r="-800826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653" t="-2830" r="-700826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653" t="-2830" r="-600826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6721" t="-2830" r="-495902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479" t="-2830" r="-400000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2479" t="-2830" r="-300000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479" t="-2830" r="-200000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0465" t="-2830" r="-181395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2800" b="1" kern="1200" baseline="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101869" b="-99065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2800" b="1" kern="1200" baseline="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203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067944" y="558924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1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237314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4</a:t>
            </a:r>
            <a:endParaRPr lang="he-I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01468" y="558924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60" y="1412776"/>
            <a:ext cx="38957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4" y="6196642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?</a:t>
            </a:r>
            <a:endParaRPr lang="he-IL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60201" y="5445944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5466132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5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400" y="5481520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5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60201" y="5445944"/>
            <a:ext cx="792088" cy="62035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Examples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𝑒𝑎𝑑𝑒𝑑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𝑑𝑖𝑠𝑘</m:t>
                    </m:r>
                  </m:oMath>
                </a14:m>
                <a:endParaRPr lang="he-IL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963"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509120"/>
                <a:ext cx="8229600" cy="1900808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𝑒𝑎𝑑𝑒𝑑</m:t>
                    </m:r>
                  </m:oMath>
                </a14:m>
                <a:r>
                  <a:rPr lang="en-US" dirty="0" smtClean="0"/>
                  <a:t> disk: The heads read data from hard disk, need to decide which of them to move in order to fetch data each time.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509120"/>
                <a:ext cx="8229600" cy="1900808"/>
              </a:xfrm>
              <a:blipFill rotWithShape="1">
                <a:blip r:embed="rId4"/>
                <a:stretch>
                  <a:fillRect t="-3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010226"/>
                  </p:ext>
                </p:extLst>
              </p:nvPr>
            </p:nvGraphicFramePr>
            <p:xfrm>
              <a:off x="323528" y="2169951"/>
              <a:ext cx="8640960" cy="1008112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</a:tblGrid>
                  <a:tr h="1008112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e-IL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sz="2800" b="0" i="1" baseline="0" smtClean="0">
                                        <a:latin typeface="Cambria Math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e-IL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sz="2800" b="0" i="1" baseline="0" smtClean="0"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e-IL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sz="2800" b="0" i="1" baseline="0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="0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e-IL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sz="2800" b="0" i="1" baseline="0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e-IL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sz="2800" b="0" i="1" baseline="0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baseline="0" dirty="0" smtClean="0"/>
                        </a:p>
                        <a:p>
                          <a:pPr algn="ctr" rtl="1"/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baseline="0" dirty="0" smtClean="0"/>
                        </a:p>
                        <a:p>
                          <a:pPr algn="ctr" rtl="1"/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baseline="0" dirty="0" smtClean="0"/>
                        </a:p>
                        <a:p>
                          <a:pPr algn="ctr" rtl="1"/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dirty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28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010226"/>
                  </p:ext>
                </p:extLst>
              </p:nvPr>
            </p:nvGraphicFramePr>
            <p:xfrm>
              <a:off x="323528" y="2169951"/>
              <a:ext cx="8640960" cy="1008112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  <a:gridCol w="576064"/>
                  </a:tblGrid>
                  <a:tr h="100811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606" r="-1392632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1064" t="-606" r="-1307447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98947" t="-606" r="-1193684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2128" t="-606" r="-1106383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7895" t="-606" r="-994737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03191" t="-606" r="-905319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96842" t="-606" r="-795789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704255" t="-606" r="-70425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795789" t="-606" r="-596842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05319" t="-606" r="-503191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94737" t="-606" r="-39789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06383" t="-606" r="-302128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93684" t="-606" r="-198947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07447" t="-606" r="-101064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92632" t="-606" b="-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2754951" y="1485625"/>
            <a:ext cx="360040" cy="504056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Down Arrow 6"/>
          <p:cNvSpPr/>
          <p:nvPr/>
        </p:nvSpPr>
        <p:spPr>
          <a:xfrm>
            <a:off x="7236296" y="1525468"/>
            <a:ext cx="360040" cy="504056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5-Point Star 7"/>
          <p:cNvSpPr/>
          <p:nvPr/>
        </p:nvSpPr>
        <p:spPr>
          <a:xfrm>
            <a:off x="5004048" y="2708920"/>
            <a:ext cx="432048" cy="40205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0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089E-6 L -0.24011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WFA – 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980" y="1850753"/>
                <a:ext cx="8820472" cy="2211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 algn="l" rtl="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/>
                  </a:rPr>
                  <a:t>Serve the request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using the server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,  </m:t>
                    </m:r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</m:oMath>
                </a14:m>
                <a:endParaRPr lang="he-IL" sz="32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e-IL" sz="3200" b="0" dirty="0" smtClean="0"/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Similar to the development of the Opt but different!</a:t>
                </a:r>
                <a:endParaRPr lang="he-IL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0" y="1850753"/>
                <a:ext cx="8820472" cy="2211246"/>
              </a:xfrm>
              <a:prstGeom prst="rect">
                <a:avLst/>
              </a:prstGeom>
              <a:blipFill rotWithShape="1">
                <a:blip r:embed="rId2"/>
                <a:stretch>
                  <a:fillRect l="-1589" t="-3591" b="-85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– 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067036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067036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20" t="-2830" r="-109180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653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653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53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653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653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6721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479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2479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479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0465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3131840" y="5293999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572000" y="5301210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804248" y="5293999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5-Point Star 14"/>
          <p:cNvSpPr/>
          <p:nvPr/>
        </p:nvSpPr>
        <p:spPr>
          <a:xfrm>
            <a:off x="-88680" y="5949282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Down Arrow 26"/>
          <p:cNvSpPr/>
          <p:nvPr/>
        </p:nvSpPr>
        <p:spPr>
          <a:xfrm>
            <a:off x="1697435" y="422109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Down Arrow 27"/>
          <p:cNvSpPr/>
          <p:nvPr/>
        </p:nvSpPr>
        <p:spPr>
          <a:xfrm>
            <a:off x="6948264" y="423075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535578" y="1279340"/>
                <a:ext cx="7128792" cy="45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5578" y="1279340"/>
                <a:ext cx="7128792" cy="452945"/>
              </a:xfrm>
              <a:prstGeom prst="rect">
                <a:avLst/>
              </a:prstGeom>
              <a:blipFill rotWithShape="1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496" y="3552008"/>
            <a:ext cx="1327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Total cost: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931064" y="356372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1003072" y="3563724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7424780" y="15058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7" name="Oval 36"/>
          <p:cNvSpPr/>
          <p:nvPr/>
        </p:nvSpPr>
        <p:spPr>
          <a:xfrm>
            <a:off x="7812360" y="342900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8" name="Oval 37"/>
          <p:cNvSpPr/>
          <p:nvPr/>
        </p:nvSpPr>
        <p:spPr>
          <a:xfrm>
            <a:off x="5508104" y="126876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9" name="Oval 38"/>
          <p:cNvSpPr/>
          <p:nvPr/>
        </p:nvSpPr>
        <p:spPr>
          <a:xfrm>
            <a:off x="4743204" y="2623333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0" name="Oval 39"/>
          <p:cNvSpPr/>
          <p:nvPr/>
        </p:nvSpPr>
        <p:spPr>
          <a:xfrm>
            <a:off x="6072557" y="365846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41" name="Straight Connector 40"/>
          <p:cNvCxnSpPr>
            <a:stCxn id="40" idx="0"/>
            <a:endCxn id="38" idx="4"/>
          </p:cNvCxnSpPr>
          <p:nvPr/>
        </p:nvCxnSpPr>
        <p:spPr>
          <a:xfrm flipH="1" flipV="1">
            <a:off x="5785467" y="1788079"/>
            <a:ext cx="564453" cy="1870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6"/>
            <a:endCxn id="26" idx="2"/>
          </p:cNvCxnSpPr>
          <p:nvPr/>
        </p:nvCxnSpPr>
        <p:spPr>
          <a:xfrm>
            <a:off x="6062829" y="1528420"/>
            <a:ext cx="1361951" cy="2370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0"/>
            <a:endCxn id="26" idx="5"/>
          </p:cNvCxnSpPr>
          <p:nvPr/>
        </p:nvCxnSpPr>
        <p:spPr>
          <a:xfrm flipH="1" flipV="1">
            <a:off x="7898267" y="1949079"/>
            <a:ext cx="191456" cy="14799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7"/>
            <a:endCxn id="38" idx="3"/>
          </p:cNvCxnSpPr>
          <p:nvPr/>
        </p:nvCxnSpPr>
        <p:spPr>
          <a:xfrm flipV="1">
            <a:off x="5307618" y="1712026"/>
            <a:ext cx="281724" cy="9873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5"/>
            <a:endCxn id="40" idx="1"/>
          </p:cNvCxnSpPr>
          <p:nvPr/>
        </p:nvCxnSpPr>
        <p:spPr>
          <a:xfrm>
            <a:off x="5307618" y="3066599"/>
            <a:ext cx="846177" cy="6679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37" idx="2"/>
          </p:cNvCxnSpPr>
          <p:nvPr/>
        </p:nvCxnSpPr>
        <p:spPr>
          <a:xfrm flipV="1">
            <a:off x="6627282" y="3688660"/>
            <a:ext cx="1185078" cy="2294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7"/>
            <a:endCxn id="26" idx="4"/>
          </p:cNvCxnSpPr>
          <p:nvPr/>
        </p:nvCxnSpPr>
        <p:spPr>
          <a:xfrm flipV="1">
            <a:off x="6546044" y="2025132"/>
            <a:ext cx="1156099" cy="1709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93395" y="108650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95" y="1086508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786674" y="1213425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74" y="1213425"/>
                <a:ext cx="59574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653792" y="16369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0300" y="3228842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stCxn id="37" idx="1"/>
            <a:endCxn id="38" idx="5"/>
          </p:cNvCxnSpPr>
          <p:nvPr/>
        </p:nvCxnSpPr>
        <p:spPr>
          <a:xfrm flipH="1" flipV="1">
            <a:off x="5981591" y="1712026"/>
            <a:ext cx="1912007" cy="179302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05366" y="295836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04248" y="133205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1921" y="228083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92280" y="35873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0613" y="181618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>
            <a:stCxn id="39" idx="6"/>
            <a:endCxn id="26" idx="3"/>
          </p:cNvCxnSpPr>
          <p:nvPr/>
        </p:nvCxnSpPr>
        <p:spPr>
          <a:xfrm flipV="1">
            <a:off x="5404456" y="1949079"/>
            <a:ext cx="2101562" cy="9339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5"/>
            <a:endCxn id="37" idx="2"/>
          </p:cNvCxnSpPr>
          <p:nvPr/>
        </p:nvCxnSpPr>
        <p:spPr>
          <a:xfrm>
            <a:off x="5307618" y="3066599"/>
            <a:ext cx="2504742" cy="62206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53791" y="2896804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3453" y="2409500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72568" y="26967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674930" y="1317142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76129" y="159879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066110" y="3569380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4269764" y="2294692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TextBox 74"/>
          <p:cNvSpPr txBox="1"/>
          <p:nvPr/>
        </p:nvSpPr>
        <p:spPr>
          <a:xfrm>
            <a:off x="3131840" y="5921098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9182" y="5921097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75695" y="5895464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00516" y="387517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516" y="3875173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2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2414E-6 L -0.07135 0.197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9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7" grpId="0" animBg="1"/>
      <p:bldP spid="28" grpId="0" animBg="1"/>
      <p:bldP spid="33" grpId="0"/>
      <p:bldP spid="34" grpId="0"/>
      <p:bldP spid="65" grpId="0" animBg="1"/>
      <p:bldP spid="74" grpId="0" animBg="1"/>
      <p:bldP spid="75" grpId="0"/>
      <p:bldP spid="76" grpId="0"/>
      <p:bldP spid="7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– 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272681"/>
                  </p:ext>
                </p:extLst>
              </p:nvPr>
            </p:nvGraphicFramePr>
            <p:xfrm>
              <a:off x="102386" y="4653136"/>
              <a:ext cx="8820294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0139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272681"/>
                  </p:ext>
                </p:extLst>
              </p:nvPr>
            </p:nvGraphicFramePr>
            <p:xfrm>
              <a:off x="102386" y="4653136"/>
              <a:ext cx="8820294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0139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70" t="-2830" r="-1158261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868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5868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868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5868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95868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0984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6694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6694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6694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2326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8205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8205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5-Point Star 15"/>
          <p:cNvSpPr/>
          <p:nvPr/>
        </p:nvSpPr>
        <p:spPr>
          <a:xfrm>
            <a:off x="-5896" y="6093298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8316416" y="5373218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7542634" y="5373218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6012160" y="5382479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Down Arrow 27"/>
          <p:cNvSpPr/>
          <p:nvPr/>
        </p:nvSpPr>
        <p:spPr>
          <a:xfrm>
            <a:off x="6948264" y="430275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Down Arrow 28"/>
          <p:cNvSpPr/>
          <p:nvPr/>
        </p:nvSpPr>
        <p:spPr>
          <a:xfrm>
            <a:off x="8460432" y="430275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548680" y="1268759"/>
                <a:ext cx="7128792" cy="45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8680" y="1268759"/>
                <a:ext cx="7128792" cy="452945"/>
              </a:xfrm>
              <a:prstGeom prst="rect">
                <a:avLst/>
              </a:prstGeom>
              <a:blipFill rotWithShape="1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48040" y="3737931"/>
            <a:ext cx="1327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Total cost: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1125594" y="3754570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1051171" y="375457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7424780" y="15058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7" name="Oval 36"/>
          <p:cNvSpPr/>
          <p:nvPr/>
        </p:nvSpPr>
        <p:spPr>
          <a:xfrm>
            <a:off x="7812360" y="342900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8" name="Oval 37"/>
          <p:cNvSpPr/>
          <p:nvPr/>
        </p:nvSpPr>
        <p:spPr>
          <a:xfrm>
            <a:off x="5508104" y="126876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9" name="Oval 38"/>
          <p:cNvSpPr/>
          <p:nvPr/>
        </p:nvSpPr>
        <p:spPr>
          <a:xfrm>
            <a:off x="4743204" y="2623333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0" name="Oval 39"/>
          <p:cNvSpPr/>
          <p:nvPr/>
        </p:nvSpPr>
        <p:spPr>
          <a:xfrm>
            <a:off x="6072557" y="365846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41" name="Straight Connector 40"/>
          <p:cNvCxnSpPr>
            <a:stCxn id="40" idx="0"/>
            <a:endCxn id="38" idx="4"/>
          </p:cNvCxnSpPr>
          <p:nvPr/>
        </p:nvCxnSpPr>
        <p:spPr>
          <a:xfrm flipH="1" flipV="1">
            <a:off x="5785467" y="1788079"/>
            <a:ext cx="564453" cy="1870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6"/>
            <a:endCxn id="26" idx="2"/>
          </p:cNvCxnSpPr>
          <p:nvPr/>
        </p:nvCxnSpPr>
        <p:spPr>
          <a:xfrm>
            <a:off x="6062829" y="1528420"/>
            <a:ext cx="1361951" cy="2370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0"/>
            <a:endCxn id="26" idx="5"/>
          </p:cNvCxnSpPr>
          <p:nvPr/>
        </p:nvCxnSpPr>
        <p:spPr>
          <a:xfrm flipH="1" flipV="1">
            <a:off x="7898267" y="1949079"/>
            <a:ext cx="191456" cy="14799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7"/>
            <a:endCxn id="38" idx="3"/>
          </p:cNvCxnSpPr>
          <p:nvPr/>
        </p:nvCxnSpPr>
        <p:spPr>
          <a:xfrm flipV="1">
            <a:off x="5307618" y="1712026"/>
            <a:ext cx="281724" cy="9873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5"/>
            <a:endCxn id="40" idx="1"/>
          </p:cNvCxnSpPr>
          <p:nvPr/>
        </p:nvCxnSpPr>
        <p:spPr>
          <a:xfrm>
            <a:off x="5307618" y="3066599"/>
            <a:ext cx="846177" cy="6679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37" idx="2"/>
          </p:cNvCxnSpPr>
          <p:nvPr/>
        </p:nvCxnSpPr>
        <p:spPr>
          <a:xfrm flipV="1">
            <a:off x="6627282" y="3688660"/>
            <a:ext cx="1185078" cy="2294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7"/>
            <a:endCxn id="26" idx="4"/>
          </p:cNvCxnSpPr>
          <p:nvPr/>
        </p:nvCxnSpPr>
        <p:spPr>
          <a:xfrm flipV="1">
            <a:off x="6546044" y="2025132"/>
            <a:ext cx="1156099" cy="1709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93395" y="108650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95" y="1086508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786674" y="1213425"/>
                <a:ext cx="59574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74" y="1213425"/>
                <a:ext cx="59574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653792" y="16369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0300" y="3228842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stCxn id="37" idx="1"/>
            <a:endCxn id="38" idx="5"/>
          </p:cNvCxnSpPr>
          <p:nvPr/>
        </p:nvCxnSpPr>
        <p:spPr>
          <a:xfrm flipH="1" flipV="1">
            <a:off x="5981591" y="1712026"/>
            <a:ext cx="1912007" cy="179302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05366" y="295836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04248" y="133205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1921" y="228083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92280" y="35873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0613" y="181618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>
            <a:stCxn id="39" idx="6"/>
            <a:endCxn id="26" idx="3"/>
          </p:cNvCxnSpPr>
          <p:nvPr/>
        </p:nvCxnSpPr>
        <p:spPr>
          <a:xfrm flipV="1">
            <a:off x="5404456" y="1949079"/>
            <a:ext cx="2101562" cy="9339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5"/>
            <a:endCxn id="37" idx="2"/>
          </p:cNvCxnSpPr>
          <p:nvPr/>
        </p:nvCxnSpPr>
        <p:spPr>
          <a:xfrm>
            <a:off x="5307618" y="3066599"/>
            <a:ext cx="2504742" cy="62206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53791" y="2896804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3453" y="2409500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72568" y="26967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947816" y="2662434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76129" y="1598795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066110" y="3569380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6053304" y="414225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TextBox 68"/>
          <p:cNvSpPr txBox="1"/>
          <p:nvPr/>
        </p:nvSpPr>
        <p:spPr>
          <a:xfrm>
            <a:off x="7459771" y="5959305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2899" y="5946731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6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39412" y="5940569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433453" y="375850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453" y="3758508"/>
                <a:ext cx="59575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2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9593E-6 L -0.14531 0.33488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8" grpId="1" animBg="1"/>
      <p:bldP spid="29" grpId="0" animBg="1"/>
      <p:bldP spid="34" grpId="1"/>
      <p:bldP spid="35" grpId="0"/>
      <p:bldP spid="66" grpId="0" animBg="1"/>
      <p:bldP spid="68" grpId="0" animBg="1"/>
      <p:bldP spid="69" grpId="0"/>
      <p:bldP spid="70" grpId="0"/>
      <p:bldP spid="7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– 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405878"/>
                  </p:ext>
                </p:extLst>
              </p:nvPr>
            </p:nvGraphicFramePr>
            <p:xfrm>
              <a:off x="102386" y="4653136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405878"/>
                  </p:ext>
                </p:extLst>
              </p:nvPr>
            </p:nvGraphicFramePr>
            <p:xfrm>
              <a:off x="102386" y="4653136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20" t="-2830" r="-109180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653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653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53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653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653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6721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479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2479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479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0465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5-Point Star 16"/>
          <p:cNvSpPr/>
          <p:nvPr/>
        </p:nvSpPr>
        <p:spPr>
          <a:xfrm>
            <a:off x="-25052" y="6021288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572000" y="5373218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5916" y="5380792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364088" y="5380792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9" name="Down Arrow 28"/>
          <p:cNvSpPr/>
          <p:nvPr/>
        </p:nvSpPr>
        <p:spPr>
          <a:xfrm>
            <a:off x="8460432" y="430275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Down Arrow 29"/>
          <p:cNvSpPr/>
          <p:nvPr/>
        </p:nvSpPr>
        <p:spPr>
          <a:xfrm>
            <a:off x="5508104" y="429309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354027" y="1268760"/>
                <a:ext cx="7128792" cy="45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4027" y="1268760"/>
                <a:ext cx="7128792" cy="452945"/>
              </a:xfrm>
              <a:prstGeom prst="rect">
                <a:avLst/>
              </a:prstGeom>
              <a:blipFill rotWithShape="1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48040" y="3737931"/>
            <a:ext cx="1327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Total cost: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1159415" y="3724595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1165889" y="3724595"/>
            <a:ext cx="49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7424780" y="15058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7" name="Oval 36"/>
          <p:cNvSpPr/>
          <p:nvPr/>
        </p:nvSpPr>
        <p:spPr>
          <a:xfrm>
            <a:off x="7812360" y="342900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8" name="Oval 37"/>
          <p:cNvSpPr/>
          <p:nvPr/>
        </p:nvSpPr>
        <p:spPr>
          <a:xfrm>
            <a:off x="5508104" y="1268760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9" name="Oval 38"/>
          <p:cNvSpPr/>
          <p:nvPr/>
        </p:nvSpPr>
        <p:spPr>
          <a:xfrm>
            <a:off x="4743204" y="2623333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40" name="Oval 39"/>
          <p:cNvSpPr/>
          <p:nvPr/>
        </p:nvSpPr>
        <p:spPr>
          <a:xfrm>
            <a:off x="6072557" y="365846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41" name="Straight Connector 40"/>
          <p:cNvCxnSpPr>
            <a:stCxn id="40" idx="0"/>
            <a:endCxn id="38" idx="4"/>
          </p:cNvCxnSpPr>
          <p:nvPr/>
        </p:nvCxnSpPr>
        <p:spPr>
          <a:xfrm flipH="1" flipV="1">
            <a:off x="5785467" y="1788079"/>
            <a:ext cx="564453" cy="1870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6"/>
            <a:endCxn id="26" idx="2"/>
          </p:cNvCxnSpPr>
          <p:nvPr/>
        </p:nvCxnSpPr>
        <p:spPr>
          <a:xfrm>
            <a:off x="6062829" y="1528420"/>
            <a:ext cx="1361951" cy="2370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0"/>
            <a:endCxn id="26" idx="5"/>
          </p:cNvCxnSpPr>
          <p:nvPr/>
        </p:nvCxnSpPr>
        <p:spPr>
          <a:xfrm flipH="1" flipV="1">
            <a:off x="7898267" y="1949079"/>
            <a:ext cx="191456" cy="14799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7"/>
            <a:endCxn id="38" idx="3"/>
          </p:cNvCxnSpPr>
          <p:nvPr/>
        </p:nvCxnSpPr>
        <p:spPr>
          <a:xfrm flipV="1">
            <a:off x="5307618" y="1712026"/>
            <a:ext cx="281724" cy="9873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5"/>
            <a:endCxn id="40" idx="1"/>
          </p:cNvCxnSpPr>
          <p:nvPr/>
        </p:nvCxnSpPr>
        <p:spPr>
          <a:xfrm>
            <a:off x="5307618" y="3066599"/>
            <a:ext cx="846177" cy="6679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37" idx="2"/>
          </p:cNvCxnSpPr>
          <p:nvPr/>
        </p:nvCxnSpPr>
        <p:spPr>
          <a:xfrm flipV="1">
            <a:off x="6627282" y="3688660"/>
            <a:ext cx="1185078" cy="2294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7"/>
            <a:endCxn id="26" idx="4"/>
          </p:cNvCxnSpPr>
          <p:nvPr/>
        </p:nvCxnSpPr>
        <p:spPr>
          <a:xfrm flipV="1">
            <a:off x="6546044" y="2025132"/>
            <a:ext cx="1156099" cy="17093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32" y="3418386"/>
                <a:ext cx="5957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02" y="2727528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653792" y="1636929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0300" y="3228842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stCxn id="37" idx="1"/>
            <a:endCxn id="38" idx="5"/>
          </p:cNvCxnSpPr>
          <p:nvPr/>
        </p:nvCxnSpPr>
        <p:spPr>
          <a:xfrm flipH="1" flipV="1">
            <a:off x="5981591" y="1712026"/>
            <a:ext cx="1912007" cy="179302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05366" y="2958360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4248" y="1332057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71921" y="2280836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2280" y="358733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0613" y="181618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>
            <a:stCxn id="39" idx="6"/>
            <a:endCxn id="26" idx="3"/>
          </p:cNvCxnSpPr>
          <p:nvPr/>
        </p:nvCxnSpPr>
        <p:spPr>
          <a:xfrm flipV="1">
            <a:off x="5404456" y="1949079"/>
            <a:ext cx="2101562" cy="9339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5"/>
            <a:endCxn id="37" idx="2"/>
          </p:cNvCxnSpPr>
          <p:nvPr/>
        </p:nvCxnSpPr>
        <p:spPr>
          <a:xfrm>
            <a:off x="5307618" y="3066599"/>
            <a:ext cx="2504742" cy="62206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53791" y="2896804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3453" y="2409500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72568" y="269675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47816" y="2662434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297698" y="3702061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066110" y="3569380"/>
            <a:ext cx="252028" cy="21739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4911344" y="1250329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81591" y="4000710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91" y="4000710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51471" y="943645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471" y="943645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4512439" y="5959305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5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32620" y="5946731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6</a:t>
            </a:r>
            <a:endParaRPr lang="he-IL" sz="32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92080" y="5940569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4</a:t>
            </a:r>
            <a:endParaRPr lang="he-IL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2886E-6 L -0.26198 -0.31939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15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9" grpId="1" animBg="1"/>
      <p:bldP spid="30" grpId="0" animBg="1"/>
      <p:bldP spid="35" grpId="1"/>
      <p:bldP spid="36" grpId="0"/>
      <p:bldP spid="65" grpId="0" animBg="1"/>
      <p:bldP spid="66" grpId="0" animBg="1"/>
      <p:bldP spid="69" grpId="0"/>
      <p:bldP spid="70" grpId="0"/>
      <p:bldP spid="7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– 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308578"/>
                  </p:ext>
                </p:extLst>
              </p:nvPr>
            </p:nvGraphicFramePr>
            <p:xfrm>
              <a:off x="102386" y="2636910"/>
              <a:ext cx="8862106" cy="388843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764644"/>
                  </p:ext>
                </p:extLst>
              </p:nvPr>
            </p:nvGraphicFramePr>
            <p:xfrm>
              <a:off x="102386" y="2636910"/>
              <a:ext cx="8862106" cy="388843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20" t="-2830" r="-1091803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653" t="-2830" r="-10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653" t="-2830" r="-9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53" t="-2830" r="-8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653" t="-2830" r="-7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653" t="-2830" r="-600826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6721" t="-2830" r="-49590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479" t="-2830" r="-4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2479" t="-2830" r="-3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479" t="-2830" r="-200000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10465" t="-2830" r="-18139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102830" b="-401887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200935" b="-298131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303774" b="-200943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403774" b="-100943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32692" t="-5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3131840" y="3349781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572000" y="3356992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804248" y="3349781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5-Point Star 14"/>
          <p:cNvSpPr/>
          <p:nvPr/>
        </p:nvSpPr>
        <p:spPr>
          <a:xfrm>
            <a:off x="-88680" y="4005064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5-Point Star 15"/>
          <p:cNvSpPr/>
          <p:nvPr/>
        </p:nvSpPr>
        <p:spPr>
          <a:xfrm>
            <a:off x="-127555" y="4725144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5-Point Star 16"/>
          <p:cNvSpPr/>
          <p:nvPr/>
        </p:nvSpPr>
        <p:spPr>
          <a:xfrm>
            <a:off x="-127555" y="5373216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8316416" y="4010801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7542634" y="4010801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6012160" y="4020062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572000" y="4666571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5916" y="4674145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364088" y="4674145"/>
            <a:ext cx="576064" cy="5040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Down Arrow 26"/>
          <p:cNvSpPr/>
          <p:nvPr/>
        </p:nvSpPr>
        <p:spPr>
          <a:xfrm>
            <a:off x="1697435" y="227687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Down Arrow 27"/>
          <p:cNvSpPr/>
          <p:nvPr/>
        </p:nvSpPr>
        <p:spPr>
          <a:xfrm>
            <a:off x="6948264" y="2286533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Down Arrow 28"/>
          <p:cNvSpPr/>
          <p:nvPr/>
        </p:nvSpPr>
        <p:spPr>
          <a:xfrm>
            <a:off x="8460432" y="2286533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Down Arrow 29"/>
          <p:cNvSpPr/>
          <p:nvPr/>
        </p:nvSpPr>
        <p:spPr>
          <a:xfrm>
            <a:off x="5508104" y="227687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1268760"/>
                <a:ext cx="7128792" cy="45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7128792" cy="452945"/>
              </a:xfrm>
              <a:prstGeom prst="rect">
                <a:avLst/>
              </a:prstGeom>
              <a:blipFill rotWithShape="1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48040" y="1721705"/>
            <a:ext cx="1327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Total cost: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1043608" y="1733421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1697435" y="1721705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2123728" y="1721705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2941557" y="1721705"/>
            <a:ext cx="491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44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4" grpId="0"/>
      <p:bldP spid="34" grpId="1"/>
      <p:bldP spid="35" grpId="0"/>
      <p:bldP spid="35" grpId="1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Cost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8507288" cy="3312368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configuration of the servers of WFA after serving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request</a:t>
                </a:r>
              </a:p>
              <a:p>
                <a:pPr algn="l" rtl="0"/>
                <a:r>
                  <a:rPr lang="en-US" dirty="0" smtClean="0"/>
                  <a:t>Define offline cost: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Total offline cost =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𝑜𝑐𝑜𝑠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8507288" cy="3312368"/>
              </a:xfrm>
              <a:blipFill rotWithShape="1">
                <a:blip r:embed="rId2"/>
                <a:stretch>
                  <a:fillRect l="-1649" t="-36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108233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108233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20" t="-2830" r="-109180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653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653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653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653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1653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721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2479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02479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2479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0465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21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Cost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16832"/>
                <a:ext cx="8507288" cy="514116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 smtClean="0"/>
              </a:p>
              <a:p>
                <a:pPr algn="l" rtl="0"/>
                <a:r>
                  <a:rPr lang="en-US" sz="2800" dirty="0" smtClean="0"/>
                  <a:t>By definition of WFA,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800" dirty="0" smtClean="0"/>
                  <a:t>, and symmetry </a:t>
                </a:r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algn="l" rtl="0"/>
                <a:r>
                  <a:rPr lang="en-US" sz="2800" dirty="0" smtClean="0">
                    <a:latin typeface="Cambria Math"/>
                  </a:rPr>
                  <a:t>Combined get</a:t>
                </a:r>
                <a:br>
                  <a:rPr lang="en-US" sz="2800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>
                  <a:latin typeface="Cambria Math"/>
                </a:endParaRPr>
              </a:p>
              <a:p>
                <a:pPr algn="l" rtl="0"/>
                <a:endParaRPr lang="en-US" sz="2800" dirty="0" smtClean="0"/>
              </a:p>
              <a:p>
                <a:pPr algn="l" rtl="0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16832"/>
                <a:ext cx="8507288" cy="5141168"/>
              </a:xfrm>
              <a:blipFill rotWithShape="1">
                <a:blip r:embed="rId2"/>
                <a:stretch>
                  <a:fillRect l="-1290" t="-10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416497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416497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20" t="-2830" r="-109180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653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653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653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653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1653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721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2479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02479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2479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0465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2000" b="1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99" y="1268760"/>
            <a:ext cx="4961012" cy="7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96336" y="3952629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(∗∗)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952629"/>
                <a:ext cx="100811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Cost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514116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Bound the cost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𝑖𝑡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request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WF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𝑐𝑜𝑠𝑡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𝑜𝑐𝑜𝑠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)}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5141168"/>
              </a:xfrm>
              <a:blipFill rotWithShape="1">
                <a:blip r:embed="rId2"/>
                <a:stretch>
                  <a:fillRect l="-1576" t="-14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81328"/>
            <a:ext cx="5133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Cost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507288" cy="514116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extended cost is: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𝐸𝑥𝑡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)}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If we can show: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OPT</m:t>
                    </m:r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WFA</m:t>
                    </m:r>
                    <m:r>
                      <a:rPr lang="en-US" sz="2800" b="0" i="0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𝐸𝑥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𝑂𝑃𝑇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r>
                  <a:rPr lang="en-US" b="0" dirty="0" smtClean="0"/>
                  <a:t>Then WFA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competitive.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507288" cy="5141168"/>
              </a:xfrm>
              <a:blipFill rotWithShape="1">
                <a:blip r:embed="rId2"/>
                <a:stretch>
                  <a:fillRect l="-1649" t="-14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20271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20271"/>
                  </p:ext>
                </p:extLst>
              </p:nvPr>
            </p:nvGraphicFramePr>
            <p:xfrm>
              <a:off x="102386" y="4581128"/>
              <a:ext cx="8862106" cy="19442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3204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738082"/>
                    <a:gridCol w="522908"/>
                    <a:gridCol w="953256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20" t="-2830" r="-109180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653" t="-2830" r="-10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653" t="-2830" r="-9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653" t="-2830" r="-8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653" t="-2830" r="-7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1653" t="-2830" r="-6008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721" t="-2830" r="-49590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2479" t="-2830" r="-4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02479" t="-2830" r="-3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2479" t="-2830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0465" t="-2830" r="-181395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b="0" kern="1200" dirty="0" smtClean="0">
                              <a:solidFill>
                                <a:schemeClr val="dk1"/>
                              </a:solidFill>
                              <a:latin typeface="Arial(body)"/>
                              <a:ea typeface="+mn-ea"/>
                              <a:cs typeface="+mn-cs"/>
                            </a:rPr>
                            <a:t>0</a:t>
                          </a:r>
                          <a:endParaRPr lang="he-IL" sz="1600" b="0" kern="1200" dirty="0">
                            <a:solidFill>
                              <a:schemeClr val="dk1"/>
                            </a:solidFill>
                            <a:latin typeface="Arial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101869" b="-100000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Arial (Body)"/>
                              <a:ea typeface="+mn-ea"/>
                              <a:cs typeface="+mn-cs"/>
                            </a:rPr>
                            <a:t>1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32692" t="-20377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619672" y="5291314"/>
            <a:ext cx="57606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5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results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640960" cy="4997152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For any metric space WFA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competitive</a:t>
                </a:r>
              </a:p>
              <a:p>
                <a:pPr algn="l" rtl="0"/>
                <a:r>
                  <a:rPr lang="en-US" dirty="0" smtClean="0"/>
                  <a:t>For the line WFA is k competitive</a:t>
                </a:r>
              </a:p>
              <a:p>
                <a:pPr algn="l" rtl="0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WFA is 2 competitive</a:t>
                </a:r>
              </a:p>
              <a:p>
                <a:pPr algn="l" rtl="0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WFA is k competitive</a:t>
                </a:r>
              </a:p>
              <a:p>
                <a:pPr algn="l" rtl="0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WFA is k competitive</a:t>
                </a:r>
              </a:p>
              <a:p>
                <a:pPr algn="l" rtl="0"/>
                <a:r>
                  <a:rPr lang="en-US" dirty="0" smtClean="0"/>
                  <a:t>For a weighted star WFA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competitive (reducible to weighted paging).</a:t>
                </a:r>
              </a:p>
              <a:p>
                <a:pPr algn="l" rtl="0"/>
                <a:r>
                  <a:rPr lang="en-US" b="1" dirty="0" smtClean="0"/>
                  <a:t>Conjectured </a:t>
                </a:r>
                <a:r>
                  <a:rPr lang="en-US" dirty="0" smtClean="0"/>
                  <a:t>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competitive for any metric space.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640960" cy="4997152"/>
              </a:xfrm>
              <a:blipFill rotWithShape="1">
                <a:blip r:embed="rId2"/>
                <a:stretch>
                  <a:fillRect l="-1551" t="-2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Examples - Paging</a:t>
            </a:r>
            <a:endParaRPr lang="he-I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98702" y="190978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724128" y="433349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3066990" y="190890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3065904" y="4313604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10" name="Straight Connector 9"/>
          <p:cNvCxnSpPr>
            <a:stCxn id="9" idx="0"/>
            <a:endCxn id="7" idx="4"/>
          </p:cNvCxnSpPr>
          <p:nvPr/>
        </p:nvCxnSpPr>
        <p:spPr>
          <a:xfrm flipV="1">
            <a:off x="3627586" y="2947545"/>
            <a:ext cx="1086" cy="136605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5" idx="2"/>
          </p:cNvCxnSpPr>
          <p:nvPr/>
        </p:nvCxnSpPr>
        <p:spPr>
          <a:xfrm>
            <a:off x="4190353" y="2428226"/>
            <a:ext cx="1208349" cy="87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5" idx="5"/>
          </p:cNvCxnSpPr>
          <p:nvPr/>
        </p:nvCxnSpPr>
        <p:spPr>
          <a:xfrm flipV="1">
            <a:off x="6285810" y="2796313"/>
            <a:ext cx="71742" cy="15371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  <a:endCxn id="6" idx="2"/>
          </p:cNvCxnSpPr>
          <p:nvPr/>
        </p:nvCxnSpPr>
        <p:spPr>
          <a:xfrm>
            <a:off x="4189267" y="4832923"/>
            <a:ext cx="1534861" cy="198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7"/>
            <a:endCxn id="5" idx="3"/>
          </p:cNvCxnSpPr>
          <p:nvPr/>
        </p:nvCxnSpPr>
        <p:spPr>
          <a:xfrm flipV="1">
            <a:off x="4024754" y="2796313"/>
            <a:ext cx="1538461" cy="16693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13860" y="1806656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860" y="1806656"/>
                <a:ext cx="59575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7936" y="2227007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36" y="2227007"/>
                <a:ext cx="59574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2934" y="507589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34" y="5075892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18110" y="5321278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10" y="5321278"/>
                <a:ext cx="5957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3492968" y="199132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68" y="1991322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6270038" y="452432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038" y="4524329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76796" y="3602044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8320" y="3454828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7154" y="4157583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8900" y="4994163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5579" y="1894716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593550" y="1806656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4" name="Straight Connector 43"/>
          <p:cNvCxnSpPr>
            <a:stCxn id="6" idx="1"/>
            <a:endCxn id="7" idx="5"/>
          </p:cNvCxnSpPr>
          <p:nvPr/>
        </p:nvCxnSpPr>
        <p:spPr>
          <a:xfrm flipH="1" flipV="1">
            <a:off x="4025840" y="2795440"/>
            <a:ext cx="1862801" cy="169015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49246" y="3325240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123577"/>
                  </p:ext>
                </p:extLst>
              </p:nvPr>
            </p:nvGraphicFramePr>
            <p:xfrm>
              <a:off x="251520" y="5690610"/>
              <a:ext cx="2503302" cy="3657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51651"/>
                    <a:gridCol w="1251651"/>
                  </a:tblGrid>
                  <a:tr h="3267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123577"/>
                  </p:ext>
                </p:extLst>
              </p:nvPr>
            </p:nvGraphicFramePr>
            <p:xfrm>
              <a:off x="251520" y="5690610"/>
              <a:ext cx="2503302" cy="3657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51651"/>
                    <a:gridCol w="125165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r="-99515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488" b="-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642453"/>
                  </p:ext>
                </p:extLst>
              </p:nvPr>
            </p:nvGraphicFramePr>
            <p:xfrm>
              <a:off x="201880" y="6309320"/>
              <a:ext cx="4876800" cy="37084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642453"/>
                  </p:ext>
                </p:extLst>
              </p:nvPr>
            </p:nvGraphicFramePr>
            <p:xfrm>
              <a:off x="201880" y="6309320"/>
              <a:ext cx="4876800" cy="39376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9376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1538" r="-3005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1538" r="-2005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200000" t="-1538" r="-1005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00000" t="-1538" r="-500" b="-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WFA analysis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3024336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dirty="0" smtClean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r>
                      <a:rPr lang="en-US" b="0" i="1" smtClean="0">
                        <a:latin typeface="Cambria Math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Define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endParaRPr lang="en-US" dirty="0" smtClean="0"/>
              </a:p>
              <a:p>
                <a:pPr algn="l" rtl="0"/>
                <a:r>
                  <a:rPr lang="en-US" dirty="0" smtClean="0"/>
                  <a:t>We have 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3024336"/>
              </a:xfrm>
              <a:blipFill rotWithShape="1">
                <a:blip r:embed="rId3"/>
                <a:stretch>
                  <a:fillRect l="-1111" t="-36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473984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473984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857" r="-49430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653" t="-2857" r="-4024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5926" t="-2857" r="-3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5926" t="-2857" r="-2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5079" t="-2857" r="-1150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101887" r="-115079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101887" b="-99057"/>
                          </a:stretch>
                        </a:blipFill>
                      </a:tcPr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203810" r="-1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20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8149112" y="558075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467537" y="5764366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7" name="Straight Connector 6"/>
          <p:cNvCxnSpPr>
            <a:stCxn id="21" idx="5"/>
            <a:endCxn id="5" idx="2"/>
          </p:cNvCxnSpPr>
          <p:nvPr/>
        </p:nvCxnSpPr>
        <p:spPr>
          <a:xfrm>
            <a:off x="6983286" y="5474479"/>
            <a:ext cx="116582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7"/>
            <a:endCxn id="21" idx="3"/>
          </p:cNvCxnSpPr>
          <p:nvPr/>
        </p:nvCxnSpPr>
        <p:spPr>
          <a:xfrm flipV="1">
            <a:off x="6031951" y="5474479"/>
            <a:ext cx="55908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905" y="518209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3986" y="507267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6" idx="6"/>
            <a:endCxn id="5" idx="3"/>
          </p:cNvCxnSpPr>
          <p:nvPr/>
        </p:nvCxnSpPr>
        <p:spPr>
          <a:xfrm flipV="1">
            <a:off x="6128789" y="6024025"/>
            <a:ext cx="2101561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7161" y="590175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09799" y="50312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26476" y="5886118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476" y="5886118"/>
                <a:ext cx="59575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58397" y="4416323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97" y="4416323"/>
                <a:ext cx="59575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1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WFA analysis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3024336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We have 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r>
                  <a:rPr lang="en-US" dirty="0" smtClean="0"/>
                  <a:t>Therefore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𝐸𝑥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3024336"/>
              </a:xfrm>
              <a:blipFill rotWithShape="1">
                <a:blip r:embed="rId3"/>
                <a:stretch>
                  <a:fillRect l="-1556" t="-40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519126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519126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857" r="-49430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653" t="-2857" r="-4024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5926" t="-2857" r="-3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5926" t="-2857" r="-2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5079" t="-2857" r="-1150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101887" r="-115079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101887" b="-99057"/>
                          </a:stretch>
                        </a:blipFill>
                      </a:tcPr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203810" r="-1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20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Oval 6"/>
          <p:cNvSpPr/>
          <p:nvPr/>
        </p:nvSpPr>
        <p:spPr>
          <a:xfrm>
            <a:off x="8149112" y="558075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8" name="Oval 7"/>
          <p:cNvSpPr/>
          <p:nvPr/>
        </p:nvSpPr>
        <p:spPr>
          <a:xfrm>
            <a:off x="5467537" y="5764366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9" name="Straight Connector 8"/>
          <p:cNvCxnSpPr>
            <a:stCxn id="16" idx="5"/>
            <a:endCxn id="7" idx="2"/>
          </p:cNvCxnSpPr>
          <p:nvPr/>
        </p:nvCxnSpPr>
        <p:spPr>
          <a:xfrm>
            <a:off x="6983286" y="5474479"/>
            <a:ext cx="116582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7"/>
            <a:endCxn id="16" idx="3"/>
          </p:cNvCxnSpPr>
          <p:nvPr/>
        </p:nvCxnSpPr>
        <p:spPr>
          <a:xfrm flipV="1">
            <a:off x="6031951" y="5474479"/>
            <a:ext cx="55908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7905" y="518209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3986" y="507267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8" idx="6"/>
            <a:endCxn id="7" idx="3"/>
          </p:cNvCxnSpPr>
          <p:nvPr/>
        </p:nvCxnSpPr>
        <p:spPr>
          <a:xfrm flipV="1">
            <a:off x="6128789" y="6024025"/>
            <a:ext cx="2101561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7161" y="590175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9799" y="50312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</p:spTree>
    <p:extLst>
      <p:ext uri="{BB962C8B-B14F-4D97-AF65-F5344CB8AC3E}">
        <p14:creationId xmlns:p14="http://schemas.microsoft.com/office/powerpoint/2010/main" val="3760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WFA analysis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cont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By definition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On the other hand: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630" t="-1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9604692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9604692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857" r="-49430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653" t="-2857" r="-4024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5926" t="-2857" r="-3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5926" t="-2857" r="-2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5079" t="-2857" r="-1150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101887" r="-115079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101887" b="-99057"/>
                          </a:stretch>
                        </a:blipFill>
                      </a:tcPr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203810" r="-1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20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8149112" y="558075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467537" y="5764366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7" name="Straight Connector 6"/>
          <p:cNvCxnSpPr>
            <a:stCxn id="14" idx="5"/>
            <a:endCxn id="5" idx="2"/>
          </p:cNvCxnSpPr>
          <p:nvPr/>
        </p:nvCxnSpPr>
        <p:spPr>
          <a:xfrm>
            <a:off x="6983286" y="5474479"/>
            <a:ext cx="116582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7"/>
            <a:endCxn id="14" idx="3"/>
          </p:cNvCxnSpPr>
          <p:nvPr/>
        </p:nvCxnSpPr>
        <p:spPr>
          <a:xfrm flipV="1">
            <a:off x="6031951" y="5474479"/>
            <a:ext cx="55908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905" y="518209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3986" y="507267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6" idx="6"/>
            <a:endCxn id="5" idx="3"/>
          </p:cNvCxnSpPr>
          <p:nvPr/>
        </p:nvCxnSpPr>
        <p:spPr>
          <a:xfrm flipV="1">
            <a:off x="6128789" y="6024025"/>
            <a:ext cx="2101561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7161" y="590175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9799" y="50312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</p:spTree>
    <p:extLst>
      <p:ext uri="{BB962C8B-B14F-4D97-AF65-F5344CB8AC3E}">
        <p14:creationId xmlns:p14="http://schemas.microsoft.com/office/powerpoint/2010/main" val="16105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WFA analysis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cont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3124944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dirty="0" smtClean="0"/>
                  <a:t>We can bound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b="0" dirty="0" smtClean="0"/>
                  <a:t> the </a:t>
                </a:r>
                <a:r>
                  <a:rPr lang="en-US" b="0" dirty="0" err="1" smtClean="0"/>
                  <a:t>the</a:t>
                </a:r>
                <a:r>
                  <a:rPr lang="en-US" b="0" dirty="0" smtClean="0"/>
                  <a:t> diameter of the space.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𝑘𝐷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Therefore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𝐸𝑥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𝑘𝐷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3124944"/>
              </a:xfrm>
              <a:blipFill rotWithShape="1">
                <a:blip r:embed="rId3"/>
                <a:stretch>
                  <a:fillRect l="-1185" t="-38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9604692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1600" kern="1200" dirty="0">
                            <a:solidFill>
                              <a:schemeClr val="dk1"/>
                            </a:solidFill>
                            <a:latin typeface="Arial (Body)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9604692"/>
                  </p:ext>
                </p:extLst>
              </p:nvPr>
            </p:nvGraphicFramePr>
            <p:xfrm>
              <a:off x="179513" y="4708709"/>
              <a:ext cx="4450603" cy="192084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46052"/>
                    <a:gridCol w="740910"/>
                    <a:gridCol w="658918"/>
                    <a:gridCol w="657741"/>
                    <a:gridCol w="762583"/>
                    <a:gridCol w="884399"/>
                  </a:tblGrid>
                  <a:tr h="64028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857" r="-49430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653" t="-2857" r="-4024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5926" t="-2857" r="-3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5926" t="-2857" r="-25092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5079" t="-2857" r="-115079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 smtClean="0"/>
                            <a:t>request</a:t>
                          </a:r>
                          <a:endParaRPr lang="he-IL" sz="1600" dirty="0"/>
                        </a:p>
                      </a:txBody>
                      <a:tcPr/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39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14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101887" r="-115079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101887" b="-99057"/>
                          </a:stretch>
                        </a:blipFill>
                      </a:tcPr>
                    </a:tc>
                  </a:tr>
                  <a:tr h="64028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40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13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15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he-IL" sz="1600" kern="1200" dirty="0" smtClean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12</a:t>
                          </a:r>
                          <a:endParaRPr lang="he-IL" sz="16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65079" t="-203810" r="-1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4138" t="-20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8149112" y="5580759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467537" y="5764366"/>
            <a:ext cx="661252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7" name="Straight Connector 6"/>
          <p:cNvCxnSpPr>
            <a:stCxn id="14" idx="5"/>
            <a:endCxn id="5" idx="2"/>
          </p:cNvCxnSpPr>
          <p:nvPr/>
        </p:nvCxnSpPr>
        <p:spPr>
          <a:xfrm>
            <a:off x="6983286" y="5474479"/>
            <a:ext cx="116582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7"/>
            <a:endCxn id="14" idx="3"/>
          </p:cNvCxnSpPr>
          <p:nvPr/>
        </p:nvCxnSpPr>
        <p:spPr>
          <a:xfrm flipV="1">
            <a:off x="6031951" y="5474479"/>
            <a:ext cx="559086" cy="365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35" y="5868561"/>
                <a:ext cx="5957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905" y="5182091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3986" y="5072674"/>
            <a:ext cx="36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he-IL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6" idx="6"/>
            <a:endCxn id="5" idx="3"/>
          </p:cNvCxnSpPr>
          <p:nvPr/>
        </p:nvCxnSpPr>
        <p:spPr>
          <a:xfrm flipV="1">
            <a:off x="6128789" y="6024025"/>
            <a:ext cx="2101561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7161" y="5901758"/>
            <a:ext cx="367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9799" y="5031213"/>
            <a:ext cx="554725" cy="5193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</p:spTree>
    <p:extLst>
      <p:ext uri="{BB962C8B-B14F-4D97-AF65-F5344CB8AC3E}">
        <p14:creationId xmlns:p14="http://schemas.microsoft.com/office/powerpoint/2010/main" val="5276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Introduction and Definitions</a:t>
                </a:r>
              </a:p>
              <a:p>
                <a:pPr algn="l" rtl="0"/>
                <a:r>
                  <a:rPr lang="en-US" dirty="0" smtClean="0"/>
                  <a:t>Simple Cases</a:t>
                </a:r>
              </a:p>
              <a:p>
                <a:pPr lvl="1" algn="l" rtl="0"/>
                <a:r>
                  <a:rPr lang="en-US" dirty="0" smtClean="0"/>
                  <a:t>The line as a Metric Space</a:t>
                </a:r>
              </a:p>
              <a:p>
                <a:pPr lvl="1" algn="l" rtl="0"/>
                <a:r>
                  <a:rPr lang="en-US" dirty="0" smtClean="0"/>
                  <a:t>Tree as a Metric Space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The Work Function Algorithm</a:t>
                </a:r>
              </a:p>
              <a:p>
                <a:pPr algn="l" rtl="0"/>
                <a:r>
                  <a:rPr lang="en-US" b="1" dirty="0"/>
                  <a:t>Lower Bound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Lower Bound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507288" cy="4997152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 be a metric space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is a lower bound on the competitive ratio of any online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-server algorithm</a:t>
                </a:r>
              </a:p>
              <a:p>
                <a:pPr algn="l" rtl="0"/>
                <a:r>
                  <a:rPr lang="en-US" dirty="0" smtClean="0"/>
                  <a:t>Optimal offline solutions are known but we will not need them to show the lower bound.</a:t>
                </a:r>
              </a:p>
              <a:p>
                <a:pPr algn="l" rtl="0"/>
                <a:r>
                  <a:rPr lang="en-US" dirty="0" smtClean="0"/>
                  <a:t>We assume laziness.</a:t>
                </a:r>
              </a:p>
              <a:p>
                <a:pPr algn="l" rtl="0"/>
                <a:r>
                  <a:rPr lang="en-US" dirty="0" smtClean="0"/>
                  <a:t>We will use method we have already seen, like cruel counter sequence and averaging opponents.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507288" cy="4997152"/>
              </a:xfrm>
              <a:blipFill rotWithShape="1">
                <a:blip r:embed="rId2"/>
                <a:stretch>
                  <a:fillRect l="-1576" t="-2439" r="-2006" b="-35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0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ALG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r>
                  <a:rPr lang="en-US" dirty="0" smtClean="0"/>
                  <a:t> be a set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and assume W.L.O.G that ALG’s server starts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Let the cruel adversary to request each the “hole”. (Note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ALG would pay: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Grou</a:t>
            </a:r>
            <a:r>
              <a:rPr lang="en-US" dirty="0"/>
              <a:t>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040560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he-I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starts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b="0" dirty="0" smtClean="0"/>
                  <a:t> as its initial configuration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serves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Claim: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b="0" dirty="0" smtClean="0"/>
                  <a:t> be the set of such algorithms, then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b="0" dirty="0" smtClean="0"/>
                  <a:t> is unchanged through the run</a:t>
                </a:r>
                <a:endParaRPr lang="en-US" dirty="0"/>
              </a:p>
              <a:p>
                <a:pPr algn="l" rtl="0"/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algorithms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ℬ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exactly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algorithms moves a server.</a:t>
                </a:r>
              </a:p>
              <a:p>
                <a:pPr algn="l" rtl="0"/>
                <a:r>
                  <a:rPr lang="en-US" dirty="0" smtClean="0"/>
                  <a:t>Total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b="0" dirty="0" smtClean="0"/>
                  <a:t> is </a:t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040560"/>
              </a:xfrm>
              <a:blipFill rotWithShape="1">
                <a:blip r:embed="rId2"/>
                <a:stretch>
                  <a:fillRect l="-1185" t="-2418" r="-1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Group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Total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b="0" dirty="0" smtClean="0"/>
                  <a:t> is </a:t>
                </a:r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Therefore: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𝐴𝐿𝐺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56584"/>
              </a:xfrm>
              <a:blipFill rotWithShape="1">
                <a:blip r:embed="rId2"/>
                <a:stretch>
                  <a:fillRect l="-1481" t="-23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Proof of Clai</a:t>
            </a:r>
            <a:r>
              <a:rPr lang="en-US" dirty="0"/>
              <a:t>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Prove by induction,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The base is </a:t>
                </a:r>
                <a:r>
                  <a:rPr lang="en-US" dirty="0"/>
                  <a:t>immediate;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Split the Induction step to cases: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, here both won’t move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∉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but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serves the request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𝑠𝑜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∉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∉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∪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Clearly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630" t="-20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Examples – Weighted Paging</a:t>
            </a:r>
            <a:endParaRPr lang="he-I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98702" y="190978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6" name="Oval 5"/>
          <p:cNvSpPr/>
          <p:nvPr/>
        </p:nvSpPr>
        <p:spPr>
          <a:xfrm>
            <a:off x="5724128" y="433349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7" name="Oval 6"/>
          <p:cNvSpPr/>
          <p:nvPr/>
        </p:nvSpPr>
        <p:spPr>
          <a:xfrm>
            <a:off x="3066990" y="1908907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9" name="Oval 8"/>
          <p:cNvSpPr/>
          <p:nvPr/>
        </p:nvSpPr>
        <p:spPr>
          <a:xfrm>
            <a:off x="3065904" y="4313604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13860" y="1806656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860" y="1806656"/>
                <a:ext cx="59575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7936" y="2227007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36" y="2227007"/>
                <a:ext cx="59574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2934" y="5075892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34" y="5075892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18110" y="5321278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10" y="5321278"/>
                <a:ext cx="5957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3492968" y="1991322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68" y="1991322"/>
                <a:ext cx="504056" cy="43478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6270038" y="4524329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038" y="4524329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224190" y="3454828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6761" y="5109872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0781" y="2227007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593550" y="1802805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3492968" y="3381528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16544"/>
                  </p:ext>
                </p:extLst>
              </p:nvPr>
            </p:nvGraphicFramePr>
            <p:xfrm>
              <a:off x="103374" y="5065400"/>
              <a:ext cx="2503302" cy="3657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51651"/>
                    <a:gridCol w="1251651"/>
                  </a:tblGrid>
                  <a:tr h="3267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16544"/>
                  </p:ext>
                </p:extLst>
              </p:nvPr>
            </p:nvGraphicFramePr>
            <p:xfrm>
              <a:off x="103374" y="5065400"/>
              <a:ext cx="2503302" cy="3657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51651"/>
                    <a:gridCol w="125165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85" t="-1667" r="-99515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76" t="-1667" b="-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118583"/>
                  </p:ext>
                </p:extLst>
              </p:nvPr>
            </p:nvGraphicFramePr>
            <p:xfrm>
              <a:off x="101472" y="5690610"/>
              <a:ext cx="4876800" cy="42312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42312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118583"/>
                  </p:ext>
                </p:extLst>
              </p:nvPr>
            </p:nvGraphicFramePr>
            <p:xfrm>
              <a:off x="101472" y="5690610"/>
              <a:ext cx="4876800" cy="42312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42312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5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5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2005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00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/>
          <p:cNvCxnSpPr>
            <a:stCxn id="6" idx="1"/>
            <a:endCxn id="7" idx="5"/>
          </p:cNvCxnSpPr>
          <p:nvPr/>
        </p:nvCxnSpPr>
        <p:spPr>
          <a:xfrm flipH="1" flipV="1">
            <a:off x="4025840" y="2795440"/>
            <a:ext cx="1862801" cy="1690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7" idx="6"/>
          </p:cNvCxnSpPr>
          <p:nvPr/>
        </p:nvCxnSpPr>
        <p:spPr>
          <a:xfrm flipH="1" flipV="1">
            <a:off x="4190353" y="2428226"/>
            <a:ext cx="1208349" cy="8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0"/>
            <a:endCxn id="7" idx="4"/>
          </p:cNvCxnSpPr>
          <p:nvPr/>
        </p:nvCxnSpPr>
        <p:spPr>
          <a:xfrm flipV="1">
            <a:off x="3627586" y="2947545"/>
            <a:ext cx="1086" cy="1366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9" idx="1"/>
          </p:cNvCxnSpPr>
          <p:nvPr/>
        </p:nvCxnSpPr>
        <p:spPr>
          <a:xfrm flipH="1">
            <a:off x="3230417" y="2795440"/>
            <a:ext cx="1086" cy="16702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27070" y="3381528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>
            <a:stCxn id="6" idx="3"/>
            <a:endCxn id="9" idx="5"/>
          </p:cNvCxnSpPr>
          <p:nvPr/>
        </p:nvCxnSpPr>
        <p:spPr>
          <a:xfrm flipH="1" flipV="1">
            <a:off x="4024754" y="5200137"/>
            <a:ext cx="1863887" cy="19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3"/>
            <a:endCxn id="9" idx="7"/>
          </p:cNvCxnSpPr>
          <p:nvPr/>
        </p:nvCxnSpPr>
        <p:spPr>
          <a:xfrm flipH="1">
            <a:off x="4024754" y="2796313"/>
            <a:ext cx="1538461" cy="16693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1"/>
            <a:endCxn id="5" idx="4"/>
          </p:cNvCxnSpPr>
          <p:nvPr/>
        </p:nvCxnSpPr>
        <p:spPr>
          <a:xfrm flipV="1">
            <a:off x="5888641" y="2948418"/>
            <a:ext cx="71743" cy="15371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40382" y="3388888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7" idx="5"/>
            <a:endCxn id="5" idx="3"/>
          </p:cNvCxnSpPr>
          <p:nvPr/>
        </p:nvCxnSpPr>
        <p:spPr>
          <a:xfrm>
            <a:off x="4025840" y="2795440"/>
            <a:ext cx="1537375" cy="8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89206" y="2611647"/>
            <a:ext cx="36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0483" y="3802466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>
            <a:stCxn id="9" idx="6"/>
            <a:endCxn id="5" idx="4"/>
          </p:cNvCxnSpPr>
          <p:nvPr/>
        </p:nvCxnSpPr>
        <p:spPr>
          <a:xfrm flipV="1">
            <a:off x="4189267" y="2948418"/>
            <a:ext cx="1771117" cy="1884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77485" y="2915153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stCxn id="5" idx="5"/>
            <a:endCxn id="6" idx="0"/>
          </p:cNvCxnSpPr>
          <p:nvPr/>
        </p:nvCxnSpPr>
        <p:spPr>
          <a:xfrm flipH="1">
            <a:off x="6285810" y="2796313"/>
            <a:ext cx="71742" cy="15371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" idx="6"/>
            <a:endCxn id="6" idx="2"/>
          </p:cNvCxnSpPr>
          <p:nvPr/>
        </p:nvCxnSpPr>
        <p:spPr>
          <a:xfrm>
            <a:off x="4189267" y="4832923"/>
            <a:ext cx="1534861" cy="19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94527" y="4592369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913860" y="2929853"/>
            <a:ext cx="1931116" cy="16625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19146" y="4157583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0353" y="2929853"/>
            <a:ext cx="367491" cy="366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he-I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380346"/>
                  </p:ext>
                </p:extLst>
              </p:nvPr>
            </p:nvGraphicFramePr>
            <p:xfrm>
              <a:off x="79897" y="6237312"/>
              <a:ext cx="4876800" cy="37084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380346"/>
                  </p:ext>
                </p:extLst>
              </p:nvPr>
            </p:nvGraphicFramePr>
            <p:xfrm>
              <a:off x="79897" y="6237312"/>
              <a:ext cx="4876800" cy="37084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r="-3005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000" r="-2005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200000" r="-1005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300000" r="-500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7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Introduction and Definitions</a:t>
                </a:r>
              </a:p>
              <a:p>
                <a:pPr algn="l" rtl="0"/>
                <a:r>
                  <a:rPr lang="en-US" dirty="0" smtClean="0"/>
                  <a:t>Simple Cases</a:t>
                </a:r>
              </a:p>
              <a:p>
                <a:pPr lvl="1" algn="l" rtl="0"/>
                <a:r>
                  <a:rPr lang="en-US" dirty="0" smtClean="0"/>
                  <a:t>The line as a Metric Space</a:t>
                </a:r>
              </a:p>
              <a:p>
                <a:pPr lvl="1" algn="l" rtl="0"/>
                <a:r>
                  <a:rPr lang="en-US" dirty="0" smtClean="0"/>
                  <a:t>Tree as a Metric Space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Lower Bound</a:t>
                </a:r>
              </a:p>
              <a:p>
                <a:pPr algn="l" rtl="0"/>
                <a:r>
                  <a:rPr lang="en-US" dirty="0" smtClean="0"/>
                  <a:t>The Work Function Algorithm</a:t>
                </a:r>
              </a:p>
              <a:p>
                <a:pPr lvl="1" algn="l" rtl="0"/>
                <a:endParaRPr lang="en-US" dirty="0" smtClean="0"/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BDEB91E-6208-4661-9F3C-68AFBE3D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0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[1] </a:t>
            </a:r>
            <a:r>
              <a:rPr lang="en-US" sz="2800" dirty="0"/>
              <a:t>Borodin and El-</a:t>
            </a:r>
            <a:r>
              <a:rPr lang="en-US" sz="2800" dirty="0" err="1"/>
              <a:t>Yaniv</a:t>
            </a:r>
            <a:r>
              <a:rPr lang="en-US" sz="2800" dirty="0"/>
              <a:t> </a:t>
            </a:r>
            <a:r>
              <a:rPr lang="en-US" sz="2800" dirty="0" smtClean="0"/>
              <a:t>,”Online Computation and Competitive Analysis, </a:t>
            </a:r>
            <a:r>
              <a:rPr lang="en-US" sz="2800" dirty="0"/>
              <a:t>Cambridge University </a:t>
            </a:r>
            <a:r>
              <a:rPr lang="en-US" sz="2800" dirty="0" smtClean="0"/>
              <a:t>Press”, 1998</a:t>
            </a:r>
          </a:p>
          <a:p>
            <a:pPr marL="0" indent="0" algn="l" rtl="0">
              <a:buNone/>
            </a:pPr>
            <a:r>
              <a:rPr lang="en-US" sz="2800" dirty="0" smtClean="0"/>
              <a:t>[2</a:t>
            </a:r>
            <a:r>
              <a:rPr lang="en-US" sz="2800" dirty="0"/>
              <a:t>] </a:t>
            </a:r>
            <a:r>
              <a:rPr lang="en-US" sz="2800" dirty="0" err="1"/>
              <a:t>Yair</a:t>
            </a:r>
            <a:r>
              <a:rPr lang="en-US" sz="2800" dirty="0"/>
              <a:t> </a:t>
            </a:r>
            <a:r>
              <a:rPr lang="en-US" sz="2800" dirty="0" err="1"/>
              <a:t>Bartal</a:t>
            </a:r>
            <a:r>
              <a:rPr lang="en-US" sz="2800" dirty="0"/>
              <a:t>, Elias </a:t>
            </a:r>
            <a:r>
              <a:rPr lang="en-US" sz="2800" dirty="0" err="1" smtClean="0"/>
              <a:t>Koutsoupias</a:t>
            </a:r>
            <a:r>
              <a:rPr lang="en-US" sz="2800" dirty="0" smtClean="0"/>
              <a:t>, “On </a:t>
            </a:r>
            <a:r>
              <a:rPr lang="en-US" sz="2800" dirty="0"/>
              <a:t>the competitive ratio of the work function algorithm for the k-server </a:t>
            </a:r>
            <a:r>
              <a:rPr lang="en-US" sz="2800" dirty="0" smtClean="0"/>
              <a:t>problem”, 2004</a:t>
            </a:r>
          </a:p>
          <a:p>
            <a:pPr marL="0" indent="0" algn="l" rtl="0">
              <a:buNone/>
            </a:pPr>
            <a:r>
              <a:rPr lang="en-US" sz="2800" dirty="0" smtClean="0"/>
              <a:t>[3</a:t>
            </a:r>
            <a:r>
              <a:rPr lang="en-US" sz="2800" dirty="0"/>
              <a:t>] Scribes by </a:t>
            </a:r>
            <a:r>
              <a:rPr lang="en-US" sz="2800" dirty="0" err="1" smtClean="0"/>
              <a:t>Mayank</a:t>
            </a:r>
            <a:r>
              <a:rPr lang="en-US" sz="2800" dirty="0" smtClean="0"/>
              <a:t> </a:t>
            </a:r>
            <a:r>
              <a:rPr lang="en-US" sz="2800" dirty="0" err="1" smtClean="0"/>
              <a:t>Maheshwari</a:t>
            </a:r>
            <a:r>
              <a:rPr lang="en-US" sz="2800" dirty="0" smtClean="0"/>
              <a:t> and </a:t>
            </a:r>
            <a:r>
              <a:rPr lang="en-US" sz="2800" dirty="0" err="1" smtClean="0"/>
              <a:t>Priyananda</a:t>
            </a:r>
            <a:r>
              <a:rPr lang="en-US" sz="2800" dirty="0" smtClean="0"/>
              <a:t> </a:t>
            </a:r>
            <a:r>
              <a:rPr lang="en-US" sz="2800" dirty="0" err="1" smtClean="0"/>
              <a:t>Shenoy</a:t>
            </a:r>
            <a:r>
              <a:rPr lang="en-US" sz="2800" dirty="0"/>
              <a:t> For </a:t>
            </a:r>
            <a:r>
              <a:rPr lang="en-US" sz="2800" dirty="0" err="1"/>
              <a:t>Shuchi</a:t>
            </a:r>
            <a:r>
              <a:rPr lang="en-US" sz="2800" dirty="0"/>
              <a:t> Chawla 2007 CS787: Advanced Algorithms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87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Greedy Is Not Competitive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664661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7504330" y="312967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1187624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21" name="Straight Connector 20"/>
          <p:cNvCxnSpPr>
            <a:stCxn id="17" idx="6"/>
            <a:endCxn id="15" idx="2"/>
          </p:cNvCxnSpPr>
          <p:nvPr/>
        </p:nvCxnSpPr>
        <p:spPr>
          <a:xfrm>
            <a:off x="2310987" y="3645159"/>
            <a:ext cx="135367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2"/>
            <a:endCxn id="15" idx="6"/>
          </p:cNvCxnSpPr>
          <p:nvPr/>
        </p:nvCxnSpPr>
        <p:spPr>
          <a:xfrm flipH="1" flipV="1">
            <a:off x="4788024" y="3645159"/>
            <a:ext cx="2716306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5-Point Star 40"/>
          <p:cNvSpPr/>
          <p:nvPr/>
        </p:nvSpPr>
        <p:spPr>
          <a:xfrm>
            <a:off x="7905285" y="4365104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/>
                  <a:t>…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0465" r="-1309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5-Point Star 53"/>
          <p:cNvSpPr/>
          <p:nvPr/>
        </p:nvSpPr>
        <p:spPr>
          <a:xfrm>
            <a:off x="4000653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5-Point Star 54"/>
          <p:cNvSpPr/>
          <p:nvPr/>
        </p:nvSpPr>
        <p:spPr>
          <a:xfrm>
            <a:off x="1512585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43609" y="6021288"/>
                <a:ext cx="555838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 smtClean="0"/>
                  <a:t>Total cost Greedy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6021288"/>
                <a:ext cx="5558384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1645"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9592" y="148478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Greedy algorithm: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28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408E-6 L -0.29913 -3.9408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3 -3.9408E-6 L -0.00781 -3.9408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9408E-6 L -0.29913 -3.940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3 -3.9408E-6 L -1.38889E-6 -3.9408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41" grpId="0" animBg="1"/>
      <p:bldP spid="41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4" grpId="1" animBg="1"/>
      <p:bldP spid="54" grpId="2" animBg="1"/>
      <p:bldP spid="54" grpId="3" animBg="1"/>
      <p:bldP spid="54" grpId="4" animBg="1"/>
      <p:bldP spid="55" grpId="0" animBg="1"/>
      <p:bldP spid="55" grpId="1" animBg="1"/>
      <p:bldP spid="55" grpId="2" animBg="1"/>
      <p:bldP spid="55" grpId="3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Greedy Is Not Competitive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5278571"/>
                <a:ext cx="1454541" cy="100508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24854"/>
                <a:ext cx="236387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664661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6" name="Oval 15"/>
          <p:cNvSpPr/>
          <p:nvPr/>
        </p:nvSpPr>
        <p:spPr>
          <a:xfrm>
            <a:off x="7504330" y="3129671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Oval 16"/>
          <p:cNvSpPr/>
          <p:nvPr/>
        </p:nvSpPr>
        <p:spPr>
          <a:xfrm>
            <a:off x="1187624" y="3125840"/>
            <a:ext cx="1123363" cy="1038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cxnSp>
        <p:nvCxnSpPr>
          <p:cNvPr id="21" name="Straight Connector 20"/>
          <p:cNvCxnSpPr>
            <a:stCxn id="17" idx="6"/>
            <a:endCxn id="15" idx="2"/>
          </p:cNvCxnSpPr>
          <p:nvPr/>
        </p:nvCxnSpPr>
        <p:spPr>
          <a:xfrm>
            <a:off x="2310987" y="3645159"/>
            <a:ext cx="135367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2"/>
            <a:endCxn id="15" idx="6"/>
          </p:cNvCxnSpPr>
          <p:nvPr/>
        </p:nvCxnSpPr>
        <p:spPr>
          <a:xfrm flipH="1" flipV="1">
            <a:off x="4788024" y="3645159"/>
            <a:ext cx="2716306" cy="38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0" y="2597631"/>
                <a:ext cx="5957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2597631"/>
                <a:ext cx="5957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877" y="2597631"/>
                <a:ext cx="5957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32" y="3232567"/>
                <a:ext cx="504056" cy="43478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EDB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76" y="3232567"/>
                <a:ext cx="504056" cy="43478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1EDB0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5-Point Star 40"/>
          <p:cNvSpPr/>
          <p:nvPr/>
        </p:nvSpPr>
        <p:spPr>
          <a:xfrm>
            <a:off x="7905285" y="4365104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5229200"/>
                <a:ext cx="59574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29200"/>
                <a:ext cx="5957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29200"/>
                <a:ext cx="5957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19647"/>
                <a:ext cx="5957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59" y="5238753"/>
                <a:ext cx="59574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/>
                  <a:t>…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94" y="5229200"/>
                <a:ext cx="1027797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0465" r="-1309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5-Point Star 53"/>
          <p:cNvSpPr/>
          <p:nvPr/>
        </p:nvSpPr>
        <p:spPr>
          <a:xfrm>
            <a:off x="4000653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5-Point Star 54"/>
          <p:cNvSpPr/>
          <p:nvPr/>
        </p:nvSpPr>
        <p:spPr>
          <a:xfrm>
            <a:off x="1512585" y="4309133"/>
            <a:ext cx="473440" cy="402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49305" y="6237312"/>
                <a:ext cx="485268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Total Opt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05" y="6237312"/>
                <a:ext cx="4852687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131" t="-819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9592" y="148478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Opt: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68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408E-6 L -0.29913 -3.9408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408E-6 L -0.41615 -3.9408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41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4" grpId="1" animBg="1"/>
      <p:bldP spid="54" grpId="2" animBg="1"/>
      <p:bldP spid="54" grpId="3" animBg="1"/>
      <p:bldP spid="54" grpId="4" animBg="1"/>
      <p:bldP spid="55" grpId="0" animBg="1"/>
      <p:bldP spid="55" grpId="1" animBg="1"/>
      <p:bldP spid="55" grpId="2" animBg="1"/>
      <p:bldP spid="55" grpId="3" animBg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</TotalTime>
  <Words>6411</Words>
  <Application>Microsoft Office PowerPoint</Application>
  <PresentationFormat>On-screen Show (4:3)</PresentationFormat>
  <Paragraphs>1346</Paragraphs>
  <Slides>71</Slides>
  <Notes>26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The k-server problem</vt:lpstr>
      <vt:lpstr>Table of Contents</vt:lpstr>
      <vt:lpstr>k-server [MMS]</vt:lpstr>
      <vt:lpstr>k-server [MMS]</vt:lpstr>
      <vt:lpstr>Examples - K-headed disk</vt:lpstr>
      <vt:lpstr>Examples - Paging</vt:lpstr>
      <vt:lpstr>Examples – Weighted Paging</vt:lpstr>
      <vt:lpstr>Greedy Is Not Competitive</vt:lpstr>
      <vt:lpstr>Greedy Is Not Competitive</vt:lpstr>
      <vt:lpstr>The k-server Conjecture</vt:lpstr>
      <vt:lpstr>Table of Contents</vt:lpstr>
      <vt:lpstr>The Line as a Metric Space</vt:lpstr>
      <vt:lpstr>Double Coverage – First Case</vt:lpstr>
      <vt:lpstr>Double Coverage – Second Case</vt:lpstr>
      <vt:lpstr>Double Coverage Algorithm</vt:lpstr>
      <vt:lpstr>DC On the line</vt:lpstr>
      <vt:lpstr>Claim: DC is k-competitive</vt:lpstr>
      <vt:lpstr>The Interleaving Method</vt:lpstr>
      <vt:lpstr>1. Adversary moved distance d→Φ increases by ≤kd.</vt:lpstr>
      <vt:lpstr>2. DC moved distance d→Φ decreases by ≥d.</vt:lpstr>
      <vt:lpstr>2. DC moved distance d→Φ decreases by ≥d.</vt:lpstr>
      <vt:lpstr>2. DC moved distance d→Φ decreases by ≥d.</vt:lpstr>
      <vt:lpstr>Tree as a Metric Space</vt:lpstr>
      <vt:lpstr>N=k+1</vt:lpstr>
      <vt:lpstr>N=k+1</vt:lpstr>
      <vt:lpstr>The Balance algorithm</vt:lpstr>
      <vt:lpstr>The Balance algorithm</vt:lpstr>
      <vt:lpstr>Lemma</vt:lpstr>
      <vt:lpstr>The Induction step</vt:lpstr>
      <vt:lpstr>The Induction step</vt:lpstr>
      <vt:lpstr>The Induction step</vt:lpstr>
      <vt:lpstr>The Induction step</vt:lpstr>
      <vt:lpstr>BALANCE is k-competitive</vt:lpstr>
      <vt:lpstr>BALANCE is k-competitive</vt:lpstr>
      <vt:lpstr>BALANCE is k-competitive</vt:lpstr>
      <vt:lpstr>If Opt moved d→Φ increased by≤kd</vt:lpstr>
      <vt:lpstr>If Opt moved d→Φ increased by≤kd</vt:lpstr>
      <vt:lpstr>If BAL moved by d→Φ decreased by ≥d</vt:lpstr>
      <vt:lpstr>If BAL moved by d→Φ decreased by ≥d</vt:lpstr>
      <vt:lpstr>If BAL moved by d→Φ decreased by ≥d</vt:lpstr>
      <vt:lpstr>If BAL moved by d→Φ decreased by ≥d</vt:lpstr>
      <vt:lpstr>Table of Contents</vt:lpstr>
      <vt:lpstr>Work Functions Definition and Intuition</vt:lpstr>
      <vt:lpstr>Work Functions Definition and Intuition</vt:lpstr>
      <vt:lpstr>Work Functions Definition and Intuition</vt:lpstr>
      <vt:lpstr>Work Functions Definition and Intuition</vt:lpstr>
      <vt:lpstr>Calculating Work functions</vt:lpstr>
      <vt:lpstr>Calculating Work functions</vt:lpstr>
      <vt:lpstr>Work Functions Definition and Intuition</vt:lpstr>
      <vt:lpstr>WFA – the algorithm</vt:lpstr>
      <vt:lpstr>WFA – the algorithm</vt:lpstr>
      <vt:lpstr>WFA – the algorithm</vt:lpstr>
      <vt:lpstr>WFA – the algorithm</vt:lpstr>
      <vt:lpstr>WFA – the algorithm</vt:lpstr>
      <vt:lpstr>Offline Cost</vt:lpstr>
      <vt:lpstr>Extended Cost</vt:lpstr>
      <vt:lpstr>Extended Cost cont.</vt:lpstr>
      <vt:lpstr>Extended Cost cont.</vt:lpstr>
      <vt:lpstr>Known results</vt:lpstr>
      <vt:lpstr>WFA analysis for N=k+1</vt:lpstr>
      <vt:lpstr>WFA analysis for N=k+1</vt:lpstr>
      <vt:lpstr>WFA analysis for N=k+1 cont.</vt:lpstr>
      <vt:lpstr>WFA analysis for N=k+1 cont.</vt:lpstr>
      <vt:lpstr>Table of Contents</vt:lpstr>
      <vt:lpstr>Lower Bound</vt:lpstr>
      <vt:lpstr>Bounding ALG</vt:lpstr>
      <vt:lpstr>Adversarial Group</vt:lpstr>
      <vt:lpstr>Adversarial Group cont.</vt:lpstr>
      <vt:lpstr>Proof of Claim</vt:lpstr>
      <vt:lpstr>Table of Contents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k-server problem</dc:title>
  <dc:creator>May</dc:creator>
  <cp:lastModifiedBy>May</cp:lastModifiedBy>
  <cp:revision>127</cp:revision>
  <dcterms:created xsi:type="dcterms:W3CDTF">2022-03-16T12:37:07Z</dcterms:created>
  <dcterms:modified xsi:type="dcterms:W3CDTF">2022-03-23T21:51:45Z</dcterms:modified>
</cp:coreProperties>
</file>