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3"/>
  </p:notesMasterIdLst>
  <p:sldIdLst>
    <p:sldId id="256" r:id="rId2"/>
    <p:sldId id="260" r:id="rId3"/>
    <p:sldId id="261" r:id="rId4"/>
    <p:sldId id="262" r:id="rId5"/>
    <p:sldId id="263" r:id="rId6"/>
    <p:sldId id="264" r:id="rId7"/>
    <p:sldId id="303" r:id="rId8"/>
    <p:sldId id="328" r:id="rId9"/>
    <p:sldId id="330" r:id="rId10"/>
    <p:sldId id="331" r:id="rId11"/>
    <p:sldId id="329" r:id="rId12"/>
    <p:sldId id="332" r:id="rId13"/>
    <p:sldId id="333" r:id="rId14"/>
    <p:sldId id="335" r:id="rId15"/>
    <p:sldId id="334" r:id="rId16"/>
    <p:sldId id="336" r:id="rId17"/>
    <p:sldId id="305" r:id="rId18"/>
    <p:sldId id="337" r:id="rId19"/>
    <p:sldId id="338" r:id="rId20"/>
    <p:sldId id="339" r:id="rId21"/>
    <p:sldId id="306" r:id="rId22"/>
    <p:sldId id="340" r:id="rId23"/>
    <p:sldId id="257" r:id="rId24"/>
    <p:sldId id="341" r:id="rId25"/>
    <p:sldId id="258" r:id="rId26"/>
    <p:sldId id="342" r:id="rId27"/>
    <p:sldId id="259" r:id="rId28"/>
    <p:sldId id="299" r:id="rId29"/>
    <p:sldId id="343" r:id="rId30"/>
    <p:sldId id="344" r:id="rId31"/>
    <p:sldId id="346" r:id="rId32"/>
    <p:sldId id="267" r:id="rId33"/>
    <p:sldId id="347" r:id="rId34"/>
    <p:sldId id="348" r:id="rId35"/>
    <p:sldId id="268" r:id="rId36"/>
    <p:sldId id="345" r:id="rId37"/>
    <p:sldId id="307" r:id="rId38"/>
    <p:sldId id="269" r:id="rId39"/>
    <p:sldId id="270" r:id="rId40"/>
    <p:sldId id="271" r:id="rId41"/>
    <p:sldId id="308" r:id="rId42"/>
    <p:sldId id="272" r:id="rId43"/>
    <p:sldId id="273" r:id="rId44"/>
    <p:sldId id="297" r:id="rId45"/>
    <p:sldId id="309" r:id="rId46"/>
    <p:sldId id="274" r:id="rId47"/>
    <p:sldId id="310" r:id="rId48"/>
    <p:sldId id="275" r:id="rId49"/>
    <p:sldId id="276" r:id="rId50"/>
    <p:sldId id="277" r:id="rId51"/>
    <p:sldId id="311" r:id="rId52"/>
    <p:sldId id="278" r:id="rId53"/>
    <p:sldId id="279" r:id="rId54"/>
    <p:sldId id="312" r:id="rId55"/>
    <p:sldId id="349" r:id="rId56"/>
    <p:sldId id="313" r:id="rId57"/>
    <p:sldId id="280" r:id="rId58"/>
    <p:sldId id="281" r:id="rId59"/>
    <p:sldId id="282" r:id="rId60"/>
    <p:sldId id="283" r:id="rId61"/>
    <p:sldId id="284" r:id="rId62"/>
    <p:sldId id="351" r:id="rId63"/>
    <p:sldId id="315" r:id="rId64"/>
    <p:sldId id="350" r:id="rId65"/>
    <p:sldId id="319" r:id="rId66"/>
    <p:sldId id="316" r:id="rId67"/>
    <p:sldId id="318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285" r:id="rId76"/>
    <p:sldId id="286" r:id="rId77"/>
    <p:sldId id="287" r:id="rId78"/>
    <p:sldId id="288" r:id="rId79"/>
    <p:sldId id="289" r:id="rId80"/>
    <p:sldId id="290" r:id="rId81"/>
    <p:sldId id="291" r:id="rId82"/>
    <p:sldId id="292" r:id="rId83"/>
    <p:sldId id="293" r:id="rId84"/>
    <p:sldId id="298" r:id="rId85"/>
    <p:sldId id="314" r:id="rId86"/>
    <p:sldId id="301" r:id="rId87"/>
    <p:sldId id="296" r:id="rId88"/>
    <p:sldId id="265" r:id="rId89"/>
    <p:sldId id="327" r:id="rId90"/>
    <p:sldId id="300" r:id="rId91"/>
    <p:sldId id="302" r:id="rId9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E79"/>
    <a:srgbClr val="BED2BA"/>
    <a:srgbClr val="D6E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699"/>
    <p:restoredTop sz="96320"/>
  </p:normalViewPr>
  <p:slideViewPr>
    <p:cSldViewPr snapToGrid="0" snapToObjects="1">
      <p:cViewPr varScale="1">
        <p:scale>
          <a:sx n="48" d="100"/>
          <a:sy n="48" d="100"/>
        </p:scale>
        <p:origin x="78" y="1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101278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806447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049718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309285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818123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4824205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177965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308251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2751265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9505818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825953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443610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0000433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406847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7195612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1083184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41318745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3728778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6831649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2681435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3634619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4155739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177576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6634281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50399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42448800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5168115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081450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6040127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41508378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0806317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6209012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811979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7401260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1978233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7202292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675404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7664218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842265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536863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958805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4262698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438437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latinLnBrk="0">
              <a:lnSpc>
                <a:spcPct val="117999"/>
              </a:lnSpc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843508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lack and white aerial photo of a person standing on top of a dam"/>
          <p:cNvSpPr>
            <a:spLocks noGrp="1"/>
          </p:cNvSpPr>
          <p:nvPr>
            <p:ph type="pic" idx="21"/>
          </p:nvPr>
        </p:nvSpPr>
        <p:spPr>
          <a:xfrm>
            <a:off x="-38100" y="-1219200"/>
            <a:ext cx="24460200" cy="16145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" name="Line"/>
          <p:cNvSpPr/>
          <p:nvPr/>
        </p:nvSpPr>
        <p:spPr>
          <a:xfrm flipV="1">
            <a:off x="762000" y="8635632"/>
            <a:ext cx="22859999" cy="369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0300"/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62000" y="5994400"/>
            <a:ext cx="22860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63200" y="609600"/>
            <a:ext cx="553195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Black and white photo of a solar panel"/>
          <p:cNvSpPr>
            <a:spLocks noGrp="1"/>
          </p:cNvSpPr>
          <p:nvPr>
            <p:ph type="pic" sz="half" idx="21"/>
          </p:nvPr>
        </p:nvSpPr>
        <p:spPr>
          <a:xfrm>
            <a:off x="12192000" y="-177800"/>
            <a:ext cx="12192000" cy="7162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Black and white photo of water flowing over the spillway gates of a dam"/>
          <p:cNvSpPr>
            <a:spLocks noGrp="1"/>
          </p:cNvSpPr>
          <p:nvPr>
            <p:ph type="pic" sz="half" idx="22"/>
          </p:nvPr>
        </p:nvSpPr>
        <p:spPr>
          <a:xfrm>
            <a:off x="12192000" y="6451600"/>
            <a:ext cx="12192000" cy="82973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3" name="Black and white photo of windmills under a cloudy sky"/>
          <p:cNvSpPr>
            <a:spLocks noGrp="1"/>
          </p:cNvSpPr>
          <p:nvPr>
            <p:ph type="pic" idx="23"/>
          </p:nvPr>
        </p:nvSpPr>
        <p:spPr>
          <a:xfrm>
            <a:off x="-190500" y="0"/>
            <a:ext cx="12428272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allout"/>
          <p:cNvSpPr/>
          <p:nvPr/>
        </p:nvSpPr>
        <p:spPr>
          <a:xfrm>
            <a:off x="876300" y="3314700"/>
            <a:ext cx="22631400" cy="7317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9" y="0"/>
                </a:moveTo>
                <a:cubicBezTo>
                  <a:pt x="54" y="0"/>
                  <a:pt x="0" y="165"/>
                  <a:pt x="0" y="369"/>
                </a:cubicBezTo>
                <a:lnTo>
                  <a:pt x="0" y="19013"/>
                </a:lnTo>
                <a:cubicBezTo>
                  <a:pt x="0" y="19217"/>
                  <a:pt x="54" y="19382"/>
                  <a:pt x="119" y="19382"/>
                </a:cubicBezTo>
                <a:lnTo>
                  <a:pt x="18186" y="19382"/>
                </a:lnTo>
                <a:lnTo>
                  <a:pt x="18717" y="21600"/>
                </a:lnTo>
                <a:lnTo>
                  <a:pt x="19247" y="19382"/>
                </a:lnTo>
                <a:lnTo>
                  <a:pt x="21481" y="19382"/>
                </a:lnTo>
                <a:cubicBezTo>
                  <a:pt x="21546" y="19382"/>
                  <a:pt x="21600" y="19217"/>
                  <a:pt x="21600" y="19013"/>
                </a:cubicBezTo>
                <a:lnTo>
                  <a:pt x="21600" y="369"/>
                </a:lnTo>
                <a:cubicBezTo>
                  <a:pt x="21600" y="165"/>
                  <a:pt x="21546" y="0"/>
                  <a:pt x="21481" y="0"/>
                </a:cubicBezTo>
                <a:lnTo>
                  <a:pt x="119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40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/>
          </a:p>
        </p:txBody>
      </p:sp>
      <p:sp>
        <p:nvSpPr>
          <p:cNvPr id="122" name="Type a quote here."/>
          <p:cNvSpPr txBox="1">
            <a:spLocks noGrp="1"/>
          </p:cNvSpPr>
          <p:nvPr>
            <p:ph type="body" sz="quarter" idx="21"/>
          </p:nvPr>
        </p:nvSpPr>
        <p:spPr>
          <a:xfrm>
            <a:off x="1676400" y="4089400"/>
            <a:ext cx="21056600" cy="180594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3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23" name="Johnny Appleseed"/>
          <p:cNvSpPr txBox="1">
            <a:spLocks noGrp="1"/>
          </p:cNvSpPr>
          <p:nvPr>
            <p:ph type="body" sz="quarter" idx="22"/>
          </p:nvPr>
        </p:nvSpPr>
        <p:spPr>
          <a:xfrm>
            <a:off x="762000" y="10953750"/>
            <a:ext cx="22860000" cy="12065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24" name="Text"/>
          <p:cNvSpPr txBox="1">
            <a:spLocks noGrp="1"/>
          </p:cNvSpPr>
          <p:nvPr>
            <p:ph type="body" sz="quarter" idx="23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Text</a:t>
            </a:r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ype a quote here."/>
          <p:cNvSpPr txBox="1">
            <a:spLocks noGrp="1"/>
          </p:cNvSpPr>
          <p:nvPr>
            <p:ph type="body" sz="quarter" idx="21"/>
          </p:nvPr>
        </p:nvSpPr>
        <p:spPr>
          <a:xfrm>
            <a:off x="11049000" y="3721100"/>
            <a:ext cx="12573000" cy="180594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34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33" name="Black and white photo of windmills under a cloudy sky"/>
          <p:cNvSpPr>
            <a:spLocks noGrp="1"/>
          </p:cNvSpPr>
          <p:nvPr>
            <p:ph type="pic" idx="22"/>
          </p:nvPr>
        </p:nvSpPr>
        <p:spPr>
          <a:xfrm>
            <a:off x="-190500" y="0"/>
            <a:ext cx="12428272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4" name="Johnny Appleseed"/>
          <p:cNvSpPr txBox="1">
            <a:spLocks noGrp="1"/>
          </p:cNvSpPr>
          <p:nvPr>
            <p:ph type="body" sz="quarter" idx="23"/>
          </p:nvPr>
        </p:nvSpPr>
        <p:spPr>
          <a:xfrm>
            <a:off x="11049000" y="10953750"/>
            <a:ext cx="12573000" cy="12065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647700">
              <a:spcBef>
                <a:spcPts val="0"/>
              </a:spcBef>
              <a:buClrTx/>
              <a:buSzTx/>
              <a:buFontTx/>
              <a:buNone/>
              <a:defRPr sz="870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Black and white aerial photo of a person standing on top of a dam"/>
          <p:cNvSpPr>
            <a:spLocks noGrp="1"/>
          </p:cNvSpPr>
          <p:nvPr>
            <p:ph type="pic" idx="21"/>
          </p:nvPr>
        </p:nvSpPr>
        <p:spPr>
          <a:xfrm>
            <a:off x="-38100" y="-1219200"/>
            <a:ext cx="24460200" cy="16145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e"/>
          <p:cNvSpPr/>
          <p:nvPr/>
        </p:nvSpPr>
        <p:spPr>
          <a:xfrm flipV="1">
            <a:off x="762000" y="8635632"/>
            <a:ext cx="22859999" cy="369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0300"/>
            </a:lvl1pPr>
          </a:lstStyle>
          <a:p>
            <a:r>
              <a:t>Title Text</a:t>
            </a:r>
          </a:p>
        </p:txBody>
      </p:sp>
      <p:sp>
        <p:nvSpPr>
          <p:cNvPr id="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62000" y="5994400"/>
            <a:ext cx="22860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13221" y="584200"/>
            <a:ext cx="553195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762000" y="5676900"/>
            <a:ext cx="22860000" cy="6350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0300"/>
            </a:lvl1pPr>
          </a:lstStyle>
          <a:p>
            <a:r>
              <a:t>Title Text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63200" y="609600"/>
            <a:ext cx="553195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e"/>
          <p:cNvSpPr/>
          <p:nvPr/>
        </p:nvSpPr>
        <p:spPr>
          <a:xfrm flipV="1">
            <a:off x="11049000" y="8635798"/>
            <a:ext cx="12572997" cy="203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Black and white photo of windmills under a cloudy sky"/>
          <p:cNvSpPr>
            <a:spLocks noGrp="1"/>
          </p:cNvSpPr>
          <p:nvPr>
            <p:ph type="pic" idx="21"/>
          </p:nvPr>
        </p:nvSpPr>
        <p:spPr>
          <a:xfrm>
            <a:off x="-190500" y="0"/>
            <a:ext cx="12428272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11049000" y="9042400"/>
            <a:ext cx="12573000" cy="3810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0300"/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049000" y="5994400"/>
            <a:ext cx="12573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sz="77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63200" y="609600"/>
            <a:ext cx="553195" cy="635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"/>
          <p:cNvSpPr txBox="1">
            <a:spLocks noGrp="1"/>
          </p:cNvSpPr>
          <p:nvPr>
            <p:ph type="body" sz="quarter" idx="21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Text</a:t>
            </a:r>
          </a:p>
        </p:txBody>
      </p:sp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"/>
          <p:cNvSpPr txBox="1">
            <a:spLocks noGrp="1"/>
          </p:cNvSpPr>
          <p:nvPr>
            <p:ph type="body" sz="quarter" idx="21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Text</a:t>
            </a:r>
          </a:p>
        </p:txBody>
      </p:sp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"/>
          <p:cNvSpPr txBox="1">
            <a:spLocks noGrp="1"/>
          </p:cNvSpPr>
          <p:nvPr>
            <p:ph type="body" sz="quarter" idx="21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Text</a:t>
            </a:r>
          </a:p>
        </p:txBody>
      </p:sp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"/>
          <p:cNvSpPr txBox="1">
            <a:spLocks noGrp="1"/>
          </p:cNvSpPr>
          <p:nvPr>
            <p:ph type="body" sz="quarter" idx="21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Text</a:t>
            </a:r>
          </a:p>
        </p:txBody>
      </p:sp>
      <p:sp>
        <p:nvSpPr>
          <p:cNvPr id="92" name="Black and white photo of windmills under a cloudy sky"/>
          <p:cNvSpPr>
            <a:spLocks noGrp="1"/>
          </p:cNvSpPr>
          <p:nvPr>
            <p:ph type="pic" idx="22"/>
          </p:nvPr>
        </p:nvSpPr>
        <p:spPr>
          <a:xfrm>
            <a:off x="13258800" y="0"/>
            <a:ext cx="12428272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762000" y="2159000"/>
            <a:ext cx="11811000" cy="101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62000" y="3860800"/>
            <a:ext cx="11811000" cy="8585200"/>
          </a:xfrm>
          <a:prstGeom prst="rect">
            <a:avLst/>
          </a:prstGeom>
        </p:spPr>
        <p:txBody>
          <a:bodyPr/>
          <a:lstStyle>
            <a:lvl1pPr marL="635000" indent="-635000">
              <a:buClr>
                <a:schemeClr val="accent1"/>
              </a:buClr>
              <a:buChar char="▸"/>
              <a:defRPr sz="4000"/>
            </a:lvl1pPr>
            <a:lvl2pPr marL="1270000" indent="-635000">
              <a:buClr>
                <a:schemeClr val="accent1"/>
              </a:buClr>
              <a:buChar char="▸"/>
              <a:defRPr sz="4000"/>
            </a:lvl2pPr>
            <a:lvl3pPr marL="1905000" indent="-635000">
              <a:buClr>
                <a:schemeClr val="accent1"/>
              </a:buClr>
              <a:buChar char="▸"/>
              <a:defRPr sz="4000"/>
            </a:lvl3pPr>
            <a:lvl4pPr marL="2540000" indent="-635000">
              <a:buClr>
                <a:schemeClr val="accent1"/>
              </a:buClr>
              <a:buChar char="▸"/>
              <a:defRPr sz="4000"/>
            </a:lvl4pPr>
            <a:lvl5pPr marL="3175000" indent="-635000">
              <a:buClr>
                <a:schemeClr val="accent1"/>
              </a:buClr>
              <a:buChar char="▸"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"/>
          <p:cNvSpPr txBox="1">
            <a:spLocks noGrp="1"/>
          </p:cNvSpPr>
          <p:nvPr>
            <p:ph type="body" sz="quarter" idx="21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3600" cap="all" spc="18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Text</a:t>
            </a:r>
          </a:p>
        </p:txBody>
      </p:sp>
      <p:sp>
        <p:nvSpPr>
          <p:cNvPr id="10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25000"/>
              <a:buChar char="▸"/>
            </a:lvl1pPr>
            <a:lvl2pPr>
              <a:buClr>
                <a:schemeClr val="accent1"/>
              </a:buClr>
              <a:buSzPct val="125000"/>
              <a:buChar char="▸"/>
            </a:lvl2pPr>
            <a:lvl3pPr>
              <a:buClr>
                <a:schemeClr val="accent1"/>
              </a:buClr>
              <a:buSzPct val="125000"/>
              <a:buChar char="▸"/>
            </a:lvl3pPr>
            <a:lvl4pPr>
              <a:buClr>
                <a:schemeClr val="accent1"/>
              </a:buClr>
              <a:buSzPct val="125000"/>
              <a:buChar char="▸"/>
            </a:lvl4pPr>
            <a:lvl5pPr>
              <a:buClr>
                <a:schemeClr val="accent1"/>
              </a:buClr>
              <a:buSzPct val="125000"/>
              <a:buChar char="▸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V="1">
            <a:off x="762000" y="1396632"/>
            <a:ext cx="22859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762000" y="2159000"/>
            <a:ext cx="228600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762000" y="3860800"/>
            <a:ext cx="22860000" cy="858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36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ransition spd="med"/>
  <p:txStyles>
    <p:titleStyle>
      <a:lvl1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1pPr>
      <a:lvl2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2pPr>
      <a:lvl3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3pPr>
      <a:lvl4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4pPr>
      <a:lvl5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5pPr>
      <a:lvl6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6pPr>
      <a:lvl7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7pPr>
      <a:lvl8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8pPr>
      <a:lvl9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sz="8700" b="0" i="0" u="none" strike="noStrike" cap="all" spc="0" baseline="0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9pPr>
    </p:titleStyle>
    <p:bodyStyle>
      <a:lvl1pPr marL="582083" marR="0" indent="-582083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4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1217083" marR="0" indent="-582083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4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852083" marR="0" indent="-582083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4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2487083" marR="0" indent="-582083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4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3122083" marR="0" indent="-582083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4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3757083" marR="0" indent="-582083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4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4392083" marR="0" indent="-582083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4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5027083" marR="0" indent="-582083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4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5662083" marR="0" indent="-582083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sz="4400" b="0" i="0" u="none" strike="noStrike" cap="none" spc="0" baseline="0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1pPr>
      <a:lvl2pPr marL="0" marR="0" indent="2286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2pPr>
      <a:lvl3pPr marL="0" marR="0" indent="4572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3pPr>
      <a:lvl4pPr marL="0" marR="0" indent="6858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4pPr>
      <a:lvl5pPr marL="0" marR="0" indent="9144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5pPr>
      <a:lvl6pPr marL="0" marR="0" indent="11430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6pPr>
      <a:lvl7pPr marL="0" marR="0" indent="13716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7pPr>
      <a:lvl8pPr marL="0" marR="0" indent="16002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8pPr>
      <a:lvl9pPr marL="0" marR="0" indent="18288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13" Type="http://schemas.openxmlformats.org/officeDocument/2006/relationships/image" Target="../media/image112.png"/><Relationship Id="rId18" Type="http://schemas.openxmlformats.org/officeDocument/2006/relationships/image" Target="../media/image16.png"/><Relationship Id="rId3" Type="http://schemas.openxmlformats.org/officeDocument/2006/relationships/image" Target="../media/image110.png"/><Relationship Id="rId21" Type="http://schemas.openxmlformats.org/officeDocument/2006/relationships/image" Target="../media/image19.png"/><Relationship Id="rId7" Type="http://schemas.openxmlformats.org/officeDocument/2006/relationships/image" Target="../media/image510.png"/><Relationship Id="rId12" Type="http://schemas.openxmlformats.org/officeDocument/2006/relationships/image" Target="../media/image104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0.png"/><Relationship Id="rId11" Type="http://schemas.openxmlformats.org/officeDocument/2006/relationships/image" Target="../media/image93.png"/><Relationship Id="rId5" Type="http://schemas.openxmlformats.org/officeDocument/2006/relationships/image" Target="../media/image310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10.png"/><Relationship Id="rId19" Type="http://schemas.openxmlformats.org/officeDocument/2006/relationships/image" Target="../media/image17.png"/><Relationship Id="rId4" Type="http://schemas.openxmlformats.org/officeDocument/2006/relationships/image" Target="../media/image210.png"/><Relationship Id="rId9" Type="http://schemas.openxmlformats.org/officeDocument/2006/relationships/image" Target="../media/image710.png"/><Relationship Id="rId14" Type="http://schemas.openxmlformats.org/officeDocument/2006/relationships/image" Target="../media/image120.png"/><Relationship Id="rId2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23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22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0.png"/><Relationship Id="rId4" Type="http://schemas.openxmlformats.org/officeDocument/2006/relationships/image" Target="../media/image65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0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0.png"/><Relationship Id="rId4" Type="http://schemas.openxmlformats.org/officeDocument/2006/relationships/image" Target="../media/image6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7" Type="http://schemas.openxmlformats.org/officeDocument/2006/relationships/image" Target="../media/image69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69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1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1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68.png"/><Relationship Id="rId4" Type="http://schemas.openxmlformats.org/officeDocument/2006/relationships/image" Target="../media/image6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1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72.png"/><Relationship Id="rId4" Type="http://schemas.openxmlformats.org/officeDocument/2006/relationships/image" Target="../media/image6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72.png"/><Relationship Id="rId4" Type="http://schemas.openxmlformats.org/officeDocument/2006/relationships/image" Target="../media/image6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72.png"/><Relationship Id="rId4" Type="http://schemas.openxmlformats.org/officeDocument/2006/relationships/image" Target="../media/image6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72.png"/><Relationship Id="rId4" Type="http://schemas.openxmlformats.org/officeDocument/2006/relationships/image" Target="../media/image6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72.png"/><Relationship Id="rId4" Type="http://schemas.openxmlformats.org/officeDocument/2006/relationships/image" Target="../media/image6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68.png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72.png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6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72.png"/><Relationship Id="rId4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6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72.png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68.png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72.png"/><Relationship Id="rId4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72.png"/><Relationship Id="rId4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0.png"/><Relationship Id="rId4" Type="http://schemas.openxmlformats.org/officeDocument/2006/relationships/image" Target="../media/image65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0.png"/><Relationship Id="rId3" Type="http://schemas.openxmlformats.org/officeDocument/2006/relationships/image" Target="../media/image640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0.png"/><Relationship Id="rId4" Type="http://schemas.openxmlformats.org/officeDocument/2006/relationships/image" Target="../media/image65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0.png"/><Relationship Id="rId3" Type="http://schemas.openxmlformats.org/officeDocument/2006/relationships/image" Target="../media/image640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0.png"/><Relationship Id="rId4" Type="http://schemas.openxmlformats.org/officeDocument/2006/relationships/image" Target="../media/image65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0.png"/><Relationship Id="rId3" Type="http://schemas.openxmlformats.org/officeDocument/2006/relationships/image" Target="../media/image88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0.png"/><Relationship Id="rId4" Type="http://schemas.openxmlformats.org/officeDocument/2006/relationships/image" Target="../media/image65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8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0.png"/><Relationship Id="rId4" Type="http://schemas.openxmlformats.org/officeDocument/2006/relationships/image" Target="../media/image65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8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0.png"/><Relationship Id="rId4" Type="http://schemas.openxmlformats.org/officeDocument/2006/relationships/image" Target="../media/image65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8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91.png"/><Relationship Id="rId4" Type="http://schemas.openxmlformats.org/officeDocument/2006/relationships/image" Target="../media/image65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1.png"/><Relationship Id="rId3" Type="http://schemas.openxmlformats.org/officeDocument/2006/relationships/image" Target="../media/image88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91.png"/><Relationship Id="rId4" Type="http://schemas.openxmlformats.org/officeDocument/2006/relationships/image" Target="../media/image65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1.png"/><Relationship Id="rId3" Type="http://schemas.openxmlformats.org/officeDocument/2006/relationships/image" Target="../media/image88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91.png"/><Relationship Id="rId4" Type="http://schemas.openxmlformats.org/officeDocument/2006/relationships/image" Target="../media/image65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91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1.png"/><Relationship Id="rId3" Type="http://schemas.openxmlformats.org/officeDocument/2006/relationships/image" Target="../media/image88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91.png"/><Relationship Id="rId4" Type="http://schemas.openxmlformats.org/officeDocument/2006/relationships/image" Target="../media/image9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4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ompetitive Paging Algorithm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54025">
              <a:defRPr sz="16665"/>
            </a:lvl1pPr>
          </a:lstStyle>
          <a:p>
            <a:r>
              <a:t>Competitive Paging Algorithms</a:t>
            </a:r>
          </a:p>
        </p:txBody>
      </p:sp>
      <p:sp>
        <p:nvSpPr>
          <p:cNvPr id="167" name="Seminar In Online Algorithms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Seminar In Online Algorithms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andom Marking"/>
          <p:cNvSpPr txBox="1">
            <a:spLocks noGrp="1"/>
          </p:cNvSpPr>
          <p:nvPr>
            <p:ph type="body" idx="21"/>
          </p:nvPr>
        </p:nvSpPr>
        <p:spPr>
          <a:xfrm>
            <a:off x="762000" y="724210"/>
            <a:ext cx="20955000" cy="54579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56A3D5"/>
                </a:solidFill>
              </a:rPr>
              <a:t>Bit Guessing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" name="Random Marking Algorithm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5400" dirty="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</a:rPr>
                  <a:t>Claim:</a:t>
                </a:r>
                <a:r>
                  <a:rPr lang="en-US" dirty="0"/>
                  <a:t> Every deterministic algorithm </a:t>
                </a:r>
                <a:r>
                  <a:rPr lang="en-US" dirty="0">
                    <a:solidFill>
                      <a:schemeClr val="bg1"/>
                    </a:solidFill>
                  </a:rPr>
                  <a:t>ALG</a:t>
                </a:r>
                <a:r>
                  <a:rPr lang="en-US" dirty="0"/>
                  <a:t> achieves objective value </a:t>
                </a:r>
                <a:r>
                  <a:rPr lang="en-US" dirty="0">
                    <a:solidFill>
                      <a:schemeClr val="bg1"/>
                    </a:solidFill>
                  </a:rPr>
                  <a:t>1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Consider a Deterministic algorithm </a:t>
                </a:r>
                <a:r>
                  <a:rPr lang="en-US" dirty="0">
                    <a:solidFill>
                      <a:schemeClr val="bg1"/>
                    </a:solidFill>
                  </a:rPr>
                  <a:t>ALG </a:t>
                </a:r>
                <a:r>
                  <a:rPr lang="en-US" dirty="0"/>
                  <a:t>, The adversary strategy is as follows:</a:t>
                </a:r>
              </a:p>
              <a:p>
                <a:pPr lvl="2"/>
                <a:r>
                  <a:rPr lang="en-US" dirty="0"/>
                  <a:t>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2"/>
                <a:r>
                  <a:rPr lang="en-US" dirty="0"/>
                  <a:t> </a:t>
                </a:r>
                <a:r>
                  <a:rPr lang="en-US" dirty="0">
                    <a:solidFill>
                      <a:schemeClr val="bg1"/>
                    </a:solidFill>
                  </a:rPr>
                  <a:t>ALG</a:t>
                </a:r>
                <a:r>
                  <a:rPr lang="en-US" dirty="0"/>
                  <a:t> plays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266" name="Random Marking Algorithm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3"/>
                <a:stretch>
                  <a:fillRect l="-1564" t="-166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496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andom Marking"/>
          <p:cNvSpPr txBox="1">
            <a:spLocks noGrp="1"/>
          </p:cNvSpPr>
          <p:nvPr>
            <p:ph type="body" idx="21"/>
          </p:nvPr>
        </p:nvSpPr>
        <p:spPr>
          <a:xfrm>
            <a:off x="762000" y="724210"/>
            <a:ext cx="20955000" cy="54579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56A3D5"/>
                </a:solidFill>
              </a:rPr>
              <a:t>Bit Guessing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" name="Random Marking Algorithm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5400" dirty="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</a:rPr>
                  <a:t>Claim:</a:t>
                </a:r>
                <a:r>
                  <a:rPr lang="en-US" dirty="0"/>
                  <a:t> Every deterministic algorithm </a:t>
                </a:r>
                <a:r>
                  <a:rPr lang="en-US" dirty="0">
                    <a:solidFill>
                      <a:schemeClr val="bg1"/>
                    </a:solidFill>
                  </a:rPr>
                  <a:t>ALG</a:t>
                </a:r>
                <a:r>
                  <a:rPr lang="en-US" dirty="0"/>
                  <a:t> achieves objective value </a:t>
                </a:r>
                <a:r>
                  <a:rPr lang="en-US" dirty="0">
                    <a:solidFill>
                      <a:schemeClr val="bg1"/>
                    </a:solidFill>
                  </a:rPr>
                  <a:t>1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Consider a Deterministic algorithm </a:t>
                </a:r>
                <a:r>
                  <a:rPr lang="en-US" dirty="0">
                    <a:solidFill>
                      <a:schemeClr val="bg1"/>
                    </a:solidFill>
                  </a:rPr>
                  <a:t>ALG </a:t>
                </a:r>
                <a:r>
                  <a:rPr lang="en-US" dirty="0"/>
                  <a:t>, The adversary strategy is as follows:</a:t>
                </a:r>
              </a:p>
              <a:p>
                <a:pPr lvl="2"/>
                <a:r>
                  <a:rPr lang="en-US" dirty="0"/>
                  <a:t>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2"/>
                <a:r>
                  <a:rPr lang="en-US" dirty="0"/>
                  <a:t> </a:t>
                </a:r>
                <a:r>
                  <a:rPr lang="en-US" dirty="0">
                    <a:solidFill>
                      <a:schemeClr val="bg1"/>
                    </a:solidFill>
                  </a:rPr>
                  <a:t>ALG</a:t>
                </a:r>
                <a:r>
                  <a:rPr lang="en-US" dirty="0"/>
                  <a:t> plays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lvl="2"/>
                <a:r>
                  <a:rPr lang="en-US" dirty="0"/>
                  <a:t>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6" name="Random Marking Algorithm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3"/>
                <a:stretch>
                  <a:fillRect l="-1564" t="-166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256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andom Marking"/>
          <p:cNvSpPr txBox="1">
            <a:spLocks noGrp="1"/>
          </p:cNvSpPr>
          <p:nvPr>
            <p:ph type="body" idx="21"/>
          </p:nvPr>
        </p:nvSpPr>
        <p:spPr>
          <a:xfrm>
            <a:off x="762000" y="724210"/>
            <a:ext cx="20955000" cy="54579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56A3D5"/>
                </a:solidFill>
              </a:rPr>
              <a:t>Bit Guessing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" name="Random Marking Algorithm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5400" dirty="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</a:rPr>
                  <a:t>Claim:</a:t>
                </a:r>
                <a:r>
                  <a:rPr lang="en-US" dirty="0"/>
                  <a:t> Every deterministic algorithm </a:t>
                </a:r>
                <a:r>
                  <a:rPr lang="en-US" dirty="0">
                    <a:solidFill>
                      <a:schemeClr val="bg1"/>
                    </a:solidFill>
                  </a:rPr>
                  <a:t>ALG</a:t>
                </a:r>
                <a:r>
                  <a:rPr lang="en-US" dirty="0"/>
                  <a:t> achieves objective value </a:t>
                </a:r>
                <a:r>
                  <a:rPr lang="en-US" dirty="0">
                    <a:solidFill>
                      <a:schemeClr val="bg1"/>
                    </a:solidFill>
                  </a:rPr>
                  <a:t>1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Consider a Deterministic algorithm </a:t>
                </a:r>
                <a:r>
                  <a:rPr lang="en-US" dirty="0">
                    <a:solidFill>
                      <a:schemeClr val="bg1"/>
                    </a:solidFill>
                  </a:rPr>
                  <a:t>ALG </a:t>
                </a:r>
                <a:r>
                  <a:rPr lang="en-US" dirty="0"/>
                  <a:t>, The adversary strategy is as follows:</a:t>
                </a:r>
              </a:p>
              <a:p>
                <a:pPr lvl="2"/>
                <a:r>
                  <a:rPr lang="en-US" dirty="0"/>
                  <a:t>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2"/>
                <a:r>
                  <a:rPr lang="en-US" dirty="0"/>
                  <a:t> </a:t>
                </a:r>
                <a:r>
                  <a:rPr lang="en-US" dirty="0">
                    <a:solidFill>
                      <a:schemeClr val="bg1"/>
                    </a:solidFill>
                  </a:rPr>
                  <a:t>ALG</a:t>
                </a:r>
                <a:r>
                  <a:rPr lang="en-US" dirty="0"/>
                  <a:t> plays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lvl="2"/>
                <a:r>
                  <a:rPr lang="en-US" dirty="0"/>
                  <a:t>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>
                  <a:solidFill>
                    <a:schemeClr val="bg1"/>
                  </a:solidFill>
                </a:endParaRPr>
              </a:p>
              <a:p>
                <a:pPr lvl="2"/>
                <a:r>
                  <a:rPr lang="en-US" dirty="0"/>
                  <a:t> </a:t>
                </a:r>
                <a:r>
                  <a:rPr lang="en-US" dirty="0">
                    <a:solidFill>
                      <a:schemeClr val="bg1"/>
                    </a:solidFill>
                  </a:rPr>
                  <a:t>ALG</a:t>
                </a:r>
                <a:r>
                  <a:rPr lang="en-US" dirty="0"/>
                  <a:t> plays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266" name="Random Marking Algorithm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3"/>
                <a:stretch>
                  <a:fillRect l="-1564" t="-166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855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andom Marking"/>
          <p:cNvSpPr txBox="1">
            <a:spLocks noGrp="1"/>
          </p:cNvSpPr>
          <p:nvPr>
            <p:ph type="body" idx="21"/>
          </p:nvPr>
        </p:nvSpPr>
        <p:spPr>
          <a:xfrm>
            <a:off x="762000" y="724210"/>
            <a:ext cx="20955000" cy="54579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56A3D5"/>
                </a:solidFill>
              </a:rPr>
              <a:t>Bit Guessing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" name="Random Marking Algorithm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5400" dirty="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</a:rPr>
                  <a:t>Claim:</a:t>
                </a:r>
                <a:r>
                  <a:rPr lang="en-US" dirty="0"/>
                  <a:t> Every deterministic algorithm </a:t>
                </a:r>
                <a:r>
                  <a:rPr lang="en-US" dirty="0">
                    <a:solidFill>
                      <a:schemeClr val="bg1"/>
                    </a:solidFill>
                  </a:rPr>
                  <a:t>ALG</a:t>
                </a:r>
                <a:r>
                  <a:rPr lang="en-US" dirty="0"/>
                  <a:t> achieves objective value </a:t>
                </a:r>
                <a:r>
                  <a:rPr lang="en-US" dirty="0">
                    <a:solidFill>
                      <a:schemeClr val="bg1"/>
                    </a:solidFill>
                  </a:rPr>
                  <a:t>1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Consider a Deterministic algorithm </a:t>
                </a:r>
                <a:r>
                  <a:rPr lang="en-US" dirty="0">
                    <a:solidFill>
                      <a:schemeClr val="bg1"/>
                    </a:solidFill>
                  </a:rPr>
                  <a:t>ALG </a:t>
                </a:r>
                <a:r>
                  <a:rPr lang="en-US" dirty="0"/>
                  <a:t>, The adversary strategy is as follows:</a:t>
                </a:r>
              </a:p>
              <a:p>
                <a:pPr lvl="2"/>
                <a:r>
                  <a:rPr lang="en-US" dirty="0"/>
                  <a:t>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2"/>
                <a:r>
                  <a:rPr lang="en-US" dirty="0"/>
                  <a:t> </a:t>
                </a:r>
                <a:r>
                  <a:rPr lang="en-US" dirty="0">
                    <a:solidFill>
                      <a:schemeClr val="bg1"/>
                    </a:solidFill>
                  </a:rPr>
                  <a:t>ALG</a:t>
                </a:r>
                <a:r>
                  <a:rPr lang="en-US" dirty="0"/>
                  <a:t> plays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lvl="2"/>
                <a:r>
                  <a:rPr lang="en-US" dirty="0"/>
                  <a:t>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>
                  <a:solidFill>
                    <a:schemeClr val="bg1"/>
                  </a:solidFill>
                </a:endParaRPr>
              </a:p>
              <a:p>
                <a:pPr lvl="2"/>
                <a:r>
                  <a:rPr lang="en-US" dirty="0"/>
                  <a:t> </a:t>
                </a:r>
                <a:r>
                  <a:rPr lang="en-US" dirty="0">
                    <a:solidFill>
                      <a:schemeClr val="bg1"/>
                    </a:solidFill>
                  </a:rPr>
                  <a:t>ALG</a:t>
                </a:r>
                <a:r>
                  <a:rPr lang="en-US" dirty="0"/>
                  <a:t> plays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lvl="2"/>
                <a:r>
                  <a:rPr lang="en-US" dirty="0"/>
                  <a:t>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66" name="Random Marking Algorithm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3"/>
                <a:stretch>
                  <a:fillRect l="-1564" t="-166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864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andom Marking"/>
          <p:cNvSpPr txBox="1">
            <a:spLocks noGrp="1"/>
          </p:cNvSpPr>
          <p:nvPr>
            <p:ph type="body" idx="21"/>
          </p:nvPr>
        </p:nvSpPr>
        <p:spPr>
          <a:xfrm>
            <a:off x="762000" y="724210"/>
            <a:ext cx="20955000" cy="54579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56A3D5"/>
                </a:solidFill>
              </a:rPr>
              <a:t>Bit Guessing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" name="Random Marking Algorithm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5400" dirty="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</a:rPr>
                  <a:t>Claim:</a:t>
                </a:r>
                <a:r>
                  <a:rPr lang="en-US" dirty="0"/>
                  <a:t> Every deterministic algorithm </a:t>
                </a:r>
                <a:r>
                  <a:rPr lang="en-US" dirty="0">
                    <a:solidFill>
                      <a:schemeClr val="bg1"/>
                    </a:solidFill>
                  </a:rPr>
                  <a:t>ALG</a:t>
                </a:r>
                <a:r>
                  <a:rPr lang="en-US" dirty="0"/>
                  <a:t> achieves objective value </a:t>
                </a:r>
                <a:r>
                  <a:rPr lang="en-US" dirty="0">
                    <a:solidFill>
                      <a:schemeClr val="bg1"/>
                    </a:solidFill>
                  </a:rPr>
                  <a:t>1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Consider a Deterministic algorithm </a:t>
                </a:r>
                <a:r>
                  <a:rPr lang="en-US" dirty="0">
                    <a:solidFill>
                      <a:schemeClr val="bg1"/>
                    </a:solidFill>
                  </a:rPr>
                  <a:t>ALG </a:t>
                </a:r>
                <a:r>
                  <a:rPr lang="en-US" dirty="0"/>
                  <a:t>, The adversary strategy is as follows:</a:t>
                </a:r>
              </a:p>
              <a:p>
                <a:pPr lvl="2"/>
                <a:r>
                  <a:rPr lang="en-US" dirty="0"/>
                  <a:t>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2"/>
                <a:r>
                  <a:rPr lang="en-US" dirty="0"/>
                  <a:t> </a:t>
                </a:r>
                <a:r>
                  <a:rPr lang="en-US" dirty="0">
                    <a:solidFill>
                      <a:schemeClr val="bg1"/>
                    </a:solidFill>
                  </a:rPr>
                  <a:t>ALG</a:t>
                </a:r>
                <a:r>
                  <a:rPr lang="en-US" dirty="0"/>
                  <a:t> plays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lvl="2"/>
                <a:r>
                  <a:rPr lang="en-US" dirty="0"/>
                  <a:t>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>
                  <a:solidFill>
                    <a:schemeClr val="bg1"/>
                  </a:solidFill>
                </a:endParaRPr>
              </a:p>
              <a:p>
                <a:pPr lvl="2"/>
                <a:r>
                  <a:rPr lang="en-US" dirty="0"/>
                  <a:t> </a:t>
                </a:r>
                <a:r>
                  <a:rPr lang="en-US" dirty="0">
                    <a:solidFill>
                      <a:schemeClr val="bg1"/>
                    </a:solidFill>
                  </a:rPr>
                  <a:t>ALG</a:t>
                </a:r>
                <a:r>
                  <a:rPr lang="en-US" dirty="0"/>
                  <a:t> plays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lvl="2"/>
                <a:r>
                  <a:rPr lang="en-US" dirty="0"/>
                  <a:t>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endParaRPr lang="en-US" dirty="0"/>
              </a:p>
              <a:p>
                <a:pPr lvl="2"/>
                <a:r>
                  <a:rPr lang="en-US" dirty="0">
                    <a:solidFill>
                      <a:schemeClr val="bg1"/>
                    </a:solidFill>
                  </a:rPr>
                  <a:t>ALG</a:t>
                </a:r>
                <a:r>
                  <a:rPr lang="en-US" dirty="0"/>
                  <a:t> plays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266" name="Random Marking Algorithm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3"/>
                <a:stretch>
                  <a:fillRect l="-1564" t="-166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38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andom Marking"/>
          <p:cNvSpPr txBox="1">
            <a:spLocks noGrp="1"/>
          </p:cNvSpPr>
          <p:nvPr>
            <p:ph type="body" idx="21"/>
          </p:nvPr>
        </p:nvSpPr>
        <p:spPr>
          <a:xfrm>
            <a:off x="762000" y="724210"/>
            <a:ext cx="20955000" cy="54579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56A3D5"/>
                </a:solidFill>
              </a:rPr>
              <a:t>Bit Guessing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" name="Random Marking Algorithm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5400" dirty="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</a:rPr>
                  <a:t>Claim:</a:t>
                </a:r>
                <a:r>
                  <a:rPr lang="en-US" dirty="0"/>
                  <a:t> Every deterministic algorithm </a:t>
                </a:r>
                <a:r>
                  <a:rPr lang="en-US" dirty="0">
                    <a:solidFill>
                      <a:schemeClr val="bg1"/>
                    </a:solidFill>
                  </a:rPr>
                  <a:t>ALG</a:t>
                </a:r>
                <a:r>
                  <a:rPr lang="en-US" dirty="0"/>
                  <a:t> achieves objective value </a:t>
                </a:r>
                <a:r>
                  <a:rPr lang="en-US" dirty="0">
                    <a:solidFill>
                      <a:schemeClr val="bg1"/>
                    </a:solidFill>
                  </a:rPr>
                  <a:t>1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Consider a Deterministic algorithm </a:t>
                </a:r>
                <a:r>
                  <a:rPr lang="en-US" dirty="0">
                    <a:solidFill>
                      <a:schemeClr val="bg1"/>
                    </a:solidFill>
                  </a:rPr>
                  <a:t>ALG </a:t>
                </a:r>
                <a:r>
                  <a:rPr lang="en-US" dirty="0"/>
                  <a:t>, The adversary strategy is as follows:</a:t>
                </a:r>
              </a:p>
              <a:p>
                <a:pPr lvl="2"/>
                <a:r>
                  <a:rPr lang="en-US" dirty="0"/>
                  <a:t>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2"/>
                <a:r>
                  <a:rPr lang="en-US" dirty="0"/>
                  <a:t> </a:t>
                </a:r>
                <a:r>
                  <a:rPr lang="en-US" dirty="0">
                    <a:solidFill>
                      <a:schemeClr val="bg1"/>
                    </a:solidFill>
                  </a:rPr>
                  <a:t>ALG</a:t>
                </a:r>
                <a:r>
                  <a:rPr lang="en-US" dirty="0"/>
                  <a:t> plays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lvl="2"/>
                <a:r>
                  <a:rPr lang="en-US" dirty="0"/>
                  <a:t>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>
                  <a:solidFill>
                    <a:schemeClr val="bg1"/>
                  </a:solidFill>
                </a:endParaRPr>
              </a:p>
              <a:p>
                <a:pPr lvl="2"/>
                <a:r>
                  <a:rPr lang="en-US" dirty="0"/>
                  <a:t> </a:t>
                </a:r>
                <a:r>
                  <a:rPr lang="en-US" dirty="0">
                    <a:solidFill>
                      <a:schemeClr val="bg1"/>
                    </a:solidFill>
                  </a:rPr>
                  <a:t>ALG</a:t>
                </a:r>
                <a:r>
                  <a:rPr lang="en-US" dirty="0"/>
                  <a:t> plays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lvl="2"/>
                <a:r>
                  <a:rPr lang="en-US" dirty="0"/>
                  <a:t>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endParaRPr lang="en-US" dirty="0"/>
              </a:p>
              <a:p>
                <a:pPr lvl="2"/>
                <a:r>
                  <a:rPr lang="en-US" dirty="0">
                    <a:solidFill>
                      <a:schemeClr val="bg1"/>
                    </a:solidFill>
                  </a:rPr>
                  <a:t>ALG</a:t>
                </a:r>
                <a:r>
                  <a:rPr lang="en-US" dirty="0"/>
                  <a:t> plays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lvl="2"/>
                <a:r>
                  <a:rPr lang="en-US" dirty="0"/>
                  <a:t>This continues for the rest of the phases…</a:t>
                </a:r>
              </a:p>
            </p:txBody>
          </p:sp>
        </mc:Choice>
        <mc:Fallback xmlns="">
          <p:sp>
            <p:nvSpPr>
              <p:cNvPr id="266" name="Random Marking Algorithm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3"/>
                <a:stretch>
                  <a:fillRect l="-1564" t="-2567" b="-770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84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andom Marking"/>
          <p:cNvSpPr txBox="1">
            <a:spLocks noGrp="1"/>
          </p:cNvSpPr>
          <p:nvPr>
            <p:ph type="body" idx="21"/>
          </p:nvPr>
        </p:nvSpPr>
        <p:spPr>
          <a:xfrm>
            <a:off x="762000" y="724210"/>
            <a:ext cx="20955000" cy="54579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56A3D5"/>
                </a:solidFill>
              </a:rPr>
              <a:t>Bit Guessing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" name="Random Marking Algorithm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US" sz="5400" dirty="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</a:rPr>
                  <a:t>Claim:</a:t>
                </a:r>
                <a:r>
                  <a:rPr lang="en-US" dirty="0"/>
                  <a:t> Every deterministic algorithm </a:t>
                </a:r>
                <a:r>
                  <a:rPr lang="en-US" dirty="0">
                    <a:solidFill>
                      <a:schemeClr val="bg1"/>
                    </a:solidFill>
                  </a:rPr>
                  <a:t>ALG</a:t>
                </a:r>
                <a:r>
                  <a:rPr lang="en-US" dirty="0"/>
                  <a:t> achieves objective value </a:t>
                </a:r>
                <a:r>
                  <a:rPr lang="en-US" dirty="0">
                    <a:solidFill>
                      <a:schemeClr val="bg1"/>
                    </a:solidFill>
                  </a:rPr>
                  <a:t>1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Consider a Deterministic algorithm </a:t>
                </a:r>
                <a:r>
                  <a:rPr lang="en-US" dirty="0">
                    <a:solidFill>
                      <a:schemeClr val="bg1"/>
                    </a:solidFill>
                  </a:rPr>
                  <a:t>ALG </a:t>
                </a:r>
                <a:r>
                  <a:rPr lang="en-US" dirty="0"/>
                  <a:t>, The adversary strategy is as follows:</a:t>
                </a:r>
              </a:p>
              <a:p>
                <a:pPr lvl="2"/>
                <a:r>
                  <a:rPr lang="en-US" dirty="0"/>
                  <a:t>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2"/>
                <a:r>
                  <a:rPr lang="en-US" dirty="0"/>
                  <a:t> </a:t>
                </a:r>
                <a:r>
                  <a:rPr lang="en-US" dirty="0">
                    <a:solidFill>
                      <a:schemeClr val="bg1"/>
                    </a:solidFill>
                  </a:rPr>
                  <a:t>ALG</a:t>
                </a:r>
                <a:r>
                  <a:rPr lang="en-US" dirty="0"/>
                  <a:t> plays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lvl="2"/>
                <a:r>
                  <a:rPr lang="en-US" dirty="0"/>
                  <a:t>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>
                  <a:solidFill>
                    <a:schemeClr val="bg1"/>
                  </a:solidFill>
                </a:endParaRPr>
              </a:p>
              <a:p>
                <a:pPr lvl="2"/>
                <a:r>
                  <a:rPr lang="en-US" dirty="0"/>
                  <a:t> </a:t>
                </a:r>
                <a:r>
                  <a:rPr lang="en-US" dirty="0">
                    <a:solidFill>
                      <a:schemeClr val="bg1"/>
                    </a:solidFill>
                  </a:rPr>
                  <a:t>ALG</a:t>
                </a:r>
                <a:r>
                  <a:rPr lang="en-US" dirty="0"/>
                  <a:t> plays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lvl="2"/>
                <a:r>
                  <a:rPr lang="en-US" dirty="0"/>
                  <a:t>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endParaRPr lang="en-US" dirty="0"/>
              </a:p>
              <a:p>
                <a:pPr lvl="2"/>
                <a:r>
                  <a:rPr lang="en-US" dirty="0">
                    <a:solidFill>
                      <a:schemeClr val="bg1"/>
                    </a:solidFill>
                  </a:rPr>
                  <a:t>ALG</a:t>
                </a:r>
                <a:r>
                  <a:rPr lang="en-US" dirty="0"/>
                  <a:t> plays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lvl="2"/>
                <a:r>
                  <a:rPr lang="en-US" dirty="0"/>
                  <a:t>This continues for the rest of the phases.</a:t>
                </a:r>
              </a:p>
              <a:p>
                <a:r>
                  <a:rPr lang="en-US" dirty="0"/>
                  <a:t>The Adversary makes sure </a:t>
                </a:r>
                <a:r>
                  <a:rPr lang="en-US" dirty="0">
                    <a:solidFill>
                      <a:schemeClr val="bg1"/>
                    </a:solidFill>
                  </a:rPr>
                  <a:t>ALG </a:t>
                </a:r>
                <a:r>
                  <a:rPr lang="en-US" dirty="0"/>
                  <a:t>does not guess any of the bits.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212221"/>
                          </a:solidFill>
                          <a:latin typeface="Cambria Math" panose="02040503050406030204" pitchFamily="18" charset="0"/>
                        </a:rPr>
                        <m:t>𝐴𝐿𝐺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6" name="Random Marking Algorithm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3"/>
                <a:stretch>
                  <a:fillRect l="-1133" t="-243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653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andom Marking"/>
          <p:cNvSpPr txBox="1">
            <a:spLocks noGrp="1"/>
          </p:cNvSpPr>
          <p:nvPr>
            <p:ph type="body" idx="21"/>
          </p:nvPr>
        </p:nvSpPr>
        <p:spPr>
          <a:xfrm>
            <a:off x="762000" y="724210"/>
            <a:ext cx="20955000" cy="54579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56A3D5"/>
                </a:solidFill>
              </a:rPr>
              <a:t>Bit Guessing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" name="Random Marking Algorithm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5400" dirty="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</a:rPr>
                  <a:t>Claim:</a:t>
                </a:r>
                <a:r>
                  <a:rPr lang="en-US" dirty="0"/>
                  <a:t> There is a randomized algorithm that achieves expected objective value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 against an </a:t>
                </a:r>
                <a:r>
                  <a:rPr lang="en-US" i="1" dirty="0"/>
                  <a:t>oblivious adversary </a:t>
                </a:r>
                <a:r>
                  <a:rPr lang="en-US" dirty="0"/>
                  <a:t>on inputs of length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Consider a randomized algorithm that selects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uniformly at random.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266" name="Random Marking Algorithm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3"/>
                <a:stretch>
                  <a:fillRect l="-1564" t="-1669" r="-701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077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andom Marking"/>
          <p:cNvSpPr txBox="1">
            <a:spLocks noGrp="1"/>
          </p:cNvSpPr>
          <p:nvPr>
            <p:ph type="body" idx="21"/>
          </p:nvPr>
        </p:nvSpPr>
        <p:spPr>
          <a:xfrm>
            <a:off x="762000" y="724210"/>
            <a:ext cx="20955000" cy="54579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56A3D5"/>
                </a:solidFill>
              </a:rPr>
              <a:t>Bit Guessing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" name="Random Marking Algorithm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5400" dirty="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</a:rPr>
                  <a:t>Claim:</a:t>
                </a:r>
                <a:r>
                  <a:rPr lang="en-US" dirty="0"/>
                  <a:t> There is a randomized algorithm that achieves expected objective value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 against an </a:t>
                </a:r>
                <a:r>
                  <a:rPr lang="en-US" i="1" dirty="0"/>
                  <a:t>oblivious adversary </a:t>
                </a:r>
                <a:r>
                  <a:rPr lang="en-US" dirty="0"/>
                  <a:t>on inputs of length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Consider a randomized algorithm that selects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uniformly at random.</a:t>
                </a:r>
              </a:p>
              <a:p>
                <a:r>
                  <a:rPr lang="en-US" dirty="0"/>
                  <a:t>The probability it picks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different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in all coordinates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den>
                    </m:f>
                    <m:r>
                      <m:rPr>
                        <m:nor/>
                      </m:rPr>
                      <a:rPr lang="en-US" dirty="0"/>
                      <m:t>.</m:t>
                    </m:r>
                  </m:oMath>
                </a14:m>
                <a:endParaRPr lang="en-US" b="0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266" name="Random Marking Algorithm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3"/>
                <a:stretch>
                  <a:fillRect l="-1564" t="-1669" r="-701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150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andom Marking"/>
          <p:cNvSpPr txBox="1">
            <a:spLocks noGrp="1"/>
          </p:cNvSpPr>
          <p:nvPr>
            <p:ph type="body" idx="21"/>
          </p:nvPr>
        </p:nvSpPr>
        <p:spPr>
          <a:xfrm>
            <a:off x="762000" y="724210"/>
            <a:ext cx="20955000" cy="54579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56A3D5"/>
                </a:solidFill>
              </a:rPr>
              <a:t>Bit Guessing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" name="Random Marking Algorithm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5400" dirty="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</a:rPr>
                  <a:t>Claim:</a:t>
                </a:r>
                <a:r>
                  <a:rPr lang="en-US" dirty="0"/>
                  <a:t> There is a randomized algorithm that achieves expected objective value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 against an </a:t>
                </a:r>
                <a:r>
                  <a:rPr lang="en-US" i="1" dirty="0"/>
                  <a:t>oblivious adversary </a:t>
                </a:r>
                <a:r>
                  <a:rPr lang="en-US" dirty="0"/>
                  <a:t>on inputs of length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Consider a randomized algorithm that selects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uniformly at random.</a:t>
                </a:r>
              </a:p>
              <a:p>
                <a:r>
                  <a:rPr lang="en-US" dirty="0"/>
                  <a:t>The probability it picks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different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in all coordinates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den>
                    </m:f>
                    <m:r>
                      <m:rPr>
                        <m:nor/>
                      </m:rPr>
                      <a:rPr lang="en-US" dirty="0"/>
                      <m:t>.</m:t>
                    </m:r>
                  </m:oMath>
                </a14:m>
                <a:endParaRPr lang="en-US" b="0" dirty="0">
                  <a:solidFill>
                    <a:schemeClr val="bg1"/>
                  </a:solidFill>
                </a:endParaRPr>
              </a:p>
              <a:p>
                <a:r>
                  <a:rPr lang="en-US" dirty="0"/>
                  <a:t>Therefore, with probability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r>
                  <a:rPr lang="en-US" dirty="0"/>
                  <a:t>it guesses at least one bit correctly.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266" name="Random Marking Algorithm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3"/>
                <a:stretch>
                  <a:fillRect l="-1564" t="-1669" r="-701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257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Online Computation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Online Computations</a:t>
            </a:r>
          </a:p>
        </p:txBody>
      </p:sp>
      <p:sp>
        <p:nvSpPr>
          <p:cNvPr id="251" name="Online algorithm:…"/>
          <p:cNvSpPr txBox="1">
            <a:spLocks noGrp="1"/>
          </p:cNvSpPr>
          <p:nvPr>
            <p:ph type="body" idx="1"/>
          </p:nvPr>
        </p:nvSpPr>
        <p:spPr>
          <a:xfrm>
            <a:off x="762000" y="2565400"/>
            <a:ext cx="22860000" cy="85852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dirty="0"/>
              <a:t>Offline algorithm: </a:t>
            </a:r>
          </a:p>
          <a:p>
            <a:pPr lvl="1"/>
            <a:r>
              <a:rPr lang="en-US" dirty="0"/>
              <a:t>Start with input and work with it.</a:t>
            </a:r>
          </a:p>
          <a:p>
            <a:pPr lvl="1"/>
            <a:endParaRPr lang="en-US" dirty="0"/>
          </a:p>
          <a:p>
            <a: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lang="en-US" sz="7500" dirty="0">
                <a:solidFill>
                  <a:srgbClr val="56A3D5"/>
                </a:solidFill>
                <a:sym typeface="DIN Condensed Bold"/>
              </a:rPr>
              <a:t>Online algorithm: </a:t>
            </a:r>
          </a:p>
          <a:p>
            <a:pPr lvl="1"/>
            <a:r>
              <a:rPr lang="en-US" dirty="0"/>
              <a:t>Input arrives step-by-step, need instant response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andom Marking"/>
          <p:cNvSpPr txBox="1">
            <a:spLocks noGrp="1"/>
          </p:cNvSpPr>
          <p:nvPr>
            <p:ph type="body" idx="21"/>
          </p:nvPr>
        </p:nvSpPr>
        <p:spPr>
          <a:xfrm>
            <a:off x="762000" y="724210"/>
            <a:ext cx="20955000" cy="54579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56A3D5"/>
                </a:solidFill>
              </a:rPr>
              <a:t>Bit Guessing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" name="Random Marking Algorithm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5400" dirty="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</a:rPr>
                  <a:t>Claim:</a:t>
                </a:r>
                <a:r>
                  <a:rPr lang="en-US" dirty="0"/>
                  <a:t> There is a randomized algorithm that achieves expected objective value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 against an </a:t>
                </a:r>
                <a:r>
                  <a:rPr lang="en-US" i="1" dirty="0"/>
                  <a:t>oblivious adversary </a:t>
                </a:r>
                <a:r>
                  <a:rPr lang="en-US" dirty="0"/>
                  <a:t>on inputs of length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Consider a randomized algorithm that selects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uniformly at random.</a:t>
                </a:r>
              </a:p>
              <a:p>
                <a:r>
                  <a:rPr lang="en-US" dirty="0"/>
                  <a:t>The probability it picks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different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in all coordinates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den>
                    </m:f>
                    <m:r>
                      <m:rPr>
                        <m:nor/>
                      </m:rPr>
                      <a:rPr lang="en-US" dirty="0"/>
                      <m:t>.</m:t>
                    </m:r>
                  </m:oMath>
                </a14:m>
                <a:endParaRPr lang="en-US" b="0" dirty="0">
                  <a:solidFill>
                    <a:schemeClr val="bg1"/>
                  </a:solidFill>
                </a:endParaRPr>
              </a:p>
              <a:p>
                <a:r>
                  <a:rPr lang="en-US" dirty="0"/>
                  <a:t>Therefore, with probability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r>
                  <a:rPr lang="en-US" dirty="0"/>
                  <a:t>it guesses at least one bit correctly.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𝐴𝐿𝐺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lit/>
                              </m:rPr>
                              <a:rPr lang="en-US" b="0" i="1" smtClean="0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21222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rgbClr val="21222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num>
                          <m:den>
                            <m:r>
                              <a:rPr lang="en-US" b="0" i="1" smtClean="0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b="0" i="1" smtClean="0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</m:den>
                            </m:f>
                          </m:den>
                        </m:f>
                      </m:e>
                    </m:d>
                    <m:d>
                      <m:dPr>
                        <m:ctrlPr>
                          <a:rPr lang="en-US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b="0" i="1" smtClean="0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266" name="Random Marking Algorithm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3"/>
                <a:stretch>
                  <a:fillRect l="-1564" t="-1669" r="-701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526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andom Marking"/>
          <p:cNvSpPr txBox="1">
            <a:spLocks noGrp="1"/>
          </p:cNvSpPr>
          <p:nvPr>
            <p:ph type="body" idx="21"/>
          </p:nvPr>
        </p:nvSpPr>
        <p:spPr>
          <a:xfrm>
            <a:off x="762000" y="724210"/>
            <a:ext cx="20955000" cy="54579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56A3D5"/>
                </a:solidFill>
              </a:rPr>
              <a:t>Bit Guessing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" name="Random Marking Algorithm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6600" dirty="0">
                    <a:solidFill>
                      <a:srgbClr val="56A3D5"/>
                    </a:solidFill>
                  </a:rPr>
                  <a:t>Claim:</a:t>
                </a:r>
                <a:r>
                  <a:rPr lang="en-US" sz="5400" dirty="0"/>
                  <a:t> Every deterministic algorithm </a:t>
                </a:r>
                <a:r>
                  <a:rPr lang="en-US" sz="5400" dirty="0">
                    <a:solidFill>
                      <a:schemeClr val="bg1"/>
                    </a:solidFill>
                  </a:rPr>
                  <a:t>ALG</a:t>
                </a:r>
                <a:r>
                  <a:rPr lang="en-US" sz="5400" dirty="0"/>
                  <a:t> achieves objective value </a:t>
                </a:r>
                <a:r>
                  <a:rPr lang="en-US" sz="5400" dirty="0">
                    <a:solidFill>
                      <a:schemeClr val="bg1"/>
                    </a:solidFill>
                  </a:rPr>
                  <a:t>1</a:t>
                </a:r>
                <a:r>
                  <a:rPr lang="en-US" sz="5400" dirty="0"/>
                  <a:t>.</a:t>
                </a:r>
                <a:endParaRPr lang="en-US" sz="5400" i="1" dirty="0">
                  <a:solidFill>
                    <a:srgbClr val="21222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400" i="1" smtClean="0">
                          <a:solidFill>
                            <a:srgbClr val="212221"/>
                          </a:solidFill>
                          <a:latin typeface="Cambria Math" panose="02040503050406030204" pitchFamily="18" charset="0"/>
                        </a:rPr>
                        <m:t>𝐴𝐿𝐺</m:t>
                      </m:r>
                      <m:d>
                        <m:dPr>
                          <m:ctrlPr>
                            <a:rPr lang="en-US" sz="9400" i="1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9400" i="1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r>
                        <a:rPr lang="en-US" sz="9400" b="0" i="1" smtClean="0">
                          <a:solidFill>
                            <a:srgbClr val="21222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9400" b="0" i="1" smtClean="0">
                          <a:solidFill>
                            <a:srgbClr val="21222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5400" i="1" dirty="0">
                  <a:solidFill>
                    <a:srgbClr val="21222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6600" dirty="0">
                    <a:solidFill>
                      <a:srgbClr val="56A3D5"/>
                    </a:solidFill>
                  </a:rPr>
                  <a:t>Claim:</a:t>
                </a:r>
                <a:r>
                  <a:rPr lang="en-US" sz="5400" dirty="0"/>
                  <a:t> There is a randomized algorithm that achieves expected objective value </a:t>
                </a:r>
                <a14:m>
                  <m:oMath xmlns:m="http://schemas.openxmlformats.org/officeDocument/2006/math">
                    <m:r>
                      <a:rPr lang="en-US" sz="54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5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5400" dirty="0"/>
                  <a:t> against an </a:t>
                </a:r>
                <a:r>
                  <a:rPr lang="en-US" sz="5400" i="1" dirty="0"/>
                  <a:t>oblivious adversary </a:t>
                </a:r>
                <a:r>
                  <a:rPr lang="en-US" sz="5400" dirty="0"/>
                  <a:t>on inputs of length </a:t>
                </a:r>
                <a14:m>
                  <m:oMath xmlns:m="http://schemas.openxmlformats.org/officeDocument/2006/math">
                    <m:r>
                      <a:rPr lang="en-US" sz="5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5400" dirty="0"/>
                  <a:t>.</a:t>
                </a:r>
                <a:endParaRPr lang="en-US" sz="5400" i="1" dirty="0">
                  <a:solidFill>
                    <a:srgbClr val="212221"/>
                  </a:solidFill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9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9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94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𝐴𝐿𝐺</m:t>
                        </m:r>
                        <m:d>
                          <m:dPr>
                            <m:ctrlPr>
                              <a:rPr lang="en-US" sz="94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9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9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9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94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sz="9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9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9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sz="9400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9400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94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94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5400" dirty="0"/>
                  <a:t> </a:t>
                </a:r>
              </a:p>
              <a:p>
                <a:pPr marL="0" indent="0">
                  <a:buNone/>
                </a:pPr>
                <a:endParaRPr lang="en-US" sz="5400" i="1" dirty="0">
                  <a:solidFill>
                    <a:srgbClr val="212221"/>
                  </a:solidFill>
                  <a:latin typeface="Cambria Math" panose="02040503050406030204" pitchFamily="18" charset="0"/>
                </a:endParaRPr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266" name="Random Marking Algorithm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3"/>
                <a:stretch>
                  <a:fillRect l="-1943" t="-2097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040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eminar In Online Algorithms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Paging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97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aging Algorithm"/>
          <p:cNvSpPr txBox="1">
            <a:spLocks noGrp="1"/>
          </p:cNvSpPr>
          <p:nvPr>
            <p:ph type="body" idx="21"/>
          </p:nvPr>
        </p:nvSpPr>
        <p:spPr>
          <a:xfrm>
            <a:off x="762000" y="773454"/>
            <a:ext cx="20955000" cy="496546"/>
          </a:xfrm>
          <a:prstGeom prst="rect">
            <a:avLst/>
          </a:prstGeom>
        </p:spPr>
        <p:txBody>
          <a:bodyPr/>
          <a:lstStyle/>
          <a:p>
            <a:r>
              <a:rPr sz="3200"/>
              <a:t>Paging Algorithm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F3B2EB-84D0-C746-997E-D824630FB426}"/>
              </a:ext>
            </a:extLst>
          </p:cNvPr>
          <p:cNvGrpSpPr/>
          <p:nvPr/>
        </p:nvGrpSpPr>
        <p:grpSpPr>
          <a:xfrm>
            <a:off x="2234945" y="5447671"/>
            <a:ext cx="17966097" cy="2406788"/>
            <a:chOff x="2234945" y="5447671"/>
            <a:chExt cx="17966097" cy="24067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Rectangle"/>
                <p:cNvSpPr/>
                <p:nvPr/>
              </p:nvSpPr>
              <p:spPr>
                <a:xfrm>
                  <a:off x="2234945" y="5447671"/>
                  <a:ext cx="1118322" cy="933834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sz="3200" dirty="0"/>
                </a:p>
              </p:txBody>
            </p:sp>
          </mc:Choice>
          <mc:Fallback xmlns="">
            <p:sp>
              <p:nvSpPr>
                <p:cNvPr id="170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4945" y="5447671"/>
                  <a:ext cx="1118322" cy="93383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Rectangle"/>
                <p:cNvSpPr/>
                <p:nvPr/>
              </p:nvSpPr>
              <p:spPr>
                <a:xfrm>
                  <a:off x="3352544" y="5447671"/>
                  <a:ext cx="1118322" cy="933834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71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2544" y="5447671"/>
                  <a:ext cx="1118322" cy="93383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Rectangle"/>
                <p:cNvSpPr/>
                <p:nvPr/>
              </p:nvSpPr>
              <p:spPr>
                <a:xfrm>
                  <a:off x="4470144" y="5447671"/>
                  <a:ext cx="1118322" cy="933834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72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70144" y="5447671"/>
                  <a:ext cx="1118322" cy="93383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Rectangle"/>
                <p:cNvSpPr/>
                <p:nvPr/>
              </p:nvSpPr>
              <p:spPr>
                <a:xfrm>
                  <a:off x="5575045" y="5447671"/>
                  <a:ext cx="1118322" cy="933834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sz="3200" dirty="0"/>
                </a:p>
              </p:txBody>
            </p:sp>
          </mc:Choice>
          <mc:Fallback xmlns="">
            <p:sp>
              <p:nvSpPr>
                <p:cNvPr id="173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5045" y="5447671"/>
                  <a:ext cx="1118322" cy="93383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" name="Rectangle"/>
                <p:cNvSpPr/>
                <p:nvPr/>
              </p:nvSpPr>
              <p:spPr>
                <a:xfrm>
                  <a:off x="6616444" y="5447671"/>
                  <a:ext cx="1118322" cy="933834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174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6444" y="5447671"/>
                  <a:ext cx="1118322" cy="93383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5" name="Cache"/>
            <p:cNvSpPr txBox="1"/>
            <p:nvPr/>
          </p:nvSpPr>
          <p:spPr>
            <a:xfrm>
              <a:off x="10754301" y="5620436"/>
              <a:ext cx="1293624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rtl="1">
                <a:spcBef>
                  <a:spcPts val="3900"/>
                </a:spcBef>
                <a:buClr>
                  <a:schemeClr val="accent1"/>
                </a:buClr>
                <a:buFont typeface="Avenir Next Regular"/>
                <a:defRPr sz="4400"/>
              </a:lvl1pPr>
            </a:lstStyle>
            <a:p>
              <a:r>
                <a:rPr sz="3200"/>
                <a:t>Cache</a:t>
              </a:r>
            </a:p>
          </p:txBody>
        </p:sp>
        <p:sp>
          <p:nvSpPr>
            <p:cNvPr id="176" name="Slow memory"/>
            <p:cNvSpPr txBox="1"/>
            <p:nvPr/>
          </p:nvSpPr>
          <p:spPr>
            <a:xfrm>
              <a:off x="18522697" y="7157675"/>
              <a:ext cx="1678345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rtl="1">
                <a:spcBef>
                  <a:spcPts val="3900"/>
                </a:spcBef>
                <a:buClr>
                  <a:schemeClr val="accent1"/>
                </a:buClr>
                <a:buFont typeface="Avenir Next Regular"/>
                <a:defRPr sz="4400"/>
              </a:lvl1pPr>
            </a:lstStyle>
            <a:p>
              <a:r>
                <a:rPr lang="en-US" sz="3200" dirty="0"/>
                <a:t>M</a:t>
              </a:r>
              <a:r>
                <a:rPr sz="3200" dirty="0"/>
                <a:t>emory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Rectangle"/>
                <p:cNvSpPr/>
                <p:nvPr/>
              </p:nvSpPr>
              <p:spPr>
                <a:xfrm>
                  <a:off x="8851646" y="5447671"/>
                  <a:ext cx="1118322" cy="933834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17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1646" y="5447671"/>
                  <a:ext cx="1118322" cy="93383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9" name="Rectangle"/>
                <p:cNvSpPr/>
                <p:nvPr/>
              </p:nvSpPr>
              <p:spPr>
                <a:xfrm>
                  <a:off x="2234945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17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4945" y="6920625"/>
                  <a:ext cx="1118322" cy="93383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0" name="Rectangle"/>
                <p:cNvSpPr/>
                <p:nvPr/>
              </p:nvSpPr>
              <p:spPr>
                <a:xfrm>
                  <a:off x="3352544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180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2544" y="6920625"/>
                  <a:ext cx="1118322" cy="93383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1" name="Rectangle"/>
                <p:cNvSpPr/>
                <p:nvPr/>
              </p:nvSpPr>
              <p:spPr>
                <a:xfrm>
                  <a:off x="4470144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sz="3200" dirty="0"/>
                </a:p>
              </p:txBody>
            </p:sp>
          </mc:Choice>
          <mc:Fallback xmlns="">
            <p:sp>
              <p:nvSpPr>
                <p:cNvPr id="181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70144" y="6920625"/>
                  <a:ext cx="1118322" cy="93383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2" name="Rectangle"/>
                <p:cNvSpPr/>
                <p:nvPr/>
              </p:nvSpPr>
              <p:spPr>
                <a:xfrm>
                  <a:off x="5575045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182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5045" y="6920625"/>
                  <a:ext cx="1118322" cy="93383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3" name="Rectangle"/>
                <p:cNvSpPr/>
                <p:nvPr/>
              </p:nvSpPr>
              <p:spPr>
                <a:xfrm>
                  <a:off x="6616444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183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6444" y="6920625"/>
                  <a:ext cx="1118322" cy="93383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4" name="Rectangle"/>
                <p:cNvSpPr/>
                <p:nvPr/>
              </p:nvSpPr>
              <p:spPr>
                <a:xfrm>
                  <a:off x="7734045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184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4045" y="6920625"/>
                  <a:ext cx="1118322" cy="93383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5" name="Rectangle"/>
                <p:cNvSpPr/>
                <p:nvPr/>
              </p:nvSpPr>
              <p:spPr>
                <a:xfrm>
                  <a:off x="885164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185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1646" y="6920625"/>
                  <a:ext cx="1118322" cy="93383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6" name="Rectangle"/>
                <p:cNvSpPr/>
                <p:nvPr/>
              </p:nvSpPr>
              <p:spPr>
                <a:xfrm>
                  <a:off x="995654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186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6546" y="6920625"/>
                  <a:ext cx="1118322" cy="93383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7" name="Rectangle"/>
                <p:cNvSpPr/>
                <p:nvPr/>
              </p:nvSpPr>
              <p:spPr>
                <a:xfrm>
                  <a:off x="1676374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sz="3200" dirty="0"/>
                </a:p>
              </p:txBody>
            </p:sp>
          </mc:Choice>
          <mc:Fallback xmlns="">
            <p:sp>
              <p:nvSpPr>
                <p:cNvPr id="18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63746" y="6920625"/>
                  <a:ext cx="1118322" cy="933834"/>
                </a:xfrm>
                <a:prstGeom prst="rect">
                  <a:avLst/>
                </a:prstGeom>
                <a:blipFill>
                  <a:blip r:embed="rId17"/>
                  <a:stretch>
                    <a:fillRect l="-4444" r="-1111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8" name="Rectangle"/>
                <p:cNvSpPr/>
                <p:nvPr/>
              </p:nvSpPr>
              <p:spPr>
                <a:xfrm>
                  <a:off x="1100429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188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04296" y="6920625"/>
                  <a:ext cx="1118322" cy="93383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9" name="Rectangle"/>
                <p:cNvSpPr/>
                <p:nvPr/>
              </p:nvSpPr>
              <p:spPr>
                <a:xfrm>
                  <a:off x="1212189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18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21896" y="6920625"/>
                  <a:ext cx="1118322" cy="933834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0" name="Rectangle"/>
                <p:cNvSpPr/>
                <p:nvPr/>
              </p:nvSpPr>
              <p:spPr>
                <a:xfrm>
                  <a:off x="1323949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190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39496" y="6920625"/>
                  <a:ext cx="1118322" cy="933834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1" name="Rectangle"/>
                <p:cNvSpPr/>
                <p:nvPr/>
              </p:nvSpPr>
              <p:spPr>
                <a:xfrm>
                  <a:off x="1434439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191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44396" y="6920625"/>
                  <a:ext cx="1118322" cy="933834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0992550-68E4-3148-B6BC-86CB58D48C3B}"/>
                  </a:ext>
                </a:extLst>
              </p:cNvPr>
              <p:cNvSpPr txBox="1"/>
              <p:nvPr/>
            </p:nvSpPr>
            <p:spPr>
              <a:xfrm>
                <a:off x="7907476" y="5512490"/>
                <a:ext cx="438912" cy="5950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L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IL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0992550-68E4-3148-B6BC-86CB58D48C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7476" y="5512490"/>
                <a:ext cx="438912" cy="59503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662F128-C667-B34F-8C95-8CBD1160B981}"/>
                  </a:ext>
                </a:extLst>
              </p:cNvPr>
              <p:cNvSpPr txBox="1"/>
              <p:nvPr/>
            </p:nvSpPr>
            <p:spPr>
              <a:xfrm>
                <a:off x="15788721" y="6993076"/>
                <a:ext cx="438912" cy="5950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L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IL" sz="3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662F128-C667-B34F-8C95-8CBD1160B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8721" y="6993076"/>
                <a:ext cx="438912" cy="59503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aging Algorithm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Paging Algorithm</a:t>
            </a:r>
          </a:p>
        </p:txBody>
      </p:sp>
      <p:sp>
        <p:nvSpPr>
          <p:cNvPr id="196" name="If a memory page has to be accessed:"/>
          <p:cNvSpPr txBox="1">
            <a:spLocks noGrp="1"/>
          </p:cNvSpPr>
          <p:nvPr>
            <p:ph type="title"/>
          </p:nvPr>
        </p:nvSpPr>
        <p:spPr>
          <a:xfrm>
            <a:off x="581220" y="1778000"/>
            <a:ext cx="22860001" cy="1016000"/>
          </a:xfrm>
          <a:prstGeom prst="rect">
            <a:avLst/>
          </a:prstGeom>
        </p:spPr>
        <p:txBody>
          <a:bodyPr/>
          <a:lstStyle>
            <a:lvl1pPr defTabSz="792479">
              <a:spcBef>
                <a:spcPts val="1900"/>
              </a:spcBef>
              <a:defRPr sz="7200" cap="none">
                <a:solidFill>
                  <a:srgbClr val="56A3D5"/>
                </a:solidFill>
              </a:defRPr>
            </a:lvl1pPr>
          </a:lstStyle>
          <a:p>
            <a:r>
              <a:t>If a memory page has to be accessed:</a:t>
            </a:r>
          </a:p>
        </p:txBody>
      </p:sp>
      <p:sp>
        <p:nvSpPr>
          <p:cNvPr id="197" name="Page in fast memory (hit):…"/>
          <p:cNvSpPr txBox="1">
            <a:spLocks noGrp="1"/>
          </p:cNvSpPr>
          <p:nvPr>
            <p:ph type="body" idx="1"/>
          </p:nvPr>
        </p:nvSpPr>
        <p:spPr>
          <a:xfrm>
            <a:off x="101600" y="6008288"/>
            <a:ext cx="22860000" cy="8037266"/>
          </a:xfrm>
          <a:prstGeom prst="rect">
            <a:avLst/>
          </a:prstGeom>
        </p:spPr>
        <p:txBody>
          <a:bodyPr/>
          <a:lstStyle/>
          <a:p>
            <a:pPr marL="1270000" lvl="1" indent="-635000"/>
            <a:r>
              <a:rPr b="1" dirty="0"/>
              <a:t>Page in </a:t>
            </a:r>
            <a:r>
              <a:rPr lang="en-US" b="1" dirty="0"/>
              <a:t>cache </a:t>
            </a:r>
            <a:r>
              <a:rPr b="1" dirty="0"/>
              <a:t>(hit):  </a:t>
            </a:r>
          </a:p>
          <a:p>
            <a:pPr marL="2482272" lvl="3" indent="-577272">
              <a:defRPr sz="4000"/>
            </a:pPr>
            <a:r>
              <a:rPr dirty="0"/>
              <a:t>take page from there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713C64A-6221-544A-BFA7-73E32181F5B4}"/>
              </a:ext>
            </a:extLst>
          </p:cNvPr>
          <p:cNvGrpSpPr/>
          <p:nvPr/>
        </p:nvGrpSpPr>
        <p:grpSpPr>
          <a:xfrm>
            <a:off x="1969769" y="3197750"/>
            <a:ext cx="17966097" cy="2406788"/>
            <a:chOff x="2234945" y="5447671"/>
            <a:chExt cx="17966097" cy="24067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">
                  <a:extLst>
                    <a:ext uri="{FF2B5EF4-FFF2-40B4-BE49-F238E27FC236}">
                      <a16:creationId xmlns:a16="http://schemas.microsoft.com/office/drawing/2014/main" id="{11E37C1A-DF45-884F-9918-58C6B8DE2FE6}"/>
                    </a:ext>
                  </a:extLst>
                </p:cNvPr>
                <p:cNvSpPr/>
                <p:nvPr/>
              </p:nvSpPr>
              <p:spPr>
                <a:xfrm>
                  <a:off x="2234945" y="5447671"/>
                  <a:ext cx="1118322" cy="933834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sz="3200" dirty="0"/>
                </a:p>
              </p:txBody>
            </p:sp>
          </mc:Choice>
          <mc:Fallback xmlns="">
            <p:sp>
              <p:nvSpPr>
                <p:cNvPr id="30" name="Rectangle">
                  <a:extLst>
                    <a:ext uri="{FF2B5EF4-FFF2-40B4-BE49-F238E27FC236}">
                      <a16:creationId xmlns:a16="http://schemas.microsoft.com/office/drawing/2014/main" id="{11E37C1A-DF45-884F-9918-58C6B8DE2F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4945" y="5447671"/>
                  <a:ext cx="1118322" cy="93383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">
                  <a:extLst>
                    <a:ext uri="{FF2B5EF4-FFF2-40B4-BE49-F238E27FC236}">
                      <a16:creationId xmlns:a16="http://schemas.microsoft.com/office/drawing/2014/main" id="{3362B139-67D7-3145-A8FA-8B5A393B1F09}"/>
                    </a:ext>
                  </a:extLst>
                </p:cNvPr>
                <p:cNvSpPr/>
                <p:nvPr/>
              </p:nvSpPr>
              <p:spPr>
                <a:xfrm>
                  <a:off x="3352544" y="5447671"/>
                  <a:ext cx="1118322" cy="933834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1" name="Rectangle">
                  <a:extLst>
                    <a:ext uri="{FF2B5EF4-FFF2-40B4-BE49-F238E27FC236}">
                      <a16:creationId xmlns:a16="http://schemas.microsoft.com/office/drawing/2014/main" id="{3362B139-67D7-3145-A8FA-8B5A393B1F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2544" y="5447671"/>
                  <a:ext cx="1118322" cy="93383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">
                  <a:extLst>
                    <a:ext uri="{FF2B5EF4-FFF2-40B4-BE49-F238E27FC236}">
                      <a16:creationId xmlns:a16="http://schemas.microsoft.com/office/drawing/2014/main" id="{4B6D20BE-007E-A04F-B1A1-4C00306FC54E}"/>
                    </a:ext>
                  </a:extLst>
                </p:cNvPr>
                <p:cNvSpPr/>
                <p:nvPr/>
              </p:nvSpPr>
              <p:spPr>
                <a:xfrm>
                  <a:off x="4470144" y="5447671"/>
                  <a:ext cx="1118322" cy="933834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2" name="Rectangle">
                  <a:extLst>
                    <a:ext uri="{FF2B5EF4-FFF2-40B4-BE49-F238E27FC236}">
                      <a16:creationId xmlns:a16="http://schemas.microsoft.com/office/drawing/2014/main" id="{4B6D20BE-007E-A04F-B1A1-4C00306FC5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70144" y="5447671"/>
                  <a:ext cx="1118322" cy="93383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">
                  <a:extLst>
                    <a:ext uri="{FF2B5EF4-FFF2-40B4-BE49-F238E27FC236}">
                      <a16:creationId xmlns:a16="http://schemas.microsoft.com/office/drawing/2014/main" id="{E61BB1F1-7225-364B-A3F0-63F21C31F9A5}"/>
                    </a:ext>
                  </a:extLst>
                </p:cNvPr>
                <p:cNvSpPr/>
                <p:nvPr/>
              </p:nvSpPr>
              <p:spPr>
                <a:xfrm>
                  <a:off x="5575045" y="5447671"/>
                  <a:ext cx="1118322" cy="933834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sz="3200" dirty="0"/>
                </a:p>
              </p:txBody>
            </p:sp>
          </mc:Choice>
          <mc:Fallback xmlns="">
            <p:sp>
              <p:nvSpPr>
                <p:cNvPr id="33" name="Rectangle">
                  <a:extLst>
                    <a:ext uri="{FF2B5EF4-FFF2-40B4-BE49-F238E27FC236}">
                      <a16:creationId xmlns:a16="http://schemas.microsoft.com/office/drawing/2014/main" id="{E61BB1F1-7225-364B-A3F0-63F21C31F9A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5045" y="5447671"/>
                  <a:ext cx="1118322" cy="93383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">
                  <a:extLst>
                    <a:ext uri="{FF2B5EF4-FFF2-40B4-BE49-F238E27FC236}">
                      <a16:creationId xmlns:a16="http://schemas.microsoft.com/office/drawing/2014/main" id="{3182A89C-48C0-7544-B44D-FA9761AD42F4}"/>
                    </a:ext>
                  </a:extLst>
                </p:cNvPr>
                <p:cNvSpPr/>
                <p:nvPr/>
              </p:nvSpPr>
              <p:spPr>
                <a:xfrm>
                  <a:off x="6616444" y="5447671"/>
                  <a:ext cx="1118322" cy="933834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34" name="Rectangle">
                  <a:extLst>
                    <a:ext uri="{FF2B5EF4-FFF2-40B4-BE49-F238E27FC236}">
                      <a16:creationId xmlns:a16="http://schemas.microsoft.com/office/drawing/2014/main" id="{3182A89C-48C0-7544-B44D-FA9761AD42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6444" y="5447671"/>
                  <a:ext cx="1118322" cy="93383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Cache">
              <a:extLst>
                <a:ext uri="{FF2B5EF4-FFF2-40B4-BE49-F238E27FC236}">
                  <a16:creationId xmlns:a16="http://schemas.microsoft.com/office/drawing/2014/main" id="{63B5BEED-ECF5-9049-82E1-4B1CC5BCD5EF}"/>
                </a:ext>
              </a:extLst>
            </p:cNvPr>
            <p:cNvSpPr txBox="1"/>
            <p:nvPr/>
          </p:nvSpPr>
          <p:spPr>
            <a:xfrm>
              <a:off x="10754301" y="5620436"/>
              <a:ext cx="1293624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rtl="1">
                <a:spcBef>
                  <a:spcPts val="3900"/>
                </a:spcBef>
                <a:buClr>
                  <a:schemeClr val="accent1"/>
                </a:buClr>
                <a:buFont typeface="Avenir Next Regular"/>
                <a:defRPr sz="4400"/>
              </a:lvl1pPr>
            </a:lstStyle>
            <a:p>
              <a:r>
                <a:rPr sz="3200"/>
                <a:t>Cache</a:t>
              </a:r>
            </a:p>
          </p:txBody>
        </p:sp>
        <p:sp>
          <p:nvSpPr>
            <p:cNvPr id="36" name="Slow memory">
              <a:extLst>
                <a:ext uri="{FF2B5EF4-FFF2-40B4-BE49-F238E27FC236}">
                  <a16:creationId xmlns:a16="http://schemas.microsoft.com/office/drawing/2014/main" id="{00B9C452-1418-4545-8DA7-D14EC148092C}"/>
                </a:ext>
              </a:extLst>
            </p:cNvPr>
            <p:cNvSpPr txBox="1"/>
            <p:nvPr/>
          </p:nvSpPr>
          <p:spPr>
            <a:xfrm>
              <a:off x="18522697" y="7157675"/>
              <a:ext cx="1678345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rtl="1">
                <a:spcBef>
                  <a:spcPts val="3900"/>
                </a:spcBef>
                <a:buClr>
                  <a:schemeClr val="accent1"/>
                </a:buClr>
                <a:buFont typeface="Avenir Next Regular"/>
                <a:defRPr sz="4400"/>
              </a:lvl1pPr>
            </a:lstStyle>
            <a:p>
              <a:r>
                <a:rPr lang="en-US" sz="3200" dirty="0"/>
                <a:t>M</a:t>
              </a:r>
              <a:r>
                <a:rPr sz="3200" dirty="0"/>
                <a:t>emory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">
                  <a:extLst>
                    <a:ext uri="{FF2B5EF4-FFF2-40B4-BE49-F238E27FC236}">
                      <a16:creationId xmlns:a16="http://schemas.microsoft.com/office/drawing/2014/main" id="{F2742096-F5E7-6E4F-B127-1551A751DB15}"/>
                    </a:ext>
                  </a:extLst>
                </p:cNvPr>
                <p:cNvSpPr/>
                <p:nvPr/>
              </p:nvSpPr>
              <p:spPr>
                <a:xfrm>
                  <a:off x="8851646" y="5447671"/>
                  <a:ext cx="1118322" cy="933834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37" name="Rectangle">
                  <a:extLst>
                    <a:ext uri="{FF2B5EF4-FFF2-40B4-BE49-F238E27FC236}">
                      <a16:creationId xmlns:a16="http://schemas.microsoft.com/office/drawing/2014/main" id="{F2742096-F5E7-6E4F-B127-1551A751DB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1646" y="5447671"/>
                  <a:ext cx="1118322" cy="93383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">
                  <a:extLst>
                    <a:ext uri="{FF2B5EF4-FFF2-40B4-BE49-F238E27FC236}">
                      <a16:creationId xmlns:a16="http://schemas.microsoft.com/office/drawing/2014/main" id="{A502A42E-32E0-1E4B-8E3D-32C376805057}"/>
                    </a:ext>
                  </a:extLst>
                </p:cNvPr>
                <p:cNvSpPr/>
                <p:nvPr/>
              </p:nvSpPr>
              <p:spPr>
                <a:xfrm>
                  <a:off x="2234945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38" name="Rectangle">
                  <a:extLst>
                    <a:ext uri="{FF2B5EF4-FFF2-40B4-BE49-F238E27FC236}">
                      <a16:creationId xmlns:a16="http://schemas.microsoft.com/office/drawing/2014/main" id="{A502A42E-32E0-1E4B-8E3D-32C3768050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4945" y="6920625"/>
                  <a:ext cx="1118322" cy="93383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">
                  <a:extLst>
                    <a:ext uri="{FF2B5EF4-FFF2-40B4-BE49-F238E27FC236}">
                      <a16:creationId xmlns:a16="http://schemas.microsoft.com/office/drawing/2014/main" id="{5F554E1C-945F-EA4F-8E4C-0381D415410A}"/>
                    </a:ext>
                  </a:extLst>
                </p:cNvPr>
                <p:cNvSpPr/>
                <p:nvPr/>
              </p:nvSpPr>
              <p:spPr>
                <a:xfrm>
                  <a:off x="3352544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39" name="Rectangle">
                  <a:extLst>
                    <a:ext uri="{FF2B5EF4-FFF2-40B4-BE49-F238E27FC236}">
                      <a16:creationId xmlns:a16="http://schemas.microsoft.com/office/drawing/2014/main" id="{5F554E1C-945F-EA4F-8E4C-0381D41541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2544" y="6920625"/>
                  <a:ext cx="1118322" cy="93383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">
                  <a:extLst>
                    <a:ext uri="{FF2B5EF4-FFF2-40B4-BE49-F238E27FC236}">
                      <a16:creationId xmlns:a16="http://schemas.microsoft.com/office/drawing/2014/main" id="{70A07E93-DE63-3D4B-97CE-22036713197B}"/>
                    </a:ext>
                  </a:extLst>
                </p:cNvPr>
                <p:cNvSpPr/>
                <p:nvPr/>
              </p:nvSpPr>
              <p:spPr>
                <a:xfrm>
                  <a:off x="4470144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sz="3200" dirty="0"/>
                </a:p>
              </p:txBody>
            </p:sp>
          </mc:Choice>
          <mc:Fallback xmlns="">
            <p:sp>
              <p:nvSpPr>
                <p:cNvPr id="40" name="Rectangle">
                  <a:extLst>
                    <a:ext uri="{FF2B5EF4-FFF2-40B4-BE49-F238E27FC236}">
                      <a16:creationId xmlns:a16="http://schemas.microsoft.com/office/drawing/2014/main" id="{70A07E93-DE63-3D4B-97CE-2203671319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70144" y="6920625"/>
                  <a:ext cx="1118322" cy="93383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">
                  <a:extLst>
                    <a:ext uri="{FF2B5EF4-FFF2-40B4-BE49-F238E27FC236}">
                      <a16:creationId xmlns:a16="http://schemas.microsoft.com/office/drawing/2014/main" id="{7932C72A-E70B-7848-BAF4-EE32564D4DEC}"/>
                    </a:ext>
                  </a:extLst>
                </p:cNvPr>
                <p:cNvSpPr/>
                <p:nvPr/>
              </p:nvSpPr>
              <p:spPr>
                <a:xfrm>
                  <a:off x="5575045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41" name="Rectangle">
                  <a:extLst>
                    <a:ext uri="{FF2B5EF4-FFF2-40B4-BE49-F238E27FC236}">
                      <a16:creationId xmlns:a16="http://schemas.microsoft.com/office/drawing/2014/main" id="{7932C72A-E70B-7848-BAF4-EE32564D4D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5045" y="6920625"/>
                  <a:ext cx="1118322" cy="93383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">
                  <a:extLst>
                    <a:ext uri="{FF2B5EF4-FFF2-40B4-BE49-F238E27FC236}">
                      <a16:creationId xmlns:a16="http://schemas.microsoft.com/office/drawing/2014/main" id="{38DE7F4D-AD34-1746-8B37-AD86CBF29E96}"/>
                    </a:ext>
                  </a:extLst>
                </p:cNvPr>
                <p:cNvSpPr/>
                <p:nvPr/>
              </p:nvSpPr>
              <p:spPr>
                <a:xfrm>
                  <a:off x="6616444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42" name="Rectangle">
                  <a:extLst>
                    <a:ext uri="{FF2B5EF4-FFF2-40B4-BE49-F238E27FC236}">
                      <a16:creationId xmlns:a16="http://schemas.microsoft.com/office/drawing/2014/main" id="{38DE7F4D-AD34-1746-8B37-AD86CBF29E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6444" y="6920625"/>
                  <a:ext cx="1118322" cy="93383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">
                  <a:extLst>
                    <a:ext uri="{FF2B5EF4-FFF2-40B4-BE49-F238E27FC236}">
                      <a16:creationId xmlns:a16="http://schemas.microsoft.com/office/drawing/2014/main" id="{175A1482-0417-3F4C-AE7F-03B74AC1FC0A}"/>
                    </a:ext>
                  </a:extLst>
                </p:cNvPr>
                <p:cNvSpPr/>
                <p:nvPr/>
              </p:nvSpPr>
              <p:spPr>
                <a:xfrm>
                  <a:off x="7734045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43" name="Rectangle">
                  <a:extLst>
                    <a:ext uri="{FF2B5EF4-FFF2-40B4-BE49-F238E27FC236}">
                      <a16:creationId xmlns:a16="http://schemas.microsoft.com/office/drawing/2014/main" id="{175A1482-0417-3F4C-AE7F-03B74AC1FC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4045" y="6920625"/>
                  <a:ext cx="1118322" cy="93383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">
                  <a:extLst>
                    <a:ext uri="{FF2B5EF4-FFF2-40B4-BE49-F238E27FC236}">
                      <a16:creationId xmlns:a16="http://schemas.microsoft.com/office/drawing/2014/main" id="{3012038E-E2E6-BC43-AE89-1D1F78831AD3}"/>
                    </a:ext>
                  </a:extLst>
                </p:cNvPr>
                <p:cNvSpPr/>
                <p:nvPr/>
              </p:nvSpPr>
              <p:spPr>
                <a:xfrm>
                  <a:off x="885164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44" name="Rectangle">
                  <a:extLst>
                    <a:ext uri="{FF2B5EF4-FFF2-40B4-BE49-F238E27FC236}">
                      <a16:creationId xmlns:a16="http://schemas.microsoft.com/office/drawing/2014/main" id="{3012038E-E2E6-BC43-AE89-1D1F78831A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1646" y="6920625"/>
                  <a:ext cx="1118322" cy="93383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">
                  <a:extLst>
                    <a:ext uri="{FF2B5EF4-FFF2-40B4-BE49-F238E27FC236}">
                      <a16:creationId xmlns:a16="http://schemas.microsoft.com/office/drawing/2014/main" id="{5DDCDC12-D7C0-4440-9F25-781AC464159E}"/>
                    </a:ext>
                  </a:extLst>
                </p:cNvPr>
                <p:cNvSpPr/>
                <p:nvPr/>
              </p:nvSpPr>
              <p:spPr>
                <a:xfrm>
                  <a:off x="995654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45" name="Rectangle">
                  <a:extLst>
                    <a:ext uri="{FF2B5EF4-FFF2-40B4-BE49-F238E27FC236}">
                      <a16:creationId xmlns:a16="http://schemas.microsoft.com/office/drawing/2014/main" id="{5DDCDC12-D7C0-4440-9F25-781AC46415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6546" y="6920625"/>
                  <a:ext cx="1118322" cy="93383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">
                  <a:extLst>
                    <a:ext uri="{FF2B5EF4-FFF2-40B4-BE49-F238E27FC236}">
                      <a16:creationId xmlns:a16="http://schemas.microsoft.com/office/drawing/2014/main" id="{E277A0C4-D32C-3A47-916A-519E90B1C879}"/>
                    </a:ext>
                  </a:extLst>
                </p:cNvPr>
                <p:cNvSpPr/>
                <p:nvPr/>
              </p:nvSpPr>
              <p:spPr>
                <a:xfrm>
                  <a:off x="1676374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sz="3200" dirty="0"/>
                </a:p>
              </p:txBody>
            </p:sp>
          </mc:Choice>
          <mc:Fallback xmlns="">
            <p:sp>
              <p:nvSpPr>
                <p:cNvPr id="46" name="Rectangle">
                  <a:extLst>
                    <a:ext uri="{FF2B5EF4-FFF2-40B4-BE49-F238E27FC236}">
                      <a16:creationId xmlns:a16="http://schemas.microsoft.com/office/drawing/2014/main" id="{E277A0C4-D32C-3A47-916A-519E90B1C8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63746" y="6920625"/>
                  <a:ext cx="1118322" cy="933834"/>
                </a:xfrm>
                <a:prstGeom prst="rect">
                  <a:avLst/>
                </a:prstGeom>
                <a:blipFill>
                  <a:blip r:embed="rId17"/>
                  <a:stretch>
                    <a:fillRect l="-4444" r="-1111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">
                  <a:extLst>
                    <a:ext uri="{FF2B5EF4-FFF2-40B4-BE49-F238E27FC236}">
                      <a16:creationId xmlns:a16="http://schemas.microsoft.com/office/drawing/2014/main" id="{229E385F-B0AD-C940-9250-8A17AB994886}"/>
                    </a:ext>
                  </a:extLst>
                </p:cNvPr>
                <p:cNvSpPr/>
                <p:nvPr/>
              </p:nvSpPr>
              <p:spPr>
                <a:xfrm>
                  <a:off x="1100429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47" name="Rectangle">
                  <a:extLst>
                    <a:ext uri="{FF2B5EF4-FFF2-40B4-BE49-F238E27FC236}">
                      <a16:creationId xmlns:a16="http://schemas.microsoft.com/office/drawing/2014/main" id="{229E385F-B0AD-C940-9250-8A17AB99488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04296" y="6920625"/>
                  <a:ext cx="1118322" cy="93383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">
                  <a:extLst>
                    <a:ext uri="{FF2B5EF4-FFF2-40B4-BE49-F238E27FC236}">
                      <a16:creationId xmlns:a16="http://schemas.microsoft.com/office/drawing/2014/main" id="{D384FFE8-691E-144B-8F4E-14D073D8C530}"/>
                    </a:ext>
                  </a:extLst>
                </p:cNvPr>
                <p:cNvSpPr/>
                <p:nvPr/>
              </p:nvSpPr>
              <p:spPr>
                <a:xfrm>
                  <a:off x="1212189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48" name="Rectangle">
                  <a:extLst>
                    <a:ext uri="{FF2B5EF4-FFF2-40B4-BE49-F238E27FC236}">
                      <a16:creationId xmlns:a16="http://schemas.microsoft.com/office/drawing/2014/main" id="{D384FFE8-691E-144B-8F4E-14D073D8C5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21896" y="6920625"/>
                  <a:ext cx="1118322" cy="933834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">
                  <a:extLst>
                    <a:ext uri="{FF2B5EF4-FFF2-40B4-BE49-F238E27FC236}">
                      <a16:creationId xmlns:a16="http://schemas.microsoft.com/office/drawing/2014/main" id="{FB01D17D-5889-8143-A828-3C36027DE871}"/>
                    </a:ext>
                  </a:extLst>
                </p:cNvPr>
                <p:cNvSpPr/>
                <p:nvPr/>
              </p:nvSpPr>
              <p:spPr>
                <a:xfrm>
                  <a:off x="1323949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49" name="Rectangle">
                  <a:extLst>
                    <a:ext uri="{FF2B5EF4-FFF2-40B4-BE49-F238E27FC236}">
                      <a16:creationId xmlns:a16="http://schemas.microsoft.com/office/drawing/2014/main" id="{FB01D17D-5889-8143-A828-3C36027DE8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39496" y="6920625"/>
                  <a:ext cx="1118322" cy="933834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">
                  <a:extLst>
                    <a:ext uri="{FF2B5EF4-FFF2-40B4-BE49-F238E27FC236}">
                      <a16:creationId xmlns:a16="http://schemas.microsoft.com/office/drawing/2014/main" id="{0E0965BC-85C7-F540-9B70-EBC4B9797713}"/>
                    </a:ext>
                  </a:extLst>
                </p:cNvPr>
                <p:cNvSpPr/>
                <p:nvPr/>
              </p:nvSpPr>
              <p:spPr>
                <a:xfrm>
                  <a:off x="1434439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50" name="Rectangle">
                  <a:extLst>
                    <a:ext uri="{FF2B5EF4-FFF2-40B4-BE49-F238E27FC236}">
                      <a16:creationId xmlns:a16="http://schemas.microsoft.com/office/drawing/2014/main" id="{0E0965BC-85C7-F540-9B70-EBC4B979771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44396" y="6920625"/>
                  <a:ext cx="1118322" cy="933834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7232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aging Algorithm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Paging Algorithm</a:t>
            </a:r>
          </a:p>
        </p:txBody>
      </p:sp>
      <p:sp>
        <p:nvSpPr>
          <p:cNvPr id="196" name="If a memory page has to be accessed:"/>
          <p:cNvSpPr txBox="1">
            <a:spLocks noGrp="1"/>
          </p:cNvSpPr>
          <p:nvPr>
            <p:ph type="title"/>
          </p:nvPr>
        </p:nvSpPr>
        <p:spPr>
          <a:xfrm>
            <a:off x="581220" y="1778000"/>
            <a:ext cx="22860001" cy="1016000"/>
          </a:xfrm>
          <a:prstGeom prst="rect">
            <a:avLst/>
          </a:prstGeom>
        </p:spPr>
        <p:txBody>
          <a:bodyPr/>
          <a:lstStyle>
            <a:lvl1pPr defTabSz="792479">
              <a:spcBef>
                <a:spcPts val="1900"/>
              </a:spcBef>
              <a:defRPr sz="7200" cap="none">
                <a:solidFill>
                  <a:srgbClr val="56A3D5"/>
                </a:solidFill>
              </a:defRPr>
            </a:lvl1pPr>
          </a:lstStyle>
          <a:p>
            <a:r>
              <a:t>If a memory page has to be accessed:</a:t>
            </a:r>
          </a:p>
        </p:txBody>
      </p:sp>
      <p:sp>
        <p:nvSpPr>
          <p:cNvPr id="197" name="Page in fast memory (hit):…"/>
          <p:cNvSpPr txBox="1">
            <a:spLocks noGrp="1"/>
          </p:cNvSpPr>
          <p:nvPr>
            <p:ph type="body" idx="1"/>
          </p:nvPr>
        </p:nvSpPr>
        <p:spPr>
          <a:xfrm>
            <a:off x="101600" y="6008288"/>
            <a:ext cx="22860000" cy="8037266"/>
          </a:xfrm>
          <a:prstGeom prst="rect">
            <a:avLst/>
          </a:prstGeom>
        </p:spPr>
        <p:txBody>
          <a:bodyPr/>
          <a:lstStyle/>
          <a:p>
            <a:pPr marL="1270000" lvl="1" indent="-635000"/>
            <a:r>
              <a:rPr b="1" dirty="0"/>
              <a:t>Page in </a:t>
            </a:r>
            <a:r>
              <a:rPr lang="en-US" b="1" dirty="0"/>
              <a:t>cache </a:t>
            </a:r>
            <a:r>
              <a:rPr b="1" dirty="0"/>
              <a:t>(hit):  </a:t>
            </a:r>
          </a:p>
          <a:p>
            <a:pPr marL="2482272" lvl="3" indent="-577272">
              <a:defRPr sz="4000"/>
            </a:pPr>
            <a:r>
              <a:rPr dirty="0"/>
              <a:t>take page from there </a:t>
            </a:r>
          </a:p>
          <a:p>
            <a:pPr marL="1270000" lvl="1" indent="-635000"/>
            <a:r>
              <a:rPr b="1" dirty="0"/>
              <a:t>Page not in </a:t>
            </a:r>
            <a:r>
              <a:rPr lang="en-US" b="1" dirty="0"/>
              <a:t>cache </a:t>
            </a:r>
            <a:r>
              <a:rPr b="1" dirty="0"/>
              <a:t>(miss):</a:t>
            </a:r>
          </a:p>
          <a:p>
            <a:pPr marL="2434166" lvl="3" indent="-529166">
              <a:defRPr sz="4000"/>
            </a:pPr>
            <a:r>
              <a:rPr dirty="0"/>
              <a:t>leads to a page fault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713C64A-6221-544A-BFA7-73E32181F5B4}"/>
              </a:ext>
            </a:extLst>
          </p:cNvPr>
          <p:cNvGrpSpPr/>
          <p:nvPr/>
        </p:nvGrpSpPr>
        <p:grpSpPr>
          <a:xfrm>
            <a:off x="1969769" y="3197750"/>
            <a:ext cx="17966097" cy="2406788"/>
            <a:chOff x="2234945" y="5447671"/>
            <a:chExt cx="17966097" cy="24067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">
                  <a:extLst>
                    <a:ext uri="{FF2B5EF4-FFF2-40B4-BE49-F238E27FC236}">
                      <a16:creationId xmlns:a16="http://schemas.microsoft.com/office/drawing/2014/main" id="{11E37C1A-DF45-884F-9918-58C6B8DE2FE6}"/>
                    </a:ext>
                  </a:extLst>
                </p:cNvPr>
                <p:cNvSpPr/>
                <p:nvPr/>
              </p:nvSpPr>
              <p:spPr>
                <a:xfrm>
                  <a:off x="2234945" y="5447671"/>
                  <a:ext cx="1118322" cy="933834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sz="3200" dirty="0"/>
                </a:p>
              </p:txBody>
            </p:sp>
          </mc:Choice>
          <mc:Fallback xmlns="">
            <p:sp>
              <p:nvSpPr>
                <p:cNvPr id="30" name="Rectangle">
                  <a:extLst>
                    <a:ext uri="{FF2B5EF4-FFF2-40B4-BE49-F238E27FC236}">
                      <a16:creationId xmlns:a16="http://schemas.microsoft.com/office/drawing/2014/main" id="{11E37C1A-DF45-884F-9918-58C6B8DE2F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4945" y="5447671"/>
                  <a:ext cx="1118322" cy="93383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">
                  <a:extLst>
                    <a:ext uri="{FF2B5EF4-FFF2-40B4-BE49-F238E27FC236}">
                      <a16:creationId xmlns:a16="http://schemas.microsoft.com/office/drawing/2014/main" id="{3362B139-67D7-3145-A8FA-8B5A393B1F09}"/>
                    </a:ext>
                  </a:extLst>
                </p:cNvPr>
                <p:cNvSpPr/>
                <p:nvPr/>
              </p:nvSpPr>
              <p:spPr>
                <a:xfrm>
                  <a:off x="3352544" y="5447671"/>
                  <a:ext cx="1118322" cy="933834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1" name="Rectangle">
                  <a:extLst>
                    <a:ext uri="{FF2B5EF4-FFF2-40B4-BE49-F238E27FC236}">
                      <a16:creationId xmlns:a16="http://schemas.microsoft.com/office/drawing/2014/main" id="{3362B139-67D7-3145-A8FA-8B5A393B1F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2544" y="5447671"/>
                  <a:ext cx="1118322" cy="93383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">
                  <a:extLst>
                    <a:ext uri="{FF2B5EF4-FFF2-40B4-BE49-F238E27FC236}">
                      <a16:creationId xmlns:a16="http://schemas.microsoft.com/office/drawing/2014/main" id="{4B6D20BE-007E-A04F-B1A1-4C00306FC54E}"/>
                    </a:ext>
                  </a:extLst>
                </p:cNvPr>
                <p:cNvSpPr/>
                <p:nvPr/>
              </p:nvSpPr>
              <p:spPr>
                <a:xfrm>
                  <a:off x="4470144" y="5447671"/>
                  <a:ext cx="1118322" cy="933834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2" name="Rectangle">
                  <a:extLst>
                    <a:ext uri="{FF2B5EF4-FFF2-40B4-BE49-F238E27FC236}">
                      <a16:creationId xmlns:a16="http://schemas.microsoft.com/office/drawing/2014/main" id="{4B6D20BE-007E-A04F-B1A1-4C00306FC5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70144" y="5447671"/>
                  <a:ext cx="1118322" cy="93383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">
                  <a:extLst>
                    <a:ext uri="{FF2B5EF4-FFF2-40B4-BE49-F238E27FC236}">
                      <a16:creationId xmlns:a16="http://schemas.microsoft.com/office/drawing/2014/main" id="{E61BB1F1-7225-364B-A3F0-63F21C31F9A5}"/>
                    </a:ext>
                  </a:extLst>
                </p:cNvPr>
                <p:cNvSpPr/>
                <p:nvPr/>
              </p:nvSpPr>
              <p:spPr>
                <a:xfrm>
                  <a:off x="5575045" y="5447671"/>
                  <a:ext cx="1118322" cy="933834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sz="3200" dirty="0"/>
                </a:p>
              </p:txBody>
            </p:sp>
          </mc:Choice>
          <mc:Fallback xmlns="">
            <p:sp>
              <p:nvSpPr>
                <p:cNvPr id="33" name="Rectangle">
                  <a:extLst>
                    <a:ext uri="{FF2B5EF4-FFF2-40B4-BE49-F238E27FC236}">
                      <a16:creationId xmlns:a16="http://schemas.microsoft.com/office/drawing/2014/main" id="{E61BB1F1-7225-364B-A3F0-63F21C31F9A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5045" y="5447671"/>
                  <a:ext cx="1118322" cy="93383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">
                  <a:extLst>
                    <a:ext uri="{FF2B5EF4-FFF2-40B4-BE49-F238E27FC236}">
                      <a16:creationId xmlns:a16="http://schemas.microsoft.com/office/drawing/2014/main" id="{3182A89C-48C0-7544-B44D-FA9761AD42F4}"/>
                    </a:ext>
                  </a:extLst>
                </p:cNvPr>
                <p:cNvSpPr/>
                <p:nvPr/>
              </p:nvSpPr>
              <p:spPr>
                <a:xfrm>
                  <a:off x="6616444" y="5447671"/>
                  <a:ext cx="1118322" cy="933834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34" name="Rectangle">
                  <a:extLst>
                    <a:ext uri="{FF2B5EF4-FFF2-40B4-BE49-F238E27FC236}">
                      <a16:creationId xmlns:a16="http://schemas.microsoft.com/office/drawing/2014/main" id="{3182A89C-48C0-7544-B44D-FA9761AD42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6444" y="5447671"/>
                  <a:ext cx="1118322" cy="93383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Cache">
              <a:extLst>
                <a:ext uri="{FF2B5EF4-FFF2-40B4-BE49-F238E27FC236}">
                  <a16:creationId xmlns:a16="http://schemas.microsoft.com/office/drawing/2014/main" id="{63B5BEED-ECF5-9049-82E1-4B1CC5BCD5EF}"/>
                </a:ext>
              </a:extLst>
            </p:cNvPr>
            <p:cNvSpPr txBox="1"/>
            <p:nvPr/>
          </p:nvSpPr>
          <p:spPr>
            <a:xfrm>
              <a:off x="10754301" y="5620436"/>
              <a:ext cx="1293624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rtl="1">
                <a:spcBef>
                  <a:spcPts val="3900"/>
                </a:spcBef>
                <a:buClr>
                  <a:schemeClr val="accent1"/>
                </a:buClr>
                <a:buFont typeface="Avenir Next Regular"/>
                <a:defRPr sz="4400"/>
              </a:lvl1pPr>
            </a:lstStyle>
            <a:p>
              <a:r>
                <a:rPr sz="3200"/>
                <a:t>Cache</a:t>
              </a:r>
            </a:p>
          </p:txBody>
        </p:sp>
        <p:sp>
          <p:nvSpPr>
            <p:cNvPr id="36" name="Slow memory">
              <a:extLst>
                <a:ext uri="{FF2B5EF4-FFF2-40B4-BE49-F238E27FC236}">
                  <a16:creationId xmlns:a16="http://schemas.microsoft.com/office/drawing/2014/main" id="{00B9C452-1418-4545-8DA7-D14EC148092C}"/>
                </a:ext>
              </a:extLst>
            </p:cNvPr>
            <p:cNvSpPr txBox="1"/>
            <p:nvPr/>
          </p:nvSpPr>
          <p:spPr>
            <a:xfrm>
              <a:off x="18522697" y="7157675"/>
              <a:ext cx="1678345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rtl="1">
                <a:spcBef>
                  <a:spcPts val="3900"/>
                </a:spcBef>
                <a:buClr>
                  <a:schemeClr val="accent1"/>
                </a:buClr>
                <a:buFont typeface="Avenir Next Regular"/>
                <a:defRPr sz="4400"/>
              </a:lvl1pPr>
            </a:lstStyle>
            <a:p>
              <a:r>
                <a:rPr lang="en-US" sz="3200" dirty="0"/>
                <a:t>M</a:t>
              </a:r>
              <a:r>
                <a:rPr sz="3200" dirty="0"/>
                <a:t>emory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">
                  <a:extLst>
                    <a:ext uri="{FF2B5EF4-FFF2-40B4-BE49-F238E27FC236}">
                      <a16:creationId xmlns:a16="http://schemas.microsoft.com/office/drawing/2014/main" id="{F2742096-F5E7-6E4F-B127-1551A751DB15}"/>
                    </a:ext>
                  </a:extLst>
                </p:cNvPr>
                <p:cNvSpPr/>
                <p:nvPr/>
              </p:nvSpPr>
              <p:spPr>
                <a:xfrm>
                  <a:off x="8851646" y="5447671"/>
                  <a:ext cx="1118322" cy="933834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37" name="Rectangle">
                  <a:extLst>
                    <a:ext uri="{FF2B5EF4-FFF2-40B4-BE49-F238E27FC236}">
                      <a16:creationId xmlns:a16="http://schemas.microsoft.com/office/drawing/2014/main" id="{F2742096-F5E7-6E4F-B127-1551A751DB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1646" y="5447671"/>
                  <a:ext cx="1118322" cy="93383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">
                  <a:extLst>
                    <a:ext uri="{FF2B5EF4-FFF2-40B4-BE49-F238E27FC236}">
                      <a16:creationId xmlns:a16="http://schemas.microsoft.com/office/drawing/2014/main" id="{A502A42E-32E0-1E4B-8E3D-32C376805057}"/>
                    </a:ext>
                  </a:extLst>
                </p:cNvPr>
                <p:cNvSpPr/>
                <p:nvPr/>
              </p:nvSpPr>
              <p:spPr>
                <a:xfrm>
                  <a:off x="2234945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38" name="Rectangle">
                  <a:extLst>
                    <a:ext uri="{FF2B5EF4-FFF2-40B4-BE49-F238E27FC236}">
                      <a16:creationId xmlns:a16="http://schemas.microsoft.com/office/drawing/2014/main" id="{A502A42E-32E0-1E4B-8E3D-32C3768050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4945" y="6920625"/>
                  <a:ext cx="1118322" cy="93383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">
                  <a:extLst>
                    <a:ext uri="{FF2B5EF4-FFF2-40B4-BE49-F238E27FC236}">
                      <a16:creationId xmlns:a16="http://schemas.microsoft.com/office/drawing/2014/main" id="{5F554E1C-945F-EA4F-8E4C-0381D415410A}"/>
                    </a:ext>
                  </a:extLst>
                </p:cNvPr>
                <p:cNvSpPr/>
                <p:nvPr/>
              </p:nvSpPr>
              <p:spPr>
                <a:xfrm>
                  <a:off x="3352544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39" name="Rectangle">
                  <a:extLst>
                    <a:ext uri="{FF2B5EF4-FFF2-40B4-BE49-F238E27FC236}">
                      <a16:creationId xmlns:a16="http://schemas.microsoft.com/office/drawing/2014/main" id="{5F554E1C-945F-EA4F-8E4C-0381D41541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2544" y="6920625"/>
                  <a:ext cx="1118322" cy="93383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">
                  <a:extLst>
                    <a:ext uri="{FF2B5EF4-FFF2-40B4-BE49-F238E27FC236}">
                      <a16:creationId xmlns:a16="http://schemas.microsoft.com/office/drawing/2014/main" id="{70A07E93-DE63-3D4B-97CE-22036713197B}"/>
                    </a:ext>
                  </a:extLst>
                </p:cNvPr>
                <p:cNvSpPr/>
                <p:nvPr/>
              </p:nvSpPr>
              <p:spPr>
                <a:xfrm>
                  <a:off x="4470144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sz="3200" dirty="0"/>
                </a:p>
              </p:txBody>
            </p:sp>
          </mc:Choice>
          <mc:Fallback xmlns="">
            <p:sp>
              <p:nvSpPr>
                <p:cNvPr id="40" name="Rectangle">
                  <a:extLst>
                    <a:ext uri="{FF2B5EF4-FFF2-40B4-BE49-F238E27FC236}">
                      <a16:creationId xmlns:a16="http://schemas.microsoft.com/office/drawing/2014/main" id="{70A07E93-DE63-3D4B-97CE-2203671319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70144" y="6920625"/>
                  <a:ext cx="1118322" cy="93383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">
                  <a:extLst>
                    <a:ext uri="{FF2B5EF4-FFF2-40B4-BE49-F238E27FC236}">
                      <a16:creationId xmlns:a16="http://schemas.microsoft.com/office/drawing/2014/main" id="{7932C72A-E70B-7848-BAF4-EE32564D4DEC}"/>
                    </a:ext>
                  </a:extLst>
                </p:cNvPr>
                <p:cNvSpPr/>
                <p:nvPr/>
              </p:nvSpPr>
              <p:spPr>
                <a:xfrm>
                  <a:off x="5575045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41" name="Rectangle">
                  <a:extLst>
                    <a:ext uri="{FF2B5EF4-FFF2-40B4-BE49-F238E27FC236}">
                      <a16:creationId xmlns:a16="http://schemas.microsoft.com/office/drawing/2014/main" id="{7932C72A-E70B-7848-BAF4-EE32564D4D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5045" y="6920625"/>
                  <a:ext cx="1118322" cy="93383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">
                  <a:extLst>
                    <a:ext uri="{FF2B5EF4-FFF2-40B4-BE49-F238E27FC236}">
                      <a16:creationId xmlns:a16="http://schemas.microsoft.com/office/drawing/2014/main" id="{38DE7F4D-AD34-1746-8B37-AD86CBF29E96}"/>
                    </a:ext>
                  </a:extLst>
                </p:cNvPr>
                <p:cNvSpPr/>
                <p:nvPr/>
              </p:nvSpPr>
              <p:spPr>
                <a:xfrm>
                  <a:off x="6616444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42" name="Rectangle">
                  <a:extLst>
                    <a:ext uri="{FF2B5EF4-FFF2-40B4-BE49-F238E27FC236}">
                      <a16:creationId xmlns:a16="http://schemas.microsoft.com/office/drawing/2014/main" id="{38DE7F4D-AD34-1746-8B37-AD86CBF29E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6444" y="6920625"/>
                  <a:ext cx="1118322" cy="93383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">
                  <a:extLst>
                    <a:ext uri="{FF2B5EF4-FFF2-40B4-BE49-F238E27FC236}">
                      <a16:creationId xmlns:a16="http://schemas.microsoft.com/office/drawing/2014/main" id="{175A1482-0417-3F4C-AE7F-03B74AC1FC0A}"/>
                    </a:ext>
                  </a:extLst>
                </p:cNvPr>
                <p:cNvSpPr/>
                <p:nvPr/>
              </p:nvSpPr>
              <p:spPr>
                <a:xfrm>
                  <a:off x="7734045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43" name="Rectangle">
                  <a:extLst>
                    <a:ext uri="{FF2B5EF4-FFF2-40B4-BE49-F238E27FC236}">
                      <a16:creationId xmlns:a16="http://schemas.microsoft.com/office/drawing/2014/main" id="{175A1482-0417-3F4C-AE7F-03B74AC1FC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4045" y="6920625"/>
                  <a:ext cx="1118322" cy="93383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">
                  <a:extLst>
                    <a:ext uri="{FF2B5EF4-FFF2-40B4-BE49-F238E27FC236}">
                      <a16:creationId xmlns:a16="http://schemas.microsoft.com/office/drawing/2014/main" id="{3012038E-E2E6-BC43-AE89-1D1F78831AD3}"/>
                    </a:ext>
                  </a:extLst>
                </p:cNvPr>
                <p:cNvSpPr/>
                <p:nvPr/>
              </p:nvSpPr>
              <p:spPr>
                <a:xfrm>
                  <a:off x="885164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44" name="Rectangle">
                  <a:extLst>
                    <a:ext uri="{FF2B5EF4-FFF2-40B4-BE49-F238E27FC236}">
                      <a16:creationId xmlns:a16="http://schemas.microsoft.com/office/drawing/2014/main" id="{3012038E-E2E6-BC43-AE89-1D1F78831A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1646" y="6920625"/>
                  <a:ext cx="1118322" cy="93383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">
                  <a:extLst>
                    <a:ext uri="{FF2B5EF4-FFF2-40B4-BE49-F238E27FC236}">
                      <a16:creationId xmlns:a16="http://schemas.microsoft.com/office/drawing/2014/main" id="{5DDCDC12-D7C0-4440-9F25-781AC464159E}"/>
                    </a:ext>
                  </a:extLst>
                </p:cNvPr>
                <p:cNvSpPr/>
                <p:nvPr/>
              </p:nvSpPr>
              <p:spPr>
                <a:xfrm>
                  <a:off x="995654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45" name="Rectangle">
                  <a:extLst>
                    <a:ext uri="{FF2B5EF4-FFF2-40B4-BE49-F238E27FC236}">
                      <a16:creationId xmlns:a16="http://schemas.microsoft.com/office/drawing/2014/main" id="{5DDCDC12-D7C0-4440-9F25-781AC46415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6546" y="6920625"/>
                  <a:ext cx="1118322" cy="93383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">
                  <a:extLst>
                    <a:ext uri="{FF2B5EF4-FFF2-40B4-BE49-F238E27FC236}">
                      <a16:creationId xmlns:a16="http://schemas.microsoft.com/office/drawing/2014/main" id="{E277A0C4-D32C-3A47-916A-519E90B1C879}"/>
                    </a:ext>
                  </a:extLst>
                </p:cNvPr>
                <p:cNvSpPr/>
                <p:nvPr/>
              </p:nvSpPr>
              <p:spPr>
                <a:xfrm>
                  <a:off x="1676374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sz="3200" dirty="0"/>
                </a:p>
              </p:txBody>
            </p:sp>
          </mc:Choice>
          <mc:Fallback xmlns="">
            <p:sp>
              <p:nvSpPr>
                <p:cNvPr id="46" name="Rectangle">
                  <a:extLst>
                    <a:ext uri="{FF2B5EF4-FFF2-40B4-BE49-F238E27FC236}">
                      <a16:creationId xmlns:a16="http://schemas.microsoft.com/office/drawing/2014/main" id="{E277A0C4-D32C-3A47-916A-519E90B1C8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63746" y="6920625"/>
                  <a:ext cx="1118322" cy="933834"/>
                </a:xfrm>
                <a:prstGeom prst="rect">
                  <a:avLst/>
                </a:prstGeom>
                <a:blipFill>
                  <a:blip r:embed="rId17"/>
                  <a:stretch>
                    <a:fillRect l="-4444" r="-1111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">
                  <a:extLst>
                    <a:ext uri="{FF2B5EF4-FFF2-40B4-BE49-F238E27FC236}">
                      <a16:creationId xmlns:a16="http://schemas.microsoft.com/office/drawing/2014/main" id="{229E385F-B0AD-C940-9250-8A17AB994886}"/>
                    </a:ext>
                  </a:extLst>
                </p:cNvPr>
                <p:cNvSpPr/>
                <p:nvPr/>
              </p:nvSpPr>
              <p:spPr>
                <a:xfrm>
                  <a:off x="1100429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47" name="Rectangle">
                  <a:extLst>
                    <a:ext uri="{FF2B5EF4-FFF2-40B4-BE49-F238E27FC236}">
                      <a16:creationId xmlns:a16="http://schemas.microsoft.com/office/drawing/2014/main" id="{229E385F-B0AD-C940-9250-8A17AB99488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04296" y="6920625"/>
                  <a:ext cx="1118322" cy="93383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">
                  <a:extLst>
                    <a:ext uri="{FF2B5EF4-FFF2-40B4-BE49-F238E27FC236}">
                      <a16:creationId xmlns:a16="http://schemas.microsoft.com/office/drawing/2014/main" id="{D384FFE8-691E-144B-8F4E-14D073D8C530}"/>
                    </a:ext>
                  </a:extLst>
                </p:cNvPr>
                <p:cNvSpPr/>
                <p:nvPr/>
              </p:nvSpPr>
              <p:spPr>
                <a:xfrm>
                  <a:off x="1212189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48" name="Rectangle">
                  <a:extLst>
                    <a:ext uri="{FF2B5EF4-FFF2-40B4-BE49-F238E27FC236}">
                      <a16:creationId xmlns:a16="http://schemas.microsoft.com/office/drawing/2014/main" id="{D384FFE8-691E-144B-8F4E-14D073D8C5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21896" y="6920625"/>
                  <a:ext cx="1118322" cy="933834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">
                  <a:extLst>
                    <a:ext uri="{FF2B5EF4-FFF2-40B4-BE49-F238E27FC236}">
                      <a16:creationId xmlns:a16="http://schemas.microsoft.com/office/drawing/2014/main" id="{FB01D17D-5889-8143-A828-3C36027DE871}"/>
                    </a:ext>
                  </a:extLst>
                </p:cNvPr>
                <p:cNvSpPr/>
                <p:nvPr/>
              </p:nvSpPr>
              <p:spPr>
                <a:xfrm>
                  <a:off x="1323949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49" name="Rectangle">
                  <a:extLst>
                    <a:ext uri="{FF2B5EF4-FFF2-40B4-BE49-F238E27FC236}">
                      <a16:creationId xmlns:a16="http://schemas.microsoft.com/office/drawing/2014/main" id="{FB01D17D-5889-8143-A828-3C36027DE8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39496" y="6920625"/>
                  <a:ext cx="1118322" cy="933834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">
                  <a:extLst>
                    <a:ext uri="{FF2B5EF4-FFF2-40B4-BE49-F238E27FC236}">
                      <a16:creationId xmlns:a16="http://schemas.microsoft.com/office/drawing/2014/main" id="{0E0965BC-85C7-F540-9B70-EBC4B9797713}"/>
                    </a:ext>
                  </a:extLst>
                </p:cNvPr>
                <p:cNvSpPr/>
                <p:nvPr/>
              </p:nvSpPr>
              <p:spPr>
                <a:xfrm>
                  <a:off x="1434439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50" name="Rectangle">
                  <a:extLst>
                    <a:ext uri="{FF2B5EF4-FFF2-40B4-BE49-F238E27FC236}">
                      <a16:creationId xmlns:a16="http://schemas.microsoft.com/office/drawing/2014/main" id="{0E0965BC-85C7-F540-9B70-EBC4B979771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44396" y="6920625"/>
                  <a:ext cx="1118322" cy="933834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aging Algorithm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Paging Algorithm</a:t>
            </a:r>
          </a:p>
        </p:txBody>
      </p:sp>
      <p:sp>
        <p:nvSpPr>
          <p:cNvPr id="196" name="If a memory page has to be accessed:"/>
          <p:cNvSpPr txBox="1">
            <a:spLocks noGrp="1"/>
          </p:cNvSpPr>
          <p:nvPr>
            <p:ph type="title"/>
          </p:nvPr>
        </p:nvSpPr>
        <p:spPr>
          <a:xfrm>
            <a:off x="581220" y="1778000"/>
            <a:ext cx="22860001" cy="1016000"/>
          </a:xfrm>
          <a:prstGeom prst="rect">
            <a:avLst/>
          </a:prstGeom>
        </p:spPr>
        <p:txBody>
          <a:bodyPr/>
          <a:lstStyle>
            <a:lvl1pPr defTabSz="792479">
              <a:spcBef>
                <a:spcPts val="1900"/>
              </a:spcBef>
              <a:defRPr sz="7200" cap="none">
                <a:solidFill>
                  <a:srgbClr val="56A3D5"/>
                </a:solidFill>
              </a:defRPr>
            </a:lvl1pPr>
          </a:lstStyle>
          <a:p>
            <a:r>
              <a:t>If a memory page has to be accessed:</a:t>
            </a:r>
          </a:p>
        </p:txBody>
      </p:sp>
      <p:sp>
        <p:nvSpPr>
          <p:cNvPr id="197" name="Page in fast memory (hit):…"/>
          <p:cNvSpPr txBox="1">
            <a:spLocks noGrp="1"/>
          </p:cNvSpPr>
          <p:nvPr>
            <p:ph type="body" idx="1"/>
          </p:nvPr>
        </p:nvSpPr>
        <p:spPr>
          <a:xfrm>
            <a:off x="101600" y="6008288"/>
            <a:ext cx="22860000" cy="8037266"/>
          </a:xfrm>
          <a:prstGeom prst="rect">
            <a:avLst/>
          </a:prstGeom>
        </p:spPr>
        <p:txBody>
          <a:bodyPr/>
          <a:lstStyle/>
          <a:p>
            <a:pPr marL="1270000" lvl="1" indent="-635000"/>
            <a:r>
              <a:rPr b="1" dirty="0"/>
              <a:t>Page in </a:t>
            </a:r>
            <a:r>
              <a:rPr lang="en-US" b="1" dirty="0"/>
              <a:t>cache </a:t>
            </a:r>
            <a:r>
              <a:rPr b="1" dirty="0"/>
              <a:t>(hit):  </a:t>
            </a:r>
          </a:p>
          <a:p>
            <a:pPr marL="2482272" lvl="3" indent="-577272">
              <a:defRPr sz="4000"/>
            </a:pPr>
            <a:r>
              <a:rPr dirty="0"/>
              <a:t>take page from there </a:t>
            </a:r>
          </a:p>
          <a:p>
            <a:pPr marL="1270000" lvl="1" indent="-635000"/>
            <a:r>
              <a:rPr b="1" dirty="0"/>
              <a:t>Page not in </a:t>
            </a:r>
            <a:r>
              <a:rPr lang="en-US" b="1" dirty="0"/>
              <a:t>cache </a:t>
            </a:r>
            <a:r>
              <a:rPr b="1" dirty="0"/>
              <a:t>(miss):</a:t>
            </a:r>
          </a:p>
          <a:p>
            <a:pPr marL="2434166" lvl="3" indent="-529166">
              <a:defRPr sz="4000"/>
            </a:pPr>
            <a:r>
              <a:rPr dirty="0"/>
              <a:t>leads to a page fault</a:t>
            </a:r>
          </a:p>
          <a:p>
            <a:pPr lvl="1"/>
            <a:r>
              <a:rPr b="1" dirty="0"/>
              <a:t>Page fault: </a:t>
            </a:r>
          </a:p>
          <a:p>
            <a:pPr marL="2434166" lvl="3" indent="-529166">
              <a:defRPr sz="4000"/>
            </a:pPr>
            <a:r>
              <a:rPr dirty="0"/>
              <a:t>Evict some page from </a:t>
            </a:r>
            <a:r>
              <a:rPr lang="en-US" dirty="0"/>
              <a:t>memory </a:t>
            </a:r>
            <a:r>
              <a:rPr dirty="0"/>
              <a:t>and load into </a:t>
            </a:r>
            <a:r>
              <a:rPr lang="en-US" dirty="0"/>
              <a:t>cache</a:t>
            </a:r>
            <a:r>
              <a:rPr dirty="0"/>
              <a:t>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713C64A-6221-544A-BFA7-73E32181F5B4}"/>
              </a:ext>
            </a:extLst>
          </p:cNvPr>
          <p:cNvGrpSpPr/>
          <p:nvPr/>
        </p:nvGrpSpPr>
        <p:grpSpPr>
          <a:xfrm>
            <a:off x="1969769" y="3197750"/>
            <a:ext cx="17966097" cy="2406788"/>
            <a:chOff x="2234945" y="5447671"/>
            <a:chExt cx="17966097" cy="24067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">
                  <a:extLst>
                    <a:ext uri="{FF2B5EF4-FFF2-40B4-BE49-F238E27FC236}">
                      <a16:creationId xmlns:a16="http://schemas.microsoft.com/office/drawing/2014/main" id="{11E37C1A-DF45-884F-9918-58C6B8DE2FE6}"/>
                    </a:ext>
                  </a:extLst>
                </p:cNvPr>
                <p:cNvSpPr/>
                <p:nvPr/>
              </p:nvSpPr>
              <p:spPr>
                <a:xfrm>
                  <a:off x="2234945" y="5447671"/>
                  <a:ext cx="1118322" cy="933834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sz="3200" dirty="0"/>
                </a:p>
              </p:txBody>
            </p:sp>
          </mc:Choice>
          <mc:Fallback xmlns="">
            <p:sp>
              <p:nvSpPr>
                <p:cNvPr id="30" name="Rectangle">
                  <a:extLst>
                    <a:ext uri="{FF2B5EF4-FFF2-40B4-BE49-F238E27FC236}">
                      <a16:creationId xmlns:a16="http://schemas.microsoft.com/office/drawing/2014/main" id="{11E37C1A-DF45-884F-9918-58C6B8DE2F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4945" y="5447671"/>
                  <a:ext cx="1118322" cy="93383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">
                  <a:extLst>
                    <a:ext uri="{FF2B5EF4-FFF2-40B4-BE49-F238E27FC236}">
                      <a16:creationId xmlns:a16="http://schemas.microsoft.com/office/drawing/2014/main" id="{3362B139-67D7-3145-A8FA-8B5A393B1F09}"/>
                    </a:ext>
                  </a:extLst>
                </p:cNvPr>
                <p:cNvSpPr/>
                <p:nvPr/>
              </p:nvSpPr>
              <p:spPr>
                <a:xfrm>
                  <a:off x="3352544" y="5447671"/>
                  <a:ext cx="1118322" cy="933834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1" name="Rectangle">
                  <a:extLst>
                    <a:ext uri="{FF2B5EF4-FFF2-40B4-BE49-F238E27FC236}">
                      <a16:creationId xmlns:a16="http://schemas.microsoft.com/office/drawing/2014/main" id="{3362B139-67D7-3145-A8FA-8B5A393B1F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2544" y="5447671"/>
                  <a:ext cx="1118322" cy="93383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">
                  <a:extLst>
                    <a:ext uri="{FF2B5EF4-FFF2-40B4-BE49-F238E27FC236}">
                      <a16:creationId xmlns:a16="http://schemas.microsoft.com/office/drawing/2014/main" id="{4B6D20BE-007E-A04F-B1A1-4C00306FC54E}"/>
                    </a:ext>
                  </a:extLst>
                </p:cNvPr>
                <p:cNvSpPr/>
                <p:nvPr/>
              </p:nvSpPr>
              <p:spPr>
                <a:xfrm>
                  <a:off x="4470144" y="5447671"/>
                  <a:ext cx="1118322" cy="933834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2" name="Rectangle">
                  <a:extLst>
                    <a:ext uri="{FF2B5EF4-FFF2-40B4-BE49-F238E27FC236}">
                      <a16:creationId xmlns:a16="http://schemas.microsoft.com/office/drawing/2014/main" id="{4B6D20BE-007E-A04F-B1A1-4C00306FC5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70144" y="5447671"/>
                  <a:ext cx="1118322" cy="93383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">
                  <a:extLst>
                    <a:ext uri="{FF2B5EF4-FFF2-40B4-BE49-F238E27FC236}">
                      <a16:creationId xmlns:a16="http://schemas.microsoft.com/office/drawing/2014/main" id="{E61BB1F1-7225-364B-A3F0-63F21C31F9A5}"/>
                    </a:ext>
                  </a:extLst>
                </p:cNvPr>
                <p:cNvSpPr/>
                <p:nvPr/>
              </p:nvSpPr>
              <p:spPr>
                <a:xfrm>
                  <a:off x="5575045" y="5447671"/>
                  <a:ext cx="1118322" cy="933834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sz="3200" dirty="0"/>
                </a:p>
              </p:txBody>
            </p:sp>
          </mc:Choice>
          <mc:Fallback xmlns="">
            <p:sp>
              <p:nvSpPr>
                <p:cNvPr id="33" name="Rectangle">
                  <a:extLst>
                    <a:ext uri="{FF2B5EF4-FFF2-40B4-BE49-F238E27FC236}">
                      <a16:creationId xmlns:a16="http://schemas.microsoft.com/office/drawing/2014/main" id="{E61BB1F1-7225-364B-A3F0-63F21C31F9A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5045" y="5447671"/>
                  <a:ext cx="1118322" cy="93383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">
                  <a:extLst>
                    <a:ext uri="{FF2B5EF4-FFF2-40B4-BE49-F238E27FC236}">
                      <a16:creationId xmlns:a16="http://schemas.microsoft.com/office/drawing/2014/main" id="{3182A89C-48C0-7544-B44D-FA9761AD42F4}"/>
                    </a:ext>
                  </a:extLst>
                </p:cNvPr>
                <p:cNvSpPr/>
                <p:nvPr/>
              </p:nvSpPr>
              <p:spPr>
                <a:xfrm>
                  <a:off x="6616444" y="5447671"/>
                  <a:ext cx="1118322" cy="933834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34" name="Rectangle">
                  <a:extLst>
                    <a:ext uri="{FF2B5EF4-FFF2-40B4-BE49-F238E27FC236}">
                      <a16:creationId xmlns:a16="http://schemas.microsoft.com/office/drawing/2014/main" id="{3182A89C-48C0-7544-B44D-FA9761AD42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6444" y="5447671"/>
                  <a:ext cx="1118322" cy="93383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Cache">
              <a:extLst>
                <a:ext uri="{FF2B5EF4-FFF2-40B4-BE49-F238E27FC236}">
                  <a16:creationId xmlns:a16="http://schemas.microsoft.com/office/drawing/2014/main" id="{63B5BEED-ECF5-9049-82E1-4B1CC5BCD5EF}"/>
                </a:ext>
              </a:extLst>
            </p:cNvPr>
            <p:cNvSpPr txBox="1"/>
            <p:nvPr/>
          </p:nvSpPr>
          <p:spPr>
            <a:xfrm>
              <a:off x="10754301" y="5620436"/>
              <a:ext cx="1293624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rtl="1">
                <a:spcBef>
                  <a:spcPts val="3900"/>
                </a:spcBef>
                <a:buClr>
                  <a:schemeClr val="accent1"/>
                </a:buClr>
                <a:buFont typeface="Avenir Next Regular"/>
                <a:defRPr sz="4400"/>
              </a:lvl1pPr>
            </a:lstStyle>
            <a:p>
              <a:r>
                <a:rPr sz="3200"/>
                <a:t>Cache</a:t>
              </a:r>
            </a:p>
          </p:txBody>
        </p:sp>
        <p:sp>
          <p:nvSpPr>
            <p:cNvPr id="36" name="Slow memory">
              <a:extLst>
                <a:ext uri="{FF2B5EF4-FFF2-40B4-BE49-F238E27FC236}">
                  <a16:creationId xmlns:a16="http://schemas.microsoft.com/office/drawing/2014/main" id="{00B9C452-1418-4545-8DA7-D14EC148092C}"/>
                </a:ext>
              </a:extLst>
            </p:cNvPr>
            <p:cNvSpPr txBox="1"/>
            <p:nvPr/>
          </p:nvSpPr>
          <p:spPr>
            <a:xfrm>
              <a:off x="18522697" y="7157675"/>
              <a:ext cx="1678345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rtl="1">
                <a:spcBef>
                  <a:spcPts val="3900"/>
                </a:spcBef>
                <a:buClr>
                  <a:schemeClr val="accent1"/>
                </a:buClr>
                <a:buFont typeface="Avenir Next Regular"/>
                <a:defRPr sz="4400"/>
              </a:lvl1pPr>
            </a:lstStyle>
            <a:p>
              <a:r>
                <a:rPr lang="en-US" sz="3200" dirty="0"/>
                <a:t>M</a:t>
              </a:r>
              <a:r>
                <a:rPr sz="3200" dirty="0"/>
                <a:t>emory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">
                  <a:extLst>
                    <a:ext uri="{FF2B5EF4-FFF2-40B4-BE49-F238E27FC236}">
                      <a16:creationId xmlns:a16="http://schemas.microsoft.com/office/drawing/2014/main" id="{F2742096-F5E7-6E4F-B127-1551A751DB15}"/>
                    </a:ext>
                  </a:extLst>
                </p:cNvPr>
                <p:cNvSpPr/>
                <p:nvPr/>
              </p:nvSpPr>
              <p:spPr>
                <a:xfrm>
                  <a:off x="8851646" y="5447671"/>
                  <a:ext cx="1118322" cy="933834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37" name="Rectangle">
                  <a:extLst>
                    <a:ext uri="{FF2B5EF4-FFF2-40B4-BE49-F238E27FC236}">
                      <a16:creationId xmlns:a16="http://schemas.microsoft.com/office/drawing/2014/main" id="{F2742096-F5E7-6E4F-B127-1551A751DB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1646" y="5447671"/>
                  <a:ext cx="1118322" cy="93383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">
                  <a:extLst>
                    <a:ext uri="{FF2B5EF4-FFF2-40B4-BE49-F238E27FC236}">
                      <a16:creationId xmlns:a16="http://schemas.microsoft.com/office/drawing/2014/main" id="{A502A42E-32E0-1E4B-8E3D-32C376805057}"/>
                    </a:ext>
                  </a:extLst>
                </p:cNvPr>
                <p:cNvSpPr/>
                <p:nvPr/>
              </p:nvSpPr>
              <p:spPr>
                <a:xfrm>
                  <a:off x="2234945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38" name="Rectangle">
                  <a:extLst>
                    <a:ext uri="{FF2B5EF4-FFF2-40B4-BE49-F238E27FC236}">
                      <a16:creationId xmlns:a16="http://schemas.microsoft.com/office/drawing/2014/main" id="{A502A42E-32E0-1E4B-8E3D-32C3768050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4945" y="6920625"/>
                  <a:ext cx="1118322" cy="93383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">
                  <a:extLst>
                    <a:ext uri="{FF2B5EF4-FFF2-40B4-BE49-F238E27FC236}">
                      <a16:creationId xmlns:a16="http://schemas.microsoft.com/office/drawing/2014/main" id="{5F554E1C-945F-EA4F-8E4C-0381D415410A}"/>
                    </a:ext>
                  </a:extLst>
                </p:cNvPr>
                <p:cNvSpPr/>
                <p:nvPr/>
              </p:nvSpPr>
              <p:spPr>
                <a:xfrm>
                  <a:off x="3352544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39" name="Rectangle">
                  <a:extLst>
                    <a:ext uri="{FF2B5EF4-FFF2-40B4-BE49-F238E27FC236}">
                      <a16:creationId xmlns:a16="http://schemas.microsoft.com/office/drawing/2014/main" id="{5F554E1C-945F-EA4F-8E4C-0381D41541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2544" y="6920625"/>
                  <a:ext cx="1118322" cy="93383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">
                  <a:extLst>
                    <a:ext uri="{FF2B5EF4-FFF2-40B4-BE49-F238E27FC236}">
                      <a16:creationId xmlns:a16="http://schemas.microsoft.com/office/drawing/2014/main" id="{70A07E93-DE63-3D4B-97CE-22036713197B}"/>
                    </a:ext>
                  </a:extLst>
                </p:cNvPr>
                <p:cNvSpPr/>
                <p:nvPr/>
              </p:nvSpPr>
              <p:spPr>
                <a:xfrm>
                  <a:off x="4470144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sz="3200" dirty="0"/>
                </a:p>
              </p:txBody>
            </p:sp>
          </mc:Choice>
          <mc:Fallback xmlns="">
            <p:sp>
              <p:nvSpPr>
                <p:cNvPr id="40" name="Rectangle">
                  <a:extLst>
                    <a:ext uri="{FF2B5EF4-FFF2-40B4-BE49-F238E27FC236}">
                      <a16:creationId xmlns:a16="http://schemas.microsoft.com/office/drawing/2014/main" id="{70A07E93-DE63-3D4B-97CE-2203671319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70144" y="6920625"/>
                  <a:ext cx="1118322" cy="93383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">
                  <a:extLst>
                    <a:ext uri="{FF2B5EF4-FFF2-40B4-BE49-F238E27FC236}">
                      <a16:creationId xmlns:a16="http://schemas.microsoft.com/office/drawing/2014/main" id="{7932C72A-E70B-7848-BAF4-EE32564D4DEC}"/>
                    </a:ext>
                  </a:extLst>
                </p:cNvPr>
                <p:cNvSpPr/>
                <p:nvPr/>
              </p:nvSpPr>
              <p:spPr>
                <a:xfrm>
                  <a:off x="5575045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41" name="Rectangle">
                  <a:extLst>
                    <a:ext uri="{FF2B5EF4-FFF2-40B4-BE49-F238E27FC236}">
                      <a16:creationId xmlns:a16="http://schemas.microsoft.com/office/drawing/2014/main" id="{7932C72A-E70B-7848-BAF4-EE32564D4D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5045" y="6920625"/>
                  <a:ext cx="1118322" cy="93383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">
                  <a:extLst>
                    <a:ext uri="{FF2B5EF4-FFF2-40B4-BE49-F238E27FC236}">
                      <a16:creationId xmlns:a16="http://schemas.microsoft.com/office/drawing/2014/main" id="{38DE7F4D-AD34-1746-8B37-AD86CBF29E96}"/>
                    </a:ext>
                  </a:extLst>
                </p:cNvPr>
                <p:cNvSpPr/>
                <p:nvPr/>
              </p:nvSpPr>
              <p:spPr>
                <a:xfrm>
                  <a:off x="6616444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42" name="Rectangle">
                  <a:extLst>
                    <a:ext uri="{FF2B5EF4-FFF2-40B4-BE49-F238E27FC236}">
                      <a16:creationId xmlns:a16="http://schemas.microsoft.com/office/drawing/2014/main" id="{38DE7F4D-AD34-1746-8B37-AD86CBF29E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6444" y="6920625"/>
                  <a:ext cx="1118322" cy="93383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">
                  <a:extLst>
                    <a:ext uri="{FF2B5EF4-FFF2-40B4-BE49-F238E27FC236}">
                      <a16:creationId xmlns:a16="http://schemas.microsoft.com/office/drawing/2014/main" id="{175A1482-0417-3F4C-AE7F-03B74AC1FC0A}"/>
                    </a:ext>
                  </a:extLst>
                </p:cNvPr>
                <p:cNvSpPr/>
                <p:nvPr/>
              </p:nvSpPr>
              <p:spPr>
                <a:xfrm>
                  <a:off x="7734045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43" name="Rectangle">
                  <a:extLst>
                    <a:ext uri="{FF2B5EF4-FFF2-40B4-BE49-F238E27FC236}">
                      <a16:creationId xmlns:a16="http://schemas.microsoft.com/office/drawing/2014/main" id="{175A1482-0417-3F4C-AE7F-03B74AC1FC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4045" y="6920625"/>
                  <a:ext cx="1118322" cy="93383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">
                  <a:extLst>
                    <a:ext uri="{FF2B5EF4-FFF2-40B4-BE49-F238E27FC236}">
                      <a16:creationId xmlns:a16="http://schemas.microsoft.com/office/drawing/2014/main" id="{3012038E-E2E6-BC43-AE89-1D1F78831AD3}"/>
                    </a:ext>
                  </a:extLst>
                </p:cNvPr>
                <p:cNvSpPr/>
                <p:nvPr/>
              </p:nvSpPr>
              <p:spPr>
                <a:xfrm>
                  <a:off x="885164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44" name="Rectangle">
                  <a:extLst>
                    <a:ext uri="{FF2B5EF4-FFF2-40B4-BE49-F238E27FC236}">
                      <a16:creationId xmlns:a16="http://schemas.microsoft.com/office/drawing/2014/main" id="{3012038E-E2E6-BC43-AE89-1D1F78831A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1646" y="6920625"/>
                  <a:ext cx="1118322" cy="93383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">
                  <a:extLst>
                    <a:ext uri="{FF2B5EF4-FFF2-40B4-BE49-F238E27FC236}">
                      <a16:creationId xmlns:a16="http://schemas.microsoft.com/office/drawing/2014/main" id="{5DDCDC12-D7C0-4440-9F25-781AC464159E}"/>
                    </a:ext>
                  </a:extLst>
                </p:cNvPr>
                <p:cNvSpPr/>
                <p:nvPr/>
              </p:nvSpPr>
              <p:spPr>
                <a:xfrm>
                  <a:off x="995654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45" name="Rectangle">
                  <a:extLst>
                    <a:ext uri="{FF2B5EF4-FFF2-40B4-BE49-F238E27FC236}">
                      <a16:creationId xmlns:a16="http://schemas.microsoft.com/office/drawing/2014/main" id="{5DDCDC12-D7C0-4440-9F25-781AC46415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6546" y="6920625"/>
                  <a:ext cx="1118322" cy="93383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">
                  <a:extLst>
                    <a:ext uri="{FF2B5EF4-FFF2-40B4-BE49-F238E27FC236}">
                      <a16:creationId xmlns:a16="http://schemas.microsoft.com/office/drawing/2014/main" id="{E277A0C4-D32C-3A47-916A-519E90B1C879}"/>
                    </a:ext>
                  </a:extLst>
                </p:cNvPr>
                <p:cNvSpPr/>
                <p:nvPr/>
              </p:nvSpPr>
              <p:spPr>
                <a:xfrm>
                  <a:off x="1676374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sz="3200" dirty="0"/>
                </a:p>
              </p:txBody>
            </p:sp>
          </mc:Choice>
          <mc:Fallback xmlns="">
            <p:sp>
              <p:nvSpPr>
                <p:cNvPr id="46" name="Rectangle">
                  <a:extLst>
                    <a:ext uri="{FF2B5EF4-FFF2-40B4-BE49-F238E27FC236}">
                      <a16:creationId xmlns:a16="http://schemas.microsoft.com/office/drawing/2014/main" id="{E277A0C4-D32C-3A47-916A-519E90B1C8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63746" y="6920625"/>
                  <a:ext cx="1118322" cy="933834"/>
                </a:xfrm>
                <a:prstGeom prst="rect">
                  <a:avLst/>
                </a:prstGeom>
                <a:blipFill>
                  <a:blip r:embed="rId17"/>
                  <a:stretch>
                    <a:fillRect l="-4444" r="-1111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">
                  <a:extLst>
                    <a:ext uri="{FF2B5EF4-FFF2-40B4-BE49-F238E27FC236}">
                      <a16:creationId xmlns:a16="http://schemas.microsoft.com/office/drawing/2014/main" id="{229E385F-B0AD-C940-9250-8A17AB994886}"/>
                    </a:ext>
                  </a:extLst>
                </p:cNvPr>
                <p:cNvSpPr/>
                <p:nvPr/>
              </p:nvSpPr>
              <p:spPr>
                <a:xfrm>
                  <a:off x="1100429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47" name="Rectangle">
                  <a:extLst>
                    <a:ext uri="{FF2B5EF4-FFF2-40B4-BE49-F238E27FC236}">
                      <a16:creationId xmlns:a16="http://schemas.microsoft.com/office/drawing/2014/main" id="{229E385F-B0AD-C940-9250-8A17AB99488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04296" y="6920625"/>
                  <a:ext cx="1118322" cy="93383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">
                  <a:extLst>
                    <a:ext uri="{FF2B5EF4-FFF2-40B4-BE49-F238E27FC236}">
                      <a16:creationId xmlns:a16="http://schemas.microsoft.com/office/drawing/2014/main" id="{D384FFE8-691E-144B-8F4E-14D073D8C530}"/>
                    </a:ext>
                  </a:extLst>
                </p:cNvPr>
                <p:cNvSpPr/>
                <p:nvPr/>
              </p:nvSpPr>
              <p:spPr>
                <a:xfrm>
                  <a:off x="1212189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48" name="Rectangle">
                  <a:extLst>
                    <a:ext uri="{FF2B5EF4-FFF2-40B4-BE49-F238E27FC236}">
                      <a16:creationId xmlns:a16="http://schemas.microsoft.com/office/drawing/2014/main" id="{D384FFE8-691E-144B-8F4E-14D073D8C5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21896" y="6920625"/>
                  <a:ext cx="1118322" cy="933834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">
                  <a:extLst>
                    <a:ext uri="{FF2B5EF4-FFF2-40B4-BE49-F238E27FC236}">
                      <a16:creationId xmlns:a16="http://schemas.microsoft.com/office/drawing/2014/main" id="{FB01D17D-5889-8143-A828-3C36027DE871}"/>
                    </a:ext>
                  </a:extLst>
                </p:cNvPr>
                <p:cNvSpPr/>
                <p:nvPr/>
              </p:nvSpPr>
              <p:spPr>
                <a:xfrm>
                  <a:off x="1323949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49" name="Rectangle">
                  <a:extLst>
                    <a:ext uri="{FF2B5EF4-FFF2-40B4-BE49-F238E27FC236}">
                      <a16:creationId xmlns:a16="http://schemas.microsoft.com/office/drawing/2014/main" id="{FB01D17D-5889-8143-A828-3C36027DE8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39496" y="6920625"/>
                  <a:ext cx="1118322" cy="933834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">
                  <a:extLst>
                    <a:ext uri="{FF2B5EF4-FFF2-40B4-BE49-F238E27FC236}">
                      <a16:creationId xmlns:a16="http://schemas.microsoft.com/office/drawing/2014/main" id="{0E0965BC-85C7-F540-9B70-EBC4B9797713}"/>
                    </a:ext>
                  </a:extLst>
                </p:cNvPr>
                <p:cNvSpPr/>
                <p:nvPr/>
              </p:nvSpPr>
              <p:spPr>
                <a:xfrm>
                  <a:off x="1434439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50" name="Rectangle">
                  <a:extLst>
                    <a:ext uri="{FF2B5EF4-FFF2-40B4-BE49-F238E27FC236}">
                      <a16:creationId xmlns:a16="http://schemas.microsoft.com/office/drawing/2014/main" id="{0E0965BC-85C7-F540-9B70-EBC4B979771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44396" y="6920625"/>
                  <a:ext cx="1118322" cy="933834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9514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aging Algorithm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Paging Algorithm</a:t>
            </a:r>
          </a:p>
        </p:txBody>
      </p:sp>
      <p:sp>
        <p:nvSpPr>
          <p:cNvPr id="224" name="Paging Algorithm:…"/>
          <p:cNvSpPr txBox="1">
            <a:spLocks noGrp="1"/>
          </p:cNvSpPr>
          <p:nvPr>
            <p:ph type="body" idx="1"/>
          </p:nvPr>
        </p:nvSpPr>
        <p:spPr>
          <a:xfrm>
            <a:off x="622300" y="5310316"/>
            <a:ext cx="22860000" cy="8037266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dirty="0"/>
              <a:t>Paging Algorithm:</a:t>
            </a:r>
          </a:p>
          <a:p>
            <a:pPr lvl="1"/>
            <a:r>
              <a:rPr dirty="0"/>
              <a:t> decides which page to eject from </a:t>
            </a:r>
            <a:r>
              <a:rPr lang="en-US" dirty="0"/>
              <a:t>cache</a:t>
            </a:r>
            <a:r>
              <a:rPr dirty="0"/>
              <a:t>. </a:t>
            </a:r>
          </a:p>
          <a:p>
            <a:pPr lvl="1"/>
            <a:r>
              <a:rPr dirty="0"/>
              <a:t>The cost to be minimized is the </a:t>
            </a:r>
            <a:r>
              <a:rPr lang="en-US" dirty="0"/>
              <a:t>number </a:t>
            </a:r>
            <a:r>
              <a:rPr dirty="0"/>
              <a:t>of page faults.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763E6D7-0500-3542-B7F6-B86F8D6865D1}"/>
              </a:ext>
            </a:extLst>
          </p:cNvPr>
          <p:cNvGrpSpPr/>
          <p:nvPr/>
        </p:nvGrpSpPr>
        <p:grpSpPr>
          <a:xfrm>
            <a:off x="1969769" y="2118758"/>
            <a:ext cx="17966097" cy="2406788"/>
            <a:chOff x="2234945" y="5447671"/>
            <a:chExt cx="17966097" cy="24067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">
                  <a:extLst>
                    <a:ext uri="{FF2B5EF4-FFF2-40B4-BE49-F238E27FC236}">
                      <a16:creationId xmlns:a16="http://schemas.microsoft.com/office/drawing/2014/main" id="{ADBEE6E5-3466-494E-B8B7-D3706ACD1E80}"/>
                    </a:ext>
                  </a:extLst>
                </p:cNvPr>
                <p:cNvSpPr/>
                <p:nvPr/>
              </p:nvSpPr>
              <p:spPr>
                <a:xfrm>
                  <a:off x="2234945" y="5447671"/>
                  <a:ext cx="1118322" cy="933834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sz="3200" dirty="0"/>
                </a:p>
              </p:txBody>
            </p:sp>
          </mc:Choice>
          <mc:Fallback xmlns="">
            <p:sp>
              <p:nvSpPr>
                <p:cNvPr id="51" name="Rectangle">
                  <a:extLst>
                    <a:ext uri="{FF2B5EF4-FFF2-40B4-BE49-F238E27FC236}">
                      <a16:creationId xmlns:a16="http://schemas.microsoft.com/office/drawing/2014/main" id="{ADBEE6E5-3466-494E-B8B7-D3706ACD1E8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4945" y="5447671"/>
                  <a:ext cx="1118322" cy="93383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DF072958-345B-F647-8AAA-344B306E85AC}"/>
                    </a:ext>
                  </a:extLst>
                </p:cNvPr>
                <p:cNvSpPr/>
                <p:nvPr/>
              </p:nvSpPr>
              <p:spPr>
                <a:xfrm>
                  <a:off x="3352544" y="5447671"/>
                  <a:ext cx="1118322" cy="933834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DF072958-345B-F647-8AAA-344B306E85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2544" y="5447671"/>
                  <a:ext cx="1118322" cy="93383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ectangle">
                  <a:extLst>
                    <a:ext uri="{FF2B5EF4-FFF2-40B4-BE49-F238E27FC236}">
                      <a16:creationId xmlns:a16="http://schemas.microsoft.com/office/drawing/2014/main" id="{8708E193-DE03-2841-8BDF-FBAA7BF9F200}"/>
                    </a:ext>
                  </a:extLst>
                </p:cNvPr>
                <p:cNvSpPr/>
                <p:nvPr/>
              </p:nvSpPr>
              <p:spPr>
                <a:xfrm>
                  <a:off x="4470144" y="5447671"/>
                  <a:ext cx="1118322" cy="933834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3" name="Rectangle">
                  <a:extLst>
                    <a:ext uri="{FF2B5EF4-FFF2-40B4-BE49-F238E27FC236}">
                      <a16:creationId xmlns:a16="http://schemas.microsoft.com/office/drawing/2014/main" id="{8708E193-DE03-2841-8BDF-FBAA7BF9F2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70144" y="5447671"/>
                  <a:ext cx="1118322" cy="93383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202E7958-D763-9244-9BAF-12FE4B4E4E53}"/>
                    </a:ext>
                  </a:extLst>
                </p:cNvPr>
                <p:cNvSpPr/>
                <p:nvPr/>
              </p:nvSpPr>
              <p:spPr>
                <a:xfrm>
                  <a:off x="5575045" y="5447671"/>
                  <a:ext cx="1118322" cy="933834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sz="3200" dirty="0"/>
                </a:p>
              </p:txBody>
            </p:sp>
          </mc:Choice>
          <mc:Fallback xmlns=""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202E7958-D763-9244-9BAF-12FE4B4E4E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5045" y="5447671"/>
                  <a:ext cx="1118322" cy="93383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">
                  <a:extLst>
                    <a:ext uri="{FF2B5EF4-FFF2-40B4-BE49-F238E27FC236}">
                      <a16:creationId xmlns:a16="http://schemas.microsoft.com/office/drawing/2014/main" id="{F130FBBE-4A7D-E442-8C2B-E4AD40FC89C7}"/>
                    </a:ext>
                  </a:extLst>
                </p:cNvPr>
                <p:cNvSpPr/>
                <p:nvPr/>
              </p:nvSpPr>
              <p:spPr>
                <a:xfrm>
                  <a:off x="6616444" y="5447671"/>
                  <a:ext cx="1118322" cy="933834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55" name="Rectangle">
                  <a:extLst>
                    <a:ext uri="{FF2B5EF4-FFF2-40B4-BE49-F238E27FC236}">
                      <a16:creationId xmlns:a16="http://schemas.microsoft.com/office/drawing/2014/main" id="{F130FBBE-4A7D-E442-8C2B-E4AD40FC89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6444" y="5447671"/>
                  <a:ext cx="1118322" cy="93383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Cache">
              <a:extLst>
                <a:ext uri="{FF2B5EF4-FFF2-40B4-BE49-F238E27FC236}">
                  <a16:creationId xmlns:a16="http://schemas.microsoft.com/office/drawing/2014/main" id="{0F7CD2DE-3A86-424B-A581-FB939F8922D9}"/>
                </a:ext>
              </a:extLst>
            </p:cNvPr>
            <p:cNvSpPr txBox="1"/>
            <p:nvPr/>
          </p:nvSpPr>
          <p:spPr>
            <a:xfrm>
              <a:off x="10754301" y="5620436"/>
              <a:ext cx="1293624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rtl="1">
                <a:spcBef>
                  <a:spcPts val="3900"/>
                </a:spcBef>
                <a:buClr>
                  <a:schemeClr val="accent1"/>
                </a:buClr>
                <a:buFont typeface="Avenir Next Regular"/>
                <a:defRPr sz="4400"/>
              </a:lvl1pPr>
            </a:lstStyle>
            <a:p>
              <a:r>
                <a:rPr sz="3200"/>
                <a:t>Cache</a:t>
              </a:r>
            </a:p>
          </p:txBody>
        </p:sp>
        <p:sp>
          <p:nvSpPr>
            <p:cNvPr id="57" name="Slow memory">
              <a:extLst>
                <a:ext uri="{FF2B5EF4-FFF2-40B4-BE49-F238E27FC236}">
                  <a16:creationId xmlns:a16="http://schemas.microsoft.com/office/drawing/2014/main" id="{BB933B59-5E6C-A341-81ED-9711808AFC28}"/>
                </a:ext>
              </a:extLst>
            </p:cNvPr>
            <p:cNvSpPr txBox="1"/>
            <p:nvPr/>
          </p:nvSpPr>
          <p:spPr>
            <a:xfrm>
              <a:off x="18522697" y="7157675"/>
              <a:ext cx="1678345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rtl="1">
                <a:spcBef>
                  <a:spcPts val="3900"/>
                </a:spcBef>
                <a:buClr>
                  <a:schemeClr val="accent1"/>
                </a:buClr>
                <a:buFont typeface="Avenir Next Regular"/>
                <a:defRPr sz="4400"/>
              </a:lvl1pPr>
            </a:lstStyle>
            <a:p>
              <a:r>
                <a:rPr lang="en-US" sz="3200" dirty="0"/>
                <a:t>M</a:t>
              </a:r>
              <a:r>
                <a:rPr sz="3200" dirty="0"/>
                <a:t>emory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">
                  <a:extLst>
                    <a:ext uri="{FF2B5EF4-FFF2-40B4-BE49-F238E27FC236}">
                      <a16:creationId xmlns:a16="http://schemas.microsoft.com/office/drawing/2014/main" id="{6F507CFC-5C96-C743-8752-E6C5DA9BEFC1}"/>
                    </a:ext>
                  </a:extLst>
                </p:cNvPr>
                <p:cNvSpPr/>
                <p:nvPr/>
              </p:nvSpPr>
              <p:spPr>
                <a:xfrm>
                  <a:off x="8851646" y="5447671"/>
                  <a:ext cx="1118322" cy="933834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58" name="Rectangle">
                  <a:extLst>
                    <a:ext uri="{FF2B5EF4-FFF2-40B4-BE49-F238E27FC236}">
                      <a16:creationId xmlns:a16="http://schemas.microsoft.com/office/drawing/2014/main" id="{6F507CFC-5C96-C743-8752-E6C5DA9BEF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1646" y="5447671"/>
                  <a:ext cx="1118322" cy="93383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">
                  <a:extLst>
                    <a:ext uri="{FF2B5EF4-FFF2-40B4-BE49-F238E27FC236}">
                      <a16:creationId xmlns:a16="http://schemas.microsoft.com/office/drawing/2014/main" id="{67B0DA8E-64F7-C146-AC56-7EC305ED0033}"/>
                    </a:ext>
                  </a:extLst>
                </p:cNvPr>
                <p:cNvSpPr/>
                <p:nvPr/>
              </p:nvSpPr>
              <p:spPr>
                <a:xfrm>
                  <a:off x="2234945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59" name="Rectangle">
                  <a:extLst>
                    <a:ext uri="{FF2B5EF4-FFF2-40B4-BE49-F238E27FC236}">
                      <a16:creationId xmlns:a16="http://schemas.microsoft.com/office/drawing/2014/main" id="{67B0DA8E-64F7-C146-AC56-7EC305ED00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4945" y="6920625"/>
                  <a:ext cx="1118322" cy="93383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">
                  <a:extLst>
                    <a:ext uri="{FF2B5EF4-FFF2-40B4-BE49-F238E27FC236}">
                      <a16:creationId xmlns:a16="http://schemas.microsoft.com/office/drawing/2014/main" id="{E1688887-D60F-8B44-A88C-99464BD5684C}"/>
                    </a:ext>
                  </a:extLst>
                </p:cNvPr>
                <p:cNvSpPr/>
                <p:nvPr/>
              </p:nvSpPr>
              <p:spPr>
                <a:xfrm>
                  <a:off x="3352544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60" name="Rectangle">
                  <a:extLst>
                    <a:ext uri="{FF2B5EF4-FFF2-40B4-BE49-F238E27FC236}">
                      <a16:creationId xmlns:a16="http://schemas.microsoft.com/office/drawing/2014/main" id="{E1688887-D60F-8B44-A88C-99464BD568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2544" y="6920625"/>
                  <a:ext cx="1118322" cy="93383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ectangle">
                  <a:extLst>
                    <a:ext uri="{FF2B5EF4-FFF2-40B4-BE49-F238E27FC236}">
                      <a16:creationId xmlns:a16="http://schemas.microsoft.com/office/drawing/2014/main" id="{67EF0DD9-6F1C-F647-A1EE-33E586A11668}"/>
                    </a:ext>
                  </a:extLst>
                </p:cNvPr>
                <p:cNvSpPr/>
                <p:nvPr/>
              </p:nvSpPr>
              <p:spPr>
                <a:xfrm>
                  <a:off x="4470144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sz="3200" dirty="0"/>
                </a:p>
              </p:txBody>
            </p:sp>
          </mc:Choice>
          <mc:Fallback xmlns="">
            <p:sp>
              <p:nvSpPr>
                <p:cNvPr id="61" name="Rectangle">
                  <a:extLst>
                    <a:ext uri="{FF2B5EF4-FFF2-40B4-BE49-F238E27FC236}">
                      <a16:creationId xmlns:a16="http://schemas.microsoft.com/office/drawing/2014/main" id="{67EF0DD9-6F1C-F647-A1EE-33E586A116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70144" y="6920625"/>
                  <a:ext cx="1118322" cy="93383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D087A44A-B7E4-B74C-85B8-C015225FC788}"/>
                    </a:ext>
                  </a:extLst>
                </p:cNvPr>
                <p:cNvSpPr/>
                <p:nvPr/>
              </p:nvSpPr>
              <p:spPr>
                <a:xfrm>
                  <a:off x="5575045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D087A44A-B7E4-B74C-85B8-C015225FC7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5045" y="6920625"/>
                  <a:ext cx="1118322" cy="93383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">
                  <a:extLst>
                    <a:ext uri="{FF2B5EF4-FFF2-40B4-BE49-F238E27FC236}">
                      <a16:creationId xmlns:a16="http://schemas.microsoft.com/office/drawing/2014/main" id="{958A96FD-FE1D-AB4D-B262-15735470E6BD}"/>
                    </a:ext>
                  </a:extLst>
                </p:cNvPr>
                <p:cNvSpPr/>
                <p:nvPr/>
              </p:nvSpPr>
              <p:spPr>
                <a:xfrm>
                  <a:off x="6616444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63" name="Rectangle">
                  <a:extLst>
                    <a:ext uri="{FF2B5EF4-FFF2-40B4-BE49-F238E27FC236}">
                      <a16:creationId xmlns:a16="http://schemas.microsoft.com/office/drawing/2014/main" id="{958A96FD-FE1D-AB4D-B262-15735470E6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6444" y="6920625"/>
                  <a:ext cx="1118322" cy="93383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C48FD48F-C4CB-EE45-A72F-02FF45ACB5EE}"/>
                    </a:ext>
                  </a:extLst>
                </p:cNvPr>
                <p:cNvSpPr/>
                <p:nvPr/>
              </p:nvSpPr>
              <p:spPr>
                <a:xfrm>
                  <a:off x="7734045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C48FD48F-C4CB-EE45-A72F-02FF45ACB5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4045" y="6920625"/>
                  <a:ext cx="1118322" cy="93383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">
                  <a:extLst>
                    <a:ext uri="{FF2B5EF4-FFF2-40B4-BE49-F238E27FC236}">
                      <a16:creationId xmlns:a16="http://schemas.microsoft.com/office/drawing/2014/main" id="{5F5521B1-E1A8-9C40-9805-B52D74964249}"/>
                    </a:ext>
                  </a:extLst>
                </p:cNvPr>
                <p:cNvSpPr/>
                <p:nvPr/>
              </p:nvSpPr>
              <p:spPr>
                <a:xfrm>
                  <a:off x="885164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65" name="Rectangle">
                  <a:extLst>
                    <a:ext uri="{FF2B5EF4-FFF2-40B4-BE49-F238E27FC236}">
                      <a16:creationId xmlns:a16="http://schemas.microsoft.com/office/drawing/2014/main" id="{5F5521B1-E1A8-9C40-9805-B52D749642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1646" y="6920625"/>
                  <a:ext cx="1118322" cy="93383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">
                  <a:extLst>
                    <a:ext uri="{FF2B5EF4-FFF2-40B4-BE49-F238E27FC236}">
                      <a16:creationId xmlns:a16="http://schemas.microsoft.com/office/drawing/2014/main" id="{441419EC-E4C5-FD4C-8B67-9CCE01B1EABB}"/>
                    </a:ext>
                  </a:extLst>
                </p:cNvPr>
                <p:cNvSpPr/>
                <p:nvPr/>
              </p:nvSpPr>
              <p:spPr>
                <a:xfrm>
                  <a:off x="995654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66" name="Rectangle">
                  <a:extLst>
                    <a:ext uri="{FF2B5EF4-FFF2-40B4-BE49-F238E27FC236}">
                      <a16:creationId xmlns:a16="http://schemas.microsoft.com/office/drawing/2014/main" id="{441419EC-E4C5-FD4C-8B67-9CCE01B1EA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6546" y="6920625"/>
                  <a:ext cx="1118322" cy="93383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">
                  <a:extLst>
                    <a:ext uri="{FF2B5EF4-FFF2-40B4-BE49-F238E27FC236}">
                      <a16:creationId xmlns:a16="http://schemas.microsoft.com/office/drawing/2014/main" id="{FDE61A41-1954-124D-8D59-E2B19944379C}"/>
                    </a:ext>
                  </a:extLst>
                </p:cNvPr>
                <p:cNvSpPr/>
                <p:nvPr/>
              </p:nvSpPr>
              <p:spPr>
                <a:xfrm>
                  <a:off x="1676374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sz="3200" dirty="0"/>
                </a:p>
              </p:txBody>
            </p:sp>
          </mc:Choice>
          <mc:Fallback xmlns="">
            <p:sp>
              <p:nvSpPr>
                <p:cNvPr id="67" name="Rectangle">
                  <a:extLst>
                    <a:ext uri="{FF2B5EF4-FFF2-40B4-BE49-F238E27FC236}">
                      <a16:creationId xmlns:a16="http://schemas.microsoft.com/office/drawing/2014/main" id="{FDE61A41-1954-124D-8D59-E2B1994437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63746" y="6920625"/>
                  <a:ext cx="1118322" cy="933834"/>
                </a:xfrm>
                <a:prstGeom prst="rect">
                  <a:avLst/>
                </a:prstGeom>
                <a:blipFill>
                  <a:blip r:embed="rId16"/>
                  <a:stretch>
                    <a:fillRect l="-4444" r="-1111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">
                  <a:extLst>
                    <a:ext uri="{FF2B5EF4-FFF2-40B4-BE49-F238E27FC236}">
                      <a16:creationId xmlns:a16="http://schemas.microsoft.com/office/drawing/2014/main" id="{DD4F28EA-475F-6B4C-96FC-1FA9D2D50C87}"/>
                    </a:ext>
                  </a:extLst>
                </p:cNvPr>
                <p:cNvSpPr/>
                <p:nvPr/>
              </p:nvSpPr>
              <p:spPr>
                <a:xfrm>
                  <a:off x="1100429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68" name="Rectangle">
                  <a:extLst>
                    <a:ext uri="{FF2B5EF4-FFF2-40B4-BE49-F238E27FC236}">
                      <a16:creationId xmlns:a16="http://schemas.microsoft.com/office/drawing/2014/main" id="{DD4F28EA-475F-6B4C-96FC-1FA9D2D50C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04296" y="6920625"/>
                  <a:ext cx="1118322" cy="933834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">
                  <a:extLst>
                    <a:ext uri="{FF2B5EF4-FFF2-40B4-BE49-F238E27FC236}">
                      <a16:creationId xmlns:a16="http://schemas.microsoft.com/office/drawing/2014/main" id="{6DDB3B51-8659-C74D-B4FD-055863DF186C}"/>
                    </a:ext>
                  </a:extLst>
                </p:cNvPr>
                <p:cNvSpPr/>
                <p:nvPr/>
              </p:nvSpPr>
              <p:spPr>
                <a:xfrm>
                  <a:off x="1212189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69" name="Rectangle">
                  <a:extLst>
                    <a:ext uri="{FF2B5EF4-FFF2-40B4-BE49-F238E27FC236}">
                      <a16:creationId xmlns:a16="http://schemas.microsoft.com/office/drawing/2014/main" id="{6DDB3B51-8659-C74D-B4FD-055863DF18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21896" y="6920625"/>
                  <a:ext cx="1118322" cy="93383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">
                  <a:extLst>
                    <a:ext uri="{FF2B5EF4-FFF2-40B4-BE49-F238E27FC236}">
                      <a16:creationId xmlns:a16="http://schemas.microsoft.com/office/drawing/2014/main" id="{2DFB7605-1AE2-8847-8B09-E8D1024A7C4C}"/>
                    </a:ext>
                  </a:extLst>
                </p:cNvPr>
                <p:cNvSpPr/>
                <p:nvPr/>
              </p:nvSpPr>
              <p:spPr>
                <a:xfrm>
                  <a:off x="1323949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70" name="Rectangle">
                  <a:extLst>
                    <a:ext uri="{FF2B5EF4-FFF2-40B4-BE49-F238E27FC236}">
                      <a16:creationId xmlns:a16="http://schemas.microsoft.com/office/drawing/2014/main" id="{2DFB7605-1AE2-8847-8B09-E8D1024A7C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39496" y="6920625"/>
                  <a:ext cx="1118322" cy="933834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">
                  <a:extLst>
                    <a:ext uri="{FF2B5EF4-FFF2-40B4-BE49-F238E27FC236}">
                      <a16:creationId xmlns:a16="http://schemas.microsoft.com/office/drawing/2014/main" id="{2846D73A-BE3A-D048-94BB-399D2AF80730}"/>
                    </a:ext>
                  </a:extLst>
                </p:cNvPr>
                <p:cNvSpPr/>
                <p:nvPr/>
              </p:nvSpPr>
              <p:spPr>
                <a:xfrm>
                  <a:off x="14344396" y="6920625"/>
                  <a:ext cx="1118322" cy="933834"/>
                </a:xfrm>
                <a:prstGeom prst="rect">
                  <a:avLst/>
                </a:prstGeom>
                <a:solidFill>
                  <a:srgbClr val="FBCB55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oMath>
                    </m:oMathPara>
                  </a14:m>
                  <a:endParaRPr sz="3200"/>
                </a:p>
              </p:txBody>
            </p:sp>
          </mc:Choice>
          <mc:Fallback xmlns="">
            <p:sp>
              <p:nvSpPr>
                <p:cNvPr id="71" name="Rectangle">
                  <a:extLst>
                    <a:ext uri="{FF2B5EF4-FFF2-40B4-BE49-F238E27FC236}">
                      <a16:creationId xmlns:a16="http://schemas.microsoft.com/office/drawing/2014/main" id="{2846D73A-BE3A-D048-94BB-399D2AF807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44396" y="6920625"/>
                  <a:ext cx="1118322" cy="933834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" name="Random Marking Algorithm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>
                  <a:lnSpc>
                    <a:spcPct val="80000"/>
                  </a:lnSpc>
                  <a:spcBef>
                    <a:spcPts val="2000"/>
                  </a:spcBef>
                  <a:buClrTx/>
                  <a:buSzTx/>
                  <a:buFontTx/>
                  <a:buNone/>
                  <a:defRPr sz="750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  <a:sym typeface="DIN Condensed Bold"/>
                  </a:defRPr>
                </a:pPr>
                <a:r>
                  <a:rPr dirty="0"/>
                  <a:t>Random Marking Algorithm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ar-AE" sz="4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ar-AE" sz="49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9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ar-AE" sz="49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ar-AE" dirty="0">
                    <a:solidFill>
                      <a:schemeClr val="bg1"/>
                    </a:solidFill>
                  </a:rPr>
                  <a:t>-</a:t>
                </a:r>
                <a:r>
                  <a:rPr lang="en-US" dirty="0">
                    <a:solidFill>
                      <a:schemeClr val="bg1"/>
                    </a:solidFill>
                  </a:rPr>
                  <a:t>Competitive </a:t>
                </a:r>
                <a:r>
                  <a:rPr dirty="0"/>
                  <a:t>randomized algorithm for the paging problem </a:t>
                </a:r>
                <a:r>
                  <a:rPr dirty="0" err="1"/>
                  <a:t>agains</a:t>
                </a:r>
                <a:r>
                  <a:rPr dirty="0"/>
                  <a:t> an oblivious adversary.</a:t>
                </a: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ar-AE" sz="485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ar-AE" sz="48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ar-AE" sz="48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ar-AE" sz="48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48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ar-AE" sz="48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+…+</m:t>
                    </m:r>
                    <m:f>
                      <m:fPr>
                        <m:ctrlP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den>
                    </m:f>
                  </m:oMath>
                </a14:m>
                <a:endParaRPr lang="ar-AE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6" name="Random Marking Algorithm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2"/>
                <a:stretch>
                  <a:fillRect l="-2211" t="-4621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49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" name="Random Marking Algorithm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>
                  <a:lnSpc>
                    <a:spcPct val="80000"/>
                  </a:lnSpc>
                  <a:spcBef>
                    <a:spcPts val="2000"/>
                  </a:spcBef>
                  <a:buClrTx/>
                  <a:buSzTx/>
                  <a:buFontTx/>
                  <a:buNone/>
                  <a:defRPr sz="750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  <a:sym typeface="DIN Condensed Bold"/>
                  </a:defRPr>
                </a:pPr>
                <a:r>
                  <a:rPr dirty="0"/>
                  <a:t>Random Marking Algorithm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ar-AE" sz="4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ar-AE" sz="49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9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ar-AE" sz="49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ar-AE" dirty="0">
                    <a:solidFill>
                      <a:schemeClr val="bg1"/>
                    </a:solidFill>
                  </a:rPr>
                  <a:t>-</a:t>
                </a:r>
                <a:r>
                  <a:rPr lang="en-US" dirty="0">
                    <a:solidFill>
                      <a:schemeClr val="bg1"/>
                    </a:solidFill>
                  </a:rPr>
                  <a:t>Competitive </a:t>
                </a:r>
                <a:r>
                  <a:rPr dirty="0"/>
                  <a:t>randomized algorithm for the paging problem </a:t>
                </a:r>
                <a:r>
                  <a:rPr dirty="0" err="1"/>
                  <a:t>agains</a:t>
                </a:r>
                <a:r>
                  <a:rPr dirty="0"/>
                  <a:t> an oblivious adversary.</a:t>
                </a: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ar-AE" sz="485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ar-AE" sz="48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ar-AE" sz="48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ar-AE" sz="48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48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ar-AE" sz="48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+…+</m:t>
                    </m:r>
                    <m:f>
                      <m:fPr>
                        <m:ctrlP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den>
                    </m:f>
                  </m:oMath>
                </a14:m>
                <a:endParaRPr lang="ar-AE" dirty="0">
                  <a:solidFill>
                    <a:schemeClr val="bg1"/>
                  </a:solidFill>
                </a:endParaRPr>
              </a:p>
              <a:p>
                <a:pPr lvl="1"/>
                <a:r>
                  <a:rPr lang="en-US" dirty="0"/>
                  <a:t>The algorithm works in phases.</a:t>
                </a:r>
              </a:p>
            </p:txBody>
          </p:sp>
        </mc:Choice>
        <mc:Fallback xmlns="">
          <p:sp>
            <p:nvSpPr>
              <p:cNvPr id="266" name="Random Marking Algorithm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2"/>
                <a:stretch>
                  <a:fillRect l="-2211" t="-4621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839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ompetitive ratio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Competitive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4" name="Optimal offline solution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>
                  <a:lnSpc>
                    <a:spcPct val="80000"/>
                  </a:lnSpc>
                  <a:spcBef>
                    <a:spcPts val="2000"/>
                  </a:spcBef>
                  <a:buClrTx/>
                  <a:buSzTx/>
                  <a:buFontTx/>
                  <a:buNone/>
                  <a:defRPr sz="750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  <a:sym typeface="DIN Condensed Bold"/>
                  </a:defRPr>
                </a:pPr>
                <a:r>
                  <a:rPr lang="en-US" dirty="0"/>
                  <a:t>Optimal offline solution </a:t>
                </a:r>
                <a14:m>
                  <m:oMath xmlns:m="http://schemas.openxmlformats.org/officeDocument/2006/math">
                    <m:r>
                      <a:rPr lang="en-US" sz="8550" i="1">
                        <a:solidFill>
                          <a:srgbClr val="56A2D5"/>
                        </a:solidFill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8550" i="1">
                        <a:solidFill>
                          <a:srgbClr val="56A2D5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8550" i="1">
                        <a:solidFill>
                          <a:srgbClr val="56A2D5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8550" i="1">
                        <a:solidFill>
                          <a:srgbClr val="56A2D5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Best objective value of an offline algorithm given input sequence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635000" lvl="1" indent="0">
                  <a:buNone/>
                </a:pPr>
                <a:r>
                  <a:rPr lang="en-US" dirty="0"/>
                  <a:t> </a:t>
                </a:r>
              </a:p>
              <a:p>
                <a:pPr marL="0" indent="0">
                  <a:lnSpc>
                    <a:spcPct val="80000"/>
                  </a:lnSpc>
                  <a:spcBef>
                    <a:spcPts val="2000"/>
                  </a:spcBef>
                  <a:buClrTx/>
                  <a:buSzTx/>
                  <a:buFontTx/>
                  <a:buNone/>
                  <a:defRPr sz="750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  <a:sym typeface="DIN Condensed Bold"/>
                  </a:defRPr>
                </a:pPr>
                <a:r>
                  <a:rPr lang="en-US" dirty="0"/>
                  <a:t>Online algorithm  </a:t>
                </a:r>
                <a14:m>
                  <m:oMath xmlns:m="http://schemas.openxmlformats.org/officeDocument/2006/math">
                    <m:r>
                      <a:rPr lang="en-US" sz="8550" b="0" i="1" smtClean="0">
                        <a:solidFill>
                          <a:srgbClr val="56A2D5"/>
                        </a:solidFill>
                        <a:latin typeface="Cambria Math" panose="02040503050406030204" pitchFamily="18" charset="0"/>
                      </a:rPr>
                      <m:t>𝐴𝐿𝐺</m:t>
                    </m:r>
                    <m:r>
                      <a:rPr lang="en-US" sz="8550" i="1">
                        <a:solidFill>
                          <a:srgbClr val="56A2D5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8550" i="1">
                        <a:solidFill>
                          <a:srgbClr val="56A2D5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8550" i="1">
                        <a:solidFill>
                          <a:srgbClr val="56A2D5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 </a:t>
                </a:r>
              </a:p>
              <a:p>
                <a:pPr lvl="1"/>
                <a:r>
                  <a:rPr lang="en-US" dirty="0"/>
                  <a:t>Objective value achieved by an online algorithm </a:t>
                </a:r>
                <a:r>
                  <a:rPr lang="en-US" dirty="0">
                    <a:solidFill>
                      <a:srgbClr val="000000"/>
                    </a:solidFill>
                  </a:rPr>
                  <a:t>ALG</a:t>
                </a:r>
                <a:r>
                  <a:rPr lang="en-US" dirty="0"/>
                  <a:t> on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. </a:t>
                </a:r>
              </a:p>
              <a:p>
                <a:pPr marL="0" indent="0">
                  <a:lnSpc>
                    <a:spcPct val="80000"/>
                  </a:lnSpc>
                  <a:spcBef>
                    <a:spcPts val="2000"/>
                  </a:spcBef>
                  <a:buClrTx/>
                  <a:buSzTx/>
                  <a:buFontTx/>
                  <a:buNone/>
                  <a:defRPr sz="750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  <a:sym typeface="DIN Condensed Bold"/>
                  </a:defRPr>
                </a:pPr>
                <a:r>
                  <a:rPr lang="en-US" dirty="0"/>
                  <a:t>Competitive Ratio: </a:t>
                </a:r>
              </a:p>
              <a:p>
                <a:pPr lvl="1"/>
                <a:r>
                  <a:rPr lang="en-US" dirty="0">
                    <a:solidFill>
                      <a:srgbClr val="222222"/>
                    </a:solidFill>
                  </a:rPr>
                  <a:t>ALG</a:t>
                </a:r>
                <a:r>
                  <a:rPr lang="en-US" dirty="0"/>
                  <a:t> has competitive ratio </a:t>
                </a:r>
                <a14:m>
                  <m:oMath xmlns:m="http://schemas.openxmlformats.org/officeDocument/2006/math">
                    <m:r>
                      <a:rPr lang="en-US" sz="5150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5150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5150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 if:</a:t>
                </a:r>
              </a:p>
              <a:p>
                <a:pPr marL="0" indent="0" algn="ctr">
                  <a:buSzTx/>
                  <a:buNone/>
                  <a:defRPr sz="6400"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7050" i="1">
                          <a:solidFill>
                            <a:srgbClr val="212221"/>
                          </a:solidFill>
                          <a:latin typeface="Cambria Math" panose="02040503050406030204" pitchFamily="18" charset="0"/>
                        </a:rPr>
                        <m:t>𝐴𝐿𝐺</m:t>
                      </m:r>
                      <m:r>
                        <a:rPr lang="en-US" sz="7050" i="1">
                          <a:solidFill>
                            <a:srgbClr val="21222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7050" i="1">
                          <a:solidFill>
                            <a:srgbClr val="21222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7050" i="1">
                          <a:solidFill>
                            <a:srgbClr val="212221"/>
                          </a:solidFill>
                          <a:latin typeface="Cambria Math" panose="02040503050406030204" pitchFamily="18" charset="0"/>
                        </a:rPr>
                        <m:t>)≤</m:t>
                      </m:r>
                      <m:r>
                        <a:rPr lang="en-US" sz="7050" i="1">
                          <a:solidFill>
                            <a:srgbClr val="21222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7050" i="1">
                          <a:solidFill>
                            <a:srgbClr val="21222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7050" i="1">
                          <a:solidFill>
                            <a:srgbClr val="212221"/>
                          </a:solidFill>
                          <a:latin typeface="Cambria Math" panose="02040503050406030204" pitchFamily="18" charset="0"/>
                        </a:rPr>
                        <m:t>𝑂𝑃𝑇</m:t>
                      </m:r>
                      <m:r>
                        <a:rPr lang="en-US" sz="7050" i="1">
                          <a:solidFill>
                            <a:srgbClr val="21222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7050" i="1">
                          <a:solidFill>
                            <a:srgbClr val="21222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7050" i="1">
                          <a:solidFill>
                            <a:srgbClr val="212221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sz="7050" i="1">
                          <a:solidFill>
                            <a:srgbClr val="21222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dirty="0">
                  <a:solidFill>
                    <a:srgbClr val="222222"/>
                  </a:solidFill>
                </a:endParaRPr>
              </a:p>
            </p:txBody>
          </p:sp>
        </mc:Choice>
        <mc:Fallback xmlns="">
          <p:sp>
            <p:nvSpPr>
              <p:cNvPr id="254" name="Optimal offline solution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3"/>
                <a:stretch>
                  <a:fillRect l="-2211" t="-3594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" name="Random Marking Algorithm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>
                  <a:lnSpc>
                    <a:spcPct val="80000"/>
                  </a:lnSpc>
                  <a:spcBef>
                    <a:spcPts val="2000"/>
                  </a:spcBef>
                  <a:buClrTx/>
                  <a:buSzTx/>
                  <a:buFontTx/>
                  <a:buNone/>
                  <a:defRPr sz="750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  <a:sym typeface="DIN Condensed Bold"/>
                  </a:defRPr>
                </a:pPr>
                <a:r>
                  <a:rPr dirty="0"/>
                  <a:t>Random Marking Algorithm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ar-AE" sz="4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ar-AE" sz="49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9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ar-AE" sz="49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ar-AE" dirty="0">
                    <a:solidFill>
                      <a:schemeClr val="bg1"/>
                    </a:solidFill>
                  </a:rPr>
                  <a:t>-</a:t>
                </a:r>
                <a:r>
                  <a:rPr lang="en-US" dirty="0">
                    <a:solidFill>
                      <a:schemeClr val="bg1"/>
                    </a:solidFill>
                  </a:rPr>
                  <a:t>Competitive </a:t>
                </a:r>
                <a:r>
                  <a:rPr dirty="0"/>
                  <a:t>randomized algorithm for the paging problem </a:t>
                </a:r>
                <a:r>
                  <a:rPr dirty="0" err="1"/>
                  <a:t>agains</a:t>
                </a:r>
                <a:r>
                  <a:rPr dirty="0"/>
                  <a:t> an oblivious adversary.</a:t>
                </a: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ar-AE" sz="485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ar-AE" sz="48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ar-AE" sz="48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ar-AE" sz="48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48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ar-AE" sz="48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+…+</m:t>
                    </m:r>
                    <m:f>
                      <m:fPr>
                        <m:ctrlP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den>
                    </m:f>
                  </m:oMath>
                </a14:m>
                <a:endParaRPr lang="ar-AE" dirty="0">
                  <a:solidFill>
                    <a:schemeClr val="bg1"/>
                  </a:solidFill>
                </a:endParaRPr>
              </a:p>
              <a:p>
                <a:pPr lvl="1"/>
                <a:r>
                  <a:rPr lang="en-US" dirty="0"/>
                  <a:t>The algorithm works in phases.</a:t>
                </a:r>
              </a:p>
              <a:p>
                <a:pPr lvl="1"/>
                <a:r>
                  <a:rPr lang="en-US" dirty="0"/>
                  <a:t>Every entry in the cache has a mark bit.</a:t>
                </a:r>
              </a:p>
            </p:txBody>
          </p:sp>
        </mc:Choice>
        <mc:Fallback xmlns="">
          <p:sp>
            <p:nvSpPr>
              <p:cNvPr id="266" name="Random Marking Algorithm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2"/>
                <a:stretch>
                  <a:fillRect l="-2211" t="-4621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467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2" name="Random Marking Algorithm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>
                  <a:lnSpc>
                    <a:spcPct val="80000"/>
                  </a:lnSpc>
                  <a:spcBef>
                    <a:spcPts val="2000"/>
                  </a:spcBef>
                  <a:buClrTx/>
                  <a:buSzTx/>
                  <a:buFontTx/>
                  <a:buNone/>
                  <a:defRPr sz="750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  <a:sym typeface="DIN Condensed Bold"/>
                  </a:defRPr>
                </a:pPr>
                <a:r>
                  <a:rPr dirty="0"/>
                  <a:t>Random Marking Algorithm</a:t>
                </a:r>
              </a:p>
              <a:p>
                <a:pPr lvl="1"/>
                <a:r>
                  <a:rPr dirty="0"/>
                  <a:t>Initially, all entries are unmarked.</a:t>
                </a:r>
              </a:p>
              <a:p>
                <a:pPr lvl="1"/>
                <a:r>
                  <a:rPr dirty="0"/>
                  <a:t>If a page in cache is accessed, it gets marked.</a:t>
                </a:r>
                <a:endParaRPr lang="en-US" dirty="0"/>
              </a:p>
              <a:p>
                <a:pPr lvl="1"/>
                <a:r>
                  <a:rPr lang="en-US" dirty="0"/>
                  <a:t>If all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rgbClr val="838686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pages in cache are marked, unmark all pages and start a new phase.</a:t>
                </a:r>
              </a:p>
              <a:p>
                <a:pPr marL="635000" lvl="1" indent="0">
                  <a:buNone/>
                </a:pPr>
                <a:endParaRPr dirty="0"/>
              </a:p>
            </p:txBody>
          </p:sp>
        </mc:Choice>
        <mc:Fallback xmlns="">
          <p:sp>
            <p:nvSpPr>
              <p:cNvPr id="272" name="Random Marking Algorithm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2"/>
                <a:stretch>
                  <a:fillRect l="-2211" t="-4621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801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2" name="Random Marking Algorithm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>
                  <a:lnSpc>
                    <a:spcPct val="80000"/>
                  </a:lnSpc>
                  <a:spcBef>
                    <a:spcPts val="2000"/>
                  </a:spcBef>
                  <a:buClrTx/>
                  <a:buSzTx/>
                  <a:buFontTx/>
                  <a:buNone/>
                  <a:defRPr sz="750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  <a:sym typeface="DIN Condensed Bold"/>
                  </a:defRPr>
                </a:pPr>
                <a:r>
                  <a:rPr dirty="0"/>
                  <a:t>Random Marking Algorithm</a:t>
                </a:r>
              </a:p>
              <a:p>
                <a:pPr lvl="1"/>
                <a:r>
                  <a:rPr dirty="0"/>
                  <a:t>Initially, all entries are unmarked.</a:t>
                </a:r>
              </a:p>
              <a:p>
                <a:pPr lvl="1"/>
                <a:r>
                  <a:rPr dirty="0"/>
                  <a:t>If a page in cache is accessed, it gets marked.</a:t>
                </a:r>
                <a:endParaRPr lang="en-US" dirty="0"/>
              </a:p>
              <a:p>
                <a:pPr lvl="1"/>
                <a:r>
                  <a:rPr lang="en-US" dirty="0"/>
                  <a:t>If all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rgbClr val="838686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pages in cache are marked, unmark all pages and start a new phase.</a:t>
                </a:r>
                <a:endParaRPr dirty="0"/>
              </a:p>
              <a:p>
                <a:pPr lvl="1"/>
                <a:r>
                  <a:rPr dirty="0"/>
                  <a:t>When a miss occurs: </a:t>
                </a:r>
              </a:p>
            </p:txBody>
          </p:sp>
        </mc:Choice>
        <mc:Fallback xmlns="">
          <p:sp>
            <p:nvSpPr>
              <p:cNvPr id="272" name="Random Marking Algorithm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2"/>
                <a:stretch>
                  <a:fillRect l="-2211" t="-4621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2" name="Random Marking Algorithm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>
                  <a:lnSpc>
                    <a:spcPct val="80000"/>
                  </a:lnSpc>
                  <a:spcBef>
                    <a:spcPts val="2000"/>
                  </a:spcBef>
                  <a:buClrTx/>
                  <a:buSzTx/>
                  <a:buFontTx/>
                  <a:buNone/>
                  <a:defRPr sz="750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  <a:sym typeface="DIN Condensed Bold"/>
                  </a:defRPr>
                </a:pPr>
                <a:r>
                  <a:rPr dirty="0"/>
                  <a:t>Random Marking Algorithm</a:t>
                </a:r>
              </a:p>
              <a:p>
                <a:pPr lvl="1"/>
                <a:r>
                  <a:rPr dirty="0"/>
                  <a:t>Initially, all entries are unmarked.</a:t>
                </a:r>
              </a:p>
              <a:p>
                <a:pPr lvl="1"/>
                <a:r>
                  <a:rPr dirty="0"/>
                  <a:t>If a page in cache is accessed, it gets marked.</a:t>
                </a:r>
                <a:endParaRPr lang="en-US" dirty="0"/>
              </a:p>
              <a:p>
                <a:pPr lvl="1"/>
                <a:r>
                  <a:rPr lang="en-US" dirty="0"/>
                  <a:t>If all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rgbClr val="838686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pages in cache are marked, unmark all pages and start a new phase.</a:t>
                </a:r>
                <a:endParaRPr dirty="0"/>
              </a:p>
              <a:p>
                <a:pPr lvl="1"/>
                <a:r>
                  <a:rPr dirty="0"/>
                  <a:t>When a miss occurs: </a:t>
                </a:r>
              </a:p>
              <a:p>
                <a:pPr lvl="2"/>
                <a:r>
                  <a:rPr dirty="0"/>
                  <a:t>Evict a uniformly chosen unmarked page.</a:t>
                </a:r>
              </a:p>
              <a:p>
                <a:pPr lvl="2"/>
                <a:r>
                  <a:rPr dirty="0"/>
                  <a:t>Fetch the new page into </a:t>
                </a:r>
                <a:r>
                  <a:rPr lang="en-US" dirty="0"/>
                  <a:t>cache</a:t>
                </a:r>
                <a:r>
                  <a:rPr dirty="0"/>
                  <a:t>, then mark it.</a:t>
                </a:r>
              </a:p>
            </p:txBody>
          </p:sp>
        </mc:Choice>
        <mc:Fallback xmlns="">
          <p:sp>
            <p:nvSpPr>
              <p:cNvPr id="272" name="Random Marking Algorithm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2"/>
                <a:stretch>
                  <a:fillRect l="-2211" t="-4621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472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Example:</a:t>
            </a:r>
          </a:p>
        </p:txBody>
      </p:sp>
      <p:sp>
        <p:nvSpPr>
          <p:cNvPr id="27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</p:spTree>
    <p:extLst>
      <p:ext uri="{BB962C8B-B14F-4D97-AF65-F5344CB8AC3E}">
        <p14:creationId xmlns:p14="http://schemas.microsoft.com/office/powerpoint/2010/main" val="122688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Example:</a:t>
            </a:r>
          </a:p>
        </p:txBody>
      </p:sp>
      <p:sp>
        <p:nvSpPr>
          <p:cNvPr id="27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p:grpSp>
        <p:nvGrpSpPr>
          <p:cNvPr id="280" name="Group"/>
          <p:cNvGrpSpPr/>
          <p:nvPr/>
        </p:nvGrpSpPr>
        <p:grpSpPr>
          <a:xfrm>
            <a:off x="10836020" y="6390870"/>
            <a:ext cx="4458423" cy="933833"/>
            <a:chOff x="0" y="0"/>
            <a:chExt cx="4458421" cy="933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6" name="Rectangle"/>
                <p:cNvSpPr/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6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blipFill>
                  <a:blip r:embed="rId3"/>
                  <a:stretch>
                    <a:fillRect l="-6667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7" name="Rectangle"/>
                <p:cNvSpPr/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blipFill>
                  <a:blip r:embed="rId4"/>
                  <a:stretch>
                    <a:fillRect l="-3333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8" name="Rectangle"/>
                <p:cNvSpPr/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8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blipFill>
                  <a:blip r:embed="rId5"/>
                  <a:stretch>
                    <a:fillRect l="-4444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9" name="Rectangle"/>
                <p:cNvSpPr/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blipFill>
                  <a:blip r:embed="rId6"/>
                  <a:stretch>
                    <a:fillRect l="-2222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1" name="Fast memory  :"/>
              <p:cNvSpPr txBox="1"/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rtl="1"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/>
                </a:pPr>
                <a:r>
                  <a:t>Fast memory </a:t>
                </a:r>
                <a14:m>
                  <m:oMath xmlns:m="http://schemas.openxmlformats.org/officeDocument/2006/math">
                    <m:d>
                      <m:d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t>: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81" name="Fast memory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blipFill>
                <a:blip r:embed="rId7"/>
                <a:stretch>
                  <a:fillRect l="-5145" r="-9843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Example:</a:t>
            </a:r>
          </a:p>
        </p:txBody>
      </p:sp>
      <p:sp>
        <p:nvSpPr>
          <p:cNvPr id="27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p:grpSp>
        <p:nvGrpSpPr>
          <p:cNvPr id="280" name="Group"/>
          <p:cNvGrpSpPr/>
          <p:nvPr/>
        </p:nvGrpSpPr>
        <p:grpSpPr>
          <a:xfrm>
            <a:off x="10836020" y="6390870"/>
            <a:ext cx="4458423" cy="933833"/>
            <a:chOff x="0" y="0"/>
            <a:chExt cx="4458421" cy="933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6" name="Rectangle"/>
                <p:cNvSpPr/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6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blipFill>
                  <a:blip r:embed="rId3"/>
                  <a:stretch>
                    <a:fillRect l="-6667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7" name="Rectangle"/>
                <p:cNvSpPr/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blipFill>
                  <a:blip r:embed="rId4"/>
                  <a:stretch>
                    <a:fillRect l="-3333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8" name="Rectangle"/>
                <p:cNvSpPr/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8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blipFill>
                  <a:blip r:embed="rId5"/>
                  <a:stretch>
                    <a:fillRect l="-4444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9" name="Rectangle"/>
                <p:cNvSpPr/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blipFill>
                  <a:blip r:embed="rId6"/>
                  <a:stretch>
                    <a:fillRect l="-2222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1" name="Fast memory  :"/>
              <p:cNvSpPr txBox="1"/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rtl="1"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/>
                </a:pPr>
                <a:r>
                  <a:t>Fast memory </a:t>
                </a:r>
                <a14:m>
                  <m:oMath xmlns:m="http://schemas.openxmlformats.org/officeDocument/2006/math">
                    <m:d>
                      <m:d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t>: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81" name="Fast memory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blipFill>
                <a:blip r:embed="rId7"/>
                <a:stretch>
                  <a:fillRect l="-5145" r="-9843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Access">
                <a:extLst>
                  <a:ext uri="{FF2B5EF4-FFF2-40B4-BE49-F238E27FC236}">
                    <a16:creationId xmlns:a16="http://schemas.microsoft.com/office/drawing/2014/main" id="{25EFB4CB-87BE-2F4D-8BE1-A024A1F6A43F}"/>
                  </a:ext>
                </a:extLst>
              </p:cNvPr>
              <p:cNvSpPr txBox="1"/>
              <p:nvPr/>
            </p:nvSpPr>
            <p:spPr>
              <a:xfrm>
                <a:off x="9902859" y="3234920"/>
                <a:ext cx="3289444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>
                    <a:solidFill>
                      <a:srgbClr val="000000"/>
                    </a:solidFill>
                  </a:defRPr>
                </a:pPr>
                <a:r>
                  <a:rPr dirty="0"/>
                  <a:t>Access </a:t>
                </a:r>
                <a14:m>
                  <m:oMath xmlns:m="http://schemas.openxmlformats.org/officeDocument/2006/math">
                    <m:r>
                      <a:rPr sz="5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sz="5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11" name="Access">
                <a:extLst>
                  <a:ext uri="{FF2B5EF4-FFF2-40B4-BE49-F238E27FC236}">
                    <a16:creationId xmlns:a16="http://schemas.microsoft.com/office/drawing/2014/main" id="{25EFB4CB-87BE-2F4D-8BE1-A024A1F6A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2859" y="3234920"/>
                <a:ext cx="3289444" cy="946960"/>
              </a:xfrm>
              <a:prstGeom prst="rect">
                <a:avLst/>
              </a:prstGeom>
              <a:blipFill>
                <a:blip r:embed="rId8"/>
                <a:stretch>
                  <a:fillRect l="-8846" b="-25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546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dirty="0"/>
              <a:t>Example:</a:t>
            </a:r>
          </a:p>
        </p:txBody>
      </p:sp>
      <p:sp>
        <p:nvSpPr>
          <p:cNvPr id="27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p:grpSp>
        <p:nvGrpSpPr>
          <p:cNvPr id="280" name="Group"/>
          <p:cNvGrpSpPr/>
          <p:nvPr/>
        </p:nvGrpSpPr>
        <p:grpSpPr>
          <a:xfrm>
            <a:off x="10836020" y="6390870"/>
            <a:ext cx="4458423" cy="933833"/>
            <a:chOff x="0" y="0"/>
            <a:chExt cx="4458421" cy="933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6" name="Rectangle"/>
                <p:cNvSpPr/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6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blipFill>
                  <a:blip r:embed="rId2"/>
                  <a:stretch>
                    <a:fillRect l="-6667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7" name="Rectangle"/>
                <p:cNvSpPr/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blipFill>
                  <a:blip r:embed="rId3"/>
                  <a:stretch>
                    <a:fillRect l="-3333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8" name="Rectangle"/>
                <p:cNvSpPr/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8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blipFill>
                  <a:blip r:embed="rId4"/>
                  <a:stretch>
                    <a:fillRect l="-4444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9" name="Rectangle"/>
                <p:cNvSpPr/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blipFill>
                  <a:blip r:embed="rId5"/>
                  <a:stretch>
                    <a:fillRect l="-2222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1" name="Fast memory  :"/>
              <p:cNvSpPr txBox="1"/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rtl="1"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/>
                </a:pPr>
                <a:r>
                  <a:t>Fast memory </a:t>
                </a:r>
                <a14:m>
                  <m:oMath xmlns:m="http://schemas.openxmlformats.org/officeDocument/2006/math">
                    <m:d>
                      <m:d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t>: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81" name="Fast memory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blipFill>
                <a:blip r:embed="rId6"/>
                <a:stretch>
                  <a:fillRect l="-5145" r="-9843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2" name="Access"/>
          <p:cNvSpPr txBox="1"/>
          <p:nvPr/>
        </p:nvSpPr>
        <p:spPr>
          <a:xfrm>
            <a:off x="10289223" y="4800831"/>
            <a:ext cx="1258358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900"/>
              </a:spcBef>
              <a:buClr>
                <a:schemeClr val="accent1"/>
              </a:buClr>
              <a:buFont typeface="Avenir Next Regular"/>
              <a:defRPr sz="44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0000"/>
                </a:solidFill>
              </a:rPr>
              <a:t>Miss</a:t>
            </a:r>
            <a:endParaRPr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Access">
                <a:extLst>
                  <a:ext uri="{FF2B5EF4-FFF2-40B4-BE49-F238E27FC236}">
                    <a16:creationId xmlns:a16="http://schemas.microsoft.com/office/drawing/2014/main" id="{44440318-0B8A-0940-9757-4481A387BF50}"/>
                  </a:ext>
                </a:extLst>
              </p:cNvPr>
              <p:cNvSpPr txBox="1"/>
              <p:nvPr/>
            </p:nvSpPr>
            <p:spPr>
              <a:xfrm>
                <a:off x="9902859" y="3234920"/>
                <a:ext cx="3289444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>
                    <a:solidFill>
                      <a:srgbClr val="000000"/>
                    </a:solidFill>
                  </a:defRPr>
                </a:pPr>
                <a:r>
                  <a:rPr dirty="0"/>
                  <a:t>Access </a:t>
                </a:r>
                <a14:m>
                  <m:oMath xmlns:m="http://schemas.openxmlformats.org/officeDocument/2006/math">
                    <m:r>
                      <a:rPr sz="5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sz="5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11" name="Access">
                <a:extLst>
                  <a:ext uri="{FF2B5EF4-FFF2-40B4-BE49-F238E27FC236}">
                    <a16:creationId xmlns:a16="http://schemas.microsoft.com/office/drawing/2014/main" id="{44440318-0B8A-0940-9757-4481A387B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2859" y="3234920"/>
                <a:ext cx="3289444" cy="946960"/>
              </a:xfrm>
              <a:prstGeom prst="rect">
                <a:avLst/>
              </a:prstGeom>
              <a:blipFill>
                <a:blip r:embed="rId7"/>
                <a:stretch>
                  <a:fillRect l="-8846" b="-25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414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Example:</a:t>
            </a:r>
          </a:p>
        </p:txBody>
      </p:sp>
      <p:sp>
        <p:nvSpPr>
          <p:cNvPr id="28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p:grpSp>
        <p:nvGrpSpPr>
          <p:cNvPr id="290" name="Group"/>
          <p:cNvGrpSpPr/>
          <p:nvPr/>
        </p:nvGrpSpPr>
        <p:grpSpPr>
          <a:xfrm>
            <a:off x="10836020" y="6390870"/>
            <a:ext cx="4458423" cy="933833"/>
            <a:chOff x="0" y="0"/>
            <a:chExt cx="4458421" cy="933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6" name="Rectangle"/>
                <p:cNvSpPr/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86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blipFill>
                  <a:blip r:embed="rId2"/>
                  <a:stretch>
                    <a:fillRect l="-6667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7" name="Rectangle"/>
            <p:cNvSpPr/>
            <p:nvPr/>
          </p:nvSpPr>
          <p:spPr>
            <a:xfrm>
              <a:off x="1117600" y="0"/>
              <a:ext cx="1118322" cy="933832"/>
            </a:xfrm>
            <a:prstGeom prst="rect">
              <a:avLst/>
            </a:prstGeom>
            <a:solidFill>
              <a:schemeClr val="accent3">
                <a:hueOff val="-1187647"/>
                <a:satOff val="22407"/>
                <a:lumOff val="18627"/>
              </a:schemeClr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4000" cap="all">
                  <a:solidFill>
                    <a:srgbClr val="222222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8" name="Rectangle"/>
                <p:cNvSpPr/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88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blipFill>
                  <a:blip r:embed="rId3"/>
                  <a:stretch>
                    <a:fillRect l="-4444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9" name="Rectangle"/>
                <p:cNvSpPr/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8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blipFill>
                  <a:blip r:embed="rId4"/>
                  <a:stretch>
                    <a:fillRect l="-2222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1" name="Fast memory  :"/>
              <p:cNvSpPr txBox="1"/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rtl="1"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/>
                </a:pPr>
                <a:r>
                  <a:t>Fast memory </a:t>
                </a:r>
                <a14:m>
                  <m:oMath xmlns:m="http://schemas.openxmlformats.org/officeDocument/2006/math">
                    <m:d>
                      <m:d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t>: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1" name="Fast memory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blipFill>
                <a:blip r:embed="rId5"/>
                <a:stretch>
                  <a:fillRect l="-5145" r="-9843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ccess">
            <a:extLst>
              <a:ext uri="{FF2B5EF4-FFF2-40B4-BE49-F238E27FC236}">
                <a16:creationId xmlns:a16="http://schemas.microsoft.com/office/drawing/2014/main" id="{291CDA71-063D-1345-AAA6-B8233F2147CE}"/>
              </a:ext>
            </a:extLst>
          </p:cNvPr>
          <p:cNvSpPr txBox="1"/>
          <p:nvPr/>
        </p:nvSpPr>
        <p:spPr>
          <a:xfrm>
            <a:off x="10289223" y="4800831"/>
            <a:ext cx="1258358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900"/>
              </a:spcBef>
              <a:buClr>
                <a:schemeClr val="accent1"/>
              </a:buClr>
              <a:buFont typeface="Avenir Next Regular"/>
              <a:defRPr sz="44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0000"/>
                </a:solidFill>
              </a:rPr>
              <a:t>Miss</a:t>
            </a:r>
            <a:endParaRPr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Access">
                <a:extLst>
                  <a:ext uri="{FF2B5EF4-FFF2-40B4-BE49-F238E27FC236}">
                    <a16:creationId xmlns:a16="http://schemas.microsoft.com/office/drawing/2014/main" id="{148B2986-0BBE-3D4C-A767-8636C44D0045}"/>
                  </a:ext>
                </a:extLst>
              </p:cNvPr>
              <p:cNvSpPr txBox="1"/>
              <p:nvPr/>
            </p:nvSpPr>
            <p:spPr>
              <a:xfrm>
                <a:off x="9902859" y="3234920"/>
                <a:ext cx="3289444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>
                    <a:solidFill>
                      <a:srgbClr val="000000"/>
                    </a:solidFill>
                  </a:defRPr>
                </a:pPr>
                <a:r>
                  <a:rPr dirty="0"/>
                  <a:t>Access </a:t>
                </a:r>
                <a14:m>
                  <m:oMath xmlns:m="http://schemas.openxmlformats.org/officeDocument/2006/math">
                    <m:r>
                      <a:rPr sz="5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sz="5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12" name="Access">
                <a:extLst>
                  <a:ext uri="{FF2B5EF4-FFF2-40B4-BE49-F238E27FC236}">
                    <a16:creationId xmlns:a16="http://schemas.microsoft.com/office/drawing/2014/main" id="{148B2986-0BBE-3D4C-A767-8636C44D0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2859" y="3234920"/>
                <a:ext cx="3289444" cy="946960"/>
              </a:xfrm>
              <a:prstGeom prst="rect">
                <a:avLst/>
              </a:prstGeom>
              <a:blipFill>
                <a:blip r:embed="rId6"/>
                <a:stretch>
                  <a:fillRect l="-8846" b="-25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Example:</a:t>
            </a:r>
          </a:p>
        </p:txBody>
      </p:sp>
      <p:sp>
        <p:nvSpPr>
          <p:cNvPr id="29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p:grpSp>
        <p:nvGrpSpPr>
          <p:cNvPr id="300" name="Group"/>
          <p:cNvGrpSpPr/>
          <p:nvPr/>
        </p:nvGrpSpPr>
        <p:grpSpPr>
          <a:xfrm>
            <a:off x="10836020" y="6390870"/>
            <a:ext cx="4458423" cy="933833"/>
            <a:chOff x="0" y="0"/>
            <a:chExt cx="4458421" cy="933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6" name="Rectangle"/>
                <p:cNvSpPr/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96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blipFill>
                  <a:blip r:embed="rId2"/>
                  <a:stretch>
                    <a:fillRect l="-6667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7" name="Rectangle"/>
                <p:cNvSpPr/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51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51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9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blipFill>
                  <a:blip r:embed="rId3"/>
                  <a:stretch>
                    <a:fillRect l="-10000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8" name="Rectangle"/>
                <p:cNvSpPr/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98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blipFill>
                  <a:blip r:embed="rId4"/>
                  <a:stretch>
                    <a:fillRect l="-4444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9" name="Rectangle"/>
                <p:cNvSpPr/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9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blipFill>
                  <a:blip r:embed="rId5"/>
                  <a:stretch>
                    <a:fillRect l="-2222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1" name="Fast memory  :"/>
              <p:cNvSpPr txBox="1"/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rtl="1"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/>
                </a:pPr>
                <a:r>
                  <a:t>Fast memory </a:t>
                </a:r>
                <a14:m>
                  <m:oMath xmlns:m="http://schemas.openxmlformats.org/officeDocument/2006/math">
                    <m:d>
                      <m:d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t>: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01" name="Fast memory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blipFill>
                <a:blip r:embed="rId6"/>
                <a:stretch>
                  <a:fillRect l="-5145" r="-9843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Access">
                <a:extLst>
                  <a:ext uri="{FF2B5EF4-FFF2-40B4-BE49-F238E27FC236}">
                    <a16:creationId xmlns:a16="http://schemas.microsoft.com/office/drawing/2014/main" id="{52FDA95D-410E-5F40-B8D8-57AA4BE105AE}"/>
                  </a:ext>
                </a:extLst>
              </p:cNvPr>
              <p:cNvSpPr txBox="1"/>
              <p:nvPr/>
            </p:nvSpPr>
            <p:spPr>
              <a:xfrm>
                <a:off x="9902859" y="3234920"/>
                <a:ext cx="3289444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>
                    <a:solidFill>
                      <a:srgbClr val="000000"/>
                    </a:solidFill>
                  </a:defRPr>
                </a:pPr>
                <a:r>
                  <a:rPr dirty="0"/>
                  <a:t>Access </a:t>
                </a:r>
                <a14:m>
                  <m:oMath xmlns:m="http://schemas.openxmlformats.org/officeDocument/2006/math">
                    <m:r>
                      <a:rPr sz="5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sz="5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11" name="Access">
                <a:extLst>
                  <a:ext uri="{FF2B5EF4-FFF2-40B4-BE49-F238E27FC236}">
                    <a16:creationId xmlns:a16="http://schemas.microsoft.com/office/drawing/2014/main" id="{52FDA95D-410E-5F40-B8D8-57AA4BE10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2859" y="3234920"/>
                <a:ext cx="3289444" cy="946960"/>
              </a:xfrm>
              <a:prstGeom prst="rect">
                <a:avLst/>
              </a:prstGeom>
              <a:blipFill>
                <a:blip r:embed="rId7"/>
                <a:stretch>
                  <a:fillRect l="-8846" b="-25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ptimal offline solution…">
                <a:extLst>
                  <a:ext uri="{FF2B5EF4-FFF2-40B4-BE49-F238E27FC236}">
                    <a16:creationId xmlns:a16="http://schemas.microsoft.com/office/drawing/2014/main" id="{F86D378B-68AD-414E-85FB-8066DA98FA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>
                <a:normAutofit/>
              </a:bodyPr>
              <a:lstStyle>
                <a:lvl1pPr marL="582083" marR="0" indent="-582083" algn="l" defTabSz="825500" rtl="0" latinLnBrk="0">
                  <a:lnSpc>
                    <a:spcPct val="100000"/>
                  </a:lnSpc>
                  <a:spcBef>
                    <a:spcPts val="3900"/>
                  </a:spcBef>
                  <a:spcAft>
                    <a:spcPts val="0"/>
                  </a:spcAft>
                  <a:buClr>
                    <a:schemeClr val="accent1"/>
                  </a:buClr>
                  <a:buSzPct val="104999"/>
                  <a:buFont typeface="Avenir Next Regular"/>
                  <a:buChar char="▸"/>
                  <a:tabLst/>
                  <a:defRPr sz="4400" b="0" i="0" u="none" strike="noStrike" cap="none" spc="0" baseline="0">
                    <a:solidFill>
                      <a:srgbClr val="838787"/>
                    </a:solidFill>
                    <a:uFillTx/>
                    <a:latin typeface="Avenir Next Medium"/>
                    <a:ea typeface="Avenir Next Medium"/>
                    <a:cs typeface="Avenir Next Medium"/>
                    <a:sym typeface="Avenir Next Medium"/>
                  </a:defRPr>
                </a:lvl1pPr>
                <a:lvl2pPr marL="1217083" marR="0" indent="-582083" algn="l" defTabSz="825500" rtl="0" latinLnBrk="0">
                  <a:lnSpc>
                    <a:spcPct val="100000"/>
                  </a:lnSpc>
                  <a:spcBef>
                    <a:spcPts val="3900"/>
                  </a:spcBef>
                  <a:spcAft>
                    <a:spcPts val="0"/>
                  </a:spcAft>
                  <a:buClr>
                    <a:schemeClr val="accent1"/>
                  </a:buClr>
                  <a:buSzPct val="104999"/>
                  <a:buFont typeface="Avenir Next Regular"/>
                  <a:buChar char="▸"/>
                  <a:tabLst/>
                  <a:defRPr sz="4400" b="0" i="0" u="none" strike="noStrike" cap="none" spc="0" baseline="0">
                    <a:solidFill>
                      <a:srgbClr val="838787"/>
                    </a:solidFill>
                    <a:uFillTx/>
                    <a:latin typeface="Avenir Next Medium"/>
                    <a:ea typeface="Avenir Next Medium"/>
                    <a:cs typeface="Avenir Next Medium"/>
                    <a:sym typeface="Avenir Next Medium"/>
                  </a:defRPr>
                </a:lvl2pPr>
                <a:lvl3pPr marL="1852083" marR="0" indent="-582083" algn="l" defTabSz="825500" rtl="0" latinLnBrk="0">
                  <a:lnSpc>
                    <a:spcPct val="100000"/>
                  </a:lnSpc>
                  <a:spcBef>
                    <a:spcPts val="3900"/>
                  </a:spcBef>
                  <a:spcAft>
                    <a:spcPts val="0"/>
                  </a:spcAft>
                  <a:buClr>
                    <a:schemeClr val="accent1"/>
                  </a:buClr>
                  <a:buSzPct val="104999"/>
                  <a:buFont typeface="Avenir Next Regular"/>
                  <a:buChar char="▸"/>
                  <a:tabLst/>
                  <a:defRPr sz="4400" b="0" i="0" u="none" strike="noStrike" cap="none" spc="0" baseline="0">
                    <a:solidFill>
                      <a:srgbClr val="838787"/>
                    </a:solidFill>
                    <a:uFillTx/>
                    <a:latin typeface="Avenir Next Medium"/>
                    <a:ea typeface="Avenir Next Medium"/>
                    <a:cs typeface="Avenir Next Medium"/>
                    <a:sym typeface="Avenir Next Medium"/>
                  </a:defRPr>
                </a:lvl3pPr>
                <a:lvl4pPr marL="2487083" marR="0" indent="-582083" algn="l" defTabSz="825500" rtl="0" latinLnBrk="0">
                  <a:lnSpc>
                    <a:spcPct val="100000"/>
                  </a:lnSpc>
                  <a:spcBef>
                    <a:spcPts val="3900"/>
                  </a:spcBef>
                  <a:spcAft>
                    <a:spcPts val="0"/>
                  </a:spcAft>
                  <a:buClr>
                    <a:schemeClr val="accent1"/>
                  </a:buClr>
                  <a:buSzPct val="104999"/>
                  <a:buFont typeface="Avenir Next Regular"/>
                  <a:buChar char="▸"/>
                  <a:tabLst/>
                  <a:defRPr sz="4400" b="0" i="0" u="none" strike="noStrike" cap="none" spc="0" baseline="0">
                    <a:solidFill>
                      <a:srgbClr val="838787"/>
                    </a:solidFill>
                    <a:uFillTx/>
                    <a:latin typeface="Avenir Next Medium"/>
                    <a:ea typeface="Avenir Next Medium"/>
                    <a:cs typeface="Avenir Next Medium"/>
                    <a:sym typeface="Avenir Next Medium"/>
                  </a:defRPr>
                </a:lvl4pPr>
                <a:lvl5pPr marL="3122083" marR="0" indent="-582083" algn="l" defTabSz="825500" rtl="0" latinLnBrk="0">
                  <a:lnSpc>
                    <a:spcPct val="100000"/>
                  </a:lnSpc>
                  <a:spcBef>
                    <a:spcPts val="3900"/>
                  </a:spcBef>
                  <a:spcAft>
                    <a:spcPts val="0"/>
                  </a:spcAft>
                  <a:buClr>
                    <a:schemeClr val="accent1"/>
                  </a:buClr>
                  <a:buSzPct val="104999"/>
                  <a:buFont typeface="Avenir Next Regular"/>
                  <a:buChar char="▸"/>
                  <a:tabLst/>
                  <a:defRPr sz="4400" b="0" i="0" u="none" strike="noStrike" cap="none" spc="0" baseline="0">
                    <a:solidFill>
                      <a:srgbClr val="838787"/>
                    </a:solidFill>
                    <a:uFillTx/>
                    <a:latin typeface="Avenir Next Medium"/>
                    <a:ea typeface="Avenir Next Medium"/>
                    <a:cs typeface="Avenir Next Medium"/>
                    <a:sym typeface="Avenir Next Medium"/>
                  </a:defRPr>
                </a:lvl5pPr>
                <a:lvl6pPr marL="3757083" marR="0" indent="-582083" algn="l" defTabSz="825500" rtl="0" latinLnBrk="0">
                  <a:lnSpc>
                    <a:spcPct val="100000"/>
                  </a:lnSpc>
                  <a:spcBef>
                    <a:spcPts val="3900"/>
                  </a:spcBef>
                  <a:spcAft>
                    <a:spcPts val="0"/>
                  </a:spcAft>
                  <a:buClr>
                    <a:schemeClr val="accent1">
                      <a:satOff val="-4060"/>
                    </a:schemeClr>
                  </a:buClr>
                  <a:buSzPct val="104999"/>
                  <a:buFont typeface="Avenir Next Regular"/>
                  <a:buChar char="‣"/>
                  <a:tabLst/>
                  <a:defRPr sz="4400" b="0" i="0" u="none" strike="noStrike" cap="none" spc="0" baseline="0">
                    <a:solidFill>
                      <a:srgbClr val="838787"/>
                    </a:solidFill>
                    <a:uFillTx/>
                    <a:latin typeface="Avenir Next Medium"/>
                    <a:ea typeface="Avenir Next Medium"/>
                    <a:cs typeface="Avenir Next Medium"/>
                    <a:sym typeface="Avenir Next Medium"/>
                  </a:defRPr>
                </a:lvl6pPr>
                <a:lvl7pPr marL="4392083" marR="0" indent="-582083" algn="l" defTabSz="825500" rtl="0" latinLnBrk="0">
                  <a:lnSpc>
                    <a:spcPct val="100000"/>
                  </a:lnSpc>
                  <a:spcBef>
                    <a:spcPts val="3900"/>
                  </a:spcBef>
                  <a:spcAft>
                    <a:spcPts val="0"/>
                  </a:spcAft>
                  <a:buClr>
                    <a:schemeClr val="accent1">
                      <a:satOff val="-4060"/>
                    </a:schemeClr>
                  </a:buClr>
                  <a:buSzPct val="104999"/>
                  <a:buFont typeface="Avenir Next Regular"/>
                  <a:buChar char="‣"/>
                  <a:tabLst/>
                  <a:defRPr sz="4400" b="0" i="0" u="none" strike="noStrike" cap="none" spc="0" baseline="0">
                    <a:solidFill>
                      <a:srgbClr val="838787"/>
                    </a:solidFill>
                    <a:uFillTx/>
                    <a:latin typeface="Avenir Next Medium"/>
                    <a:ea typeface="Avenir Next Medium"/>
                    <a:cs typeface="Avenir Next Medium"/>
                    <a:sym typeface="Avenir Next Medium"/>
                  </a:defRPr>
                </a:lvl7pPr>
                <a:lvl8pPr marL="5027083" marR="0" indent="-582083" algn="l" defTabSz="825500" rtl="0" latinLnBrk="0">
                  <a:lnSpc>
                    <a:spcPct val="100000"/>
                  </a:lnSpc>
                  <a:spcBef>
                    <a:spcPts val="3900"/>
                  </a:spcBef>
                  <a:spcAft>
                    <a:spcPts val="0"/>
                  </a:spcAft>
                  <a:buClr>
                    <a:schemeClr val="accent1">
                      <a:satOff val="-4060"/>
                    </a:schemeClr>
                  </a:buClr>
                  <a:buSzPct val="104999"/>
                  <a:buFont typeface="Avenir Next Regular"/>
                  <a:buChar char="‣"/>
                  <a:tabLst/>
                  <a:defRPr sz="4400" b="0" i="0" u="none" strike="noStrike" cap="none" spc="0" baseline="0">
                    <a:solidFill>
                      <a:srgbClr val="838787"/>
                    </a:solidFill>
                    <a:uFillTx/>
                    <a:latin typeface="Avenir Next Medium"/>
                    <a:ea typeface="Avenir Next Medium"/>
                    <a:cs typeface="Avenir Next Medium"/>
                    <a:sym typeface="Avenir Next Medium"/>
                  </a:defRPr>
                </a:lvl8pPr>
                <a:lvl9pPr marL="5662083" marR="0" indent="-582083" algn="l" defTabSz="825500" rtl="0" latinLnBrk="0">
                  <a:lnSpc>
                    <a:spcPct val="100000"/>
                  </a:lnSpc>
                  <a:spcBef>
                    <a:spcPts val="3900"/>
                  </a:spcBef>
                  <a:spcAft>
                    <a:spcPts val="0"/>
                  </a:spcAft>
                  <a:buClr>
                    <a:schemeClr val="accent1">
                      <a:satOff val="-4060"/>
                    </a:schemeClr>
                  </a:buClr>
                  <a:buSzPct val="104999"/>
                  <a:buFont typeface="Avenir Next Regular"/>
                  <a:buChar char="‣"/>
                  <a:tabLst/>
                  <a:defRPr sz="4400" b="0" i="0" u="none" strike="noStrike" cap="none" spc="0" baseline="0">
                    <a:solidFill>
                      <a:srgbClr val="838787"/>
                    </a:solidFill>
                    <a:uFillTx/>
                    <a:latin typeface="Avenir Next Medium"/>
                    <a:ea typeface="Avenir Next Medium"/>
                    <a:cs typeface="Avenir Next Medium"/>
                    <a:sym typeface="Avenir Next Medium"/>
                  </a:defRPr>
                </a:lvl9pPr>
              </a:lstStyle>
              <a:p>
                <a:pPr marL="0" indent="0">
                  <a:lnSpc>
                    <a:spcPct val="80000"/>
                  </a:lnSpc>
                  <a:spcBef>
                    <a:spcPts val="2000"/>
                  </a:spcBef>
                  <a:buClrTx/>
                  <a:buSzTx/>
                  <a:buFontTx/>
                  <a:buNone/>
                  <a:defRPr sz="750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  <a:sym typeface="DIN Condensed Bold"/>
                  </a:defRPr>
                </a:pPr>
                <a:r>
                  <a:rPr lang="en-US" sz="7500" dirty="0">
                    <a:solidFill>
                      <a:srgbClr val="56A3D5"/>
                    </a:solidFill>
                    <a:sym typeface="DIN Condensed Bold"/>
                  </a:rPr>
                  <a:t>Randomized Algorithm competitive Ratio: </a:t>
                </a:r>
              </a:p>
              <a:p>
                <a:pPr lvl="1"/>
                <a:r>
                  <a:rPr lang="en-US" dirty="0"/>
                  <a:t>A randomized online algorithm </a:t>
                </a:r>
                <a:r>
                  <a:rPr lang="en-US" dirty="0">
                    <a:solidFill>
                      <a:srgbClr val="222222"/>
                    </a:solidFill>
                  </a:rPr>
                  <a:t>ALG</a:t>
                </a:r>
                <a:r>
                  <a:rPr lang="en-US" dirty="0"/>
                  <a:t> has competitive ratio </a:t>
                </a:r>
                <a14:m>
                  <m:oMath xmlns:m="http://schemas.openxmlformats.org/officeDocument/2006/math">
                    <m:r>
                      <a:rPr lang="en-US" sz="5150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5150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5150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 if:</a:t>
                </a:r>
              </a:p>
              <a:p>
                <a:pPr marL="0" indent="0" algn="ctr">
                  <a:buSzTx/>
                  <a:buNone/>
                  <a:defRPr sz="6400"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7100" i="1">
                          <a:solidFill>
                            <a:srgbClr val="212221"/>
                          </a:solidFill>
                          <a:latin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ar-AE" sz="7100" i="1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sz="7100" i="1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  <m:t>𝐴𝐿𝐺</m:t>
                          </m:r>
                          <m:r>
                            <a:rPr lang="ar-AE" sz="7100" i="1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r-AE" sz="7100" i="1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ar-AE" sz="7100" i="1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ar-AE" sz="7100" i="1">
                          <a:solidFill>
                            <a:srgbClr val="21222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ar-AE" sz="7100" i="1">
                          <a:solidFill>
                            <a:srgbClr val="21222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ar-AE" sz="7100" i="1">
                          <a:solidFill>
                            <a:srgbClr val="21222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ar-AE" sz="7100" i="1">
                          <a:solidFill>
                            <a:srgbClr val="212221"/>
                          </a:solidFill>
                          <a:latin typeface="Cambria Math" panose="02040503050406030204" pitchFamily="18" charset="0"/>
                        </a:rPr>
                        <m:t>𝑂𝑃𝑇</m:t>
                      </m:r>
                      <m:r>
                        <a:rPr lang="ar-AE" sz="7100" i="1">
                          <a:solidFill>
                            <a:srgbClr val="21222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 sz="7100" i="1">
                          <a:solidFill>
                            <a:srgbClr val="21222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ar-AE" sz="7100" i="1">
                          <a:solidFill>
                            <a:srgbClr val="212221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ar-AE" sz="7100" i="1">
                          <a:solidFill>
                            <a:srgbClr val="21222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ar-AE" dirty="0">
                  <a:solidFill>
                    <a:srgbClr val="222222"/>
                  </a:solidFill>
                </a:endParaRPr>
              </a:p>
            </p:txBody>
          </p:sp>
        </mc:Choice>
        <mc:Fallback xmlns="">
          <p:sp>
            <p:nvSpPr>
              <p:cNvPr id="26" name="Optimal offline solution…">
                <a:extLst>
                  <a:ext uri="{FF2B5EF4-FFF2-40B4-BE49-F238E27FC236}">
                    <a16:creationId xmlns:a16="http://schemas.microsoft.com/office/drawing/2014/main" id="{F86D378B-68AD-414E-85FB-8066DA98F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2"/>
                <a:stretch>
                  <a:fillRect l="-2211" t="-462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6" name="Randomized Algorithm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Randomized Algorithms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Example:</a:t>
            </a:r>
          </a:p>
        </p:txBody>
      </p:sp>
      <p:sp>
        <p:nvSpPr>
          <p:cNvPr id="30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p:grpSp>
        <p:nvGrpSpPr>
          <p:cNvPr id="310" name="Group"/>
          <p:cNvGrpSpPr/>
          <p:nvPr/>
        </p:nvGrpSpPr>
        <p:grpSpPr>
          <a:xfrm>
            <a:off x="10836020" y="6390870"/>
            <a:ext cx="4458423" cy="933833"/>
            <a:chOff x="0" y="0"/>
            <a:chExt cx="4458421" cy="933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6" name="Rectangle"/>
                <p:cNvSpPr/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06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blipFill>
                  <a:blip r:embed="rId2"/>
                  <a:stretch>
                    <a:fillRect l="-6667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7" name="Rectangle"/>
                <p:cNvSpPr/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51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51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0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blipFill>
                  <a:blip r:embed="rId3"/>
                  <a:stretch>
                    <a:fillRect l="-10000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8" name="Rectangle"/>
                <p:cNvSpPr/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08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blipFill>
                  <a:blip r:embed="rId4"/>
                  <a:stretch>
                    <a:fillRect l="-4444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9" name="Rectangle"/>
                <p:cNvSpPr/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0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blipFill>
                  <a:blip r:embed="rId5"/>
                  <a:stretch>
                    <a:fillRect l="-2222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1" name="Fast memory  :"/>
              <p:cNvSpPr txBox="1"/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rtl="1"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/>
                </a:pPr>
                <a:r>
                  <a:t>Fast memory </a:t>
                </a:r>
                <a14:m>
                  <m:oMath xmlns:m="http://schemas.openxmlformats.org/officeDocument/2006/math">
                    <m:d>
                      <m:d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t>: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1" name="Fast memory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blipFill>
                <a:blip r:embed="rId6"/>
                <a:stretch>
                  <a:fillRect l="-5145" r="-9843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2" name="Access"/>
              <p:cNvSpPr txBox="1"/>
              <p:nvPr/>
            </p:nvSpPr>
            <p:spPr>
              <a:xfrm>
                <a:off x="9750459" y="3082520"/>
                <a:ext cx="3289444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>
                    <a:solidFill>
                      <a:srgbClr val="000000"/>
                    </a:solidFill>
                  </a:defRPr>
                </a:pPr>
                <a:r>
                  <a:t>Access </a:t>
                </a:r>
                <a14:m>
                  <m:oMath xmlns:m="http://schemas.openxmlformats.org/officeDocument/2006/math">
                    <m:r>
                      <a:rPr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/>
              </a:p>
            </p:txBody>
          </p:sp>
        </mc:Choice>
        <mc:Fallback xmlns="">
          <p:sp>
            <p:nvSpPr>
              <p:cNvPr id="312" name="Acces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459" y="3082520"/>
                <a:ext cx="3289444" cy="946960"/>
              </a:xfrm>
              <a:prstGeom prst="rect">
                <a:avLst/>
              </a:prstGeom>
              <a:blipFill>
                <a:blip r:embed="rId7"/>
                <a:stretch>
                  <a:fillRect l="-8846" b="-2368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Example:</a:t>
            </a:r>
          </a:p>
        </p:txBody>
      </p:sp>
      <p:sp>
        <p:nvSpPr>
          <p:cNvPr id="30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p:grpSp>
        <p:nvGrpSpPr>
          <p:cNvPr id="310" name="Group"/>
          <p:cNvGrpSpPr/>
          <p:nvPr/>
        </p:nvGrpSpPr>
        <p:grpSpPr>
          <a:xfrm>
            <a:off x="10836020" y="6390870"/>
            <a:ext cx="4458423" cy="933833"/>
            <a:chOff x="0" y="0"/>
            <a:chExt cx="4458421" cy="933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6" name="Rectangle"/>
                <p:cNvSpPr/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06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blipFill>
                  <a:blip r:embed="rId2"/>
                  <a:stretch>
                    <a:fillRect l="-6667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7" name="Rectangle"/>
                <p:cNvSpPr/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51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51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0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blipFill>
                  <a:blip r:embed="rId3"/>
                  <a:stretch>
                    <a:fillRect l="-10000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8" name="Rectangle"/>
                <p:cNvSpPr/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08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blipFill>
                  <a:blip r:embed="rId4"/>
                  <a:stretch>
                    <a:fillRect l="-4444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9" name="Rectangle"/>
                <p:cNvSpPr/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0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blipFill>
                  <a:blip r:embed="rId5"/>
                  <a:stretch>
                    <a:fillRect l="-2222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1" name="Fast memory  :"/>
              <p:cNvSpPr txBox="1"/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rtl="1"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/>
                </a:pPr>
                <a:r>
                  <a:t>Fast memory </a:t>
                </a:r>
                <a14:m>
                  <m:oMath xmlns:m="http://schemas.openxmlformats.org/officeDocument/2006/math">
                    <m:d>
                      <m:d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t>: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1" name="Fast memory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blipFill>
                <a:blip r:embed="rId6"/>
                <a:stretch>
                  <a:fillRect l="-5145" r="-9843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2" name="Access"/>
              <p:cNvSpPr txBox="1"/>
              <p:nvPr/>
            </p:nvSpPr>
            <p:spPr>
              <a:xfrm>
                <a:off x="9750459" y="3082520"/>
                <a:ext cx="3289444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>
                    <a:solidFill>
                      <a:srgbClr val="000000"/>
                    </a:solidFill>
                  </a:defRPr>
                </a:pPr>
                <a:r>
                  <a:t>Access </a:t>
                </a:r>
                <a14:m>
                  <m:oMath xmlns:m="http://schemas.openxmlformats.org/officeDocument/2006/math">
                    <m:r>
                      <a:rPr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/>
              </a:p>
            </p:txBody>
          </p:sp>
        </mc:Choice>
        <mc:Fallback xmlns="">
          <p:sp>
            <p:nvSpPr>
              <p:cNvPr id="312" name="Acces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459" y="3082520"/>
                <a:ext cx="3289444" cy="946960"/>
              </a:xfrm>
              <a:prstGeom prst="rect">
                <a:avLst/>
              </a:prstGeom>
              <a:blipFill>
                <a:blip r:embed="rId7"/>
                <a:stretch>
                  <a:fillRect l="-8846" b="-2368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ccess">
            <a:extLst>
              <a:ext uri="{FF2B5EF4-FFF2-40B4-BE49-F238E27FC236}">
                <a16:creationId xmlns:a16="http://schemas.microsoft.com/office/drawing/2014/main" id="{4F178C7D-ACDD-BC4B-B83B-3091EA6A2A77}"/>
              </a:ext>
            </a:extLst>
          </p:cNvPr>
          <p:cNvSpPr txBox="1"/>
          <p:nvPr/>
        </p:nvSpPr>
        <p:spPr>
          <a:xfrm>
            <a:off x="10289223" y="4800831"/>
            <a:ext cx="1258358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900"/>
              </a:spcBef>
              <a:buClr>
                <a:schemeClr val="accent1"/>
              </a:buClr>
              <a:buFont typeface="Avenir Next Regular"/>
              <a:defRPr sz="44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0000"/>
                </a:solidFill>
              </a:rPr>
              <a:t>Miss</a:t>
            </a: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3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Example:</a:t>
            </a:r>
          </a:p>
        </p:txBody>
      </p:sp>
      <p:sp>
        <p:nvSpPr>
          <p:cNvPr id="31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p:grpSp>
        <p:nvGrpSpPr>
          <p:cNvPr id="320" name="Group"/>
          <p:cNvGrpSpPr/>
          <p:nvPr/>
        </p:nvGrpSpPr>
        <p:grpSpPr>
          <a:xfrm>
            <a:off x="10836020" y="6390870"/>
            <a:ext cx="4458423" cy="933833"/>
            <a:chOff x="0" y="0"/>
            <a:chExt cx="4458421" cy="933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6" name="Rectangle"/>
                <p:cNvSpPr/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16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blipFill>
                  <a:blip r:embed="rId2"/>
                  <a:stretch>
                    <a:fillRect l="-6667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7" name="Rectangle"/>
                <p:cNvSpPr/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51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51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1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blipFill>
                  <a:blip r:embed="rId3"/>
                  <a:stretch>
                    <a:fillRect l="-10000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8" name="Rectangle"/>
                <p:cNvSpPr/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18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blipFill>
                  <a:blip r:embed="rId4"/>
                  <a:stretch>
                    <a:fillRect l="-4444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9" name="Rectangle"/>
            <p:cNvSpPr/>
            <p:nvPr/>
          </p:nvSpPr>
          <p:spPr>
            <a:xfrm>
              <a:off x="3340100" y="0"/>
              <a:ext cx="1118322" cy="933832"/>
            </a:xfrm>
            <a:prstGeom prst="rect">
              <a:avLst/>
            </a:prstGeom>
            <a:solidFill>
              <a:schemeClr val="accent3">
                <a:hueOff val="-1187647"/>
                <a:satOff val="22407"/>
                <a:lumOff val="18627"/>
              </a:schemeClr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4000" cap="all">
                  <a:solidFill>
                    <a:srgbClr val="222222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1" name="Fast memory  :"/>
              <p:cNvSpPr txBox="1"/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rtl="1"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/>
                </a:pPr>
                <a:r>
                  <a:t>Fast memory </a:t>
                </a:r>
                <a14:m>
                  <m:oMath xmlns:m="http://schemas.openxmlformats.org/officeDocument/2006/math">
                    <m:d>
                      <m:d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t>: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1" name="Fast memory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blipFill>
                <a:blip r:embed="rId5"/>
                <a:stretch>
                  <a:fillRect l="-5145" r="-9843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2" name="Access"/>
              <p:cNvSpPr txBox="1"/>
              <p:nvPr/>
            </p:nvSpPr>
            <p:spPr>
              <a:xfrm>
                <a:off x="9750459" y="3082520"/>
                <a:ext cx="3289444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>
                    <a:solidFill>
                      <a:srgbClr val="000000"/>
                    </a:solidFill>
                  </a:defRPr>
                </a:pPr>
                <a:r>
                  <a:t>Access </a:t>
                </a:r>
                <a14:m>
                  <m:oMath xmlns:m="http://schemas.openxmlformats.org/officeDocument/2006/math">
                    <m:r>
                      <a:rPr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/>
              </a:p>
            </p:txBody>
          </p:sp>
        </mc:Choice>
        <mc:Fallback xmlns="">
          <p:sp>
            <p:nvSpPr>
              <p:cNvPr id="322" name="Acces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459" y="3082520"/>
                <a:ext cx="3289444" cy="946960"/>
              </a:xfrm>
              <a:prstGeom prst="rect">
                <a:avLst/>
              </a:prstGeom>
              <a:blipFill>
                <a:blip r:embed="rId6"/>
                <a:stretch>
                  <a:fillRect l="-8846" b="-2368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ccess">
            <a:extLst>
              <a:ext uri="{FF2B5EF4-FFF2-40B4-BE49-F238E27FC236}">
                <a16:creationId xmlns:a16="http://schemas.microsoft.com/office/drawing/2014/main" id="{99893EA2-FF37-0749-B93D-4AC174FBB566}"/>
              </a:ext>
            </a:extLst>
          </p:cNvPr>
          <p:cNvSpPr txBox="1"/>
          <p:nvPr/>
        </p:nvSpPr>
        <p:spPr>
          <a:xfrm>
            <a:off x="10289223" y="4800831"/>
            <a:ext cx="1258358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900"/>
              </a:spcBef>
              <a:buClr>
                <a:schemeClr val="accent1"/>
              </a:buClr>
              <a:buFont typeface="Avenir Next Regular"/>
              <a:defRPr sz="44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0000"/>
                </a:solidFill>
              </a:rPr>
              <a:t>Miss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Example:</a:t>
            </a:r>
          </a:p>
        </p:txBody>
      </p:sp>
      <p:sp>
        <p:nvSpPr>
          <p:cNvPr id="32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p:grpSp>
        <p:nvGrpSpPr>
          <p:cNvPr id="330" name="Group"/>
          <p:cNvGrpSpPr/>
          <p:nvPr/>
        </p:nvGrpSpPr>
        <p:grpSpPr>
          <a:xfrm>
            <a:off x="10836020" y="6390870"/>
            <a:ext cx="4458423" cy="933833"/>
            <a:chOff x="0" y="0"/>
            <a:chExt cx="4458421" cy="933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6" name="Rectangle"/>
                <p:cNvSpPr/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26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blipFill>
                  <a:blip r:embed="rId2"/>
                  <a:stretch>
                    <a:fillRect l="-6667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7" name="Rectangle"/>
                <p:cNvSpPr/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51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51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2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blipFill>
                  <a:blip r:embed="rId3"/>
                  <a:stretch>
                    <a:fillRect l="-10000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8" name="Rectangle"/>
                <p:cNvSpPr/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28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blipFill>
                  <a:blip r:embed="rId4"/>
                  <a:stretch>
                    <a:fillRect l="-4444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9" name="Rectangle"/>
                <p:cNvSpPr/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50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50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2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blipFill>
                  <a:blip r:embed="rId5"/>
                  <a:stretch>
                    <a:fillRect l="-7778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1" name="Fast memory  :"/>
              <p:cNvSpPr txBox="1"/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rtl="1"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/>
                </a:pPr>
                <a:r>
                  <a:t>Fast memory </a:t>
                </a:r>
                <a14:m>
                  <m:oMath xmlns:m="http://schemas.openxmlformats.org/officeDocument/2006/math">
                    <m:d>
                      <m:d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t>: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31" name="Fast memory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blipFill>
                <a:blip r:embed="rId6"/>
                <a:stretch>
                  <a:fillRect l="-5145" r="-9843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2" name="Access"/>
              <p:cNvSpPr txBox="1"/>
              <p:nvPr/>
            </p:nvSpPr>
            <p:spPr>
              <a:xfrm>
                <a:off x="9750459" y="3082520"/>
                <a:ext cx="3289444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>
                    <a:solidFill>
                      <a:srgbClr val="000000"/>
                    </a:solidFill>
                  </a:defRPr>
                </a:pPr>
                <a:r>
                  <a:t>Access </a:t>
                </a:r>
                <a14:m>
                  <m:oMath xmlns:m="http://schemas.openxmlformats.org/officeDocument/2006/math">
                    <m:r>
                      <a:rPr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/>
              </a:p>
            </p:txBody>
          </p:sp>
        </mc:Choice>
        <mc:Fallback xmlns="">
          <p:sp>
            <p:nvSpPr>
              <p:cNvPr id="332" name="Acces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459" y="3082520"/>
                <a:ext cx="3289444" cy="946960"/>
              </a:xfrm>
              <a:prstGeom prst="rect">
                <a:avLst/>
              </a:prstGeom>
              <a:blipFill>
                <a:blip r:embed="rId7"/>
                <a:stretch>
                  <a:fillRect l="-8846" b="-2368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Example:</a:t>
            </a:r>
          </a:p>
        </p:txBody>
      </p:sp>
      <p:sp>
        <p:nvSpPr>
          <p:cNvPr id="32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p:grpSp>
        <p:nvGrpSpPr>
          <p:cNvPr id="330" name="Group"/>
          <p:cNvGrpSpPr/>
          <p:nvPr/>
        </p:nvGrpSpPr>
        <p:grpSpPr>
          <a:xfrm>
            <a:off x="10836020" y="6390870"/>
            <a:ext cx="4458423" cy="933833"/>
            <a:chOff x="0" y="0"/>
            <a:chExt cx="4458421" cy="933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6" name="Rectangle"/>
                <p:cNvSpPr/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26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blipFill>
                  <a:blip r:embed="rId2"/>
                  <a:stretch>
                    <a:fillRect l="-6667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7" name="Rectangle"/>
                <p:cNvSpPr/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51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51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2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blipFill>
                  <a:blip r:embed="rId3"/>
                  <a:stretch>
                    <a:fillRect l="-10000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8" name="Rectangle"/>
                <p:cNvSpPr/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28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blipFill>
                  <a:blip r:embed="rId4"/>
                  <a:stretch>
                    <a:fillRect l="-4444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9" name="Rectangle"/>
                <p:cNvSpPr/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50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50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2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blipFill>
                  <a:blip r:embed="rId5"/>
                  <a:stretch>
                    <a:fillRect l="-7778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1" name="Fast memory  :"/>
              <p:cNvSpPr txBox="1"/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rtl="1"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/>
                </a:pPr>
                <a:r>
                  <a:t>Fast memory </a:t>
                </a:r>
                <a14:m>
                  <m:oMath xmlns:m="http://schemas.openxmlformats.org/officeDocument/2006/math">
                    <m:d>
                      <m:d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t>: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31" name="Fast memory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blipFill>
                <a:blip r:embed="rId6"/>
                <a:stretch>
                  <a:fillRect l="-5145" r="-9843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2" name="Access"/>
              <p:cNvSpPr txBox="1"/>
              <p:nvPr/>
            </p:nvSpPr>
            <p:spPr>
              <a:xfrm>
                <a:off x="9750459" y="3108441"/>
                <a:ext cx="2824491" cy="89511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>
                    <a:solidFill>
                      <a:srgbClr val="000000"/>
                    </a:solidFill>
                  </a:defRPr>
                </a:pPr>
                <a:r>
                  <a:rPr lang="en-US" dirty="0"/>
                  <a:t>Access </a:t>
                </a:r>
                <a14:m>
                  <m:oMath xmlns:m="http://schemas.openxmlformats.org/officeDocument/2006/math">
                    <m:r>
                      <a:rPr lang="en-US"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515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332" name="Acces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459" y="3108441"/>
                <a:ext cx="2824491" cy="895117"/>
              </a:xfrm>
              <a:prstGeom prst="rect">
                <a:avLst/>
              </a:prstGeom>
              <a:blipFill>
                <a:blip r:embed="rId7"/>
                <a:stretch>
                  <a:fillRect l="-10268" t="-2778" r="-4911" b="-2777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302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dirty="0"/>
              <a:t>Example:</a:t>
            </a:r>
          </a:p>
        </p:txBody>
      </p:sp>
      <p:sp>
        <p:nvSpPr>
          <p:cNvPr id="32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p:grpSp>
        <p:nvGrpSpPr>
          <p:cNvPr id="330" name="Group"/>
          <p:cNvGrpSpPr/>
          <p:nvPr/>
        </p:nvGrpSpPr>
        <p:grpSpPr>
          <a:xfrm>
            <a:off x="10836020" y="6390870"/>
            <a:ext cx="4458423" cy="933833"/>
            <a:chOff x="0" y="0"/>
            <a:chExt cx="4458421" cy="933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6" name="Rectangle"/>
                <p:cNvSpPr/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26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blipFill>
                  <a:blip r:embed="rId2"/>
                  <a:stretch>
                    <a:fillRect l="-6667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7" name="Rectangle"/>
                <p:cNvSpPr/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51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51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2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blipFill>
                  <a:blip r:embed="rId3"/>
                  <a:stretch>
                    <a:fillRect l="-10000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8" name="Rectangle"/>
                <p:cNvSpPr/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28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blipFill>
                  <a:blip r:embed="rId4"/>
                  <a:stretch>
                    <a:fillRect l="-4444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9" name="Rectangle"/>
                <p:cNvSpPr/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50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50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2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blipFill>
                  <a:blip r:embed="rId5"/>
                  <a:stretch>
                    <a:fillRect l="-7778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1" name="Fast memory  :"/>
              <p:cNvSpPr txBox="1"/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rtl="1"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/>
                </a:pPr>
                <a:r>
                  <a:t>Fast memory </a:t>
                </a:r>
                <a14:m>
                  <m:oMath xmlns:m="http://schemas.openxmlformats.org/officeDocument/2006/math">
                    <m:d>
                      <m:d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t>: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31" name="Fast memory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blipFill>
                <a:blip r:embed="rId6"/>
                <a:stretch>
                  <a:fillRect l="-5145" r="-9843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2" name="Access"/>
              <p:cNvSpPr txBox="1"/>
              <p:nvPr/>
            </p:nvSpPr>
            <p:spPr>
              <a:xfrm>
                <a:off x="9750459" y="3108441"/>
                <a:ext cx="2824491" cy="89511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>
                    <a:solidFill>
                      <a:srgbClr val="000000"/>
                    </a:solidFill>
                  </a:defRPr>
                </a:pPr>
                <a:r>
                  <a:rPr lang="en-US" dirty="0"/>
                  <a:t>Access </a:t>
                </a:r>
                <a14:m>
                  <m:oMath xmlns:m="http://schemas.openxmlformats.org/officeDocument/2006/math">
                    <m:r>
                      <a:rPr lang="en-US"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515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332" name="Acces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459" y="3108441"/>
                <a:ext cx="2824491" cy="895117"/>
              </a:xfrm>
              <a:prstGeom prst="rect">
                <a:avLst/>
              </a:prstGeom>
              <a:blipFill>
                <a:blip r:embed="rId7"/>
                <a:stretch>
                  <a:fillRect l="-10268" t="-2778" r="-4911" b="-2777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ccess">
            <a:extLst>
              <a:ext uri="{FF2B5EF4-FFF2-40B4-BE49-F238E27FC236}">
                <a16:creationId xmlns:a16="http://schemas.microsoft.com/office/drawing/2014/main" id="{2259AA6E-EBE0-BC45-B3D0-A8879C475923}"/>
              </a:ext>
            </a:extLst>
          </p:cNvPr>
          <p:cNvSpPr txBox="1"/>
          <p:nvPr/>
        </p:nvSpPr>
        <p:spPr>
          <a:xfrm>
            <a:off x="10289223" y="4800831"/>
            <a:ext cx="846386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900"/>
              </a:spcBef>
              <a:buClr>
                <a:schemeClr val="accent1"/>
              </a:buClr>
              <a:buFont typeface="Avenir Next Regular"/>
              <a:defRPr sz="44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accent3"/>
                </a:solidFill>
              </a:rPr>
              <a:t>Hit</a:t>
            </a:r>
            <a:endParaRPr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9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Example:</a:t>
            </a:r>
          </a:p>
        </p:txBody>
      </p:sp>
      <p:sp>
        <p:nvSpPr>
          <p:cNvPr id="33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p:grpSp>
        <p:nvGrpSpPr>
          <p:cNvPr id="340" name="Group"/>
          <p:cNvGrpSpPr/>
          <p:nvPr/>
        </p:nvGrpSpPr>
        <p:grpSpPr>
          <a:xfrm>
            <a:off x="10836020" y="6390870"/>
            <a:ext cx="4458423" cy="933833"/>
            <a:chOff x="0" y="0"/>
            <a:chExt cx="4458421" cy="933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6" name="Rectangle"/>
                <p:cNvSpPr/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36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blipFill>
                  <a:blip r:embed="rId2"/>
                  <a:stretch>
                    <a:fillRect l="-6667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7" name="Rectangle"/>
                <p:cNvSpPr/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51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51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3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blipFill>
                  <a:blip r:embed="rId3"/>
                  <a:stretch>
                    <a:fillRect l="-10000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8" name="Rectangle"/>
                <p:cNvSpPr/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38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blipFill>
                  <a:blip r:embed="rId4"/>
                  <a:stretch>
                    <a:fillRect l="-4444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9" name="Rectangle"/>
                <p:cNvSpPr/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50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50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3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blipFill>
                  <a:blip r:embed="rId5"/>
                  <a:stretch>
                    <a:fillRect l="-7778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1" name="Fast memory  :"/>
              <p:cNvSpPr txBox="1"/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rtl="1"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/>
                </a:pPr>
                <a:r>
                  <a:t>Fast memory </a:t>
                </a:r>
                <a14:m>
                  <m:oMath xmlns:m="http://schemas.openxmlformats.org/officeDocument/2006/math">
                    <m:d>
                      <m:d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t>: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41" name="Fast memory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blipFill>
                <a:blip r:embed="rId6"/>
                <a:stretch>
                  <a:fillRect l="-5145" r="-9843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2" name="Access"/>
              <p:cNvSpPr txBox="1"/>
              <p:nvPr/>
            </p:nvSpPr>
            <p:spPr>
              <a:xfrm>
                <a:off x="9750459" y="3082520"/>
                <a:ext cx="3289444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>
                    <a:solidFill>
                      <a:srgbClr val="000000"/>
                    </a:solidFill>
                  </a:defRPr>
                </a:pPr>
                <a:r>
                  <a:t>Access </a:t>
                </a:r>
                <a14:m>
                  <m:oMath xmlns:m="http://schemas.openxmlformats.org/officeDocument/2006/math">
                    <m:r>
                      <a:rPr sz="4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sz="4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/>
              </a:p>
            </p:txBody>
          </p:sp>
        </mc:Choice>
        <mc:Fallback xmlns="">
          <p:sp>
            <p:nvSpPr>
              <p:cNvPr id="342" name="Acces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459" y="3082520"/>
                <a:ext cx="3289444" cy="946960"/>
              </a:xfrm>
              <a:prstGeom prst="rect">
                <a:avLst/>
              </a:prstGeom>
              <a:blipFill>
                <a:blip r:embed="rId7"/>
                <a:stretch>
                  <a:fillRect l="-8846" t="-1316" b="-2368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Example:</a:t>
            </a:r>
          </a:p>
        </p:txBody>
      </p:sp>
      <p:sp>
        <p:nvSpPr>
          <p:cNvPr id="33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p:grpSp>
        <p:nvGrpSpPr>
          <p:cNvPr id="340" name="Group"/>
          <p:cNvGrpSpPr/>
          <p:nvPr/>
        </p:nvGrpSpPr>
        <p:grpSpPr>
          <a:xfrm>
            <a:off x="10836020" y="6390870"/>
            <a:ext cx="4458423" cy="933833"/>
            <a:chOff x="0" y="0"/>
            <a:chExt cx="4458421" cy="933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6" name="Rectangle"/>
                <p:cNvSpPr/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36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blipFill>
                  <a:blip r:embed="rId2"/>
                  <a:stretch>
                    <a:fillRect l="-6667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7" name="Rectangle"/>
                <p:cNvSpPr/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51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51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3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blipFill>
                  <a:blip r:embed="rId3"/>
                  <a:stretch>
                    <a:fillRect l="-10000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8" name="Rectangle"/>
                <p:cNvSpPr/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38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blipFill>
                  <a:blip r:embed="rId4"/>
                  <a:stretch>
                    <a:fillRect l="-4444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9" name="Rectangle"/>
                <p:cNvSpPr/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50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50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3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blipFill>
                  <a:blip r:embed="rId5"/>
                  <a:stretch>
                    <a:fillRect l="-7778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1" name="Fast memory  :"/>
              <p:cNvSpPr txBox="1"/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rtl="1"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/>
                </a:pPr>
                <a:r>
                  <a:t>Fast memory </a:t>
                </a:r>
                <a14:m>
                  <m:oMath xmlns:m="http://schemas.openxmlformats.org/officeDocument/2006/math">
                    <m:d>
                      <m:d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t>: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41" name="Fast memory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blipFill>
                <a:blip r:embed="rId6"/>
                <a:stretch>
                  <a:fillRect l="-5145" r="-9843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2" name="Access"/>
              <p:cNvSpPr txBox="1"/>
              <p:nvPr/>
            </p:nvSpPr>
            <p:spPr>
              <a:xfrm>
                <a:off x="9750459" y="3082520"/>
                <a:ext cx="3289444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>
                    <a:solidFill>
                      <a:srgbClr val="000000"/>
                    </a:solidFill>
                  </a:defRPr>
                </a:pPr>
                <a:r>
                  <a:t>Access </a:t>
                </a:r>
                <a14:m>
                  <m:oMath xmlns:m="http://schemas.openxmlformats.org/officeDocument/2006/math">
                    <m:r>
                      <a:rPr sz="4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sz="4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/>
              </a:p>
            </p:txBody>
          </p:sp>
        </mc:Choice>
        <mc:Fallback xmlns="">
          <p:sp>
            <p:nvSpPr>
              <p:cNvPr id="342" name="Acces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459" y="3082520"/>
                <a:ext cx="3289444" cy="946960"/>
              </a:xfrm>
              <a:prstGeom prst="rect">
                <a:avLst/>
              </a:prstGeom>
              <a:blipFill>
                <a:blip r:embed="rId7"/>
                <a:stretch>
                  <a:fillRect l="-8846" t="-1316" b="-2368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ccess">
            <a:extLst>
              <a:ext uri="{FF2B5EF4-FFF2-40B4-BE49-F238E27FC236}">
                <a16:creationId xmlns:a16="http://schemas.microsoft.com/office/drawing/2014/main" id="{6635214D-E57E-DC46-A37B-6C20F74DE918}"/>
              </a:ext>
            </a:extLst>
          </p:cNvPr>
          <p:cNvSpPr txBox="1"/>
          <p:nvPr/>
        </p:nvSpPr>
        <p:spPr>
          <a:xfrm>
            <a:off x="10289223" y="4800831"/>
            <a:ext cx="1258358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900"/>
              </a:spcBef>
              <a:buClr>
                <a:schemeClr val="accent1"/>
              </a:buClr>
              <a:buFont typeface="Avenir Next Regular"/>
              <a:defRPr sz="44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0000"/>
                </a:solidFill>
              </a:rPr>
              <a:t>Miss</a:t>
            </a: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00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Example:</a:t>
            </a:r>
          </a:p>
        </p:txBody>
      </p:sp>
      <p:sp>
        <p:nvSpPr>
          <p:cNvPr id="34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p:grpSp>
        <p:nvGrpSpPr>
          <p:cNvPr id="350" name="Group"/>
          <p:cNvGrpSpPr/>
          <p:nvPr/>
        </p:nvGrpSpPr>
        <p:grpSpPr>
          <a:xfrm>
            <a:off x="10836020" y="6390870"/>
            <a:ext cx="4458423" cy="933833"/>
            <a:chOff x="0" y="0"/>
            <a:chExt cx="4458421" cy="933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6" name="Rectangle"/>
                <p:cNvSpPr/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46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blipFill>
                  <a:blip r:embed="rId2"/>
                  <a:stretch>
                    <a:fillRect l="-6667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7" name="Rectangle"/>
                <p:cNvSpPr/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51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51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4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blipFill>
                  <a:blip r:embed="rId3"/>
                  <a:stretch>
                    <a:fillRect l="-10000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8" name="Rectangle"/>
            <p:cNvSpPr/>
            <p:nvPr/>
          </p:nvSpPr>
          <p:spPr>
            <a:xfrm>
              <a:off x="2235200" y="0"/>
              <a:ext cx="1118322" cy="933832"/>
            </a:xfrm>
            <a:prstGeom prst="rect">
              <a:avLst/>
            </a:prstGeom>
            <a:solidFill>
              <a:schemeClr val="accent3">
                <a:hueOff val="-1187647"/>
                <a:satOff val="22407"/>
                <a:lumOff val="18627"/>
              </a:schemeClr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4000" cap="all">
                  <a:solidFill>
                    <a:srgbClr val="222222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9" name="Rectangle"/>
                <p:cNvSpPr/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50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50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4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blipFill>
                  <a:blip r:embed="rId4"/>
                  <a:stretch>
                    <a:fillRect l="-7778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1" name="Fast memory  :"/>
              <p:cNvSpPr txBox="1"/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rtl="1"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/>
                </a:pPr>
                <a:r>
                  <a:t>Fast memory </a:t>
                </a:r>
                <a14:m>
                  <m:oMath xmlns:m="http://schemas.openxmlformats.org/officeDocument/2006/math">
                    <m:d>
                      <m:d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t>: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51" name="Fast memory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blipFill>
                <a:blip r:embed="rId5"/>
                <a:stretch>
                  <a:fillRect l="-5145" r="-9843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2" name="Access"/>
              <p:cNvSpPr txBox="1"/>
              <p:nvPr/>
            </p:nvSpPr>
            <p:spPr>
              <a:xfrm>
                <a:off x="9750459" y="3082520"/>
                <a:ext cx="3289444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>
                    <a:solidFill>
                      <a:srgbClr val="000000"/>
                    </a:solidFill>
                  </a:defRPr>
                </a:pPr>
                <a:r>
                  <a:t>Access </a:t>
                </a:r>
                <a14:m>
                  <m:oMath xmlns:m="http://schemas.openxmlformats.org/officeDocument/2006/math">
                    <m:r>
                      <a:rPr sz="4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sz="4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/>
              </a:p>
            </p:txBody>
          </p:sp>
        </mc:Choice>
        <mc:Fallback xmlns="">
          <p:sp>
            <p:nvSpPr>
              <p:cNvPr id="352" name="Acces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459" y="3082520"/>
                <a:ext cx="3289444" cy="946960"/>
              </a:xfrm>
              <a:prstGeom prst="rect">
                <a:avLst/>
              </a:prstGeom>
              <a:blipFill>
                <a:blip r:embed="rId6"/>
                <a:stretch>
                  <a:fillRect l="-8846" t="-1316" b="-2368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ccess">
            <a:extLst>
              <a:ext uri="{FF2B5EF4-FFF2-40B4-BE49-F238E27FC236}">
                <a16:creationId xmlns:a16="http://schemas.microsoft.com/office/drawing/2014/main" id="{3C972AD9-BCB1-C14E-B4B0-D33E00529DA2}"/>
              </a:ext>
            </a:extLst>
          </p:cNvPr>
          <p:cNvSpPr txBox="1"/>
          <p:nvPr/>
        </p:nvSpPr>
        <p:spPr>
          <a:xfrm>
            <a:off x="10289223" y="4800831"/>
            <a:ext cx="1258358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900"/>
              </a:spcBef>
              <a:buClr>
                <a:schemeClr val="accent1"/>
              </a:buClr>
              <a:buFont typeface="Avenir Next Regular"/>
              <a:defRPr sz="44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0000"/>
                </a:solidFill>
              </a:rPr>
              <a:t>Miss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Example:</a:t>
            </a:r>
          </a:p>
        </p:txBody>
      </p:sp>
      <p:sp>
        <p:nvSpPr>
          <p:cNvPr id="35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p:grpSp>
        <p:nvGrpSpPr>
          <p:cNvPr id="360" name="Group"/>
          <p:cNvGrpSpPr/>
          <p:nvPr/>
        </p:nvGrpSpPr>
        <p:grpSpPr>
          <a:xfrm>
            <a:off x="10836020" y="6390870"/>
            <a:ext cx="4458423" cy="933833"/>
            <a:chOff x="0" y="0"/>
            <a:chExt cx="4458421" cy="933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6" name="Rectangle"/>
                <p:cNvSpPr/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56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blipFill>
                  <a:blip r:embed="rId2"/>
                  <a:stretch>
                    <a:fillRect l="-6667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7" name="Rectangle"/>
                <p:cNvSpPr/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51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51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5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blipFill>
                  <a:blip r:embed="rId3"/>
                  <a:stretch>
                    <a:fillRect l="-10000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8" name="Rectangle"/>
                <p:cNvSpPr/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58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blipFill>
                  <a:blip r:embed="rId4"/>
                  <a:stretch>
                    <a:fillRect l="-3333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9" name="Rectangle"/>
                <p:cNvSpPr/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50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50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5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blipFill>
                  <a:blip r:embed="rId5"/>
                  <a:stretch>
                    <a:fillRect l="-7778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1" name="Fast memory  :"/>
              <p:cNvSpPr txBox="1"/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rtl="1"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/>
                </a:pPr>
                <a:r>
                  <a:t>Fast memory </a:t>
                </a:r>
                <a14:m>
                  <m:oMath xmlns:m="http://schemas.openxmlformats.org/officeDocument/2006/math">
                    <m:d>
                      <m:d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t>: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61" name="Fast memory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blipFill>
                <a:blip r:embed="rId6"/>
                <a:stretch>
                  <a:fillRect l="-5145" r="-9843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2" name="Access"/>
              <p:cNvSpPr txBox="1"/>
              <p:nvPr/>
            </p:nvSpPr>
            <p:spPr>
              <a:xfrm>
                <a:off x="9750459" y="3082520"/>
                <a:ext cx="3289444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>
                    <a:solidFill>
                      <a:srgbClr val="000000"/>
                    </a:solidFill>
                  </a:defRPr>
                </a:pPr>
                <a:r>
                  <a:t>Access </a:t>
                </a:r>
                <a14:m>
                  <m:oMath xmlns:m="http://schemas.openxmlformats.org/officeDocument/2006/math">
                    <m:r>
                      <a:rPr sz="4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sz="4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endParaRPr/>
              </a:p>
            </p:txBody>
          </p:sp>
        </mc:Choice>
        <mc:Fallback xmlns="">
          <p:sp>
            <p:nvSpPr>
              <p:cNvPr id="362" name="Acces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459" y="3082520"/>
                <a:ext cx="3289444" cy="946960"/>
              </a:xfrm>
              <a:prstGeom prst="rect">
                <a:avLst/>
              </a:prstGeom>
              <a:blipFill>
                <a:blip r:embed="rId7"/>
                <a:stretch>
                  <a:fillRect l="-8846" t="-1316" b="-2368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Adversari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Adversaries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0" name="The Adversary: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80000"/>
                  </a:lnSpc>
                  <a:spcBef>
                    <a:spcPts val="2000"/>
                  </a:spcBef>
                  <a:buClrTx/>
                  <a:buSzTx/>
                  <a:buFontTx/>
                  <a:buNone/>
                  <a:defRPr sz="750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  <a:sym typeface="DIN Condensed Bold"/>
                  </a:defRPr>
                </a:pPr>
                <a:r>
                  <a:rPr dirty="0"/>
                  <a:t>The Adversary:</a:t>
                </a:r>
              </a:p>
              <a:p>
                <a:pPr lvl="1"/>
                <a:r>
                  <a:rPr dirty="0"/>
                  <a:t>An Algorithm which tries to maximize </a:t>
                </a:r>
                <a14:m>
                  <m:oMath xmlns:m="http://schemas.openxmlformats.org/officeDocument/2006/math">
                    <m:r>
                      <a:rPr sz="5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dirty="0"/>
                  <a:t>.</a:t>
                </a:r>
              </a:p>
              <a:p>
                <a:pPr lvl="1"/>
                <a:r>
                  <a:rPr dirty="0"/>
                  <a:t>The adversary does this by choosing the sequences of inputs.</a:t>
                </a:r>
              </a:p>
              <a:p>
                <a:pPr lvl="3"/>
                <a:r>
                  <a:rPr lang="en-US" dirty="0">
                    <a:solidFill>
                      <a:schemeClr val="bg1"/>
                    </a:solidFill>
                  </a:rPr>
                  <a:t>For deterministic paging problem: </a:t>
                </a:r>
                <a:r>
                  <a:rPr dirty="0"/>
                  <a:t>the adversary could consistently choose to request a page that’s not in cache.</a:t>
                </a:r>
              </a:p>
            </p:txBody>
          </p:sp>
        </mc:Choice>
        <mc:Fallback xmlns="">
          <p:sp>
            <p:nvSpPr>
              <p:cNvPr id="260" name="The Adversary: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2"/>
                <a:stretch>
                  <a:fillRect l="-2211" t="-4621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384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Example:</a:t>
            </a:r>
          </a:p>
        </p:txBody>
      </p:sp>
      <p:sp>
        <p:nvSpPr>
          <p:cNvPr id="36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p:grpSp>
        <p:nvGrpSpPr>
          <p:cNvPr id="370" name="Group"/>
          <p:cNvGrpSpPr/>
          <p:nvPr/>
        </p:nvGrpSpPr>
        <p:grpSpPr>
          <a:xfrm>
            <a:off x="10836020" y="6390870"/>
            <a:ext cx="4458423" cy="933833"/>
            <a:chOff x="0" y="0"/>
            <a:chExt cx="4458421" cy="933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6" name="Rectangle"/>
                <p:cNvSpPr/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66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blipFill>
                  <a:blip r:embed="rId2"/>
                  <a:stretch>
                    <a:fillRect l="-6667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7" name="Rectangle"/>
                <p:cNvSpPr/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51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51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6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blipFill>
                  <a:blip r:embed="rId3"/>
                  <a:stretch>
                    <a:fillRect l="-10000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8" name="Rectangle"/>
                <p:cNvSpPr/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68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blipFill>
                  <a:blip r:embed="rId4"/>
                  <a:stretch>
                    <a:fillRect l="-3333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9" name="Rectangle"/>
                <p:cNvSpPr/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50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50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6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blipFill>
                  <a:blip r:embed="rId5"/>
                  <a:stretch>
                    <a:fillRect l="-7778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1" name="Fast memory  :"/>
              <p:cNvSpPr txBox="1"/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rtl="1"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/>
                </a:pPr>
                <a:r>
                  <a:t>Fast memory </a:t>
                </a:r>
                <a14:m>
                  <m:oMath xmlns:m="http://schemas.openxmlformats.org/officeDocument/2006/math">
                    <m:d>
                      <m:d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t>: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71" name="Fast memory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blipFill>
                <a:blip r:embed="rId6"/>
                <a:stretch>
                  <a:fillRect l="-5145" r="-9843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2" name="Access"/>
              <p:cNvSpPr txBox="1"/>
              <p:nvPr/>
            </p:nvSpPr>
            <p:spPr>
              <a:xfrm>
                <a:off x="9750459" y="3082520"/>
                <a:ext cx="3289444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>
                    <a:solidFill>
                      <a:srgbClr val="000000"/>
                    </a:solidFill>
                  </a:defRPr>
                </a:pPr>
                <a:r>
                  <a:t>Access </a:t>
                </a:r>
                <a14:m>
                  <m:oMath xmlns:m="http://schemas.openxmlformats.org/officeDocument/2006/math">
                    <m:r>
                      <a:rPr sz="4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sz="4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/>
              </a:p>
            </p:txBody>
          </p:sp>
        </mc:Choice>
        <mc:Fallback xmlns="">
          <p:sp>
            <p:nvSpPr>
              <p:cNvPr id="372" name="Acces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459" y="3082520"/>
                <a:ext cx="3289444" cy="946960"/>
              </a:xfrm>
              <a:prstGeom prst="rect">
                <a:avLst/>
              </a:prstGeom>
              <a:blipFill>
                <a:blip r:embed="rId7"/>
                <a:stretch>
                  <a:fillRect l="-8846" t="-1316" b="-2368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384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Example:</a:t>
            </a:r>
          </a:p>
        </p:txBody>
      </p:sp>
      <p:sp>
        <p:nvSpPr>
          <p:cNvPr id="36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p:grpSp>
        <p:nvGrpSpPr>
          <p:cNvPr id="370" name="Group"/>
          <p:cNvGrpSpPr/>
          <p:nvPr/>
        </p:nvGrpSpPr>
        <p:grpSpPr>
          <a:xfrm>
            <a:off x="10836020" y="6390870"/>
            <a:ext cx="4458423" cy="933833"/>
            <a:chOff x="0" y="0"/>
            <a:chExt cx="4458421" cy="933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6" name="Rectangle"/>
                <p:cNvSpPr/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66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blipFill>
                  <a:blip r:embed="rId2"/>
                  <a:stretch>
                    <a:fillRect l="-6667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7" name="Rectangle"/>
                <p:cNvSpPr/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51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51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6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blipFill>
                  <a:blip r:embed="rId3"/>
                  <a:stretch>
                    <a:fillRect l="-10000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8" name="Rectangle"/>
                <p:cNvSpPr/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68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blipFill>
                  <a:blip r:embed="rId4"/>
                  <a:stretch>
                    <a:fillRect l="-3333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9" name="Rectangle"/>
                <p:cNvSpPr/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50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50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6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blipFill>
                  <a:blip r:embed="rId5"/>
                  <a:stretch>
                    <a:fillRect l="-7778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1" name="Fast memory  :"/>
              <p:cNvSpPr txBox="1"/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rtl="1"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/>
                </a:pPr>
                <a:r>
                  <a:t>Fast memory </a:t>
                </a:r>
                <a14:m>
                  <m:oMath xmlns:m="http://schemas.openxmlformats.org/officeDocument/2006/math">
                    <m:d>
                      <m:d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t>: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71" name="Fast memory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blipFill>
                <a:blip r:embed="rId6"/>
                <a:stretch>
                  <a:fillRect l="-5145" r="-9843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2" name="Access"/>
              <p:cNvSpPr txBox="1"/>
              <p:nvPr/>
            </p:nvSpPr>
            <p:spPr>
              <a:xfrm>
                <a:off x="9750459" y="3082520"/>
                <a:ext cx="3289444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>
                    <a:solidFill>
                      <a:srgbClr val="000000"/>
                    </a:solidFill>
                  </a:defRPr>
                </a:pPr>
                <a:r>
                  <a:t>Access </a:t>
                </a:r>
                <a14:m>
                  <m:oMath xmlns:m="http://schemas.openxmlformats.org/officeDocument/2006/math">
                    <m:r>
                      <a:rPr sz="4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sz="4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/>
              </a:p>
            </p:txBody>
          </p:sp>
        </mc:Choice>
        <mc:Fallback xmlns="">
          <p:sp>
            <p:nvSpPr>
              <p:cNvPr id="372" name="Acces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459" y="3082520"/>
                <a:ext cx="3289444" cy="946960"/>
              </a:xfrm>
              <a:prstGeom prst="rect">
                <a:avLst/>
              </a:prstGeom>
              <a:blipFill>
                <a:blip r:embed="rId7"/>
                <a:stretch>
                  <a:fillRect l="-8846" t="-1316" b="-2368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ccess">
            <a:extLst>
              <a:ext uri="{FF2B5EF4-FFF2-40B4-BE49-F238E27FC236}">
                <a16:creationId xmlns:a16="http://schemas.microsoft.com/office/drawing/2014/main" id="{778BB4F4-0C91-D642-B238-48465F8926B5}"/>
              </a:ext>
            </a:extLst>
          </p:cNvPr>
          <p:cNvSpPr txBox="1"/>
          <p:nvPr/>
        </p:nvSpPr>
        <p:spPr>
          <a:xfrm>
            <a:off x="10289223" y="4800831"/>
            <a:ext cx="1258358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900"/>
              </a:spcBef>
              <a:buClr>
                <a:schemeClr val="accent1"/>
              </a:buClr>
              <a:buFont typeface="Avenir Next Regular"/>
              <a:defRPr sz="44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0000"/>
                </a:solidFill>
              </a:rPr>
              <a:t>Miss</a:t>
            </a: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4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Example:</a:t>
            </a:r>
          </a:p>
        </p:txBody>
      </p:sp>
      <p:sp>
        <p:nvSpPr>
          <p:cNvPr id="37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p:grpSp>
        <p:nvGrpSpPr>
          <p:cNvPr id="380" name="Group"/>
          <p:cNvGrpSpPr/>
          <p:nvPr/>
        </p:nvGrpSpPr>
        <p:grpSpPr>
          <a:xfrm>
            <a:off x="10836020" y="6390870"/>
            <a:ext cx="4458423" cy="933833"/>
            <a:chOff x="0" y="0"/>
            <a:chExt cx="4458421" cy="933831"/>
          </a:xfrm>
        </p:grpSpPr>
        <p:sp>
          <p:nvSpPr>
            <p:cNvPr id="376" name="Rectangle"/>
            <p:cNvSpPr/>
            <p:nvPr/>
          </p:nvSpPr>
          <p:spPr>
            <a:xfrm>
              <a:off x="0" y="0"/>
              <a:ext cx="1118322" cy="933832"/>
            </a:xfrm>
            <a:prstGeom prst="rect">
              <a:avLst/>
            </a:prstGeom>
            <a:solidFill>
              <a:schemeClr val="accent3">
                <a:hueOff val="-1187647"/>
                <a:satOff val="22407"/>
                <a:lumOff val="18627"/>
              </a:schemeClr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4000" cap="all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DIN Condensed Bold"/>
                </a:defRPr>
              </a:pP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7" name="Rectangle"/>
                <p:cNvSpPr/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51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51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7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blipFill>
                  <a:blip r:embed="rId2"/>
                  <a:stretch>
                    <a:fillRect l="-10000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8" name="Rectangle"/>
                <p:cNvSpPr/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78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blipFill>
                  <a:blip r:embed="rId3"/>
                  <a:stretch>
                    <a:fillRect l="-3333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9" name="Rectangle"/>
                <p:cNvSpPr/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50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50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7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blipFill>
                  <a:blip r:embed="rId4"/>
                  <a:stretch>
                    <a:fillRect l="-7778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1" name="Fast memory  :"/>
              <p:cNvSpPr txBox="1"/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rtl="1"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/>
                </a:pPr>
                <a:r>
                  <a:t>Fast memory </a:t>
                </a:r>
                <a14:m>
                  <m:oMath xmlns:m="http://schemas.openxmlformats.org/officeDocument/2006/math">
                    <m:d>
                      <m:d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t>: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81" name="Fast memory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blipFill>
                <a:blip r:embed="rId5"/>
                <a:stretch>
                  <a:fillRect l="-5145" r="-9843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2" name="Access"/>
              <p:cNvSpPr txBox="1"/>
              <p:nvPr/>
            </p:nvSpPr>
            <p:spPr>
              <a:xfrm>
                <a:off x="9750459" y="3082520"/>
                <a:ext cx="3289444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>
                    <a:solidFill>
                      <a:srgbClr val="000000"/>
                    </a:solidFill>
                  </a:defRPr>
                </a:pPr>
                <a:r>
                  <a:t>Access </a:t>
                </a:r>
                <a14:m>
                  <m:oMath xmlns:m="http://schemas.openxmlformats.org/officeDocument/2006/math">
                    <m:r>
                      <a:rPr sz="4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sz="4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/>
              </a:p>
            </p:txBody>
          </p:sp>
        </mc:Choice>
        <mc:Fallback xmlns="">
          <p:sp>
            <p:nvSpPr>
              <p:cNvPr id="382" name="Acces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459" y="3082520"/>
                <a:ext cx="3289444" cy="946960"/>
              </a:xfrm>
              <a:prstGeom prst="rect">
                <a:avLst/>
              </a:prstGeom>
              <a:blipFill>
                <a:blip r:embed="rId6"/>
                <a:stretch>
                  <a:fillRect l="-8846" t="-1316" b="-2368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ccess">
            <a:extLst>
              <a:ext uri="{FF2B5EF4-FFF2-40B4-BE49-F238E27FC236}">
                <a16:creationId xmlns:a16="http://schemas.microsoft.com/office/drawing/2014/main" id="{107951AF-26AB-7945-9492-4A67A15F39B9}"/>
              </a:ext>
            </a:extLst>
          </p:cNvPr>
          <p:cNvSpPr txBox="1"/>
          <p:nvPr/>
        </p:nvSpPr>
        <p:spPr>
          <a:xfrm>
            <a:off x="10289223" y="4811464"/>
            <a:ext cx="1258358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900"/>
              </a:spcBef>
              <a:buClr>
                <a:schemeClr val="accent1"/>
              </a:buClr>
              <a:buFont typeface="Avenir Next Regular"/>
              <a:defRPr sz="44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0000"/>
                </a:solidFill>
              </a:rPr>
              <a:t>Miss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dirty="0"/>
              <a:t>Example:</a:t>
            </a:r>
          </a:p>
        </p:txBody>
      </p:sp>
      <p:sp>
        <p:nvSpPr>
          <p:cNvPr id="38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p:grpSp>
        <p:nvGrpSpPr>
          <p:cNvPr id="390" name="Group"/>
          <p:cNvGrpSpPr/>
          <p:nvPr/>
        </p:nvGrpSpPr>
        <p:grpSpPr>
          <a:xfrm>
            <a:off x="10836020" y="6390870"/>
            <a:ext cx="4458423" cy="933833"/>
            <a:chOff x="0" y="0"/>
            <a:chExt cx="4458421" cy="933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6" name="Rectangle"/>
                <p:cNvSpPr/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386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blipFill>
                  <a:blip r:embed="rId2"/>
                  <a:stretch>
                    <a:fillRect l="-2222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7" name="Rectangle"/>
                <p:cNvSpPr/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51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51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8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blipFill>
                  <a:blip r:embed="rId3"/>
                  <a:stretch>
                    <a:fillRect l="-10000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8" name="Rectangle"/>
                <p:cNvSpPr/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88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blipFill>
                  <a:blip r:embed="rId4"/>
                  <a:stretch>
                    <a:fillRect l="-3333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9" name="Rectangle"/>
                <p:cNvSpPr/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50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50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8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blipFill>
                  <a:blip r:embed="rId5"/>
                  <a:stretch>
                    <a:fillRect l="-7778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1" name="Fast memory  :"/>
              <p:cNvSpPr txBox="1"/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rtl="1"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/>
                </a:pPr>
                <a:r>
                  <a:t>Fast memory </a:t>
                </a:r>
                <a14:m>
                  <m:oMath xmlns:m="http://schemas.openxmlformats.org/officeDocument/2006/math">
                    <m:d>
                      <m:d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t>: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91" name="Fast memory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blipFill>
                <a:blip r:embed="rId6"/>
                <a:stretch>
                  <a:fillRect l="-5145" r="-9843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2" name="Access"/>
              <p:cNvSpPr txBox="1"/>
              <p:nvPr/>
            </p:nvSpPr>
            <p:spPr>
              <a:xfrm>
                <a:off x="9750459" y="3082520"/>
                <a:ext cx="3289444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>
                    <a:solidFill>
                      <a:srgbClr val="000000"/>
                    </a:solidFill>
                  </a:defRPr>
                </a:pPr>
                <a:r>
                  <a:t>Access </a:t>
                </a:r>
                <a14:m>
                  <m:oMath xmlns:m="http://schemas.openxmlformats.org/officeDocument/2006/math">
                    <m:r>
                      <a:rPr sz="4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sz="4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/>
              </a:p>
            </p:txBody>
          </p:sp>
        </mc:Choice>
        <mc:Fallback xmlns="">
          <p:sp>
            <p:nvSpPr>
              <p:cNvPr id="392" name="Acces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459" y="3082520"/>
                <a:ext cx="3289444" cy="946960"/>
              </a:xfrm>
              <a:prstGeom prst="rect">
                <a:avLst/>
              </a:prstGeom>
              <a:blipFill>
                <a:blip r:embed="rId7"/>
                <a:stretch>
                  <a:fillRect l="-8846" t="-1316" b="-2368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dirty="0"/>
              <a:t>Example:</a:t>
            </a:r>
          </a:p>
        </p:txBody>
      </p:sp>
      <p:sp>
        <p:nvSpPr>
          <p:cNvPr id="38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p:grpSp>
        <p:nvGrpSpPr>
          <p:cNvPr id="390" name="Group"/>
          <p:cNvGrpSpPr/>
          <p:nvPr/>
        </p:nvGrpSpPr>
        <p:grpSpPr>
          <a:xfrm>
            <a:off x="10836020" y="6390870"/>
            <a:ext cx="4458423" cy="933833"/>
            <a:chOff x="0" y="0"/>
            <a:chExt cx="4458421" cy="933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6" name="Rectangle"/>
                <p:cNvSpPr/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86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blipFill>
                  <a:blip r:embed="rId2"/>
                  <a:stretch>
                    <a:fillRect l="-2222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7" name="Rectangle"/>
                <p:cNvSpPr/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51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51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8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blipFill>
                  <a:blip r:embed="rId3"/>
                  <a:stretch>
                    <a:fillRect l="-10000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8" name="Rectangle"/>
                <p:cNvSpPr/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88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blipFill>
                  <a:blip r:embed="rId4"/>
                  <a:stretch>
                    <a:fillRect l="-3333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9" name="Rectangle"/>
                <p:cNvSpPr/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50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sz="50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38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blipFill>
                  <a:blip r:embed="rId5"/>
                  <a:stretch>
                    <a:fillRect l="-7778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1" name="Fast memory  :"/>
              <p:cNvSpPr txBox="1"/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rtl="1"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/>
                </a:pPr>
                <a:r>
                  <a:t>Fast memory </a:t>
                </a:r>
                <a14:m>
                  <m:oMath xmlns:m="http://schemas.openxmlformats.org/officeDocument/2006/math">
                    <m:d>
                      <m:d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t>: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91" name="Fast memory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blipFill>
                <a:blip r:embed="rId6"/>
                <a:stretch>
                  <a:fillRect l="-5145" r="-9843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2" name="Access"/>
          <p:cNvSpPr txBox="1"/>
          <p:nvPr/>
        </p:nvSpPr>
        <p:spPr>
          <a:xfrm>
            <a:off x="9750459" y="3166149"/>
            <a:ext cx="3499356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900"/>
              </a:spcBef>
              <a:buClr>
                <a:schemeClr val="accent1"/>
              </a:buClr>
              <a:buFont typeface="Avenir Next Regular"/>
              <a:defRPr sz="4400">
                <a:solidFill>
                  <a:srgbClr val="000000"/>
                </a:solidFill>
              </a:defRPr>
            </a:pPr>
            <a:r>
              <a:rPr lang="en-US" dirty="0"/>
              <a:t>Phase Ended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396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Example:</a:t>
            </a:r>
          </a:p>
        </p:txBody>
      </p:sp>
      <p:sp>
        <p:nvSpPr>
          <p:cNvPr id="27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p:grpSp>
        <p:nvGrpSpPr>
          <p:cNvPr id="280" name="Group"/>
          <p:cNvGrpSpPr/>
          <p:nvPr/>
        </p:nvGrpSpPr>
        <p:grpSpPr>
          <a:xfrm>
            <a:off x="10836020" y="6390870"/>
            <a:ext cx="4458423" cy="933833"/>
            <a:chOff x="0" y="0"/>
            <a:chExt cx="4458421" cy="933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6" name="Rectangle"/>
                <p:cNvSpPr/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IL" sz="495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IL" sz="495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276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blipFill>
                  <a:blip r:embed="rId3"/>
                  <a:stretch>
                    <a:fillRect l="-6667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7" name="Rectangle"/>
                <p:cNvSpPr/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IL" sz="4600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4600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27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blipFill>
                  <a:blip r:embed="rId4"/>
                  <a:stretch>
                    <a:fillRect l="-3333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8" name="Rectangle"/>
                <p:cNvSpPr/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IL" sz="480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IL" sz="4800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278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blipFill>
                  <a:blip r:embed="rId5"/>
                  <a:stretch>
                    <a:fillRect l="-4444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9" name="Rectangle"/>
                <p:cNvSpPr/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4600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4600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27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blipFill>
                  <a:blip r:embed="rId6"/>
                  <a:stretch>
                    <a:fillRect l="-3333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1" name="Fast memory  :"/>
              <p:cNvSpPr txBox="1"/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rtl="1"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/>
                </a:pPr>
                <a:r>
                  <a:t>Fast memory </a:t>
                </a:r>
                <a14:m>
                  <m:oMath xmlns:m="http://schemas.openxmlformats.org/officeDocument/2006/math">
                    <m:d>
                      <m:d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t>: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81" name="Fast memory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blipFill>
                <a:blip r:embed="rId7"/>
                <a:stretch>
                  <a:fillRect l="-5145" r="-9843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01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" name="Random Marking Algorithm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>
                  <a:lnSpc>
                    <a:spcPct val="80000"/>
                  </a:lnSpc>
                  <a:spcBef>
                    <a:spcPts val="2000"/>
                  </a:spcBef>
                  <a:buClrTx/>
                  <a:buSzTx/>
                  <a:buFontTx/>
                  <a:buNone/>
                  <a:defRPr sz="750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  <a:sym typeface="DIN Condensed Bold"/>
                  </a:defRPr>
                </a:pPr>
                <a:r>
                  <a:rPr dirty="0"/>
                  <a:t>Random Marking Algorithm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ar-AE" sz="49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ar-AE" sz="49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9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ar-AE" sz="49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ar-AE" dirty="0">
                    <a:solidFill>
                      <a:schemeClr val="bg1"/>
                    </a:solidFill>
                  </a:rPr>
                  <a:t>-</a:t>
                </a:r>
                <a:r>
                  <a:rPr lang="en-US" dirty="0">
                    <a:solidFill>
                      <a:schemeClr val="bg1"/>
                    </a:solidFill>
                  </a:rPr>
                  <a:t>Competitive </a:t>
                </a:r>
                <a:r>
                  <a:rPr dirty="0"/>
                  <a:t>randomized algorithm for the paging problem </a:t>
                </a:r>
                <a:r>
                  <a:rPr dirty="0" err="1"/>
                  <a:t>agains</a:t>
                </a:r>
                <a:r>
                  <a:rPr dirty="0"/>
                  <a:t> an oblivious adversary.</a:t>
                </a: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ar-AE" sz="485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ar-AE" sz="48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ar-AE" sz="48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ar-AE" sz="48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48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ar-AE" sz="485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+…+</m:t>
                    </m:r>
                    <m:f>
                      <m:fPr>
                        <m:ctrlP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48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den>
                    </m:f>
                  </m:oMath>
                </a14:m>
                <a:endParaRPr lang="ar-AE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6" name="Random Marking Algorithm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2"/>
                <a:stretch>
                  <a:fillRect l="-2211" t="-4621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523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94" name="At phase    we label a page: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/>
              <a:lstStyle/>
              <a:p>
                <a:pPr lvl="1"/>
                <a:r>
                  <a:rPr dirty="0"/>
                  <a:t>At phase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4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sz="4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dirty="0">
                    <a:solidFill>
                      <a:srgbClr val="000000"/>
                    </a:solidFill>
                  </a:rPr>
                  <a:t>  </a:t>
                </a:r>
                <a:r>
                  <a:rPr dirty="0"/>
                  <a:t>we label a page:</a:t>
                </a:r>
              </a:p>
              <a:p>
                <a:pPr lvl="3"/>
                <a:r>
                  <a:rPr dirty="0">
                    <a:solidFill>
                      <a:srgbClr val="56A3D5"/>
                    </a:solidFill>
                  </a:rPr>
                  <a:t>OLD</a:t>
                </a:r>
                <a:r>
                  <a:rPr dirty="0">
                    <a:solidFill>
                      <a:srgbClr val="000000"/>
                    </a:solidFill>
                  </a:rPr>
                  <a:t>  </a:t>
                </a:r>
                <a:r>
                  <a:rPr dirty="0"/>
                  <a:t>if it was in the cache at the beginning of the phase.</a:t>
                </a:r>
              </a:p>
              <a:p>
                <a:pPr lvl="3"/>
                <a:r>
                  <a:rPr dirty="0">
                    <a:solidFill>
                      <a:srgbClr val="56A3D5"/>
                    </a:solidFill>
                  </a:rPr>
                  <a:t>NEW</a:t>
                </a:r>
                <a:r>
                  <a:rPr dirty="0"/>
                  <a:t> if it was requested during phase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4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sz="4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dirty="0"/>
                  <a:t> phase but wasn’t old.</a:t>
                </a:r>
                <a:endParaRPr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94" name="At phase    we label a page: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2"/>
                <a:stretch>
                  <a:fillRect t="-2311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5" name="Competitive raito"/>
          <p:cNvSpPr txBox="1">
            <a:spLocks noGrp="1"/>
          </p:cNvSpPr>
          <p:nvPr>
            <p:ph type="body" idx="21"/>
          </p:nvPr>
        </p:nvSpPr>
        <p:spPr>
          <a:xfrm>
            <a:off x="762000" y="724210"/>
            <a:ext cx="20955000" cy="54579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Notation</a:t>
            </a:r>
            <a:endParaRPr dirty="0"/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33B4E32-FD24-6146-B0AC-94D33A543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6685369"/>
            <a:ext cx="23723600" cy="349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Competitive raito"/>
          <p:cNvSpPr txBox="1">
            <a:spLocks noGrp="1"/>
          </p:cNvSpPr>
          <p:nvPr>
            <p:ph type="body" idx="21"/>
          </p:nvPr>
        </p:nvSpPr>
        <p:spPr>
          <a:xfrm>
            <a:off x="762000" y="724210"/>
            <a:ext cx="20955000" cy="54579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Notation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" name="Let   be the number of new pages in    .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/>
              <a:lstStyle/>
              <a:p>
                <a:pPr lvl="1"/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sz="505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ar-AE" dirty="0"/>
                  <a:t> </a:t>
                </a:r>
                <a:r>
                  <a:rPr lang="en-US" dirty="0"/>
                  <a:t>be the number of phases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4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4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9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4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49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4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4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ar-AE" dirty="0">
                    <a:solidFill>
                      <a:srgbClr val="000000"/>
                    </a:solidFill>
                  </a:rPr>
                  <a:t> </a:t>
                </a:r>
                <a:r>
                  <a:rPr lang="ar-AE" dirty="0"/>
                  <a:t>.</a:t>
                </a:r>
              </a:p>
              <a:p>
                <a:pPr lvl="1"/>
                <a:r>
                  <a:rPr lang="en-US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5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5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ar-AE" sz="5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dirty="0"/>
                  <a:t> </a:t>
                </a:r>
                <a:r>
                  <a:rPr lang="en-US" dirty="0"/>
                  <a:t>be the number of new pages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4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ar-AE" sz="4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dirty="0">
                    <a:solidFill>
                      <a:srgbClr val="000000"/>
                    </a:solidFill>
                  </a:rPr>
                  <a:t> </a:t>
                </a:r>
                <a:r>
                  <a:rPr lang="ar-AE" dirty="0"/>
                  <a:t>.</a:t>
                </a:r>
                <a:endParaRPr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09" name="Let   be the number of new pages in    .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2"/>
                <a:stretch>
                  <a:fillRect t="-2054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0F88CA27-5655-F24C-AD90-0602E11B4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6924682"/>
            <a:ext cx="23723600" cy="3365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Competitive raito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Competitive raito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0" name="Claim 1: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lvl="1"/>
                <a:r>
                  <a:rPr lang="en-US" dirty="0">
                    <a:solidFill>
                      <a:srgbClr val="56A3D5"/>
                    </a:solidFill>
                  </a:rPr>
                  <a:t>Claim 1: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𝑂𝑃𝑇</m:t>
                    </m:r>
                    <m:d>
                      <m:d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d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lang="ar-AE" dirty="0">
                  <a:solidFill>
                    <a:srgbClr val="56A3D5"/>
                  </a:solidFill>
                </a:endParaRPr>
              </a:p>
              <a:p>
                <a:pPr lvl="1"/>
                <a:r>
                  <a:rPr lang="en-US" dirty="0">
                    <a:solidFill>
                      <a:srgbClr val="56A3D5"/>
                    </a:solidFill>
                  </a:rPr>
                  <a:t>Proof:</a:t>
                </a:r>
              </a:p>
              <a:p>
                <a:pPr lvl="2"/>
                <a:r>
                  <a:rPr lang="en-US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5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5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ar-AE" sz="5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dirty="0"/>
                  <a:t> </a:t>
                </a:r>
                <a:r>
                  <a:rPr lang="en-US" dirty="0"/>
                  <a:t>be the number of page faults to </a:t>
                </a:r>
                <a:r>
                  <a:rPr lang="en-US" dirty="0">
                    <a:solidFill>
                      <a:srgbClr val="56A3D5"/>
                    </a:solidFill>
                  </a:rPr>
                  <a:t>OPT</a:t>
                </a:r>
                <a:r>
                  <a:rPr lang="en-US" dirty="0"/>
                  <a:t> during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4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ar-AE" sz="4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dirty="0">
                    <a:solidFill>
                      <a:srgbClr val="000000"/>
                    </a:solidFill>
                  </a:rPr>
                  <a:t> </a:t>
                </a:r>
                <a:r>
                  <a:rPr lang="ar-AE" dirty="0"/>
                  <a:t>.</a:t>
                </a:r>
                <a:endParaRPr lang="en-US" dirty="0">
                  <a:solidFill>
                    <a:srgbClr val="56A3D5"/>
                  </a:solidFill>
                </a:endParaRPr>
              </a:p>
              <a:p>
                <a:pPr lvl="2"/>
                <a:r>
                  <a:rPr lang="en-US" b="1" i="1" dirty="0">
                    <a:solidFill>
                      <a:schemeClr val="tx1"/>
                    </a:solidFill>
                  </a:rPr>
                  <a:t>Phase</a:t>
                </a:r>
                <a:r>
                  <a:rPr lang="en-US" b="1" i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b="1" i="1" dirty="0"/>
                  <a:t>:</a:t>
                </a:r>
                <a:r>
                  <a:rPr lang="en-US" sz="4900" b="1" i="1" dirty="0">
                    <a:solidFill>
                      <a:srgbClr val="000000"/>
                    </a:solidFill>
                  </a:rPr>
                  <a:t> </a:t>
                </a:r>
                <a:endParaRPr lang="en-US" sz="4900" b="1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lvl="4"/>
                <a14:m>
                  <m:oMath xmlns:m="http://schemas.openxmlformats.org/officeDocument/2006/math">
                    <m:sSub>
                      <m:sSubPr>
                        <m:ctrlPr>
                          <a:rPr lang="en-US" sz="4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4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ar-AE" dirty="0"/>
                  <a:t> </a:t>
                </a:r>
                <a:r>
                  <a:rPr lang="en-US" dirty="0"/>
                  <a:t>pages must be replaced: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lvl="2"/>
                <a:r>
                  <a:rPr lang="en-US" b="1" i="1" dirty="0">
                    <a:solidFill>
                      <a:schemeClr val="tx1"/>
                    </a:solidFill>
                  </a:rPr>
                  <a:t>Phase</a:t>
                </a:r>
                <a:r>
                  <a:rPr lang="en-US" b="1" i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b="1" i="1" dirty="0"/>
                  <a:t>:</a:t>
                </a:r>
                <a:r>
                  <a:rPr lang="en-US" sz="4900" b="1" i="1" dirty="0">
                    <a:solidFill>
                      <a:srgbClr val="000000"/>
                    </a:solidFill>
                  </a:rPr>
                  <a:t> </a:t>
                </a:r>
                <a:endParaRPr lang="en-US" sz="4900" b="1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lvl="4"/>
                <a:r>
                  <a:rPr lang="en-US" dirty="0"/>
                  <a:t>At phases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we have requested </a:t>
                </a:r>
                <a14:m>
                  <m:oMath xmlns:m="http://schemas.openxmlformats.org/officeDocument/2006/math">
                    <m:r>
                      <a:rPr lang="en-US" sz="4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4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ar-AE" sz="4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ar-AE" sz="4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dirty="0"/>
                  <a:t> </a:t>
                </a:r>
                <a:r>
                  <a:rPr lang="en-US" dirty="0"/>
                  <a:t>pages.</a:t>
                </a:r>
              </a:p>
              <a:p>
                <a:pPr lvl="4"/>
                <a:r>
                  <a:rPr lang="en-US" dirty="0">
                    <a:solidFill>
                      <a:srgbClr val="56A3D5"/>
                    </a:solidFill>
                  </a:rPr>
                  <a:t>OPT</a:t>
                </a:r>
                <a:r>
                  <a:rPr lang="en-US" dirty="0"/>
                  <a:t> pays at least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5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5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ar-AE" sz="5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dirty="0"/>
                  <a:t> </a:t>
                </a:r>
                <a:r>
                  <a:rPr lang="en-US" dirty="0"/>
                  <a:t>for these phases: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ar-AE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ar-AE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.</a:t>
                </a:r>
                <a:endParaRPr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20" name="Claim 1: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2"/>
                <a:stretch>
                  <a:fillRect t="-123" b="-555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Adversari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Adversaries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3" name="Oblivious Adversary: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>
                  <a:lnSpc>
                    <a:spcPct val="80000"/>
                  </a:lnSpc>
                  <a:spcBef>
                    <a:spcPts val="2000"/>
                  </a:spcBef>
                  <a:buClrTx/>
                  <a:buSzTx/>
                  <a:buFontTx/>
                  <a:buNone/>
                  <a:defRPr sz="750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  <a:sym typeface="DIN Condensed Bold"/>
                  </a:defRPr>
                </a:pPr>
                <a:r>
                  <a:rPr dirty="0"/>
                  <a:t>Oblivious Adversary:</a:t>
                </a:r>
              </a:p>
              <a:p>
                <a:pPr lvl="1"/>
                <a:r>
                  <a:rPr dirty="0"/>
                  <a:t>Pick a sequence completely in advance</a:t>
                </a:r>
                <a:r>
                  <a:rPr lang="en-US" dirty="0"/>
                  <a:t>.</a:t>
                </a:r>
                <a:endParaRPr dirty="0"/>
              </a:p>
              <a:p>
                <a:pPr lvl="3"/>
                <a:r>
                  <a:rPr dirty="0"/>
                  <a:t>without knowing anything about </a:t>
                </a:r>
                <a14:m>
                  <m:oMath xmlns:m="http://schemas.openxmlformats.org/officeDocument/2006/math">
                    <m:r>
                      <a:rPr lang="en-IL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𝐴𝐿𝐺</m:t>
                    </m:r>
                    <m:r>
                      <a:rPr lang="en-IL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dirty="0"/>
                  <a:t>coin tosses.</a:t>
                </a:r>
              </a:p>
              <a:p>
                <a:pPr marL="0" indent="0">
                  <a:lnSpc>
                    <a:spcPct val="80000"/>
                  </a:lnSpc>
                  <a:spcBef>
                    <a:spcPts val="2000"/>
                  </a:spcBef>
                  <a:buClrTx/>
                  <a:buSzTx/>
                  <a:buFontTx/>
                  <a:buNone/>
                  <a:defRPr sz="750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  <a:sym typeface="DIN Condensed Bold"/>
                  </a:defRPr>
                </a:pPr>
                <a:r>
                  <a:rPr dirty="0"/>
                  <a:t>Adaptive Adversary: </a:t>
                </a:r>
              </a:p>
              <a:p>
                <a:pPr lvl="1"/>
                <a:r>
                  <a:rPr dirty="0"/>
                  <a:t>The adversary can see </a:t>
                </a:r>
                <a14:m>
                  <m:oMath xmlns:m="http://schemas.openxmlformats.org/officeDocument/2006/math">
                    <m:r>
                      <a:rPr lang="en-IL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𝐴𝐿𝐺</m:t>
                    </m:r>
                    <m:r>
                      <a:rPr lang="en-IL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dirty="0"/>
                  <a:t>coin toss</a:t>
                </a:r>
                <a:r>
                  <a:rPr lang="en-US" dirty="0"/>
                  <a:t>es (up to present) and picks a sequence based on them.</a:t>
                </a:r>
              </a:p>
              <a:p>
                <a:pPr lvl="1"/>
                <a:r>
                  <a:rPr lang="en-US" dirty="0"/>
                  <a:t>Stronger then oblivious.</a:t>
                </a:r>
                <a:endParaRPr lang="ar-AE" dirty="0"/>
              </a:p>
            </p:txBody>
          </p:sp>
        </mc:Choice>
        <mc:Fallback xmlns="">
          <p:sp>
            <p:nvSpPr>
              <p:cNvPr id="263" name="Oblivious Adversary: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2"/>
                <a:stretch>
                  <a:fillRect l="-2211" t="-4621" r="-485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Competitive raito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Competitive raito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3" name="Claim 1: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1485900"/>
                <a:ext cx="23532640" cy="1082028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lvl="1"/>
                <a:r>
                  <a:rPr lang="en-US" dirty="0">
                    <a:solidFill>
                      <a:srgbClr val="56A3D5"/>
                    </a:solidFill>
                  </a:rPr>
                  <a:t>Claim 1:</a:t>
                </a:r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𝑂𝑃𝑇</m:t>
                    </m:r>
                    <m:d>
                      <m:d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d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lang="ar-AE" dirty="0">
                  <a:solidFill>
                    <a:srgbClr val="56A3D5"/>
                  </a:solidFill>
                </a:endParaRPr>
              </a:p>
              <a:p>
                <a:pPr lvl="1"/>
                <a:r>
                  <a:rPr lang="en-US" dirty="0">
                    <a:solidFill>
                      <a:srgbClr val="56A3D5"/>
                    </a:solidFill>
                  </a:rPr>
                  <a:t>Proof: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ar-AE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ar-AE" dirty="0"/>
                  <a:t>.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ar-AE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ar-AE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dirty="0"/>
                  <a:t> .</a:t>
                </a:r>
                <a:endParaRPr lang="ar-AE" dirty="0">
                  <a:solidFill>
                    <a:srgbClr val="000000"/>
                  </a:solidFill>
                </a:endParaRPr>
              </a:p>
              <a:p>
                <a:pPr marL="12700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𝑂𝑃𝑇</m:t>
                      </m:r>
                      <m:d>
                        <m:dPr>
                          <m:ctrlPr>
                            <a:rPr lang="ar-A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ar-A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groupChr>
                            </m:e>
                            <m:lim>
                              <m:eqArr>
                                <m:eqArrPr>
                                  <m:ctrlP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≥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eqArr>
                            </m:lim>
                          </m:limLow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ar-AE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ar-AE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limLow>
                            <m:limLow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p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ar-AE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𝑞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nary>
                                </m:e>
                              </m:groupChr>
                            </m:e>
                            <m:lim>
                              <m:eqArr>
                                <m:eqArr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≥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eqArr>
                            </m:lim>
                          </m:limLow>
                        </m:e>
                      </m:d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lang="ar-AE" dirty="0"/>
              </a:p>
            </p:txBody>
          </p:sp>
        </mc:Choice>
        <mc:Fallback>
          <p:sp>
            <p:nvSpPr>
              <p:cNvPr id="423" name="Claim 1: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1485900"/>
                <a:ext cx="23532640" cy="10820282"/>
              </a:xfrm>
              <a:prstGeom prst="rect">
                <a:avLst/>
              </a:prstGeom>
              <a:blipFill>
                <a:blip r:embed="rId2"/>
                <a:stretch>
                  <a:fillRect t="-11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Competitive raito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Competitive raito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6" name="Claim 2: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1587500"/>
                <a:ext cx="23532640" cy="1071868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lvl="1"/>
                <a:r>
                  <a:rPr lang="en-US" dirty="0">
                    <a:solidFill>
                      <a:srgbClr val="56A3D5"/>
                    </a:solidFill>
                  </a:rPr>
                  <a:t>Claim 2: </a:t>
                </a:r>
                <a14:m>
                  <m:oMath xmlns:m="http://schemas.openxmlformats.org/officeDocument/2006/math">
                    <m:r>
                      <a:rPr lang="en-US" sz="4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𝑅𝑀𝐴</m:t>
                        </m:r>
                        <m:r>
                          <a:rPr lang="ar-AE" sz="485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𝑅𝐾</m:t>
                        </m:r>
                        <m:d>
                          <m:dPr>
                            <m:ctrlPr>
                              <a:rPr lang="ar-AE" sz="4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AE" sz="4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</m:d>
                    <m:r>
                      <a:rPr lang="ar-AE" sz="4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limUpp>
                      <m:limUppPr>
                        <m:ctrlP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limUppPr>
                      <m:e>
                        <m:limLow>
                          <m:limLowPr>
                            <m:ctrlPr>
                              <a:rPr lang="ar-AE" sz="4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lang="ar-AE" sz="4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∑</m:t>
                            </m:r>
                          </m:e>
                          <m:lim>
                            <m:r>
                              <a:rPr lang="ar-AE" sz="4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ar-AE" sz="4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ar-AE" sz="4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lim>
                        </m:limLow>
                      </m:e>
                      <m:lim>
                        <m: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lim>
                    </m:limUpp>
                    <m:sSub>
                      <m:sSubPr>
                        <m:ctrlP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ar-AE" dirty="0">
                  <a:solidFill>
                    <a:srgbClr val="000000"/>
                  </a:solidFill>
                </a:endParaRPr>
              </a:p>
              <a:p>
                <a:pPr lvl="1"/>
                <a:r>
                  <a:rPr lang="en-US" dirty="0">
                    <a:solidFill>
                      <a:srgbClr val="56A3D5"/>
                    </a:solidFill>
                  </a:rPr>
                  <a:t>Proof:</a:t>
                </a:r>
              </a:p>
              <a:p>
                <a:pPr lvl="2">
                  <a:defRPr>
                    <a:solidFill>
                      <a:srgbClr val="858687"/>
                    </a:solidFill>
                  </a:defRPr>
                </a:pPr>
                <a:r>
                  <a:rPr lang="en-US" dirty="0"/>
                  <a:t>All </a:t>
                </a:r>
                <a:r>
                  <a:rPr lang="en-US" dirty="0">
                    <a:solidFill>
                      <a:srgbClr val="56A3D5"/>
                    </a:solidFill>
                  </a:rPr>
                  <a:t>NEW</a:t>
                </a:r>
                <a:r>
                  <a:rPr lang="en-US" dirty="0"/>
                  <a:t> pages leads to a page fault.</a:t>
                </a:r>
              </a:p>
              <a:p>
                <a:pPr lvl="2">
                  <a:defRPr>
                    <a:solidFill>
                      <a:srgbClr val="858687"/>
                    </a:solidFill>
                  </a:defRPr>
                </a:pPr>
                <a:r>
                  <a:rPr lang="en-US" dirty="0"/>
                  <a:t>An </a:t>
                </a:r>
                <a:r>
                  <a:rPr lang="en-US" dirty="0">
                    <a:solidFill>
                      <a:srgbClr val="56A3D5"/>
                    </a:solidFill>
                  </a:rPr>
                  <a:t>OLD</a:t>
                </a:r>
                <a:r>
                  <a:rPr lang="en-US" dirty="0"/>
                  <a:t> page leads to a page fault if it was evicted in one of the previous faults. </a:t>
                </a:r>
              </a:p>
            </p:txBody>
          </p:sp>
        </mc:Choice>
        <mc:Fallback xmlns="">
          <p:sp>
            <p:nvSpPr>
              <p:cNvPr id="426" name="Claim 2: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1587500"/>
                <a:ext cx="23532640" cy="107186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Competitive raito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Competitive raito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6" name="Claim 2: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1587500"/>
                <a:ext cx="23532640" cy="1071868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lvl="1"/>
                <a:r>
                  <a:rPr lang="en-US" dirty="0">
                    <a:solidFill>
                      <a:srgbClr val="56A3D5"/>
                    </a:solidFill>
                  </a:rPr>
                  <a:t>Claim 2: </a:t>
                </a:r>
                <a14:m>
                  <m:oMath xmlns:m="http://schemas.openxmlformats.org/officeDocument/2006/math">
                    <m:r>
                      <a:rPr lang="en-US" sz="4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𝑅𝑀𝐴</m:t>
                        </m:r>
                        <m:r>
                          <a:rPr lang="ar-AE" sz="485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𝑅𝐾</m:t>
                        </m:r>
                        <m:d>
                          <m:dPr>
                            <m:ctrlPr>
                              <a:rPr lang="ar-AE" sz="4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AE" sz="4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</m:d>
                    <m:r>
                      <a:rPr lang="ar-AE" sz="4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limUpp>
                      <m:limUppPr>
                        <m:ctrlP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limUppPr>
                      <m:e>
                        <m:limLow>
                          <m:limLowPr>
                            <m:ctrlPr>
                              <a:rPr lang="ar-AE" sz="4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lang="ar-AE" sz="4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∑</m:t>
                            </m:r>
                          </m:e>
                          <m:lim>
                            <m:r>
                              <a:rPr lang="ar-AE" sz="4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ar-AE" sz="4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ar-AE" sz="4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lim>
                        </m:limLow>
                      </m:e>
                      <m:lim>
                        <m: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lim>
                    </m:limUpp>
                    <m:sSub>
                      <m:sSubPr>
                        <m:ctrlP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ar-AE" dirty="0">
                  <a:solidFill>
                    <a:srgbClr val="000000"/>
                  </a:solidFill>
                </a:endParaRPr>
              </a:p>
              <a:p>
                <a:pPr lvl="1"/>
                <a:r>
                  <a:rPr lang="en-US" dirty="0">
                    <a:solidFill>
                      <a:srgbClr val="56A3D5"/>
                    </a:solidFill>
                  </a:rPr>
                  <a:t>Proof:</a:t>
                </a:r>
              </a:p>
              <a:p>
                <a:pPr lvl="2">
                  <a:defRPr>
                    <a:solidFill>
                      <a:srgbClr val="858687"/>
                    </a:solidFill>
                  </a:defRPr>
                </a:pPr>
                <a:r>
                  <a:rPr lang="en-US" dirty="0"/>
                  <a:t>All </a:t>
                </a:r>
                <a:r>
                  <a:rPr lang="en-US" dirty="0">
                    <a:solidFill>
                      <a:srgbClr val="56A3D5"/>
                    </a:solidFill>
                  </a:rPr>
                  <a:t>NEW</a:t>
                </a:r>
                <a:r>
                  <a:rPr lang="en-US" dirty="0"/>
                  <a:t> pages leads to a page fault.</a:t>
                </a:r>
              </a:p>
              <a:p>
                <a:pPr lvl="2">
                  <a:defRPr>
                    <a:solidFill>
                      <a:srgbClr val="858687"/>
                    </a:solidFill>
                  </a:defRPr>
                </a:pPr>
                <a:r>
                  <a:rPr lang="en-US" dirty="0"/>
                  <a:t>An </a:t>
                </a:r>
                <a:r>
                  <a:rPr lang="en-US" dirty="0">
                    <a:solidFill>
                      <a:srgbClr val="56A3D5"/>
                    </a:solidFill>
                  </a:rPr>
                  <a:t>OLD</a:t>
                </a:r>
                <a:r>
                  <a:rPr lang="en-US" dirty="0"/>
                  <a:t> page leads to a page fault if it was evicted in one of the previous faults. </a:t>
                </a:r>
              </a:p>
              <a:p>
                <a:pPr lvl="2">
                  <a:defRPr>
                    <a:solidFill>
                      <a:srgbClr val="858687"/>
                    </a:solidFill>
                  </a:defRPr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ar-AE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ar-AE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ar-AE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ar-AE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ar-AE" dirty="0"/>
                  <a:t> </a:t>
                </a:r>
                <a:r>
                  <a:rPr lang="en-US" dirty="0"/>
                  <a:t>be the </a:t>
                </a:r>
                <a:r>
                  <a:rPr lang="en-US" dirty="0">
                    <a:solidFill>
                      <a:srgbClr val="56A3D5"/>
                    </a:solidFill>
                  </a:rPr>
                  <a:t>OLD</a:t>
                </a:r>
                <a:r>
                  <a:rPr lang="en-US" dirty="0"/>
                  <a:t> pages requested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4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ar-AE" sz="4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dirty="0">
                    <a:solidFill>
                      <a:srgbClr val="000000"/>
                    </a:solidFill>
                  </a:rPr>
                  <a:t> </a:t>
                </a:r>
                <a:r>
                  <a:rPr lang="ar-AE" dirty="0"/>
                  <a:t>.</a:t>
                </a:r>
                <a:r>
                  <a:rPr lang="ar-AE" dirty="0">
                    <a:solidFill>
                      <a:srgbClr val="000000"/>
                    </a:solidFill>
                  </a:rPr>
                  <a:t> </a:t>
                </a:r>
                <a:endParaRPr lang="ar-AE" dirty="0"/>
              </a:p>
            </p:txBody>
          </p:sp>
        </mc:Choice>
        <mc:Fallback xmlns="">
          <p:sp>
            <p:nvSpPr>
              <p:cNvPr id="426" name="Claim 2: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1587500"/>
                <a:ext cx="23532640" cy="107186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A718E89-C445-C047-8CFD-C5094F2F1F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70" y="8763000"/>
            <a:ext cx="237236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dirty="0"/>
              <a:t>Example:</a:t>
            </a:r>
          </a:p>
        </p:txBody>
      </p:sp>
      <p:sp>
        <p:nvSpPr>
          <p:cNvPr id="27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p:grpSp>
        <p:nvGrpSpPr>
          <p:cNvPr id="280" name="Group"/>
          <p:cNvGrpSpPr/>
          <p:nvPr/>
        </p:nvGrpSpPr>
        <p:grpSpPr>
          <a:xfrm>
            <a:off x="10836020" y="6390870"/>
            <a:ext cx="4458423" cy="933833"/>
            <a:chOff x="0" y="0"/>
            <a:chExt cx="4458421" cy="933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6" name="Rectangle"/>
                <p:cNvSpPr/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6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blipFill>
                  <a:blip r:embed="rId3"/>
                  <a:stretch>
                    <a:fillRect l="-6667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7" name="Rectangle"/>
                <p:cNvSpPr/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blipFill>
                  <a:blip r:embed="rId4"/>
                  <a:stretch>
                    <a:fillRect l="-3333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8" name="Rectangle"/>
                <p:cNvSpPr/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8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blipFill>
                  <a:blip r:embed="rId5"/>
                  <a:stretch>
                    <a:fillRect l="-4444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9" name="Rectangle"/>
                <p:cNvSpPr/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blipFill>
                  <a:blip r:embed="rId6"/>
                  <a:stretch>
                    <a:fillRect l="-2222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1" name="Fast memory  :"/>
              <p:cNvSpPr txBox="1"/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rtl="1"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/>
                </a:pPr>
                <a:r>
                  <a:t>Fast memory </a:t>
                </a:r>
                <a14:m>
                  <m:oMath xmlns:m="http://schemas.openxmlformats.org/officeDocument/2006/math">
                    <m:d>
                      <m:d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t>: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81" name="Fast memory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blipFill>
                <a:blip r:embed="rId7"/>
                <a:stretch>
                  <a:fillRect l="-5145" r="-9843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725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dirty="0"/>
              <a:t>Example:</a:t>
            </a:r>
          </a:p>
        </p:txBody>
      </p:sp>
      <p:sp>
        <p:nvSpPr>
          <p:cNvPr id="27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p:grpSp>
        <p:nvGrpSpPr>
          <p:cNvPr id="280" name="Group"/>
          <p:cNvGrpSpPr/>
          <p:nvPr/>
        </p:nvGrpSpPr>
        <p:grpSpPr>
          <a:xfrm>
            <a:off x="10836020" y="6390870"/>
            <a:ext cx="4458423" cy="933833"/>
            <a:chOff x="0" y="0"/>
            <a:chExt cx="4458421" cy="933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6" name="Rectangle"/>
                <p:cNvSpPr/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6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blipFill>
                  <a:blip r:embed="rId3"/>
                  <a:stretch>
                    <a:fillRect l="-6667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7" name="Rectangle"/>
                <p:cNvSpPr/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blipFill>
                  <a:blip r:embed="rId4"/>
                  <a:stretch>
                    <a:fillRect l="-3333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8" name="Rectangle"/>
                <p:cNvSpPr/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8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blipFill>
                  <a:blip r:embed="rId5"/>
                  <a:stretch>
                    <a:fillRect l="-4444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9" name="Rectangle"/>
                <p:cNvSpPr/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blipFill>
                  <a:blip r:embed="rId6"/>
                  <a:stretch>
                    <a:fillRect l="-2222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1" name="Fast memory  :"/>
              <p:cNvSpPr txBox="1"/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rtl="1"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/>
                </a:pPr>
                <a:r>
                  <a:t>Fast memory </a:t>
                </a:r>
                <a14:m>
                  <m:oMath xmlns:m="http://schemas.openxmlformats.org/officeDocument/2006/math">
                    <m:d>
                      <m:d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t>: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81" name="Fast memory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blipFill>
                <a:blip r:embed="rId7"/>
                <a:stretch>
                  <a:fillRect l="-5145" r="-9843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2" name="Access"/>
              <p:cNvSpPr txBox="1"/>
              <p:nvPr/>
            </p:nvSpPr>
            <p:spPr>
              <a:xfrm>
                <a:off x="9750459" y="3096900"/>
                <a:ext cx="2826095" cy="9182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>
                    <a:solidFill>
                      <a:srgbClr val="000000"/>
                    </a:solidFill>
                  </a:defRPr>
                </a:pPr>
                <a:r>
                  <a:rPr lang="en-US" dirty="0"/>
                  <a:t>Access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5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5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282" name="Acces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459" y="3096900"/>
                <a:ext cx="2826095" cy="918200"/>
              </a:xfrm>
              <a:prstGeom prst="rect">
                <a:avLst/>
              </a:prstGeom>
              <a:blipFill>
                <a:blip r:embed="rId8"/>
                <a:stretch>
                  <a:fillRect l="-10268" r="-5357" b="-2702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672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dirty="0"/>
              <a:t>Example:</a:t>
            </a:r>
          </a:p>
        </p:txBody>
      </p:sp>
      <p:sp>
        <p:nvSpPr>
          <p:cNvPr id="27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p:grpSp>
        <p:nvGrpSpPr>
          <p:cNvPr id="280" name="Group"/>
          <p:cNvGrpSpPr/>
          <p:nvPr/>
        </p:nvGrpSpPr>
        <p:grpSpPr>
          <a:xfrm>
            <a:off x="10836020" y="6390870"/>
            <a:ext cx="4458423" cy="933833"/>
            <a:chOff x="0" y="0"/>
            <a:chExt cx="4458421" cy="933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6" name="Rectangle"/>
                <p:cNvSpPr/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6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blipFill>
                  <a:blip r:embed="rId3"/>
                  <a:stretch>
                    <a:fillRect l="-6667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7" name="Rectangle"/>
                <p:cNvSpPr/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blipFill>
                  <a:blip r:embed="rId4"/>
                  <a:stretch>
                    <a:fillRect l="-3333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8" name="Rectangle"/>
                <p:cNvSpPr/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8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blipFill>
                  <a:blip r:embed="rId5"/>
                  <a:stretch>
                    <a:fillRect l="-4444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9" name="Rectangle"/>
                <p:cNvSpPr/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blipFill>
                  <a:blip r:embed="rId6"/>
                  <a:stretch>
                    <a:fillRect l="-2222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1" name="Fast memory  :"/>
              <p:cNvSpPr txBox="1"/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rtl="1"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/>
                </a:pPr>
                <a:r>
                  <a:t>Fast memory </a:t>
                </a:r>
                <a14:m>
                  <m:oMath xmlns:m="http://schemas.openxmlformats.org/officeDocument/2006/math">
                    <m:d>
                      <m:d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t>: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81" name="Fast memory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blipFill>
                <a:blip r:embed="rId7"/>
                <a:stretch>
                  <a:fillRect l="-5145" r="-9843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2" name="Access"/>
              <p:cNvSpPr txBox="1"/>
              <p:nvPr/>
            </p:nvSpPr>
            <p:spPr>
              <a:xfrm>
                <a:off x="9750459" y="3096900"/>
                <a:ext cx="2826095" cy="9182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>
                    <a:solidFill>
                      <a:srgbClr val="000000"/>
                    </a:solidFill>
                  </a:defRPr>
                </a:pPr>
                <a:r>
                  <a:rPr lang="en-US" dirty="0"/>
                  <a:t>Access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5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5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282" name="Acces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459" y="3096900"/>
                <a:ext cx="2826095" cy="918200"/>
              </a:xfrm>
              <a:prstGeom prst="rect">
                <a:avLst/>
              </a:prstGeom>
              <a:blipFill>
                <a:blip r:embed="rId8"/>
                <a:stretch>
                  <a:fillRect l="-10268" r="-5357" b="-2702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0FC3269E-797E-C542-AE9F-BABE87EFC838}"/>
              </a:ext>
            </a:extLst>
          </p:cNvPr>
          <p:cNvSpPr/>
          <p:nvPr/>
        </p:nvSpPr>
        <p:spPr>
          <a:xfrm>
            <a:off x="9110905" y="4925986"/>
            <a:ext cx="100219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56A3D5"/>
                </a:solidFill>
              </a:rPr>
              <a:t>OLD</a:t>
            </a:r>
            <a:endParaRPr lang="en-IL" dirty="0"/>
          </a:p>
        </p:txBody>
      </p:sp>
      <p:sp>
        <p:nvSpPr>
          <p:cNvPr id="12" name="Access">
            <a:extLst>
              <a:ext uri="{FF2B5EF4-FFF2-40B4-BE49-F238E27FC236}">
                <a16:creationId xmlns:a16="http://schemas.microsoft.com/office/drawing/2014/main" id="{7A850096-30AB-A44E-9976-367DBA3A23E3}"/>
              </a:ext>
            </a:extLst>
          </p:cNvPr>
          <p:cNvSpPr txBox="1"/>
          <p:nvPr/>
        </p:nvSpPr>
        <p:spPr>
          <a:xfrm>
            <a:off x="10289223" y="4800831"/>
            <a:ext cx="846386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900"/>
              </a:spcBef>
              <a:buClr>
                <a:schemeClr val="accent1"/>
              </a:buClr>
              <a:buFont typeface="Avenir Next Regular"/>
              <a:defRPr sz="44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accent3"/>
                </a:solidFill>
              </a:rPr>
              <a:t>Hit</a:t>
            </a:r>
            <a:endParaRPr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1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dirty="0"/>
              <a:t>Example:</a:t>
            </a:r>
          </a:p>
        </p:txBody>
      </p:sp>
      <p:sp>
        <p:nvSpPr>
          <p:cNvPr id="27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p:grpSp>
        <p:nvGrpSpPr>
          <p:cNvPr id="280" name="Group"/>
          <p:cNvGrpSpPr/>
          <p:nvPr/>
        </p:nvGrpSpPr>
        <p:grpSpPr>
          <a:xfrm>
            <a:off x="10836020" y="6390870"/>
            <a:ext cx="4458423" cy="933833"/>
            <a:chOff x="0" y="0"/>
            <a:chExt cx="4458421" cy="933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6" name="Rectangle"/>
                <p:cNvSpPr/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276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blipFill>
                  <a:blip r:embed="rId3"/>
                  <a:stretch>
                    <a:fillRect l="-6667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7" name="Rectangle"/>
                <p:cNvSpPr/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blipFill>
                  <a:blip r:embed="rId4"/>
                  <a:stretch>
                    <a:fillRect l="-3333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8" name="Rectangle"/>
                <p:cNvSpPr/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8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blipFill>
                  <a:blip r:embed="rId5"/>
                  <a:stretch>
                    <a:fillRect l="-4444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9" name="Rectangle"/>
                <p:cNvSpPr/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blipFill>
                  <a:blip r:embed="rId6"/>
                  <a:stretch>
                    <a:fillRect l="-2222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1" name="Fast memory  :"/>
              <p:cNvSpPr txBox="1"/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rtl="1"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/>
                </a:pPr>
                <a:r>
                  <a:t>Fast memory </a:t>
                </a:r>
                <a14:m>
                  <m:oMath xmlns:m="http://schemas.openxmlformats.org/officeDocument/2006/math">
                    <m:d>
                      <m:d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t>: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81" name="Fast memory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blipFill>
                <a:blip r:embed="rId7"/>
                <a:stretch>
                  <a:fillRect l="-5145" r="-9843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2" name="Access"/>
              <p:cNvSpPr txBox="1"/>
              <p:nvPr/>
            </p:nvSpPr>
            <p:spPr>
              <a:xfrm>
                <a:off x="9750459" y="3096900"/>
                <a:ext cx="2826095" cy="9182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>
                    <a:solidFill>
                      <a:srgbClr val="000000"/>
                    </a:solidFill>
                  </a:defRPr>
                </a:pPr>
                <a:r>
                  <a:rPr lang="en-US" dirty="0"/>
                  <a:t>Access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5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53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282" name="Acces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459" y="3096900"/>
                <a:ext cx="2826095" cy="918200"/>
              </a:xfrm>
              <a:prstGeom prst="rect">
                <a:avLst/>
              </a:prstGeom>
              <a:blipFill>
                <a:blip r:embed="rId8"/>
                <a:stretch>
                  <a:fillRect l="-10268" r="-5357" b="-2702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0FC3269E-797E-C542-AE9F-BABE87EFC838}"/>
              </a:ext>
            </a:extLst>
          </p:cNvPr>
          <p:cNvSpPr/>
          <p:nvPr/>
        </p:nvSpPr>
        <p:spPr>
          <a:xfrm>
            <a:off x="9110905" y="4925986"/>
            <a:ext cx="100219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56A3D5"/>
                </a:solidFill>
              </a:rPr>
              <a:t>OLD</a:t>
            </a:r>
            <a:endParaRPr lang="en-IL" dirty="0"/>
          </a:p>
        </p:txBody>
      </p:sp>
      <p:sp>
        <p:nvSpPr>
          <p:cNvPr id="12" name="Access">
            <a:extLst>
              <a:ext uri="{FF2B5EF4-FFF2-40B4-BE49-F238E27FC236}">
                <a16:creationId xmlns:a16="http://schemas.microsoft.com/office/drawing/2014/main" id="{7A850096-30AB-A44E-9976-367DBA3A23E3}"/>
              </a:ext>
            </a:extLst>
          </p:cNvPr>
          <p:cNvSpPr txBox="1"/>
          <p:nvPr/>
        </p:nvSpPr>
        <p:spPr>
          <a:xfrm>
            <a:off x="10289223" y="4800831"/>
            <a:ext cx="846386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900"/>
              </a:spcBef>
              <a:buClr>
                <a:schemeClr val="accent1"/>
              </a:buClr>
              <a:buFont typeface="Avenir Next Regular"/>
              <a:defRPr sz="44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accent3"/>
                </a:solidFill>
              </a:rPr>
              <a:t>Hit</a:t>
            </a:r>
            <a:endParaRPr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17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dirty="0"/>
              <a:t>Example:</a:t>
            </a:r>
          </a:p>
        </p:txBody>
      </p:sp>
      <p:sp>
        <p:nvSpPr>
          <p:cNvPr id="27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p:grpSp>
        <p:nvGrpSpPr>
          <p:cNvPr id="280" name="Group"/>
          <p:cNvGrpSpPr/>
          <p:nvPr/>
        </p:nvGrpSpPr>
        <p:grpSpPr>
          <a:xfrm>
            <a:off x="10836020" y="6390870"/>
            <a:ext cx="4458423" cy="933833"/>
            <a:chOff x="0" y="0"/>
            <a:chExt cx="4458421" cy="933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6" name="Rectangle"/>
                <p:cNvSpPr/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276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blipFill>
                  <a:blip r:embed="rId3"/>
                  <a:stretch>
                    <a:fillRect l="-6667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7" name="Rectangle"/>
                <p:cNvSpPr/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blipFill>
                  <a:blip r:embed="rId4"/>
                  <a:stretch>
                    <a:fillRect l="-3333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8" name="Rectangle"/>
                <p:cNvSpPr/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8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blipFill>
                  <a:blip r:embed="rId5"/>
                  <a:stretch>
                    <a:fillRect l="-4444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9" name="Rectangle"/>
                <p:cNvSpPr/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blipFill>
                  <a:blip r:embed="rId6"/>
                  <a:stretch>
                    <a:fillRect l="-2222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1" name="Fast memory  :"/>
              <p:cNvSpPr txBox="1"/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rtl="1"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/>
                </a:pPr>
                <a:r>
                  <a:t>Fast memory </a:t>
                </a:r>
                <a14:m>
                  <m:oMath xmlns:m="http://schemas.openxmlformats.org/officeDocument/2006/math">
                    <m:d>
                      <m:d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t>: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81" name="Fast memory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blipFill>
                <a:blip r:embed="rId7"/>
                <a:stretch>
                  <a:fillRect l="-5145" r="-9843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2" name="Access"/>
              <p:cNvSpPr txBox="1"/>
              <p:nvPr/>
            </p:nvSpPr>
            <p:spPr>
              <a:xfrm>
                <a:off x="9750459" y="3096900"/>
                <a:ext cx="2558393" cy="9182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>
                    <a:solidFill>
                      <a:srgbClr val="000000"/>
                    </a:solidFill>
                  </a:defRPr>
                </a:pPr>
                <a:r>
                  <a:rPr lang="en-US" dirty="0"/>
                  <a:t>Access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53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53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dirty="0"/>
              </a:p>
            </p:txBody>
          </p:sp>
        </mc:Choice>
        <mc:Fallback>
          <p:sp>
            <p:nvSpPr>
              <p:cNvPr id="282" name="Acces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459" y="3096900"/>
                <a:ext cx="2558393" cy="918200"/>
              </a:xfrm>
              <a:prstGeom prst="rect">
                <a:avLst/>
              </a:prstGeom>
              <a:blipFill>
                <a:blip r:embed="rId8"/>
                <a:stretch>
                  <a:fillRect l="-11190" t="-662" b="-2781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14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dirty="0"/>
              <a:t>Example:</a:t>
            </a:r>
          </a:p>
        </p:txBody>
      </p:sp>
      <p:sp>
        <p:nvSpPr>
          <p:cNvPr id="27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p:grpSp>
        <p:nvGrpSpPr>
          <p:cNvPr id="280" name="Group"/>
          <p:cNvGrpSpPr/>
          <p:nvPr/>
        </p:nvGrpSpPr>
        <p:grpSpPr>
          <a:xfrm>
            <a:off x="10836020" y="6390870"/>
            <a:ext cx="4458423" cy="933833"/>
            <a:chOff x="0" y="0"/>
            <a:chExt cx="4458421" cy="933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6" name="Rectangle"/>
                <p:cNvSpPr/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276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blipFill>
                  <a:blip r:embed="rId3"/>
                  <a:stretch>
                    <a:fillRect l="-6667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7" name="Rectangle"/>
                <p:cNvSpPr/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blipFill>
                  <a:blip r:embed="rId4"/>
                  <a:stretch>
                    <a:fillRect l="-3333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8" name="Rectangle"/>
                <p:cNvSpPr/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8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8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blipFill>
                  <a:blip r:embed="rId5"/>
                  <a:stretch>
                    <a:fillRect l="-4444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9" name="Rectangle"/>
                <p:cNvSpPr/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blipFill>
                  <a:blip r:embed="rId6"/>
                  <a:stretch>
                    <a:fillRect l="-2222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1" name="Fast memory  :"/>
              <p:cNvSpPr txBox="1"/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rtl="1"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/>
                </a:pPr>
                <a:r>
                  <a:t>Fast memory </a:t>
                </a:r>
                <a14:m>
                  <m:oMath xmlns:m="http://schemas.openxmlformats.org/officeDocument/2006/math">
                    <m:d>
                      <m:d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t>: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81" name="Fast memory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blipFill>
                <a:blip r:embed="rId7"/>
                <a:stretch>
                  <a:fillRect l="-5145" r="-9843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2" name="Access"/>
              <p:cNvSpPr txBox="1"/>
              <p:nvPr/>
            </p:nvSpPr>
            <p:spPr>
              <a:xfrm>
                <a:off x="9750459" y="3096900"/>
                <a:ext cx="2566408" cy="9182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>
                    <a:solidFill>
                      <a:srgbClr val="000000"/>
                    </a:solidFill>
                  </a:defRPr>
                </a:pPr>
                <a:r>
                  <a:rPr lang="en-US" dirty="0"/>
                  <a:t>Access </a:t>
                </a:r>
                <a14:m>
                  <m:oMath xmlns:m="http://schemas.openxmlformats.org/officeDocument/2006/math">
                    <m:r>
                      <a:rPr lang="en-US" sz="53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53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dirty="0"/>
              </a:p>
            </p:txBody>
          </p:sp>
        </mc:Choice>
        <mc:Fallback>
          <p:sp>
            <p:nvSpPr>
              <p:cNvPr id="282" name="Acces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459" y="3096900"/>
                <a:ext cx="2566408" cy="918200"/>
              </a:xfrm>
              <a:prstGeom prst="rect">
                <a:avLst/>
              </a:prstGeom>
              <a:blipFill>
                <a:blip r:embed="rId8"/>
                <a:stretch>
                  <a:fillRect l="-11164" t="-662" b="-2781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0FC3269E-797E-C542-AE9F-BABE87EFC838}"/>
              </a:ext>
            </a:extLst>
          </p:cNvPr>
          <p:cNvSpPr/>
          <p:nvPr/>
        </p:nvSpPr>
        <p:spPr>
          <a:xfrm>
            <a:off x="9110905" y="4925986"/>
            <a:ext cx="10919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56A3D5"/>
                </a:solidFill>
              </a:rPr>
              <a:t>NEW</a:t>
            </a:r>
            <a:endParaRPr lang="en-IL" dirty="0"/>
          </a:p>
        </p:txBody>
      </p:sp>
      <p:sp>
        <p:nvSpPr>
          <p:cNvPr id="14" name="Access">
            <a:extLst>
              <a:ext uri="{FF2B5EF4-FFF2-40B4-BE49-F238E27FC236}">
                <a16:creationId xmlns:a16="http://schemas.microsoft.com/office/drawing/2014/main" id="{83F32C2B-3814-F345-B193-0CAA467416B5}"/>
              </a:ext>
            </a:extLst>
          </p:cNvPr>
          <p:cNvSpPr txBox="1"/>
          <p:nvPr/>
        </p:nvSpPr>
        <p:spPr>
          <a:xfrm>
            <a:off x="10289223" y="4811464"/>
            <a:ext cx="1258358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900"/>
              </a:spcBef>
              <a:buClr>
                <a:schemeClr val="accent1"/>
              </a:buClr>
              <a:buFont typeface="Avenir Next Regular"/>
              <a:defRPr sz="44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0000"/>
                </a:solidFill>
              </a:rPr>
              <a:t>Miss</a:t>
            </a: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21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dirty="0"/>
              <a:t>Example:</a:t>
            </a:r>
          </a:p>
        </p:txBody>
      </p:sp>
      <p:sp>
        <p:nvSpPr>
          <p:cNvPr id="27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p:grpSp>
        <p:nvGrpSpPr>
          <p:cNvPr id="280" name="Group"/>
          <p:cNvGrpSpPr/>
          <p:nvPr/>
        </p:nvGrpSpPr>
        <p:grpSpPr>
          <a:xfrm>
            <a:off x="10836020" y="6390870"/>
            <a:ext cx="4458423" cy="933833"/>
            <a:chOff x="0" y="0"/>
            <a:chExt cx="4458421" cy="933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6" name="Rectangle"/>
                <p:cNvSpPr/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276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blipFill>
                  <a:blip r:embed="rId3"/>
                  <a:stretch>
                    <a:fillRect l="-6667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7" name="Rectangle"/>
                <p:cNvSpPr/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blipFill>
                  <a:blip r:embed="rId4"/>
                  <a:stretch>
                    <a:fillRect l="-3333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8" name="Rectangle"/>
            <p:cNvSpPr/>
            <p:nvPr/>
          </p:nvSpPr>
          <p:spPr>
            <a:xfrm>
              <a:off x="2235200" y="0"/>
              <a:ext cx="1118322" cy="933832"/>
            </a:xfrm>
            <a:prstGeom prst="rect">
              <a:avLst/>
            </a:prstGeom>
            <a:solidFill>
              <a:schemeClr val="accent3">
                <a:hueOff val="-1187647"/>
                <a:satOff val="22407"/>
                <a:lumOff val="18627"/>
              </a:schemeClr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lnSpc>
                  <a:spcPct val="80000"/>
                </a:lnSpc>
                <a:spcBef>
                  <a:spcPts val="0"/>
                </a:spcBef>
                <a:defRPr sz="4000" cap="all">
                  <a:solidFill>
                    <a:srgbClr val="222222"/>
                  </a:solid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endParaRPr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9" name="Rectangle"/>
                <p:cNvSpPr/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blipFill>
                  <a:blip r:embed="rId5"/>
                  <a:stretch>
                    <a:fillRect l="-2222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1" name="Fast memory  :"/>
              <p:cNvSpPr txBox="1"/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rtl="1"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/>
                </a:pPr>
                <a:r>
                  <a:t>Fast memory </a:t>
                </a:r>
                <a14:m>
                  <m:oMath xmlns:m="http://schemas.openxmlformats.org/officeDocument/2006/math">
                    <m:d>
                      <m:d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t>: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81" name="Fast memory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blipFill>
                <a:blip r:embed="rId6"/>
                <a:stretch>
                  <a:fillRect l="-5145" r="-9843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2" name="Access"/>
              <p:cNvSpPr txBox="1"/>
              <p:nvPr/>
            </p:nvSpPr>
            <p:spPr>
              <a:xfrm>
                <a:off x="9750459" y="3096900"/>
                <a:ext cx="2566408" cy="9182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>
                    <a:solidFill>
                      <a:srgbClr val="000000"/>
                    </a:solidFill>
                  </a:defRPr>
                </a:pPr>
                <a:r>
                  <a:rPr lang="en-US" dirty="0"/>
                  <a:t>Access </a:t>
                </a:r>
                <a14:m>
                  <m:oMath xmlns:m="http://schemas.openxmlformats.org/officeDocument/2006/math">
                    <m:r>
                      <a:rPr lang="en-US" sz="53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53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dirty="0"/>
              </a:p>
            </p:txBody>
          </p:sp>
        </mc:Choice>
        <mc:Fallback>
          <p:sp>
            <p:nvSpPr>
              <p:cNvPr id="282" name="Acces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459" y="3096900"/>
                <a:ext cx="2566408" cy="918200"/>
              </a:xfrm>
              <a:prstGeom prst="rect">
                <a:avLst/>
              </a:prstGeom>
              <a:blipFill>
                <a:blip r:embed="rId7"/>
                <a:stretch>
                  <a:fillRect l="-11164" t="-662" b="-2781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0FC3269E-797E-C542-AE9F-BABE87EFC838}"/>
              </a:ext>
            </a:extLst>
          </p:cNvPr>
          <p:cNvSpPr/>
          <p:nvPr/>
        </p:nvSpPr>
        <p:spPr>
          <a:xfrm>
            <a:off x="9110905" y="4925986"/>
            <a:ext cx="10919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56A3D5"/>
                </a:solidFill>
              </a:rPr>
              <a:t>NEW</a:t>
            </a:r>
            <a:endParaRPr lang="en-IL" dirty="0"/>
          </a:p>
        </p:txBody>
      </p:sp>
      <p:sp>
        <p:nvSpPr>
          <p:cNvPr id="14" name="Access">
            <a:extLst>
              <a:ext uri="{FF2B5EF4-FFF2-40B4-BE49-F238E27FC236}">
                <a16:creationId xmlns:a16="http://schemas.microsoft.com/office/drawing/2014/main" id="{83F32C2B-3814-F345-B193-0CAA467416B5}"/>
              </a:ext>
            </a:extLst>
          </p:cNvPr>
          <p:cNvSpPr txBox="1"/>
          <p:nvPr/>
        </p:nvSpPr>
        <p:spPr>
          <a:xfrm>
            <a:off x="10289223" y="4811464"/>
            <a:ext cx="1258358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900"/>
              </a:spcBef>
              <a:buClr>
                <a:schemeClr val="accent1"/>
              </a:buClr>
              <a:buFont typeface="Avenir Next Regular"/>
              <a:defRPr sz="44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0000"/>
                </a:solidFill>
              </a:rPr>
              <a:t>Miss</a:t>
            </a: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22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andom Marking"/>
          <p:cNvSpPr txBox="1">
            <a:spLocks noGrp="1"/>
          </p:cNvSpPr>
          <p:nvPr>
            <p:ph type="body" idx="21"/>
          </p:nvPr>
        </p:nvSpPr>
        <p:spPr>
          <a:xfrm>
            <a:off x="762000" y="724210"/>
            <a:ext cx="20955000" cy="54579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56A3D5"/>
                </a:solidFill>
              </a:rPr>
              <a:t>Bit Guessing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" name="Random Marking Algorithm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lnSpc>
                    <a:spcPct val="80000"/>
                  </a:lnSpc>
                  <a:spcBef>
                    <a:spcPts val="2000"/>
                  </a:spcBef>
                  <a:buClrTx/>
                  <a:buSzTx/>
                  <a:buFontTx/>
                  <a:buNone/>
                  <a:defRPr sz="750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  <a:sym typeface="DIN Condensed Bold"/>
                  </a:defRPr>
                </a:pPr>
                <a:r>
                  <a:rPr lang="en-US" dirty="0"/>
                  <a:t>How Mulch Can Randomness Help?</a:t>
                </a:r>
              </a:p>
              <a:p>
                <a:pPr marL="0" indent="0">
                  <a:buNone/>
                </a:pPr>
                <a:r>
                  <a:rPr lang="en-US" sz="5400" dirty="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</a:rPr>
                  <a:t>Bit Guessing Problem</a:t>
                </a:r>
              </a:p>
              <a:p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b="0" dirty="0"/>
                  <a:t>:</a:t>
                </a:r>
              </a:p>
              <a:p>
                <a:pPr lvl="2"/>
                <a:r>
                  <a:rPr lang="en-US" dirty="0"/>
                  <a:t>The adversary chooses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pPr lvl="2"/>
                <a:r>
                  <a:rPr lang="en-US" dirty="0"/>
                  <a:t>The player replays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The player wants to chose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for some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If the player managed to guess at least one bit correctly:	</a:t>
                </a:r>
              </a:p>
              <a:p>
                <a:pPr lvl="2"/>
                <a:r>
                  <a:rPr lang="en-US" dirty="0"/>
                  <a:t>It receives a large payoff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lit/>
                          </m:rP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num>
                      <m:den>
                        <m: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p>
                          </m:den>
                        </m:f>
                      </m:den>
                    </m:f>
                  </m:oMath>
                </a14:m>
                <a:r>
                  <a:rPr lang="en-US" dirty="0"/>
                  <a:t> .</a:t>
                </a:r>
              </a:p>
              <a:p>
                <a:pPr lvl="2"/>
                <a:r>
                  <a:rPr lang="en-US" dirty="0"/>
                  <a:t>Otherwise, the payoff is 1.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266" name="Random Marking Algorithm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3"/>
                <a:stretch>
                  <a:fillRect l="-2050" t="-5905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987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dirty="0"/>
              <a:t>Example:</a:t>
            </a:r>
          </a:p>
        </p:txBody>
      </p:sp>
      <p:sp>
        <p:nvSpPr>
          <p:cNvPr id="27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p:grpSp>
        <p:nvGrpSpPr>
          <p:cNvPr id="280" name="Group"/>
          <p:cNvGrpSpPr/>
          <p:nvPr/>
        </p:nvGrpSpPr>
        <p:grpSpPr>
          <a:xfrm>
            <a:off x="10836020" y="6390870"/>
            <a:ext cx="4458423" cy="933833"/>
            <a:chOff x="0" y="0"/>
            <a:chExt cx="4458421" cy="933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6" name="Rectangle"/>
                <p:cNvSpPr/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276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blipFill>
                  <a:blip r:embed="rId3"/>
                  <a:stretch>
                    <a:fillRect l="-6667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7" name="Rectangle"/>
                <p:cNvSpPr/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blipFill>
                  <a:blip r:embed="rId4"/>
                  <a:stretch>
                    <a:fillRect l="-3333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8" name="Rectangle"/>
                <p:cNvSpPr/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800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>
            <p:sp>
              <p:nvSpPr>
                <p:cNvPr id="278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9" name="Rectangle"/>
                <p:cNvSpPr/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blipFill>
                  <a:blip r:embed="rId6"/>
                  <a:stretch>
                    <a:fillRect l="-2222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1" name="Fast memory  :"/>
              <p:cNvSpPr txBox="1"/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rtl="1"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/>
                </a:pPr>
                <a:r>
                  <a:t>Fast memory </a:t>
                </a:r>
                <a14:m>
                  <m:oMath xmlns:m="http://schemas.openxmlformats.org/officeDocument/2006/math">
                    <m:d>
                      <m:d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t>: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81" name="Fast memory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blipFill>
                <a:blip r:embed="rId7"/>
                <a:stretch>
                  <a:fillRect l="-5145" r="-9843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2" name="Access"/>
              <p:cNvSpPr txBox="1"/>
              <p:nvPr/>
            </p:nvSpPr>
            <p:spPr>
              <a:xfrm>
                <a:off x="9750459" y="3096900"/>
                <a:ext cx="2566408" cy="9182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>
                    <a:solidFill>
                      <a:srgbClr val="000000"/>
                    </a:solidFill>
                  </a:defRPr>
                </a:pPr>
                <a:r>
                  <a:rPr lang="en-US" dirty="0"/>
                  <a:t>Access </a:t>
                </a:r>
                <a14:m>
                  <m:oMath xmlns:m="http://schemas.openxmlformats.org/officeDocument/2006/math">
                    <m:r>
                      <a:rPr lang="en-US" sz="53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53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dirty="0"/>
              </a:p>
            </p:txBody>
          </p:sp>
        </mc:Choice>
        <mc:Fallback>
          <p:sp>
            <p:nvSpPr>
              <p:cNvPr id="282" name="Acces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459" y="3096900"/>
                <a:ext cx="2566408" cy="918200"/>
              </a:xfrm>
              <a:prstGeom prst="rect">
                <a:avLst/>
              </a:prstGeom>
              <a:blipFill>
                <a:blip r:embed="rId8"/>
                <a:stretch>
                  <a:fillRect l="-11164" t="-662" b="-2781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0FC3269E-797E-C542-AE9F-BABE87EFC838}"/>
              </a:ext>
            </a:extLst>
          </p:cNvPr>
          <p:cNvSpPr/>
          <p:nvPr/>
        </p:nvSpPr>
        <p:spPr>
          <a:xfrm>
            <a:off x="9110905" y="4925986"/>
            <a:ext cx="10919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56A3D5"/>
                </a:solidFill>
              </a:rPr>
              <a:t>NEW</a:t>
            </a:r>
            <a:endParaRPr lang="en-IL" dirty="0"/>
          </a:p>
        </p:txBody>
      </p:sp>
      <p:sp>
        <p:nvSpPr>
          <p:cNvPr id="14" name="Access">
            <a:extLst>
              <a:ext uri="{FF2B5EF4-FFF2-40B4-BE49-F238E27FC236}">
                <a16:creationId xmlns:a16="http://schemas.microsoft.com/office/drawing/2014/main" id="{83F32C2B-3814-F345-B193-0CAA467416B5}"/>
              </a:ext>
            </a:extLst>
          </p:cNvPr>
          <p:cNvSpPr txBox="1"/>
          <p:nvPr/>
        </p:nvSpPr>
        <p:spPr>
          <a:xfrm>
            <a:off x="10289223" y="4811464"/>
            <a:ext cx="1258358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900"/>
              </a:spcBef>
              <a:buClr>
                <a:schemeClr val="accent1"/>
              </a:buClr>
              <a:buFont typeface="Avenir Next Regular"/>
              <a:defRPr sz="44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0000"/>
                </a:solidFill>
              </a:rPr>
              <a:t>Miss</a:t>
            </a: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99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dirty="0"/>
              <a:t>Example:</a:t>
            </a:r>
          </a:p>
        </p:txBody>
      </p:sp>
      <p:sp>
        <p:nvSpPr>
          <p:cNvPr id="27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p:grpSp>
        <p:nvGrpSpPr>
          <p:cNvPr id="280" name="Group"/>
          <p:cNvGrpSpPr/>
          <p:nvPr/>
        </p:nvGrpSpPr>
        <p:grpSpPr>
          <a:xfrm>
            <a:off x="10836020" y="6390870"/>
            <a:ext cx="4458423" cy="933833"/>
            <a:chOff x="0" y="0"/>
            <a:chExt cx="4458421" cy="933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6" name="Rectangle"/>
                <p:cNvSpPr/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276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blipFill>
                  <a:blip r:embed="rId3"/>
                  <a:stretch>
                    <a:fillRect l="-6667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7" name="Rectangle"/>
                <p:cNvSpPr/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blipFill>
                  <a:blip r:embed="rId4"/>
                  <a:stretch>
                    <a:fillRect l="-3333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8" name="Rectangle"/>
                <p:cNvSpPr/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800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>
            <p:sp>
              <p:nvSpPr>
                <p:cNvPr id="278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9" name="Rectangle"/>
                <p:cNvSpPr/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blipFill>
                  <a:blip r:embed="rId6"/>
                  <a:stretch>
                    <a:fillRect l="-2222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1" name="Fast memory  :"/>
              <p:cNvSpPr txBox="1"/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rtl="1"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/>
                </a:pPr>
                <a:r>
                  <a:t>Fast memory </a:t>
                </a:r>
                <a14:m>
                  <m:oMath xmlns:m="http://schemas.openxmlformats.org/officeDocument/2006/math">
                    <m:d>
                      <m:d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t>: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81" name="Fast memory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blipFill>
                <a:blip r:embed="rId7"/>
                <a:stretch>
                  <a:fillRect l="-5145" r="-9843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2" name="Access"/>
              <p:cNvSpPr txBox="1"/>
              <p:nvPr/>
            </p:nvSpPr>
            <p:spPr>
              <a:xfrm>
                <a:off x="9750459" y="3096900"/>
                <a:ext cx="2834109" cy="9182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>
                    <a:solidFill>
                      <a:srgbClr val="000000"/>
                    </a:solidFill>
                  </a:defRPr>
                </a:pPr>
                <a:r>
                  <a:rPr lang="en-US" dirty="0"/>
                  <a:t>Access </a:t>
                </a:r>
                <a14:m>
                  <m:oMath xmlns:m="http://schemas.openxmlformats.org/officeDocument/2006/math">
                    <m:r>
                      <a:rPr lang="en-US" sz="53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53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282" name="Acces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459" y="3096900"/>
                <a:ext cx="2834109" cy="918200"/>
              </a:xfrm>
              <a:prstGeom prst="rect">
                <a:avLst/>
              </a:prstGeom>
              <a:blipFill>
                <a:blip r:embed="rId8"/>
                <a:stretch>
                  <a:fillRect l="-10268" r="-5804" b="-2702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842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dirty="0"/>
              <a:t>Example:</a:t>
            </a:r>
          </a:p>
        </p:txBody>
      </p:sp>
      <p:sp>
        <p:nvSpPr>
          <p:cNvPr id="27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p:grpSp>
        <p:nvGrpSpPr>
          <p:cNvPr id="280" name="Group"/>
          <p:cNvGrpSpPr/>
          <p:nvPr/>
        </p:nvGrpSpPr>
        <p:grpSpPr>
          <a:xfrm>
            <a:off x="10836020" y="6390870"/>
            <a:ext cx="4458423" cy="933833"/>
            <a:chOff x="0" y="0"/>
            <a:chExt cx="4458421" cy="933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6" name="Rectangle"/>
                <p:cNvSpPr/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276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blipFill>
                  <a:blip r:embed="rId3"/>
                  <a:stretch>
                    <a:fillRect l="-6667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7" name="Rectangle"/>
                <p:cNvSpPr/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blipFill>
                  <a:blip r:embed="rId4"/>
                  <a:stretch>
                    <a:fillRect l="-3333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8" name="Rectangle"/>
                <p:cNvSpPr/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800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>
            <p:sp>
              <p:nvSpPr>
                <p:cNvPr id="278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9" name="Rectangle"/>
                <p:cNvSpPr/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blipFill>
                  <a:blip r:embed="rId6"/>
                  <a:stretch>
                    <a:fillRect l="-2222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1" name="Fast memory  :"/>
              <p:cNvSpPr txBox="1"/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rtl="1"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/>
                </a:pPr>
                <a:r>
                  <a:t>Fast memory </a:t>
                </a:r>
                <a14:m>
                  <m:oMath xmlns:m="http://schemas.openxmlformats.org/officeDocument/2006/math">
                    <m:d>
                      <m:d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t>: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81" name="Fast memory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blipFill>
                <a:blip r:embed="rId7"/>
                <a:stretch>
                  <a:fillRect l="-5145" r="-9843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2" name="Access"/>
              <p:cNvSpPr txBox="1"/>
              <p:nvPr/>
            </p:nvSpPr>
            <p:spPr>
              <a:xfrm>
                <a:off x="9750459" y="3096900"/>
                <a:ext cx="2834109" cy="9182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>
                    <a:solidFill>
                      <a:srgbClr val="000000"/>
                    </a:solidFill>
                  </a:defRPr>
                </a:pPr>
                <a:r>
                  <a:rPr lang="en-US" dirty="0"/>
                  <a:t>Access </a:t>
                </a:r>
                <a14:m>
                  <m:oMath xmlns:m="http://schemas.openxmlformats.org/officeDocument/2006/math">
                    <m:r>
                      <a:rPr lang="en-US" sz="53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53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282" name="Acces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459" y="3096900"/>
                <a:ext cx="2834109" cy="918200"/>
              </a:xfrm>
              <a:prstGeom prst="rect">
                <a:avLst/>
              </a:prstGeom>
              <a:blipFill>
                <a:blip r:embed="rId8"/>
                <a:stretch>
                  <a:fillRect l="-10268" r="-5804" b="-2702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ccess">
            <a:extLst>
              <a:ext uri="{FF2B5EF4-FFF2-40B4-BE49-F238E27FC236}">
                <a16:creationId xmlns:a16="http://schemas.microsoft.com/office/drawing/2014/main" id="{83F32C2B-3814-F345-B193-0CAA467416B5}"/>
              </a:ext>
            </a:extLst>
          </p:cNvPr>
          <p:cNvSpPr txBox="1"/>
          <p:nvPr/>
        </p:nvSpPr>
        <p:spPr>
          <a:xfrm>
            <a:off x="10289223" y="4811464"/>
            <a:ext cx="1258358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900"/>
              </a:spcBef>
              <a:buClr>
                <a:schemeClr val="accent1"/>
              </a:buClr>
              <a:buFont typeface="Avenir Next Regular"/>
              <a:defRPr sz="44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0000"/>
                </a:solidFill>
              </a:rPr>
              <a:t>Miss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D8EB3E-EACB-A742-89C6-0A30D2906840}"/>
              </a:ext>
            </a:extLst>
          </p:cNvPr>
          <p:cNvSpPr/>
          <p:nvPr/>
        </p:nvSpPr>
        <p:spPr>
          <a:xfrm>
            <a:off x="9110905" y="4925986"/>
            <a:ext cx="100219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56A3D5"/>
                </a:solidFill>
              </a:rPr>
              <a:t>OLD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37511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dirty="0"/>
              <a:t>Example:</a:t>
            </a:r>
          </a:p>
        </p:txBody>
      </p:sp>
      <p:sp>
        <p:nvSpPr>
          <p:cNvPr id="27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p:grpSp>
        <p:nvGrpSpPr>
          <p:cNvPr id="280" name="Group"/>
          <p:cNvGrpSpPr/>
          <p:nvPr/>
        </p:nvGrpSpPr>
        <p:grpSpPr>
          <a:xfrm>
            <a:off x="10836020" y="6390870"/>
            <a:ext cx="4458423" cy="933833"/>
            <a:chOff x="0" y="0"/>
            <a:chExt cx="4458421" cy="933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6" name="Rectangle"/>
                <p:cNvSpPr/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276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blipFill>
                  <a:blip r:embed="rId3"/>
                  <a:stretch>
                    <a:fillRect l="-6667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7" name="Rectangle"/>
            <p:cNvSpPr/>
            <p:nvPr/>
          </p:nvSpPr>
          <p:spPr>
            <a:xfrm>
              <a:off x="1117600" y="0"/>
              <a:ext cx="1118322" cy="933832"/>
            </a:xfrm>
            <a:prstGeom prst="rect">
              <a:avLst/>
            </a:prstGeom>
            <a:solidFill>
              <a:schemeClr val="accent3">
                <a:hueOff val="-1187647"/>
                <a:satOff val="22407"/>
                <a:lumOff val="18627"/>
              </a:schemeClr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lnSpc>
                  <a:spcPct val="80000"/>
                </a:lnSpc>
                <a:spcBef>
                  <a:spcPts val="0"/>
                </a:spcBef>
                <a:defRPr sz="4000" cap="all">
                  <a:solidFill>
                    <a:srgbClr val="222222"/>
                  </a:solidFill>
                  <a:latin typeface="+mn-lt"/>
                  <a:ea typeface="+mn-ea"/>
                  <a:cs typeface="+mn-cs"/>
                  <a:sym typeface="DIN Condensed Bold"/>
                </a:defRPr>
              </a:lvl1pPr>
            </a:lstStyle>
            <a:p>
              <a:endParaRPr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8" name="Rectangle"/>
                <p:cNvSpPr/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800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>
            <p:sp>
              <p:nvSpPr>
                <p:cNvPr id="278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9" name="Rectangle"/>
                <p:cNvSpPr/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blipFill>
                  <a:blip r:embed="rId5"/>
                  <a:stretch>
                    <a:fillRect l="-2222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1" name="Fast memory  :"/>
              <p:cNvSpPr txBox="1"/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rtl="1"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/>
                </a:pPr>
                <a:r>
                  <a:t>Fast memory </a:t>
                </a:r>
                <a14:m>
                  <m:oMath xmlns:m="http://schemas.openxmlformats.org/officeDocument/2006/math">
                    <m:d>
                      <m:d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t>: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81" name="Fast memory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blipFill>
                <a:blip r:embed="rId6"/>
                <a:stretch>
                  <a:fillRect l="-5145" r="-9843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2" name="Access"/>
              <p:cNvSpPr txBox="1"/>
              <p:nvPr/>
            </p:nvSpPr>
            <p:spPr>
              <a:xfrm>
                <a:off x="9750459" y="3096900"/>
                <a:ext cx="2834109" cy="9182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>
                    <a:solidFill>
                      <a:srgbClr val="000000"/>
                    </a:solidFill>
                  </a:defRPr>
                </a:pPr>
                <a:r>
                  <a:rPr lang="en-US" dirty="0"/>
                  <a:t>Access </a:t>
                </a:r>
                <a14:m>
                  <m:oMath xmlns:m="http://schemas.openxmlformats.org/officeDocument/2006/math">
                    <m:r>
                      <a:rPr lang="en-US" sz="53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53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282" name="Acces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459" y="3096900"/>
                <a:ext cx="2834109" cy="918200"/>
              </a:xfrm>
              <a:prstGeom prst="rect">
                <a:avLst/>
              </a:prstGeom>
              <a:blipFill>
                <a:blip r:embed="rId7"/>
                <a:stretch>
                  <a:fillRect l="-10268" r="-5804" b="-2702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ccess">
            <a:extLst>
              <a:ext uri="{FF2B5EF4-FFF2-40B4-BE49-F238E27FC236}">
                <a16:creationId xmlns:a16="http://schemas.microsoft.com/office/drawing/2014/main" id="{83F32C2B-3814-F345-B193-0CAA467416B5}"/>
              </a:ext>
            </a:extLst>
          </p:cNvPr>
          <p:cNvSpPr txBox="1"/>
          <p:nvPr/>
        </p:nvSpPr>
        <p:spPr>
          <a:xfrm>
            <a:off x="10289223" y="4811464"/>
            <a:ext cx="1258358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900"/>
              </a:spcBef>
              <a:buClr>
                <a:schemeClr val="accent1"/>
              </a:buClr>
              <a:buFont typeface="Avenir Next Regular"/>
              <a:defRPr sz="44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0000"/>
                </a:solidFill>
              </a:rPr>
              <a:t>Miss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D8EB3E-EACB-A742-89C6-0A30D2906840}"/>
              </a:ext>
            </a:extLst>
          </p:cNvPr>
          <p:cNvSpPr/>
          <p:nvPr/>
        </p:nvSpPr>
        <p:spPr>
          <a:xfrm>
            <a:off x="9110905" y="4925986"/>
            <a:ext cx="100219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56A3D5"/>
                </a:solidFill>
              </a:rPr>
              <a:t>OLD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5906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Example: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dirty="0"/>
              <a:t>Example:</a:t>
            </a:r>
          </a:p>
        </p:txBody>
      </p:sp>
      <p:sp>
        <p:nvSpPr>
          <p:cNvPr id="275" name="Random Mark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 Marking</a:t>
            </a:r>
          </a:p>
        </p:txBody>
      </p:sp>
      <p:grpSp>
        <p:nvGrpSpPr>
          <p:cNvPr id="280" name="Group"/>
          <p:cNvGrpSpPr/>
          <p:nvPr/>
        </p:nvGrpSpPr>
        <p:grpSpPr>
          <a:xfrm>
            <a:off x="10836020" y="6390870"/>
            <a:ext cx="4458423" cy="933833"/>
            <a:chOff x="0" y="0"/>
            <a:chExt cx="4458421" cy="933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6" name="Rectangle"/>
                <p:cNvSpPr/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276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1118322" cy="933832"/>
                </a:xfrm>
                <a:prstGeom prst="rect">
                  <a:avLst/>
                </a:prstGeom>
                <a:blipFill>
                  <a:blip r:embed="rId3"/>
                  <a:stretch>
                    <a:fillRect l="-6667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7" name="Rectangle"/>
                <p:cNvSpPr/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IL" sz="460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IL" sz="4600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27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600" y="0"/>
                  <a:ext cx="1118322" cy="933832"/>
                </a:xfrm>
                <a:prstGeom prst="rect">
                  <a:avLst/>
                </a:prstGeom>
                <a:blipFill>
                  <a:blip r:embed="rId4"/>
                  <a:stretch>
                    <a:fillRect l="-3333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8" name="Rectangle"/>
                <p:cNvSpPr/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solidFill>
                  <a:srgbClr val="FF7E79"/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800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>
            <p:sp>
              <p:nvSpPr>
                <p:cNvPr id="278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200" y="0"/>
                  <a:ext cx="1118322" cy="9338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9" name="Rectangle"/>
                <p:cNvSpPr/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solidFill>
                  <a:schemeClr val="accent3">
                    <a:hueOff val="-1187647"/>
                    <a:satOff val="22407"/>
                    <a:lumOff val="18627"/>
                  </a:schemeClr>
                </a:solid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80000"/>
                    </a:lnSpc>
                    <a:spcBef>
                      <a:spcPts val="0"/>
                    </a:spcBef>
                    <a:defRPr sz="4000" cap="all">
                      <a:solidFill>
                        <a:srgbClr val="222222"/>
                      </a:solidFill>
                      <a:latin typeface="+mn-lt"/>
                      <a:ea typeface="+mn-ea"/>
                      <a:cs typeface="+mn-cs"/>
                      <a:sym typeface="DIN Condensed Bold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sz="46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27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0100" y="0"/>
                  <a:ext cx="1118322" cy="933832"/>
                </a:xfrm>
                <a:prstGeom prst="rect">
                  <a:avLst/>
                </a:prstGeom>
                <a:blipFill>
                  <a:blip r:embed="rId6"/>
                  <a:stretch>
                    <a:fillRect l="-2222"/>
                  </a:stretch>
                </a:blipFill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1" name="Fast memory  :"/>
              <p:cNvSpPr txBox="1"/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rtl="1"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/>
                </a:pPr>
                <a:r>
                  <a:t>Fast memory </a:t>
                </a:r>
                <a14:m>
                  <m:oMath xmlns:m="http://schemas.openxmlformats.org/officeDocument/2006/math">
                    <m:d>
                      <m:dPr>
                        <m:ctrlP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t>:</a:t>
                </a:r>
                <a:endParaRPr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81" name="Fast memory  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576" y="6384520"/>
                <a:ext cx="5656912" cy="946960"/>
              </a:xfrm>
              <a:prstGeom prst="rect">
                <a:avLst/>
              </a:prstGeom>
              <a:blipFill>
                <a:blip r:embed="rId7"/>
                <a:stretch>
                  <a:fillRect l="-5145" r="-9843" b="-276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2" name="Access"/>
              <p:cNvSpPr txBox="1"/>
              <p:nvPr/>
            </p:nvSpPr>
            <p:spPr>
              <a:xfrm>
                <a:off x="9750459" y="3096900"/>
                <a:ext cx="2834109" cy="9182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spcBef>
                    <a:spcPts val="3900"/>
                  </a:spcBef>
                  <a:buClr>
                    <a:schemeClr val="accent1"/>
                  </a:buClr>
                  <a:buFont typeface="Avenir Next Regular"/>
                  <a:defRPr sz="4400">
                    <a:solidFill>
                      <a:srgbClr val="000000"/>
                    </a:solidFill>
                  </a:defRPr>
                </a:pPr>
                <a:r>
                  <a:rPr lang="en-US" dirty="0"/>
                  <a:t>Access </a:t>
                </a:r>
                <a14:m>
                  <m:oMath xmlns:m="http://schemas.openxmlformats.org/officeDocument/2006/math">
                    <m:r>
                      <a:rPr lang="en-US" sz="53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53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282" name="Acces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459" y="3096900"/>
                <a:ext cx="2834109" cy="918200"/>
              </a:xfrm>
              <a:prstGeom prst="rect">
                <a:avLst/>
              </a:prstGeom>
              <a:blipFill>
                <a:blip r:embed="rId8"/>
                <a:stretch>
                  <a:fillRect l="-10268" r="-5804" b="-2702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ccess">
            <a:extLst>
              <a:ext uri="{FF2B5EF4-FFF2-40B4-BE49-F238E27FC236}">
                <a16:creationId xmlns:a16="http://schemas.microsoft.com/office/drawing/2014/main" id="{83F32C2B-3814-F345-B193-0CAA467416B5}"/>
              </a:ext>
            </a:extLst>
          </p:cNvPr>
          <p:cNvSpPr txBox="1"/>
          <p:nvPr/>
        </p:nvSpPr>
        <p:spPr>
          <a:xfrm>
            <a:off x="10289223" y="4811464"/>
            <a:ext cx="1258358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3900"/>
              </a:spcBef>
              <a:buClr>
                <a:schemeClr val="accent1"/>
              </a:buClr>
              <a:buFont typeface="Avenir Next Regular"/>
              <a:defRPr sz="44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0000"/>
                </a:solidFill>
              </a:rPr>
              <a:t>Miss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D8EB3E-EACB-A742-89C6-0A30D2906840}"/>
              </a:ext>
            </a:extLst>
          </p:cNvPr>
          <p:cNvSpPr/>
          <p:nvPr/>
        </p:nvSpPr>
        <p:spPr>
          <a:xfrm>
            <a:off x="9110905" y="4925986"/>
            <a:ext cx="100219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56A3D5"/>
                </a:solidFill>
              </a:rPr>
              <a:t>OLD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46354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Competitive raito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Competitive raito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7" name="Consider a request for   (OLD pages requested in   ).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1841500"/>
                <a:ext cx="23532640" cy="10464682"/>
              </a:xfrm>
              <a:prstGeom prst="rect">
                <a:avLst/>
              </a:prstGeom>
            </p:spPr>
            <p:txBody>
              <a:bodyPr/>
              <a:lstStyle/>
              <a:p>
                <a:pPr lvl="1">
                  <a:defRPr>
                    <a:solidFill>
                      <a:srgbClr val="858687"/>
                    </a:solidFill>
                  </a:defRPr>
                </a:pPr>
                <a:r>
                  <a:rPr lang="en-US" dirty="0"/>
                  <a:t>Consider a request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4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ar-AE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(</a:t>
                </a:r>
                <a:r>
                  <a:rPr lang="en-US" dirty="0">
                    <a:solidFill>
                      <a:srgbClr val="56A3D5"/>
                    </a:solidFill>
                  </a:rPr>
                  <a:t>OLD</a:t>
                </a:r>
                <a:r>
                  <a:rPr lang="en-US" dirty="0"/>
                  <a:t> pages requested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4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ar-AE" sz="4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dirty="0">
                    <a:solidFill>
                      <a:srgbClr val="000000"/>
                    </a:solidFill>
                  </a:rPr>
                  <a:t> </a:t>
                </a:r>
                <a:r>
                  <a:rPr lang="en-US" dirty="0"/>
                  <a:t>)</a:t>
                </a:r>
                <a:r>
                  <a:rPr lang="ar-AE" dirty="0"/>
                  <a:t>. </a:t>
                </a:r>
              </a:p>
              <a:p>
                <a:pPr lvl="2">
                  <a:defRPr>
                    <a:solidFill>
                      <a:srgbClr val="858687"/>
                    </a:solidFill>
                  </a:defRPr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ar-A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/>
                  <a:t> be the number of </a:t>
                </a:r>
                <a:r>
                  <a:rPr lang="en-US" dirty="0">
                    <a:solidFill>
                      <a:srgbClr val="56A3D5"/>
                    </a:solidFill>
                  </a:rPr>
                  <a:t>NEW</a:t>
                </a:r>
                <a:r>
                  <a:rPr lang="en-US" dirty="0"/>
                  <a:t> pages requested prior to the first request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ar-AE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ar-AE" dirty="0">
                    <a:solidFill>
                      <a:srgbClr val="000000"/>
                    </a:solidFill>
                  </a:rPr>
                  <a:t> </a:t>
                </a:r>
                <a:r>
                  <a:rPr lang="ar-AE" dirty="0"/>
                  <a:t>. </a:t>
                </a:r>
              </a:p>
              <a:p>
                <a:pPr lvl="2">
                  <a:defRPr>
                    <a:solidFill>
                      <a:srgbClr val="858687"/>
                    </a:solidFill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4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4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4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4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4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4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already marked.</a:t>
                </a:r>
              </a:p>
              <a:p>
                <a:pPr lvl="2">
                  <a:defRPr>
                    <a:solidFill>
                      <a:srgbClr val="858687"/>
                    </a:solidFill>
                  </a:defRPr>
                </a:pPr>
                <a:r>
                  <a:rPr lang="en-US" dirty="0"/>
                  <a:t>There are</a:t>
                </a:r>
                <a:r>
                  <a:rPr lang="ar-AE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̃"/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acc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 pages which are </a:t>
                </a:r>
                <a:r>
                  <a:rPr lang="en-US" dirty="0">
                    <a:solidFill>
                      <a:srgbClr val="56A3D5"/>
                    </a:solidFill>
                  </a:rPr>
                  <a:t>OLD</a:t>
                </a:r>
                <a:r>
                  <a:rPr lang="en-US" dirty="0"/>
                  <a:t> and unmarked.</a:t>
                </a:r>
              </a:p>
              <a:p>
                <a:pPr marL="0" indent="0" algn="ctr">
                  <a:buSzTx/>
                  <a:buNone/>
                  <a:defRPr>
                    <a:solidFill>
                      <a:srgbClr val="222222"/>
                    </a:solidFill>
                  </a:defRPr>
                </a:pPr>
                <a:endParaRPr dirty="0"/>
              </a:p>
            </p:txBody>
          </p:sp>
        </mc:Choice>
        <mc:Fallback xmlns="">
          <p:sp>
            <p:nvSpPr>
              <p:cNvPr id="437" name="Consider a request for   (OLD pages requested in   ).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1841500"/>
                <a:ext cx="23532640" cy="10464682"/>
              </a:xfrm>
              <a:prstGeom prst="rect">
                <a:avLst/>
              </a:prstGeom>
              <a:blipFill>
                <a:blip r:embed="rId2"/>
                <a:stretch>
                  <a:fillRect t="-874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E6A2FFC-13F4-D943-A6E5-D3045B2C9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80" y="8005421"/>
            <a:ext cx="23723600" cy="349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Competitive raito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Competitive raito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1" name="The probability that   is in the memory is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/>
              <a:lstStyle/>
              <a:p>
                <a:pPr lvl="2">
                  <a:defRPr>
                    <a:solidFill>
                      <a:srgbClr val="858687"/>
                    </a:solidFill>
                  </a:defRPr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ar-AE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/>
                  <a:t> - the number of </a:t>
                </a:r>
                <a:r>
                  <a:rPr lang="en-US" dirty="0">
                    <a:solidFill>
                      <a:srgbClr val="56A3D5"/>
                    </a:solidFill>
                  </a:rPr>
                  <a:t>NEW</a:t>
                </a:r>
                <a:r>
                  <a:rPr lang="en-US" dirty="0"/>
                  <a:t> pages requested prior to the first request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ar-AE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ar-AE" dirty="0">
                    <a:solidFill>
                      <a:srgbClr val="000000"/>
                    </a:solidFill>
                  </a:rPr>
                  <a:t> </a:t>
                </a:r>
                <a:r>
                  <a:rPr lang="ar-AE" dirty="0"/>
                  <a:t>. </a:t>
                </a:r>
                <a:endParaRPr lang="en-US" dirty="0"/>
              </a:p>
              <a:p>
                <a:pPr lvl="2">
                  <a:defRPr>
                    <a:solidFill>
                      <a:srgbClr val="858687"/>
                    </a:solidFill>
                  </a:defRPr>
                </a:pPr>
                <a:r>
                  <a:rPr lang="en-US" dirty="0"/>
                  <a:t>The probability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ar-AE"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ar-AE" dirty="0"/>
                  <a:t> </a:t>
                </a:r>
                <a:r>
                  <a:rPr lang="en-US" dirty="0"/>
                  <a:t>is in the cache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lit/>
                          </m:r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̃"/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acc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ar-AE" dirty="0">
                  <a:solidFill>
                    <a:srgbClr val="000000"/>
                  </a:solidFill>
                </a:endParaRPr>
              </a:p>
              <a:p>
                <a:pPr lvl="2">
                  <a:defRPr>
                    <a:solidFill>
                      <a:srgbClr val="858687"/>
                    </a:solidFill>
                  </a:defRPr>
                </a:pPr>
                <a:r>
                  <a:rPr lang="en-US" dirty="0"/>
                  <a:t>The probability of a page fault is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lit/>
                          </m:r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acc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den>
                    </m:f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lit/>
                          </m:r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acc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den>
                    </m:f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lit/>
                          </m:r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den>
                    </m:f>
                  </m:oMath>
                </a14:m>
                <a:endParaRPr lang="en-US" dirty="0"/>
              </a:p>
              <a:p>
                <a:pPr lvl="2">
                  <a:defRPr>
                    <a:solidFill>
                      <a:srgbClr val="858687"/>
                    </a:solidFill>
                  </a:defRPr>
                </a:pPr>
                <a:r>
                  <a:rPr lang="en-US" i="1" dirty="0">
                    <a:solidFill>
                      <a:schemeClr val="bg1"/>
                    </a:solidFill>
                  </a:rPr>
                  <a:t>Worst Case: </a:t>
                </a:r>
                <a:r>
                  <a:rPr lang="en-US" dirty="0"/>
                  <a:t>the Adversary request first the </a:t>
                </a:r>
                <a:r>
                  <a:rPr lang="en-US" dirty="0">
                    <a:solidFill>
                      <a:srgbClr val="56A3D5"/>
                    </a:solidFill>
                  </a:rPr>
                  <a:t>NEW</a:t>
                </a:r>
                <a:r>
                  <a:rPr lang="en-US" dirty="0"/>
                  <a:t> pages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acc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marL="1270000" lvl="2" indent="0">
                  <a:buNone/>
                  <a:defRPr>
                    <a:solidFill>
                      <a:srgbClr val="858687"/>
                    </a:solidFill>
                  </a:defRPr>
                </a:pPr>
                <a:endParaRPr lang="ar-AE" dirty="0"/>
              </a:p>
              <a:p>
                <a:pPr lvl="2" algn="ctr">
                  <a:defRPr>
                    <a:solidFill>
                      <a:srgbClr val="222222"/>
                    </a:solidFill>
                  </a:defRPr>
                </a:pPr>
                <a:endParaRPr lang="ar-AE" dirty="0"/>
              </a:p>
              <a:p>
                <a:pPr marL="0" indent="0" algn="ctr">
                  <a:buSzTx/>
                  <a:buNone/>
                  <a:defRPr>
                    <a:solidFill>
                      <a:srgbClr val="222222"/>
                    </a:solidFill>
                  </a:defRPr>
                </a:pPr>
                <a:endParaRPr dirty="0"/>
              </a:p>
            </p:txBody>
          </p:sp>
        </mc:Choice>
        <mc:Fallback xmlns="">
          <p:sp>
            <p:nvSpPr>
              <p:cNvPr id="451" name="The probability that   is in the memory is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2"/>
                <a:stretch>
                  <a:fillRect t="-2054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D646BA58-7A72-0847-9453-7B0835B45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80" y="8005421"/>
            <a:ext cx="23723600" cy="349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Competitive raito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Competitive raito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5" name="The probability of a page fault is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At Phase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b="1" dirty="0"/>
                  <a:t>:</a:t>
                </a:r>
                <a:r>
                  <a:rPr lang="ar-AE" sz="4900" b="1" dirty="0">
                    <a:solidFill>
                      <a:srgbClr val="000000"/>
                    </a:solidFill>
                  </a:rPr>
                  <a:t> </a:t>
                </a:r>
                <a:endParaRPr lang="ar-AE" sz="4900" b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lvl="2">
                  <a:defRPr>
                    <a:solidFill>
                      <a:srgbClr val="858687"/>
                    </a:solidFill>
                  </a:defRPr>
                </a:pPr>
                <a:r>
                  <a:rPr lang="en-US" dirty="0"/>
                  <a:t>The probability of a page fault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ar-A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lit/>
                          </m:rPr>
                          <a:rPr lang="ar-A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ar-A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ar-A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ar-A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ar-AE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ar-A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A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ar-A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ar-A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den>
                    </m:f>
                  </m:oMath>
                </a14:m>
                <a:r>
                  <a:rPr lang="ar-AE" dirty="0"/>
                  <a:t> .</a:t>
                </a:r>
              </a:p>
              <a:p>
                <a:pPr lvl="2">
                  <a:defRPr>
                    <a:solidFill>
                      <a:srgbClr val="858687"/>
                    </a:solidFill>
                  </a:defRPr>
                </a:pPr>
                <a:r>
                  <a:rPr lang="en-US" dirty="0"/>
                  <a:t>The expected number of page faults for </a:t>
                </a:r>
                <a14:m>
                  <m:oMath xmlns:m="http://schemas.openxmlformats.org/officeDocument/2006/math">
                    <m:r>
                      <a:rPr lang="en-US" sz="4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𝑅𝑀𝐴</m:t>
                    </m:r>
                    <m:r>
                      <a:rPr lang="en-US" sz="49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𝑅𝐾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:r>
                  <a:rPr lang="en-US" dirty="0"/>
                  <a:t>in that phase:</a:t>
                </a:r>
              </a:p>
              <a:p>
                <a:pPr marL="1270000" lvl="2" indent="0">
                  <a:buNone/>
                  <a:defRPr>
                    <a:solidFill>
                      <a:srgbClr val="858687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𝑅𝑀𝐴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𝑅𝐾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lit/>
                                </m:rP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ar-A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ar-A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ar-AE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ar-A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ar-A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ar-A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ar-A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den>
                          </m:f>
                        </m:e>
                      </m:nary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+…+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den>
                          </m:f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ar-A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lit/>
                                    </m:rPr>
                                    <a:rPr lang="ar-A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den>
                              </m:f>
                            </m:e>
                          </m:nary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  <m:e>
                              <m:f>
                                <m:fPr>
                                  <m:ctrlPr>
                                    <a:rPr lang="ar-A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lit/>
                                    </m:rPr>
                                    <a:rPr lang="ar-AE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nary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limLow>
                            <m:limLow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groupChr>
                            </m:e>
                            <m:li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lim>
                          </m:limLow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>
                  <a:defRPr>
                    <a:solidFill>
                      <a:srgbClr val="858687"/>
                    </a:solidFill>
                  </a:defRPr>
                </a:pPr>
                <a:r>
                  <a:rPr lang="en-US" dirty="0">
                    <a:solidFill>
                      <a:schemeClr val="tx1"/>
                    </a:solidFill>
                  </a:rPr>
                  <a:t>Overall: </a:t>
                </a:r>
                <a14:m>
                  <m:oMath xmlns:m="http://schemas.openxmlformats.org/officeDocument/2006/math">
                    <m:r>
                      <a:rPr lang="ar-AE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𝑅𝑀𝐴</m:t>
                        </m:r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𝑅𝐾</m:t>
                        </m:r>
                        <m:d>
                          <m:dPr>
                            <m:ctrlPr>
                              <a:rPr lang="ar-AE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AE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</m:d>
                    <m:r>
                      <a:rPr lang="ar-AE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limUpp>
                      <m:limUpp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limUppPr>
                      <m:e>
                        <m:limLow>
                          <m:limLowPr>
                            <m:ctrlPr>
                              <a:rPr lang="ar-AE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lang="ar-AE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∑</m:t>
                            </m:r>
                          </m:e>
                          <m:lim>
                            <m:r>
                              <a:rPr lang="ar-AE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ar-AE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ar-AE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lim>
                        </m:limLow>
                      </m:e>
                      <m:lim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lim>
                    </m:limUpp>
                    <m:sSub>
                      <m:sSub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dirty="0">
                    <a:solidFill>
                      <a:srgbClr val="858687"/>
                    </a:solidFill>
                  </a:rPr>
                  <a:t>.</a:t>
                </a:r>
              </a:p>
              <a:p>
                <a:pPr lvl="2">
                  <a:defRPr>
                    <a:solidFill>
                      <a:srgbClr val="858687"/>
                    </a:solidFill>
                  </a:defRPr>
                </a:pPr>
                <a:endParaRPr lang="en-US" dirty="0"/>
              </a:p>
              <a:p>
                <a:pPr marL="1270000" lvl="2" indent="0" algn="ctr">
                  <a:buNone/>
                  <a:defRPr>
                    <a:solidFill>
                      <a:srgbClr val="858687"/>
                    </a:solidFill>
                  </a:defRPr>
                </a:pPr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65" name="The probability of a page fault is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2"/>
                <a:stretch>
                  <a:fillRect l="-1456" t="-2439" b="-8858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Competitive raito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Competitive raito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8" name="Let   be the number of new pages in    .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/>
              <a:lstStyle/>
              <a:p>
                <a:pPr lvl="1"/>
                <a:r>
                  <a:rPr lang="en-US" dirty="0">
                    <a:solidFill>
                      <a:srgbClr val="56A3D5"/>
                    </a:solidFill>
                  </a:rPr>
                  <a:t>Claim 1: </a:t>
                </a:r>
                <a14:m>
                  <m:oMath xmlns:m="http://schemas.openxmlformats.org/officeDocument/2006/math">
                    <m:r>
                      <a:rPr lang="en-US" sz="4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𝑂𝑃𝑇</m:t>
                    </m:r>
                    <m:d>
                      <m:dPr>
                        <m:ctrlP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d>
                    <m:r>
                      <a:rPr lang="ar-AE" sz="4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limUpp>
                      <m:limUppPr>
                        <m:ctrlP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limUppPr>
                      <m:e>
                        <m:limLow>
                          <m:limLowPr>
                            <m:ctrlPr>
                              <a:rPr lang="ar-AE" sz="4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lang="ar-AE" sz="4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∑</m:t>
                            </m:r>
                          </m:e>
                          <m:lim>
                            <m:r>
                              <a:rPr lang="ar-AE" sz="4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ar-AE" sz="4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ar-AE" sz="4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lim>
                        </m:limLow>
                      </m:e>
                      <m:lim>
                        <m: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lim>
                    </m:limUpp>
                    <m:sSub>
                      <m:sSubPr>
                        <m:ctrlP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dirty="0">
                    <a:solidFill>
                      <a:srgbClr val="000000"/>
                    </a:solidFill>
                  </a:rPr>
                  <a:t>.</a:t>
                </a:r>
              </a:p>
              <a:p>
                <a:pPr lvl="1"/>
                <a:r>
                  <a:rPr lang="en-US" dirty="0">
                    <a:solidFill>
                      <a:srgbClr val="56A3D5"/>
                    </a:solidFill>
                  </a:rPr>
                  <a:t>Claim 2: </a:t>
                </a:r>
                <a14:m>
                  <m:oMath xmlns:m="http://schemas.openxmlformats.org/officeDocument/2006/math">
                    <m:r>
                      <a:rPr lang="en-US" sz="4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ar-AE" sz="485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𝑅𝑀𝐴</m:t>
                        </m:r>
                        <m:r>
                          <a:rPr lang="ar-AE" sz="485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485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d>
                          <m:dPr>
                            <m:ctrlPr>
                              <a:rPr lang="ar-AE" sz="4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AE" sz="4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e>
                    </m:d>
                    <m:r>
                      <a:rPr lang="ar-AE" sz="4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limUpp>
                      <m:limUppPr>
                        <m:ctrlP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limUppPr>
                      <m:e>
                        <m:limLow>
                          <m:limLowPr>
                            <m:ctrlPr>
                              <a:rPr lang="ar-AE" sz="4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lang="ar-AE" sz="4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∑</m:t>
                            </m:r>
                          </m:e>
                          <m:lim>
                            <m:r>
                              <a:rPr lang="ar-AE" sz="4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ar-AE" sz="4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ar-AE" sz="48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lim>
                        </m:limLow>
                      </m:e>
                      <m:lim>
                        <m: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lim>
                    </m:limUpp>
                    <m:sSub>
                      <m:sSubPr>
                        <m:ctrlP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ar-AE" sz="4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dirty="0">
                    <a:solidFill>
                      <a:srgbClr val="000000"/>
                    </a:solidFill>
                  </a:rPr>
                  <a:t>.</a:t>
                </a:r>
              </a:p>
              <a:p>
                <a:pPr lvl="1"/>
                <a:endParaRPr lang="ar-AE" dirty="0">
                  <a:solidFill>
                    <a:srgbClr val="000000"/>
                  </a:solidFill>
                </a:endParaRPr>
              </a:p>
              <a:p>
                <a:pPr marL="0" lvl="8" indent="0" algn="ctr">
                  <a:buClrTx/>
                  <a:buSz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ar-AE"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ar-AE"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𝑅𝑀𝐴</m:t>
                          </m:r>
                          <m:r>
                            <a:rPr lang="en-US" sz="49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𝑅𝐾</m:t>
                          </m:r>
                          <m:d>
                            <m:dPr>
                              <m:ctrlPr>
                                <a:rPr lang="ar-AE" sz="4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ar-AE" sz="4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d>
                        </m:e>
                      </m:d>
                      <m:r>
                        <a:rPr lang="ar-AE"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ar-AE"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ar-AE"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ar-AE"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ar-AE" sz="4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𝑂𝑃𝑇</m:t>
                      </m:r>
                      <m:d>
                        <m:dPr>
                          <m:ctrlPr>
                            <a:rPr lang="ar-AE"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sz="4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</m:oMath>
                  </m:oMathPara>
                </a14:m>
                <a:endParaRPr lang="ar-AE" dirty="0">
                  <a:solidFill>
                    <a:srgbClr val="000000"/>
                  </a:solidFill>
                </a:endParaRPr>
              </a:p>
              <a:p>
                <a:pPr lvl="1">
                  <a:defRPr>
                    <a:solidFill>
                      <a:srgbClr val="858687"/>
                    </a:solidFill>
                  </a:defRPr>
                </a:pPr>
                <a:r>
                  <a:rPr lang="en-US" dirty="0"/>
                  <a:t>Therefore  is </a:t>
                </a:r>
                <a14:m>
                  <m:oMath xmlns:m="http://schemas.openxmlformats.org/officeDocument/2006/math">
                    <m:r>
                      <a:rPr lang="en-US" sz="4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ar-AE" sz="4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ar-AE" sz="4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ar-AE" dirty="0"/>
                  <a:t>-</a:t>
                </a:r>
                <a:r>
                  <a:rPr lang="en-US" dirty="0"/>
                  <a:t>competitive.</a:t>
                </a:r>
              </a:p>
            </p:txBody>
          </p:sp>
        </mc:Choice>
        <mc:Fallback xmlns="">
          <p:sp>
            <p:nvSpPr>
              <p:cNvPr id="468" name="Let   be the number of new pages in    .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Randomized Lower Bound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Randomized Lower Bound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1" name="Theorem:…"/>
              <p:cNvSpPr txBox="1">
                <a:spLocks noGrp="1"/>
              </p:cNvSpPr>
              <p:nvPr>
                <p:ph type="body" sz="half" idx="1"/>
              </p:nvPr>
            </p:nvSpPr>
            <p:spPr>
              <a:xfrm>
                <a:off x="425680" y="2425700"/>
                <a:ext cx="23532640" cy="3165353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80000"/>
                  </a:lnSpc>
                  <a:spcBef>
                    <a:spcPts val="2000"/>
                  </a:spcBef>
                  <a:buClrTx/>
                  <a:buSzTx/>
                  <a:buFontTx/>
                  <a:buNone/>
                  <a:defRPr sz="750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  <a:sym typeface="DIN Condensed Bold"/>
                  </a:defRPr>
                </a:pPr>
                <a:r>
                  <a:rPr lang="en-US" sz="7500" dirty="0">
                    <a:solidFill>
                      <a:srgbClr val="56A3D5"/>
                    </a:solidFill>
                    <a:sym typeface="DIN Condensed Bold"/>
                  </a:rPr>
                  <a:t>Randomized Lower Bound:</a:t>
                </a:r>
              </a:p>
              <a:p>
                <a:pPr lvl="1"/>
                <a:r>
                  <a:rPr dirty="0"/>
                  <a:t>The  competitive ratio of any randomized algorithm for the paging problem against an oblivious adversary is at least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4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sz="4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dirty="0"/>
                  <a:t>.</a:t>
                </a:r>
                <a:endParaRPr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71" name="Theorem: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425680" y="2425700"/>
                <a:ext cx="23532640" cy="3165353"/>
              </a:xfrm>
              <a:prstGeom prst="rect">
                <a:avLst/>
              </a:prstGeom>
              <a:blipFill>
                <a:blip r:embed="rId2"/>
                <a:stretch>
                  <a:fillRect l="-2211" t="-14400" r="-1348" b="-400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andom Marking"/>
          <p:cNvSpPr txBox="1">
            <a:spLocks noGrp="1"/>
          </p:cNvSpPr>
          <p:nvPr>
            <p:ph type="body" idx="21"/>
          </p:nvPr>
        </p:nvSpPr>
        <p:spPr>
          <a:xfrm>
            <a:off x="762000" y="724210"/>
            <a:ext cx="20955000" cy="54579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56A3D5"/>
                </a:solidFill>
              </a:rPr>
              <a:t>Bit Guessing Problem</a:t>
            </a:r>
          </a:p>
        </p:txBody>
      </p:sp>
      <p:sp>
        <p:nvSpPr>
          <p:cNvPr id="266" name="Random Marking Algorithm…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56A3D5"/>
                </a:solidFill>
                <a:latin typeface="+mn-lt"/>
                <a:ea typeface="+mn-ea"/>
                <a:cs typeface="+mn-cs"/>
              </a:rPr>
              <a:t>Claim:</a:t>
            </a:r>
            <a:r>
              <a:rPr lang="en-US" dirty="0"/>
              <a:t> Every deterministic algorithm </a:t>
            </a:r>
            <a:r>
              <a:rPr lang="en-US" dirty="0">
                <a:solidFill>
                  <a:schemeClr val="bg1"/>
                </a:solidFill>
              </a:rPr>
              <a:t>ALG</a:t>
            </a:r>
            <a:r>
              <a:rPr lang="en-US" dirty="0"/>
              <a:t> achieves objective value </a:t>
            </a:r>
            <a:r>
              <a:rPr lang="en-US" dirty="0">
                <a:solidFill>
                  <a:schemeClr val="bg1"/>
                </a:solidFill>
              </a:rPr>
              <a:t>1</a:t>
            </a:r>
            <a:r>
              <a:rPr lang="en-US" dirty="0"/>
              <a:t>.</a:t>
            </a:r>
          </a:p>
          <a:p>
            <a:r>
              <a:rPr lang="en-US" dirty="0"/>
              <a:t>Consider a Deterministic algorithm </a:t>
            </a:r>
            <a:r>
              <a:rPr lang="en-US" dirty="0">
                <a:solidFill>
                  <a:schemeClr val="bg1"/>
                </a:solidFill>
              </a:rPr>
              <a:t>ALG </a:t>
            </a:r>
            <a:r>
              <a:rPr lang="en-US" dirty="0"/>
              <a:t>, The adversary strategy is as follows:</a:t>
            </a:r>
          </a:p>
        </p:txBody>
      </p:sp>
    </p:spTree>
    <p:extLst>
      <p:ext uri="{BB962C8B-B14F-4D97-AF65-F5344CB8AC3E}">
        <p14:creationId xmlns:p14="http://schemas.microsoft.com/office/powerpoint/2010/main" val="261598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Randomized Lower Bound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Randomized Lower Bound</a:t>
            </a:r>
          </a:p>
        </p:txBody>
      </p:sp>
      <p:sp>
        <p:nvSpPr>
          <p:cNvPr id="474" name="Yao’s Principle:…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dirty="0"/>
              <a:t>Yao’s Principle:</a:t>
            </a:r>
          </a:p>
          <a:p>
            <a:pPr marL="0" lvl="1" indent="0" algn="ctr">
              <a:buClrTx/>
              <a:buSzTx/>
              <a:buFontTx/>
              <a:buNone/>
              <a:defRPr>
                <a:solidFill>
                  <a:srgbClr val="000000"/>
                </a:solidFill>
              </a:defRPr>
            </a:pPr>
            <a:r>
              <a:rPr lang="en-US" dirty="0"/>
              <a:t>If for some input distribution no deterministic algorithm is c-competitive, then no randomized c-competitive algorithm exists.</a:t>
            </a:r>
          </a:p>
          <a:p>
            <a: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5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dirty="0"/>
              <a:t>Proving a lower bound using Yao’s principle: </a:t>
            </a:r>
          </a:p>
          <a:p>
            <a:pPr lvl="1"/>
            <a:r>
              <a:rPr dirty="0"/>
              <a:t>Design a random input distribution.</a:t>
            </a:r>
          </a:p>
          <a:p>
            <a:pPr lvl="1"/>
            <a:r>
              <a:rPr dirty="0"/>
              <a:t>Show that every </a:t>
            </a:r>
            <a:r>
              <a:rPr i="1" dirty="0">
                <a:latin typeface="Avenir Next Regular"/>
                <a:ea typeface="Avenir Next Regular"/>
                <a:cs typeface="Avenir Next Regular"/>
                <a:sym typeface="Avenir Next Regular"/>
              </a:rPr>
              <a:t>deterministic algorithm</a:t>
            </a:r>
            <a:r>
              <a:rPr dirty="0"/>
              <a:t> has a bad expected competitive ratio if the input is chosen at random according to this distribution.</a:t>
            </a:r>
          </a:p>
          <a:p>
            <a:pPr lvl="1"/>
            <a:r>
              <a:rPr dirty="0"/>
              <a:t>Yao’s principle then implies that every randomized algorithm is at least equally bad for a fixed worst-case input.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Randomized Lower Bound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Randomized Lower Bound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7" name="Setting: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>
                  <a:lnSpc>
                    <a:spcPct val="80000"/>
                  </a:lnSpc>
                  <a:spcBef>
                    <a:spcPts val="2000"/>
                  </a:spcBef>
                  <a:buClrTx/>
                  <a:buSzTx/>
                  <a:buFontTx/>
                  <a:buNone/>
                  <a:defRPr sz="550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  <a:sym typeface="DIN Condensed Bold"/>
                  </a:defRPr>
                </a:pPr>
                <a:r>
                  <a:rPr dirty="0"/>
                  <a:t>Setting: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sz="5000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sz="5000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sz="5000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sz="5000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sz="5000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dirty="0"/>
                  <a:t>.</a:t>
                </a:r>
              </a:p>
              <a:p>
                <a:pPr lvl="3"/>
                <a:r>
                  <a:rPr dirty="0"/>
                  <a:t>There are </a:t>
                </a:r>
                <a14:m>
                  <m:oMath xmlns:m="http://schemas.openxmlformats.org/officeDocument/2006/math">
                    <m:r>
                      <a:rPr sz="5150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sz="5150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sz="5150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dirty="0"/>
                  <a:t> distinct pages.</a:t>
                </a:r>
              </a:p>
              <a:p>
                <a:pPr marL="0" indent="0">
                  <a:lnSpc>
                    <a:spcPct val="80000"/>
                  </a:lnSpc>
                  <a:spcBef>
                    <a:spcPts val="2000"/>
                  </a:spcBef>
                  <a:buClrTx/>
                  <a:buSzTx/>
                  <a:buFontTx/>
                  <a:buNone/>
                  <a:defRPr sz="550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  <a:sym typeface="DIN Condensed Bold"/>
                  </a:defRPr>
                </a:pPr>
                <a:r>
                  <a:rPr dirty="0"/>
                  <a:t>Distribution of </a:t>
                </a:r>
                <a:r>
                  <a:rPr lang="en-US" dirty="0"/>
                  <a:t>the sequences:</a:t>
                </a:r>
                <a:endParaRPr dirty="0"/>
              </a:p>
              <a:p>
                <a:pPr lvl="1"/>
                <a:r>
                  <a:rPr dirty="0"/>
                  <a:t>Uniform distribution</a:t>
                </a:r>
                <a:r>
                  <a:rPr lang="en-US" dirty="0"/>
                  <a:t> , e</a:t>
                </a:r>
                <a:r>
                  <a:rPr dirty="0"/>
                  <a:t>ach page has probability of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48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48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sz="48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sz="48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sz="48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dirty="0"/>
                  <a:t> of being chosen.</a:t>
                </a:r>
                <a:endParaRPr dirty="0">
                  <a:solidFill>
                    <a:srgbClr val="222222"/>
                  </a:solidFill>
                </a:endParaRPr>
              </a:p>
            </p:txBody>
          </p:sp>
        </mc:Choice>
        <mc:Fallback xmlns="">
          <p:sp>
            <p:nvSpPr>
              <p:cNvPr id="477" name="Setting: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2"/>
                <a:stretch>
                  <a:fillRect l="-1564" t="-320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Randomized Lower Bound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Randomized Lower Bound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0" name="Deterministic Online Algorithm: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>
                  <a:lnSpc>
                    <a:spcPct val="80000"/>
                  </a:lnSpc>
                  <a:spcBef>
                    <a:spcPts val="2000"/>
                  </a:spcBef>
                  <a:buClrTx/>
                  <a:buSzTx/>
                  <a:buFontTx/>
                  <a:buNone/>
                  <a:defRPr sz="550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  <a:sym typeface="DIN Condensed Bold"/>
                  </a:defRPr>
                </a:pPr>
                <a:r>
                  <a:rPr lang="en-US" sz="7500" dirty="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</a:rPr>
                  <a:t>Deterministic Online Algorithm:</a:t>
                </a:r>
              </a:p>
              <a:p>
                <a:pPr lvl="1"/>
                <a:r>
                  <a:rPr lang="en-US" dirty="0"/>
                  <a:t>Assume that page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is being </a:t>
                </a:r>
                <a:r>
                  <a:rPr lang="en-US" dirty="0" err="1"/>
                  <a:t>accesed</a:t>
                </a:r>
                <a:r>
                  <a:rPr lang="en-US" dirty="0"/>
                  <a:t>:</a:t>
                </a:r>
              </a:p>
              <a:p>
                <a:pPr marL="0" indent="0" algn="ctr">
                  <a:buSz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ar-AE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page</m:t>
                              </m:r>
                              <m: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fault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ar-AE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e>
                            <m:li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request</m:t>
                              </m:r>
                              <m: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for</m:t>
                              </m:r>
                              <m: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page</m:t>
                              </m:r>
                              <m: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m:rPr>
                                  <m:lit/>
                                </m:r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ar-AE" dirty="0">
                  <a:solidFill>
                    <a:schemeClr val="bg1"/>
                  </a:solidFill>
                </a:endParaRPr>
              </a:p>
              <a:p>
                <a:pPr lvl="1" algn="l"/>
                <a:r>
                  <a:rPr lang="en-US" dirty="0"/>
                  <a:t>Expected number of faults after </a:t>
                </a:r>
                <a14:m>
                  <m:oMath xmlns:m="http://schemas.openxmlformats.org/officeDocument/2006/math">
                    <m:r>
                      <a:rPr lang="en-US" sz="5250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request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48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8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ar-AE" sz="48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ar-AE" sz="48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ar-AE" sz="48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ar-AE" dirty="0"/>
                  <a:t>.</a:t>
                </a:r>
                <a:endParaRPr dirty="0">
                  <a:solidFill>
                    <a:srgbClr val="222222"/>
                  </a:solidFill>
                </a:endParaRPr>
              </a:p>
            </p:txBody>
          </p:sp>
        </mc:Choice>
        <mc:Fallback xmlns="">
          <p:sp>
            <p:nvSpPr>
              <p:cNvPr id="480" name="Deterministic Online Algorithm: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2"/>
                <a:stretch>
                  <a:fillRect l="-2211" t="-4621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Randomized Lower Bound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Randomized Lower Bound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3" name="Offline Algorithm: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>
                  <a:lnSpc>
                    <a:spcPct val="80000"/>
                  </a:lnSpc>
                  <a:spcBef>
                    <a:spcPts val="2000"/>
                  </a:spcBef>
                  <a:buClrTx/>
                  <a:buSzTx/>
                  <a:buFontTx/>
                  <a:buNone/>
                  <a:defRPr sz="550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  <a:sym typeface="DIN Condensed Bold"/>
                  </a:defRPr>
                </a:pPr>
                <a:r>
                  <a:rPr lang="en-US" sz="7500" dirty="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</a:rPr>
                  <a:t>Optimal o</a:t>
                </a:r>
                <a:r>
                  <a:rPr sz="7500" dirty="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</a:rPr>
                  <a:t>ffline Algorithm</a:t>
                </a:r>
                <a:r>
                  <a:rPr lang="en-US" sz="7500" dirty="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</a:rPr>
                  <a:t> (LFD):</a:t>
                </a:r>
                <a:endParaRPr dirty="0"/>
              </a:p>
              <a:p>
                <a:pPr lvl="1"/>
                <a:r>
                  <a:rPr dirty="0"/>
                  <a:t>After each page fault:</a:t>
                </a:r>
              </a:p>
              <a:p>
                <a:pPr lvl="3"/>
                <a:r>
                  <a:rPr dirty="0"/>
                  <a:t> </a:t>
                </a:r>
                <a:r>
                  <a:rPr dirty="0">
                    <a:solidFill>
                      <a:srgbClr val="56A3D5"/>
                    </a:solidFill>
                  </a:rPr>
                  <a:t>OPT</a:t>
                </a:r>
                <a:r>
                  <a:rPr dirty="0"/>
                  <a:t> loads the page that will not be used for the longest possible time.</a:t>
                </a:r>
              </a:p>
              <a:p>
                <a:pPr lvl="3"/>
                <a:r>
                  <a:rPr dirty="0"/>
                  <a:t>All </a:t>
                </a:r>
                <a14:m>
                  <m:oMath xmlns:m="http://schemas.openxmlformats.org/officeDocument/2006/math">
                    <m:r>
                      <a:rPr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sz="5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dirty="0"/>
                  <a:t> pages are requested at least once before the next page fault.</a:t>
                </a:r>
              </a:p>
              <a:p>
                <a:pPr lvl="1"/>
                <a:r>
                  <a:rPr dirty="0">
                    <a:solidFill>
                      <a:srgbClr val="56A3D5"/>
                    </a:solidFill>
                  </a:rPr>
                  <a:t>OPT  </a:t>
                </a:r>
                <a:r>
                  <a:rPr dirty="0"/>
                  <a:t>fails once in each phase.</a:t>
                </a:r>
              </a:p>
            </p:txBody>
          </p:sp>
        </mc:Choice>
        <mc:Fallback xmlns="">
          <p:sp>
            <p:nvSpPr>
              <p:cNvPr id="483" name="Offline Algorithm: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2"/>
                <a:stretch>
                  <a:fillRect l="-2211" t="-4621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Randomized Lower Bound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Randomized Lower Bound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3" name="Offline Algorithm: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80000"/>
                  </a:lnSpc>
                  <a:spcBef>
                    <a:spcPts val="2000"/>
                  </a:spcBef>
                  <a:buClrTx/>
                  <a:buSzTx/>
                  <a:buFontTx/>
                  <a:buNone/>
                  <a:defRPr sz="550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  <a:sym typeface="DIN Condensed Bold"/>
                  </a:defRPr>
                </a:pPr>
                <a:r>
                  <a:rPr lang="en-US" dirty="0"/>
                  <a:t>Claim:</a:t>
                </a:r>
              </a:p>
              <a:p>
                <a:pPr lvl="1"/>
                <a:r>
                  <a:rPr lang="en-US" dirty="0"/>
                  <a:t>The expected length of </a:t>
                </a:r>
                <a:r>
                  <a:rPr lang="en-US" dirty="0">
                    <a:solidFill>
                      <a:schemeClr val="bg1"/>
                    </a:solidFill>
                  </a:rPr>
                  <a:t>phase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700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700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4700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sSub>
                      <m:sSubPr>
                        <m:ctrlP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ar-AE" sz="4900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:r>
                  <a:rPr lang="en-US" sz="5500" dirty="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</a:rPr>
                  <a:t>Proof:</a:t>
                </a:r>
                <a:endParaRPr lang="ar-AE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request</m:t>
                              </m:r>
                              <m: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the</m:t>
                              </m:r>
                              <m: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j</m:t>
                                  </m:r>
                                </m:e>
                                <m:sup>
                                  <m:r>
                                    <a:rPr lang="en-US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th</m:t>
                              </m:r>
                              <m: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page</m:t>
                              </m:r>
                              <m: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after</m:t>
                              </m:r>
                              <m: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requesting</m:t>
                              </m:r>
                              <m: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different</m:t>
                              </m:r>
                              <m: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pages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83" name="Offline Algorithm: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3"/>
                <a:stretch>
                  <a:fillRect l="-1564" t="-320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852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Randomized Lower Bound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Randomized Lower Bound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3" name="Offline Algorithm: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request</m:t>
                              </m:r>
                              <m: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the</m:t>
                              </m:r>
                              <m: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j</m:t>
                                  </m:r>
                                </m:e>
                                <m:sup>
                                  <m:r>
                                    <a:rPr lang="en-US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th</m:t>
                              </m:r>
                              <m: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page</m:t>
                              </m:r>
                              <m: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after</m:t>
                              </m:r>
                              <m: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requesting</m:t>
                              </m:r>
                              <m: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different</m:t>
                              </m:r>
                              <m: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pages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lvl="1"/>
                <a:r>
                  <a:rPr lang="en-US" dirty="0"/>
                  <a:t>Let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bSup>
                    <m:r>
                      <a:rPr lang="en-US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be the time to request the 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’</a:t>
                </a:r>
                <a:r>
                  <a:rPr lang="en-US" dirty="0" err="1"/>
                  <a:t>th</a:t>
                </a:r>
                <a:r>
                  <a:rPr lang="en-US" dirty="0"/>
                  <a:t> page after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 different pages requested.</a:t>
                </a:r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bSup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𝐺𝑒𝑜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num>
                          <m:den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    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den>
                    </m:f>
                  </m:oMath>
                </a14:m>
                <a:r>
                  <a:rPr lang="en-US" dirty="0"/>
                  <a:t>	</a:t>
                </a:r>
              </a:p>
              <a:p>
                <a:pPr lvl="2"/>
                <a:r>
                  <a:rPr lang="en-US" dirty="0"/>
                  <a:t>The expected length of </a:t>
                </a:r>
                <a:r>
                  <a:rPr lang="en-US" dirty="0">
                    <a:solidFill>
                      <a:schemeClr val="bg1"/>
                    </a:solidFill>
                  </a:rPr>
                  <a:t>phase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bSup>
                      </m:e>
                    </m:nary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21222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21222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21222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21222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 smtClean="0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21222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21222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21222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21222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  <m:r>
                        <a:rPr lang="en-US" b="0" i="1" smtClean="0">
                          <a:solidFill>
                            <a:srgbClr val="21222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1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nary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+…+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21222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21222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3" name="Offline Algorithm: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3"/>
                <a:stretch>
                  <a:fillRect b="-10398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396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Randomized Lower Bound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Randomized Lower Bound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9" name="The expected length of some phase    is: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1917759"/>
                <a:ext cx="23532640" cy="988048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lvl="1"/>
                <a:r>
                  <a:rPr lang="en-US" dirty="0"/>
                  <a:t>The expected length of </a:t>
                </a:r>
                <a:r>
                  <a:rPr lang="en-US" dirty="0">
                    <a:solidFill>
                      <a:schemeClr val="bg1"/>
                    </a:solidFill>
                  </a:rPr>
                  <a:t>phase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sSub>
                      <m:sSubPr>
                        <m:ctrlP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ar-AE" sz="4900" dirty="0">
                  <a:solidFill>
                    <a:srgbClr val="000000"/>
                  </a:solidFill>
                </a:endParaRPr>
              </a:p>
              <a:p>
                <a:pPr lvl="1"/>
                <a:r>
                  <a:rPr lang="en-US" dirty="0"/>
                  <a:t>By </a:t>
                </a:r>
                <a:r>
                  <a:rPr lang="en-US" i="1" dirty="0">
                    <a:solidFill>
                      <a:schemeClr val="bg1"/>
                    </a:solidFill>
                  </a:rPr>
                  <a:t>renewal theorem </a:t>
                </a:r>
                <a:r>
                  <a:rPr lang="en-US" dirty="0"/>
                  <a:t>after </a:t>
                </a:r>
                <a14:m>
                  <m:oMath xmlns:m="http://schemas.openxmlformats.org/officeDocument/2006/math">
                    <m:r>
                      <a:rPr lang="en-US" sz="5250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request:</a:t>
                </a:r>
              </a:p>
              <a:p>
                <a:pPr marL="6350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21222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d>
                            <m:dPr>
                              <m:ctrlPr>
                                <a:rPr lang="en-US" i="1">
                                  <a:solidFill>
                                    <a:srgbClr val="21222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21222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solidFill>
                                    <a:srgbClr val="21222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rgbClr val="21222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solidFill>
                                    <a:srgbClr val="21222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21222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21222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solidFill>
                                    <a:srgbClr val="21222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rgbClr val="21222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21222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ar-AE" sz="4900" dirty="0">
                              <a:solidFill>
                                <a:srgbClr val="000000"/>
                              </a:solidFill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>
                    <a:solidFill>
                      <a:srgbClr val="56A3D5"/>
                    </a:solidFill>
                  </a:rPr>
                  <a:t>OPT  </a:t>
                </a:r>
                <a:r>
                  <a:rPr lang="en-US" dirty="0"/>
                  <a:t>fails once in each phase: </a:t>
                </a:r>
              </a:p>
              <a:p>
                <a:pPr lvl="4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/>
                      <m:t>Expected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number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of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faults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after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a:rPr lang="en-US" sz="5250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request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is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f>
                      <m:fPr>
                        <m:ctrlPr>
                          <a:rPr lang="ar-AE" sz="48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8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d>
                          <m:dPr>
                            <m:ctrlPr>
                              <a:rPr lang="ar-AE" sz="54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AE" sz="54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ar-AE" sz="54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ar-AE" sz="54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sSub>
                          <m:sSubPr>
                            <m:ctrlPr>
                              <a:rPr lang="ar-AE" sz="54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54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ar-AE" sz="54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54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54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ar-AE" sz="54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sz="54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m:rPr>
                        <m:nor/>
                      </m:rPr>
                      <a:rPr lang="ar-AE" dirty="0"/>
                      <m:t>.</m:t>
                    </m:r>
                  </m:oMath>
                </a14:m>
                <a:endParaRPr lang="ar-AE" dirty="0"/>
              </a:p>
            </p:txBody>
          </p:sp>
        </mc:Choice>
        <mc:Fallback xmlns="">
          <p:sp>
            <p:nvSpPr>
              <p:cNvPr id="489" name="The expected length of some phase    is: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1917759"/>
                <a:ext cx="23532640" cy="9880482"/>
              </a:xfrm>
              <a:prstGeom prst="rect">
                <a:avLst/>
              </a:prstGeom>
              <a:blipFill>
                <a:blip r:embed="rId2"/>
                <a:stretch>
                  <a:fillRect t="-2956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043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Randomized Lower Bound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Randomized Lower Bound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2" name="Best deterministic algorithm: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/>
              <a:lstStyle/>
              <a:p>
                <a:pPr lvl="1"/>
                <a:r>
                  <a:rPr lang="en-US" dirty="0"/>
                  <a:t>Best deterministic algorithm:</a:t>
                </a:r>
              </a:p>
              <a:p>
                <a:pPr lvl="3"/>
                <a:r>
                  <a:rPr lang="en-US" dirty="0"/>
                  <a:t> Expected number of faults after </a:t>
                </a:r>
                <a14:m>
                  <m:oMath xmlns:m="http://schemas.openxmlformats.org/officeDocument/2006/math">
                    <m:r>
                      <a:rPr lang="en-US" sz="5250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request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48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8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ar-AE" sz="48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ar-AE" sz="48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ar-AE" sz="48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ar-AE" dirty="0"/>
                  <a:t>.</a:t>
                </a:r>
              </a:p>
              <a:p>
                <a:pPr lvl="1"/>
                <a:r>
                  <a:rPr lang="en-US" dirty="0"/>
                  <a:t>Best offline algorithm</a:t>
                </a:r>
              </a:p>
              <a:p>
                <a:pPr lvl="4"/>
                <a:r>
                  <a:rPr lang="en-US" dirty="0"/>
                  <a:t>Expected number of faults after </a:t>
                </a:r>
                <a14:m>
                  <m:oMath xmlns:m="http://schemas.openxmlformats.org/officeDocument/2006/math">
                    <m:r>
                      <a:rPr lang="en-US" sz="5250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request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48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85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d>
                          <m:dPr>
                            <m:ctrlPr>
                              <a:rPr lang="ar-AE" sz="54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AE" sz="54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ar-AE" sz="54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ar-AE" sz="54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sSub>
                          <m:sSubPr>
                            <m:ctrlPr>
                              <a:rPr lang="ar-AE" sz="54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54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ar-AE" sz="54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5400" b="0" i="1" smtClean="0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5400" b="0" i="1" smtClean="0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ar-AE" sz="54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sz="54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ar-AE" dirty="0"/>
                  <a:t>.</a:t>
                </a:r>
              </a:p>
              <a:p>
                <a:pPr lvl="1"/>
                <a:r>
                  <a:rPr lang="en-US" sz="4800" dirty="0"/>
                  <a:t>The competitive ratio: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54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ar-AE" sz="54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AE" sz="54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ar-AE" sz="54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ar-AE" sz="54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ar-AE" sz="54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ar-AE" sz="54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AE" sz="54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d>
                              <m:dPr>
                                <m:ctrlPr>
                                  <a:rPr lang="ar-AE" sz="6000" i="1">
                                    <a:solidFill>
                                      <a:srgbClr val="21222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ar-AE" sz="6000" i="1">
                                    <a:solidFill>
                                      <a:srgbClr val="21222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ar-AE" sz="6000" i="1">
                                    <a:solidFill>
                                      <a:srgbClr val="21222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ar-AE" sz="6000" i="1">
                                    <a:solidFill>
                                      <a:srgbClr val="21222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ar-AE" sz="6000" i="1">
                                    <a:solidFill>
                                      <a:srgbClr val="21222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6000" i="1">
                                    <a:solidFill>
                                      <a:srgbClr val="21222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ar-AE" sz="6000" i="1">
                                    <a:solidFill>
                                      <a:srgbClr val="21222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ar-AE" sz="6000" b="0" i="1" smtClean="0">
                                    <a:solidFill>
                                      <a:srgbClr val="21222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6000" b="0" i="1" smtClean="0">
                                    <a:solidFill>
                                      <a:srgbClr val="21222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ar-AE" sz="60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ar-AE" sz="60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den>
                        </m:f>
                      </m:den>
                    </m:f>
                    <m:r>
                      <a:rPr lang="ar-AE" sz="5400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60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60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60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sSub>
                          <m:sSubPr>
                            <m:ctrlPr>
                              <a:rPr lang="en-US" sz="60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0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60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60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6000" i="1">
                                <a:solidFill>
                                  <a:srgbClr val="21222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60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60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ar-AE" sz="7200" dirty="0">
                            <a:solidFill>
                              <a:srgbClr val="000000"/>
                            </a:solidFill>
                          </a:rPr>
                          <m:t> 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5400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5400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US" sz="5400" b="0" i="1" smtClean="0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5400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5400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5400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5400" b="0" i="1" smtClean="0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5400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5400" b="0" i="1" smtClean="0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US" sz="5400" b="0" i="1" smtClean="0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ar-AE" sz="54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54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ar-AE" sz="5400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ar-AE" sz="4800" dirty="0"/>
                  <a:t>.</a:t>
                </a:r>
                <a:endParaRPr sz="4800" dirty="0">
                  <a:solidFill>
                    <a:srgbClr val="222222"/>
                  </a:solidFill>
                </a:endParaRPr>
              </a:p>
            </p:txBody>
          </p:sp>
        </mc:Choice>
        <mc:Fallback xmlns="">
          <p:sp>
            <p:nvSpPr>
              <p:cNvPr id="492" name="Best deterministic algorithm: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2"/>
                <a:stretch>
                  <a:fillRect t="-2953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andom Marking"/>
          <p:cNvSpPr txBox="1">
            <a:spLocks noGrp="1"/>
          </p:cNvSpPr>
          <p:nvPr>
            <p:ph type="body" idx="21"/>
          </p:nvPr>
        </p:nvSpPr>
        <p:spPr>
          <a:xfrm>
            <a:off x="762000" y="724210"/>
            <a:ext cx="20955000" cy="545790"/>
          </a:xfrm>
          <a:prstGeom prst="rect">
            <a:avLst/>
          </a:prstGeom>
        </p:spPr>
        <p:txBody>
          <a:bodyPr/>
          <a:lstStyle/>
          <a:p>
            <a:r>
              <a:rPr dirty="0"/>
              <a:t>Random</a:t>
            </a:r>
          </a:p>
        </p:txBody>
      </p:sp>
      <p:sp>
        <p:nvSpPr>
          <p:cNvPr id="266" name="Random Marking Algorithm…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ts val="2000"/>
              </a:spcBef>
              <a:buClrTx/>
              <a:buSzTx/>
              <a:buFontTx/>
              <a:buNone/>
              <a:defRPr sz="7500">
                <a:solidFill>
                  <a:srgbClr val="56A3D5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lang="en-US" dirty="0"/>
              <a:t>Random Algorithm</a:t>
            </a:r>
          </a:p>
          <a:p>
            <a:pPr lvl="1"/>
            <a:r>
              <a:rPr lang="en-US" dirty="0"/>
              <a:t>When encountering a Page Fault, evict a random page.</a:t>
            </a:r>
          </a:p>
          <a:p>
            <a:pPr lvl="3"/>
            <a:endParaRPr lang="en-US" dirty="0"/>
          </a:p>
          <a:p>
            <a:pPr lvl="1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andom Marking"/>
          <p:cNvSpPr txBox="1">
            <a:spLocks noGrp="1"/>
          </p:cNvSpPr>
          <p:nvPr>
            <p:ph type="body" idx="21"/>
          </p:nvPr>
        </p:nvSpPr>
        <p:spPr>
          <a:xfrm>
            <a:off x="762000" y="724210"/>
            <a:ext cx="20955000" cy="545790"/>
          </a:xfrm>
          <a:prstGeom prst="rect">
            <a:avLst/>
          </a:prstGeom>
        </p:spPr>
        <p:txBody>
          <a:bodyPr/>
          <a:lstStyle/>
          <a:p>
            <a:r>
              <a:rPr dirty="0"/>
              <a:t>Random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" name="Random Marking Algorithm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lnSpc>
                    <a:spcPct val="80000"/>
                  </a:lnSpc>
                  <a:spcBef>
                    <a:spcPts val="2000"/>
                  </a:spcBef>
                  <a:buClrTx/>
                  <a:buSzTx/>
                  <a:buFontTx/>
                  <a:buNone/>
                  <a:defRPr sz="750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  <a:sym typeface="DIN Condensed Bold"/>
                  </a:defRPr>
                </a:pPr>
                <a:r>
                  <a:rPr lang="en-US" dirty="0"/>
                  <a:t>Random Algorithm</a:t>
                </a:r>
              </a:p>
              <a:p>
                <a:pPr lvl="1"/>
                <a:r>
                  <a:rPr lang="en-US" dirty="0"/>
                  <a:t>When encountering a Page Fault, evict a random page.</a:t>
                </a:r>
              </a:p>
              <a:p>
                <a:pPr marL="0" indent="0">
                  <a:buNone/>
                </a:pPr>
                <a:r>
                  <a:rPr lang="en-US" sz="7500" dirty="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</a:rPr>
                  <a:t>Analysis:</a:t>
                </a:r>
              </a:p>
              <a:p>
                <a:pPr lvl="1"/>
                <a:r>
                  <a:rPr lang="en-US" dirty="0"/>
                  <a:t>Consider the following scenario: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US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3"/>
                <a:r>
                  <a:rPr lang="en-US" dirty="0"/>
                  <a:t>Currently memory holds: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r>
                      <a:rPr lang="en-US" b="0" i="1" smtClean="0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i="1" dirty="0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,,…,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p>
                            </m:sSup>
                          </m:e>
                        </m:groupChr>
                      </m:e>
                      <m:lim>
                        <m:eqArr>
                          <m:eqArrPr>
                            <m:ctrlP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/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eqArr>
                      </m:lim>
                    </m:limLow>
                    <m:limLow>
                      <m:limLow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,…,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p>
                            </m:sSup>
                          </m:e>
                        </m:groupChr>
                      </m:e>
                      <m:lim>
                        <m:eqArr>
                          <m:eqArrPr>
                            <m:ctrlP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/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eqArr>
                      </m:lim>
                    </m:limLow>
                    <m:limLow>
                      <m:limLow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,,…,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p>
                            </m:sSup>
                          </m:e>
                        </m:groupChr>
                      </m:e>
                      <m:lim>
                        <m:eqArr>
                          <m:eqArrPr>
                            <m:ctrlP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/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eqArr>
                      </m:lim>
                    </m:limLow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IL" dirty="0">
                    <a:solidFill>
                      <a:schemeClr val="bg1"/>
                    </a:solidFill>
                  </a:rPr>
                  <a:t>…</a:t>
                </a:r>
                <a:r>
                  <a:rPr lang="en-IL" dirty="0"/>
                  <a:t> .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≫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lvl="3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266" name="Random Marking Algorithm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3"/>
                <a:stretch>
                  <a:fillRect l="-2050" t="-5006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737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andom Marking"/>
          <p:cNvSpPr txBox="1">
            <a:spLocks noGrp="1"/>
          </p:cNvSpPr>
          <p:nvPr>
            <p:ph type="body" idx="21"/>
          </p:nvPr>
        </p:nvSpPr>
        <p:spPr>
          <a:xfrm>
            <a:off x="762000" y="724210"/>
            <a:ext cx="20955000" cy="54579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56A3D5"/>
                </a:solidFill>
              </a:rPr>
              <a:t>Bit Guessing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" name="Random Marking Algorithm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5400" dirty="0">
                    <a:solidFill>
                      <a:srgbClr val="56A3D5"/>
                    </a:solidFill>
                    <a:latin typeface="+mn-lt"/>
                    <a:ea typeface="+mn-ea"/>
                    <a:cs typeface="+mn-cs"/>
                  </a:rPr>
                  <a:t>Claim:</a:t>
                </a:r>
                <a:r>
                  <a:rPr lang="en-US" dirty="0"/>
                  <a:t> Every deterministic algorithm </a:t>
                </a:r>
                <a:r>
                  <a:rPr lang="en-US" dirty="0">
                    <a:solidFill>
                      <a:schemeClr val="bg1"/>
                    </a:solidFill>
                  </a:rPr>
                  <a:t>ALG</a:t>
                </a:r>
                <a:r>
                  <a:rPr lang="en-US" dirty="0"/>
                  <a:t> achieves objective value </a:t>
                </a:r>
                <a:r>
                  <a:rPr lang="en-US" dirty="0">
                    <a:solidFill>
                      <a:schemeClr val="bg1"/>
                    </a:solidFill>
                  </a:rPr>
                  <a:t>1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Consider a Deterministic algorithm </a:t>
                </a:r>
                <a:r>
                  <a:rPr lang="en-US" dirty="0">
                    <a:solidFill>
                      <a:schemeClr val="bg1"/>
                    </a:solidFill>
                  </a:rPr>
                  <a:t>ALG </a:t>
                </a:r>
                <a:r>
                  <a:rPr lang="en-US" dirty="0"/>
                  <a:t>, The adversary strategy is as follows:</a:t>
                </a:r>
              </a:p>
              <a:p>
                <a:pPr lvl="2"/>
                <a:r>
                  <a:rPr lang="en-US" dirty="0"/>
                  <a:t>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266" name="Random Marking Algorithm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3"/>
                <a:stretch>
                  <a:fillRect l="-1564" t="-166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985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andom Marking"/>
          <p:cNvSpPr txBox="1">
            <a:spLocks noGrp="1"/>
          </p:cNvSpPr>
          <p:nvPr>
            <p:ph type="body" idx="21"/>
          </p:nvPr>
        </p:nvSpPr>
        <p:spPr>
          <a:xfrm>
            <a:off x="762000" y="724210"/>
            <a:ext cx="20955000" cy="545790"/>
          </a:xfrm>
          <a:prstGeom prst="rect">
            <a:avLst/>
          </a:prstGeom>
        </p:spPr>
        <p:txBody>
          <a:bodyPr/>
          <a:lstStyle/>
          <a:p>
            <a:r>
              <a:rPr dirty="0"/>
              <a:t>Random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" name="Random Marking Algorithm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lvl="1"/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dirty="0" smtClean="0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,,…,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p>
                            </m:sSup>
                          </m:e>
                        </m:groupChr>
                      </m:e>
                      <m:lim>
                        <m:eqArr>
                          <m:eqArrPr>
                            <m:ctrlP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/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eqArr>
                      </m:lim>
                    </m:limLow>
                    <m:limLow>
                      <m:limLow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,…,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p>
                            </m:sSup>
                          </m:e>
                        </m:groupChr>
                      </m:e>
                      <m:lim>
                        <m:eqArr>
                          <m:eqArrPr>
                            <m:ctrlP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/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eqArr>
                      </m:lim>
                    </m:limLow>
                    <m:limLow>
                      <m:limLow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,,…,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p>
                            </m:sSup>
                          </m:e>
                        </m:groupChr>
                      </m:e>
                      <m:lim>
                        <m:eqArr>
                          <m:eqArrPr>
                            <m:ctrlP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/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eqArr>
                      </m:lim>
                    </m:limLow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d>
                      <m:d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d>
                      <m:d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IL" dirty="0">
                    <a:solidFill>
                      <a:schemeClr val="bg1"/>
                    </a:solidFill>
                  </a:rPr>
                  <a:t>…</a:t>
                </a:r>
                <a:r>
                  <a:rPr lang="en-IL" dirty="0"/>
                  <a:t> 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≫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accent1"/>
                    </a:solidFill>
                  </a:rPr>
                  <a:t>OPT </a:t>
                </a:r>
                <a:r>
                  <a:rPr lang="en-US" dirty="0"/>
                  <a:t>(LFD) will replace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ar-AE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ar-AE" i="1">
                            <a:solidFill>
                              <a:srgbClr val="2122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ar-AE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with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when moving from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ar-AE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pay only </a:t>
                </a:r>
                <a:r>
                  <a:rPr lang="en-US" dirty="0">
                    <a:solidFill>
                      <a:schemeClr val="bg1"/>
                    </a:solidFill>
                  </a:rPr>
                  <a:t>one</a:t>
                </a:r>
                <a:r>
                  <a:rPr lang="en-US" dirty="0"/>
                  <a:t> Page Fault per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ar-AE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requests.</a:t>
                </a:r>
              </a:p>
              <a:p>
                <a:pPr lvl="1"/>
                <a:r>
                  <a:rPr lang="en-US" dirty="0"/>
                  <a:t>Algorithm </a:t>
                </a:r>
                <a:r>
                  <a:rPr lang="en-US" dirty="0">
                    <a:solidFill>
                      <a:schemeClr val="accent1"/>
                    </a:solidFill>
                  </a:rPr>
                  <a:t>RANDOM</a:t>
                </a:r>
                <a:r>
                  <a:rPr lang="en-US" dirty="0"/>
                  <a:t> will take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faults on average for each block 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ar-AE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), until it brings the correct page.</a:t>
                </a:r>
              </a:p>
              <a:p>
                <a:pPr lvl="1"/>
                <a:r>
                  <a:rPr lang="en-US" dirty="0"/>
                  <a:t>This yield a competitive-ratio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21222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266" name="Random Marking Algorithm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5680" y="2425700"/>
                <a:ext cx="23532640" cy="9880482"/>
              </a:xfrm>
              <a:prstGeom prst="rect">
                <a:avLst/>
              </a:prstGeom>
              <a:blipFill>
                <a:blip r:embed="rId3"/>
                <a:stretch>
                  <a:fillRect t="-864" r="-285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717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andom Marking"/>
          <p:cNvSpPr txBox="1">
            <a:spLocks noGrp="1"/>
          </p:cNvSpPr>
          <p:nvPr>
            <p:ph type="body" idx="21"/>
          </p:nvPr>
        </p:nvSpPr>
        <p:spPr>
          <a:xfrm>
            <a:off x="762000" y="724210"/>
            <a:ext cx="20955000" cy="54579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References</a:t>
            </a:r>
            <a:endParaRPr dirty="0"/>
          </a:p>
        </p:txBody>
      </p:sp>
      <p:sp>
        <p:nvSpPr>
          <p:cNvPr id="266" name="Random Marking Algorithm…"/>
          <p:cNvSpPr txBox="1">
            <a:spLocks noGrp="1"/>
          </p:cNvSpPr>
          <p:nvPr>
            <p:ph type="body" idx="1"/>
          </p:nvPr>
        </p:nvSpPr>
        <p:spPr>
          <a:xfrm>
            <a:off x="425680" y="2425700"/>
            <a:ext cx="23532640" cy="988048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/>
            <a:r>
              <a:rPr lang="en-US" dirty="0">
                <a:solidFill>
                  <a:schemeClr val="bg1"/>
                </a:solidFill>
              </a:rPr>
              <a:t>Fiat, Amos, et al. ”Competitive paging algorithms.” Journal of Algorithms 12.4 (1991): 685- 699.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Borodin, A., &amp; El-Yaniv, R. (2005). </a:t>
            </a:r>
            <a:r>
              <a:rPr lang="en-US" i="1" dirty="0">
                <a:solidFill>
                  <a:schemeClr val="bg1"/>
                </a:solidFill>
              </a:rPr>
              <a:t>Online computation and competitive analysis</a:t>
            </a:r>
            <a:r>
              <a:rPr lang="en-US" dirty="0">
                <a:solidFill>
                  <a:schemeClr val="bg1"/>
                </a:solidFill>
              </a:rPr>
              <a:t>. Cambridge university press.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Borodin, A., &amp; Pankratov, D. (2019). Online Algorithms.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05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4302</TotalTime>
  <Words>3248</Words>
  <Application>Microsoft Office PowerPoint</Application>
  <PresentationFormat>Custom</PresentationFormat>
  <Paragraphs>715</Paragraphs>
  <Slides>91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9" baseType="lpstr">
      <vt:lpstr>Avenir Next Medium</vt:lpstr>
      <vt:lpstr>Avenir Next Regular</vt:lpstr>
      <vt:lpstr>Cambria Math</vt:lpstr>
      <vt:lpstr>DIN Alternate Bold</vt:lpstr>
      <vt:lpstr>DIN Condensed Bold</vt:lpstr>
      <vt:lpstr>Helvetica</vt:lpstr>
      <vt:lpstr>Helvetica Neue</vt:lpstr>
      <vt:lpstr>New_Template7</vt:lpstr>
      <vt:lpstr>Competitive Paging Algorithms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 a memory page has to be accessed:</vt:lpstr>
      <vt:lpstr>If a memory page has to be accessed:</vt:lpstr>
      <vt:lpstr>If a memory page has to be accessed: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Competitive Paging Algorithms</dc:title>
  <dc:creator>יובל שטיין</dc:creator>
  <cp:lastModifiedBy>יובל שטיין</cp:lastModifiedBy>
  <cp:revision>22</cp:revision>
  <dcterms:modified xsi:type="dcterms:W3CDTF">2022-03-11T08:43:56Z</dcterms:modified>
</cp:coreProperties>
</file>