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4" r:id="rId1"/>
  </p:sldMasterIdLst>
  <p:notesMasterIdLst>
    <p:notesMasterId r:id="rId46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8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4" r:id="rId34"/>
    <p:sldId id="298" r:id="rId35"/>
    <p:sldId id="295" r:id="rId36"/>
    <p:sldId id="297" r:id="rId37"/>
    <p:sldId id="296" r:id="rId38"/>
    <p:sldId id="299" r:id="rId39"/>
    <p:sldId id="304" r:id="rId40"/>
    <p:sldId id="300" r:id="rId41"/>
    <p:sldId id="301" r:id="rId42"/>
    <p:sldId id="302" r:id="rId43"/>
    <p:sldId id="303" r:id="rId44"/>
    <p:sldId id="305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41432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224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ABB7A56-66F7-4705-B7AE-428FAA592493}" type="datetimeFigureOut">
              <a:rPr lang="he-IL" smtClean="0"/>
              <a:t>י'/שבט/תשע"ג</a:t>
            </a:fld>
            <a:endParaRPr lang="he-IL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CD222B8-73A3-4181-95AA-AEABD8A1772B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1044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222B8-73A3-4181-95AA-AEABD8A1772B}" type="slidenum">
              <a:rPr lang="he-IL" smtClean="0"/>
              <a:t>37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05471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222B8-73A3-4181-95AA-AEABD8A1772B}" type="slidenum">
              <a:rPr lang="he-IL" smtClean="0"/>
              <a:t>39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51088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1/21/2013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1/21/2013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1/21/2013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1/21/2013</a:t>
            </a:fld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1/21/2013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5" r:id="rId1"/>
    <p:sldLayoutId id="2147484286" r:id="rId2"/>
    <p:sldLayoutId id="2147484287" r:id="rId3"/>
    <p:sldLayoutId id="2147484288" r:id="rId4"/>
    <p:sldLayoutId id="2147484289" r:id="rId5"/>
    <p:sldLayoutId id="2147484290" r:id="rId6"/>
    <p:sldLayoutId id="2147484291" r:id="rId7"/>
    <p:sldLayoutId id="2147484292" r:id="rId8"/>
    <p:sldLayoutId id="2147484293" r:id="rId9"/>
    <p:sldLayoutId id="2147484294" r:id="rId10"/>
    <p:sldLayoutId id="2147484295" r:id="rId11"/>
  </p:sldLayoutIdLst>
  <p:txStyles>
    <p:titleStyle>
      <a:lvl1pPr algn="l" rtl="1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ktdnA6y27Gk&amp;NR=1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5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vasc.ri.cmu.edu/idb/html/stereo/index.html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676400"/>
            <a:ext cx="7680960" cy="2438399"/>
          </a:xfrm>
        </p:spPr>
        <p:txBody>
          <a:bodyPr>
            <a:norm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Computational Neuroscience</a:t>
            </a:r>
            <a:b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 Project – Depth Vision</a:t>
            </a:r>
            <a:endParaRPr lang="he-IL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876800"/>
            <a:ext cx="4572000" cy="1368798"/>
          </a:xfrm>
        </p:spPr>
        <p:txBody>
          <a:bodyPr>
            <a:normAutofit/>
          </a:bodyPr>
          <a:lstStyle/>
          <a:p>
            <a:r>
              <a:rPr lang="en-US" dirty="0" smtClean="0"/>
              <a:t>Omri Perez</a:t>
            </a:r>
          </a:p>
          <a:p>
            <a:r>
              <a:rPr lang="en-US" dirty="0" smtClean="0"/>
              <a:t>2013</a:t>
            </a:r>
          </a:p>
        </p:txBody>
      </p:sp>
    </p:spTree>
    <p:extLst>
      <p:ext uri="{BB962C8B-B14F-4D97-AF65-F5344CB8AC3E}">
        <p14:creationId xmlns:p14="http://schemas.microsoft.com/office/powerpoint/2010/main" val="62761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Aft>
                <a:spcPts val="13"/>
              </a:spcAft>
              <a:buSzPct val="99000"/>
              <a:buFont typeface="Times" charset="0"/>
              <a:buNone/>
            </a:pPr>
            <a:r>
              <a:rPr lang="en-US" dirty="0" smtClean="0">
                <a:latin typeface="Helvetica" charset="0"/>
              </a:rPr>
              <a:t>Motion Depth Cues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609600" indent="-609600" algn="l" rtl="0" eaLnBrk="1" hangingPunct="1">
              <a:spcAft>
                <a:spcPts val="13"/>
              </a:spcAft>
              <a:buSzPct val="99000"/>
              <a:buFont typeface="Times" charset="0"/>
              <a:buChar char="–"/>
            </a:pPr>
            <a:r>
              <a:rPr lang="en-US" dirty="0" smtClean="0">
                <a:latin typeface="Helvetica" charset="0"/>
              </a:rPr>
              <a:t>Parallax</a:t>
            </a:r>
          </a:p>
          <a:p>
            <a:pPr marL="990600" lvl="1" indent="-533400" algn="l" rtl="0" eaLnBrk="1" hangingPunct="1">
              <a:spcAft>
                <a:spcPts val="13"/>
              </a:spcAft>
              <a:buSzPct val="99000"/>
            </a:pPr>
            <a:r>
              <a:rPr lang="en-US" dirty="0" smtClean="0">
                <a:latin typeface="Helvetica" charset="0"/>
              </a:rPr>
              <a:t>Points at different locations in the visual field move at different speeds depending on their distance from fixation</a:t>
            </a:r>
          </a:p>
          <a:p>
            <a:pPr marL="990600" lvl="1" indent="-533400" algn="l" rtl="0">
              <a:spcAft>
                <a:spcPts val="13"/>
              </a:spcAft>
              <a:buSzPct val="99000"/>
            </a:pPr>
            <a:r>
              <a:rPr lang="en-US" dirty="0">
                <a:latin typeface="Helvetica" charset="0"/>
                <a:hlinkClick r:id="rId2"/>
              </a:rPr>
              <a:t>http://</a:t>
            </a:r>
            <a:r>
              <a:rPr lang="en-US" dirty="0" smtClean="0">
                <a:latin typeface="Helvetica" charset="0"/>
                <a:hlinkClick r:id="rId2"/>
              </a:rPr>
              <a:t>www.youtube.com/watch?v=ktdnA6y27Gk&amp;NR=1</a:t>
            </a:r>
            <a:endParaRPr lang="en-US" dirty="0" smtClean="0">
              <a:latin typeface="Helvetica" charset="0"/>
            </a:endParaRPr>
          </a:p>
          <a:p>
            <a:pPr marL="457200" lvl="1" indent="0" algn="l" rtl="0">
              <a:spcAft>
                <a:spcPts val="13"/>
              </a:spcAft>
              <a:buSzPct val="99000"/>
              <a:buNone/>
            </a:pPr>
            <a:endParaRPr lang="en-US" dirty="0" smtClean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97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914400" y="3657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11700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" charset="0"/>
              </a:rPr>
              <a:t>Seeing in Stereo</a:t>
            </a:r>
            <a:endParaRPr lang="en-US" sz="8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1143000" y="3657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11700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" charset="0"/>
              </a:rPr>
              <a:t>Seeing in Stereo</a:t>
            </a:r>
            <a:endParaRPr lang="en-US" sz="8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10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Seeing in Stereo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685800" y="2514600"/>
            <a:ext cx="7696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4000" dirty="0"/>
              <a:t>It’s very hard to read words if there are multiple images on your retina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838200" y="2514600"/>
            <a:ext cx="7696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4000" dirty="0"/>
              <a:t>It’s very hard to read words if there are multiple images on your retina</a:t>
            </a:r>
          </a:p>
        </p:txBody>
      </p:sp>
    </p:spTree>
    <p:extLst>
      <p:ext uri="{BB962C8B-B14F-4D97-AF65-F5344CB8AC3E}">
        <p14:creationId xmlns:p14="http://schemas.microsoft.com/office/powerpoint/2010/main" val="235745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Seeing in Stereo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685800" y="2514600"/>
            <a:ext cx="7696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4000" dirty="0"/>
              <a:t>It’s very hard to read words if there are multiple images on your retina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838200" y="2514600"/>
            <a:ext cx="7696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4000" dirty="0"/>
              <a:t>It’s very hard to read words if there are multiple images on your retina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1065213" y="4495800"/>
            <a:ext cx="66992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 dirty="0"/>
              <a:t>But how many images are there on your</a:t>
            </a:r>
          </a:p>
          <a:p>
            <a:pPr algn="ctr"/>
            <a:r>
              <a:rPr lang="en-US" sz="3200" dirty="0"/>
              <a:t>retinae?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44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Binocular Disparity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901700" y="1905000"/>
            <a:ext cx="7340600" cy="4159251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algn="l" rtl="0" eaLnBrk="1" hangingPunct="1"/>
            <a:r>
              <a:rPr lang="en-US" dirty="0" smtClean="0"/>
              <a:t>Your eyes have a different image on each retina</a:t>
            </a:r>
          </a:p>
          <a:p>
            <a:pPr lvl="1" algn="l" rtl="0" eaLnBrk="1" hangingPunct="1"/>
            <a:r>
              <a:rPr lang="en-US" dirty="0" smtClean="0"/>
              <a:t>hold  pen at arms length and fixate the spot</a:t>
            </a:r>
          </a:p>
          <a:p>
            <a:pPr lvl="1" algn="l" rtl="0" eaLnBrk="1" hangingPunct="1"/>
            <a:endParaRPr lang="en-US" dirty="0" smtClean="0"/>
          </a:p>
          <a:p>
            <a:pPr lvl="1" algn="l" rtl="0" eaLnBrk="1" hangingPunct="1"/>
            <a:endParaRPr lang="en-US" dirty="0" smtClean="0"/>
          </a:p>
          <a:p>
            <a:pPr lvl="1" algn="l" rtl="0" eaLnBrk="1" hangingPunct="1"/>
            <a:endParaRPr lang="en-US" dirty="0" smtClean="0"/>
          </a:p>
          <a:p>
            <a:pPr lvl="1" algn="l" rtl="0" eaLnBrk="1" hangingPunct="1"/>
            <a:endParaRPr lang="en-US" dirty="0" smtClean="0"/>
          </a:p>
          <a:p>
            <a:pPr lvl="1" algn="l" rtl="0" eaLnBrk="1" hangingPunct="1"/>
            <a:r>
              <a:rPr lang="en-US" dirty="0" smtClean="0"/>
              <a:t>how many pens do you see?</a:t>
            </a:r>
          </a:p>
          <a:p>
            <a:pPr lvl="1" algn="l" rtl="0" eaLnBrk="1" hangingPunct="1"/>
            <a:r>
              <a:rPr lang="en-US" dirty="0" smtClean="0"/>
              <a:t>which pen matches which eye?</a:t>
            </a:r>
          </a:p>
        </p:txBody>
      </p:sp>
      <p:sp>
        <p:nvSpPr>
          <p:cNvPr id="29700" name="Oval 4"/>
          <p:cNvSpPr>
            <a:spLocks noChangeArrowheads="1"/>
          </p:cNvSpPr>
          <p:nvPr/>
        </p:nvSpPr>
        <p:spPr bwMode="auto">
          <a:xfrm>
            <a:off x="3733800" y="3581400"/>
            <a:ext cx="1295400" cy="1295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5897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Binocular Disparity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901700" y="1905000"/>
            <a:ext cx="7340600" cy="4159251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algn="l" rtl="0" eaLnBrk="1" hangingPunct="1"/>
            <a:r>
              <a:rPr lang="en-US" dirty="0" smtClean="0"/>
              <a:t>Your eyes have a different image on each retina</a:t>
            </a:r>
          </a:p>
          <a:p>
            <a:pPr lvl="1" algn="l" rtl="0" eaLnBrk="1" hangingPunct="1"/>
            <a:r>
              <a:rPr lang="en-US" dirty="0" smtClean="0"/>
              <a:t>now fixate the pen</a:t>
            </a:r>
          </a:p>
          <a:p>
            <a:pPr lvl="1" algn="l" rtl="0" eaLnBrk="1" hangingPunct="1"/>
            <a:endParaRPr lang="en-US" dirty="0" smtClean="0"/>
          </a:p>
          <a:p>
            <a:pPr lvl="1" algn="l" rtl="0" eaLnBrk="1" hangingPunct="1"/>
            <a:endParaRPr lang="en-US" dirty="0" smtClean="0"/>
          </a:p>
          <a:p>
            <a:pPr lvl="1" algn="l" rtl="0" eaLnBrk="1" hangingPunct="1"/>
            <a:endParaRPr lang="en-US" dirty="0" smtClean="0"/>
          </a:p>
          <a:p>
            <a:pPr lvl="1" algn="l" rtl="0" eaLnBrk="1" hangingPunct="1"/>
            <a:endParaRPr lang="en-US" dirty="0" smtClean="0"/>
          </a:p>
          <a:p>
            <a:pPr lvl="1" algn="l" rtl="0" eaLnBrk="1" hangingPunct="1"/>
            <a:r>
              <a:rPr lang="en-US" dirty="0" smtClean="0"/>
              <a:t>how many spots do you see?</a:t>
            </a:r>
          </a:p>
          <a:p>
            <a:pPr lvl="1" algn="l" rtl="0" eaLnBrk="1" hangingPunct="1"/>
            <a:r>
              <a:rPr lang="en-US" dirty="0" smtClean="0"/>
              <a:t>which spot matches which eye?</a:t>
            </a:r>
          </a:p>
        </p:txBody>
      </p:sp>
      <p:sp>
        <p:nvSpPr>
          <p:cNvPr id="30724" name="Oval 4"/>
          <p:cNvSpPr>
            <a:spLocks noChangeArrowheads="1"/>
          </p:cNvSpPr>
          <p:nvPr/>
        </p:nvSpPr>
        <p:spPr bwMode="auto">
          <a:xfrm>
            <a:off x="3733800" y="3581400"/>
            <a:ext cx="1295400" cy="1295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9522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Binocular Disparity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901700" y="2209801"/>
            <a:ext cx="7340600" cy="3854450"/>
          </a:xfrm>
          <a:prstGeom prst="rect">
            <a:avLst/>
          </a:prstGeom>
        </p:spPr>
        <p:txBody>
          <a:bodyPr/>
          <a:lstStyle/>
          <a:p>
            <a:pPr algn="l" rtl="0" eaLnBrk="1" hangingPunct="1"/>
            <a:r>
              <a:rPr lang="en-US" i="1" dirty="0" smtClean="0"/>
              <a:t>Binocular disparity</a:t>
            </a:r>
            <a:r>
              <a:rPr lang="en-US" dirty="0" smtClean="0"/>
              <a:t>  is the difference between the two images</a:t>
            </a:r>
          </a:p>
        </p:txBody>
      </p:sp>
    </p:spTree>
    <p:extLst>
      <p:ext uri="{BB962C8B-B14F-4D97-AF65-F5344CB8AC3E}">
        <p14:creationId xmlns:p14="http://schemas.microsoft.com/office/powerpoint/2010/main" val="273180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Binocular Disparity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901700" y="2327275"/>
            <a:ext cx="7340600" cy="373697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l" rtl="0" eaLnBrk="1" hangingPunct="1"/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Binocular disparity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is the difference between the two images</a:t>
            </a:r>
          </a:p>
          <a:p>
            <a:pPr algn="l" rtl="0" eaLnBrk="1" hangingPunct="1"/>
            <a:r>
              <a:rPr lang="en-US" dirty="0" smtClean="0"/>
              <a:t>Disparity depends on where the object is relative to the fixation point:</a:t>
            </a:r>
          </a:p>
          <a:p>
            <a:pPr lvl="1" algn="l" rtl="0" eaLnBrk="1" hangingPunct="1"/>
            <a:r>
              <a:rPr lang="en-US" dirty="0" smtClean="0"/>
              <a:t>objects closer than fixation project images that “cross”</a:t>
            </a:r>
          </a:p>
          <a:p>
            <a:pPr lvl="1" algn="l" rtl="0" eaLnBrk="1" hangingPunct="1"/>
            <a:r>
              <a:rPr lang="en-US" dirty="0" smtClean="0"/>
              <a:t>objects farther than fixation project images that do not “cross”</a:t>
            </a:r>
          </a:p>
        </p:txBody>
      </p:sp>
    </p:spTree>
    <p:extLst>
      <p:ext uri="{BB962C8B-B14F-4D97-AF65-F5344CB8AC3E}">
        <p14:creationId xmlns:p14="http://schemas.microsoft.com/office/powerpoint/2010/main" val="365912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Binocular Disparity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901700" y="2327275"/>
            <a:ext cx="7340600" cy="3736975"/>
          </a:xfrm>
          <a:prstGeom prst="rect">
            <a:avLst/>
          </a:prstGeom>
        </p:spPr>
        <p:txBody>
          <a:bodyPr/>
          <a:lstStyle/>
          <a:p>
            <a:pPr algn="l" rtl="0" eaLnBrk="1" hangingPunct="1"/>
            <a:r>
              <a:rPr lang="en-US" dirty="0" smtClean="0"/>
              <a:t>Corresponding retinal points</a:t>
            </a:r>
          </a:p>
        </p:txBody>
      </p:sp>
      <p:sp>
        <p:nvSpPr>
          <p:cNvPr id="33796" name="Oval 4"/>
          <p:cNvSpPr>
            <a:spLocks noChangeArrowheads="1"/>
          </p:cNvSpPr>
          <p:nvPr/>
        </p:nvSpPr>
        <p:spPr bwMode="auto">
          <a:xfrm>
            <a:off x="2362200" y="4876800"/>
            <a:ext cx="1371600" cy="1371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dirty="0"/>
          </a:p>
        </p:txBody>
      </p:sp>
      <p:sp>
        <p:nvSpPr>
          <p:cNvPr id="33797" name="AutoShape 5"/>
          <p:cNvSpPr>
            <a:spLocks noChangeArrowheads="1"/>
          </p:cNvSpPr>
          <p:nvPr/>
        </p:nvSpPr>
        <p:spPr bwMode="auto">
          <a:xfrm>
            <a:off x="4114800" y="3200400"/>
            <a:ext cx="381000" cy="3810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dirty="0"/>
          </a:p>
        </p:txBody>
      </p:sp>
      <p:sp>
        <p:nvSpPr>
          <p:cNvPr id="33798" name="Line 6"/>
          <p:cNvSpPr>
            <a:spLocks noChangeShapeType="1"/>
          </p:cNvSpPr>
          <p:nvPr/>
        </p:nvSpPr>
        <p:spPr bwMode="auto">
          <a:xfrm flipH="1">
            <a:off x="2743200" y="3352800"/>
            <a:ext cx="160020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dirty="0"/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 flipH="1">
            <a:off x="3048000" y="3352800"/>
            <a:ext cx="1295400" cy="15240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dirty="0"/>
          </a:p>
        </p:txBody>
      </p:sp>
      <p:sp>
        <p:nvSpPr>
          <p:cNvPr id="33800" name="Line 8"/>
          <p:cNvSpPr>
            <a:spLocks noChangeShapeType="1"/>
          </p:cNvSpPr>
          <p:nvPr/>
        </p:nvSpPr>
        <p:spPr bwMode="auto">
          <a:xfrm flipH="1">
            <a:off x="2743200" y="4876800"/>
            <a:ext cx="304800" cy="12954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dirty="0"/>
          </a:p>
        </p:txBody>
      </p:sp>
      <p:sp>
        <p:nvSpPr>
          <p:cNvPr id="33801" name="Line 9"/>
          <p:cNvSpPr>
            <a:spLocks noChangeShapeType="1"/>
          </p:cNvSpPr>
          <p:nvPr/>
        </p:nvSpPr>
        <p:spPr bwMode="auto">
          <a:xfrm flipH="1">
            <a:off x="2743200" y="5334000"/>
            <a:ext cx="914400" cy="8382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dirty="0"/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 flipH="1">
            <a:off x="3657600" y="3352800"/>
            <a:ext cx="685800" cy="19812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dirty="0"/>
          </a:p>
        </p:txBody>
      </p:sp>
      <p:sp>
        <p:nvSpPr>
          <p:cNvPr id="33803" name="Oval 11"/>
          <p:cNvSpPr>
            <a:spLocks noChangeArrowheads="1"/>
          </p:cNvSpPr>
          <p:nvPr/>
        </p:nvSpPr>
        <p:spPr bwMode="auto">
          <a:xfrm rot="1717297">
            <a:off x="2987675" y="4953000"/>
            <a:ext cx="746125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dirty="0"/>
          </a:p>
        </p:txBody>
      </p:sp>
      <p:sp>
        <p:nvSpPr>
          <p:cNvPr id="33804" name="AutoShape 12"/>
          <p:cNvSpPr>
            <a:spLocks noChangeArrowheads="1"/>
          </p:cNvSpPr>
          <p:nvPr/>
        </p:nvSpPr>
        <p:spPr bwMode="auto">
          <a:xfrm>
            <a:off x="2514600" y="5943600"/>
            <a:ext cx="381000" cy="3810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dirty="0"/>
          </a:p>
        </p:txBody>
      </p:sp>
      <p:grpSp>
        <p:nvGrpSpPr>
          <p:cNvPr id="33805" name="Group 13"/>
          <p:cNvGrpSpPr>
            <a:grpSpLocks/>
          </p:cNvGrpSpPr>
          <p:nvPr/>
        </p:nvGrpSpPr>
        <p:grpSpPr bwMode="auto">
          <a:xfrm flipH="1">
            <a:off x="4114800" y="3200400"/>
            <a:ext cx="2057400" cy="3124200"/>
            <a:chOff x="1872" y="2208"/>
            <a:chExt cx="1344" cy="1968"/>
          </a:xfrm>
        </p:grpSpPr>
        <p:sp>
          <p:nvSpPr>
            <p:cNvPr id="33806" name="Oval 14"/>
            <p:cNvSpPr>
              <a:spLocks noChangeArrowheads="1"/>
            </p:cNvSpPr>
            <p:nvPr/>
          </p:nvSpPr>
          <p:spPr bwMode="auto">
            <a:xfrm>
              <a:off x="1872" y="3264"/>
              <a:ext cx="864" cy="86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 dirty="0"/>
            </a:p>
          </p:txBody>
        </p:sp>
        <p:sp>
          <p:nvSpPr>
            <p:cNvPr id="33807" name="AutoShape 15"/>
            <p:cNvSpPr>
              <a:spLocks noChangeArrowheads="1"/>
            </p:cNvSpPr>
            <p:nvPr/>
          </p:nvSpPr>
          <p:spPr bwMode="auto">
            <a:xfrm>
              <a:off x="2976" y="2208"/>
              <a:ext cx="240" cy="240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 dirty="0"/>
            </a:p>
          </p:txBody>
        </p:sp>
        <p:sp>
          <p:nvSpPr>
            <p:cNvPr id="33808" name="Line 16"/>
            <p:cNvSpPr>
              <a:spLocks noChangeShapeType="1"/>
            </p:cNvSpPr>
            <p:nvPr/>
          </p:nvSpPr>
          <p:spPr bwMode="auto">
            <a:xfrm flipH="1">
              <a:off x="2112" y="2304"/>
              <a:ext cx="1008" cy="17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 dirty="0"/>
            </a:p>
          </p:txBody>
        </p:sp>
        <p:sp>
          <p:nvSpPr>
            <p:cNvPr id="33809" name="Line 17"/>
            <p:cNvSpPr>
              <a:spLocks noChangeShapeType="1"/>
            </p:cNvSpPr>
            <p:nvPr/>
          </p:nvSpPr>
          <p:spPr bwMode="auto">
            <a:xfrm flipH="1">
              <a:off x="2304" y="2304"/>
              <a:ext cx="816" cy="96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 dirty="0"/>
            </a:p>
          </p:txBody>
        </p:sp>
        <p:sp>
          <p:nvSpPr>
            <p:cNvPr id="33810" name="Line 18"/>
            <p:cNvSpPr>
              <a:spLocks noChangeShapeType="1"/>
            </p:cNvSpPr>
            <p:nvPr/>
          </p:nvSpPr>
          <p:spPr bwMode="auto">
            <a:xfrm flipH="1">
              <a:off x="2112" y="3264"/>
              <a:ext cx="192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 dirty="0"/>
            </a:p>
          </p:txBody>
        </p:sp>
        <p:sp>
          <p:nvSpPr>
            <p:cNvPr id="33811" name="Line 19"/>
            <p:cNvSpPr>
              <a:spLocks noChangeShapeType="1"/>
            </p:cNvSpPr>
            <p:nvPr/>
          </p:nvSpPr>
          <p:spPr bwMode="auto">
            <a:xfrm flipH="1">
              <a:off x="2112" y="3552"/>
              <a:ext cx="576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 dirty="0"/>
            </a:p>
          </p:txBody>
        </p:sp>
        <p:sp>
          <p:nvSpPr>
            <p:cNvPr id="33812" name="Line 20"/>
            <p:cNvSpPr>
              <a:spLocks noChangeShapeType="1"/>
            </p:cNvSpPr>
            <p:nvPr/>
          </p:nvSpPr>
          <p:spPr bwMode="auto">
            <a:xfrm flipH="1">
              <a:off x="2688" y="2304"/>
              <a:ext cx="432" cy="12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 dirty="0"/>
            </a:p>
          </p:txBody>
        </p:sp>
        <p:sp>
          <p:nvSpPr>
            <p:cNvPr id="33813" name="Oval 21"/>
            <p:cNvSpPr>
              <a:spLocks noChangeArrowheads="1"/>
            </p:cNvSpPr>
            <p:nvPr/>
          </p:nvSpPr>
          <p:spPr bwMode="auto">
            <a:xfrm rot="1717297">
              <a:off x="2266" y="3312"/>
              <a:ext cx="470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 dirty="0"/>
            </a:p>
          </p:txBody>
        </p:sp>
        <p:sp>
          <p:nvSpPr>
            <p:cNvPr id="33814" name="AutoShape 22"/>
            <p:cNvSpPr>
              <a:spLocks noChangeArrowheads="1"/>
            </p:cNvSpPr>
            <p:nvPr/>
          </p:nvSpPr>
          <p:spPr bwMode="auto">
            <a:xfrm>
              <a:off x="1968" y="3936"/>
              <a:ext cx="240" cy="240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 dirty="0"/>
            </a:p>
          </p:txBody>
        </p:sp>
      </p:grpSp>
    </p:spTree>
    <p:extLst>
      <p:ext uri="{BB962C8B-B14F-4D97-AF65-F5344CB8AC3E}">
        <p14:creationId xmlns:p14="http://schemas.microsoft.com/office/powerpoint/2010/main" val="259515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Binocular Disparity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901700" y="2327275"/>
            <a:ext cx="7340600" cy="3736975"/>
          </a:xfrm>
          <a:prstGeom prst="rect">
            <a:avLst/>
          </a:prstGeom>
        </p:spPr>
        <p:txBody>
          <a:bodyPr/>
          <a:lstStyle/>
          <a:p>
            <a:pPr algn="l" rtl="0" eaLnBrk="1" hangingPunct="1"/>
            <a:r>
              <a:rPr lang="en-US" dirty="0" smtClean="0"/>
              <a:t>Corresponding retinal points</a:t>
            </a:r>
          </a:p>
        </p:txBody>
      </p:sp>
      <p:sp>
        <p:nvSpPr>
          <p:cNvPr id="34820" name="Oval 4"/>
          <p:cNvSpPr>
            <a:spLocks noChangeArrowheads="1"/>
          </p:cNvSpPr>
          <p:nvPr/>
        </p:nvSpPr>
        <p:spPr bwMode="auto">
          <a:xfrm>
            <a:off x="2362200" y="4876800"/>
            <a:ext cx="1371600" cy="1371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dirty="0"/>
          </a:p>
        </p:txBody>
      </p:sp>
      <p:sp>
        <p:nvSpPr>
          <p:cNvPr id="34821" name="AutoShape 5"/>
          <p:cNvSpPr>
            <a:spLocks noChangeArrowheads="1"/>
          </p:cNvSpPr>
          <p:nvPr/>
        </p:nvSpPr>
        <p:spPr bwMode="auto">
          <a:xfrm>
            <a:off x="5029200" y="3352800"/>
            <a:ext cx="381000" cy="3810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dirty="0"/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 flipH="1">
            <a:off x="2438400" y="3657600"/>
            <a:ext cx="274320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dirty="0"/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 flipH="1">
            <a:off x="3048000" y="3581400"/>
            <a:ext cx="2133600" cy="12954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dirty="0"/>
          </a:p>
        </p:txBody>
      </p:sp>
      <p:sp>
        <p:nvSpPr>
          <p:cNvPr id="34824" name="Line 8"/>
          <p:cNvSpPr>
            <a:spLocks noChangeShapeType="1"/>
          </p:cNvSpPr>
          <p:nvPr/>
        </p:nvSpPr>
        <p:spPr bwMode="auto">
          <a:xfrm flipH="1">
            <a:off x="2514600" y="4876800"/>
            <a:ext cx="533400" cy="9144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dirty="0"/>
          </a:p>
        </p:txBody>
      </p:sp>
      <p:sp>
        <p:nvSpPr>
          <p:cNvPr id="34825" name="Line 9"/>
          <p:cNvSpPr>
            <a:spLocks noChangeShapeType="1"/>
          </p:cNvSpPr>
          <p:nvPr/>
        </p:nvSpPr>
        <p:spPr bwMode="auto">
          <a:xfrm flipH="1">
            <a:off x="2514600" y="5334000"/>
            <a:ext cx="1143000" cy="5334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dirty="0"/>
          </a:p>
        </p:txBody>
      </p:sp>
      <p:sp>
        <p:nvSpPr>
          <p:cNvPr id="34826" name="Line 10"/>
          <p:cNvSpPr>
            <a:spLocks noChangeShapeType="1"/>
          </p:cNvSpPr>
          <p:nvPr/>
        </p:nvSpPr>
        <p:spPr bwMode="auto">
          <a:xfrm flipH="1">
            <a:off x="3657600" y="3581400"/>
            <a:ext cx="1600200" cy="17526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dirty="0"/>
          </a:p>
        </p:txBody>
      </p:sp>
      <p:sp>
        <p:nvSpPr>
          <p:cNvPr id="34827" name="Oval 11"/>
          <p:cNvSpPr>
            <a:spLocks noChangeArrowheads="1"/>
          </p:cNvSpPr>
          <p:nvPr/>
        </p:nvSpPr>
        <p:spPr bwMode="auto">
          <a:xfrm rot="1717297">
            <a:off x="2987675" y="4953000"/>
            <a:ext cx="746125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dirty="0"/>
          </a:p>
        </p:txBody>
      </p:sp>
      <p:sp>
        <p:nvSpPr>
          <p:cNvPr id="34828" name="AutoShape 12"/>
          <p:cNvSpPr>
            <a:spLocks noChangeArrowheads="1"/>
          </p:cNvSpPr>
          <p:nvPr/>
        </p:nvSpPr>
        <p:spPr bwMode="auto">
          <a:xfrm>
            <a:off x="2286000" y="5638800"/>
            <a:ext cx="381000" cy="3810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dirty="0"/>
          </a:p>
        </p:txBody>
      </p:sp>
      <p:sp>
        <p:nvSpPr>
          <p:cNvPr id="34829" name="Oval 13"/>
          <p:cNvSpPr>
            <a:spLocks noChangeArrowheads="1"/>
          </p:cNvSpPr>
          <p:nvPr/>
        </p:nvSpPr>
        <p:spPr bwMode="auto">
          <a:xfrm flipH="1">
            <a:off x="4849813" y="4876800"/>
            <a:ext cx="1322387" cy="1371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dirty="0"/>
          </a:p>
        </p:txBody>
      </p:sp>
      <p:sp>
        <p:nvSpPr>
          <p:cNvPr id="34830" name="Line 14"/>
          <p:cNvSpPr>
            <a:spLocks noChangeShapeType="1"/>
          </p:cNvSpPr>
          <p:nvPr/>
        </p:nvSpPr>
        <p:spPr bwMode="auto">
          <a:xfrm>
            <a:off x="5257800" y="3581400"/>
            <a:ext cx="7620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dirty="0"/>
          </a:p>
        </p:txBody>
      </p:sp>
      <p:sp>
        <p:nvSpPr>
          <p:cNvPr id="34831" name="Line 15"/>
          <p:cNvSpPr>
            <a:spLocks noChangeShapeType="1"/>
          </p:cNvSpPr>
          <p:nvPr/>
        </p:nvSpPr>
        <p:spPr bwMode="auto">
          <a:xfrm flipH="1">
            <a:off x="4953000" y="3581400"/>
            <a:ext cx="304800" cy="16764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dirty="0"/>
          </a:p>
        </p:txBody>
      </p:sp>
      <p:sp>
        <p:nvSpPr>
          <p:cNvPr id="34832" name="Line 16"/>
          <p:cNvSpPr>
            <a:spLocks noChangeShapeType="1"/>
          </p:cNvSpPr>
          <p:nvPr/>
        </p:nvSpPr>
        <p:spPr bwMode="auto">
          <a:xfrm flipH="1">
            <a:off x="5334000" y="4876800"/>
            <a:ext cx="176213" cy="13716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dirty="0"/>
          </a:p>
        </p:txBody>
      </p:sp>
      <p:sp>
        <p:nvSpPr>
          <p:cNvPr id="34833" name="Line 17"/>
          <p:cNvSpPr>
            <a:spLocks noChangeShapeType="1"/>
          </p:cNvSpPr>
          <p:nvPr/>
        </p:nvSpPr>
        <p:spPr bwMode="auto">
          <a:xfrm>
            <a:off x="4922838" y="5334000"/>
            <a:ext cx="411162" cy="8382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dirty="0"/>
          </a:p>
        </p:txBody>
      </p:sp>
      <p:sp>
        <p:nvSpPr>
          <p:cNvPr id="34834" name="Line 18"/>
          <p:cNvSpPr>
            <a:spLocks noChangeShapeType="1"/>
          </p:cNvSpPr>
          <p:nvPr/>
        </p:nvSpPr>
        <p:spPr bwMode="auto">
          <a:xfrm>
            <a:off x="5257800" y="3581400"/>
            <a:ext cx="228600" cy="12954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dirty="0"/>
          </a:p>
        </p:txBody>
      </p:sp>
      <p:sp>
        <p:nvSpPr>
          <p:cNvPr id="34835" name="Oval 19"/>
          <p:cNvSpPr>
            <a:spLocks noChangeArrowheads="1"/>
          </p:cNvSpPr>
          <p:nvPr/>
        </p:nvSpPr>
        <p:spPr bwMode="auto">
          <a:xfrm rot="19882703" flipH="1">
            <a:off x="4849813" y="4953000"/>
            <a:ext cx="719137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dirty="0"/>
          </a:p>
        </p:txBody>
      </p:sp>
      <p:sp>
        <p:nvSpPr>
          <p:cNvPr id="34836" name="AutoShape 20"/>
          <p:cNvSpPr>
            <a:spLocks noChangeArrowheads="1"/>
          </p:cNvSpPr>
          <p:nvPr/>
        </p:nvSpPr>
        <p:spPr bwMode="auto">
          <a:xfrm flipH="1">
            <a:off x="5119688" y="6019800"/>
            <a:ext cx="366712" cy="3810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dirty="0"/>
          </a:p>
        </p:txBody>
      </p:sp>
      <p:sp>
        <p:nvSpPr>
          <p:cNvPr id="34837" name="Arc 21"/>
          <p:cNvSpPr>
            <a:spLocks/>
          </p:cNvSpPr>
          <p:nvPr/>
        </p:nvSpPr>
        <p:spPr bwMode="auto">
          <a:xfrm>
            <a:off x="2133600" y="3352800"/>
            <a:ext cx="4040188" cy="2886075"/>
          </a:xfrm>
          <a:custGeom>
            <a:avLst/>
            <a:gdLst>
              <a:gd name="T0" fmla="*/ 0 w 32426"/>
              <a:gd name="T1" fmla="*/ 1045534 h 21600"/>
              <a:gd name="T2" fmla="*/ 4040188 w 32426"/>
              <a:gd name="T3" fmla="*/ 916730 h 21600"/>
              <a:gd name="T4" fmla="*/ 2072923 w 32426"/>
              <a:gd name="T5" fmla="*/ 288607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2426" h="21600" fill="none" extrusionOk="0">
                <a:moveTo>
                  <a:pt x="-1" y="7824"/>
                </a:moveTo>
                <a:cubicBezTo>
                  <a:pt x="4103" y="2868"/>
                  <a:pt x="10202" y="-1"/>
                  <a:pt x="16637" y="0"/>
                </a:cubicBezTo>
                <a:cubicBezTo>
                  <a:pt x="22623" y="0"/>
                  <a:pt x="28341" y="2484"/>
                  <a:pt x="32426" y="6860"/>
                </a:cubicBezTo>
              </a:path>
              <a:path w="32426" h="21600" stroke="0" extrusionOk="0">
                <a:moveTo>
                  <a:pt x="-1" y="7824"/>
                </a:moveTo>
                <a:cubicBezTo>
                  <a:pt x="4103" y="2868"/>
                  <a:pt x="10202" y="-1"/>
                  <a:pt x="16637" y="0"/>
                </a:cubicBezTo>
                <a:cubicBezTo>
                  <a:pt x="22623" y="0"/>
                  <a:pt x="28341" y="2484"/>
                  <a:pt x="32426" y="6860"/>
                </a:cubicBezTo>
                <a:lnTo>
                  <a:pt x="16637" y="21600"/>
                </a:lnTo>
                <a:lnTo>
                  <a:pt x="-1" y="7824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dirty="0"/>
          </a:p>
        </p:txBody>
      </p:sp>
      <p:sp>
        <p:nvSpPr>
          <p:cNvPr id="34838" name="Oval 22"/>
          <p:cNvSpPr>
            <a:spLocks noChangeArrowheads="1"/>
          </p:cNvSpPr>
          <p:nvPr/>
        </p:nvSpPr>
        <p:spPr bwMode="auto">
          <a:xfrm flipH="1" flipV="1">
            <a:off x="4114800" y="32004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1285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2209800"/>
            <a:ext cx="3733800" cy="16002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Intro</a:t>
            </a:r>
            <a:endParaRPr lang="he-IL" sz="4400" dirty="0"/>
          </a:p>
        </p:txBody>
      </p:sp>
    </p:spTree>
    <p:extLst>
      <p:ext uri="{BB962C8B-B14F-4D97-AF65-F5344CB8AC3E}">
        <p14:creationId xmlns:p14="http://schemas.microsoft.com/office/powerpoint/2010/main" val="187175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Binocular Disparity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901700" y="2327275"/>
            <a:ext cx="7340600" cy="3736975"/>
          </a:xfrm>
          <a:prstGeom prst="rect">
            <a:avLst/>
          </a:prstGeom>
        </p:spPr>
        <p:txBody>
          <a:bodyPr/>
          <a:lstStyle/>
          <a:p>
            <a:pPr algn="l" rtl="0" eaLnBrk="1" hangingPunct="1"/>
            <a:r>
              <a:rPr lang="en-US" dirty="0" smtClean="0"/>
              <a:t>Corresponding retinal points</a:t>
            </a:r>
          </a:p>
        </p:txBody>
      </p:sp>
      <p:sp>
        <p:nvSpPr>
          <p:cNvPr id="35844" name="Oval 4"/>
          <p:cNvSpPr>
            <a:spLocks noChangeArrowheads="1"/>
          </p:cNvSpPr>
          <p:nvPr/>
        </p:nvSpPr>
        <p:spPr bwMode="auto">
          <a:xfrm>
            <a:off x="2362200" y="4876800"/>
            <a:ext cx="1371600" cy="1371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dirty="0"/>
          </a:p>
        </p:txBody>
      </p:sp>
      <p:sp>
        <p:nvSpPr>
          <p:cNvPr id="35845" name="AutoShape 5"/>
          <p:cNvSpPr>
            <a:spLocks noChangeArrowheads="1"/>
          </p:cNvSpPr>
          <p:nvPr/>
        </p:nvSpPr>
        <p:spPr bwMode="auto">
          <a:xfrm>
            <a:off x="4114800" y="3200400"/>
            <a:ext cx="381000" cy="3810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dirty="0"/>
          </a:p>
        </p:txBody>
      </p:sp>
      <p:sp>
        <p:nvSpPr>
          <p:cNvPr id="35846" name="Line 6"/>
          <p:cNvSpPr>
            <a:spLocks noChangeShapeType="1"/>
          </p:cNvSpPr>
          <p:nvPr/>
        </p:nvSpPr>
        <p:spPr bwMode="auto">
          <a:xfrm flipH="1">
            <a:off x="2743200" y="3352800"/>
            <a:ext cx="160020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dirty="0"/>
          </a:p>
        </p:txBody>
      </p:sp>
      <p:sp>
        <p:nvSpPr>
          <p:cNvPr id="35847" name="Line 7"/>
          <p:cNvSpPr>
            <a:spLocks noChangeShapeType="1"/>
          </p:cNvSpPr>
          <p:nvPr/>
        </p:nvSpPr>
        <p:spPr bwMode="auto">
          <a:xfrm flipH="1">
            <a:off x="3048000" y="3352800"/>
            <a:ext cx="1295400" cy="15240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dirty="0"/>
          </a:p>
        </p:txBody>
      </p:sp>
      <p:sp>
        <p:nvSpPr>
          <p:cNvPr id="35848" name="Line 8"/>
          <p:cNvSpPr>
            <a:spLocks noChangeShapeType="1"/>
          </p:cNvSpPr>
          <p:nvPr/>
        </p:nvSpPr>
        <p:spPr bwMode="auto">
          <a:xfrm flipH="1">
            <a:off x="2743200" y="4876800"/>
            <a:ext cx="304800" cy="12954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dirty="0"/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 flipH="1">
            <a:off x="2743200" y="5334000"/>
            <a:ext cx="914400" cy="8382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dirty="0"/>
          </a:p>
        </p:txBody>
      </p:sp>
      <p:sp>
        <p:nvSpPr>
          <p:cNvPr id="35850" name="Line 10"/>
          <p:cNvSpPr>
            <a:spLocks noChangeShapeType="1"/>
          </p:cNvSpPr>
          <p:nvPr/>
        </p:nvSpPr>
        <p:spPr bwMode="auto">
          <a:xfrm flipH="1">
            <a:off x="3657600" y="3352800"/>
            <a:ext cx="685800" cy="19812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dirty="0"/>
          </a:p>
        </p:txBody>
      </p:sp>
      <p:sp>
        <p:nvSpPr>
          <p:cNvPr id="35851" name="Oval 11"/>
          <p:cNvSpPr>
            <a:spLocks noChangeArrowheads="1"/>
          </p:cNvSpPr>
          <p:nvPr/>
        </p:nvSpPr>
        <p:spPr bwMode="auto">
          <a:xfrm rot="1717297">
            <a:off x="2987675" y="4953000"/>
            <a:ext cx="746125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dirty="0"/>
          </a:p>
        </p:txBody>
      </p:sp>
      <p:sp>
        <p:nvSpPr>
          <p:cNvPr id="35852" name="AutoShape 12"/>
          <p:cNvSpPr>
            <a:spLocks noChangeArrowheads="1"/>
          </p:cNvSpPr>
          <p:nvPr/>
        </p:nvSpPr>
        <p:spPr bwMode="auto">
          <a:xfrm>
            <a:off x="2514600" y="5943600"/>
            <a:ext cx="381000" cy="3810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dirty="0"/>
          </a:p>
        </p:txBody>
      </p:sp>
      <p:grpSp>
        <p:nvGrpSpPr>
          <p:cNvPr id="35853" name="Group 13"/>
          <p:cNvGrpSpPr>
            <a:grpSpLocks/>
          </p:cNvGrpSpPr>
          <p:nvPr/>
        </p:nvGrpSpPr>
        <p:grpSpPr bwMode="auto">
          <a:xfrm flipH="1">
            <a:off x="4114800" y="3200400"/>
            <a:ext cx="2057400" cy="3124200"/>
            <a:chOff x="1872" y="2208"/>
            <a:chExt cx="1344" cy="1968"/>
          </a:xfrm>
        </p:grpSpPr>
        <p:sp>
          <p:nvSpPr>
            <p:cNvPr id="35855" name="Oval 14"/>
            <p:cNvSpPr>
              <a:spLocks noChangeArrowheads="1"/>
            </p:cNvSpPr>
            <p:nvPr/>
          </p:nvSpPr>
          <p:spPr bwMode="auto">
            <a:xfrm>
              <a:off x="1872" y="3264"/>
              <a:ext cx="864" cy="86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 dirty="0"/>
            </a:p>
          </p:txBody>
        </p:sp>
        <p:sp>
          <p:nvSpPr>
            <p:cNvPr id="35856" name="AutoShape 15"/>
            <p:cNvSpPr>
              <a:spLocks noChangeArrowheads="1"/>
            </p:cNvSpPr>
            <p:nvPr/>
          </p:nvSpPr>
          <p:spPr bwMode="auto">
            <a:xfrm>
              <a:off x="2976" y="2208"/>
              <a:ext cx="240" cy="240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 dirty="0"/>
            </a:p>
          </p:txBody>
        </p:sp>
        <p:sp>
          <p:nvSpPr>
            <p:cNvPr id="35857" name="Line 16"/>
            <p:cNvSpPr>
              <a:spLocks noChangeShapeType="1"/>
            </p:cNvSpPr>
            <p:nvPr/>
          </p:nvSpPr>
          <p:spPr bwMode="auto">
            <a:xfrm flipH="1">
              <a:off x="2112" y="2304"/>
              <a:ext cx="1008" cy="17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 dirty="0"/>
            </a:p>
          </p:txBody>
        </p:sp>
        <p:sp>
          <p:nvSpPr>
            <p:cNvPr id="35858" name="Line 17"/>
            <p:cNvSpPr>
              <a:spLocks noChangeShapeType="1"/>
            </p:cNvSpPr>
            <p:nvPr/>
          </p:nvSpPr>
          <p:spPr bwMode="auto">
            <a:xfrm flipH="1">
              <a:off x="2304" y="2304"/>
              <a:ext cx="816" cy="96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 dirty="0"/>
            </a:p>
          </p:txBody>
        </p:sp>
        <p:sp>
          <p:nvSpPr>
            <p:cNvPr id="35859" name="Line 18"/>
            <p:cNvSpPr>
              <a:spLocks noChangeShapeType="1"/>
            </p:cNvSpPr>
            <p:nvPr/>
          </p:nvSpPr>
          <p:spPr bwMode="auto">
            <a:xfrm flipH="1">
              <a:off x="2112" y="3264"/>
              <a:ext cx="192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 dirty="0"/>
            </a:p>
          </p:txBody>
        </p:sp>
        <p:sp>
          <p:nvSpPr>
            <p:cNvPr id="35860" name="Line 19"/>
            <p:cNvSpPr>
              <a:spLocks noChangeShapeType="1"/>
            </p:cNvSpPr>
            <p:nvPr/>
          </p:nvSpPr>
          <p:spPr bwMode="auto">
            <a:xfrm flipH="1">
              <a:off x="2112" y="3552"/>
              <a:ext cx="576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 dirty="0"/>
            </a:p>
          </p:txBody>
        </p:sp>
        <p:sp>
          <p:nvSpPr>
            <p:cNvPr id="35861" name="Line 20"/>
            <p:cNvSpPr>
              <a:spLocks noChangeShapeType="1"/>
            </p:cNvSpPr>
            <p:nvPr/>
          </p:nvSpPr>
          <p:spPr bwMode="auto">
            <a:xfrm flipH="1">
              <a:off x="2688" y="2304"/>
              <a:ext cx="432" cy="12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 dirty="0"/>
            </a:p>
          </p:txBody>
        </p:sp>
        <p:sp>
          <p:nvSpPr>
            <p:cNvPr id="35862" name="Oval 21"/>
            <p:cNvSpPr>
              <a:spLocks noChangeArrowheads="1"/>
            </p:cNvSpPr>
            <p:nvPr/>
          </p:nvSpPr>
          <p:spPr bwMode="auto">
            <a:xfrm rot="1717297">
              <a:off x="2266" y="3312"/>
              <a:ext cx="470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 dirty="0"/>
            </a:p>
          </p:txBody>
        </p:sp>
        <p:sp>
          <p:nvSpPr>
            <p:cNvPr id="35863" name="AutoShape 22"/>
            <p:cNvSpPr>
              <a:spLocks noChangeArrowheads="1"/>
            </p:cNvSpPr>
            <p:nvPr/>
          </p:nvSpPr>
          <p:spPr bwMode="auto">
            <a:xfrm>
              <a:off x="1968" y="3936"/>
              <a:ext cx="240" cy="240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 dirty="0"/>
            </a:p>
          </p:txBody>
        </p:sp>
      </p:grpSp>
      <p:sp>
        <p:nvSpPr>
          <p:cNvPr id="35854" name="Arc 23"/>
          <p:cNvSpPr>
            <a:spLocks/>
          </p:cNvSpPr>
          <p:nvPr/>
        </p:nvSpPr>
        <p:spPr bwMode="auto">
          <a:xfrm>
            <a:off x="2133600" y="3352800"/>
            <a:ext cx="4040188" cy="2886075"/>
          </a:xfrm>
          <a:custGeom>
            <a:avLst/>
            <a:gdLst>
              <a:gd name="T0" fmla="*/ 0 w 32426"/>
              <a:gd name="T1" fmla="*/ 1045534 h 21600"/>
              <a:gd name="T2" fmla="*/ 4040188 w 32426"/>
              <a:gd name="T3" fmla="*/ 916730 h 21600"/>
              <a:gd name="T4" fmla="*/ 2072923 w 32426"/>
              <a:gd name="T5" fmla="*/ 288607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2426" h="21600" fill="none" extrusionOk="0">
                <a:moveTo>
                  <a:pt x="-1" y="7824"/>
                </a:moveTo>
                <a:cubicBezTo>
                  <a:pt x="4103" y="2868"/>
                  <a:pt x="10202" y="-1"/>
                  <a:pt x="16637" y="0"/>
                </a:cubicBezTo>
                <a:cubicBezTo>
                  <a:pt x="22623" y="0"/>
                  <a:pt x="28341" y="2484"/>
                  <a:pt x="32426" y="6860"/>
                </a:cubicBezTo>
              </a:path>
              <a:path w="32426" h="21600" stroke="0" extrusionOk="0">
                <a:moveTo>
                  <a:pt x="-1" y="7824"/>
                </a:moveTo>
                <a:cubicBezTo>
                  <a:pt x="4103" y="2868"/>
                  <a:pt x="10202" y="-1"/>
                  <a:pt x="16637" y="0"/>
                </a:cubicBezTo>
                <a:cubicBezTo>
                  <a:pt x="22623" y="0"/>
                  <a:pt x="28341" y="2484"/>
                  <a:pt x="32426" y="6860"/>
                </a:cubicBezTo>
                <a:lnTo>
                  <a:pt x="16637" y="21600"/>
                </a:lnTo>
                <a:lnTo>
                  <a:pt x="-1" y="7824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4153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Binocular Disparity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901700" y="2327275"/>
            <a:ext cx="7340600" cy="3736975"/>
          </a:xfrm>
          <a:prstGeom prst="rect">
            <a:avLst/>
          </a:prstGeom>
        </p:spPr>
        <p:txBody>
          <a:bodyPr/>
          <a:lstStyle/>
          <a:p>
            <a:pPr algn="l" rtl="0" eaLnBrk="1" hangingPunct="1"/>
            <a:r>
              <a:rPr lang="en-US" dirty="0" smtClean="0"/>
              <a:t>Corresponding retinal points</a:t>
            </a:r>
          </a:p>
        </p:txBody>
      </p:sp>
      <p:sp>
        <p:nvSpPr>
          <p:cNvPr id="36868" name="Oval 4"/>
          <p:cNvSpPr>
            <a:spLocks noChangeArrowheads="1"/>
          </p:cNvSpPr>
          <p:nvPr/>
        </p:nvSpPr>
        <p:spPr bwMode="auto">
          <a:xfrm>
            <a:off x="2362200" y="4876800"/>
            <a:ext cx="1371600" cy="1371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dirty="0"/>
          </a:p>
        </p:txBody>
      </p:sp>
      <p:sp>
        <p:nvSpPr>
          <p:cNvPr id="36869" name="AutoShape 5"/>
          <p:cNvSpPr>
            <a:spLocks noChangeArrowheads="1"/>
          </p:cNvSpPr>
          <p:nvPr/>
        </p:nvSpPr>
        <p:spPr bwMode="auto">
          <a:xfrm>
            <a:off x="2971800" y="3352800"/>
            <a:ext cx="381000" cy="3810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dirty="0"/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>
            <a:off x="3124200" y="3581400"/>
            <a:ext cx="30480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dirty="0"/>
          </a:p>
        </p:txBody>
      </p:sp>
      <p:sp>
        <p:nvSpPr>
          <p:cNvPr id="36871" name="Line 7"/>
          <p:cNvSpPr>
            <a:spLocks noChangeShapeType="1"/>
          </p:cNvSpPr>
          <p:nvPr/>
        </p:nvSpPr>
        <p:spPr bwMode="auto">
          <a:xfrm flipH="1">
            <a:off x="3048000" y="3505200"/>
            <a:ext cx="76200" cy="13716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dirty="0"/>
          </a:p>
        </p:txBody>
      </p:sp>
      <p:sp>
        <p:nvSpPr>
          <p:cNvPr id="36872" name="Line 8"/>
          <p:cNvSpPr>
            <a:spLocks noChangeShapeType="1"/>
          </p:cNvSpPr>
          <p:nvPr/>
        </p:nvSpPr>
        <p:spPr bwMode="auto">
          <a:xfrm>
            <a:off x="3048000" y="4876800"/>
            <a:ext cx="304800" cy="11430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dirty="0"/>
          </a:p>
        </p:txBody>
      </p:sp>
      <p:sp>
        <p:nvSpPr>
          <p:cNvPr id="36873" name="Line 9"/>
          <p:cNvSpPr>
            <a:spLocks noChangeShapeType="1"/>
          </p:cNvSpPr>
          <p:nvPr/>
        </p:nvSpPr>
        <p:spPr bwMode="auto">
          <a:xfrm flipH="1">
            <a:off x="3429000" y="5334000"/>
            <a:ext cx="228600" cy="8382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dirty="0"/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>
            <a:off x="3200400" y="3581400"/>
            <a:ext cx="457200" cy="17526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dirty="0"/>
          </a:p>
        </p:txBody>
      </p:sp>
      <p:sp>
        <p:nvSpPr>
          <p:cNvPr id="36875" name="Oval 11"/>
          <p:cNvSpPr>
            <a:spLocks noChangeArrowheads="1"/>
          </p:cNvSpPr>
          <p:nvPr/>
        </p:nvSpPr>
        <p:spPr bwMode="auto">
          <a:xfrm rot="1717297">
            <a:off x="2987675" y="4953000"/>
            <a:ext cx="746125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dirty="0"/>
          </a:p>
        </p:txBody>
      </p:sp>
      <p:sp>
        <p:nvSpPr>
          <p:cNvPr id="36876" name="AutoShape 12"/>
          <p:cNvSpPr>
            <a:spLocks noChangeArrowheads="1"/>
          </p:cNvSpPr>
          <p:nvPr/>
        </p:nvSpPr>
        <p:spPr bwMode="auto">
          <a:xfrm>
            <a:off x="3200400" y="5867400"/>
            <a:ext cx="381000" cy="3810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dirty="0"/>
          </a:p>
        </p:txBody>
      </p:sp>
      <p:sp>
        <p:nvSpPr>
          <p:cNvPr id="36877" name="Oval 13"/>
          <p:cNvSpPr>
            <a:spLocks noChangeArrowheads="1"/>
          </p:cNvSpPr>
          <p:nvPr/>
        </p:nvSpPr>
        <p:spPr bwMode="auto">
          <a:xfrm flipH="1">
            <a:off x="4849813" y="4876800"/>
            <a:ext cx="1322387" cy="1371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dirty="0"/>
          </a:p>
        </p:txBody>
      </p:sp>
      <p:sp>
        <p:nvSpPr>
          <p:cNvPr id="36878" name="Line 14"/>
          <p:cNvSpPr>
            <a:spLocks noChangeShapeType="1"/>
          </p:cNvSpPr>
          <p:nvPr/>
        </p:nvSpPr>
        <p:spPr bwMode="auto">
          <a:xfrm>
            <a:off x="3124200" y="3505200"/>
            <a:ext cx="297180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dirty="0"/>
          </a:p>
        </p:txBody>
      </p:sp>
      <p:sp>
        <p:nvSpPr>
          <p:cNvPr id="36879" name="Line 15"/>
          <p:cNvSpPr>
            <a:spLocks noChangeShapeType="1"/>
          </p:cNvSpPr>
          <p:nvPr/>
        </p:nvSpPr>
        <p:spPr bwMode="auto">
          <a:xfrm>
            <a:off x="3124200" y="3581400"/>
            <a:ext cx="1828800" cy="16764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dirty="0"/>
          </a:p>
        </p:txBody>
      </p:sp>
      <p:sp>
        <p:nvSpPr>
          <p:cNvPr id="36880" name="Line 16"/>
          <p:cNvSpPr>
            <a:spLocks noChangeShapeType="1"/>
          </p:cNvSpPr>
          <p:nvPr/>
        </p:nvSpPr>
        <p:spPr bwMode="auto">
          <a:xfrm>
            <a:off x="5510213" y="4876800"/>
            <a:ext cx="661987" cy="9144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dirty="0"/>
          </a:p>
        </p:txBody>
      </p:sp>
      <p:sp>
        <p:nvSpPr>
          <p:cNvPr id="36881" name="Line 17"/>
          <p:cNvSpPr>
            <a:spLocks noChangeShapeType="1"/>
          </p:cNvSpPr>
          <p:nvPr/>
        </p:nvSpPr>
        <p:spPr bwMode="auto">
          <a:xfrm>
            <a:off x="4922838" y="5334000"/>
            <a:ext cx="1173162" cy="5334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dirty="0"/>
          </a:p>
        </p:txBody>
      </p:sp>
      <p:sp>
        <p:nvSpPr>
          <p:cNvPr id="36882" name="Line 18"/>
          <p:cNvSpPr>
            <a:spLocks noChangeShapeType="1"/>
          </p:cNvSpPr>
          <p:nvPr/>
        </p:nvSpPr>
        <p:spPr bwMode="auto">
          <a:xfrm>
            <a:off x="3276600" y="3505200"/>
            <a:ext cx="2209800" cy="13716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dirty="0"/>
          </a:p>
        </p:txBody>
      </p:sp>
      <p:sp>
        <p:nvSpPr>
          <p:cNvPr id="36883" name="Oval 19"/>
          <p:cNvSpPr>
            <a:spLocks noChangeArrowheads="1"/>
          </p:cNvSpPr>
          <p:nvPr/>
        </p:nvSpPr>
        <p:spPr bwMode="auto">
          <a:xfrm rot="19882703" flipH="1">
            <a:off x="4849813" y="4953000"/>
            <a:ext cx="719137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dirty="0"/>
          </a:p>
        </p:txBody>
      </p:sp>
      <p:sp>
        <p:nvSpPr>
          <p:cNvPr id="36884" name="AutoShape 20"/>
          <p:cNvSpPr>
            <a:spLocks noChangeArrowheads="1"/>
          </p:cNvSpPr>
          <p:nvPr/>
        </p:nvSpPr>
        <p:spPr bwMode="auto">
          <a:xfrm flipH="1">
            <a:off x="5943600" y="5562600"/>
            <a:ext cx="366713" cy="3810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dirty="0"/>
          </a:p>
        </p:txBody>
      </p:sp>
      <p:sp>
        <p:nvSpPr>
          <p:cNvPr id="36885" name="Arc 21"/>
          <p:cNvSpPr>
            <a:spLocks/>
          </p:cNvSpPr>
          <p:nvPr/>
        </p:nvSpPr>
        <p:spPr bwMode="auto">
          <a:xfrm>
            <a:off x="2133600" y="3352800"/>
            <a:ext cx="4040188" cy="2886075"/>
          </a:xfrm>
          <a:custGeom>
            <a:avLst/>
            <a:gdLst>
              <a:gd name="T0" fmla="*/ 0 w 32426"/>
              <a:gd name="T1" fmla="*/ 1045534 h 21600"/>
              <a:gd name="T2" fmla="*/ 4040188 w 32426"/>
              <a:gd name="T3" fmla="*/ 916730 h 21600"/>
              <a:gd name="T4" fmla="*/ 2072923 w 32426"/>
              <a:gd name="T5" fmla="*/ 288607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2426" h="21600" fill="none" extrusionOk="0">
                <a:moveTo>
                  <a:pt x="-1" y="7824"/>
                </a:moveTo>
                <a:cubicBezTo>
                  <a:pt x="4103" y="2868"/>
                  <a:pt x="10202" y="-1"/>
                  <a:pt x="16637" y="0"/>
                </a:cubicBezTo>
                <a:cubicBezTo>
                  <a:pt x="22623" y="0"/>
                  <a:pt x="28341" y="2484"/>
                  <a:pt x="32426" y="6860"/>
                </a:cubicBezTo>
              </a:path>
              <a:path w="32426" h="21600" stroke="0" extrusionOk="0">
                <a:moveTo>
                  <a:pt x="-1" y="7824"/>
                </a:moveTo>
                <a:cubicBezTo>
                  <a:pt x="4103" y="2868"/>
                  <a:pt x="10202" y="-1"/>
                  <a:pt x="16637" y="0"/>
                </a:cubicBezTo>
                <a:cubicBezTo>
                  <a:pt x="22623" y="0"/>
                  <a:pt x="28341" y="2484"/>
                  <a:pt x="32426" y="6860"/>
                </a:cubicBezTo>
                <a:lnTo>
                  <a:pt x="16637" y="21600"/>
                </a:lnTo>
                <a:lnTo>
                  <a:pt x="-1" y="7824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dirty="0"/>
          </a:p>
        </p:txBody>
      </p:sp>
      <p:sp>
        <p:nvSpPr>
          <p:cNvPr id="36886" name="Oval 22"/>
          <p:cNvSpPr>
            <a:spLocks noChangeArrowheads="1"/>
          </p:cNvSpPr>
          <p:nvPr/>
        </p:nvSpPr>
        <p:spPr bwMode="auto">
          <a:xfrm flipH="1" flipV="1">
            <a:off x="4114800" y="32004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2574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Binocular Disparity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901700" y="1447800"/>
            <a:ext cx="7340600" cy="4616451"/>
          </a:xfrm>
          <a:prstGeom prst="rect">
            <a:avLst/>
          </a:prstGeom>
        </p:spPr>
        <p:txBody>
          <a:bodyPr/>
          <a:lstStyle/>
          <a:p>
            <a:pPr algn="l" rtl="0" eaLnBrk="1" hangingPunct="1"/>
            <a:r>
              <a:rPr lang="en-US" dirty="0" smtClean="0"/>
              <a:t>Points in space that have corresponding retinal points define a plane called the </a:t>
            </a:r>
            <a:r>
              <a:rPr lang="en-US" b="1" i="1" dirty="0" err="1" smtClean="0"/>
              <a:t>horopter</a:t>
            </a:r>
            <a:r>
              <a:rPr lang="en-US" i="1" dirty="0" smtClean="0"/>
              <a:t> or </a:t>
            </a:r>
            <a:r>
              <a:rPr lang="en-US" i="1" dirty="0" err="1" smtClean="0"/>
              <a:t>Panum’s</a:t>
            </a:r>
            <a:r>
              <a:rPr lang="en-US" i="1" dirty="0" smtClean="0"/>
              <a:t> </a:t>
            </a:r>
            <a:r>
              <a:rPr lang="en-US" i="1" dirty="0" err="1" smtClean="0"/>
              <a:t>fusional</a:t>
            </a:r>
            <a:r>
              <a:rPr lang="en-US" i="1" dirty="0" smtClean="0"/>
              <a:t> area</a:t>
            </a:r>
            <a:endParaRPr lang="en-US" dirty="0" smtClean="0"/>
          </a:p>
        </p:txBody>
      </p:sp>
      <p:sp>
        <p:nvSpPr>
          <p:cNvPr id="37892" name="Oval 4"/>
          <p:cNvSpPr>
            <a:spLocks noChangeArrowheads="1"/>
          </p:cNvSpPr>
          <p:nvPr/>
        </p:nvSpPr>
        <p:spPr bwMode="auto">
          <a:xfrm>
            <a:off x="2362200" y="4876800"/>
            <a:ext cx="1371600" cy="1371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37893" name="AutoShape 5"/>
          <p:cNvSpPr>
            <a:spLocks noChangeArrowheads="1"/>
          </p:cNvSpPr>
          <p:nvPr/>
        </p:nvSpPr>
        <p:spPr bwMode="auto">
          <a:xfrm>
            <a:off x="4114800" y="3200400"/>
            <a:ext cx="381000" cy="3810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37894" name="Oval 6"/>
          <p:cNvSpPr>
            <a:spLocks noChangeArrowheads="1"/>
          </p:cNvSpPr>
          <p:nvPr/>
        </p:nvSpPr>
        <p:spPr bwMode="auto">
          <a:xfrm rot="1717297">
            <a:off x="2987675" y="4953000"/>
            <a:ext cx="746125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37895" name="AutoShape 7"/>
          <p:cNvSpPr>
            <a:spLocks noChangeArrowheads="1"/>
          </p:cNvSpPr>
          <p:nvPr/>
        </p:nvSpPr>
        <p:spPr bwMode="auto">
          <a:xfrm>
            <a:off x="2514600" y="5943600"/>
            <a:ext cx="381000" cy="3810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37896" name="Oval 8"/>
          <p:cNvSpPr>
            <a:spLocks noChangeArrowheads="1"/>
          </p:cNvSpPr>
          <p:nvPr/>
        </p:nvSpPr>
        <p:spPr bwMode="auto">
          <a:xfrm flipH="1">
            <a:off x="4849813" y="4876800"/>
            <a:ext cx="1322387" cy="1371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37897" name="AutoShape 9"/>
          <p:cNvSpPr>
            <a:spLocks noChangeArrowheads="1"/>
          </p:cNvSpPr>
          <p:nvPr/>
        </p:nvSpPr>
        <p:spPr bwMode="auto">
          <a:xfrm flipH="1">
            <a:off x="4114800" y="3200400"/>
            <a:ext cx="366713" cy="3810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37898" name="Oval 10"/>
          <p:cNvSpPr>
            <a:spLocks noChangeArrowheads="1"/>
          </p:cNvSpPr>
          <p:nvPr/>
        </p:nvSpPr>
        <p:spPr bwMode="auto">
          <a:xfrm rot="19882703" flipH="1">
            <a:off x="4849813" y="4953000"/>
            <a:ext cx="719137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37899" name="AutoShape 11"/>
          <p:cNvSpPr>
            <a:spLocks noChangeArrowheads="1"/>
          </p:cNvSpPr>
          <p:nvPr/>
        </p:nvSpPr>
        <p:spPr bwMode="auto">
          <a:xfrm flipH="1">
            <a:off x="5657850" y="5943600"/>
            <a:ext cx="366713" cy="3810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37900" name="Arc 12"/>
          <p:cNvSpPr>
            <a:spLocks/>
          </p:cNvSpPr>
          <p:nvPr/>
        </p:nvSpPr>
        <p:spPr bwMode="auto">
          <a:xfrm>
            <a:off x="2133600" y="3352800"/>
            <a:ext cx="4040188" cy="2886075"/>
          </a:xfrm>
          <a:custGeom>
            <a:avLst/>
            <a:gdLst>
              <a:gd name="T0" fmla="*/ 0 w 32426"/>
              <a:gd name="T1" fmla="*/ 1045534 h 21600"/>
              <a:gd name="T2" fmla="*/ 4040188 w 32426"/>
              <a:gd name="T3" fmla="*/ 916730 h 21600"/>
              <a:gd name="T4" fmla="*/ 2072923 w 32426"/>
              <a:gd name="T5" fmla="*/ 288607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2426" h="21600" fill="none" extrusionOk="0">
                <a:moveTo>
                  <a:pt x="-1" y="7824"/>
                </a:moveTo>
                <a:cubicBezTo>
                  <a:pt x="4103" y="2868"/>
                  <a:pt x="10202" y="-1"/>
                  <a:pt x="16637" y="0"/>
                </a:cubicBezTo>
                <a:cubicBezTo>
                  <a:pt x="22623" y="0"/>
                  <a:pt x="28341" y="2484"/>
                  <a:pt x="32426" y="6860"/>
                </a:cubicBezTo>
              </a:path>
              <a:path w="32426" h="21600" stroke="0" extrusionOk="0">
                <a:moveTo>
                  <a:pt x="-1" y="7824"/>
                </a:moveTo>
                <a:cubicBezTo>
                  <a:pt x="4103" y="2868"/>
                  <a:pt x="10202" y="-1"/>
                  <a:pt x="16637" y="0"/>
                </a:cubicBezTo>
                <a:cubicBezTo>
                  <a:pt x="22623" y="0"/>
                  <a:pt x="28341" y="2484"/>
                  <a:pt x="32426" y="6860"/>
                </a:cubicBezTo>
                <a:lnTo>
                  <a:pt x="16637" y="21600"/>
                </a:lnTo>
                <a:lnTo>
                  <a:pt x="-1" y="7824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304800" y="5257800"/>
            <a:ext cx="1833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The Horopter</a:t>
            </a:r>
          </a:p>
        </p:txBody>
      </p:sp>
      <p:cxnSp>
        <p:nvCxnSpPr>
          <p:cNvPr id="37902" name="AutoShape 14"/>
          <p:cNvCxnSpPr>
            <a:cxnSpLocks noChangeShapeType="1"/>
            <a:stCxn id="37901" idx="0"/>
            <a:endCxn id="37900" idx="0"/>
          </p:cNvCxnSpPr>
          <p:nvPr/>
        </p:nvCxnSpPr>
        <p:spPr bwMode="auto">
          <a:xfrm rot="-5400000">
            <a:off x="1239044" y="4382294"/>
            <a:ext cx="858837" cy="892175"/>
          </a:xfrm>
          <a:prstGeom prst="curvedConnector2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5596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Binocular Disparity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901700" y="2327275"/>
            <a:ext cx="7340600" cy="3736975"/>
          </a:xfrm>
          <a:prstGeom prst="rect">
            <a:avLst/>
          </a:prstGeom>
        </p:spPr>
        <p:txBody>
          <a:bodyPr/>
          <a:lstStyle/>
          <a:p>
            <a:pPr algn="l" rtl="0" eaLnBrk="1" hangingPunct="1"/>
            <a:r>
              <a:rPr lang="en-US" dirty="0" smtClean="0"/>
              <a:t>Points not on the </a:t>
            </a:r>
            <a:r>
              <a:rPr lang="en-US" b="1" dirty="0" err="1" smtClean="0"/>
              <a:t>horopter</a:t>
            </a:r>
            <a:r>
              <a:rPr lang="en-US" dirty="0" smtClean="0"/>
              <a:t> will be disparate on the retina (they project images onto non-corresponding points)</a:t>
            </a:r>
          </a:p>
        </p:txBody>
      </p:sp>
    </p:spTree>
    <p:extLst>
      <p:ext uri="{BB962C8B-B14F-4D97-AF65-F5344CB8AC3E}">
        <p14:creationId xmlns:p14="http://schemas.microsoft.com/office/powerpoint/2010/main" val="110487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Binocular Disparity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901700" y="2327275"/>
            <a:ext cx="7340600" cy="3736975"/>
          </a:xfrm>
          <a:prstGeom prst="rect">
            <a:avLst/>
          </a:prstGeom>
        </p:spPr>
        <p:txBody>
          <a:bodyPr/>
          <a:lstStyle/>
          <a:p>
            <a:pPr algn="l" rtl="0" eaLnBrk="1" hangingPunct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Points not on the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horopter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will be disparate on the retina (they project images onto non-corresponding points)</a:t>
            </a:r>
          </a:p>
          <a:p>
            <a:pPr algn="l" rtl="0" eaLnBrk="1" hangingPunct="1"/>
            <a:endParaRPr lang="en-US" dirty="0" smtClean="0"/>
          </a:p>
          <a:p>
            <a:pPr algn="l" rtl="0" eaLnBrk="1" hangingPunct="1"/>
            <a:r>
              <a:rPr lang="en-US" dirty="0" smtClean="0"/>
              <a:t>The nature of the disparity depends on where they are relative to the </a:t>
            </a:r>
            <a:r>
              <a:rPr lang="en-US" b="1" dirty="0" err="1" smtClean="0"/>
              <a:t>horopter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91866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Binocular Disparity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978025"/>
            <a:ext cx="4419600" cy="408622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mtClean="0"/>
              <a:t>points nearer than horopter have crossed disparity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points farther than horopter have uncrossed disparity</a:t>
            </a:r>
          </a:p>
        </p:txBody>
      </p:sp>
      <p:pic>
        <p:nvPicPr>
          <p:cNvPr id="40964" name="Picture 4" descr="scan20030930_180402.tiff                                       00049B78Macintosh HD                   B7465B8A:"/>
          <p:cNvPicPr>
            <a:picLocks noChangeAspect="1" noChangeArrowheads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33600"/>
            <a:ext cx="377983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079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Binocular Disparity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901700" y="2327275"/>
            <a:ext cx="7340600" cy="3736975"/>
          </a:xfrm>
          <a:prstGeom prst="rect">
            <a:avLst/>
          </a:prstGeom>
        </p:spPr>
        <p:txBody>
          <a:bodyPr/>
          <a:lstStyle/>
          <a:p>
            <a:pPr algn="l" rtl="0" eaLnBrk="1" hangingPunct="1"/>
            <a:r>
              <a:rPr lang="en-US" dirty="0" smtClean="0"/>
              <a:t>Why don’t we see double vision?</a:t>
            </a:r>
          </a:p>
        </p:txBody>
      </p:sp>
    </p:spTree>
    <p:extLst>
      <p:ext uri="{BB962C8B-B14F-4D97-AF65-F5344CB8AC3E}">
        <p14:creationId xmlns:p14="http://schemas.microsoft.com/office/powerpoint/2010/main" val="426374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Binocular Disparity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901700" y="2327275"/>
            <a:ext cx="7340600" cy="3736975"/>
          </a:xfrm>
          <a:prstGeom prst="rect">
            <a:avLst/>
          </a:prstGeom>
        </p:spPr>
        <p:txBody>
          <a:bodyPr/>
          <a:lstStyle/>
          <a:p>
            <a:pPr algn="l" rtl="0" eaLnBrk="1" hangingPunct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Why don’t we see double vision?</a:t>
            </a:r>
          </a:p>
          <a:p>
            <a:pPr algn="l" rtl="0" eaLnBrk="1" hangingPunct="1"/>
            <a:endParaRPr lang="en-US" dirty="0" smtClean="0"/>
          </a:p>
          <a:p>
            <a:pPr algn="l" rtl="0" eaLnBrk="1" hangingPunct="1"/>
            <a:r>
              <a:rPr lang="en-US" dirty="0" smtClean="0"/>
              <a:t>Images with a small enough disparity are </a:t>
            </a:r>
            <a:r>
              <a:rPr lang="en-US" i="1" dirty="0" smtClean="0"/>
              <a:t>fused</a:t>
            </a:r>
            <a:r>
              <a:rPr lang="en-US" dirty="0" smtClean="0"/>
              <a:t> into a single image</a:t>
            </a:r>
          </a:p>
        </p:txBody>
      </p:sp>
    </p:spTree>
    <p:extLst>
      <p:ext uri="{BB962C8B-B14F-4D97-AF65-F5344CB8AC3E}">
        <p14:creationId xmlns:p14="http://schemas.microsoft.com/office/powerpoint/2010/main" val="339021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Binocular Disparity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901700" y="2327275"/>
            <a:ext cx="7340600" cy="3736975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algn="l" rtl="0" eaLnBrk="1" hangingPunct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Why don’t we see double vision?</a:t>
            </a:r>
          </a:p>
          <a:p>
            <a:pPr algn="l" rtl="0" eaLnBrk="1" hangingPunct="1"/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 rtl="0" eaLnBrk="1" hangingPunct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Images with a small enough disparity are 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fused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into a single image</a:t>
            </a:r>
          </a:p>
          <a:p>
            <a:pPr algn="l" rtl="0" eaLnBrk="1" hangingPunct="1"/>
            <a:endParaRPr lang="en-US" dirty="0" smtClean="0"/>
          </a:p>
          <a:p>
            <a:pPr algn="l" rtl="0" eaLnBrk="1" hangingPunct="1"/>
            <a:r>
              <a:rPr lang="en-US" dirty="0" smtClean="0"/>
              <a:t>The region of space that contains images with close enough disparity to be fused is called </a:t>
            </a:r>
            <a:r>
              <a:rPr lang="en-US" i="1" dirty="0" err="1" smtClean="0"/>
              <a:t>Panum’s</a:t>
            </a:r>
            <a:r>
              <a:rPr lang="en-US" i="1" dirty="0" smtClean="0"/>
              <a:t> Area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6814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Binocular Disparity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981200"/>
            <a:ext cx="4114800" cy="408622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mtClean="0"/>
              <a:t>Panum’s Area extends just in front of and just behind the horopter</a:t>
            </a:r>
          </a:p>
        </p:txBody>
      </p:sp>
      <p:pic>
        <p:nvPicPr>
          <p:cNvPr id="45060" name="Picture 4" descr="scan20030930_180535.tiff                                       00049B78Macintosh HD                   B7465B8A:"/>
          <p:cNvPicPr>
            <a:picLocks noChangeAspect="1" noChangeArrowheads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1371600"/>
            <a:ext cx="4605338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574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Depth Cues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algn="l" rtl="0" eaLnBrk="1" hangingPunct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Pictorial Depth Cues</a:t>
            </a:r>
          </a:p>
          <a:p>
            <a:pPr algn="l" rtl="0" eaLnBrk="1" hangingPunct="1"/>
            <a:r>
              <a:rPr lang="en-US" dirty="0" smtClean="0"/>
              <a:t>Physiological Depth Cues</a:t>
            </a:r>
          </a:p>
          <a:p>
            <a:pPr algn="l" rtl="0" eaLnBrk="1" hangingPunct="1"/>
            <a:r>
              <a:rPr lang="en-US" dirty="0" smtClean="0"/>
              <a:t>Motion Parallax</a:t>
            </a:r>
          </a:p>
          <a:p>
            <a:pPr algn="l" rtl="0" eaLnBrk="1" hangingPunct="1"/>
            <a:r>
              <a:rPr lang="en-US" dirty="0" smtClean="0"/>
              <a:t>Stereoscopic Depth Cues</a:t>
            </a:r>
          </a:p>
        </p:txBody>
      </p:sp>
    </p:spTree>
    <p:extLst>
      <p:ext uri="{BB962C8B-B14F-4D97-AF65-F5344CB8AC3E}">
        <p14:creationId xmlns:p14="http://schemas.microsoft.com/office/powerpoint/2010/main" val="57596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Stereopsis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901700" y="2327275"/>
            <a:ext cx="7340600" cy="3736975"/>
          </a:xfrm>
          <a:prstGeom prst="rect">
            <a:avLst/>
          </a:prstGeom>
        </p:spPr>
        <p:txBody>
          <a:bodyPr/>
          <a:lstStyle/>
          <a:p>
            <a:pPr algn="l" rtl="0" eaLnBrk="1" hangingPunct="1"/>
            <a:r>
              <a:rPr lang="en-US" dirty="0" smtClean="0"/>
              <a:t>Our brains interpret crossed and uncrossed disparity as depth</a:t>
            </a:r>
          </a:p>
          <a:p>
            <a:pPr algn="l" rtl="0" eaLnBrk="1" hangingPunct="1"/>
            <a:endParaRPr lang="en-US" dirty="0" smtClean="0"/>
          </a:p>
          <a:p>
            <a:pPr algn="l" rtl="0" eaLnBrk="1" hangingPunct="1"/>
            <a:r>
              <a:rPr lang="en-US" dirty="0" smtClean="0"/>
              <a:t>That process is called </a:t>
            </a:r>
            <a:r>
              <a:rPr lang="en-US" i="1" dirty="0" smtClean="0"/>
              <a:t>stereoscopic</a:t>
            </a:r>
            <a:r>
              <a:rPr lang="en-US" dirty="0" smtClean="0"/>
              <a:t> depth perception or simply </a:t>
            </a:r>
            <a:r>
              <a:rPr lang="en-US" i="1" dirty="0" smtClean="0"/>
              <a:t>stereopsis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2118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Stereopsis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901700" y="2327275"/>
            <a:ext cx="7340600" cy="3736975"/>
          </a:xfrm>
          <a:prstGeom prst="rect">
            <a:avLst/>
          </a:prstGeom>
        </p:spPr>
        <p:txBody>
          <a:bodyPr/>
          <a:lstStyle/>
          <a:p>
            <a:pPr algn="l" rtl="0" eaLnBrk="1" hangingPunct="1"/>
            <a:r>
              <a:rPr lang="en-US" dirty="0" smtClean="0"/>
              <a:t>Stereopsis requires that the brain can encode the two retinal images independently</a:t>
            </a:r>
          </a:p>
        </p:txBody>
      </p:sp>
    </p:spTree>
    <p:extLst>
      <p:ext uri="{BB962C8B-B14F-4D97-AF65-F5344CB8AC3E}">
        <p14:creationId xmlns:p14="http://schemas.microsoft.com/office/powerpoint/2010/main" val="196383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Stereopsis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7772400" cy="4086225"/>
          </a:xfrm>
          <a:prstGeom prst="rect">
            <a:avLst/>
          </a:prstGeom>
        </p:spPr>
        <p:txBody>
          <a:bodyPr/>
          <a:lstStyle/>
          <a:p>
            <a:pPr algn="l" rtl="0" eaLnBrk="1" hangingPunct="1"/>
            <a:r>
              <a:rPr lang="en-US" dirty="0" smtClean="0"/>
              <a:t>Primary visual cortex (V1) has bands of neurons that keep input from the two eyes separate</a:t>
            </a:r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276600"/>
            <a:ext cx="5638800" cy="350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200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Cortical hyper columns in V1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The basic processing unit of depth perception</a:t>
            </a:r>
          </a:p>
          <a:p>
            <a:pPr algn="l" rtl="0"/>
            <a:r>
              <a:rPr lang="en-US" sz="2800" dirty="0" smtClean="0"/>
              <a:t>The cortical column consists of a  </a:t>
            </a:r>
            <a:r>
              <a:rPr lang="en-US" sz="2800" dirty="0"/>
              <a:t>complete set of orientation columns over a cycle of 180º and of right and left dominance columns in the visual cortex. A </a:t>
            </a:r>
            <a:r>
              <a:rPr lang="en-US" sz="2800" dirty="0" err="1"/>
              <a:t>hypercolumn</a:t>
            </a:r>
            <a:r>
              <a:rPr lang="en-US" sz="2800" dirty="0"/>
              <a:t> may be about 1 mm wide. </a:t>
            </a:r>
            <a:endParaRPr lang="he-IL" sz="2800" dirty="0"/>
          </a:p>
        </p:txBody>
      </p:sp>
      <p:pic>
        <p:nvPicPr>
          <p:cNvPr id="2056" name="Picture 8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9000" y="4572000"/>
            <a:ext cx="1904762" cy="162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103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goal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To compute the binocular depth of stereo images</a:t>
            </a:r>
            <a:endParaRPr lang="he-IL" dirty="0"/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2771774"/>
            <a:ext cx="4391025" cy="444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524125"/>
            <a:ext cx="3790950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71800" y="2524125"/>
            <a:ext cx="349404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 smtClean="0"/>
              <a:t>Left                                 Right</a:t>
            </a: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246138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Simulating receptive fields in v1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4784725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 smtClean="0"/>
              <a:t>To emulate the receptive fields of V1 neurons we use the </a:t>
            </a:r>
            <a:r>
              <a:rPr lang="en-US" sz="2800" dirty="0"/>
              <a:t>G</a:t>
            </a:r>
            <a:r>
              <a:rPr lang="en-US" sz="2800" dirty="0" smtClean="0"/>
              <a:t>abor function.</a:t>
            </a:r>
          </a:p>
          <a:p>
            <a:pPr algn="l" rtl="0"/>
            <a:endParaRPr lang="en-US" sz="2800" dirty="0" smtClean="0"/>
          </a:p>
          <a:p>
            <a:pPr algn="l" rtl="0"/>
            <a:r>
              <a:rPr lang="en-US" sz="2800" dirty="0" smtClean="0"/>
              <a:t>Even symmetry</a:t>
            </a:r>
          </a:p>
          <a:p>
            <a:pPr algn="l" rtl="0"/>
            <a:endParaRPr lang="en-US" sz="2800" dirty="0"/>
          </a:p>
          <a:p>
            <a:pPr algn="l" rtl="0"/>
            <a:endParaRPr lang="en-US" sz="2800" dirty="0" smtClean="0"/>
          </a:p>
          <a:p>
            <a:pPr algn="l" rtl="0"/>
            <a:endParaRPr lang="en-US" sz="2800" dirty="0" smtClean="0"/>
          </a:p>
          <a:p>
            <a:pPr algn="l" rtl="0"/>
            <a:r>
              <a:rPr lang="en-US" sz="2800" dirty="0" smtClean="0"/>
              <a:t>Odd symmetry</a:t>
            </a:r>
          </a:p>
          <a:p>
            <a:pPr algn="l" rtl="0"/>
            <a:endParaRPr lang="he-IL" sz="2800" dirty="0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199" y="4810125"/>
            <a:ext cx="7762875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199" y="2847975"/>
            <a:ext cx="7762875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29000" y="2488168"/>
            <a:ext cx="605213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 smtClean="0"/>
              <a:t>Sinus          .*     2D Gaussian    </a:t>
            </a:r>
            <a:r>
              <a:rPr lang="en-US" sz="2000" dirty="0" smtClean="0">
                <a:sym typeface="Wingdings" pitchFamily="2" charset="2"/>
              </a:rPr>
              <a:t>        Gabor</a:t>
            </a: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176632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Filtering the images with </a:t>
            </a:r>
            <a:r>
              <a:rPr lang="en-US" dirty="0" err="1" smtClean="0"/>
              <a:t>gabor</a:t>
            </a:r>
            <a:r>
              <a:rPr lang="en-US" dirty="0" smtClean="0"/>
              <a:t> filters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5398" y="1554162"/>
            <a:ext cx="3316202" cy="4525963"/>
          </a:xfrm>
        </p:spPr>
        <p:txBody>
          <a:bodyPr/>
          <a:lstStyle/>
          <a:p>
            <a:pPr algn="l" rtl="0"/>
            <a:r>
              <a:rPr lang="en-US" dirty="0" smtClean="0"/>
              <a:t>We filter by doing a 2D convolution of the filters with the image. The different results are averaged together.</a:t>
            </a:r>
            <a:endParaRPr lang="he-IL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4225299"/>
            <a:ext cx="5616488" cy="2850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871" y="1748799"/>
            <a:ext cx="2783177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614" y="4214857"/>
            <a:ext cx="4546186" cy="286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792" y="1600200"/>
            <a:ext cx="2374606" cy="3120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90600" y="1419165"/>
            <a:ext cx="44196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 smtClean="0"/>
              <a:t>Left                                         Right</a:t>
            </a: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164383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6868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Estimation of binocular disparity</a:t>
            </a:r>
            <a:endParaRPr lang="he-IL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1200" y="1143000"/>
            <a:ext cx="76581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1114425"/>
            <a:ext cx="6191250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91159" y="2390775"/>
            <a:ext cx="277091" cy="304800"/>
          </a:xfrm>
          <a:prstGeom prst="rect">
            <a:avLst/>
          </a:prstGeom>
          <a:noFill/>
          <a:ln w="5715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7134225" y="2352675"/>
            <a:ext cx="277091" cy="304800"/>
          </a:xfrm>
          <a:prstGeom prst="rect">
            <a:avLst/>
          </a:prstGeom>
          <a:noFill/>
          <a:ln w="5715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562225" y="2543175"/>
            <a:ext cx="1094509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7" idx="1"/>
          </p:cNvCxnSpPr>
          <p:nvPr/>
        </p:nvCxnSpPr>
        <p:spPr>
          <a:xfrm flipH="1">
            <a:off x="5610225" y="2505075"/>
            <a:ext cx="1524000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325" y="2076450"/>
            <a:ext cx="183832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082" y="2047875"/>
            <a:ext cx="183832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50" y="3429000"/>
            <a:ext cx="4324350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256682" y="3431619"/>
            <a:ext cx="3048000" cy="369332"/>
          </a:xfrm>
          <a:prstGeom prst="rect">
            <a:avLst/>
          </a:prstGeom>
          <a:solidFill>
            <a:srgbClr val="FFFFFF">
              <a:alpha val="67843"/>
            </a:srgbClr>
          </a:solidFill>
        </p:spPr>
        <p:txBody>
          <a:bodyPr wrap="square" rtlCol="1">
            <a:spAutoFit/>
          </a:bodyPr>
          <a:lstStyle/>
          <a:p>
            <a:r>
              <a:rPr lang="en-US" dirty="0" smtClean="0"/>
              <a:t>2D cross correlation (xcorr2)</a:t>
            </a:r>
            <a:endParaRPr lang="he-IL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4826675"/>
            <a:ext cx="2533650" cy="1754326"/>
          </a:xfrm>
          <a:prstGeom prst="rect">
            <a:avLst/>
          </a:prstGeom>
          <a:solidFill>
            <a:srgbClr val="FFFFFF">
              <a:alpha val="52941"/>
            </a:srgbClr>
          </a:solidFill>
        </p:spPr>
        <p:txBody>
          <a:bodyPr wrap="square" rtlCol="1">
            <a:spAutoFit/>
          </a:bodyPr>
          <a:lstStyle/>
          <a:p>
            <a:r>
              <a:rPr lang="en-US" dirty="0" smtClean="0"/>
              <a:t>Tip: </a:t>
            </a:r>
            <a:r>
              <a:rPr lang="en-US" dirty="0" smtClean="0"/>
              <a:t>In </a:t>
            </a:r>
            <a:r>
              <a:rPr lang="en-US" smtClean="0"/>
              <a:t>most cases, </a:t>
            </a:r>
            <a:r>
              <a:rPr lang="en-US" dirty="0" smtClean="0"/>
              <a:t>peak cross correlation results in the x axis (columns) between the left and right eye should only be positive!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0153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6" grpId="0" animBg="1"/>
      <p:bldP spid="1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Basic algorithm – maximum of cross correlation </a:t>
            </a:r>
            <a:endParaRPr lang="he-IL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900" y="1143000"/>
            <a:ext cx="76581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14425"/>
            <a:ext cx="6191250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100" y="1295400"/>
            <a:ext cx="277091" cy="304800"/>
          </a:xfrm>
          <a:prstGeom prst="rect">
            <a:avLst/>
          </a:prstGeom>
          <a:noFill/>
          <a:ln w="5715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15191" y="1447800"/>
            <a:ext cx="2008909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176645" y="1447800"/>
            <a:ext cx="2147455" cy="2286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23850" y="1676400"/>
            <a:ext cx="2008909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67120" y="1714500"/>
            <a:ext cx="2147455" cy="2286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15191" y="1943100"/>
            <a:ext cx="2008909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176645" y="1943100"/>
            <a:ext cx="2147455" cy="2286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23850" y="2171700"/>
            <a:ext cx="2008909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167120" y="2209800"/>
            <a:ext cx="2147455" cy="2286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693477" y="1285875"/>
            <a:ext cx="277091" cy="304800"/>
          </a:xfrm>
          <a:prstGeom prst="rect">
            <a:avLst/>
          </a:prstGeom>
          <a:noFill/>
          <a:ln w="5715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6970568" y="1438275"/>
            <a:ext cx="2008909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6832022" y="1438275"/>
            <a:ext cx="2147455" cy="2286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979227" y="1666875"/>
            <a:ext cx="2008909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6822497" y="1704975"/>
            <a:ext cx="2147455" cy="2286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6970568" y="1933575"/>
            <a:ext cx="2008909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6832022" y="1933575"/>
            <a:ext cx="2147455" cy="2286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6979227" y="2162175"/>
            <a:ext cx="2008909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6822497" y="2200275"/>
            <a:ext cx="2147455" cy="2286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13"/>
          <a:stretch/>
        </p:blipFill>
        <p:spPr bwMode="auto">
          <a:xfrm>
            <a:off x="3082636" y="4086571"/>
            <a:ext cx="2658341" cy="2771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114425"/>
            <a:ext cx="3854574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1" name="Straight Arrow Connector 40"/>
          <p:cNvCxnSpPr/>
          <p:nvPr/>
        </p:nvCxnSpPr>
        <p:spPr>
          <a:xfrm>
            <a:off x="4676775" y="2562225"/>
            <a:ext cx="428625" cy="76200"/>
          </a:xfrm>
          <a:prstGeom prst="straightConnector1">
            <a:avLst/>
          </a:prstGeom>
          <a:ln w="28575">
            <a:solidFill>
              <a:srgbClr val="34143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Left Brace 45"/>
          <p:cNvSpPr/>
          <p:nvPr/>
        </p:nvSpPr>
        <p:spPr>
          <a:xfrm rot="17089855">
            <a:off x="4704136" y="2593687"/>
            <a:ext cx="223466" cy="391711"/>
          </a:xfrm>
          <a:prstGeom prst="leftBrace">
            <a:avLst/>
          </a:prstGeom>
          <a:ln w="38100">
            <a:solidFill>
              <a:srgbClr val="3414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47" name="Straight Arrow Connector 46"/>
          <p:cNvCxnSpPr>
            <a:stCxn id="46" idx="1"/>
          </p:cNvCxnSpPr>
          <p:nvPr/>
        </p:nvCxnSpPr>
        <p:spPr>
          <a:xfrm flipH="1">
            <a:off x="3352800" y="2897553"/>
            <a:ext cx="1434469" cy="1293447"/>
          </a:xfrm>
          <a:prstGeom prst="straightConnector1">
            <a:avLst/>
          </a:prstGeom>
          <a:ln w="38100">
            <a:solidFill>
              <a:srgbClr val="34143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682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Random dot stereogram (RDS)</a:t>
            </a:r>
            <a:endParaRPr lang="he-IL" dirty="0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878417"/>
            <a:ext cx="6553200" cy="2511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3390381"/>
            <a:ext cx="2390775" cy="1793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3219450"/>
            <a:ext cx="3114675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447800" y="878417"/>
            <a:ext cx="3276600" cy="2511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801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Aft>
                <a:spcPts val="13"/>
              </a:spcAft>
              <a:buSzPct val="99000"/>
              <a:buFont typeface="Times" charset="0"/>
              <a:buNone/>
            </a:pPr>
            <a:r>
              <a:rPr lang="en-US" dirty="0" smtClean="0">
                <a:latin typeface="Helvetica" charset="0"/>
              </a:rPr>
              <a:t>Physiological Depth Cues</a:t>
            </a:r>
            <a:endParaRPr lang="en-US" dirty="0" smtClean="0">
              <a:solidFill>
                <a:schemeClr val="bg2"/>
              </a:solidFill>
              <a:latin typeface="Helvetica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0" indent="0" algn="l" rtl="0" eaLnBrk="1" hangingPunct="1">
              <a:spcAft>
                <a:spcPts val="13"/>
              </a:spcAft>
              <a:buSzPct val="99000"/>
              <a:buNone/>
            </a:pPr>
            <a:r>
              <a:rPr lang="en-US" dirty="0" smtClean="0">
                <a:latin typeface="Helvetica" charset="0"/>
              </a:rPr>
              <a:t>Two Physiological Depth Cues:</a:t>
            </a:r>
          </a:p>
          <a:p>
            <a:pPr marL="990600" lvl="1" indent="-533400" algn="l" rtl="0" eaLnBrk="1" hangingPunct="1">
              <a:spcAft>
                <a:spcPts val="13"/>
              </a:spcAft>
              <a:buSzPct val="99000"/>
              <a:buFont typeface="Times" charset="0"/>
              <a:buAutoNum type="arabicPeriod"/>
            </a:pPr>
            <a:r>
              <a:rPr lang="en-US" dirty="0" smtClean="0">
                <a:latin typeface="Helvetica" charset="0"/>
              </a:rPr>
              <a:t>Accommodation</a:t>
            </a:r>
          </a:p>
          <a:p>
            <a:pPr marL="990600" lvl="1" indent="-533400" algn="l" rtl="0" eaLnBrk="1" hangingPunct="1">
              <a:spcAft>
                <a:spcPts val="13"/>
              </a:spcAft>
              <a:buSzPct val="99000"/>
              <a:buFont typeface="Times" charset="0"/>
              <a:buAutoNum type="arabicPeriod"/>
            </a:pPr>
            <a:r>
              <a:rPr lang="en-US" dirty="0" smtClean="0">
                <a:latin typeface="Helvetica" charset="0"/>
              </a:rPr>
              <a:t>Convergence</a:t>
            </a:r>
            <a:endParaRPr lang="en-US" dirty="0" smtClean="0">
              <a:solidFill>
                <a:schemeClr val="bg2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63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variations: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85875"/>
            <a:ext cx="8686800" cy="4784725"/>
          </a:xfrm>
        </p:spPr>
        <p:txBody>
          <a:bodyPr>
            <a:normAutofit/>
          </a:bodyPr>
          <a:lstStyle/>
          <a:p>
            <a:pPr algn="l" rtl="0"/>
            <a:r>
              <a:rPr lang="en-US" sz="2400" dirty="0" smtClean="0"/>
              <a:t>1. maximum of cross correlation</a:t>
            </a:r>
          </a:p>
          <a:p>
            <a:pPr algn="l" rtl="0"/>
            <a:r>
              <a:rPr lang="en-US" sz="2400" dirty="0" smtClean="0"/>
              <a:t>2. First neuron to fire in a 2D LIF array (winner take all). The input is the cross correlation result.</a:t>
            </a:r>
          </a:p>
          <a:p>
            <a:pPr algn="l" rtl="0"/>
            <a:r>
              <a:rPr lang="en-US" sz="2400" dirty="0" smtClean="0"/>
              <a:t>3. Population vector of 2D LIF array after X simulation steps. Same input.</a:t>
            </a:r>
          </a:p>
          <a:p>
            <a:pPr marL="0" indent="0" algn="l" rtl="0">
              <a:buNone/>
            </a:pPr>
            <a:r>
              <a:rPr lang="en-US" sz="2400" dirty="0" smtClean="0"/>
              <a:t>Notice the horizontal smearing in 2 and 3 is because of cross over activity when switching patches</a:t>
            </a:r>
            <a:endParaRPr lang="he-IL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86225"/>
            <a:ext cx="8523287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968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task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4784725"/>
          </a:xfrm>
          <a:solidFill>
            <a:srgbClr val="FFFFFF">
              <a:alpha val="69804"/>
            </a:srgbClr>
          </a:solidFill>
        </p:spPr>
        <p:txBody>
          <a:bodyPr>
            <a:normAutofit fontScale="62500" lnSpcReduction="20000"/>
          </a:bodyPr>
          <a:lstStyle/>
          <a:p>
            <a:pPr marL="514350" indent="-514350" algn="l" rtl="0">
              <a:buAutoNum type="arabicPeriod"/>
            </a:pPr>
            <a:r>
              <a:rPr lang="en-US" dirty="0" smtClean="0"/>
              <a:t>Load a pair of stereo images. You can use the supplied function </a:t>
            </a:r>
            <a:r>
              <a:rPr lang="en-US" dirty="0" err="1" smtClean="0"/>
              <a:t>image_loader.m</a:t>
            </a:r>
            <a:r>
              <a:rPr lang="en-US" dirty="0" smtClean="0"/>
              <a:t> which makes sure the image is in </a:t>
            </a:r>
            <a:r>
              <a:rPr lang="en-US" dirty="0" err="1" smtClean="0"/>
              <a:t>grayscale</a:t>
            </a:r>
            <a:r>
              <a:rPr lang="en-US" dirty="0" smtClean="0"/>
              <a:t> and has a proper dynamic range.</a:t>
            </a:r>
          </a:p>
          <a:p>
            <a:pPr marL="514350" indent="-514350" algn="l" rtl="0">
              <a:buAutoNum type="arabicPeriod"/>
            </a:pPr>
            <a:r>
              <a:rPr lang="en-US" dirty="0" smtClean="0"/>
              <a:t>Generate the filters. You can use the supplied function </a:t>
            </a:r>
            <a:r>
              <a:rPr lang="en-US" dirty="0" err="1" smtClean="0"/>
              <a:t>generate_filters.m</a:t>
            </a:r>
            <a:r>
              <a:rPr lang="en-US" dirty="0" smtClean="0"/>
              <a:t> to generate the array of filters. I urge you to try out different sizes (3</a:t>
            </a:r>
            <a:r>
              <a:rPr lang="en-US" baseline="30000" dirty="0" smtClean="0"/>
              <a:t>rd</a:t>
            </a:r>
            <a:r>
              <a:rPr lang="en-US" dirty="0" smtClean="0"/>
              <a:t> parameter) than the default ones in the function. </a:t>
            </a:r>
          </a:p>
          <a:p>
            <a:pPr marL="514350" indent="-514350" algn="l" rtl="0">
              <a:buAutoNum type="arabicPeriod"/>
            </a:pPr>
            <a:r>
              <a:rPr lang="en-US" dirty="0" smtClean="0"/>
              <a:t>Filter each of the two images using the filters from the previous stage. You can use the function </a:t>
            </a:r>
            <a:r>
              <a:rPr lang="en-US" dirty="0" err="1" smtClean="0"/>
              <a:t>filter_with_all_filters.m</a:t>
            </a:r>
            <a:r>
              <a:rPr lang="en-US" dirty="0" smtClean="0"/>
              <a:t> to do this.</a:t>
            </a:r>
          </a:p>
          <a:p>
            <a:pPr marL="514350" indent="-514350" algn="l" rtl="0">
              <a:buAutoNum type="arabicPeriod"/>
            </a:pPr>
            <a:r>
              <a:rPr lang="en-US" dirty="0" smtClean="0"/>
              <a:t>Now, using the two filtered images, iterate over patches, calculate the cross correlation matrix and determine the current depth using the methods 1-3 described in the previous slide. You </a:t>
            </a:r>
            <a:r>
              <a:rPr lang="en-US" b="1" dirty="0" smtClean="0"/>
              <a:t>can</a:t>
            </a:r>
            <a:r>
              <a:rPr lang="en-US" dirty="0" smtClean="0"/>
              <a:t> tweak the overlap of the patches to reduce computation time.</a:t>
            </a:r>
          </a:p>
          <a:p>
            <a:pPr marL="514350" indent="-514350" algn="l" rtl="0">
              <a:buAutoNum type="arabicPeriod"/>
            </a:pPr>
            <a:endParaRPr lang="en-US" dirty="0" smtClean="0"/>
          </a:p>
          <a:p>
            <a:pPr marL="0" indent="0" algn="l" rtl="0">
              <a:buNone/>
            </a:pPr>
            <a:r>
              <a:rPr lang="en-US" b="1" dirty="0" smtClean="0"/>
              <a:t>Note for methods 2 and 3: a.</a:t>
            </a:r>
            <a:r>
              <a:rPr lang="en-US" dirty="0" smtClean="0"/>
              <a:t> you can use the </a:t>
            </a:r>
            <a:r>
              <a:rPr lang="en-US" dirty="0"/>
              <a:t>supplied </a:t>
            </a:r>
            <a:r>
              <a:rPr lang="en-US" dirty="0" smtClean="0"/>
              <a:t>function </a:t>
            </a:r>
            <a:r>
              <a:rPr lang="en-US" dirty="0" err="1" smtClean="0"/>
              <a:t>LIF_one_step_multiple_neurons.m</a:t>
            </a:r>
            <a:r>
              <a:rPr lang="en-US" dirty="0" smtClean="0"/>
              <a:t> to simulate the LIF neurons </a:t>
            </a:r>
            <a:r>
              <a:rPr lang="en-US" b="1" dirty="0" smtClean="0"/>
              <a:t>b.</a:t>
            </a:r>
            <a:r>
              <a:rPr lang="en-US" dirty="0" smtClean="0"/>
              <a:t> For methods 2 and 3 it is wise to normalize the xcorr2 results, e.g. by dividing by the maximum value or some such normalization.</a:t>
            </a:r>
          </a:p>
          <a:p>
            <a:pPr marL="514350" indent="-514350" algn="l" rtl="0">
              <a:buFont typeface="Wingdings 2"/>
              <a:buAutoNum type="arabicPeriod"/>
            </a:pPr>
            <a:endParaRPr lang="en-US" dirty="0" smtClean="0"/>
          </a:p>
          <a:p>
            <a:pPr marL="514350" indent="-514350" algn="l" rtl="0">
              <a:buFont typeface="Wingdings 2"/>
              <a:buAutoNum type="arabicPeriod"/>
            </a:pPr>
            <a:endParaRPr lang="en-US" dirty="0"/>
          </a:p>
          <a:p>
            <a:pPr marL="514350" indent="-514350" algn="l" rtl="0">
              <a:buAutoNum type="arabicPeriod"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1160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task - continued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  <a:solidFill>
            <a:srgbClr val="FFFFFF">
              <a:alpha val="63922"/>
            </a:srgbClr>
          </a:solidFill>
        </p:spPr>
        <p:txBody>
          <a:bodyPr lIns="180000" rIns="180000">
            <a:normAutofit fontScale="85000" lnSpcReduction="10000"/>
          </a:bodyPr>
          <a:lstStyle/>
          <a:p>
            <a:pPr marL="457200" indent="-457200" algn="l" rtl="0">
              <a:buFont typeface="+mj-lt"/>
              <a:buAutoNum type="arabicPeriod" startAt="5"/>
            </a:pPr>
            <a:r>
              <a:rPr lang="en-US" sz="2000" dirty="0" smtClean="0"/>
              <a:t>Incorporate </a:t>
            </a:r>
            <a:r>
              <a:rPr lang="en-US" sz="2000" dirty="0"/>
              <a:t>all these </a:t>
            </a:r>
            <a:r>
              <a:rPr lang="en-US" sz="2000" dirty="0" smtClean="0"/>
              <a:t>into </a:t>
            </a:r>
            <a:r>
              <a:rPr lang="en-US" sz="2000" dirty="0"/>
              <a:t>a function of </a:t>
            </a:r>
            <a:r>
              <a:rPr lang="en-US" sz="2000" dirty="0" smtClean="0"/>
              <a:t>the form</a:t>
            </a:r>
            <a:r>
              <a:rPr lang="en-US" sz="2000" dirty="0"/>
              <a:t>:</a:t>
            </a:r>
          </a:p>
          <a:p>
            <a:pPr marL="447675" indent="0" algn="l" rtl="0">
              <a:buNone/>
            </a:pPr>
            <a:r>
              <a:rPr lang="en-US" sz="2000" b="1" dirty="0" smtClean="0"/>
              <a:t>result </a:t>
            </a:r>
            <a:r>
              <a:rPr lang="en-US" sz="2000" b="1" dirty="0"/>
              <a:t>= </a:t>
            </a:r>
            <a:r>
              <a:rPr lang="en-US" sz="2000" b="1" dirty="0" err="1"/>
              <a:t>find_depth_with_LIF</a:t>
            </a:r>
            <a:r>
              <a:rPr lang="en-US" sz="2000" b="1" dirty="0"/>
              <a:t>( </a:t>
            </a:r>
            <a:r>
              <a:rPr lang="en-US" sz="2000" b="1" dirty="0" err="1"/>
              <a:t>Left_im_name,Right_im_name</a:t>
            </a:r>
            <a:r>
              <a:rPr lang="en-US" sz="2000" b="1" dirty="0"/>
              <a:t>, </a:t>
            </a:r>
            <a:r>
              <a:rPr lang="en-US" sz="2000" b="1" dirty="0" err="1"/>
              <a:t>method_num,patch_size</a:t>
            </a:r>
            <a:r>
              <a:rPr lang="en-US" sz="2000" b="1" dirty="0"/>
              <a:t>, </a:t>
            </a:r>
            <a:r>
              <a:rPr lang="en-US" sz="2000" b="1" dirty="0" err="1"/>
              <a:t>use_filters</a:t>
            </a:r>
            <a:r>
              <a:rPr lang="en-US" sz="2000" b="1" dirty="0"/>
              <a:t> </a:t>
            </a:r>
            <a:r>
              <a:rPr lang="en-US" sz="2000" b="1" dirty="0" smtClean="0"/>
              <a:t>)</a:t>
            </a:r>
            <a:r>
              <a:rPr lang="en-US" sz="2000" dirty="0" smtClean="0"/>
              <a:t> </a:t>
            </a:r>
          </a:p>
          <a:p>
            <a:pPr marL="447675" indent="0" algn="l" rtl="0">
              <a:buNone/>
            </a:pPr>
            <a:r>
              <a:rPr lang="en-US" sz="2000" dirty="0" smtClean="0"/>
              <a:t>Where </a:t>
            </a:r>
            <a:r>
              <a:rPr lang="en-US" sz="2000" b="1" dirty="0"/>
              <a:t>result</a:t>
            </a:r>
            <a:r>
              <a:rPr lang="en-US" sz="2000" dirty="0"/>
              <a:t> is the </a:t>
            </a:r>
            <a:r>
              <a:rPr lang="en-US" sz="2000" dirty="0" smtClean="0"/>
              <a:t>matrix </a:t>
            </a:r>
            <a:r>
              <a:rPr lang="en-US" sz="2000" dirty="0"/>
              <a:t>representing the estimated depth (pixel shifts), </a:t>
            </a:r>
            <a:r>
              <a:rPr lang="en-US" sz="2000" b="1" dirty="0"/>
              <a:t>Left</a:t>
            </a:r>
            <a:r>
              <a:rPr lang="en-US" sz="2000" dirty="0"/>
              <a:t> and </a:t>
            </a:r>
            <a:r>
              <a:rPr lang="en-US" sz="2000" b="1" dirty="0" err="1"/>
              <a:t>Right_im_name</a:t>
            </a:r>
            <a:r>
              <a:rPr lang="en-US" sz="2000" dirty="0"/>
              <a:t> are the names of the stereo images</a:t>
            </a:r>
            <a:r>
              <a:rPr lang="en-US" sz="2000" dirty="0" smtClean="0"/>
              <a:t>. </a:t>
            </a:r>
            <a:r>
              <a:rPr lang="en-US" sz="2000" dirty="0"/>
              <a:t> </a:t>
            </a:r>
            <a:r>
              <a:rPr lang="en-US" sz="2000" b="1" dirty="0" err="1" smtClean="0"/>
              <a:t>method_num</a:t>
            </a:r>
            <a:r>
              <a:rPr lang="en-US" sz="2000" dirty="0" smtClean="0"/>
              <a:t> is the number of the method (1-3, see above). </a:t>
            </a:r>
            <a:r>
              <a:rPr lang="en-US" sz="2000" b="1" dirty="0" err="1" smtClean="0"/>
              <a:t>patch_size</a:t>
            </a:r>
            <a:r>
              <a:rPr lang="en-US" sz="2000" dirty="0" smtClean="0"/>
              <a:t> the ratio of the patch size to the image dimensions. E.g. in an image that is 640x480 a ratio of 1/15 will produce a patch of size ~43x32. </a:t>
            </a:r>
            <a:r>
              <a:rPr lang="en-US" sz="1700" dirty="0" smtClean="0"/>
              <a:t>Please note that in matlab the indexing convention is </a:t>
            </a:r>
            <a:r>
              <a:rPr lang="en-US" sz="1700" dirty="0" err="1" smtClean="0"/>
              <a:t>rowsxcols</a:t>
            </a:r>
            <a:r>
              <a:rPr lang="en-US" sz="1700" dirty="0" smtClean="0"/>
              <a:t> (and not </a:t>
            </a:r>
            <a:r>
              <a:rPr lang="en-US" sz="1700" dirty="0" err="1" smtClean="0"/>
              <a:t>x,y</a:t>
            </a:r>
            <a:r>
              <a:rPr lang="en-US" sz="1700" dirty="0" smtClean="0"/>
              <a:t>) so the image is actually 480x640. </a:t>
            </a:r>
            <a:r>
              <a:rPr lang="en-US" sz="2000" b="1" dirty="0" err="1" smtClean="0"/>
              <a:t>use_filters</a:t>
            </a:r>
            <a:r>
              <a:rPr lang="en-US" sz="2000" dirty="0" smtClean="0"/>
              <a:t> is a flag that determines whether to filter the images (step 3 in previous slide) before computing the depth map (useful for debugging, however should be set to </a:t>
            </a:r>
            <a:r>
              <a:rPr lang="en-US" sz="2000" b="1" dirty="0" smtClean="0"/>
              <a:t>true</a:t>
            </a:r>
            <a:r>
              <a:rPr lang="en-US" sz="2000" dirty="0" smtClean="0"/>
              <a:t> when generating the final results).</a:t>
            </a:r>
          </a:p>
          <a:p>
            <a:pPr marL="447675" indent="0" algn="l" rtl="0">
              <a:buNone/>
            </a:pPr>
            <a:endParaRPr lang="en-US" sz="2000" dirty="0" smtClean="0"/>
          </a:p>
          <a:p>
            <a:pPr algn="l" rtl="0"/>
            <a:r>
              <a:rPr lang="en-US" sz="2000" dirty="0" smtClean="0"/>
              <a:t>In addition to the supplied stereo image pairs, you should also generate a left and right random dot stereogram image pair using the supplied function </a:t>
            </a:r>
            <a:r>
              <a:rPr lang="en-US" sz="2000" dirty="0" err="1" smtClean="0"/>
              <a:t>RDS_generator.m</a:t>
            </a:r>
            <a:r>
              <a:rPr lang="en-US" sz="2000" dirty="0" smtClean="0"/>
              <a:t> together with a mask (I supplied you with an example </a:t>
            </a:r>
            <a:r>
              <a:rPr lang="en-US" sz="2000" dirty="0"/>
              <a:t>mask, </a:t>
            </a:r>
            <a:r>
              <a:rPr lang="en-US" sz="2000" dirty="0" smtClean="0"/>
              <a:t>RDS_Pac-Man_mask.png)</a:t>
            </a:r>
          </a:p>
          <a:p>
            <a:pPr algn="l" rtl="0"/>
            <a:r>
              <a:rPr lang="en-US" sz="2000" dirty="0" smtClean="0"/>
              <a:t>You </a:t>
            </a:r>
            <a:r>
              <a:rPr lang="en-US" sz="2000" dirty="0"/>
              <a:t>can find other stereo image pairs online, e.g. </a:t>
            </a:r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vasc.ri.cmu.edu/idb/html/stereo/index.html</a:t>
            </a:r>
            <a:endParaRPr lang="en-US" sz="2000" dirty="0" smtClean="0"/>
          </a:p>
          <a:p>
            <a:pPr algn="l" rtl="0"/>
            <a:r>
              <a:rPr lang="en-US" sz="2000" dirty="0" smtClean="0"/>
              <a:t>Bonus</a:t>
            </a:r>
            <a:r>
              <a:rPr lang="en-US" sz="2000" dirty="0"/>
              <a:t>: You can add a fourth </a:t>
            </a:r>
            <a:r>
              <a:rPr lang="en-US" sz="2000" dirty="0" smtClean="0"/>
              <a:t>depth estimation method of our </a:t>
            </a:r>
            <a:r>
              <a:rPr lang="en-US" sz="2000" dirty="0"/>
              <a:t>choice. This can be something you read somewhere or an original idea. For example you can use </a:t>
            </a:r>
            <a:r>
              <a:rPr lang="en-US" sz="2000" dirty="0" smtClean="0"/>
              <a:t>one of the methods </a:t>
            </a:r>
            <a:r>
              <a:rPr lang="en-US" sz="2000" dirty="0"/>
              <a:t>1-3 but </a:t>
            </a:r>
            <a:r>
              <a:rPr lang="en-US" sz="2000" dirty="0" smtClean="0"/>
              <a:t>change </a:t>
            </a:r>
            <a:r>
              <a:rPr lang="en-US" sz="2000" dirty="0"/>
              <a:t>the </a:t>
            </a:r>
            <a:r>
              <a:rPr lang="en-US" sz="2000" dirty="0" smtClean="0"/>
              <a:t>patch scan </a:t>
            </a:r>
            <a:r>
              <a:rPr lang="en-US" sz="2000" dirty="0"/>
              <a:t>so it won’t be an orderly right to left then down one row and right to left. Instead it can be a random scan </a:t>
            </a:r>
            <a:r>
              <a:rPr lang="en-US" sz="2000" dirty="0" smtClean="0"/>
              <a:t>which, among </a:t>
            </a:r>
            <a:r>
              <a:rPr lang="en-US" sz="2000" dirty="0"/>
              <a:t>other </a:t>
            </a:r>
            <a:r>
              <a:rPr lang="en-US" sz="2000" dirty="0" smtClean="0"/>
              <a:t>things, </a:t>
            </a:r>
            <a:r>
              <a:rPr lang="en-US" sz="2000" dirty="0"/>
              <a:t>will cause several regions to be left uncalculated but other regions more tightly sampled.</a:t>
            </a:r>
          </a:p>
          <a:p>
            <a:pPr marL="457200" indent="-457200" algn="l" rtl="0">
              <a:buFont typeface="+mj-lt"/>
              <a:buAutoNum type="arabicPeriod" startAt="5"/>
            </a:pPr>
            <a:endParaRPr lang="en-US" sz="2000" dirty="0"/>
          </a:p>
          <a:p>
            <a:pPr marL="457200" indent="-457200" algn="l" rtl="0">
              <a:buFont typeface="+mj-lt"/>
              <a:buAutoNum type="arabicPeriod" startAt="5"/>
            </a:pPr>
            <a:endParaRPr lang="en-US" sz="2000" dirty="0" smtClean="0"/>
          </a:p>
          <a:p>
            <a:pPr marL="457200" indent="-457200" algn="l" rtl="0">
              <a:buFont typeface="+mj-lt"/>
              <a:buAutoNum type="arabicPeriod" startAt="5"/>
            </a:pPr>
            <a:endParaRPr lang="en-US" sz="2000" dirty="0" smtClean="0"/>
          </a:p>
          <a:p>
            <a:pPr marL="857250" lvl="1" indent="-457200" algn="l" rtl="0">
              <a:buFont typeface="+mj-lt"/>
              <a:buAutoNum type="arabicPeriod"/>
            </a:pPr>
            <a:endParaRPr lang="en-US" sz="1600" dirty="0" smtClean="0"/>
          </a:p>
          <a:p>
            <a:pPr marL="857250" lvl="1" indent="-457200" algn="l" rtl="0">
              <a:buFont typeface="+mj-lt"/>
              <a:buAutoNum type="arabicPeriod"/>
            </a:pPr>
            <a:endParaRPr lang="en-US" sz="1600" b="1" dirty="0" smtClean="0"/>
          </a:p>
          <a:p>
            <a:pPr marL="457200" indent="-457200" algn="l" rtl="0">
              <a:buFont typeface="+mj-lt"/>
              <a:buAutoNum type="arabicPeriod" startAt="5"/>
            </a:pPr>
            <a:endParaRPr lang="en-US" sz="2000" dirty="0" smtClean="0"/>
          </a:p>
          <a:p>
            <a:pPr marL="457200" indent="-457200" algn="l" rtl="0">
              <a:buFont typeface="+mj-lt"/>
              <a:buAutoNum type="arabicPeriod" startAt="5"/>
            </a:pPr>
            <a:endParaRPr lang="en-US" sz="2000" b="1" dirty="0" smtClean="0"/>
          </a:p>
          <a:p>
            <a:pPr marL="457200" indent="-457200" algn="l" rtl="0">
              <a:buFont typeface="+mj-lt"/>
              <a:buAutoNum type="arabicPeriod" startAt="5"/>
            </a:pPr>
            <a:endParaRPr lang="en-US" sz="2000" dirty="0"/>
          </a:p>
          <a:p>
            <a:pPr marL="457200" indent="-457200" algn="l" rtl="0">
              <a:buFont typeface="+mj-lt"/>
              <a:buAutoNum type="arabicPeriod" startAt="5"/>
            </a:pP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415557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hand in (e-mail in)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FF">
              <a:alpha val="63137"/>
            </a:srgbClr>
          </a:solidFill>
        </p:spPr>
        <p:txBody>
          <a:bodyPr/>
          <a:lstStyle/>
          <a:p>
            <a:pPr marL="457200" indent="-457200" algn="l" rtl="0">
              <a:buFont typeface="+mj-lt"/>
              <a:buAutoNum type="arabicPeriod"/>
            </a:pPr>
            <a:r>
              <a:rPr lang="en-US" sz="2000" dirty="0" smtClean="0"/>
              <a:t>Your </a:t>
            </a:r>
            <a:r>
              <a:rPr lang="en-US" sz="2000" dirty="0"/>
              <a:t>code together with any </a:t>
            </a:r>
            <a:r>
              <a:rPr lang="en-US" sz="2000" dirty="0" smtClean="0"/>
              <a:t>images (regular and RDS) </a:t>
            </a:r>
            <a:r>
              <a:rPr lang="en-US" sz="2000" dirty="0"/>
              <a:t>you used </a:t>
            </a:r>
            <a:r>
              <a:rPr lang="en-US" sz="2000" b="1" dirty="0"/>
              <a:t>and</a:t>
            </a:r>
            <a:r>
              <a:rPr lang="en-US" sz="2000" dirty="0"/>
              <a:t> the supplied images</a:t>
            </a:r>
            <a:r>
              <a:rPr lang="en-US" sz="2000" b="1" dirty="0"/>
              <a:t>.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000" dirty="0"/>
              <a:t>A document showing the </a:t>
            </a:r>
            <a:r>
              <a:rPr lang="en-US" sz="2000" dirty="0" smtClean="0"/>
              <a:t>depth results </a:t>
            </a:r>
            <a:r>
              <a:rPr lang="en-US" sz="2000" dirty="0"/>
              <a:t>on the </a:t>
            </a:r>
            <a:r>
              <a:rPr lang="en-US" sz="2000" b="1" dirty="0"/>
              <a:t>two</a:t>
            </a:r>
            <a:r>
              <a:rPr lang="en-US" sz="2000" dirty="0"/>
              <a:t> supplied stereo image pairs </a:t>
            </a:r>
            <a:r>
              <a:rPr lang="en-US" sz="2000" dirty="0" smtClean="0"/>
              <a:t>and one RDS you generated, for </a:t>
            </a:r>
            <a:r>
              <a:rPr lang="en-US" sz="2000" b="1" dirty="0"/>
              <a:t>each</a:t>
            </a:r>
            <a:r>
              <a:rPr lang="en-US" sz="2000" dirty="0"/>
              <a:t> of the 3 </a:t>
            </a:r>
            <a:r>
              <a:rPr lang="en-US" sz="2000" dirty="0" smtClean="0"/>
              <a:t>methods .</a:t>
            </a:r>
          </a:p>
          <a:p>
            <a:pPr marL="447675" indent="0" algn="l" rtl="0">
              <a:buNone/>
            </a:pPr>
            <a:r>
              <a:rPr lang="en-US" sz="2000" dirty="0" smtClean="0"/>
              <a:t>(</a:t>
            </a:r>
            <a:r>
              <a:rPr lang="en-US" sz="2000" dirty="0"/>
              <a:t>If you chose to do the bonus then </a:t>
            </a:r>
            <a:r>
              <a:rPr lang="en-US" sz="2000" dirty="0" smtClean="0"/>
              <a:t>show the </a:t>
            </a:r>
            <a:r>
              <a:rPr lang="en-US" sz="2000" dirty="0"/>
              <a:t>results for the bonus method as well). </a:t>
            </a:r>
            <a:r>
              <a:rPr lang="en-US" sz="2000" dirty="0" smtClean="0"/>
              <a:t>Don’t forget when showing results for the RDS to relate them to the mask used to generate it. </a:t>
            </a:r>
          </a:p>
          <a:p>
            <a:pPr marL="447675" indent="0" algn="l" rtl="0">
              <a:buNone/>
            </a:pPr>
            <a:r>
              <a:rPr lang="en-US" sz="2000" dirty="0" smtClean="0"/>
              <a:t>The </a:t>
            </a:r>
            <a:r>
              <a:rPr lang="en-US" sz="2000" dirty="0"/>
              <a:t>document should contain a concise explanation of what you did, your </a:t>
            </a:r>
            <a:r>
              <a:rPr lang="en-US" sz="2000" dirty="0" smtClean="0"/>
              <a:t>algorithms </a:t>
            </a:r>
            <a:r>
              <a:rPr lang="en-US" sz="2000" dirty="0"/>
              <a:t>and interpretation of the results.</a:t>
            </a:r>
          </a:p>
          <a:p>
            <a:pPr algn="l" rt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4833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hand in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The project should be submitted by mail to Omri.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Good Luck and a </a:t>
            </a:r>
            <a:r>
              <a:rPr lang="en-US" dirty="0" err="1" smtClean="0"/>
              <a:t>succesful</a:t>
            </a:r>
            <a:r>
              <a:rPr lang="en-US" dirty="0" smtClean="0"/>
              <a:t> test period (and vacation?) !!!</a:t>
            </a:r>
          </a:p>
          <a:p>
            <a:pPr marL="0" indent="0" algn="l" rtl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39470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Aft>
                <a:spcPts val="13"/>
              </a:spcAft>
              <a:buSzPct val="99000"/>
              <a:buFont typeface="Times" charset="0"/>
              <a:buNone/>
            </a:pPr>
            <a:r>
              <a:rPr lang="en-US" dirty="0" smtClean="0">
                <a:latin typeface="Helvetica" charset="0"/>
              </a:rPr>
              <a:t>Physiological Depth Cues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609600" indent="-609600" eaLnBrk="1" hangingPunct="1">
              <a:spcAft>
                <a:spcPts val="13"/>
              </a:spcAft>
              <a:buSzPct val="99000"/>
              <a:buFont typeface="Times" charset="0"/>
              <a:buChar char="–"/>
            </a:pPr>
            <a:r>
              <a:rPr lang="en-US" dirty="0" smtClean="0">
                <a:latin typeface="Helvetica" charset="0"/>
              </a:rPr>
              <a:t>Accommodation</a:t>
            </a:r>
          </a:p>
          <a:p>
            <a:pPr marL="990600" lvl="1" indent="-533400" eaLnBrk="1" hangingPunct="1">
              <a:spcAft>
                <a:spcPts val="13"/>
              </a:spcAft>
              <a:buSzPct val="99000"/>
            </a:pPr>
            <a:endParaRPr lang="en-US" dirty="0" smtClean="0">
              <a:solidFill>
                <a:schemeClr val="bg2"/>
              </a:solidFill>
              <a:latin typeface="Helvetica" charset="0"/>
            </a:endParaRPr>
          </a:p>
        </p:txBody>
      </p:sp>
      <p:pic>
        <p:nvPicPr>
          <p:cNvPr id="17412" name="Picture 4" descr="accomodation.tiff                                              00046C01Macintosh HD                   B7465B8A:"/>
          <p:cNvPicPr>
            <a:picLocks noChangeAspect="1" noChangeArrowheads="1"/>
          </p:cNvPicPr>
          <p:nvPr/>
        </p:nvPicPr>
        <p:blipFill rotWithShape="1">
          <a:blip r:embed="rId2">
            <a:lum bright="-38000" contrast="60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2"/>
          <a:stretch/>
        </p:blipFill>
        <p:spPr bwMode="auto">
          <a:xfrm>
            <a:off x="0" y="2479676"/>
            <a:ext cx="8915400" cy="3894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892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Aft>
                <a:spcPts val="13"/>
              </a:spcAft>
              <a:buSzPct val="99000"/>
              <a:buFont typeface="Times" charset="0"/>
              <a:buNone/>
            </a:pPr>
            <a:r>
              <a:rPr lang="en-US" dirty="0" smtClean="0">
                <a:latin typeface="Helvetica" charset="0"/>
              </a:rPr>
              <a:t>Physiological Depth Cues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0" indent="0" algn="l" rtl="0" eaLnBrk="1" hangingPunct="1">
              <a:spcAft>
                <a:spcPts val="13"/>
              </a:spcAft>
              <a:buSzPct val="99000"/>
              <a:buNone/>
            </a:pPr>
            <a:r>
              <a:rPr lang="en-US" dirty="0" smtClean="0">
                <a:latin typeface="Helvetica" charset="0"/>
              </a:rPr>
              <a:t>Accommodation</a:t>
            </a:r>
          </a:p>
          <a:p>
            <a:pPr marL="990600" lvl="1" indent="-533400" algn="l" rtl="0" eaLnBrk="1" hangingPunct="1">
              <a:spcAft>
                <a:spcPts val="13"/>
              </a:spcAft>
              <a:buSzPct val="99000"/>
            </a:pPr>
            <a:r>
              <a:rPr lang="en-US" dirty="0" smtClean="0">
                <a:latin typeface="Helvetica" charset="0"/>
              </a:rPr>
              <a:t>relaxed lens = far away</a:t>
            </a:r>
          </a:p>
          <a:p>
            <a:pPr marL="990600" lvl="1" indent="-533400" algn="l" rtl="0" eaLnBrk="1" hangingPunct="1">
              <a:spcAft>
                <a:spcPts val="13"/>
              </a:spcAft>
              <a:buSzPct val="99000"/>
            </a:pPr>
            <a:r>
              <a:rPr lang="en-US" dirty="0" smtClean="0">
                <a:latin typeface="Helvetica" charset="0"/>
              </a:rPr>
              <a:t>accommodating lens = near</a:t>
            </a:r>
          </a:p>
          <a:p>
            <a:pPr marL="990600" lvl="1" indent="-533400" eaLnBrk="1" hangingPunct="1">
              <a:spcAft>
                <a:spcPts val="13"/>
              </a:spcAft>
              <a:buSzPct val="99000"/>
            </a:pPr>
            <a:endParaRPr lang="en-US" dirty="0" smtClean="0">
              <a:latin typeface="Helvetica" charset="0"/>
            </a:endParaRPr>
          </a:p>
          <a:p>
            <a:pPr marL="990600" lvl="1" indent="-533400" eaLnBrk="1" hangingPunct="1">
              <a:spcAft>
                <a:spcPts val="13"/>
              </a:spcAft>
              <a:buSzPct val="99000"/>
            </a:pPr>
            <a:endParaRPr lang="en-US" dirty="0" smtClean="0">
              <a:latin typeface="Helvetica" charset="0"/>
            </a:endParaRPr>
          </a:p>
          <a:p>
            <a:pPr marL="0" indent="0" algn="l" rtl="0" eaLnBrk="1" hangingPunct="1">
              <a:spcAft>
                <a:spcPts val="13"/>
              </a:spcAft>
              <a:buSzPct val="99000"/>
              <a:buNone/>
            </a:pPr>
            <a:r>
              <a:rPr lang="en-US" i="1" dirty="0" smtClean="0">
                <a:latin typeface="Helvetica" charset="0"/>
              </a:rPr>
              <a:t>What must the visual system be able to compute unconsciously?</a:t>
            </a:r>
          </a:p>
        </p:txBody>
      </p:sp>
    </p:spTree>
    <p:extLst>
      <p:ext uri="{BB962C8B-B14F-4D97-AF65-F5344CB8AC3E}">
        <p14:creationId xmlns:p14="http://schemas.microsoft.com/office/powerpoint/2010/main" val="3222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Aft>
                <a:spcPts val="13"/>
              </a:spcAft>
              <a:buSzPct val="99000"/>
              <a:buFont typeface="Times" charset="0"/>
              <a:buNone/>
            </a:pPr>
            <a:r>
              <a:rPr lang="en-US" dirty="0" smtClean="0">
                <a:latin typeface="Helvetica" charset="0"/>
              </a:rPr>
              <a:t>Physiological Depth Cues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609600" indent="-609600" eaLnBrk="1" hangingPunct="1">
              <a:spcAft>
                <a:spcPts val="13"/>
              </a:spcAft>
              <a:buSzPct val="99000"/>
              <a:buFont typeface="Times" charset="0"/>
              <a:buChar char="–"/>
            </a:pPr>
            <a:r>
              <a:rPr lang="en-US" dirty="0" smtClean="0">
                <a:latin typeface="Helvetica" charset="0"/>
              </a:rPr>
              <a:t>Convergence</a:t>
            </a:r>
            <a:endParaRPr lang="en-US" dirty="0" smtClean="0">
              <a:solidFill>
                <a:schemeClr val="bg2"/>
              </a:solidFill>
              <a:latin typeface="Helvetica" charset="0"/>
            </a:endParaRPr>
          </a:p>
        </p:txBody>
      </p:sp>
      <p:pic>
        <p:nvPicPr>
          <p:cNvPr id="19459" name="Picture 3" descr="scan20030923_191624.tiff                                       00046C01Macintosh HD                   B7465B8A:"/>
          <p:cNvPicPr>
            <a:picLocks noChangeAspect="1" noChangeArrowheads="1"/>
          </p:cNvPicPr>
          <p:nvPr/>
        </p:nvPicPr>
        <p:blipFill>
          <a:blip r:embed="rId2">
            <a:lum bright="-32000" contrast="50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5" y="1371600"/>
            <a:ext cx="568642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065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Aft>
                <a:spcPts val="13"/>
              </a:spcAft>
              <a:buSzPct val="99000"/>
              <a:buFont typeface="Times" charset="0"/>
              <a:buNone/>
            </a:pPr>
            <a:r>
              <a:rPr lang="en-US" dirty="0" smtClean="0">
                <a:latin typeface="Helvetica" charset="0"/>
              </a:rPr>
              <a:t>Physiological Depth Cues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algn="l" rtl="0" eaLnBrk="1" hangingPunct="1">
              <a:spcAft>
                <a:spcPts val="13"/>
              </a:spcAft>
              <a:buSzPct val="99000"/>
              <a:buNone/>
            </a:pPr>
            <a:r>
              <a:rPr lang="en-US" dirty="0" smtClean="0">
                <a:latin typeface="Helvetica" charset="0"/>
              </a:rPr>
              <a:t>Convergence</a:t>
            </a:r>
          </a:p>
          <a:p>
            <a:pPr marL="990600" lvl="1" indent="-533400" algn="l" rtl="0" eaLnBrk="1" hangingPunct="1">
              <a:spcAft>
                <a:spcPts val="13"/>
              </a:spcAft>
              <a:buSzPct val="99000"/>
            </a:pPr>
            <a:r>
              <a:rPr lang="en-US" dirty="0" smtClean="0">
                <a:latin typeface="Helvetica" charset="0"/>
              </a:rPr>
              <a:t>small angle of convergence = far away</a:t>
            </a:r>
          </a:p>
          <a:p>
            <a:pPr marL="990600" lvl="1" indent="-533400" algn="l" rtl="0" eaLnBrk="1" hangingPunct="1">
              <a:spcAft>
                <a:spcPts val="13"/>
              </a:spcAft>
              <a:buSzPct val="99000"/>
            </a:pPr>
            <a:r>
              <a:rPr lang="en-US" dirty="0" smtClean="0">
                <a:latin typeface="Helvetica" charset="0"/>
              </a:rPr>
              <a:t>large angle of convergence = near</a:t>
            </a:r>
          </a:p>
          <a:p>
            <a:pPr marL="990600" lvl="1" indent="-533400" algn="l" rtl="0" eaLnBrk="1" hangingPunct="1">
              <a:spcAft>
                <a:spcPts val="13"/>
              </a:spcAft>
              <a:buSzPct val="99000"/>
            </a:pPr>
            <a:endParaRPr lang="en-US" dirty="0" smtClean="0">
              <a:latin typeface="Helvetica" charset="0"/>
            </a:endParaRPr>
          </a:p>
          <a:p>
            <a:pPr marL="609600" indent="-609600" algn="l" rtl="0" eaLnBrk="1" hangingPunct="1">
              <a:spcAft>
                <a:spcPts val="13"/>
              </a:spcAft>
              <a:buSzPct val="99000"/>
              <a:buFont typeface="Times" charset="0"/>
              <a:buChar char="–"/>
            </a:pPr>
            <a:r>
              <a:rPr lang="en-US" i="1" dirty="0" smtClean="0">
                <a:latin typeface="Helvetica" charset="0"/>
              </a:rPr>
              <a:t>What two sensory systems is the brain integrating?</a:t>
            </a:r>
          </a:p>
          <a:p>
            <a:pPr marL="609600" indent="-609600" algn="l" rtl="0" eaLnBrk="1" hangingPunct="1">
              <a:spcAft>
                <a:spcPts val="13"/>
              </a:spcAft>
              <a:buSzPct val="99000"/>
              <a:buFont typeface="Times" charset="0"/>
              <a:buChar char="–"/>
            </a:pPr>
            <a:r>
              <a:rPr lang="en-US" i="1" dirty="0" smtClean="0">
                <a:latin typeface="Helvetica" charset="0"/>
              </a:rPr>
              <a:t>What happens to images closer or farther away from fixation point?</a:t>
            </a:r>
          </a:p>
          <a:p>
            <a:pPr marL="609600" indent="-609600" algn="l" rtl="0" eaLnBrk="1" hangingPunct="1">
              <a:spcAft>
                <a:spcPts val="13"/>
              </a:spcAft>
              <a:buSzPct val="99000"/>
              <a:buFont typeface="Times" charset="0"/>
              <a:buChar char="–"/>
            </a:pPr>
            <a:endParaRPr lang="en-US" dirty="0" smtClean="0">
              <a:solidFill>
                <a:schemeClr val="bg2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77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Aft>
                <a:spcPts val="13"/>
              </a:spcAft>
              <a:buSzPct val="99000"/>
              <a:buFont typeface="Times" charset="0"/>
              <a:buNone/>
            </a:pPr>
            <a:r>
              <a:rPr lang="en-US" dirty="0" smtClean="0">
                <a:latin typeface="Helvetica" charset="0"/>
              </a:rPr>
              <a:t>Motion Depth Cues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0" indent="0" algn="l" eaLnBrk="1" hangingPunct="1">
              <a:spcAft>
                <a:spcPts val="13"/>
              </a:spcAft>
              <a:buSzPct val="99000"/>
              <a:buNone/>
            </a:pPr>
            <a:r>
              <a:rPr lang="en-US" dirty="0" smtClean="0">
                <a:latin typeface="Helvetica" charset="0"/>
              </a:rPr>
              <a:t>Parallax</a:t>
            </a:r>
          </a:p>
        </p:txBody>
      </p:sp>
      <p:pic>
        <p:nvPicPr>
          <p:cNvPr id="23556" name="Picture 4" descr="scan20030923_191725.tiff                                       00046C01Macintosh HD                   B7465B8A:"/>
          <p:cNvPicPr>
            <a:picLocks noChangeAspect="1" noChangeArrowheads="1"/>
          </p:cNvPicPr>
          <p:nvPr/>
        </p:nvPicPr>
        <p:blipFill>
          <a:blip r:embed="rId2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506663"/>
            <a:ext cx="4495800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953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215</TotalTime>
  <Words>1434</Words>
  <Application>Microsoft Office PowerPoint</Application>
  <PresentationFormat>On-screen Show (4:3)</PresentationFormat>
  <Paragraphs>177</Paragraphs>
  <Slides>44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Trek</vt:lpstr>
      <vt:lpstr>Computational Neuroscience Final Project – Depth Vision</vt:lpstr>
      <vt:lpstr>Intro</vt:lpstr>
      <vt:lpstr>Depth Cues</vt:lpstr>
      <vt:lpstr>Physiological Depth Cues</vt:lpstr>
      <vt:lpstr>Physiological Depth Cues</vt:lpstr>
      <vt:lpstr>Physiological Depth Cues</vt:lpstr>
      <vt:lpstr>Physiological Depth Cues</vt:lpstr>
      <vt:lpstr>Physiological Depth Cues</vt:lpstr>
      <vt:lpstr>Motion Depth Cues</vt:lpstr>
      <vt:lpstr>Motion Depth Cues</vt:lpstr>
      <vt:lpstr>PowerPoint Presentation</vt:lpstr>
      <vt:lpstr>Seeing in Stereo</vt:lpstr>
      <vt:lpstr>Seeing in Stereo</vt:lpstr>
      <vt:lpstr>Binocular Disparity</vt:lpstr>
      <vt:lpstr>Binocular Disparity</vt:lpstr>
      <vt:lpstr>Binocular Disparity</vt:lpstr>
      <vt:lpstr>Binocular Disparity</vt:lpstr>
      <vt:lpstr>Binocular Disparity</vt:lpstr>
      <vt:lpstr>Binocular Disparity</vt:lpstr>
      <vt:lpstr>Binocular Disparity</vt:lpstr>
      <vt:lpstr>Binocular Disparity</vt:lpstr>
      <vt:lpstr>Binocular Disparity</vt:lpstr>
      <vt:lpstr>Binocular Disparity</vt:lpstr>
      <vt:lpstr>Binocular Disparity</vt:lpstr>
      <vt:lpstr>Binocular Disparity</vt:lpstr>
      <vt:lpstr>Binocular Disparity</vt:lpstr>
      <vt:lpstr>Binocular Disparity</vt:lpstr>
      <vt:lpstr>Binocular Disparity</vt:lpstr>
      <vt:lpstr>Binocular Disparity</vt:lpstr>
      <vt:lpstr>Stereopsis</vt:lpstr>
      <vt:lpstr>Stereopsis</vt:lpstr>
      <vt:lpstr>Stereopsis</vt:lpstr>
      <vt:lpstr>Cortical hyper columns in V1</vt:lpstr>
      <vt:lpstr>Our goal</vt:lpstr>
      <vt:lpstr>Simulating receptive fields in v1</vt:lpstr>
      <vt:lpstr>Filtering the images with gabor filters</vt:lpstr>
      <vt:lpstr>Estimation of binocular disparity</vt:lpstr>
      <vt:lpstr>Basic algorithm – maximum of cross correlation </vt:lpstr>
      <vt:lpstr>Random dot stereogram (RDS)</vt:lpstr>
      <vt:lpstr>3 variations:</vt:lpstr>
      <vt:lpstr>Your task</vt:lpstr>
      <vt:lpstr>Your task - continued</vt:lpstr>
      <vt:lpstr>What to hand in (e-mail in)</vt:lpstr>
      <vt:lpstr>How to hand in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Neuroscience Final Project – Depth Vision</dc:title>
  <dc:creator>omripere</dc:creator>
  <cp:lastModifiedBy>Omri Perez</cp:lastModifiedBy>
  <cp:revision>56</cp:revision>
  <dcterms:created xsi:type="dcterms:W3CDTF">2006-08-16T00:00:00Z</dcterms:created>
  <dcterms:modified xsi:type="dcterms:W3CDTF">2013-01-21T11:58:17Z</dcterms:modified>
</cp:coreProperties>
</file>