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9"/>
  </p:notesMasterIdLst>
  <p:handoutMasterIdLst>
    <p:handoutMasterId r:id="rId80"/>
  </p:handoutMasterIdLst>
  <p:sldIdLst>
    <p:sldId id="332" r:id="rId2"/>
    <p:sldId id="333" r:id="rId3"/>
    <p:sldId id="334" r:id="rId4"/>
    <p:sldId id="335" r:id="rId5"/>
    <p:sldId id="325" r:id="rId6"/>
    <p:sldId id="326" r:id="rId7"/>
    <p:sldId id="327" r:id="rId8"/>
    <p:sldId id="328" r:id="rId9"/>
    <p:sldId id="340" r:id="rId10"/>
    <p:sldId id="432" r:id="rId11"/>
    <p:sldId id="346" r:id="rId12"/>
    <p:sldId id="342" r:id="rId13"/>
    <p:sldId id="329" r:id="rId14"/>
    <p:sldId id="344" r:id="rId15"/>
    <p:sldId id="352" r:id="rId16"/>
    <p:sldId id="345" r:id="rId17"/>
    <p:sldId id="353" r:id="rId18"/>
    <p:sldId id="440" r:id="rId19"/>
    <p:sldId id="356" r:id="rId20"/>
    <p:sldId id="439" r:id="rId21"/>
    <p:sldId id="358" r:id="rId22"/>
    <p:sldId id="359" r:id="rId23"/>
    <p:sldId id="457" r:id="rId24"/>
    <p:sldId id="458" r:id="rId25"/>
    <p:sldId id="360" r:id="rId26"/>
    <p:sldId id="361" r:id="rId27"/>
    <p:sldId id="363" r:id="rId28"/>
    <p:sldId id="362" r:id="rId29"/>
    <p:sldId id="364" r:id="rId30"/>
    <p:sldId id="365" r:id="rId31"/>
    <p:sldId id="366" r:id="rId32"/>
    <p:sldId id="367" r:id="rId33"/>
    <p:sldId id="368" r:id="rId34"/>
    <p:sldId id="369" r:id="rId35"/>
    <p:sldId id="370" r:id="rId36"/>
    <p:sldId id="371" r:id="rId37"/>
    <p:sldId id="357" r:id="rId38"/>
    <p:sldId id="372" r:id="rId39"/>
    <p:sldId id="373" r:id="rId40"/>
    <p:sldId id="378" r:id="rId41"/>
    <p:sldId id="382" r:id="rId42"/>
    <p:sldId id="383" r:id="rId43"/>
    <p:sldId id="386" r:id="rId44"/>
    <p:sldId id="384" r:id="rId45"/>
    <p:sldId id="385" r:id="rId46"/>
    <p:sldId id="412" r:id="rId47"/>
    <p:sldId id="395" r:id="rId48"/>
    <p:sldId id="402" r:id="rId49"/>
    <p:sldId id="403" r:id="rId50"/>
    <p:sldId id="406" r:id="rId51"/>
    <p:sldId id="427" r:id="rId52"/>
    <p:sldId id="429" r:id="rId53"/>
    <p:sldId id="343" r:id="rId54"/>
    <p:sldId id="355" r:id="rId55"/>
    <p:sldId id="437" r:id="rId56"/>
    <p:sldId id="347" r:id="rId57"/>
    <p:sldId id="374" r:id="rId58"/>
    <p:sldId id="375" r:id="rId59"/>
    <p:sldId id="376" r:id="rId60"/>
    <p:sldId id="443" r:id="rId61"/>
    <p:sldId id="444" r:id="rId62"/>
    <p:sldId id="441" r:id="rId63"/>
    <p:sldId id="442" r:id="rId64"/>
    <p:sldId id="456" r:id="rId65"/>
    <p:sldId id="445" r:id="rId66"/>
    <p:sldId id="461" r:id="rId67"/>
    <p:sldId id="446" r:id="rId68"/>
    <p:sldId id="447" r:id="rId69"/>
    <p:sldId id="448" r:id="rId70"/>
    <p:sldId id="449" r:id="rId71"/>
    <p:sldId id="450" r:id="rId72"/>
    <p:sldId id="451" r:id="rId73"/>
    <p:sldId id="452" r:id="rId74"/>
    <p:sldId id="453" r:id="rId75"/>
    <p:sldId id="454" r:id="rId76"/>
    <p:sldId id="460" r:id="rId77"/>
    <p:sldId id="455" r:id="rId78"/>
  </p:sldIdLst>
  <p:sldSz cx="9144000" cy="6858000" type="screen4x3"/>
  <p:notesSz cx="9144000" cy="6858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99"/>
    <a:srgbClr val="B2B2B2"/>
    <a:srgbClr val="DDDDDD"/>
    <a:srgbClr val="969696"/>
    <a:srgbClr val="33CC33"/>
    <a:srgbClr val="FF0000"/>
    <a:srgbClr val="0066CC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25" autoAdjust="0"/>
    <p:restoredTop sz="94321" autoAdjust="0"/>
  </p:normalViewPr>
  <p:slideViewPr>
    <p:cSldViewPr>
      <p:cViewPr>
        <p:scale>
          <a:sx n="70" d="100"/>
          <a:sy n="70" d="100"/>
        </p:scale>
        <p:origin x="-138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00306211723535"/>
          <c:y val="8.9609527426429456E-2"/>
          <c:w val="0.84035804899387556"/>
          <c:h val="0.7976747162144085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Pop. Count</c:v>
                </c:pt>
              </c:strCache>
            </c:strRef>
          </c:tx>
          <c:spPr>
            <a:ln w="28575" cap="sq"/>
          </c:spPr>
          <c:xVal>
            <c:numRef>
              <c:f>Sheet1!$A$2:$A$21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10.968249796946258</c:v>
                </c:pt>
                <c:pt idx="1">
                  <c:v>12.030250360821167</c:v>
                </c:pt>
                <c:pt idx="2">
                  <c:v>13.195079107728942</c:v>
                </c:pt>
                <c:pt idx="3">
                  <c:v>14.472692374403779</c:v>
                </c:pt>
                <c:pt idx="4">
                  <c:v>15.874010519681994</c:v>
                </c:pt>
                <c:pt idx="5">
                  <c:v>17.411011265922482</c:v>
                </c:pt>
                <c:pt idx="6">
                  <c:v>19.09683207820833</c:v>
                </c:pt>
                <c:pt idx="7">
                  <c:v>20.945882456412534</c:v>
                </c:pt>
                <c:pt idx="8">
                  <c:v>22.973967099940701</c:v>
                </c:pt>
                <c:pt idx="9">
                  <c:v>25.198420997897458</c:v>
                </c:pt>
                <c:pt idx="10">
                  <c:v>27.638257599355519</c:v>
                </c:pt>
                <c:pt idx="11">
                  <c:v>30.31433133020796</c:v>
                </c:pt>
                <c:pt idx="12">
                  <c:v>33.249515845711514</c:v>
                </c:pt>
                <c:pt idx="13">
                  <c:v>36.468899542328671</c:v>
                </c:pt>
                <c:pt idx="14">
                  <c:v>40</c:v>
                </c:pt>
                <c:pt idx="15">
                  <c:v>43.872999187785034</c:v>
                </c:pt>
                <c:pt idx="16">
                  <c:v>48.121001443284655</c:v>
                </c:pt>
                <c:pt idx="17">
                  <c:v>52.780316430915768</c:v>
                </c:pt>
                <c:pt idx="18">
                  <c:v>57.890769497615118</c:v>
                </c:pt>
                <c:pt idx="19">
                  <c:v>63.496042078727974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672128"/>
        <c:axId val="50673280"/>
      </c:scatterChart>
      <c:valAx>
        <c:axId val="50672128"/>
        <c:scaling>
          <c:orientation val="minMax"/>
          <c:max val="20"/>
        </c:scaling>
        <c:delete val="0"/>
        <c:axPos val="b"/>
        <c:numFmt formatCode="General" sourceLinked="1"/>
        <c:majorTickMark val="out"/>
        <c:minorTickMark val="none"/>
        <c:tickLblPos val="nextTo"/>
        <c:crossAx val="50673280"/>
        <c:crosses val="autoZero"/>
        <c:crossBetween val="midCat"/>
      </c:valAx>
      <c:valAx>
        <c:axId val="50673280"/>
        <c:scaling>
          <c:logBase val="10"/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672128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8910276600040379"/>
          <c:y val="0.64055612649200133"/>
          <c:w val="0.27930829800121137"/>
          <c:h val="0.1976468476053687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C56539-D927-481A-8A32-697C4429F785}" type="doc">
      <dgm:prSet loTypeId="urn:microsoft.com/office/officeart/2005/8/layout/hierarchy6" loCatId="hierarchy" qsTypeId="urn:microsoft.com/office/officeart/2005/8/quickstyle/simple2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5E3A393-9153-4A4B-9616-67E6F9413604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C7140018-8F7A-485D-9C77-0886E6E11738}" type="parTrans" cxnId="{9A6616E0-3571-4565-85BB-A52655D139CF}">
      <dgm:prSet/>
      <dgm:spPr/>
      <dgm:t>
        <a:bodyPr/>
        <a:lstStyle/>
        <a:p>
          <a:endParaRPr lang="en-US"/>
        </a:p>
      </dgm:t>
    </dgm:pt>
    <dgm:pt modelId="{46D3A465-6999-48FD-8F59-F1BCBB23B6BE}" type="sibTrans" cxnId="{9A6616E0-3571-4565-85BB-A52655D139CF}">
      <dgm:prSet/>
      <dgm:spPr/>
      <dgm:t>
        <a:bodyPr/>
        <a:lstStyle/>
        <a:p>
          <a:endParaRPr lang="en-US"/>
        </a:p>
      </dgm:t>
    </dgm:pt>
    <dgm:pt modelId="{FEC1CA7B-4FDD-4DD6-BB2B-5E4C64ACDD77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F10A55F1-FBC6-46BE-8B2A-0CE72B2B9E64}" type="parTrans" cxnId="{07D67C80-4537-4A50-A001-8DFA57116298}">
      <dgm:prSet/>
      <dgm:spPr/>
      <dgm:t>
        <a:bodyPr/>
        <a:lstStyle/>
        <a:p>
          <a:endParaRPr lang="en-US"/>
        </a:p>
      </dgm:t>
    </dgm:pt>
    <dgm:pt modelId="{C08580CF-A1B7-4E6B-BDC6-FF14DFABAA0C}" type="sibTrans" cxnId="{07D67C80-4537-4A50-A001-8DFA57116298}">
      <dgm:prSet/>
      <dgm:spPr/>
      <dgm:t>
        <a:bodyPr/>
        <a:lstStyle/>
        <a:p>
          <a:endParaRPr lang="en-US"/>
        </a:p>
      </dgm:t>
    </dgm:pt>
    <dgm:pt modelId="{F8D48E92-ADB1-4C82-8352-558F03679975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F9C3E408-A172-46D6-BD7A-CF7373705B96}" type="parTrans" cxnId="{00811055-F52F-485D-A30C-49C7E2C4F194}">
      <dgm:prSet/>
      <dgm:spPr/>
      <dgm:t>
        <a:bodyPr/>
        <a:lstStyle/>
        <a:p>
          <a:endParaRPr lang="en-US"/>
        </a:p>
      </dgm:t>
    </dgm:pt>
    <dgm:pt modelId="{1F3BDB08-DA61-4DF6-904A-E6BF058E03A8}" type="sibTrans" cxnId="{00811055-F52F-485D-A30C-49C7E2C4F194}">
      <dgm:prSet/>
      <dgm:spPr/>
      <dgm:t>
        <a:bodyPr/>
        <a:lstStyle/>
        <a:p>
          <a:endParaRPr lang="en-US"/>
        </a:p>
      </dgm:t>
    </dgm:pt>
    <dgm:pt modelId="{185D82EB-6E9D-4827-8428-F61415B4FE9A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4BAC3BBB-338B-4459-B692-BD40499B0709}" type="parTrans" cxnId="{772A4818-9933-476D-9341-AD4D726C5107}">
      <dgm:prSet/>
      <dgm:spPr/>
      <dgm:t>
        <a:bodyPr/>
        <a:lstStyle/>
        <a:p>
          <a:endParaRPr lang="en-US"/>
        </a:p>
      </dgm:t>
    </dgm:pt>
    <dgm:pt modelId="{332FAD8A-B9CB-4702-A3A1-79A6ECDEFEBD}" type="sibTrans" cxnId="{772A4818-9933-476D-9341-AD4D726C5107}">
      <dgm:prSet/>
      <dgm:spPr/>
      <dgm:t>
        <a:bodyPr/>
        <a:lstStyle/>
        <a:p>
          <a:endParaRPr lang="en-US"/>
        </a:p>
      </dgm:t>
    </dgm:pt>
    <dgm:pt modelId="{54132C87-A40F-412C-A168-3CAC8CC991FB}">
      <dgm:prSet phldrT="[Text]"/>
      <dgm:spPr/>
      <dgm:t>
        <a:bodyPr/>
        <a:lstStyle/>
        <a:p>
          <a:r>
            <a:rPr lang="en-US" dirty="0" smtClean="0"/>
            <a:t>E</a:t>
          </a:r>
          <a:endParaRPr lang="en-US" dirty="0"/>
        </a:p>
      </dgm:t>
    </dgm:pt>
    <dgm:pt modelId="{6B9D0D06-1768-4BFA-A8A4-6B837F500C6E}" type="parTrans" cxnId="{567B3E58-9543-49B8-B7F4-793DAA9A64CA}">
      <dgm:prSet/>
      <dgm:spPr/>
      <dgm:t>
        <a:bodyPr/>
        <a:lstStyle/>
        <a:p>
          <a:endParaRPr lang="en-US"/>
        </a:p>
      </dgm:t>
    </dgm:pt>
    <dgm:pt modelId="{30BDF81C-D7AA-46E6-8646-F8E6EE719E4C}" type="sibTrans" cxnId="{567B3E58-9543-49B8-B7F4-793DAA9A64CA}">
      <dgm:prSet/>
      <dgm:spPr/>
      <dgm:t>
        <a:bodyPr/>
        <a:lstStyle/>
        <a:p>
          <a:endParaRPr lang="en-US"/>
        </a:p>
      </dgm:t>
    </dgm:pt>
    <dgm:pt modelId="{B4C33A01-14CD-4DB3-A73C-52D65C909F7B}" type="pres">
      <dgm:prSet presAssocID="{52C56539-D927-481A-8A32-697C4429F78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2B6D1198-5B88-4CC3-BEB1-562F531AAA5E}" type="pres">
      <dgm:prSet presAssocID="{52C56539-D927-481A-8A32-697C4429F785}" presName="hierFlow" presStyleCnt="0"/>
      <dgm:spPr/>
    </dgm:pt>
    <dgm:pt modelId="{9B658F2F-3C1F-41CE-88D3-F339661FF18B}" type="pres">
      <dgm:prSet presAssocID="{52C56539-D927-481A-8A32-697C4429F78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AD870B5-CE9F-4E7E-AAE0-D954B80978EA}" type="pres">
      <dgm:prSet presAssocID="{A5E3A393-9153-4A4B-9616-67E6F9413604}" presName="Name14" presStyleCnt="0"/>
      <dgm:spPr/>
    </dgm:pt>
    <dgm:pt modelId="{2A66C949-AF0A-4BE5-A665-74ADB39B1374}" type="pres">
      <dgm:prSet presAssocID="{A5E3A393-9153-4A4B-9616-67E6F941360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24977FC6-6409-431F-9ACB-01CF964F36C7}" type="pres">
      <dgm:prSet presAssocID="{A5E3A393-9153-4A4B-9616-67E6F9413604}" presName="hierChild2" presStyleCnt="0"/>
      <dgm:spPr/>
    </dgm:pt>
    <dgm:pt modelId="{B8C78DD9-B99A-4FB9-8F1A-61387D375478}" type="pres">
      <dgm:prSet presAssocID="{F10A55F1-FBC6-46BE-8B2A-0CE72B2B9E64}" presName="Name19" presStyleLbl="parChTrans1D2" presStyleIdx="0" presStyleCnt="2"/>
      <dgm:spPr/>
      <dgm:t>
        <a:bodyPr/>
        <a:lstStyle/>
        <a:p>
          <a:pPr rtl="1"/>
          <a:endParaRPr lang="he-IL"/>
        </a:p>
      </dgm:t>
    </dgm:pt>
    <dgm:pt modelId="{2670FCDB-C36E-42B8-A91B-A5461D854F62}" type="pres">
      <dgm:prSet presAssocID="{FEC1CA7B-4FDD-4DD6-BB2B-5E4C64ACDD77}" presName="Name21" presStyleCnt="0"/>
      <dgm:spPr/>
    </dgm:pt>
    <dgm:pt modelId="{B1DE7DB8-05D3-4ADB-A4CD-60C542B2BCA5}" type="pres">
      <dgm:prSet presAssocID="{FEC1CA7B-4FDD-4DD6-BB2B-5E4C64ACDD77}" presName="level2Shape" presStyleLbl="node2" presStyleIdx="0" presStyleCnt="2"/>
      <dgm:spPr/>
      <dgm:t>
        <a:bodyPr/>
        <a:lstStyle/>
        <a:p>
          <a:pPr rtl="1"/>
          <a:endParaRPr lang="he-IL"/>
        </a:p>
      </dgm:t>
    </dgm:pt>
    <dgm:pt modelId="{D543E125-3280-483F-804D-C492DB98EB78}" type="pres">
      <dgm:prSet presAssocID="{FEC1CA7B-4FDD-4DD6-BB2B-5E4C64ACDD77}" presName="hierChild3" presStyleCnt="0"/>
      <dgm:spPr/>
    </dgm:pt>
    <dgm:pt modelId="{321EB5DE-74FD-4E33-9B7E-E5B3AC2C126E}" type="pres">
      <dgm:prSet presAssocID="{F9C3E408-A172-46D6-BD7A-CF7373705B96}" presName="Name19" presStyleLbl="parChTrans1D2" presStyleIdx="1" presStyleCnt="2"/>
      <dgm:spPr/>
      <dgm:t>
        <a:bodyPr/>
        <a:lstStyle/>
        <a:p>
          <a:pPr rtl="1"/>
          <a:endParaRPr lang="he-IL"/>
        </a:p>
      </dgm:t>
    </dgm:pt>
    <dgm:pt modelId="{A724BFD2-F7C9-4235-AF91-5A61E27601B2}" type="pres">
      <dgm:prSet presAssocID="{F8D48E92-ADB1-4C82-8352-558F03679975}" presName="Name21" presStyleCnt="0"/>
      <dgm:spPr/>
    </dgm:pt>
    <dgm:pt modelId="{6260A09A-89F2-4498-8708-52946DC87B2C}" type="pres">
      <dgm:prSet presAssocID="{F8D48E92-ADB1-4C82-8352-558F03679975}" presName="level2Shape" presStyleLbl="node2" presStyleIdx="1" presStyleCnt="2"/>
      <dgm:spPr/>
      <dgm:t>
        <a:bodyPr/>
        <a:lstStyle/>
        <a:p>
          <a:pPr rtl="1"/>
          <a:endParaRPr lang="he-IL"/>
        </a:p>
      </dgm:t>
    </dgm:pt>
    <dgm:pt modelId="{1DAF0F82-2567-4F0D-A0D2-D1DDB973BEA1}" type="pres">
      <dgm:prSet presAssocID="{F8D48E92-ADB1-4C82-8352-558F03679975}" presName="hierChild3" presStyleCnt="0"/>
      <dgm:spPr/>
    </dgm:pt>
    <dgm:pt modelId="{4E4409A8-6F75-4CBE-BEF6-D8FA1070D18D}" type="pres">
      <dgm:prSet presAssocID="{4BAC3BBB-338B-4459-B692-BD40499B0709}" presName="Name19" presStyleLbl="parChTrans1D3" presStyleIdx="0" presStyleCnt="2"/>
      <dgm:spPr/>
      <dgm:t>
        <a:bodyPr/>
        <a:lstStyle/>
        <a:p>
          <a:pPr rtl="1"/>
          <a:endParaRPr lang="he-IL"/>
        </a:p>
      </dgm:t>
    </dgm:pt>
    <dgm:pt modelId="{D9B9D5F0-BBA8-409A-9DB4-358E718C08CF}" type="pres">
      <dgm:prSet presAssocID="{185D82EB-6E9D-4827-8428-F61415B4FE9A}" presName="Name21" presStyleCnt="0"/>
      <dgm:spPr/>
    </dgm:pt>
    <dgm:pt modelId="{DA3357DE-4C65-4C87-8C57-CBBB81FA6ED9}" type="pres">
      <dgm:prSet presAssocID="{185D82EB-6E9D-4827-8428-F61415B4FE9A}" presName="level2Shape" presStyleLbl="node3" presStyleIdx="0" presStyleCnt="2"/>
      <dgm:spPr/>
      <dgm:t>
        <a:bodyPr/>
        <a:lstStyle/>
        <a:p>
          <a:pPr rtl="1"/>
          <a:endParaRPr lang="he-IL"/>
        </a:p>
      </dgm:t>
    </dgm:pt>
    <dgm:pt modelId="{C3BB266F-119C-4EA5-ACFD-FECE3FE6F817}" type="pres">
      <dgm:prSet presAssocID="{185D82EB-6E9D-4827-8428-F61415B4FE9A}" presName="hierChild3" presStyleCnt="0"/>
      <dgm:spPr/>
    </dgm:pt>
    <dgm:pt modelId="{3DD6F03B-97A9-41CD-8E83-7E3CB1CCEE3D}" type="pres">
      <dgm:prSet presAssocID="{6B9D0D06-1768-4BFA-A8A4-6B837F500C6E}" presName="Name19" presStyleLbl="parChTrans1D3" presStyleIdx="1" presStyleCnt="2"/>
      <dgm:spPr/>
      <dgm:t>
        <a:bodyPr/>
        <a:lstStyle/>
        <a:p>
          <a:pPr rtl="1"/>
          <a:endParaRPr lang="he-IL"/>
        </a:p>
      </dgm:t>
    </dgm:pt>
    <dgm:pt modelId="{BCAD5F1D-E56C-4292-98C9-79D8B8CE188F}" type="pres">
      <dgm:prSet presAssocID="{54132C87-A40F-412C-A168-3CAC8CC991FB}" presName="Name21" presStyleCnt="0"/>
      <dgm:spPr/>
    </dgm:pt>
    <dgm:pt modelId="{D073B5BF-091F-4490-AD21-165C6CFB375D}" type="pres">
      <dgm:prSet presAssocID="{54132C87-A40F-412C-A168-3CAC8CC991FB}" presName="level2Shape" presStyleLbl="node3" presStyleIdx="1" presStyleCnt="2"/>
      <dgm:spPr/>
      <dgm:t>
        <a:bodyPr/>
        <a:lstStyle/>
        <a:p>
          <a:pPr rtl="1"/>
          <a:endParaRPr lang="he-IL"/>
        </a:p>
      </dgm:t>
    </dgm:pt>
    <dgm:pt modelId="{D863B262-65DF-4781-8FAF-36465487B2F2}" type="pres">
      <dgm:prSet presAssocID="{54132C87-A40F-412C-A168-3CAC8CC991FB}" presName="hierChild3" presStyleCnt="0"/>
      <dgm:spPr/>
    </dgm:pt>
    <dgm:pt modelId="{BFE2BD26-B00A-4BA9-B6F2-A1BD04FC1E27}" type="pres">
      <dgm:prSet presAssocID="{52C56539-D927-481A-8A32-697C4429F785}" presName="bgShapesFlow" presStyleCnt="0"/>
      <dgm:spPr/>
    </dgm:pt>
  </dgm:ptLst>
  <dgm:cxnLst>
    <dgm:cxn modelId="{9A6616E0-3571-4565-85BB-A52655D139CF}" srcId="{52C56539-D927-481A-8A32-697C4429F785}" destId="{A5E3A393-9153-4A4B-9616-67E6F9413604}" srcOrd="0" destOrd="0" parTransId="{C7140018-8F7A-485D-9C77-0886E6E11738}" sibTransId="{46D3A465-6999-48FD-8F59-F1BCBB23B6BE}"/>
    <dgm:cxn modelId="{67161562-2797-4708-AB30-DA469269DF9B}" type="presOf" srcId="{54132C87-A40F-412C-A168-3CAC8CC991FB}" destId="{D073B5BF-091F-4490-AD21-165C6CFB375D}" srcOrd="0" destOrd="0" presId="urn:microsoft.com/office/officeart/2005/8/layout/hierarchy6"/>
    <dgm:cxn modelId="{00811055-F52F-485D-A30C-49C7E2C4F194}" srcId="{A5E3A393-9153-4A4B-9616-67E6F9413604}" destId="{F8D48E92-ADB1-4C82-8352-558F03679975}" srcOrd="1" destOrd="0" parTransId="{F9C3E408-A172-46D6-BD7A-CF7373705B96}" sibTransId="{1F3BDB08-DA61-4DF6-904A-E6BF058E03A8}"/>
    <dgm:cxn modelId="{DBDCC9B0-FE83-43EF-B46A-C7177818C4D5}" type="presOf" srcId="{FEC1CA7B-4FDD-4DD6-BB2B-5E4C64ACDD77}" destId="{B1DE7DB8-05D3-4ADB-A4CD-60C542B2BCA5}" srcOrd="0" destOrd="0" presId="urn:microsoft.com/office/officeart/2005/8/layout/hierarchy6"/>
    <dgm:cxn modelId="{FE2841D9-23B6-4610-B95E-199CA16060AE}" type="presOf" srcId="{F10A55F1-FBC6-46BE-8B2A-0CE72B2B9E64}" destId="{B8C78DD9-B99A-4FB9-8F1A-61387D375478}" srcOrd="0" destOrd="0" presId="urn:microsoft.com/office/officeart/2005/8/layout/hierarchy6"/>
    <dgm:cxn modelId="{026E3129-167B-4DD2-9A7A-41483AE1594F}" type="presOf" srcId="{185D82EB-6E9D-4827-8428-F61415B4FE9A}" destId="{DA3357DE-4C65-4C87-8C57-CBBB81FA6ED9}" srcOrd="0" destOrd="0" presId="urn:microsoft.com/office/officeart/2005/8/layout/hierarchy6"/>
    <dgm:cxn modelId="{567B3E58-9543-49B8-B7F4-793DAA9A64CA}" srcId="{F8D48E92-ADB1-4C82-8352-558F03679975}" destId="{54132C87-A40F-412C-A168-3CAC8CC991FB}" srcOrd="1" destOrd="0" parTransId="{6B9D0D06-1768-4BFA-A8A4-6B837F500C6E}" sibTransId="{30BDF81C-D7AA-46E6-8646-F8E6EE719E4C}"/>
    <dgm:cxn modelId="{BDB439CB-1070-42A4-9B3B-565B9917289A}" type="presOf" srcId="{4BAC3BBB-338B-4459-B692-BD40499B0709}" destId="{4E4409A8-6F75-4CBE-BEF6-D8FA1070D18D}" srcOrd="0" destOrd="0" presId="urn:microsoft.com/office/officeart/2005/8/layout/hierarchy6"/>
    <dgm:cxn modelId="{B0B0723A-19ED-4E66-9DD0-95D5135BA920}" type="presOf" srcId="{52C56539-D927-481A-8A32-697C4429F785}" destId="{B4C33A01-14CD-4DB3-A73C-52D65C909F7B}" srcOrd="0" destOrd="0" presId="urn:microsoft.com/office/officeart/2005/8/layout/hierarchy6"/>
    <dgm:cxn modelId="{4888851E-FF0D-4A90-8C7F-DFEA5359C22C}" type="presOf" srcId="{6B9D0D06-1768-4BFA-A8A4-6B837F500C6E}" destId="{3DD6F03B-97A9-41CD-8E83-7E3CB1CCEE3D}" srcOrd="0" destOrd="0" presId="urn:microsoft.com/office/officeart/2005/8/layout/hierarchy6"/>
    <dgm:cxn modelId="{8E304D64-621C-4D8F-BFCC-B1253FAF3C28}" type="presOf" srcId="{F9C3E408-A172-46D6-BD7A-CF7373705B96}" destId="{321EB5DE-74FD-4E33-9B7E-E5B3AC2C126E}" srcOrd="0" destOrd="0" presId="urn:microsoft.com/office/officeart/2005/8/layout/hierarchy6"/>
    <dgm:cxn modelId="{07D67C80-4537-4A50-A001-8DFA57116298}" srcId="{A5E3A393-9153-4A4B-9616-67E6F9413604}" destId="{FEC1CA7B-4FDD-4DD6-BB2B-5E4C64ACDD77}" srcOrd="0" destOrd="0" parTransId="{F10A55F1-FBC6-46BE-8B2A-0CE72B2B9E64}" sibTransId="{C08580CF-A1B7-4E6B-BDC6-FF14DFABAA0C}"/>
    <dgm:cxn modelId="{EDC3A3BB-C8BE-4876-8D38-38E2D34EFA87}" type="presOf" srcId="{A5E3A393-9153-4A4B-9616-67E6F9413604}" destId="{2A66C949-AF0A-4BE5-A665-74ADB39B1374}" srcOrd="0" destOrd="0" presId="urn:microsoft.com/office/officeart/2005/8/layout/hierarchy6"/>
    <dgm:cxn modelId="{E873319A-6CB0-4666-B339-8BA8D9819063}" type="presOf" srcId="{F8D48E92-ADB1-4C82-8352-558F03679975}" destId="{6260A09A-89F2-4498-8708-52946DC87B2C}" srcOrd="0" destOrd="0" presId="urn:microsoft.com/office/officeart/2005/8/layout/hierarchy6"/>
    <dgm:cxn modelId="{772A4818-9933-476D-9341-AD4D726C5107}" srcId="{F8D48E92-ADB1-4C82-8352-558F03679975}" destId="{185D82EB-6E9D-4827-8428-F61415B4FE9A}" srcOrd="0" destOrd="0" parTransId="{4BAC3BBB-338B-4459-B692-BD40499B0709}" sibTransId="{332FAD8A-B9CB-4702-A3A1-79A6ECDEFEBD}"/>
    <dgm:cxn modelId="{90E76559-C258-4B64-BDD2-55EA20FBA969}" type="presParOf" srcId="{B4C33A01-14CD-4DB3-A73C-52D65C909F7B}" destId="{2B6D1198-5B88-4CC3-BEB1-562F531AAA5E}" srcOrd="0" destOrd="0" presId="urn:microsoft.com/office/officeart/2005/8/layout/hierarchy6"/>
    <dgm:cxn modelId="{B23DCD4C-AF90-4541-9F01-7823E56111FD}" type="presParOf" srcId="{2B6D1198-5B88-4CC3-BEB1-562F531AAA5E}" destId="{9B658F2F-3C1F-41CE-88D3-F339661FF18B}" srcOrd="0" destOrd="0" presId="urn:microsoft.com/office/officeart/2005/8/layout/hierarchy6"/>
    <dgm:cxn modelId="{BCE17544-878F-4AC0-B6A3-6718100D84DB}" type="presParOf" srcId="{9B658F2F-3C1F-41CE-88D3-F339661FF18B}" destId="{1AD870B5-CE9F-4E7E-AAE0-D954B80978EA}" srcOrd="0" destOrd="0" presId="urn:microsoft.com/office/officeart/2005/8/layout/hierarchy6"/>
    <dgm:cxn modelId="{DA05E235-D176-4683-8BBA-532DB54DBC32}" type="presParOf" srcId="{1AD870B5-CE9F-4E7E-AAE0-D954B80978EA}" destId="{2A66C949-AF0A-4BE5-A665-74ADB39B1374}" srcOrd="0" destOrd="0" presId="urn:microsoft.com/office/officeart/2005/8/layout/hierarchy6"/>
    <dgm:cxn modelId="{B06320B8-2580-4713-99BC-409E57FDE4DB}" type="presParOf" srcId="{1AD870B5-CE9F-4E7E-AAE0-D954B80978EA}" destId="{24977FC6-6409-431F-9ACB-01CF964F36C7}" srcOrd="1" destOrd="0" presId="urn:microsoft.com/office/officeart/2005/8/layout/hierarchy6"/>
    <dgm:cxn modelId="{BE8616E3-CDFD-4C75-8304-377F6544E687}" type="presParOf" srcId="{24977FC6-6409-431F-9ACB-01CF964F36C7}" destId="{B8C78DD9-B99A-4FB9-8F1A-61387D375478}" srcOrd="0" destOrd="0" presId="urn:microsoft.com/office/officeart/2005/8/layout/hierarchy6"/>
    <dgm:cxn modelId="{36251C2F-2C06-4233-949F-2A8994FD9B2C}" type="presParOf" srcId="{24977FC6-6409-431F-9ACB-01CF964F36C7}" destId="{2670FCDB-C36E-42B8-A91B-A5461D854F62}" srcOrd="1" destOrd="0" presId="urn:microsoft.com/office/officeart/2005/8/layout/hierarchy6"/>
    <dgm:cxn modelId="{12C6D82B-D304-43AB-A80D-B28509257FFC}" type="presParOf" srcId="{2670FCDB-C36E-42B8-A91B-A5461D854F62}" destId="{B1DE7DB8-05D3-4ADB-A4CD-60C542B2BCA5}" srcOrd="0" destOrd="0" presId="urn:microsoft.com/office/officeart/2005/8/layout/hierarchy6"/>
    <dgm:cxn modelId="{13513557-0F59-4A2E-B131-AEBB9A32DA66}" type="presParOf" srcId="{2670FCDB-C36E-42B8-A91B-A5461D854F62}" destId="{D543E125-3280-483F-804D-C492DB98EB78}" srcOrd="1" destOrd="0" presId="urn:microsoft.com/office/officeart/2005/8/layout/hierarchy6"/>
    <dgm:cxn modelId="{F783A0B3-1BE8-4D4F-BF07-CD690B75628A}" type="presParOf" srcId="{24977FC6-6409-431F-9ACB-01CF964F36C7}" destId="{321EB5DE-74FD-4E33-9B7E-E5B3AC2C126E}" srcOrd="2" destOrd="0" presId="urn:microsoft.com/office/officeart/2005/8/layout/hierarchy6"/>
    <dgm:cxn modelId="{BF952F59-8CE1-4C03-BED1-EF10E08F2FF1}" type="presParOf" srcId="{24977FC6-6409-431F-9ACB-01CF964F36C7}" destId="{A724BFD2-F7C9-4235-AF91-5A61E27601B2}" srcOrd="3" destOrd="0" presId="urn:microsoft.com/office/officeart/2005/8/layout/hierarchy6"/>
    <dgm:cxn modelId="{BD992201-D971-4FC1-B4B6-C8660185D4FC}" type="presParOf" srcId="{A724BFD2-F7C9-4235-AF91-5A61E27601B2}" destId="{6260A09A-89F2-4498-8708-52946DC87B2C}" srcOrd="0" destOrd="0" presId="urn:microsoft.com/office/officeart/2005/8/layout/hierarchy6"/>
    <dgm:cxn modelId="{ABE0FC70-1F72-4101-BC59-DF64C8703310}" type="presParOf" srcId="{A724BFD2-F7C9-4235-AF91-5A61E27601B2}" destId="{1DAF0F82-2567-4F0D-A0D2-D1DDB973BEA1}" srcOrd="1" destOrd="0" presId="urn:microsoft.com/office/officeart/2005/8/layout/hierarchy6"/>
    <dgm:cxn modelId="{DB704B53-892D-4A39-B057-04457F2B0331}" type="presParOf" srcId="{1DAF0F82-2567-4F0D-A0D2-D1DDB973BEA1}" destId="{4E4409A8-6F75-4CBE-BEF6-D8FA1070D18D}" srcOrd="0" destOrd="0" presId="urn:microsoft.com/office/officeart/2005/8/layout/hierarchy6"/>
    <dgm:cxn modelId="{2B0A9A60-58BF-4570-B0FB-9BFABF728D2E}" type="presParOf" srcId="{1DAF0F82-2567-4F0D-A0D2-D1DDB973BEA1}" destId="{D9B9D5F0-BBA8-409A-9DB4-358E718C08CF}" srcOrd="1" destOrd="0" presId="urn:microsoft.com/office/officeart/2005/8/layout/hierarchy6"/>
    <dgm:cxn modelId="{B3462EA3-0842-43AD-A544-3FA8BF09407D}" type="presParOf" srcId="{D9B9D5F0-BBA8-409A-9DB4-358E718C08CF}" destId="{DA3357DE-4C65-4C87-8C57-CBBB81FA6ED9}" srcOrd="0" destOrd="0" presId="urn:microsoft.com/office/officeart/2005/8/layout/hierarchy6"/>
    <dgm:cxn modelId="{A5229A16-27BC-4548-9714-49881216AC93}" type="presParOf" srcId="{D9B9D5F0-BBA8-409A-9DB4-358E718C08CF}" destId="{C3BB266F-119C-4EA5-ACFD-FECE3FE6F817}" srcOrd="1" destOrd="0" presId="urn:microsoft.com/office/officeart/2005/8/layout/hierarchy6"/>
    <dgm:cxn modelId="{75F29EEE-3837-4F59-AB36-A5247B49232E}" type="presParOf" srcId="{1DAF0F82-2567-4F0D-A0D2-D1DDB973BEA1}" destId="{3DD6F03B-97A9-41CD-8E83-7E3CB1CCEE3D}" srcOrd="2" destOrd="0" presId="urn:microsoft.com/office/officeart/2005/8/layout/hierarchy6"/>
    <dgm:cxn modelId="{8A85E8F9-3F4D-485E-861B-72F2B4EC740C}" type="presParOf" srcId="{1DAF0F82-2567-4F0D-A0D2-D1DDB973BEA1}" destId="{BCAD5F1D-E56C-4292-98C9-79D8B8CE188F}" srcOrd="3" destOrd="0" presId="urn:microsoft.com/office/officeart/2005/8/layout/hierarchy6"/>
    <dgm:cxn modelId="{B02DAD70-0E0D-4B23-9B02-3718F699B8A5}" type="presParOf" srcId="{BCAD5F1D-E56C-4292-98C9-79D8B8CE188F}" destId="{D073B5BF-091F-4490-AD21-165C6CFB375D}" srcOrd="0" destOrd="0" presId="urn:microsoft.com/office/officeart/2005/8/layout/hierarchy6"/>
    <dgm:cxn modelId="{66DCA067-0571-4BD2-87F4-1451339109B9}" type="presParOf" srcId="{BCAD5F1D-E56C-4292-98C9-79D8B8CE188F}" destId="{D863B262-65DF-4781-8FAF-36465487B2F2}" srcOrd="1" destOrd="0" presId="urn:microsoft.com/office/officeart/2005/8/layout/hierarchy6"/>
    <dgm:cxn modelId="{006CFB0E-4667-449A-8665-702EF005B4D7}" type="presParOf" srcId="{B4C33A01-14CD-4DB3-A73C-52D65C909F7B}" destId="{BFE2BD26-B00A-4BA9-B6F2-A1BD04FC1E27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6C949-AF0A-4BE5-A665-74ADB39B1374}">
      <dsp:nvSpPr>
        <dsp:cNvPr id="0" name=""/>
        <dsp:cNvSpPr/>
      </dsp:nvSpPr>
      <dsp:spPr>
        <a:xfrm>
          <a:off x="596758" y="418"/>
          <a:ext cx="604380" cy="402920"/>
        </a:xfrm>
        <a:prstGeom prst="roundRect">
          <a:avLst>
            <a:gd name="adj" fmla="val 10000"/>
          </a:avLst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</a:t>
          </a:r>
          <a:endParaRPr lang="en-US" sz="1800" kern="1200" dirty="0"/>
        </a:p>
      </dsp:txBody>
      <dsp:txXfrm>
        <a:off x="608559" y="12219"/>
        <a:ext cx="580778" cy="379318"/>
      </dsp:txXfrm>
    </dsp:sp>
    <dsp:sp modelId="{B8C78DD9-B99A-4FB9-8F1A-61387D375478}">
      <dsp:nvSpPr>
        <dsp:cNvPr id="0" name=""/>
        <dsp:cNvSpPr/>
      </dsp:nvSpPr>
      <dsp:spPr>
        <a:xfrm>
          <a:off x="506101" y="403338"/>
          <a:ext cx="392847" cy="161168"/>
        </a:xfrm>
        <a:custGeom>
          <a:avLst/>
          <a:gdLst/>
          <a:ahLst/>
          <a:cxnLst/>
          <a:rect l="0" t="0" r="0" b="0"/>
          <a:pathLst>
            <a:path>
              <a:moveTo>
                <a:pt x="392847" y="0"/>
              </a:moveTo>
              <a:lnTo>
                <a:pt x="392847" y="80584"/>
              </a:lnTo>
              <a:lnTo>
                <a:pt x="0" y="80584"/>
              </a:lnTo>
              <a:lnTo>
                <a:pt x="0" y="161168"/>
              </a:lnTo>
            </a:path>
          </a:pathLst>
        </a:custGeom>
        <a:noFill/>
        <a:ln w="25400" cap="flat" cmpd="sng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DE7DB8-05D3-4ADB-A4CD-60C542B2BCA5}">
      <dsp:nvSpPr>
        <dsp:cNvPr id="0" name=""/>
        <dsp:cNvSpPr/>
      </dsp:nvSpPr>
      <dsp:spPr>
        <a:xfrm>
          <a:off x="203911" y="564506"/>
          <a:ext cx="604380" cy="402920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</a:t>
          </a:r>
          <a:endParaRPr lang="en-US" sz="1800" kern="1200" dirty="0"/>
        </a:p>
      </dsp:txBody>
      <dsp:txXfrm>
        <a:off x="215712" y="576307"/>
        <a:ext cx="580778" cy="379318"/>
      </dsp:txXfrm>
    </dsp:sp>
    <dsp:sp modelId="{321EB5DE-74FD-4E33-9B7E-E5B3AC2C126E}">
      <dsp:nvSpPr>
        <dsp:cNvPr id="0" name=""/>
        <dsp:cNvSpPr/>
      </dsp:nvSpPr>
      <dsp:spPr>
        <a:xfrm>
          <a:off x="898948" y="403338"/>
          <a:ext cx="392847" cy="161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584"/>
              </a:lnTo>
              <a:lnTo>
                <a:pt x="392847" y="80584"/>
              </a:lnTo>
              <a:lnTo>
                <a:pt x="392847" y="161168"/>
              </a:lnTo>
            </a:path>
          </a:pathLst>
        </a:custGeom>
        <a:noFill/>
        <a:ln w="25400" cap="flat" cmpd="sng" algn="ctr">
          <a:solidFill>
            <a:schemeClr val="accent4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60A09A-89F2-4498-8708-52946DC87B2C}">
      <dsp:nvSpPr>
        <dsp:cNvPr id="0" name=""/>
        <dsp:cNvSpPr/>
      </dsp:nvSpPr>
      <dsp:spPr>
        <a:xfrm>
          <a:off x="989605" y="564506"/>
          <a:ext cx="604380" cy="402920"/>
        </a:xfrm>
        <a:prstGeom prst="roundRect">
          <a:avLst>
            <a:gd name="adj" fmla="val 10000"/>
          </a:avLst>
        </a:prstGeom>
        <a:solidFill>
          <a:schemeClr val="accent4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</a:t>
          </a:r>
          <a:endParaRPr lang="en-US" sz="1800" kern="1200" dirty="0"/>
        </a:p>
      </dsp:txBody>
      <dsp:txXfrm>
        <a:off x="1001406" y="576307"/>
        <a:ext cx="580778" cy="379318"/>
      </dsp:txXfrm>
    </dsp:sp>
    <dsp:sp modelId="{4E4409A8-6F75-4CBE-BEF6-D8FA1070D18D}">
      <dsp:nvSpPr>
        <dsp:cNvPr id="0" name=""/>
        <dsp:cNvSpPr/>
      </dsp:nvSpPr>
      <dsp:spPr>
        <a:xfrm>
          <a:off x="898948" y="967427"/>
          <a:ext cx="392847" cy="161168"/>
        </a:xfrm>
        <a:custGeom>
          <a:avLst/>
          <a:gdLst/>
          <a:ahLst/>
          <a:cxnLst/>
          <a:rect l="0" t="0" r="0" b="0"/>
          <a:pathLst>
            <a:path>
              <a:moveTo>
                <a:pt x="392847" y="0"/>
              </a:moveTo>
              <a:lnTo>
                <a:pt x="392847" y="80584"/>
              </a:lnTo>
              <a:lnTo>
                <a:pt x="0" y="80584"/>
              </a:lnTo>
              <a:lnTo>
                <a:pt x="0" y="161168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3357DE-4C65-4C87-8C57-CBBB81FA6ED9}">
      <dsp:nvSpPr>
        <dsp:cNvPr id="0" name=""/>
        <dsp:cNvSpPr/>
      </dsp:nvSpPr>
      <dsp:spPr>
        <a:xfrm>
          <a:off x="596758" y="1128595"/>
          <a:ext cx="604380" cy="402920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</a:t>
          </a:r>
          <a:endParaRPr lang="en-US" sz="1800" kern="1200" dirty="0"/>
        </a:p>
      </dsp:txBody>
      <dsp:txXfrm>
        <a:off x="608559" y="1140396"/>
        <a:ext cx="580778" cy="379318"/>
      </dsp:txXfrm>
    </dsp:sp>
    <dsp:sp modelId="{3DD6F03B-97A9-41CD-8E83-7E3CB1CCEE3D}">
      <dsp:nvSpPr>
        <dsp:cNvPr id="0" name=""/>
        <dsp:cNvSpPr/>
      </dsp:nvSpPr>
      <dsp:spPr>
        <a:xfrm>
          <a:off x="1291795" y="967427"/>
          <a:ext cx="392847" cy="161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584"/>
              </a:lnTo>
              <a:lnTo>
                <a:pt x="392847" y="80584"/>
              </a:lnTo>
              <a:lnTo>
                <a:pt x="392847" y="161168"/>
              </a:lnTo>
            </a:path>
          </a:pathLst>
        </a:custGeom>
        <a:noFill/>
        <a:ln w="25400" cap="flat" cmpd="sng" algn="ctr">
          <a:solidFill>
            <a:schemeClr val="accent4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73B5BF-091F-4490-AD21-165C6CFB375D}">
      <dsp:nvSpPr>
        <dsp:cNvPr id="0" name=""/>
        <dsp:cNvSpPr/>
      </dsp:nvSpPr>
      <dsp:spPr>
        <a:xfrm>
          <a:off x="1382452" y="1128595"/>
          <a:ext cx="604380" cy="402920"/>
        </a:xfrm>
        <a:prstGeom prst="roundRect">
          <a:avLst>
            <a:gd name="adj" fmla="val 10000"/>
          </a:avLst>
        </a:prstGeom>
        <a:solidFill>
          <a:schemeClr val="accent4">
            <a:tint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</a:t>
          </a:r>
          <a:endParaRPr lang="en-US" sz="1800" kern="1200" dirty="0"/>
        </a:p>
      </dsp:txBody>
      <dsp:txXfrm>
        <a:off x="1394253" y="1140396"/>
        <a:ext cx="580778" cy="3793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DAAD128-7C7D-40F6-B389-B728C1DB7A75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44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noProof="0" smtClean="0"/>
              <a:t>לחץ כדי לערוך סגנונות טקסט של תבנית בסיס</a:t>
            </a:r>
          </a:p>
          <a:p>
            <a:pPr lvl="1"/>
            <a:r>
              <a:rPr lang="he-IL" noProof="0" smtClean="0"/>
              <a:t>רמה שנייה</a:t>
            </a:r>
          </a:p>
          <a:p>
            <a:pPr lvl="2"/>
            <a:r>
              <a:rPr lang="he-IL" noProof="0" smtClean="0"/>
              <a:t>רמה שלישית</a:t>
            </a:r>
          </a:p>
          <a:p>
            <a:pPr lvl="3"/>
            <a:r>
              <a:rPr lang="he-IL" noProof="0" smtClean="0"/>
              <a:t>רמה רביעית</a:t>
            </a:r>
          </a:p>
          <a:p>
            <a:pPr lvl="4"/>
            <a:r>
              <a:rPr lang="he-IL" noProof="0" smtClean="0"/>
              <a:t>רמה חמישית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18160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ACBB094-FD2B-4273-A8A1-D683B24FF2C5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250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3C8C3-5510-483A-A141-D9F0A949FD88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729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73666-A553-446E-9C7D-40F7FF2DE56F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0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6EB3C-7719-42F6-BA72-F8FF379A11D3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44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E5AF2-F528-447C-83B5-293241E0A61F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05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6E19D-0BD5-4793-9294-2D4074A0DFEF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8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9DA6B-4A1B-474A-ADBD-550FBC93F90E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541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D948D-F355-4CA3-9461-43FCA56D0A1A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5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BCCC6-4E5F-43A4-AD8E-82BCF351D2C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15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45977-9780-45A0-851B-CB1FDEED0CB6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98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DFCB6-EAA4-450D-9FD4-94A8E72B2D82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198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F7129-CF91-41A7-8D50-D93D754F2F87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19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DF165-CBD0-401A-88CC-67FECB1A856C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 userDrawn="1"/>
        </p:nvSpPr>
        <p:spPr bwMode="auto">
          <a:xfrm>
            <a:off x="0" y="6237288"/>
            <a:ext cx="9144000" cy="620712"/>
          </a:xfrm>
          <a:prstGeom prst="rect">
            <a:avLst/>
          </a:prstGeom>
          <a:solidFill>
            <a:srgbClr val="C0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Rectangle 8"/>
          <p:cNvSpPr>
            <a:spLocks noChangeArrowheads="1"/>
          </p:cNvSpPr>
          <p:nvPr userDrawn="1"/>
        </p:nvSpPr>
        <p:spPr bwMode="auto">
          <a:xfrm>
            <a:off x="0" y="0"/>
            <a:ext cx="7667625" cy="6237288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Rectangle 9"/>
          <p:cNvSpPr>
            <a:spLocks noChangeArrowheads="1"/>
          </p:cNvSpPr>
          <p:nvPr userDrawn="1"/>
        </p:nvSpPr>
        <p:spPr bwMode="auto">
          <a:xfrm>
            <a:off x="7667625" y="0"/>
            <a:ext cx="1476375" cy="6858000"/>
          </a:xfrm>
          <a:prstGeom prst="rect">
            <a:avLst/>
          </a:prstGeom>
          <a:solidFill>
            <a:srgbClr val="F8F8F8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AutoShape 10"/>
          <p:cNvSpPr>
            <a:spLocks noChangeArrowheads="1"/>
          </p:cNvSpPr>
          <p:nvPr userDrawn="1"/>
        </p:nvSpPr>
        <p:spPr bwMode="auto">
          <a:xfrm>
            <a:off x="6873875" y="5949950"/>
            <a:ext cx="1514475" cy="574675"/>
          </a:xfrm>
          <a:prstGeom prst="roundRect">
            <a:avLst>
              <a:gd name="adj" fmla="val 16667"/>
            </a:avLst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0800" y="62753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1C619434-C621-4316-9778-C2482A12B278}" type="slidenum">
              <a:rPr lang="he-IL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works.com/products/demos/fullsize.html?src=/products/demos/shipping/simbio/gprotein_06.png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mathworks.com/products/demos/fullsize.html?src=/products/demos/shipping/images/ipexmri_01.png" TargetMode="Externa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3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4.png"/><Relationship Id="rId4" Type="http://schemas.openxmlformats.org/officeDocument/2006/relationships/oleObject" Target="../embeddings/oleObject8.bin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9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ie.ntu.edu.tw/~cjlin/libsvm/" TargetMode="External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7.png"/><Relationship Id="rId5" Type="http://schemas.openxmlformats.org/officeDocument/2006/relationships/image" Target="../media/image45.wmf"/><Relationship Id="rId4" Type="http://schemas.openxmlformats.org/officeDocument/2006/relationships/oleObject" Target="../embeddings/oleObject11.bin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hyperlink" Target="mailto:omripere@tau.ac.i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F05D629-B5E2-469D-9868-3CD9729E3F60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51" name="Text Box 8"/>
          <p:cNvSpPr txBox="1">
            <a:spLocks noChangeArrowheads="1"/>
          </p:cNvSpPr>
          <p:nvPr/>
        </p:nvSpPr>
        <p:spPr bwMode="auto">
          <a:xfrm>
            <a:off x="179388" y="5900738"/>
            <a:ext cx="33559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000" dirty="0"/>
              <a:t>© </a:t>
            </a:r>
            <a:r>
              <a:rPr lang="he-IL" sz="1000" dirty="0"/>
              <a:t>  כל הזכויות שמורות, אין להעתיק להציג או </a:t>
            </a:r>
            <a:r>
              <a:rPr lang="he-IL" sz="1000" dirty="0" smtClean="0"/>
              <a:t>לשכפל </a:t>
            </a:r>
            <a:r>
              <a:rPr lang="he-IL" sz="1000" dirty="0"/>
              <a:t>מצגת  זאת או חלקים ממנה, ללא אישור המחבר.</a:t>
            </a:r>
            <a:endParaRPr lang="en-US" sz="1000" dirty="0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563675" y="3933056"/>
            <a:ext cx="80772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altLang="he-IL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Matlab Introduction By</a:t>
            </a:r>
          </a:p>
          <a:p>
            <a:pPr algn="ctr" rtl="0">
              <a:spcBef>
                <a:spcPct val="20000"/>
              </a:spcBef>
            </a:pPr>
            <a:r>
              <a:rPr lang="en-US" altLang="he-IL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Omri Perez 2012</a:t>
            </a:r>
            <a:endParaRPr lang="en-US" altLang="he-IL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20000"/>
              </a:spcBef>
            </a:pPr>
            <a:endParaRPr lang="en-US" altLang="he-I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spcBef>
                <a:spcPct val="20000"/>
              </a:spcBef>
            </a:pPr>
            <a:r>
              <a:rPr lang="en-US" altLang="he-I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Adapted from:</a:t>
            </a:r>
          </a:p>
          <a:p>
            <a:pPr algn="ctr">
              <a:spcBef>
                <a:spcPct val="20000"/>
              </a:spcBef>
            </a:pPr>
            <a:r>
              <a:rPr lang="en-US" altLang="he-IL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Ory</a:t>
            </a:r>
            <a:r>
              <a:rPr lang="en-US" altLang="he-I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Levy</a:t>
            </a:r>
          </a:p>
        </p:txBody>
      </p:sp>
      <p:pic>
        <p:nvPicPr>
          <p:cNvPr id="2053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0142" y="1556792"/>
            <a:ext cx="7284266" cy="20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83510C5-48B7-487F-B1EF-DA9B9CE0F6EF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10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5976938" y="6465888"/>
            <a:ext cx="9001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משתנים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מִשְתַנִים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23850" y="981075"/>
            <a:ext cx="8497888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שם של משתנה חייב להתחיל באות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שם של משתנה מורכב מאותיות, ספרות וקו תחתון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בד"כ יש מגבלה על אורך שם המשתנה (לדוגמא 32 תווים)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Case Sensitive</a:t>
            </a: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15000"/>
              </a:spcBef>
              <a:buFont typeface="Wingdings" pitchFamily="2" charset="2"/>
              <a:buChar char="§"/>
            </a:pPr>
            <a:endParaRPr lang="he-IL" sz="1200" b="1">
              <a:latin typeface="Tahoma" pitchFamily="34" charset="0"/>
              <a:cs typeface="Tahoma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C9B989C-730D-4F95-8348-B4406648A1F8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11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משתנים – שמות משתנים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23850" y="1296988"/>
            <a:ext cx="849788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שם משתנה לא יכול להיות שם של מלה שמורה בשפה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8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ניתן לדעת ע"י הקשת הפקודה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iskeyword</a:t>
            </a:r>
            <a:endParaRPr lang="he-IL" sz="12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590800" y="2349500"/>
            <a:ext cx="1512888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end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for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function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global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if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otherwise</a:t>
            </a:r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395288" y="2349500"/>
            <a:ext cx="1512887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break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case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catch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continue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else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elseif</a:t>
            </a:r>
          </a:p>
        </p:txBody>
      </p:sp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4787900" y="2349500"/>
            <a:ext cx="151288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persistent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return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switch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try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while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89EBB3A-06F5-4FF5-A6A9-090E46C83417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12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315" name="Rectangle 223"/>
          <p:cNvSpPr>
            <a:spLocks noChangeArrowheads="1"/>
          </p:cNvSpPr>
          <p:nvPr/>
        </p:nvSpPr>
        <p:spPr bwMode="auto">
          <a:xfrm>
            <a:off x="739775" y="3125788"/>
            <a:ext cx="6573838" cy="22494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Rectangle 224"/>
          <p:cNvSpPr>
            <a:spLocks noChangeArrowheads="1"/>
          </p:cNvSpPr>
          <p:nvPr/>
        </p:nvSpPr>
        <p:spPr bwMode="auto">
          <a:xfrm>
            <a:off x="739775" y="2776538"/>
            <a:ext cx="6564313" cy="338137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Rectangle 225"/>
          <p:cNvSpPr>
            <a:spLocks noChangeArrowheads="1"/>
          </p:cNvSpPr>
          <p:nvPr/>
        </p:nvSpPr>
        <p:spPr bwMode="auto">
          <a:xfrm>
            <a:off x="6807200" y="2786063"/>
            <a:ext cx="987425" cy="26035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Text Box 2"/>
          <p:cNvSpPr txBox="1">
            <a:spLocks noChangeArrowheads="1"/>
          </p:cNvSpPr>
          <p:nvPr/>
        </p:nvSpPr>
        <p:spPr bwMode="auto">
          <a:xfrm>
            <a:off x="4759325" y="6465888"/>
            <a:ext cx="2117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מפעילים (אופרטורים)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מפעילים (אופרטורים)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250825" y="1039813"/>
            <a:ext cx="8569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מפעילים אריתמטיים: 		כאשר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a=1, b=2, c=3, d=8</a:t>
            </a: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13321" name="Object 2"/>
          <p:cNvGraphicFramePr>
            <a:graphicFrameLocks noGrp="1" noChangeAspect="1"/>
          </p:cNvGraphicFramePr>
          <p:nvPr>
            <p:ph/>
          </p:nvPr>
        </p:nvGraphicFramePr>
        <p:xfrm>
          <a:off x="928688" y="2428875"/>
          <a:ext cx="7080250" cy="2647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name="Worksheet" r:id="rId3" imgW="4762433" imgH="1781243" progId="Excel.Sheet.8">
                  <p:embed/>
                </p:oleObj>
              </mc:Choice>
              <mc:Fallback>
                <p:oleObj name="Worksheet" r:id="rId3" imgW="4762433" imgH="1781243" progId="Excel.Sheet.8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2428875"/>
                        <a:ext cx="7080250" cy="2647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ADFF1C8-88BF-497C-AE3F-713D4AB445B4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13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5338763" y="6465888"/>
            <a:ext cx="1538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סביבת העבודה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סביבת העבודה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611188" y="908050"/>
            <a:ext cx="821055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יצירת קובץ תוכנית.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כתיבת הקוד ושמירתו.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הרצת הקוד.</a:t>
            </a:r>
          </a:p>
        </p:txBody>
      </p:sp>
      <p:graphicFrame>
        <p:nvGraphicFramePr>
          <p:cNvPr id="14342" name="Object 5"/>
          <p:cNvGraphicFramePr>
            <a:graphicFrameLocks noChangeAspect="1"/>
          </p:cNvGraphicFramePr>
          <p:nvPr/>
        </p:nvGraphicFramePr>
        <p:xfrm>
          <a:off x="755650" y="1196975"/>
          <a:ext cx="28765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5" name="Bitmap Image" r:id="rId4" imgW="2876190" imgH="647619" progId="Paint.Picture">
                  <p:embed/>
                </p:oleObj>
              </mc:Choice>
              <mc:Fallback>
                <p:oleObj name="Bitmap Image" r:id="rId4" imgW="2876190" imgH="647619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196975"/>
                        <a:ext cx="287655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626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060575"/>
            <a:ext cx="34671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6263" name="Object 7"/>
          <p:cNvGraphicFramePr>
            <a:graphicFrameLocks noChangeAspect="1"/>
          </p:cNvGraphicFramePr>
          <p:nvPr/>
        </p:nvGraphicFramePr>
        <p:xfrm>
          <a:off x="900113" y="5084763"/>
          <a:ext cx="4629150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6" name="Bitmap Image" r:id="rId7" imgW="4629796" imgH="428798" progId="Paint.Picture">
                  <p:embed/>
                </p:oleObj>
              </mc:Choice>
              <mc:Fallback>
                <p:oleObj name="Bitmap Image" r:id="rId7" imgW="4629796" imgH="428798" progId="Paint.Picture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084763"/>
                        <a:ext cx="4629150" cy="42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C3783A9-C39A-410B-98AF-B22F90934511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5334000" y="6465888"/>
            <a:ext cx="1543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תוכנית ראשונה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תוכנית ראשונה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365" name="AutoShape 11"/>
          <p:cNvSpPr>
            <a:spLocks noChangeArrowheads="1"/>
          </p:cNvSpPr>
          <p:nvPr/>
        </p:nvSpPr>
        <p:spPr bwMode="auto">
          <a:xfrm>
            <a:off x="2266950" y="1916113"/>
            <a:ext cx="4321175" cy="360045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Rectangle 13"/>
          <p:cNvSpPr>
            <a:spLocks noChangeArrowheads="1"/>
          </p:cNvSpPr>
          <p:nvPr/>
        </p:nvSpPr>
        <p:spPr bwMode="auto">
          <a:xfrm>
            <a:off x="2362200" y="2022475"/>
            <a:ext cx="4281488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/>
          <a:p>
            <a:pPr marL="342900" indent="-342900" algn="l" rtl="0">
              <a:spcBef>
                <a:spcPct val="20000"/>
              </a:spcBef>
            </a:pPr>
            <a:endParaRPr lang="en-US" sz="2400" b="1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function </a:t>
            </a:r>
            <a:r>
              <a:rPr lang="en-US" sz="2400" b="1">
                <a:latin typeface="Tahoma" pitchFamily="34" charset="0"/>
                <a:cs typeface="Tahoma" pitchFamily="34" charset="0"/>
              </a:rPr>
              <a:t>hello()</a:t>
            </a:r>
          </a:p>
          <a:p>
            <a:pPr marL="342900" indent="-342900" algn="l" rtl="0">
              <a:spcBef>
                <a:spcPct val="20000"/>
              </a:spcBef>
            </a:pPr>
            <a:endParaRPr lang="en-US" sz="2400" b="1">
              <a:solidFill>
                <a:srgbClr val="292929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rgbClr val="292929"/>
                </a:solidFill>
                <a:latin typeface="Tahoma" pitchFamily="34" charset="0"/>
                <a:cs typeface="Tahoma" pitchFamily="34" charset="0"/>
              </a:rPr>
              <a:t>   disp(</a:t>
            </a:r>
            <a:r>
              <a:rPr lang="en-US" sz="2400" b="1">
                <a:latin typeface="Tahoma" pitchFamily="34" charset="0"/>
                <a:cs typeface="Tahoma" pitchFamily="34" charset="0"/>
              </a:rPr>
              <a:t>‘hello world’);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rgbClr val="292929"/>
                </a:solidFill>
                <a:latin typeface="Tahoma" pitchFamily="34" charset="0"/>
                <a:cs typeface="Tahoma" pitchFamily="34" charset="0"/>
              </a:rPr>
              <a:t>   </a:t>
            </a:r>
            <a:endParaRPr lang="en-US" sz="2400" b="1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end</a:t>
            </a:r>
          </a:p>
        </p:txBody>
      </p:sp>
      <p:sp>
        <p:nvSpPr>
          <p:cNvPr id="15367" name="Rectangle 15"/>
          <p:cNvSpPr>
            <a:spLocks noChangeArrowheads="1"/>
          </p:cNvSpPr>
          <p:nvPr/>
        </p:nvSpPr>
        <p:spPr bwMode="auto">
          <a:xfrm>
            <a:off x="3276600" y="1247775"/>
            <a:ext cx="230505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rtl="0"/>
            <a:r>
              <a:rPr lang="en-US" sz="28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15368" name="Text Box 17"/>
          <p:cNvSpPr txBox="1">
            <a:spLocks noChangeArrowheads="1"/>
          </p:cNvSpPr>
          <p:nvPr/>
        </p:nvSpPr>
        <p:spPr bwMode="auto">
          <a:xfrm>
            <a:off x="5448300" y="5510213"/>
            <a:ext cx="11398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b="1" i="1">
                <a:latin typeface="Courier New" pitchFamily="49" charset="0"/>
                <a:cs typeface="Courier New" pitchFamily="49" charset="0"/>
              </a:rPr>
              <a:t>hello.m</a:t>
            </a:r>
          </a:p>
        </p:txBody>
      </p:sp>
      <p:sp>
        <p:nvSpPr>
          <p:cNvPr id="15369" name="Rectangle 18"/>
          <p:cNvSpPr>
            <a:spLocks noChangeArrowheads="1"/>
          </p:cNvSpPr>
          <p:nvPr/>
        </p:nvSpPr>
        <p:spPr bwMode="auto">
          <a:xfrm>
            <a:off x="611188" y="944563"/>
            <a:ext cx="79930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התכנית מדפיסה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hello world 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על המסך.</a:t>
            </a:r>
          </a:p>
        </p:txBody>
      </p:sp>
      <p:sp>
        <p:nvSpPr>
          <p:cNvPr id="79893" name="AutoShape 21"/>
          <p:cNvSpPr>
            <a:spLocks noChangeArrowheads="1"/>
          </p:cNvSpPr>
          <p:nvPr/>
        </p:nvSpPr>
        <p:spPr bwMode="auto">
          <a:xfrm>
            <a:off x="2266950" y="1916113"/>
            <a:ext cx="4321175" cy="360045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94" name="Rectangle 22"/>
          <p:cNvSpPr>
            <a:spLocks noChangeArrowheads="1"/>
          </p:cNvSpPr>
          <p:nvPr/>
        </p:nvSpPr>
        <p:spPr bwMode="auto">
          <a:xfrm>
            <a:off x="2362200" y="2022475"/>
            <a:ext cx="4281488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/>
          <a:p>
            <a:pPr marL="342900" indent="-342900" algn="l" rtl="0">
              <a:spcBef>
                <a:spcPct val="20000"/>
              </a:spcBef>
            </a:pPr>
            <a:endParaRPr lang="en-US" sz="2400" b="1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function </a:t>
            </a:r>
            <a:r>
              <a:rPr lang="en-US" sz="2400" b="1">
                <a:latin typeface="Tahoma" pitchFamily="34" charset="0"/>
                <a:cs typeface="Tahoma" pitchFamily="34" charset="0"/>
              </a:rPr>
              <a:t>hello()</a:t>
            </a:r>
          </a:p>
          <a:p>
            <a:pPr marL="342900" indent="-342900" algn="l" rtl="0">
              <a:spcBef>
                <a:spcPct val="20000"/>
              </a:spcBef>
            </a:pPr>
            <a:endParaRPr lang="en-US" sz="2400" b="1">
              <a:solidFill>
                <a:srgbClr val="292929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rgbClr val="292929"/>
                </a:solidFill>
                <a:latin typeface="Tahoma" pitchFamily="34" charset="0"/>
                <a:cs typeface="Tahoma" pitchFamily="34" charset="0"/>
              </a:rPr>
              <a:t>   disp( </a:t>
            </a:r>
            <a:r>
              <a:rPr lang="en-US" sz="2400" b="1">
                <a:latin typeface="Tahoma" pitchFamily="34" charset="0"/>
                <a:cs typeface="Tahoma" pitchFamily="34" charset="0"/>
              </a:rPr>
              <a:t>‘hello world’);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rgbClr val="292929"/>
                </a:solidFill>
                <a:latin typeface="Tahoma" pitchFamily="34" charset="0"/>
                <a:cs typeface="Tahoma" pitchFamily="34" charset="0"/>
              </a:rPr>
              <a:t>   </a:t>
            </a:r>
            <a:endParaRPr lang="en-US" sz="2400" b="1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end</a:t>
            </a:r>
          </a:p>
        </p:txBody>
      </p:sp>
      <p:sp>
        <p:nvSpPr>
          <p:cNvPr id="79897" name="AutoShape 25"/>
          <p:cNvSpPr>
            <a:spLocks noChangeArrowheads="1"/>
          </p:cNvSpPr>
          <p:nvPr/>
        </p:nvSpPr>
        <p:spPr bwMode="auto">
          <a:xfrm>
            <a:off x="2266950" y="1916113"/>
            <a:ext cx="4321175" cy="360045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99" name="Text Box 27"/>
          <p:cNvSpPr txBox="1">
            <a:spLocks noChangeArrowheads="1"/>
          </p:cNvSpPr>
          <p:nvPr/>
        </p:nvSpPr>
        <p:spPr bwMode="auto">
          <a:xfrm>
            <a:off x="2571750" y="3022600"/>
            <a:ext cx="2557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sz="2400" b="1">
                <a:latin typeface="Courier New" pitchFamily="49" charset="0"/>
                <a:cs typeface="Courier New" pitchFamily="49" charset="0"/>
              </a:rPr>
              <a:t>Hello, world!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93" grpId="0" animBg="1"/>
      <p:bldP spid="79897" grpId="0" animBg="1"/>
      <p:bldP spid="798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8C3958C-F6A7-4322-B541-8CF3256810C3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15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700588" y="6465888"/>
            <a:ext cx="2176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מבנה תוכנית –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95288" y="1773238"/>
            <a:ext cx="820896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קוד ב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matlab 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יכול להיות מאורגן בפונקציות.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שם הפונקציה צריך להיות כשם הקובץ.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שם הקובץ קובע בלעדית  את שם הקריאה לפונקציה!!!.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ניתן להגדיר פונקציות נוספות בתוך הקובץ אך הן רק חשופות לפונקציה הראשית של הקובץ.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643438" y="1296988"/>
            <a:ext cx="424973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הגדרת הפונקציה הראשית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מבנה תוכנית -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66688" y="1268413"/>
            <a:ext cx="4383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spcBef>
                <a:spcPct val="20000"/>
              </a:spcBef>
            </a:pPr>
            <a:r>
              <a:rPr lang="en-US" sz="2400" b="1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400" b="1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latin typeface="Courier New" pitchFamily="49" charset="0"/>
                <a:cs typeface="Courier New" pitchFamily="49" charset="0"/>
              </a:rPr>
              <a:t>hello_world()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600F754-E0EF-49D9-8A8F-29AA3AA5D628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16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4368800" y="6465888"/>
            <a:ext cx="2508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קלט ופלט – קלט ב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קלט –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611188" y="908050"/>
            <a:ext cx="821055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ניתן לקלוט משתנה בודד ע"י הפקודה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input</a:t>
            </a: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Var = input(‘enter one value: ’);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לחילופין ניתן לקלוט מספר משתנים בשני שלבים: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sTemp = input(‘enter several values:’, ‘s’); </a:t>
            </a:r>
            <a:endParaRPr lang="he-IL" sz="2000" b="1">
              <a:solidFill>
                <a:schemeClr val="bg2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chemeClr val="bg2"/>
                </a:solidFill>
                <a:latin typeface="Tahoma" pitchFamily="34" charset="0"/>
                <a:cs typeface="Tahoma" pitchFamily="34" charset="0"/>
              </a:rPr>
              <a:t>values = str2num(sTemp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);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914400" y="25003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פלט –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11188" y="3214688"/>
            <a:ext cx="82105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disp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– פקודה שימושית להצגת ערך של משתנה ב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command window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.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disp(‘hello world’);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msgbox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 - כמו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disp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אך הפלט מוצג על גבי חלון הודעה שנפתח במיוחד.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msgbox(‘text’,’title’);</a:t>
            </a: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5000625"/>
            <a:ext cx="16859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541FD89-F788-434F-98D5-BE53B2C45D53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17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4700588" y="6465888"/>
            <a:ext cx="2176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מבנה תוכנית –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395288" y="1773238"/>
            <a:ext cx="8208962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function </a:t>
            </a:r>
            <a:r>
              <a:rPr lang="en-US" sz="20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[out1,out 2,…]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000" b="1" i="1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function_name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(in1, in2, …)</a:t>
            </a:r>
            <a:endParaRPr lang="en-US" sz="2000" b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 i="1">
                <a:latin typeface="Times New Roman" pitchFamily="18" charset="0"/>
                <a:cs typeface="Times New Roman" pitchFamily="18" charset="0"/>
              </a:rPr>
              <a:t>end</a:t>
            </a:r>
            <a:endParaRPr lang="he-IL" sz="2000" b="1" i="1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out1,out2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– המשתנים שהפונקציה מחזירה כפלט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rgbClr val="008000"/>
                </a:solidFill>
                <a:latin typeface="Tahoma" pitchFamily="34" charset="0"/>
                <a:cs typeface="Tahoma" pitchFamily="34" charset="0"/>
              </a:rPr>
              <a:t>function_name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– שם הפונקציה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in1,in2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– המשתנים שהפונקציה מקבלת כקלט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ניתן לסיים פונקציה ולחזור ע"י פקודת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return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. לא חובה.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ניתן לתחום פונקציה ב </a:t>
            </a: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end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. חובה רק אם יש עוד פונקציות באותו קובץ.</a:t>
            </a: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166688" y="1268413"/>
            <a:ext cx="43830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spcBef>
                <a:spcPct val="20000"/>
              </a:spcBef>
            </a:pPr>
            <a:r>
              <a:rPr lang="en-US" sz="2400" b="1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400" b="1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latin typeface="Courier New" pitchFamily="49" charset="0"/>
                <a:cs typeface="Courier New" pitchFamily="49" charset="0"/>
              </a:rPr>
              <a:t>hello_world()</a:t>
            </a:r>
          </a:p>
        </p:txBody>
      </p:sp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4643438" y="1296988"/>
            <a:ext cx="424973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הגדרת הפונקציה הראשית</a:t>
            </a:r>
          </a:p>
        </p:txBody>
      </p:sp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מבנה תוכנית -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840FFAE-96D8-4F89-92E9-76612A0B5A9B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18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9459" name="AutoShape 2"/>
          <p:cNvSpPr>
            <a:spLocks noChangeArrowheads="1"/>
          </p:cNvSpPr>
          <p:nvPr/>
        </p:nvSpPr>
        <p:spPr bwMode="auto">
          <a:xfrm>
            <a:off x="4567238" y="2393950"/>
            <a:ext cx="4397375" cy="3843338"/>
          </a:xfrm>
          <a:prstGeom prst="roundRect">
            <a:avLst>
              <a:gd name="adj" fmla="val 1338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ייצוג בזיכרון ב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" t="6891" r="61266" b="47038"/>
          <a:stretch>
            <a:fillRect/>
          </a:stretch>
        </p:blipFill>
        <p:spPr bwMode="auto">
          <a:xfrm>
            <a:off x="4646613" y="2492375"/>
            <a:ext cx="4246562" cy="344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34925" y="4716463"/>
            <a:ext cx="44656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כל פיקסל מכיל ערך מספרי המייצג את הצבע. </a:t>
            </a:r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>
            <a:off x="646113" y="1557338"/>
            <a:ext cx="3902075" cy="192087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188913" y="1557338"/>
            <a:ext cx="554037" cy="3176587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9465" name="Object 10"/>
          <p:cNvGraphicFramePr>
            <a:graphicFrameLocks noGrp="1" noChangeAspect="1"/>
          </p:cNvGraphicFramePr>
          <p:nvPr>
            <p:ph/>
          </p:nvPr>
        </p:nvGraphicFramePr>
        <p:xfrm>
          <a:off x="179388" y="1558925"/>
          <a:ext cx="4392612" cy="318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גליון עבודה" r:id="rId4" imgW="3924300" imgH="2847975" progId="Excel.Sheet.8">
                  <p:embed/>
                </p:oleObj>
              </mc:Choice>
              <mc:Fallback>
                <p:oleObj name="גליון עבודה" r:id="rId4" imgW="3924300" imgH="2847975" progId="Excel.Sheet.8">
                  <p:embed/>
                  <p:pic>
                    <p:nvPicPr>
                      <p:cNvPr id="0" name="Object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1558925"/>
                        <a:ext cx="4392612" cy="318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6" name="Rectangle 11"/>
          <p:cNvSpPr>
            <a:spLocks noChangeArrowheads="1"/>
          </p:cNvSpPr>
          <p:nvPr/>
        </p:nvSpPr>
        <p:spPr bwMode="auto">
          <a:xfrm>
            <a:off x="6443663" y="3068638"/>
            <a:ext cx="1008062" cy="10033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Line 12"/>
          <p:cNvSpPr>
            <a:spLocks noChangeShapeType="1"/>
          </p:cNvSpPr>
          <p:nvPr/>
        </p:nvSpPr>
        <p:spPr bwMode="auto">
          <a:xfrm flipH="1" flipV="1">
            <a:off x="4641850" y="1698625"/>
            <a:ext cx="1778000" cy="13668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9468" name="Line 13"/>
          <p:cNvSpPr>
            <a:spLocks noChangeShapeType="1"/>
          </p:cNvSpPr>
          <p:nvPr/>
        </p:nvSpPr>
        <p:spPr bwMode="auto">
          <a:xfrm flipV="1">
            <a:off x="4672013" y="4068763"/>
            <a:ext cx="1795462" cy="349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19469" name="Text Box 14"/>
          <p:cNvSpPr txBox="1">
            <a:spLocks noChangeArrowheads="1"/>
          </p:cNvSpPr>
          <p:nvPr/>
        </p:nvSpPr>
        <p:spPr bwMode="auto">
          <a:xfrm>
            <a:off x="4606925" y="5922963"/>
            <a:ext cx="2940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sz="1600" b="1"/>
              <a:t>Radiant Baby (Keith Haring )</a:t>
            </a:r>
          </a:p>
        </p:txBody>
      </p:sp>
      <p:sp>
        <p:nvSpPr>
          <p:cNvPr id="19470" name="Rectangle 15"/>
          <p:cNvSpPr>
            <a:spLocks noChangeArrowheads="1"/>
          </p:cNvSpPr>
          <p:nvPr/>
        </p:nvSpPr>
        <p:spPr bwMode="auto">
          <a:xfrm>
            <a:off x="642938" y="1071563"/>
            <a:ext cx="7994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תמונה בזכרון המחשב מחולקת לריבועים קטנים (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pixel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) עם ערכי אפור (או צבע).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64767BF-0968-4170-94C0-9BDEF0B3A571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19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483" name="Rectangle 8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ייצוג תמונה בזיכרון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0484" name="Picture 10" descr="Radiant+Baby++19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7" t="7288" r="8063" b="9369"/>
          <a:stretch>
            <a:fillRect/>
          </a:stretch>
        </p:blipFill>
        <p:spPr bwMode="auto">
          <a:xfrm>
            <a:off x="128588" y="87313"/>
            <a:ext cx="2627312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11"/>
          <p:cNvSpPr>
            <a:spLocks noChangeArrowheads="1"/>
          </p:cNvSpPr>
          <p:nvPr/>
        </p:nvSpPr>
        <p:spPr bwMode="auto">
          <a:xfrm>
            <a:off x="2786063" y="1571625"/>
            <a:ext cx="56896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הצגת תמונה על המסך: 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imshow(pixels);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image(pixels); 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imagesc(pixels);</a:t>
            </a:r>
            <a:endParaRPr lang="he-IL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714375" y="3214688"/>
            <a:ext cx="77771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המשתנה </a:t>
            </a:r>
            <a:r>
              <a:rPr lang="en-US" sz="2000">
                <a:latin typeface="Tahoma" pitchFamily="34" charset="0"/>
                <a:cs typeface="Tahoma" pitchFamily="34" charset="0"/>
              </a:rPr>
              <a:t>pixels</a:t>
            </a:r>
            <a:r>
              <a:rPr lang="he-IL" sz="2000">
                <a:latin typeface="Tahoma" pitchFamily="34" charset="0"/>
                <a:cs typeface="Tahoma" pitchFamily="34" charset="0"/>
              </a:rPr>
              <a:t> הוא בעצם מטריצה של </a:t>
            </a:r>
            <a:r>
              <a:rPr lang="en-US" sz="2000">
                <a:latin typeface="Tahoma" pitchFamily="34" charset="0"/>
                <a:cs typeface="Tahoma" pitchFamily="34" charset="0"/>
              </a:rPr>
              <a:t>100x100</a:t>
            </a:r>
            <a:r>
              <a:rPr lang="he-IL" sz="2000">
                <a:latin typeface="Tahoma" pitchFamily="34" charset="0"/>
                <a:cs typeface="Tahoma" pitchFamily="34" charset="0"/>
              </a:rPr>
              <a:t> משתנים בודדים</a:t>
            </a:r>
          </a:p>
        </p:txBody>
      </p:sp>
      <p:sp>
        <p:nvSpPr>
          <p:cNvPr id="20487" name="Text Box 14"/>
          <p:cNvSpPr txBox="1">
            <a:spLocks noChangeArrowheads="1"/>
          </p:cNvSpPr>
          <p:nvPr/>
        </p:nvSpPr>
        <p:spPr bwMode="auto">
          <a:xfrm>
            <a:off x="4621213" y="6465888"/>
            <a:ext cx="22558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ייצוג בזיכרון של תמונה 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F3259B7-42D1-42C5-941D-406001BD531B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539750" y="1196975"/>
            <a:ext cx="798830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latin typeface="Tahoma" pitchFamily="34" charset="0"/>
                <a:cs typeface="Tahoma" pitchFamily="34" charset="0"/>
              </a:rPr>
              <a:t>למה אני צריך את זה?</a:t>
            </a:r>
            <a:endParaRPr lang="he-IL" sz="24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12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>
                <a:latin typeface="Tahoma" pitchFamily="34" charset="0"/>
                <a:cs typeface="Tahoma" pitchFamily="34" charset="0"/>
              </a:rPr>
              <a:t>מאפשר ייעול המחקר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12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>
                <a:latin typeface="Tahoma" pitchFamily="34" charset="0"/>
                <a:cs typeface="Tahoma" pitchFamily="34" charset="0"/>
              </a:rPr>
              <a:t>מאפשר הדמיה החוסכת זמני ועלויות מחקר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endParaRPr lang="he-IL" sz="12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>
                <a:latin typeface="Tahoma" pitchFamily="34" charset="0"/>
                <a:cs typeface="Tahoma" pitchFamily="34" charset="0"/>
              </a:rPr>
              <a:t>מאפשר ניתוח תמונות והקלטות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>
                <a:latin typeface="Tahoma" pitchFamily="34" charset="0"/>
                <a:cs typeface="Tahoma" pitchFamily="34" charset="0"/>
              </a:rPr>
              <a:t>מאפשר פיתוח מהיר ויישום של אפליקציות עיבוד אותות וזיהוי תבניות</a:t>
            </a: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>
                <a:latin typeface="Tahoma" pitchFamily="34" charset="0"/>
                <a:cs typeface="Tahoma" pitchFamily="34" charset="0"/>
              </a:rPr>
              <a:t>Rapid Prototyping</a:t>
            </a:r>
            <a:endParaRPr lang="he-IL" sz="24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he-IL" sz="12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למה ללמוד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?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34FCF38-EFCE-4B26-AD80-7B94AFE4C417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20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468313" y="1196975"/>
            <a:ext cx="8135937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מבנה הלולאה:</a:t>
            </a:r>
          </a:p>
          <a:p>
            <a:pPr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for </a:t>
            </a:r>
            <a:r>
              <a:rPr lang="he-IL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משתנה</a:t>
            </a: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he-IL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טווח ערכים</a:t>
            </a:r>
            <a:endParaRPr lang="en-US" sz="2000" b="1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he-IL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הצהרות</a:t>
            </a:r>
            <a:endParaRPr lang="en-US" sz="2000" b="1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algn="l" rtl="0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end</a:t>
            </a:r>
            <a:endParaRPr lang="he-IL" sz="2000" b="1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endParaRPr lang="he-IL" sz="1000" b="1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מספר החברים בטווח הערכים מייצג את מספר האיטרציות של הלולאה והערכים יהוו את הערך של המשתנה בלולאה. הערכים לא חייבים להיות עוקבים או אפילו בסדר כלשהו.</a:t>
            </a:r>
          </a:p>
          <a:p>
            <a:pPr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 u="sng">
                <a:latin typeface="Tahoma" pitchFamily="34" charset="0"/>
                <a:cs typeface="Tahoma" pitchFamily="34" charset="0"/>
              </a:rPr>
              <a:t>אין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לשנות את המשתנה המונה בתוך הלולאה!</a:t>
            </a:r>
          </a:p>
          <a:p>
            <a:pPr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lvl="1">
              <a:spcBef>
                <a:spcPct val="20000"/>
              </a:spcBef>
              <a:buFont typeface="Wingdings" pitchFamily="2" charset="2"/>
              <a:buChar char="§"/>
            </a:pPr>
            <a:endParaRPr lang="he-IL" sz="1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3"/>
          <p:cNvSpPr>
            <a:spLocks noChangeArrowheads="1"/>
          </p:cNvSpPr>
          <p:nvPr/>
        </p:nvSpPr>
        <p:spPr bwMode="auto">
          <a:xfrm>
            <a:off x="-107950" y="125413"/>
            <a:ext cx="8964613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בקרת זרימה – לולאת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for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ב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513263" y="6465888"/>
            <a:ext cx="23637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בקרת זרימה – לולאת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for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9063"/>
            <a:ext cx="24098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3857625"/>
            <a:ext cx="17145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512" name="Straight Arrow Connector 9"/>
          <p:cNvCxnSpPr>
            <a:cxnSpLocks noChangeShapeType="1"/>
          </p:cNvCxnSpPr>
          <p:nvPr/>
        </p:nvCxnSpPr>
        <p:spPr bwMode="auto">
          <a:xfrm>
            <a:off x="2786063" y="4286250"/>
            <a:ext cx="428625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A30F704-7B51-4066-B79D-1019F7E8A31F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21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מערכים – מימדי מערכים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50825" y="1341438"/>
            <a:ext cx="82819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מערך דו מימדי נקרא מטריצה.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מספר הערכים בכל שורה ושורה חייב להיות זהה.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מספר הערכים בטור חייב להיות זהה.</a:t>
            </a:r>
          </a:p>
        </p:txBody>
      </p:sp>
      <p:sp>
        <p:nvSpPr>
          <p:cNvPr id="22533" name="Text Box 4"/>
          <p:cNvSpPr txBox="1">
            <a:spLocks noChangeArrowheads="1"/>
          </p:cNvSpPr>
          <p:nvPr/>
        </p:nvSpPr>
        <p:spPr bwMode="auto">
          <a:xfrm>
            <a:off x="5992813" y="6465888"/>
            <a:ext cx="8842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מערכים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1979613" y="2924175"/>
            <a:ext cx="1973262" cy="1800225"/>
            <a:chOff x="1247" y="1842"/>
            <a:chExt cx="1243" cy="1134"/>
          </a:xfrm>
        </p:grpSpPr>
        <p:sp>
          <p:nvSpPr>
            <p:cNvPr id="22557" name="AutoShape 59"/>
            <p:cNvSpPr>
              <a:spLocks noChangeArrowheads="1"/>
            </p:cNvSpPr>
            <p:nvPr/>
          </p:nvSpPr>
          <p:spPr bwMode="auto">
            <a:xfrm>
              <a:off x="1247" y="1842"/>
              <a:ext cx="1243" cy="1134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58" name="Group 57"/>
            <p:cNvGrpSpPr>
              <a:grpSpLocks/>
            </p:cNvGrpSpPr>
            <p:nvPr/>
          </p:nvGrpSpPr>
          <p:grpSpPr bwMode="auto">
            <a:xfrm>
              <a:off x="1530" y="1916"/>
              <a:ext cx="678" cy="985"/>
              <a:chOff x="1610" y="1900"/>
              <a:chExt cx="678" cy="985"/>
            </a:xfrm>
          </p:grpSpPr>
          <p:grpSp>
            <p:nvGrpSpPr>
              <p:cNvPr id="22559" name="Group 31"/>
              <p:cNvGrpSpPr>
                <a:grpSpLocks/>
              </p:cNvGrpSpPr>
              <p:nvPr/>
            </p:nvGrpSpPr>
            <p:grpSpPr bwMode="auto">
              <a:xfrm>
                <a:off x="1610" y="2205"/>
                <a:ext cx="544" cy="680"/>
                <a:chOff x="295" y="1888"/>
                <a:chExt cx="544" cy="680"/>
              </a:xfrm>
            </p:grpSpPr>
            <p:sp>
              <p:nvSpPr>
                <p:cNvPr id="22562" name="Rectangle 5"/>
                <p:cNvSpPr>
                  <a:spLocks noChangeArrowheads="1"/>
                </p:cNvSpPr>
                <p:nvPr/>
              </p:nvSpPr>
              <p:spPr bwMode="auto">
                <a:xfrm>
                  <a:off x="295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3" name="Rectangle 6"/>
                <p:cNvSpPr>
                  <a:spLocks noChangeArrowheads="1"/>
                </p:cNvSpPr>
                <p:nvPr/>
              </p:nvSpPr>
              <p:spPr bwMode="auto">
                <a:xfrm>
                  <a:off x="431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4" name="Rectangle 7"/>
                <p:cNvSpPr>
                  <a:spLocks noChangeArrowheads="1"/>
                </p:cNvSpPr>
                <p:nvPr/>
              </p:nvSpPr>
              <p:spPr bwMode="auto">
                <a:xfrm>
                  <a:off x="567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5" name="Rectangle 8"/>
                <p:cNvSpPr>
                  <a:spLocks noChangeArrowheads="1"/>
                </p:cNvSpPr>
                <p:nvPr/>
              </p:nvSpPr>
              <p:spPr bwMode="auto">
                <a:xfrm>
                  <a:off x="703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6" name="Rectangle 10"/>
                <p:cNvSpPr>
                  <a:spLocks noChangeArrowheads="1"/>
                </p:cNvSpPr>
                <p:nvPr/>
              </p:nvSpPr>
              <p:spPr bwMode="auto">
                <a:xfrm>
                  <a:off x="431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7" name="Rectangle 11"/>
                <p:cNvSpPr>
                  <a:spLocks noChangeArrowheads="1"/>
                </p:cNvSpPr>
                <p:nvPr/>
              </p:nvSpPr>
              <p:spPr bwMode="auto">
                <a:xfrm>
                  <a:off x="567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8" name="Rectangle 12"/>
                <p:cNvSpPr>
                  <a:spLocks noChangeArrowheads="1"/>
                </p:cNvSpPr>
                <p:nvPr/>
              </p:nvSpPr>
              <p:spPr bwMode="auto">
                <a:xfrm>
                  <a:off x="703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9" name="Rectangle 14"/>
                <p:cNvSpPr>
                  <a:spLocks noChangeArrowheads="1"/>
                </p:cNvSpPr>
                <p:nvPr/>
              </p:nvSpPr>
              <p:spPr bwMode="auto">
                <a:xfrm>
                  <a:off x="567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0" name="Rectangle 15"/>
                <p:cNvSpPr>
                  <a:spLocks noChangeArrowheads="1"/>
                </p:cNvSpPr>
                <p:nvPr/>
              </p:nvSpPr>
              <p:spPr bwMode="auto">
                <a:xfrm>
                  <a:off x="703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1" name="Rectangle 17"/>
                <p:cNvSpPr>
                  <a:spLocks noChangeArrowheads="1"/>
                </p:cNvSpPr>
                <p:nvPr/>
              </p:nvSpPr>
              <p:spPr bwMode="auto">
                <a:xfrm>
                  <a:off x="703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2" name="Rectangle 20"/>
                <p:cNvSpPr>
                  <a:spLocks noChangeArrowheads="1"/>
                </p:cNvSpPr>
                <p:nvPr/>
              </p:nvSpPr>
              <p:spPr bwMode="auto">
                <a:xfrm>
                  <a:off x="295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3" name="Rectangle 21"/>
                <p:cNvSpPr>
                  <a:spLocks noChangeArrowheads="1"/>
                </p:cNvSpPr>
                <p:nvPr/>
              </p:nvSpPr>
              <p:spPr bwMode="auto">
                <a:xfrm>
                  <a:off x="431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4" name="Rectangle 22"/>
                <p:cNvSpPr>
                  <a:spLocks noChangeArrowheads="1"/>
                </p:cNvSpPr>
                <p:nvPr/>
              </p:nvSpPr>
              <p:spPr bwMode="auto">
                <a:xfrm>
                  <a:off x="567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5" name="Rectangle 23"/>
                <p:cNvSpPr>
                  <a:spLocks noChangeArrowheads="1"/>
                </p:cNvSpPr>
                <p:nvPr/>
              </p:nvSpPr>
              <p:spPr bwMode="auto">
                <a:xfrm>
                  <a:off x="703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6" name="Rectangle 24"/>
                <p:cNvSpPr>
                  <a:spLocks noChangeArrowheads="1"/>
                </p:cNvSpPr>
                <p:nvPr/>
              </p:nvSpPr>
              <p:spPr bwMode="auto">
                <a:xfrm>
                  <a:off x="295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7" name="Rectangle 25"/>
                <p:cNvSpPr>
                  <a:spLocks noChangeArrowheads="1"/>
                </p:cNvSpPr>
                <p:nvPr/>
              </p:nvSpPr>
              <p:spPr bwMode="auto">
                <a:xfrm>
                  <a:off x="295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8" name="Rectangle 26"/>
                <p:cNvSpPr>
                  <a:spLocks noChangeArrowheads="1"/>
                </p:cNvSpPr>
                <p:nvPr/>
              </p:nvSpPr>
              <p:spPr bwMode="auto">
                <a:xfrm>
                  <a:off x="431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9" name="Rectangle 27"/>
                <p:cNvSpPr>
                  <a:spLocks noChangeArrowheads="1"/>
                </p:cNvSpPr>
                <p:nvPr/>
              </p:nvSpPr>
              <p:spPr bwMode="auto">
                <a:xfrm>
                  <a:off x="295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80" name="Rectangle 28"/>
                <p:cNvSpPr>
                  <a:spLocks noChangeArrowheads="1"/>
                </p:cNvSpPr>
                <p:nvPr/>
              </p:nvSpPr>
              <p:spPr bwMode="auto">
                <a:xfrm>
                  <a:off x="431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81" name="Rectangle 29"/>
                <p:cNvSpPr>
                  <a:spLocks noChangeArrowheads="1"/>
                </p:cNvSpPr>
                <p:nvPr/>
              </p:nvSpPr>
              <p:spPr bwMode="auto">
                <a:xfrm>
                  <a:off x="567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60" name="Text Box 30"/>
              <p:cNvSpPr txBox="1">
                <a:spLocks noChangeArrowheads="1"/>
              </p:cNvSpPr>
              <p:nvPr/>
            </p:nvSpPr>
            <p:spPr bwMode="auto">
              <a:xfrm>
                <a:off x="1668" y="1900"/>
                <a:ext cx="4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l" rtl="0" eaLnBrk="1" hangingPunct="1"/>
                <a:r>
                  <a:rPr lang="en-US"/>
                  <a:t>5 x 4</a:t>
                </a:r>
              </a:p>
            </p:txBody>
          </p:sp>
          <p:sp>
            <p:nvSpPr>
              <p:cNvPr id="22561" name="WordArt 55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27" y="2432"/>
                <a:ext cx="361" cy="36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he-IL" sz="3600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accent2"/>
                    </a:solidFill>
                    <a:latin typeface="Arial"/>
                    <a:cs typeface="Arial"/>
                  </a:rPr>
                  <a:t></a:t>
                </a:r>
              </a:p>
            </p:txBody>
          </p:sp>
        </p:grpSp>
      </p:grpSp>
      <p:grpSp>
        <p:nvGrpSpPr>
          <p:cNvPr id="6" name="Group 62"/>
          <p:cNvGrpSpPr>
            <a:grpSpLocks/>
          </p:cNvGrpSpPr>
          <p:nvPr/>
        </p:nvGrpSpPr>
        <p:grpSpPr bwMode="auto">
          <a:xfrm>
            <a:off x="6156325" y="2924175"/>
            <a:ext cx="1973263" cy="1800225"/>
            <a:chOff x="3878" y="1842"/>
            <a:chExt cx="1243" cy="1134"/>
          </a:xfrm>
        </p:grpSpPr>
        <p:sp>
          <p:nvSpPr>
            <p:cNvPr id="22536" name="AutoShape 60"/>
            <p:cNvSpPr>
              <a:spLocks noChangeArrowheads="1"/>
            </p:cNvSpPr>
            <p:nvPr/>
          </p:nvSpPr>
          <p:spPr bwMode="auto">
            <a:xfrm>
              <a:off x="3878" y="1842"/>
              <a:ext cx="1243" cy="1134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37" name="Group 58"/>
            <p:cNvGrpSpPr>
              <a:grpSpLocks/>
            </p:cNvGrpSpPr>
            <p:nvPr/>
          </p:nvGrpSpPr>
          <p:grpSpPr bwMode="auto">
            <a:xfrm>
              <a:off x="4130" y="1916"/>
              <a:ext cx="739" cy="985"/>
              <a:chOff x="4150" y="1810"/>
              <a:chExt cx="739" cy="985"/>
            </a:xfrm>
          </p:grpSpPr>
          <p:grpSp>
            <p:nvGrpSpPr>
              <p:cNvPr id="22538" name="Group 54"/>
              <p:cNvGrpSpPr>
                <a:grpSpLocks/>
              </p:cNvGrpSpPr>
              <p:nvPr/>
            </p:nvGrpSpPr>
            <p:grpSpPr bwMode="auto">
              <a:xfrm>
                <a:off x="4150" y="2115"/>
                <a:ext cx="544" cy="680"/>
                <a:chOff x="975" y="1888"/>
                <a:chExt cx="544" cy="680"/>
              </a:xfrm>
            </p:grpSpPr>
            <p:sp>
              <p:nvSpPr>
                <p:cNvPr id="22541" name="Rectangle 33"/>
                <p:cNvSpPr>
                  <a:spLocks noChangeArrowheads="1"/>
                </p:cNvSpPr>
                <p:nvPr/>
              </p:nvSpPr>
              <p:spPr bwMode="auto">
                <a:xfrm>
                  <a:off x="975" y="1888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2" name="Rectangle 34"/>
                <p:cNvSpPr>
                  <a:spLocks noChangeArrowheads="1"/>
                </p:cNvSpPr>
                <p:nvPr/>
              </p:nvSpPr>
              <p:spPr bwMode="auto">
                <a:xfrm>
                  <a:off x="1111" y="2024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3" name="Rectangle 35"/>
                <p:cNvSpPr>
                  <a:spLocks noChangeArrowheads="1"/>
                </p:cNvSpPr>
                <p:nvPr/>
              </p:nvSpPr>
              <p:spPr bwMode="auto">
                <a:xfrm>
                  <a:off x="1247" y="2160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4" name="Rectangle 37"/>
                <p:cNvSpPr>
                  <a:spLocks noChangeArrowheads="1"/>
                </p:cNvSpPr>
                <p:nvPr/>
              </p:nvSpPr>
              <p:spPr bwMode="auto">
                <a:xfrm>
                  <a:off x="1111" y="1888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5" name="Rectangle 38"/>
                <p:cNvSpPr>
                  <a:spLocks noChangeArrowheads="1"/>
                </p:cNvSpPr>
                <p:nvPr/>
              </p:nvSpPr>
              <p:spPr bwMode="auto">
                <a:xfrm>
                  <a:off x="1247" y="2024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6" name="Rectangle 39"/>
                <p:cNvSpPr>
                  <a:spLocks noChangeArrowheads="1"/>
                </p:cNvSpPr>
                <p:nvPr/>
              </p:nvSpPr>
              <p:spPr bwMode="auto">
                <a:xfrm>
                  <a:off x="1383" y="2160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7" name="Rectangle 40"/>
                <p:cNvSpPr>
                  <a:spLocks noChangeArrowheads="1"/>
                </p:cNvSpPr>
                <p:nvPr/>
              </p:nvSpPr>
              <p:spPr bwMode="auto">
                <a:xfrm>
                  <a:off x="1247" y="1888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8" name="Rectangle 42"/>
                <p:cNvSpPr>
                  <a:spLocks noChangeArrowheads="1"/>
                </p:cNvSpPr>
                <p:nvPr/>
              </p:nvSpPr>
              <p:spPr bwMode="auto">
                <a:xfrm>
                  <a:off x="1383" y="1888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49" name="Rectangle 43"/>
                <p:cNvSpPr>
                  <a:spLocks noChangeArrowheads="1"/>
                </p:cNvSpPr>
                <p:nvPr/>
              </p:nvSpPr>
              <p:spPr bwMode="auto">
                <a:xfrm>
                  <a:off x="975" y="2024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0" name="Rectangle 44"/>
                <p:cNvSpPr>
                  <a:spLocks noChangeArrowheads="1"/>
                </p:cNvSpPr>
                <p:nvPr/>
              </p:nvSpPr>
              <p:spPr bwMode="auto">
                <a:xfrm>
                  <a:off x="1111" y="2160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1" name="Rectangle 45"/>
                <p:cNvSpPr>
                  <a:spLocks noChangeArrowheads="1"/>
                </p:cNvSpPr>
                <p:nvPr/>
              </p:nvSpPr>
              <p:spPr bwMode="auto">
                <a:xfrm>
                  <a:off x="1247" y="2296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2" name="Rectangle 47"/>
                <p:cNvSpPr>
                  <a:spLocks noChangeArrowheads="1"/>
                </p:cNvSpPr>
                <p:nvPr/>
              </p:nvSpPr>
              <p:spPr bwMode="auto">
                <a:xfrm>
                  <a:off x="975" y="2432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3" name="Rectangle 48"/>
                <p:cNvSpPr>
                  <a:spLocks noChangeArrowheads="1"/>
                </p:cNvSpPr>
                <p:nvPr/>
              </p:nvSpPr>
              <p:spPr bwMode="auto">
                <a:xfrm>
                  <a:off x="975" y="2296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4" name="Rectangle 49"/>
                <p:cNvSpPr>
                  <a:spLocks noChangeArrowheads="1"/>
                </p:cNvSpPr>
                <p:nvPr/>
              </p:nvSpPr>
              <p:spPr bwMode="auto">
                <a:xfrm>
                  <a:off x="1111" y="2432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5" name="Rectangle 50"/>
                <p:cNvSpPr>
                  <a:spLocks noChangeArrowheads="1"/>
                </p:cNvSpPr>
                <p:nvPr/>
              </p:nvSpPr>
              <p:spPr bwMode="auto">
                <a:xfrm>
                  <a:off x="975" y="2160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6" name="Rectangle 51"/>
                <p:cNvSpPr>
                  <a:spLocks noChangeArrowheads="1"/>
                </p:cNvSpPr>
                <p:nvPr/>
              </p:nvSpPr>
              <p:spPr bwMode="auto">
                <a:xfrm>
                  <a:off x="1111" y="2296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2539" name="Text Box 53"/>
              <p:cNvSpPr txBox="1">
                <a:spLocks noChangeArrowheads="1"/>
              </p:cNvSpPr>
              <p:nvPr/>
            </p:nvSpPr>
            <p:spPr bwMode="auto">
              <a:xfrm>
                <a:off x="4208" y="1810"/>
                <a:ext cx="4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l" rtl="0" eaLnBrk="1" hangingPunct="1"/>
                <a:r>
                  <a:rPr lang="en-US"/>
                  <a:t>? x ?</a:t>
                </a:r>
              </a:p>
            </p:txBody>
          </p:sp>
          <p:sp>
            <p:nvSpPr>
              <p:cNvPr id="22540" name="WordArt 56"/>
              <p:cNvSpPr>
                <a:spLocks noChangeArrowheads="1" noChangeShapeType="1" noTextEdit="1"/>
              </p:cNvSpPr>
              <p:nvPr/>
            </p:nvSpPr>
            <p:spPr bwMode="auto">
              <a:xfrm>
                <a:off x="4649" y="2160"/>
                <a:ext cx="24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he-IL" sz="3600" kern="10" spc="-180">
                    <a:ln w="38100">
                      <a:solidFill>
                        <a:schemeClr val="tx2"/>
                      </a:solidFill>
                      <a:round/>
                      <a:headEnd/>
                      <a:tailEnd/>
                    </a:ln>
                    <a:solidFill>
                      <a:schemeClr val="accent2"/>
                    </a:solidFill>
                    <a:latin typeface="Arial"/>
                    <a:cs typeface="Arial"/>
                  </a:rPr>
                  <a:t>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8770186-CB53-4438-BE3D-4A1033377BE8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22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מערכים – מימדי מערכים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992813" y="6465888"/>
            <a:ext cx="8842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מערכים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725" name="Rectangle 53"/>
          <p:cNvSpPr>
            <a:spLocks noChangeArrowheads="1"/>
          </p:cNvSpPr>
          <p:nvPr/>
        </p:nvSpPr>
        <p:spPr bwMode="auto">
          <a:xfrm>
            <a:off x="4643438" y="1052513"/>
            <a:ext cx="388937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מערך חד מימדי: </a:t>
            </a:r>
            <a:r>
              <a:rPr lang="en-US" sz="2000">
                <a:latin typeface="Tahoma" pitchFamily="34" charset="0"/>
                <a:cs typeface="Tahoma" pitchFamily="34" charset="0"/>
              </a:rPr>
              <a:t>1xn</a:t>
            </a:r>
            <a:r>
              <a:rPr lang="he-IL" sz="2000">
                <a:latin typeface="Tahoma" pitchFamily="34" charset="0"/>
                <a:cs typeface="Tahoma" pitchFamily="34" charset="0"/>
              </a:rPr>
              <a:t> או  </a:t>
            </a:r>
            <a:r>
              <a:rPr lang="en-US" sz="2000">
                <a:latin typeface="Tahoma" pitchFamily="34" charset="0"/>
                <a:cs typeface="Tahoma" pitchFamily="34" charset="0"/>
              </a:rPr>
              <a:t>nx1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נקרא </a:t>
            </a: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וקטור </a:t>
            </a:r>
            <a:r>
              <a:rPr lang="he-IL" sz="2000">
                <a:latin typeface="Tahoma" pitchFamily="34" charset="0"/>
                <a:cs typeface="Tahoma" pitchFamily="34" charset="0"/>
              </a:rPr>
              <a:t>במטלב</a:t>
            </a: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טרנספוז באמצעות: </a:t>
            </a: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'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מערך דו מימדי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נקרא </a:t>
            </a: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מטריצה</a:t>
            </a:r>
            <a:endParaRPr lang="en-US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אפשר ליצור גם מטריצה רב מימדית  </a:t>
            </a:r>
            <a:r>
              <a:rPr lang="en-US" sz="2000">
                <a:latin typeface="Tahoma" pitchFamily="34" charset="0"/>
                <a:cs typeface="Tahoma" pitchFamily="34" charset="0"/>
              </a:rPr>
              <a:t>m ∙n ∙… ∙k</a:t>
            </a: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198"/>
          <p:cNvGrpSpPr>
            <a:grpSpLocks/>
          </p:cNvGrpSpPr>
          <p:nvPr/>
        </p:nvGrpSpPr>
        <p:grpSpPr bwMode="auto">
          <a:xfrm>
            <a:off x="323850" y="895350"/>
            <a:ext cx="4319588" cy="1989138"/>
            <a:chOff x="204" y="564"/>
            <a:chExt cx="2721" cy="1253"/>
          </a:xfrm>
        </p:grpSpPr>
        <p:sp>
          <p:nvSpPr>
            <p:cNvPr id="23585" name="AutoShape 55"/>
            <p:cNvSpPr>
              <a:spLocks noChangeArrowheads="1"/>
            </p:cNvSpPr>
            <p:nvPr/>
          </p:nvSpPr>
          <p:spPr bwMode="auto">
            <a:xfrm>
              <a:off x="204" y="567"/>
              <a:ext cx="2721" cy="1250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3586" name="Group 122"/>
            <p:cNvGrpSpPr>
              <a:grpSpLocks/>
            </p:cNvGrpSpPr>
            <p:nvPr/>
          </p:nvGrpSpPr>
          <p:grpSpPr bwMode="auto">
            <a:xfrm>
              <a:off x="1928" y="1175"/>
              <a:ext cx="882" cy="220"/>
              <a:chOff x="1368" y="1586"/>
              <a:chExt cx="882" cy="220"/>
            </a:xfrm>
          </p:grpSpPr>
          <p:sp>
            <p:nvSpPr>
              <p:cNvPr id="23597" name="Rectangle 58"/>
              <p:cNvSpPr>
                <a:spLocks noChangeArrowheads="1"/>
              </p:cNvSpPr>
              <p:nvPr/>
            </p:nvSpPr>
            <p:spPr bwMode="auto">
              <a:xfrm>
                <a:off x="1368" y="1586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</a:t>
                </a:r>
              </a:p>
            </p:txBody>
          </p:sp>
          <p:sp>
            <p:nvSpPr>
              <p:cNvPr id="23598" name="Rectangle 62"/>
              <p:cNvSpPr>
                <a:spLocks noChangeArrowheads="1"/>
              </p:cNvSpPr>
              <p:nvPr/>
            </p:nvSpPr>
            <p:spPr bwMode="auto">
              <a:xfrm>
                <a:off x="1590" y="1586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23599" name="Rectangle 65"/>
              <p:cNvSpPr>
                <a:spLocks noChangeArrowheads="1"/>
              </p:cNvSpPr>
              <p:nvPr/>
            </p:nvSpPr>
            <p:spPr bwMode="auto">
              <a:xfrm>
                <a:off x="1810" y="1586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</a:t>
                </a:r>
              </a:p>
            </p:txBody>
          </p:sp>
          <p:sp>
            <p:nvSpPr>
              <p:cNvPr id="23600" name="Rectangle 67"/>
              <p:cNvSpPr>
                <a:spLocks noChangeArrowheads="1"/>
              </p:cNvSpPr>
              <p:nvPr/>
            </p:nvSpPr>
            <p:spPr bwMode="auto">
              <a:xfrm>
                <a:off x="2030" y="1586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</a:t>
                </a:r>
              </a:p>
            </p:txBody>
          </p:sp>
        </p:grpSp>
        <p:sp>
          <p:nvSpPr>
            <p:cNvPr id="23587" name="Text Box 123"/>
            <p:cNvSpPr txBox="1">
              <a:spLocks noChangeArrowheads="1"/>
            </p:cNvSpPr>
            <p:nvPr/>
          </p:nvSpPr>
          <p:spPr bwMode="auto">
            <a:xfrm>
              <a:off x="1578" y="1169"/>
              <a:ext cx="3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/>
                <a:t>a’=</a:t>
              </a:r>
            </a:p>
          </p:txBody>
        </p:sp>
        <p:sp>
          <p:nvSpPr>
            <p:cNvPr id="23588" name="Text Box 124"/>
            <p:cNvSpPr txBox="1">
              <a:spLocks noChangeArrowheads="1"/>
            </p:cNvSpPr>
            <p:nvPr/>
          </p:nvSpPr>
          <p:spPr bwMode="auto">
            <a:xfrm>
              <a:off x="2155" y="972"/>
              <a:ext cx="3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r>
                <a:rPr lang="en-US"/>
                <a:t>1 ∙ 4</a:t>
              </a:r>
            </a:p>
          </p:txBody>
        </p:sp>
        <p:grpSp>
          <p:nvGrpSpPr>
            <p:cNvPr id="23589" name="Group 134"/>
            <p:cNvGrpSpPr>
              <a:grpSpLocks/>
            </p:cNvGrpSpPr>
            <p:nvPr/>
          </p:nvGrpSpPr>
          <p:grpSpPr bwMode="auto">
            <a:xfrm>
              <a:off x="567" y="836"/>
              <a:ext cx="220" cy="899"/>
              <a:chOff x="703" y="1253"/>
              <a:chExt cx="220" cy="899"/>
            </a:xfrm>
          </p:grpSpPr>
          <p:sp>
            <p:nvSpPr>
              <p:cNvPr id="23593" name="Rectangle 126"/>
              <p:cNvSpPr>
                <a:spLocks noChangeArrowheads="1"/>
              </p:cNvSpPr>
              <p:nvPr/>
            </p:nvSpPr>
            <p:spPr bwMode="auto">
              <a:xfrm>
                <a:off x="703" y="1253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</a:t>
                </a:r>
              </a:p>
            </p:txBody>
          </p:sp>
          <p:sp>
            <p:nvSpPr>
              <p:cNvPr id="23594" name="Rectangle 127"/>
              <p:cNvSpPr>
                <a:spLocks noChangeArrowheads="1"/>
              </p:cNvSpPr>
              <p:nvPr/>
            </p:nvSpPr>
            <p:spPr bwMode="auto">
              <a:xfrm>
                <a:off x="703" y="1478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23595" name="Rectangle 128"/>
              <p:cNvSpPr>
                <a:spLocks noChangeArrowheads="1"/>
              </p:cNvSpPr>
              <p:nvPr/>
            </p:nvSpPr>
            <p:spPr bwMode="auto">
              <a:xfrm>
                <a:off x="703" y="1705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</a:t>
                </a:r>
              </a:p>
            </p:txBody>
          </p:sp>
          <p:sp>
            <p:nvSpPr>
              <p:cNvPr id="23596" name="Rectangle 129"/>
              <p:cNvSpPr>
                <a:spLocks noChangeArrowheads="1"/>
              </p:cNvSpPr>
              <p:nvPr/>
            </p:nvSpPr>
            <p:spPr bwMode="auto">
              <a:xfrm>
                <a:off x="703" y="1932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</a:t>
                </a:r>
              </a:p>
            </p:txBody>
          </p:sp>
        </p:grpSp>
        <p:sp>
          <p:nvSpPr>
            <p:cNvPr id="23590" name="Text Box 130"/>
            <p:cNvSpPr txBox="1">
              <a:spLocks noChangeArrowheads="1"/>
            </p:cNvSpPr>
            <p:nvPr/>
          </p:nvSpPr>
          <p:spPr bwMode="auto">
            <a:xfrm>
              <a:off x="249" y="1169"/>
              <a:ext cx="2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/>
                <a:t>a=</a:t>
              </a:r>
            </a:p>
          </p:txBody>
        </p:sp>
        <p:sp>
          <p:nvSpPr>
            <p:cNvPr id="23591" name="Text Box 131"/>
            <p:cNvSpPr txBox="1">
              <a:spLocks noChangeArrowheads="1"/>
            </p:cNvSpPr>
            <p:nvPr/>
          </p:nvSpPr>
          <p:spPr bwMode="auto">
            <a:xfrm>
              <a:off x="484" y="564"/>
              <a:ext cx="3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r>
                <a:rPr lang="en-US"/>
                <a:t>4 ∙ 1</a:t>
              </a:r>
            </a:p>
          </p:txBody>
        </p:sp>
        <p:sp>
          <p:nvSpPr>
            <p:cNvPr id="23592" name="Line 139"/>
            <p:cNvSpPr>
              <a:spLocks noChangeShapeType="1"/>
            </p:cNvSpPr>
            <p:nvPr/>
          </p:nvSpPr>
          <p:spPr bwMode="auto">
            <a:xfrm>
              <a:off x="930" y="1290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</p:grpSp>
      <p:grpSp>
        <p:nvGrpSpPr>
          <p:cNvPr id="5" name="Group 197"/>
          <p:cNvGrpSpPr>
            <a:grpSpLocks/>
          </p:cNvGrpSpPr>
          <p:nvPr/>
        </p:nvGrpSpPr>
        <p:grpSpPr bwMode="auto">
          <a:xfrm>
            <a:off x="323850" y="2979738"/>
            <a:ext cx="4319588" cy="1989137"/>
            <a:chOff x="204" y="1877"/>
            <a:chExt cx="2721" cy="1253"/>
          </a:xfrm>
        </p:grpSpPr>
        <p:sp>
          <p:nvSpPr>
            <p:cNvPr id="23560" name="AutoShape 179"/>
            <p:cNvSpPr>
              <a:spLocks noChangeArrowheads="1"/>
            </p:cNvSpPr>
            <p:nvPr/>
          </p:nvSpPr>
          <p:spPr bwMode="auto">
            <a:xfrm>
              <a:off x="204" y="1880"/>
              <a:ext cx="2721" cy="1250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61" name="Text Box 185"/>
            <p:cNvSpPr txBox="1">
              <a:spLocks noChangeArrowheads="1"/>
            </p:cNvSpPr>
            <p:nvPr/>
          </p:nvSpPr>
          <p:spPr bwMode="auto">
            <a:xfrm>
              <a:off x="1693" y="2482"/>
              <a:ext cx="28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/>
                <a:t>a=</a:t>
              </a:r>
            </a:p>
          </p:txBody>
        </p:sp>
        <p:sp>
          <p:nvSpPr>
            <p:cNvPr id="23562" name="Text Box 186"/>
            <p:cNvSpPr txBox="1">
              <a:spLocks noChangeArrowheads="1"/>
            </p:cNvSpPr>
            <p:nvPr/>
          </p:nvSpPr>
          <p:spPr bwMode="auto">
            <a:xfrm>
              <a:off x="2155" y="2149"/>
              <a:ext cx="3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r>
                <a:rPr lang="en-US"/>
                <a:t>2 ∙ 3</a:t>
              </a:r>
            </a:p>
          </p:txBody>
        </p:sp>
        <p:sp>
          <p:nvSpPr>
            <p:cNvPr id="23563" name="Text Box 192"/>
            <p:cNvSpPr txBox="1">
              <a:spLocks noChangeArrowheads="1"/>
            </p:cNvSpPr>
            <p:nvPr/>
          </p:nvSpPr>
          <p:spPr bwMode="auto">
            <a:xfrm>
              <a:off x="217" y="2482"/>
              <a:ext cx="31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/>
                <a:t>a’=</a:t>
              </a:r>
            </a:p>
          </p:txBody>
        </p:sp>
        <p:sp>
          <p:nvSpPr>
            <p:cNvPr id="23564" name="Text Box 193"/>
            <p:cNvSpPr txBox="1">
              <a:spLocks noChangeArrowheads="1"/>
            </p:cNvSpPr>
            <p:nvPr/>
          </p:nvSpPr>
          <p:spPr bwMode="auto">
            <a:xfrm>
              <a:off x="547" y="1877"/>
              <a:ext cx="39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r>
                <a:rPr lang="en-US"/>
                <a:t>3 ∙ 2</a:t>
              </a:r>
            </a:p>
          </p:txBody>
        </p:sp>
        <p:sp>
          <p:nvSpPr>
            <p:cNvPr id="23565" name="Line 195"/>
            <p:cNvSpPr>
              <a:spLocks noChangeShapeType="1"/>
            </p:cNvSpPr>
            <p:nvPr/>
          </p:nvSpPr>
          <p:spPr bwMode="auto">
            <a:xfrm>
              <a:off x="1066" y="2603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  <p:grpSp>
          <p:nvGrpSpPr>
            <p:cNvPr id="23566" name="Group 161"/>
            <p:cNvGrpSpPr>
              <a:grpSpLocks/>
            </p:cNvGrpSpPr>
            <p:nvPr/>
          </p:nvGrpSpPr>
          <p:grpSpPr bwMode="auto">
            <a:xfrm>
              <a:off x="2018" y="2385"/>
              <a:ext cx="658" cy="445"/>
              <a:chOff x="3243" y="2341"/>
              <a:chExt cx="658" cy="445"/>
            </a:xfrm>
          </p:grpSpPr>
          <p:sp>
            <p:nvSpPr>
              <p:cNvPr id="23577" name="Rectangle 142"/>
              <p:cNvSpPr>
                <a:spLocks noChangeArrowheads="1"/>
              </p:cNvSpPr>
              <p:nvPr/>
            </p:nvSpPr>
            <p:spPr bwMode="auto">
              <a:xfrm>
                <a:off x="3243" y="2341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</a:t>
                </a:r>
              </a:p>
            </p:txBody>
          </p:sp>
          <p:sp>
            <p:nvSpPr>
              <p:cNvPr id="23578" name="Rectangle 143"/>
              <p:cNvSpPr>
                <a:spLocks noChangeArrowheads="1"/>
              </p:cNvSpPr>
              <p:nvPr/>
            </p:nvSpPr>
            <p:spPr bwMode="auto">
              <a:xfrm>
                <a:off x="3243" y="2566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</a:t>
                </a:r>
              </a:p>
            </p:txBody>
          </p:sp>
          <p:sp>
            <p:nvSpPr>
              <p:cNvPr id="23579" name="Rectangle 147"/>
              <p:cNvSpPr>
                <a:spLocks noChangeArrowheads="1"/>
              </p:cNvSpPr>
              <p:nvPr/>
            </p:nvSpPr>
            <p:spPr bwMode="auto">
              <a:xfrm>
                <a:off x="3462" y="2341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</a:t>
                </a:r>
              </a:p>
            </p:txBody>
          </p:sp>
          <p:sp>
            <p:nvSpPr>
              <p:cNvPr id="23580" name="Rectangle 148"/>
              <p:cNvSpPr>
                <a:spLocks noChangeArrowheads="1"/>
              </p:cNvSpPr>
              <p:nvPr/>
            </p:nvSpPr>
            <p:spPr bwMode="auto">
              <a:xfrm>
                <a:off x="3462" y="2566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23581" name="Rectangle 152"/>
              <p:cNvSpPr>
                <a:spLocks noChangeArrowheads="1"/>
              </p:cNvSpPr>
              <p:nvPr/>
            </p:nvSpPr>
            <p:spPr bwMode="auto">
              <a:xfrm>
                <a:off x="3462" y="2341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23582" name="Rectangle 153"/>
              <p:cNvSpPr>
                <a:spLocks noChangeArrowheads="1"/>
              </p:cNvSpPr>
              <p:nvPr/>
            </p:nvSpPr>
            <p:spPr bwMode="auto">
              <a:xfrm>
                <a:off x="3462" y="2566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</a:t>
                </a:r>
              </a:p>
            </p:txBody>
          </p:sp>
          <p:sp>
            <p:nvSpPr>
              <p:cNvPr id="23583" name="Rectangle 157"/>
              <p:cNvSpPr>
                <a:spLocks noChangeArrowheads="1"/>
              </p:cNvSpPr>
              <p:nvPr/>
            </p:nvSpPr>
            <p:spPr bwMode="auto">
              <a:xfrm>
                <a:off x="3681" y="2341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</a:t>
                </a:r>
              </a:p>
            </p:txBody>
          </p:sp>
          <p:sp>
            <p:nvSpPr>
              <p:cNvPr id="23584" name="Rectangle 158"/>
              <p:cNvSpPr>
                <a:spLocks noChangeArrowheads="1"/>
              </p:cNvSpPr>
              <p:nvPr/>
            </p:nvSpPr>
            <p:spPr bwMode="auto">
              <a:xfrm>
                <a:off x="3681" y="2566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</a:t>
                </a:r>
              </a:p>
            </p:txBody>
          </p:sp>
        </p:grpSp>
        <p:grpSp>
          <p:nvGrpSpPr>
            <p:cNvPr id="23567" name="Group 196"/>
            <p:cNvGrpSpPr>
              <a:grpSpLocks/>
            </p:cNvGrpSpPr>
            <p:nvPr/>
          </p:nvGrpSpPr>
          <p:grpSpPr bwMode="auto">
            <a:xfrm>
              <a:off x="526" y="2286"/>
              <a:ext cx="439" cy="673"/>
              <a:chOff x="4286" y="2432"/>
              <a:chExt cx="439" cy="673"/>
            </a:xfrm>
          </p:grpSpPr>
          <p:sp>
            <p:nvSpPr>
              <p:cNvPr id="23568" name="Rectangle 163"/>
              <p:cNvSpPr>
                <a:spLocks noChangeArrowheads="1"/>
              </p:cNvSpPr>
              <p:nvPr/>
            </p:nvSpPr>
            <p:spPr bwMode="auto">
              <a:xfrm>
                <a:off x="4286" y="2432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</a:t>
                </a:r>
              </a:p>
            </p:txBody>
          </p:sp>
          <p:sp>
            <p:nvSpPr>
              <p:cNvPr id="23569" name="Rectangle 164"/>
              <p:cNvSpPr>
                <a:spLocks noChangeArrowheads="1"/>
              </p:cNvSpPr>
              <p:nvPr/>
            </p:nvSpPr>
            <p:spPr bwMode="auto">
              <a:xfrm>
                <a:off x="4286" y="2657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23570" name="Rectangle 165"/>
              <p:cNvSpPr>
                <a:spLocks noChangeArrowheads="1"/>
              </p:cNvSpPr>
              <p:nvPr/>
            </p:nvSpPr>
            <p:spPr bwMode="auto">
              <a:xfrm>
                <a:off x="4505" y="2432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1</a:t>
                </a:r>
              </a:p>
            </p:txBody>
          </p:sp>
          <p:sp>
            <p:nvSpPr>
              <p:cNvPr id="23571" name="Rectangle 166"/>
              <p:cNvSpPr>
                <a:spLocks noChangeArrowheads="1"/>
              </p:cNvSpPr>
              <p:nvPr/>
            </p:nvSpPr>
            <p:spPr bwMode="auto">
              <a:xfrm>
                <a:off x="4505" y="2657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23572" name="Rectangle 167"/>
              <p:cNvSpPr>
                <a:spLocks noChangeArrowheads="1"/>
              </p:cNvSpPr>
              <p:nvPr/>
            </p:nvSpPr>
            <p:spPr bwMode="auto">
              <a:xfrm>
                <a:off x="4505" y="2432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4</a:t>
                </a:r>
              </a:p>
            </p:txBody>
          </p:sp>
          <p:sp>
            <p:nvSpPr>
              <p:cNvPr id="23573" name="Rectangle 168"/>
              <p:cNvSpPr>
                <a:spLocks noChangeArrowheads="1"/>
              </p:cNvSpPr>
              <p:nvPr/>
            </p:nvSpPr>
            <p:spPr bwMode="auto">
              <a:xfrm>
                <a:off x="4505" y="2657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5</a:t>
                </a:r>
              </a:p>
            </p:txBody>
          </p:sp>
          <p:sp>
            <p:nvSpPr>
              <p:cNvPr id="23574" name="Rectangle 171"/>
              <p:cNvSpPr>
                <a:spLocks noChangeArrowheads="1"/>
              </p:cNvSpPr>
              <p:nvPr/>
            </p:nvSpPr>
            <p:spPr bwMode="auto">
              <a:xfrm>
                <a:off x="4286" y="2885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3</a:t>
                </a:r>
              </a:p>
            </p:txBody>
          </p:sp>
          <p:sp>
            <p:nvSpPr>
              <p:cNvPr id="23575" name="Rectangle 172"/>
              <p:cNvSpPr>
                <a:spLocks noChangeArrowheads="1"/>
              </p:cNvSpPr>
              <p:nvPr/>
            </p:nvSpPr>
            <p:spPr bwMode="auto">
              <a:xfrm>
                <a:off x="4505" y="2885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2</a:t>
                </a:r>
              </a:p>
            </p:txBody>
          </p:sp>
          <p:sp>
            <p:nvSpPr>
              <p:cNvPr id="23576" name="Rectangle 173"/>
              <p:cNvSpPr>
                <a:spLocks noChangeArrowheads="1"/>
              </p:cNvSpPr>
              <p:nvPr/>
            </p:nvSpPr>
            <p:spPr bwMode="auto">
              <a:xfrm>
                <a:off x="4505" y="2885"/>
                <a:ext cx="220" cy="22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/>
                  <a:t>6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he-IL" smtClean="0"/>
              <a:t>הזנה:</a:t>
            </a: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DAAA198-79B8-47E2-9FB1-FD3C003FAD9A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23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he-IL" sz="360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מערכים – מימדי מערכים</a:t>
            </a:r>
            <a:endParaRPr lang="en-US" sz="3600" smtClean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57188" y="1643063"/>
            <a:ext cx="250031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buFont typeface="Arial" pitchFamily="34" charset="0"/>
              <a:buChar char="•"/>
            </a:pPr>
            <a:r>
              <a:rPr lang="en-US"/>
              <a:t>A=[2,5,8]</a:t>
            </a:r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r>
              <a:rPr lang="en-US"/>
              <a:t>B=[2; 5 ;8]=[2,5,8]’</a:t>
            </a:r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r>
              <a:rPr lang="en-US"/>
              <a:t>C=[1, 2 , 3; 4, 5 ,6]</a:t>
            </a:r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r>
              <a:rPr lang="en-US"/>
              <a:t>D=[1, 2; 4,5 ,6]</a:t>
            </a:r>
          </a:p>
          <a:p>
            <a:pPr algn="l" rtl="0" eaLnBrk="1" hangingPunct="1"/>
            <a:endParaRPr lang="en-US"/>
          </a:p>
          <a:p>
            <a:pPr algn="l" rtl="0" eaLnBrk="1" hangingPunct="1"/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71813" y="1643063"/>
          <a:ext cx="1476375" cy="3654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92125"/>
                <a:gridCol w="492125"/>
                <a:gridCol w="492125"/>
              </a:tblGrid>
              <a:tr h="365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 marL="91441" marR="91441" marT="45581" marB="4558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 marL="91441" marR="91441" marT="45581" marB="4558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L="91441" marR="91441" marT="45581" marB="45581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571875" y="2214563"/>
          <a:ext cx="404813" cy="110331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4813"/>
              </a:tblGrid>
              <a:tr h="36777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 marL="91444" marR="91444"/>
                </a:tc>
              </a:tr>
              <a:tr h="36777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 marL="91444" marR="91444"/>
                </a:tc>
              </a:tr>
              <a:tr h="36777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L="91444" marR="91444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643188" y="3500438"/>
          <a:ext cx="2333625" cy="73183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77875"/>
                <a:gridCol w="777875"/>
                <a:gridCol w="777875"/>
              </a:tblGrid>
              <a:tr h="36591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endParaRPr lang="en-US" sz="1800" dirty="0"/>
                    </a:p>
                  </a:txBody>
                  <a:tcPr marT="45740" marB="45740"/>
                </a:tc>
              </a:tr>
              <a:tr h="36591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 marT="45740" marB="45740"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643188" y="4714875"/>
          <a:ext cx="2357436" cy="73183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85812"/>
                <a:gridCol w="785812"/>
                <a:gridCol w="785812"/>
              </a:tblGrid>
              <a:tr h="36591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 marL="91439" marR="91439"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 marL="91439" marR="91439"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[ ]</a:t>
                      </a:r>
                      <a:endParaRPr lang="en-US" sz="1800" dirty="0"/>
                    </a:p>
                  </a:txBody>
                  <a:tcPr marL="91439" marR="91439" marT="45740" marB="45740"/>
                </a:tc>
              </a:tr>
              <a:tr h="365919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endParaRPr lang="en-US" sz="1800" dirty="0"/>
                    </a:p>
                  </a:txBody>
                  <a:tcPr marL="91439" marR="91439"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 marL="91439" marR="91439" marT="45740" marB="4574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 marL="91439" marR="91439" marT="45740" marB="45740"/>
                </a:tc>
              </a:tr>
            </a:tbl>
          </a:graphicData>
        </a:graphic>
      </p:graphicFrame>
      <p:sp>
        <p:nvSpPr>
          <p:cNvPr id="11" name="Multiply 10"/>
          <p:cNvSpPr/>
          <p:nvPr/>
        </p:nvSpPr>
        <p:spPr bwMode="auto">
          <a:xfrm>
            <a:off x="3000375" y="4286250"/>
            <a:ext cx="1571625" cy="1571625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9250" y="2928938"/>
            <a:ext cx="2214563" cy="1477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l" rtl="0">
              <a:buFont typeface="Arial" pitchFamily="34" charset="0"/>
              <a:buChar char="•"/>
              <a:defRPr/>
            </a:pPr>
            <a:r>
              <a:rPr lang="en-US" dirty="0" err="1">
                <a:latin typeface="Arial" charset="0"/>
                <a:cs typeface="Arial" charset="0"/>
              </a:rPr>
              <a:t>disp</a:t>
            </a:r>
            <a:r>
              <a:rPr lang="en-US" dirty="0">
                <a:latin typeface="Arial" charset="0"/>
                <a:cs typeface="Arial" charset="0"/>
              </a:rPr>
              <a:t>(A(2))    -&gt; 5</a:t>
            </a:r>
          </a:p>
          <a:p>
            <a:pPr algn="l" rtl="0">
              <a:buFont typeface="Arial" pitchFamily="34" charset="0"/>
              <a:buChar char="•"/>
              <a:defRPr/>
            </a:pPr>
            <a:endParaRPr lang="en-US" dirty="0">
              <a:latin typeface="Arial" charset="0"/>
              <a:cs typeface="Arial" charset="0"/>
            </a:endParaRPr>
          </a:p>
          <a:p>
            <a:pPr algn="l" rtl="0">
              <a:buFont typeface="Arial" pitchFamily="34" charset="0"/>
              <a:buChar char="•"/>
              <a:defRPr/>
            </a:pPr>
            <a:r>
              <a:rPr lang="en-US" dirty="0" err="1">
                <a:latin typeface="Arial" charset="0"/>
                <a:cs typeface="Arial" charset="0"/>
              </a:rPr>
              <a:t>disp</a:t>
            </a:r>
            <a:r>
              <a:rPr lang="en-US" dirty="0">
                <a:latin typeface="Arial" charset="0"/>
                <a:cs typeface="Arial" charset="0"/>
              </a:rPr>
              <a:t>(B(3))    -&gt; 8</a:t>
            </a:r>
          </a:p>
          <a:p>
            <a:pPr algn="l" rtl="0">
              <a:buFont typeface="Arial" pitchFamily="34" charset="0"/>
              <a:buChar char="•"/>
              <a:defRPr/>
            </a:pPr>
            <a:endParaRPr lang="en-US" dirty="0">
              <a:latin typeface="Arial" charset="0"/>
              <a:cs typeface="Arial" charset="0"/>
            </a:endParaRPr>
          </a:p>
          <a:p>
            <a:pPr algn="l" rtl="0">
              <a:buFont typeface="Arial" pitchFamily="34" charset="0"/>
              <a:buChar char="•"/>
              <a:defRPr/>
            </a:pPr>
            <a:r>
              <a:rPr lang="en-US" dirty="0" err="1">
                <a:latin typeface="Arial" charset="0"/>
                <a:cs typeface="Arial" charset="0"/>
              </a:rPr>
              <a:t>disp</a:t>
            </a:r>
            <a:r>
              <a:rPr lang="en-US" dirty="0">
                <a:latin typeface="Arial" charset="0"/>
                <a:cs typeface="Arial" charset="0"/>
              </a:rPr>
              <a:t>(C(2,1)) -&gt;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he-IL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מערכים – הזנה חצי אוטומטית</a:t>
            </a:r>
            <a:endParaRPr lang="en-US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 bwMode="auto">
          <a:xfrm>
            <a:off x="571500" y="1500188"/>
            <a:ext cx="8229600" cy="4525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he-IL" sz="2800" smtClean="0"/>
              <a:t>מרווח מפורש:</a:t>
            </a:r>
            <a:endParaRPr lang="en-US" sz="2800" smtClean="0"/>
          </a:p>
          <a:p>
            <a:r>
              <a:rPr lang="he-IL" sz="2800" smtClean="0"/>
              <a:t>כמות איברים מפורשת:</a:t>
            </a:r>
            <a:endParaRPr lang="en-US" sz="2800" smtClean="0"/>
          </a:p>
          <a:p>
            <a:r>
              <a:rPr lang="he-IL" sz="2800" smtClean="0"/>
              <a:t>ניתן לייצר ווקטור עם מרווחים לוגריתמיים</a:t>
            </a:r>
            <a:r>
              <a:rPr lang="he-IL" sz="1800" smtClean="0"/>
              <a:t>: </a:t>
            </a:r>
            <a:r>
              <a:rPr lang="en-US" sz="1800" smtClean="0">
                <a:solidFill>
                  <a:srgbClr val="FF0000"/>
                </a:solidFill>
              </a:rPr>
              <a:t>logspace</a:t>
            </a:r>
            <a:r>
              <a:rPr lang="en-US" sz="1800" smtClean="0"/>
              <a:t>()</a:t>
            </a:r>
          </a:p>
          <a:p>
            <a:endParaRPr lang="he-IL" sz="2800" smtClean="0"/>
          </a:p>
          <a:p>
            <a:r>
              <a:rPr lang="he-IL" sz="2800" smtClean="0"/>
              <a:t>ניתן לאתחל מטריצה עם אפסים או אחדות בגודל</a:t>
            </a:r>
            <a:r>
              <a:rPr lang="en-US" sz="2800" smtClean="0"/>
              <a:t> </a:t>
            </a:r>
            <a:r>
              <a:rPr lang="he-IL" sz="2800" smtClean="0"/>
              <a:t>שרירותי </a:t>
            </a:r>
            <a:r>
              <a:rPr lang="en-US" sz="2800" smtClean="0"/>
              <a:t>m x n x p x…</a:t>
            </a:r>
          </a:p>
          <a:p>
            <a:endParaRPr lang="en-US" sz="280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58A4BB0-E5EB-4A0F-93C8-53DD38183573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5" name="TextBox 4"/>
          <p:cNvSpPr txBox="1">
            <a:spLocks noChangeArrowheads="1"/>
          </p:cNvSpPr>
          <p:nvPr/>
        </p:nvSpPr>
        <p:spPr bwMode="auto">
          <a:xfrm>
            <a:off x="500063" y="1571625"/>
            <a:ext cx="428625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buFont typeface="Arial" pitchFamily="34" charset="0"/>
              <a:buChar char="•"/>
            </a:pPr>
            <a:r>
              <a:rPr lang="en-US"/>
              <a:t>A=2</a:t>
            </a:r>
            <a:r>
              <a:rPr lang="en-US">
                <a:solidFill>
                  <a:srgbClr val="FF0000"/>
                </a:solidFill>
              </a:rPr>
              <a:t>:</a:t>
            </a:r>
            <a:r>
              <a:rPr lang="en-US"/>
              <a:t>3</a:t>
            </a:r>
            <a:r>
              <a:rPr lang="en-US">
                <a:solidFill>
                  <a:srgbClr val="FF0000"/>
                </a:solidFill>
              </a:rPr>
              <a:t>:</a:t>
            </a:r>
            <a:r>
              <a:rPr lang="en-US"/>
              <a:t>11;</a:t>
            </a:r>
            <a:endParaRPr lang="he-IL"/>
          </a:p>
          <a:p>
            <a:pPr algn="l" rtl="0" eaLnBrk="1" hangingPunct="1">
              <a:buFont typeface="Arial" pitchFamily="34" charset="0"/>
              <a:buChar char="•"/>
            </a:pPr>
            <a:endParaRPr lang="he-IL"/>
          </a:p>
          <a:p>
            <a:pPr algn="l" rtl="0" eaLnBrk="1" hangingPunct="1">
              <a:buFont typeface="Arial" pitchFamily="34" charset="0"/>
              <a:buChar char="•"/>
            </a:pPr>
            <a:r>
              <a:rPr lang="en-US"/>
              <a:t>B</a:t>
            </a:r>
            <a:r>
              <a:rPr lang="he-IL"/>
              <a:t>=</a:t>
            </a:r>
            <a:r>
              <a:rPr lang="en-US">
                <a:solidFill>
                  <a:srgbClr val="FF0000"/>
                </a:solidFill>
              </a:rPr>
              <a:t>linspace</a:t>
            </a:r>
            <a:r>
              <a:rPr lang="en-US"/>
              <a:t>(1,-2,4)</a:t>
            </a:r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r>
              <a:rPr lang="en-US"/>
              <a:t>C=</a:t>
            </a:r>
            <a:r>
              <a:rPr lang="en-US">
                <a:solidFill>
                  <a:srgbClr val="FF0000"/>
                </a:solidFill>
              </a:rPr>
              <a:t>zeros</a:t>
            </a:r>
            <a:r>
              <a:rPr lang="en-US"/>
              <a:t>(3,2)</a:t>
            </a:r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endParaRPr lang="en-US"/>
          </a:p>
          <a:p>
            <a:pPr algn="l" rtl="0" eaLnBrk="1" hangingPunct="1">
              <a:buFont typeface="Arial" pitchFamily="34" charset="0"/>
              <a:buChar char="•"/>
            </a:pPr>
            <a:r>
              <a:rPr lang="en-US"/>
              <a:t>D=ones(2,5)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43125" y="1571625"/>
          <a:ext cx="1785940" cy="3654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46485"/>
                <a:gridCol w="446485"/>
                <a:gridCol w="446485"/>
                <a:gridCol w="446485"/>
              </a:tblGrid>
              <a:tr h="365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 marL="91439" marR="91439" marT="45581" marB="4558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 marL="91439" marR="91439" marT="45581" marB="4558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</a:t>
                      </a:r>
                      <a:endParaRPr lang="en-US" sz="1800" dirty="0"/>
                    </a:p>
                  </a:txBody>
                  <a:tcPr marL="91439" marR="91439" marT="45581" marB="4558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</a:t>
                      </a:r>
                      <a:endParaRPr lang="en-US" sz="1800" dirty="0"/>
                    </a:p>
                  </a:txBody>
                  <a:tcPr marL="91439" marR="91439" marT="45581" marB="45581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714625" y="2143125"/>
          <a:ext cx="1785940" cy="3654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46485"/>
                <a:gridCol w="446485"/>
                <a:gridCol w="446485"/>
                <a:gridCol w="446485"/>
              </a:tblGrid>
              <a:tr h="36512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</a:t>
                      </a:r>
                      <a:endParaRPr lang="en-US" sz="1800" dirty="0"/>
                    </a:p>
                  </a:txBody>
                  <a:tcPr marL="91439" marR="91439" marT="45581" marB="4558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0</a:t>
                      </a:r>
                      <a:endParaRPr lang="en-US" sz="1800" dirty="0"/>
                    </a:p>
                  </a:txBody>
                  <a:tcPr marL="91439" marR="91439" marT="45581" marB="45581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-1</a:t>
                      </a:r>
                      <a:endParaRPr lang="en-US" sz="1800" dirty="0"/>
                    </a:p>
                  </a:txBody>
                  <a:tcPr marL="91439" marR="91439" marT="45581" marB="45581"/>
                </a:tc>
                <a:tc>
                  <a:txBody>
                    <a:bodyPr/>
                    <a:lstStyle/>
                    <a:p>
                      <a:r>
                        <a:rPr lang="he-IL" sz="1800" dirty="0" smtClean="0"/>
                        <a:t>-</a:t>
                      </a:r>
                      <a:r>
                        <a:rPr lang="en-US" sz="1800" dirty="0" smtClean="0"/>
                        <a:t>2</a:t>
                      </a:r>
                      <a:endParaRPr lang="en-US" sz="1800" dirty="0"/>
                    </a:p>
                  </a:txBody>
                  <a:tcPr marL="91439" marR="91439" marT="45581" marB="45581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43125" y="4143375"/>
          <a:ext cx="1547814" cy="74612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773907"/>
                <a:gridCol w="773907"/>
              </a:tblGrid>
              <a:tr h="248708"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0</a:t>
                      </a:r>
                      <a:endParaRPr lang="en-US" sz="1000" b="0" dirty="0"/>
                    </a:p>
                  </a:txBody>
                  <a:tcPr marL="91441" marR="91441"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0</a:t>
                      </a:r>
                      <a:endParaRPr lang="en-US" sz="1000" b="0" dirty="0"/>
                    </a:p>
                  </a:txBody>
                  <a:tcPr marL="91441" marR="91441" marT="45721" marB="45721"/>
                </a:tc>
              </a:tr>
              <a:tr h="248708"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0</a:t>
                      </a:r>
                      <a:endParaRPr lang="en-US" sz="1000" b="0" dirty="0"/>
                    </a:p>
                  </a:txBody>
                  <a:tcPr marL="91441" marR="91441"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0</a:t>
                      </a:r>
                      <a:endParaRPr lang="en-US" sz="1000" b="0" dirty="0"/>
                    </a:p>
                  </a:txBody>
                  <a:tcPr marL="91441" marR="91441" marT="45721" marB="45721"/>
                </a:tc>
              </a:tr>
              <a:tr h="248708"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0</a:t>
                      </a:r>
                      <a:endParaRPr lang="en-US" sz="1000" b="0" dirty="0"/>
                    </a:p>
                  </a:txBody>
                  <a:tcPr marL="91441" marR="91441"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0</a:t>
                      </a:r>
                      <a:endParaRPr lang="en-US" sz="1000" b="0" dirty="0"/>
                    </a:p>
                  </a:txBody>
                  <a:tcPr marL="91441" marR="91441" marT="45721" marB="45721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166938" y="5072063"/>
          <a:ext cx="3048000" cy="67468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</a:tblGrid>
              <a:tr h="337344"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</a:tr>
              <a:tr h="337344"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en-US" sz="1000" b="0" dirty="0" smtClean="0"/>
                        <a:t>1</a:t>
                      </a:r>
                      <a:endParaRPr lang="en-US" sz="1000" b="0" dirty="0"/>
                    </a:p>
                  </a:txBody>
                  <a:tcPr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9ED5B0C-D9F5-43C2-A011-601792611EAA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25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27" name="AutoShape 29"/>
          <p:cNvSpPr>
            <a:spLocks noChangeArrowheads="1"/>
          </p:cNvSpPr>
          <p:nvPr/>
        </p:nvSpPr>
        <p:spPr bwMode="auto">
          <a:xfrm>
            <a:off x="1898650" y="4143375"/>
            <a:ext cx="6673850" cy="128587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2051050" y="125413"/>
            <a:ext cx="663575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מערכים – פעולות מתמטיות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285750" y="1000125"/>
            <a:ext cx="828198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כל הפעולות הרגילות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he-IL" sz="2000">
                <a:latin typeface="Tahoma" pitchFamily="34" charset="0"/>
                <a:cs typeface="Tahoma" pitchFamily="34" charset="0"/>
              </a:rPr>
              <a:t>+ חיבור    - חיסור    /. חילוק      *. כפל     ^. חזקה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על סקלרים (משתנה של ערך בודד)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על מערכים באותו גודל  (פרט לחזקה).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פעולות מטריצה (אלגברה לינארית)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he-IL" sz="2000">
                <a:latin typeface="Tahoma" pitchFamily="34" charset="0"/>
                <a:cs typeface="Tahoma" pitchFamily="34" charset="0"/>
              </a:rPr>
              <a:t>		* כפל	/ חילוק	 ^ חזקה (וגם \ חילוק לשמאל)</a:t>
            </a:r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5992813" y="6465888"/>
            <a:ext cx="8842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מערכים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6631" name="Group 25"/>
          <p:cNvGrpSpPr>
            <a:grpSpLocks/>
          </p:cNvGrpSpPr>
          <p:nvPr/>
        </p:nvGrpSpPr>
        <p:grpSpPr bwMode="auto">
          <a:xfrm>
            <a:off x="2260600" y="4287838"/>
            <a:ext cx="458788" cy="454025"/>
            <a:chOff x="1973" y="3566"/>
            <a:chExt cx="284" cy="272"/>
          </a:xfrm>
        </p:grpSpPr>
        <p:sp>
          <p:nvSpPr>
            <p:cNvPr id="26654" name="WordArt 26"/>
            <p:cNvSpPr>
              <a:spLocks noChangeArrowheads="1" noChangeShapeType="1" noTextEdit="1"/>
            </p:cNvSpPr>
            <p:nvPr/>
          </p:nvSpPr>
          <p:spPr bwMode="auto">
            <a:xfrm flipV="1">
              <a:off x="1973" y="3566"/>
              <a:ext cx="284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he-IL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</a:t>
              </a:r>
            </a:p>
          </p:txBody>
        </p:sp>
        <p:sp>
          <p:nvSpPr>
            <p:cNvPr id="26655" name="WordArt 27"/>
            <p:cNvSpPr>
              <a:spLocks noChangeArrowheads="1" noChangeShapeType="1" noTextEdit="1"/>
            </p:cNvSpPr>
            <p:nvPr/>
          </p:nvSpPr>
          <p:spPr bwMode="auto">
            <a:xfrm flipH="1">
              <a:off x="2093" y="3626"/>
              <a:ext cx="44" cy="1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he-IL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 Unicode MS"/>
                  <a:ea typeface="Arial Unicode MS"/>
                  <a:cs typeface="Arial Unicode MS"/>
                </a:rPr>
                <a:t>!</a:t>
              </a:r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42874" y="1714500"/>
          <a:ext cx="2214564" cy="1006476"/>
        </p:xfrm>
        <a:graphic>
          <a:graphicData uri="http://schemas.openxmlformats.org/drawingml/2006/table">
            <a:tbl>
              <a:tblPr rtl="1" firstRow="1" bandRow="1">
                <a:tableStyleId>{D7AC3CCA-C797-4891-BE02-D94E43425B78}</a:tableStyleId>
              </a:tblPr>
              <a:tblGrid>
                <a:gridCol w="553641"/>
                <a:gridCol w="553641"/>
                <a:gridCol w="553641"/>
                <a:gridCol w="553641"/>
              </a:tblGrid>
              <a:tr h="335492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3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2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1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a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</a:tr>
              <a:tr h="335492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3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4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5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b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</a:tr>
              <a:tr h="335492"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9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8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5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600" dirty="0" smtClean="0"/>
                        <a:t>a.*b</a:t>
                      </a:r>
                      <a:endParaRPr lang="he-IL" sz="1600" dirty="0"/>
                    </a:p>
                  </a:txBody>
                  <a:tcPr marL="91439" marR="91439" marT="45749" marB="45749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D16DB53-7B19-4CCB-B012-6E273F927F79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26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2051050" y="125413"/>
            <a:ext cx="663575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מחרוזות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250825" y="1196975"/>
            <a:ext cx="28813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firstLetter = ‘a’</a:t>
            </a: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msg = ‘hello world’;</a:t>
            </a:r>
            <a:endParaRPr lang="he-IL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5967413" y="6465888"/>
            <a:ext cx="9096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מחרוזות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250825" y="1196975"/>
            <a:ext cx="7273925" cy="38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he-IL" sz="2000">
                <a:latin typeface="Tahoma" pitchFamily="34" charset="0"/>
                <a:cs typeface="Tahoma" pitchFamily="34" charset="0"/>
              </a:rPr>
              <a:t>משתנה מסוג </a:t>
            </a:r>
            <a:r>
              <a:rPr lang="en-US" sz="2000">
                <a:latin typeface="Tahoma" pitchFamily="34" charset="0"/>
                <a:cs typeface="Tahoma" pitchFamily="34" charset="0"/>
              </a:rPr>
              <a:t>char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he-IL" sz="2000">
                <a:latin typeface="Tahoma" pitchFamily="34" charset="0"/>
                <a:cs typeface="Tahoma" pitchFamily="34" charset="0"/>
              </a:rPr>
              <a:t>מחרוזת (</a:t>
            </a:r>
            <a:r>
              <a:rPr lang="en-US" sz="2000">
                <a:latin typeface="Tahoma" pitchFamily="34" charset="0"/>
                <a:cs typeface="Tahoma" pitchFamily="34" charset="0"/>
              </a:rPr>
              <a:t>string</a:t>
            </a:r>
            <a:r>
              <a:rPr lang="he-IL" sz="2000">
                <a:latin typeface="Tahoma" pitchFamily="34" charset="0"/>
                <a:cs typeface="Tahoma" pitchFamily="34" charset="0"/>
              </a:rPr>
              <a:t>)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מחרוזת היא מערך של </a:t>
            </a:r>
            <a:r>
              <a:rPr lang="en-US" sz="2000">
                <a:latin typeface="Tahoma" pitchFamily="34" charset="0"/>
                <a:cs typeface="Tahoma" pitchFamily="34" charset="0"/>
              </a:rPr>
              <a:t>char</a:t>
            </a:r>
            <a:r>
              <a:rPr lang="he-IL" sz="2000">
                <a:latin typeface="Tahoma" pitchFamily="34" charset="0"/>
                <a:cs typeface="Tahoma" pitchFamily="34" charset="0"/>
              </a:rPr>
              <a:t> (</a:t>
            </a:r>
            <a:r>
              <a:rPr lang="en-US" sz="2000">
                <a:latin typeface="Tahoma" pitchFamily="34" charset="0"/>
                <a:cs typeface="Tahoma" pitchFamily="34" charset="0"/>
              </a:rPr>
              <a:t>byte</a:t>
            </a:r>
            <a:r>
              <a:rPr lang="he-IL" sz="2000">
                <a:latin typeface="Tahoma" pitchFamily="34" charset="0"/>
                <a:cs typeface="Tahoma" pitchFamily="34" charset="0"/>
              </a:rPr>
              <a:t>). ומייצגת טקסט</a:t>
            </a: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msg = [‘hello world my age is’ 70];</a:t>
            </a: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hello world my age is F</a:t>
            </a: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msg = [‘hello world my age is’ 20];</a:t>
            </a: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hello world my age is </a:t>
            </a:r>
            <a:r>
              <a:rPr lang="en-US" sz="2000">
                <a:latin typeface="Tahoma" pitchFamily="34" charset="0"/>
                <a:cs typeface="Tahoma" pitchFamily="34" charset="0"/>
                <a:sym typeface="Wingdings" pitchFamily="2" charset="2"/>
              </a:rPr>
              <a:t></a:t>
            </a: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E2E57E0-CE50-4C15-9A15-1DCAE2DD60B7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27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051050" y="125413"/>
            <a:ext cx="663575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מחרוזות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468313" y="1196975"/>
            <a:ext cx="7273925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msg = [‘hello world my age is’ </a:t>
            </a: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int2str</a:t>
            </a:r>
            <a:r>
              <a:rPr lang="en-US" sz="2000">
                <a:latin typeface="Tahoma" pitchFamily="34" charset="0"/>
                <a:cs typeface="Tahoma" pitchFamily="34" charset="0"/>
              </a:rPr>
              <a:t>(70)];</a:t>
            </a: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hello world my age is 70</a:t>
            </a: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msg = [‘hello world my age is’ </a:t>
            </a: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num2str</a:t>
            </a:r>
            <a:r>
              <a:rPr lang="en-US" sz="2000">
                <a:latin typeface="Tahoma" pitchFamily="34" charset="0"/>
                <a:cs typeface="Tahoma" pitchFamily="34" charset="0"/>
              </a:rPr>
              <a:t>(20)];</a:t>
            </a: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hello world my age is </a:t>
            </a:r>
            <a:r>
              <a:rPr lang="en-US" sz="2000">
                <a:latin typeface="Tahoma" pitchFamily="34" charset="0"/>
                <a:cs typeface="Tahoma" pitchFamily="34" charset="0"/>
                <a:sym typeface="Wingdings" pitchFamily="2" charset="2"/>
              </a:rPr>
              <a:t>20</a:t>
            </a:r>
          </a:p>
          <a:p>
            <a:pPr marL="342900" indent="-342900" algn="l" rtl="0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5967413" y="6465888"/>
            <a:ext cx="9096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מחרוזות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509E1A0-A727-4FF1-AE54-0C42E50F37DB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28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9699" name="AutoShape 10"/>
          <p:cNvSpPr>
            <a:spLocks noChangeArrowheads="1"/>
          </p:cNvSpPr>
          <p:nvPr/>
        </p:nvSpPr>
        <p:spPr bwMode="auto">
          <a:xfrm>
            <a:off x="395288" y="404813"/>
            <a:ext cx="5400675" cy="489585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2051050" y="125413"/>
            <a:ext cx="663575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מחרוזות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9701" name="Picture 7" descr="ASCI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65138"/>
            <a:ext cx="5222875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Rectangle 8"/>
          <p:cNvSpPr>
            <a:spLocks noChangeArrowheads="1"/>
          </p:cNvSpPr>
          <p:nvPr/>
        </p:nvSpPr>
        <p:spPr bwMode="auto">
          <a:xfrm>
            <a:off x="5940425" y="908050"/>
            <a:ext cx="252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הטיפוס </a:t>
            </a:r>
            <a:r>
              <a:rPr lang="en-US" sz="2000">
                <a:latin typeface="Tahoma" pitchFamily="34" charset="0"/>
                <a:cs typeface="Tahoma" pitchFamily="34" charset="0"/>
              </a:rPr>
              <a:t>char</a:t>
            </a:r>
          </a:p>
        </p:txBody>
      </p:sp>
      <p:sp>
        <p:nvSpPr>
          <p:cNvPr id="29703" name="Text Box 9"/>
          <p:cNvSpPr txBox="1">
            <a:spLocks noChangeArrowheads="1"/>
          </p:cNvSpPr>
          <p:nvPr/>
        </p:nvSpPr>
        <p:spPr bwMode="auto">
          <a:xfrm>
            <a:off x="5967413" y="6465888"/>
            <a:ext cx="9096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מחרוזות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704" name="Rectangle 11"/>
          <p:cNvSpPr>
            <a:spLocks noChangeArrowheads="1"/>
          </p:cNvSpPr>
          <p:nvPr/>
        </p:nvSpPr>
        <p:spPr bwMode="auto">
          <a:xfrm>
            <a:off x="1835150" y="4891088"/>
            <a:ext cx="2520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 algn="ctr">
              <a:lnSpc>
                <a:spcPct val="12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he-IL" sz="2000">
                <a:latin typeface="Tahoma" pitchFamily="34" charset="0"/>
                <a:cs typeface="Tahoma" pitchFamily="34" charset="0"/>
              </a:rPr>
              <a:t>טבלת </a:t>
            </a:r>
            <a:r>
              <a:rPr lang="en-US" sz="2000">
                <a:latin typeface="Tahoma" pitchFamily="34" charset="0"/>
                <a:cs typeface="Tahoma" pitchFamily="34" charset="0"/>
              </a:rPr>
              <a:t>ASCII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0437394-FC5B-484C-B03C-3616DD42E134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29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2051050" y="125413"/>
            <a:ext cx="663575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מערכים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24" name="AutoShape 3"/>
          <p:cNvSpPr>
            <a:spLocks noChangeArrowheads="1"/>
          </p:cNvSpPr>
          <p:nvPr/>
        </p:nvSpPr>
        <p:spPr bwMode="auto">
          <a:xfrm>
            <a:off x="1906588" y="1412875"/>
            <a:ext cx="4537075" cy="1223963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2051050" y="1412875"/>
            <a:ext cx="50419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/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Humpty Dumpty sat on a wall 		27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Humpty Dumpty had a great fall		30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All the king's horses and all the king's men 	44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Couldn't put Humpty together again		34</a:t>
            </a: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6215063" y="6465888"/>
            <a:ext cx="661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תאים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0727" name="Group 11"/>
          <p:cNvGrpSpPr>
            <a:grpSpLocks/>
          </p:cNvGrpSpPr>
          <p:nvPr/>
        </p:nvGrpSpPr>
        <p:grpSpPr bwMode="auto">
          <a:xfrm>
            <a:off x="179388" y="115888"/>
            <a:ext cx="1655762" cy="2089150"/>
            <a:chOff x="3470" y="663"/>
            <a:chExt cx="1043" cy="1316"/>
          </a:xfrm>
        </p:grpSpPr>
        <p:sp>
          <p:nvSpPr>
            <p:cNvPr id="30776" name="AutoShape 10"/>
            <p:cNvSpPr>
              <a:spLocks noChangeArrowheads="1"/>
            </p:cNvSpPr>
            <p:nvPr/>
          </p:nvSpPr>
          <p:spPr bwMode="auto">
            <a:xfrm>
              <a:off x="3470" y="663"/>
              <a:ext cx="1043" cy="1316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0777" name="Picture 9" descr="HumptyDumptyWE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709"/>
              <a:ext cx="947" cy="1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28" name="Group 12"/>
          <p:cNvGrpSpPr>
            <a:grpSpLocks/>
          </p:cNvGrpSpPr>
          <p:nvPr/>
        </p:nvGrpSpPr>
        <p:grpSpPr bwMode="auto">
          <a:xfrm>
            <a:off x="1979613" y="2924175"/>
            <a:ext cx="1973262" cy="1800225"/>
            <a:chOff x="1247" y="1842"/>
            <a:chExt cx="1243" cy="1134"/>
          </a:xfrm>
        </p:grpSpPr>
        <p:sp>
          <p:nvSpPr>
            <p:cNvPr id="30751" name="AutoShape 13"/>
            <p:cNvSpPr>
              <a:spLocks noChangeArrowheads="1"/>
            </p:cNvSpPr>
            <p:nvPr/>
          </p:nvSpPr>
          <p:spPr bwMode="auto">
            <a:xfrm>
              <a:off x="1247" y="1842"/>
              <a:ext cx="1243" cy="1134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52" name="Group 14"/>
            <p:cNvGrpSpPr>
              <a:grpSpLocks/>
            </p:cNvGrpSpPr>
            <p:nvPr/>
          </p:nvGrpSpPr>
          <p:grpSpPr bwMode="auto">
            <a:xfrm>
              <a:off x="1530" y="1916"/>
              <a:ext cx="678" cy="985"/>
              <a:chOff x="1610" y="1900"/>
              <a:chExt cx="678" cy="985"/>
            </a:xfrm>
          </p:grpSpPr>
          <p:grpSp>
            <p:nvGrpSpPr>
              <p:cNvPr id="30753" name="Group 15"/>
              <p:cNvGrpSpPr>
                <a:grpSpLocks/>
              </p:cNvGrpSpPr>
              <p:nvPr/>
            </p:nvGrpSpPr>
            <p:grpSpPr bwMode="auto">
              <a:xfrm>
                <a:off x="1610" y="2205"/>
                <a:ext cx="544" cy="680"/>
                <a:chOff x="295" y="1888"/>
                <a:chExt cx="544" cy="680"/>
              </a:xfrm>
            </p:grpSpPr>
            <p:sp>
              <p:nvSpPr>
                <p:cNvPr id="30756" name="Rectangle 16"/>
                <p:cNvSpPr>
                  <a:spLocks noChangeArrowheads="1"/>
                </p:cNvSpPr>
                <p:nvPr/>
              </p:nvSpPr>
              <p:spPr bwMode="auto">
                <a:xfrm>
                  <a:off x="295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57" name="Rectangle 17"/>
                <p:cNvSpPr>
                  <a:spLocks noChangeArrowheads="1"/>
                </p:cNvSpPr>
                <p:nvPr/>
              </p:nvSpPr>
              <p:spPr bwMode="auto">
                <a:xfrm>
                  <a:off x="431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58" name="Rectangle 18"/>
                <p:cNvSpPr>
                  <a:spLocks noChangeArrowheads="1"/>
                </p:cNvSpPr>
                <p:nvPr/>
              </p:nvSpPr>
              <p:spPr bwMode="auto">
                <a:xfrm>
                  <a:off x="567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59" name="Rectangle 19"/>
                <p:cNvSpPr>
                  <a:spLocks noChangeArrowheads="1"/>
                </p:cNvSpPr>
                <p:nvPr/>
              </p:nvSpPr>
              <p:spPr bwMode="auto">
                <a:xfrm>
                  <a:off x="703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0" name="Rectangle 20"/>
                <p:cNvSpPr>
                  <a:spLocks noChangeArrowheads="1"/>
                </p:cNvSpPr>
                <p:nvPr/>
              </p:nvSpPr>
              <p:spPr bwMode="auto">
                <a:xfrm>
                  <a:off x="431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1" name="Rectangle 21"/>
                <p:cNvSpPr>
                  <a:spLocks noChangeArrowheads="1"/>
                </p:cNvSpPr>
                <p:nvPr/>
              </p:nvSpPr>
              <p:spPr bwMode="auto">
                <a:xfrm>
                  <a:off x="567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2" name="Rectangle 22"/>
                <p:cNvSpPr>
                  <a:spLocks noChangeArrowheads="1"/>
                </p:cNvSpPr>
                <p:nvPr/>
              </p:nvSpPr>
              <p:spPr bwMode="auto">
                <a:xfrm>
                  <a:off x="703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3" name="Rectangle 23"/>
                <p:cNvSpPr>
                  <a:spLocks noChangeArrowheads="1"/>
                </p:cNvSpPr>
                <p:nvPr/>
              </p:nvSpPr>
              <p:spPr bwMode="auto">
                <a:xfrm>
                  <a:off x="567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4" name="Rectangle 24"/>
                <p:cNvSpPr>
                  <a:spLocks noChangeArrowheads="1"/>
                </p:cNvSpPr>
                <p:nvPr/>
              </p:nvSpPr>
              <p:spPr bwMode="auto">
                <a:xfrm>
                  <a:off x="703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5" name="Rectangle 25"/>
                <p:cNvSpPr>
                  <a:spLocks noChangeArrowheads="1"/>
                </p:cNvSpPr>
                <p:nvPr/>
              </p:nvSpPr>
              <p:spPr bwMode="auto">
                <a:xfrm>
                  <a:off x="703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6" name="Rectangle 26"/>
                <p:cNvSpPr>
                  <a:spLocks noChangeArrowheads="1"/>
                </p:cNvSpPr>
                <p:nvPr/>
              </p:nvSpPr>
              <p:spPr bwMode="auto">
                <a:xfrm>
                  <a:off x="295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7" name="Rectangle 27"/>
                <p:cNvSpPr>
                  <a:spLocks noChangeArrowheads="1"/>
                </p:cNvSpPr>
                <p:nvPr/>
              </p:nvSpPr>
              <p:spPr bwMode="auto">
                <a:xfrm>
                  <a:off x="431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8" name="Rectangle 28"/>
                <p:cNvSpPr>
                  <a:spLocks noChangeArrowheads="1"/>
                </p:cNvSpPr>
                <p:nvPr/>
              </p:nvSpPr>
              <p:spPr bwMode="auto">
                <a:xfrm>
                  <a:off x="567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69" name="Rectangle 29"/>
                <p:cNvSpPr>
                  <a:spLocks noChangeArrowheads="1"/>
                </p:cNvSpPr>
                <p:nvPr/>
              </p:nvSpPr>
              <p:spPr bwMode="auto">
                <a:xfrm>
                  <a:off x="703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70" name="Rectangle 30"/>
                <p:cNvSpPr>
                  <a:spLocks noChangeArrowheads="1"/>
                </p:cNvSpPr>
                <p:nvPr/>
              </p:nvSpPr>
              <p:spPr bwMode="auto">
                <a:xfrm>
                  <a:off x="295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71" name="Rectangle 31"/>
                <p:cNvSpPr>
                  <a:spLocks noChangeArrowheads="1"/>
                </p:cNvSpPr>
                <p:nvPr/>
              </p:nvSpPr>
              <p:spPr bwMode="auto">
                <a:xfrm>
                  <a:off x="295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72" name="Rectangle 32"/>
                <p:cNvSpPr>
                  <a:spLocks noChangeArrowheads="1"/>
                </p:cNvSpPr>
                <p:nvPr/>
              </p:nvSpPr>
              <p:spPr bwMode="auto">
                <a:xfrm>
                  <a:off x="431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73" name="Rectangle 33"/>
                <p:cNvSpPr>
                  <a:spLocks noChangeArrowheads="1"/>
                </p:cNvSpPr>
                <p:nvPr/>
              </p:nvSpPr>
              <p:spPr bwMode="auto">
                <a:xfrm>
                  <a:off x="295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74" name="Rectangle 34"/>
                <p:cNvSpPr>
                  <a:spLocks noChangeArrowheads="1"/>
                </p:cNvSpPr>
                <p:nvPr/>
              </p:nvSpPr>
              <p:spPr bwMode="auto">
                <a:xfrm>
                  <a:off x="431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75" name="Rectangle 35"/>
                <p:cNvSpPr>
                  <a:spLocks noChangeArrowheads="1"/>
                </p:cNvSpPr>
                <p:nvPr/>
              </p:nvSpPr>
              <p:spPr bwMode="auto">
                <a:xfrm>
                  <a:off x="567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754" name="Text Box 36"/>
              <p:cNvSpPr txBox="1">
                <a:spLocks noChangeArrowheads="1"/>
              </p:cNvSpPr>
              <p:nvPr/>
            </p:nvSpPr>
            <p:spPr bwMode="auto">
              <a:xfrm>
                <a:off x="1668" y="1900"/>
                <a:ext cx="4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l" rtl="0" eaLnBrk="1" hangingPunct="1"/>
                <a:r>
                  <a:rPr lang="en-US"/>
                  <a:t>5 x 4</a:t>
                </a:r>
              </a:p>
            </p:txBody>
          </p:sp>
          <p:sp>
            <p:nvSpPr>
              <p:cNvPr id="30755" name="WordArt 37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27" y="2432"/>
                <a:ext cx="361" cy="36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he-IL" sz="3600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accent2"/>
                    </a:solidFill>
                    <a:latin typeface="Arial"/>
                    <a:cs typeface="Arial"/>
                  </a:rPr>
                  <a:t></a:t>
                </a:r>
              </a:p>
            </p:txBody>
          </p:sp>
        </p:grpSp>
      </p:grpSp>
      <p:grpSp>
        <p:nvGrpSpPr>
          <p:cNvPr id="30729" name="Group 38"/>
          <p:cNvGrpSpPr>
            <a:grpSpLocks/>
          </p:cNvGrpSpPr>
          <p:nvPr/>
        </p:nvGrpSpPr>
        <p:grpSpPr bwMode="auto">
          <a:xfrm>
            <a:off x="6156325" y="2924175"/>
            <a:ext cx="1973263" cy="1800225"/>
            <a:chOff x="3878" y="1842"/>
            <a:chExt cx="1243" cy="1134"/>
          </a:xfrm>
        </p:grpSpPr>
        <p:sp>
          <p:nvSpPr>
            <p:cNvPr id="30730" name="AutoShape 39"/>
            <p:cNvSpPr>
              <a:spLocks noChangeArrowheads="1"/>
            </p:cNvSpPr>
            <p:nvPr/>
          </p:nvSpPr>
          <p:spPr bwMode="auto">
            <a:xfrm>
              <a:off x="3878" y="1842"/>
              <a:ext cx="1243" cy="1134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31" name="Group 40"/>
            <p:cNvGrpSpPr>
              <a:grpSpLocks/>
            </p:cNvGrpSpPr>
            <p:nvPr/>
          </p:nvGrpSpPr>
          <p:grpSpPr bwMode="auto">
            <a:xfrm>
              <a:off x="4130" y="1916"/>
              <a:ext cx="739" cy="985"/>
              <a:chOff x="4150" y="1810"/>
              <a:chExt cx="739" cy="985"/>
            </a:xfrm>
          </p:grpSpPr>
          <p:grpSp>
            <p:nvGrpSpPr>
              <p:cNvPr id="30732" name="Group 41"/>
              <p:cNvGrpSpPr>
                <a:grpSpLocks/>
              </p:cNvGrpSpPr>
              <p:nvPr/>
            </p:nvGrpSpPr>
            <p:grpSpPr bwMode="auto">
              <a:xfrm>
                <a:off x="4150" y="2115"/>
                <a:ext cx="544" cy="680"/>
                <a:chOff x="975" y="1888"/>
                <a:chExt cx="544" cy="680"/>
              </a:xfrm>
            </p:grpSpPr>
            <p:sp>
              <p:nvSpPr>
                <p:cNvPr id="30735" name="Rectangle 42"/>
                <p:cNvSpPr>
                  <a:spLocks noChangeArrowheads="1"/>
                </p:cNvSpPr>
                <p:nvPr/>
              </p:nvSpPr>
              <p:spPr bwMode="auto">
                <a:xfrm>
                  <a:off x="975" y="1888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36" name="Rectangle 43"/>
                <p:cNvSpPr>
                  <a:spLocks noChangeArrowheads="1"/>
                </p:cNvSpPr>
                <p:nvPr/>
              </p:nvSpPr>
              <p:spPr bwMode="auto">
                <a:xfrm>
                  <a:off x="1111" y="2024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37" name="Rectangle 44"/>
                <p:cNvSpPr>
                  <a:spLocks noChangeArrowheads="1"/>
                </p:cNvSpPr>
                <p:nvPr/>
              </p:nvSpPr>
              <p:spPr bwMode="auto">
                <a:xfrm>
                  <a:off x="1247" y="2160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38" name="Rectangle 45"/>
                <p:cNvSpPr>
                  <a:spLocks noChangeArrowheads="1"/>
                </p:cNvSpPr>
                <p:nvPr/>
              </p:nvSpPr>
              <p:spPr bwMode="auto">
                <a:xfrm>
                  <a:off x="1111" y="1888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39" name="Rectangle 46"/>
                <p:cNvSpPr>
                  <a:spLocks noChangeArrowheads="1"/>
                </p:cNvSpPr>
                <p:nvPr/>
              </p:nvSpPr>
              <p:spPr bwMode="auto">
                <a:xfrm>
                  <a:off x="1247" y="2024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0" name="Rectangle 47"/>
                <p:cNvSpPr>
                  <a:spLocks noChangeArrowheads="1"/>
                </p:cNvSpPr>
                <p:nvPr/>
              </p:nvSpPr>
              <p:spPr bwMode="auto">
                <a:xfrm>
                  <a:off x="1383" y="2160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1" name="Rectangle 48"/>
                <p:cNvSpPr>
                  <a:spLocks noChangeArrowheads="1"/>
                </p:cNvSpPr>
                <p:nvPr/>
              </p:nvSpPr>
              <p:spPr bwMode="auto">
                <a:xfrm>
                  <a:off x="1247" y="1888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2" name="Rectangle 49"/>
                <p:cNvSpPr>
                  <a:spLocks noChangeArrowheads="1"/>
                </p:cNvSpPr>
                <p:nvPr/>
              </p:nvSpPr>
              <p:spPr bwMode="auto">
                <a:xfrm>
                  <a:off x="1383" y="1888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3" name="Rectangle 50"/>
                <p:cNvSpPr>
                  <a:spLocks noChangeArrowheads="1"/>
                </p:cNvSpPr>
                <p:nvPr/>
              </p:nvSpPr>
              <p:spPr bwMode="auto">
                <a:xfrm>
                  <a:off x="975" y="2024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4" name="Rectangle 51"/>
                <p:cNvSpPr>
                  <a:spLocks noChangeArrowheads="1"/>
                </p:cNvSpPr>
                <p:nvPr/>
              </p:nvSpPr>
              <p:spPr bwMode="auto">
                <a:xfrm>
                  <a:off x="1111" y="2160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5" name="Rectangle 52"/>
                <p:cNvSpPr>
                  <a:spLocks noChangeArrowheads="1"/>
                </p:cNvSpPr>
                <p:nvPr/>
              </p:nvSpPr>
              <p:spPr bwMode="auto">
                <a:xfrm>
                  <a:off x="1247" y="2296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6" name="Rectangle 53"/>
                <p:cNvSpPr>
                  <a:spLocks noChangeArrowheads="1"/>
                </p:cNvSpPr>
                <p:nvPr/>
              </p:nvSpPr>
              <p:spPr bwMode="auto">
                <a:xfrm>
                  <a:off x="975" y="2432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7" name="Rectangle 54"/>
                <p:cNvSpPr>
                  <a:spLocks noChangeArrowheads="1"/>
                </p:cNvSpPr>
                <p:nvPr/>
              </p:nvSpPr>
              <p:spPr bwMode="auto">
                <a:xfrm>
                  <a:off x="975" y="2296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8" name="Rectangle 55"/>
                <p:cNvSpPr>
                  <a:spLocks noChangeArrowheads="1"/>
                </p:cNvSpPr>
                <p:nvPr/>
              </p:nvSpPr>
              <p:spPr bwMode="auto">
                <a:xfrm>
                  <a:off x="1111" y="2432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49" name="Rectangle 56"/>
                <p:cNvSpPr>
                  <a:spLocks noChangeArrowheads="1"/>
                </p:cNvSpPr>
                <p:nvPr/>
              </p:nvSpPr>
              <p:spPr bwMode="auto">
                <a:xfrm>
                  <a:off x="975" y="2160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750" name="Rectangle 57"/>
                <p:cNvSpPr>
                  <a:spLocks noChangeArrowheads="1"/>
                </p:cNvSpPr>
                <p:nvPr/>
              </p:nvSpPr>
              <p:spPr bwMode="auto">
                <a:xfrm>
                  <a:off x="1111" y="2296"/>
                  <a:ext cx="136" cy="136"/>
                </a:xfrm>
                <a:prstGeom prst="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733" name="Text Box 58"/>
              <p:cNvSpPr txBox="1">
                <a:spLocks noChangeArrowheads="1"/>
              </p:cNvSpPr>
              <p:nvPr/>
            </p:nvSpPr>
            <p:spPr bwMode="auto">
              <a:xfrm>
                <a:off x="4208" y="1810"/>
                <a:ext cx="4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l" rtl="0" eaLnBrk="1" hangingPunct="1"/>
                <a:r>
                  <a:rPr lang="en-US"/>
                  <a:t>? x ?</a:t>
                </a:r>
              </a:p>
            </p:txBody>
          </p:sp>
          <p:sp>
            <p:nvSpPr>
              <p:cNvPr id="30734" name="WordArt 59"/>
              <p:cNvSpPr>
                <a:spLocks noChangeArrowheads="1" noChangeShapeType="1" noTextEdit="1"/>
              </p:cNvSpPr>
              <p:nvPr/>
            </p:nvSpPr>
            <p:spPr bwMode="auto">
              <a:xfrm>
                <a:off x="4649" y="2160"/>
                <a:ext cx="240" cy="2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he-IL" sz="3600" kern="10" spc="-180">
                    <a:ln w="38100">
                      <a:solidFill>
                        <a:schemeClr val="tx2"/>
                      </a:solidFill>
                      <a:round/>
                      <a:headEnd/>
                      <a:tailEnd/>
                    </a:ln>
                    <a:solidFill>
                      <a:schemeClr val="accent2"/>
                    </a:solidFill>
                    <a:latin typeface="Arial"/>
                    <a:cs typeface="Arial"/>
                  </a:rPr>
                  <a:t></a:t>
                </a: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23C0388-8CFC-4AD5-88A9-387DD2CD4C3B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099" name="Picture 5" descr="bios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4143375"/>
            <a:ext cx="26670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6" descr="gprotein_06_thumbnail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928688"/>
            <a:ext cx="33337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7" descr="ipexmri_01_thumbnail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3879850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8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למה ללמוד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?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103" name="Picture 10" descr="http://files.amouraux.webnode.com/200000064-70f3b71ede/resint_eeg1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9530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A6DC972-798B-4243-ADFE-8D74715F7D32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30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1747" name="Group 9"/>
          <p:cNvGrpSpPr>
            <a:grpSpLocks/>
          </p:cNvGrpSpPr>
          <p:nvPr/>
        </p:nvGrpSpPr>
        <p:grpSpPr bwMode="auto">
          <a:xfrm>
            <a:off x="468313" y="2924175"/>
            <a:ext cx="1973262" cy="1800225"/>
            <a:chOff x="1247" y="1842"/>
            <a:chExt cx="1243" cy="1134"/>
          </a:xfrm>
        </p:grpSpPr>
        <p:sp>
          <p:nvSpPr>
            <p:cNvPr id="31784" name="AutoShape 10"/>
            <p:cNvSpPr>
              <a:spLocks noChangeArrowheads="1"/>
            </p:cNvSpPr>
            <p:nvPr/>
          </p:nvSpPr>
          <p:spPr bwMode="auto">
            <a:xfrm>
              <a:off x="1247" y="1842"/>
              <a:ext cx="1243" cy="1134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785" name="Group 11"/>
            <p:cNvGrpSpPr>
              <a:grpSpLocks/>
            </p:cNvGrpSpPr>
            <p:nvPr/>
          </p:nvGrpSpPr>
          <p:grpSpPr bwMode="auto">
            <a:xfrm>
              <a:off x="1530" y="1916"/>
              <a:ext cx="678" cy="985"/>
              <a:chOff x="1610" y="1900"/>
              <a:chExt cx="678" cy="985"/>
            </a:xfrm>
          </p:grpSpPr>
          <p:grpSp>
            <p:nvGrpSpPr>
              <p:cNvPr id="31786" name="Group 12"/>
              <p:cNvGrpSpPr>
                <a:grpSpLocks/>
              </p:cNvGrpSpPr>
              <p:nvPr/>
            </p:nvGrpSpPr>
            <p:grpSpPr bwMode="auto">
              <a:xfrm>
                <a:off x="1610" y="2205"/>
                <a:ext cx="544" cy="680"/>
                <a:chOff x="295" y="1888"/>
                <a:chExt cx="544" cy="680"/>
              </a:xfrm>
            </p:grpSpPr>
            <p:sp>
              <p:nvSpPr>
                <p:cNvPr id="31789" name="Rectangle 13"/>
                <p:cNvSpPr>
                  <a:spLocks noChangeArrowheads="1"/>
                </p:cNvSpPr>
                <p:nvPr/>
              </p:nvSpPr>
              <p:spPr bwMode="auto">
                <a:xfrm>
                  <a:off x="295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0" name="Rectangle 14"/>
                <p:cNvSpPr>
                  <a:spLocks noChangeArrowheads="1"/>
                </p:cNvSpPr>
                <p:nvPr/>
              </p:nvSpPr>
              <p:spPr bwMode="auto">
                <a:xfrm>
                  <a:off x="431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1" name="Rectangle 15"/>
                <p:cNvSpPr>
                  <a:spLocks noChangeArrowheads="1"/>
                </p:cNvSpPr>
                <p:nvPr/>
              </p:nvSpPr>
              <p:spPr bwMode="auto">
                <a:xfrm>
                  <a:off x="567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2" name="Rectangle 16"/>
                <p:cNvSpPr>
                  <a:spLocks noChangeArrowheads="1"/>
                </p:cNvSpPr>
                <p:nvPr/>
              </p:nvSpPr>
              <p:spPr bwMode="auto">
                <a:xfrm>
                  <a:off x="703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3" name="Rectangle 17"/>
                <p:cNvSpPr>
                  <a:spLocks noChangeArrowheads="1"/>
                </p:cNvSpPr>
                <p:nvPr/>
              </p:nvSpPr>
              <p:spPr bwMode="auto">
                <a:xfrm>
                  <a:off x="431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4" name="Rectangle 18"/>
                <p:cNvSpPr>
                  <a:spLocks noChangeArrowheads="1"/>
                </p:cNvSpPr>
                <p:nvPr/>
              </p:nvSpPr>
              <p:spPr bwMode="auto">
                <a:xfrm>
                  <a:off x="567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5" name="Rectangle 19"/>
                <p:cNvSpPr>
                  <a:spLocks noChangeArrowheads="1"/>
                </p:cNvSpPr>
                <p:nvPr/>
              </p:nvSpPr>
              <p:spPr bwMode="auto">
                <a:xfrm>
                  <a:off x="703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6" name="Rectangle 20"/>
                <p:cNvSpPr>
                  <a:spLocks noChangeArrowheads="1"/>
                </p:cNvSpPr>
                <p:nvPr/>
              </p:nvSpPr>
              <p:spPr bwMode="auto">
                <a:xfrm>
                  <a:off x="567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7" name="Rectangle 21"/>
                <p:cNvSpPr>
                  <a:spLocks noChangeArrowheads="1"/>
                </p:cNvSpPr>
                <p:nvPr/>
              </p:nvSpPr>
              <p:spPr bwMode="auto">
                <a:xfrm>
                  <a:off x="703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8" name="Rectangle 22"/>
                <p:cNvSpPr>
                  <a:spLocks noChangeArrowheads="1"/>
                </p:cNvSpPr>
                <p:nvPr/>
              </p:nvSpPr>
              <p:spPr bwMode="auto">
                <a:xfrm>
                  <a:off x="703" y="1888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99" name="Rectangle 23"/>
                <p:cNvSpPr>
                  <a:spLocks noChangeArrowheads="1"/>
                </p:cNvSpPr>
                <p:nvPr/>
              </p:nvSpPr>
              <p:spPr bwMode="auto">
                <a:xfrm>
                  <a:off x="295" y="2024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0" name="Rectangle 24"/>
                <p:cNvSpPr>
                  <a:spLocks noChangeArrowheads="1"/>
                </p:cNvSpPr>
                <p:nvPr/>
              </p:nvSpPr>
              <p:spPr bwMode="auto">
                <a:xfrm>
                  <a:off x="431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1" name="Rectangle 25"/>
                <p:cNvSpPr>
                  <a:spLocks noChangeArrowheads="1"/>
                </p:cNvSpPr>
                <p:nvPr/>
              </p:nvSpPr>
              <p:spPr bwMode="auto">
                <a:xfrm>
                  <a:off x="567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2" name="Rectangle 26"/>
                <p:cNvSpPr>
                  <a:spLocks noChangeArrowheads="1"/>
                </p:cNvSpPr>
                <p:nvPr/>
              </p:nvSpPr>
              <p:spPr bwMode="auto">
                <a:xfrm>
                  <a:off x="703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3" name="Rectangle 27"/>
                <p:cNvSpPr>
                  <a:spLocks noChangeArrowheads="1"/>
                </p:cNvSpPr>
                <p:nvPr/>
              </p:nvSpPr>
              <p:spPr bwMode="auto">
                <a:xfrm>
                  <a:off x="295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4" name="Rectangle 28"/>
                <p:cNvSpPr>
                  <a:spLocks noChangeArrowheads="1"/>
                </p:cNvSpPr>
                <p:nvPr/>
              </p:nvSpPr>
              <p:spPr bwMode="auto">
                <a:xfrm>
                  <a:off x="295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5" name="Rectangle 29"/>
                <p:cNvSpPr>
                  <a:spLocks noChangeArrowheads="1"/>
                </p:cNvSpPr>
                <p:nvPr/>
              </p:nvSpPr>
              <p:spPr bwMode="auto">
                <a:xfrm>
                  <a:off x="431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6" name="Rectangle 30"/>
                <p:cNvSpPr>
                  <a:spLocks noChangeArrowheads="1"/>
                </p:cNvSpPr>
                <p:nvPr/>
              </p:nvSpPr>
              <p:spPr bwMode="auto">
                <a:xfrm>
                  <a:off x="295" y="2160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7" name="Rectangle 31"/>
                <p:cNvSpPr>
                  <a:spLocks noChangeArrowheads="1"/>
                </p:cNvSpPr>
                <p:nvPr/>
              </p:nvSpPr>
              <p:spPr bwMode="auto">
                <a:xfrm>
                  <a:off x="431" y="2296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08" name="Rectangle 32"/>
                <p:cNvSpPr>
                  <a:spLocks noChangeArrowheads="1"/>
                </p:cNvSpPr>
                <p:nvPr/>
              </p:nvSpPr>
              <p:spPr bwMode="auto">
                <a:xfrm>
                  <a:off x="567" y="2432"/>
                  <a:ext cx="136" cy="136"/>
                </a:xfrm>
                <a:prstGeom prst="rect">
                  <a:avLst/>
                </a:prstGeom>
                <a:solidFill>
                  <a:srgbClr val="00CC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1787" name="Text Box 33"/>
              <p:cNvSpPr txBox="1">
                <a:spLocks noChangeArrowheads="1"/>
              </p:cNvSpPr>
              <p:nvPr/>
            </p:nvSpPr>
            <p:spPr bwMode="auto">
              <a:xfrm>
                <a:off x="1668" y="1900"/>
                <a:ext cx="4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algn="l" rtl="0" eaLnBrk="1" hangingPunct="1"/>
                <a:r>
                  <a:rPr lang="en-US"/>
                  <a:t>5 x 4</a:t>
                </a:r>
              </a:p>
            </p:txBody>
          </p:sp>
          <p:sp>
            <p:nvSpPr>
              <p:cNvPr id="31788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27" y="2432"/>
                <a:ext cx="361" cy="36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rtl="0"/>
                <a:r>
                  <a:rPr lang="he-IL" sz="3600" kern="10"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accent2"/>
                    </a:solidFill>
                    <a:latin typeface="Arial"/>
                    <a:cs typeface="Arial"/>
                  </a:rPr>
                  <a:t></a:t>
                </a:r>
              </a:p>
            </p:txBody>
          </p:sp>
        </p:grpSp>
      </p:grpSp>
      <p:sp>
        <p:nvSpPr>
          <p:cNvPr id="31748" name="AutoShape 139"/>
          <p:cNvSpPr>
            <a:spLocks noChangeArrowheads="1"/>
          </p:cNvSpPr>
          <p:nvPr/>
        </p:nvSpPr>
        <p:spPr bwMode="auto">
          <a:xfrm>
            <a:off x="2195513" y="2870200"/>
            <a:ext cx="2016125" cy="45402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Rectangle 2"/>
          <p:cNvSpPr>
            <a:spLocks noChangeArrowheads="1"/>
          </p:cNvSpPr>
          <p:nvPr/>
        </p:nvSpPr>
        <p:spPr bwMode="auto">
          <a:xfrm>
            <a:off x="2051050" y="125413"/>
            <a:ext cx="663575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תאים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1750" name="AutoShape 3"/>
          <p:cNvSpPr>
            <a:spLocks noChangeArrowheads="1"/>
          </p:cNvSpPr>
          <p:nvPr/>
        </p:nvSpPr>
        <p:spPr bwMode="auto">
          <a:xfrm>
            <a:off x="1906588" y="1412875"/>
            <a:ext cx="4537075" cy="1223963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4"/>
          <p:cNvSpPr>
            <a:spLocks noChangeArrowheads="1"/>
          </p:cNvSpPr>
          <p:nvPr/>
        </p:nvSpPr>
        <p:spPr bwMode="auto">
          <a:xfrm>
            <a:off x="2051050" y="1412875"/>
            <a:ext cx="50419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/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Humpty Dumpty sat on a wall 		27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Humpty Dumpty had a great fall		30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All the king's horses and all the king's men 	44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Couldn't put Humpty together again		34</a:t>
            </a:r>
          </a:p>
        </p:txBody>
      </p:sp>
      <p:sp>
        <p:nvSpPr>
          <p:cNvPr id="31752" name="Text Box 5"/>
          <p:cNvSpPr txBox="1">
            <a:spLocks noChangeArrowheads="1"/>
          </p:cNvSpPr>
          <p:nvPr/>
        </p:nvSpPr>
        <p:spPr bwMode="auto">
          <a:xfrm>
            <a:off x="6215063" y="6465888"/>
            <a:ext cx="661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תאים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1753" name="Group 6"/>
          <p:cNvGrpSpPr>
            <a:grpSpLocks/>
          </p:cNvGrpSpPr>
          <p:nvPr/>
        </p:nvGrpSpPr>
        <p:grpSpPr bwMode="auto">
          <a:xfrm>
            <a:off x="179388" y="115888"/>
            <a:ext cx="1655762" cy="2089150"/>
            <a:chOff x="3470" y="663"/>
            <a:chExt cx="1043" cy="1316"/>
          </a:xfrm>
        </p:grpSpPr>
        <p:sp>
          <p:nvSpPr>
            <p:cNvPr id="31782" name="AutoShape 7"/>
            <p:cNvSpPr>
              <a:spLocks noChangeArrowheads="1"/>
            </p:cNvSpPr>
            <p:nvPr/>
          </p:nvSpPr>
          <p:spPr bwMode="auto">
            <a:xfrm>
              <a:off x="3470" y="663"/>
              <a:ext cx="1043" cy="1316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1783" name="Picture 8" descr="HumptyDumptyWE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5" y="709"/>
              <a:ext cx="947" cy="1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54" name="AutoShape 36"/>
          <p:cNvSpPr>
            <a:spLocks noChangeArrowheads="1"/>
          </p:cNvSpPr>
          <p:nvPr/>
        </p:nvSpPr>
        <p:spPr bwMode="auto">
          <a:xfrm>
            <a:off x="6775450" y="2924175"/>
            <a:ext cx="1973263" cy="180022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755" name="Group 38"/>
          <p:cNvGrpSpPr>
            <a:grpSpLocks/>
          </p:cNvGrpSpPr>
          <p:nvPr/>
        </p:nvGrpSpPr>
        <p:grpSpPr bwMode="auto">
          <a:xfrm>
            <a:off x="7175500" y="3525838"/>
            <a:ext cx="863600" cy="1079500"/>
            <a:chOff x="975" y="1888"/>
            <a:chExt cx="544" cy="680"/>
          </a:xfrm>
        </p:grpSpPr>
        <p:sp>
          <p:nvSpPr>
            <p:cNvPr id="31766" name="Rectangle 39"/>
            <p:cNvSpPr>
              <a:spLocks noChangeArrowheads="1"/>
            </p:cNvSpPr>
            <p:nvPr/>
          </p:nvSpPr>
          <p:spPr bwMode="auto">
            <a:xfrm>
              <a:off x="975" y="1888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7" name="Rectangle 40"/>
            <p:cNvSpPr>
              <a:spLocks noChangeArrowheads="1"/>
            </p:cNvSpPr>
            <p:nvPr/>
          </p:nvSpPr>
          <p:spPr bwMode="auto">
            <a:xfrm>
              <a:off x="1111" y="2024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8" name="Rectangle 41"/>
            <p:cNvSpPr>
              <a:spLocks noChangeArrowheads="1"/>
            </p:cNvSpPr>
            <p:nvPr/>
          </p:nvSpPr>
          <p:spPr bwMode="auto">
            <a:xfrm>
              <a:off x="1247" y="2160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9" name="Rectangle 42"/>
            <p:cNvSpPr>
              <a:spLocks noChangeArrowheads="1"/>
            </p:cNvSpPr>
            <p:nvPr/>
          </p:nvSpPr>
          <p:spPr bwMode="auto">
            <a:xfrm>
              <a:off x="1111" y="1888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0" name="Rectangle 43"/>
            <p:cNvSpPr>
              <a:spLocks noChangeArrowheads="1"/>
            </p:cNvSpPr>
            <p:nvPr/>
          </p:nvSpPr>
          <p:spPr bwMode="auto">
            <a:xfrm>
              <a:off x="1247" y="2024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1" name="Rectangle 44"/>
            <p:cNvSpPr>
              <a:spLocks noChangeArrowheads="1"/>
            </p:cNvSpPr>
            <p:nvPr/>
          </p:nvSpPr>
          <p:spPr bwMode="auto">
            <a:xfrm>
              <a:off x="1383" y="2160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2" name="Rectangle 45"/>
            <p:cNvSpPr>
              <a:spLocks noChangeArrowheads="1"/>
            </p:cNvSpPr>
            <p:nvPr/>
          </p:nvSpPr>
          <p:spPr bwMode="auto">
            <a:xfrm>
              <a:off x="1247" y="1888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3" name="Rectangle 46"/>
            <p:cNvSpPr>
              <a:spLocks noChangeArrowheads="1"/>
            </p:cNvSpPr>
            <p:nvPr/>
          </p:nvSpPr>
          <p:spPr bwMode="auto">
            <a:xfrm>
              <a:off x="1383" y="1888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4" name="Rectangle 47"/>
            <p:cNvSpPr>
              <a:spLocks noChangeArrowheads="1"/>
            </p:cNvSpPr>
            <p:nvPr/>
          </p:nvSpPr>
          <p:spPr bwMode="auto">
            <a:xfrm>
              <a:off x="975" y="2024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5" name="Rectangle 48"/>
            <p:cNvSpPr>
              <a:spLocks noChangeArrowheads="1"/>
            </p:cNvSpPr>
            <p:nvPr/>
          </p:nvSpPr>
          <p:spPr bwMode="auto">
            <a:xfrm>
              <a:off x="1111" y="2160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6" name="Rectangle 49"/>
            <p:cNvSpPr>
              <a:spLocks noChangeArrowheads="1"/>
            </p:cNvSpPr>
            <p:nvPr/>
          </p:nvSpPr>
          <p:spPr bwMode="auto">
            <a:xfrm>
              <a:off x="1247" y="2296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7" name="Rectangle 50"/>
            <p:cNvSpPr>
              <a:spLocks noChangeArrowheads="1"/>
            </p:cNvSpPr>
            <p:nvPr/>
          </p:nvSpPr>
          <p:spPr bwMode="auto">
            <a:xfrm>
              <a:off x="975" y="2432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8" name="Rectangle 51"/>
            <p:cNvSpPr>
              <a:spLocks noChangeArrowheads="1"/>
            </p:cNvSpPr>
            <p:nvPr/>
          </p:nvSpPr>
          <p:spPr bwMode="auto">
            <a:xfrm>
              <a:off x="975" y="2296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9" name="Rectangle 52"/>
            <p:cNvSpPr>
              <a:spLocks noChangeArrowheads="1"/>
            </p:cNvSpPr>
            <p:nvPr/>
          </p:nvSpPr>
          <p:spPr bwMode="auto">
            <a:xfrm>
              <a:off x="1111" y="2432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0" name="Rectangle 53"/>
            <p:cNvSpPr>
              <a:spLocks noChangeArrowheads="1"/>
            </p:cNvSpPr>
            <p:nvPr/>
          </p:nvSpPr>
          <p:spPr bwMode="auto">
            <a:xfrm>
              <a:off x="975" y="2160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1" name="Rectangle 54"/>
            <p:cNvSpPr>
              <a:spLocks noChangeArrowheads="1"/>
            </p:cNvSpPr>
            <p:nvPr/>
          </p:nvSpPr>
          <p:spPr bwMode="auto">
            <a:xfrm>
              <a:off x="1111" y="2296"/>
              <a:ext cx="136" cy="136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56" name="Text Box 55"/>
          <p:cNvSpPr txBox="1">
            <a:spLocks noChangeArrowheads="1"/>
          </p:cNvSpPr>
          <p:nvPr/>
        </p:nvSpPr>
        <p:spPr bwMode="auto">
          <a:xfrm>
            <a:off x="7267575" y="3041650"/>
            <a:ext cx="679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? x ?</a:t>
            </a:r>
          </a:p>
        </p:txBody>
      </p:sp>
      <p:sp>
        <p:nvSpPr>
          <p:cNvPr id="45112" name="WordArt 56"/>
          <p:cNvSpPr>
            <a:spLocks noChangeArrowheads="1" noChangeShapeType="1" noTextEdit="1"/>
          </p:cNvSpPr>
          <p:nvPr/>
        </p:nvSpPr>
        <p:spPr bwMode="auto">
          <a:xfrm>
            <a:off x="7967663" y="3597275"/>
            <a:ext cx="381000" cy="471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 spc="-180">
                <a:ln w="381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</a:t>
            </a:r>
          </a:p>
        </p:txBody>
      </p:sp>
      <p:sp>
        <p:nvSpPr>
          <p:cNvPr id="31758" name="AutoShape 57"/>
          <p:cNvSpPr>
            <a:spLocks noChangeArrowheads="1"/>
          </p:cNvSpPr>
          <p:nvPr/>
        </p:nvSpPr>
        <p:spPr bwMode="auto">
          <a:xfrm>
            <a:off x="2124075" y="3213100"/>
            <a:ext cx="4826000" cy="1223963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38" name="WordArt 82"/>
          <p:cNvSpPr>
            <a:spLocks noChangeArrowheads="1" noChangeShapeType="1" noTextEdit="1"/>
          </p:cNvSpPr>
          <p:nvPr/>
        </p:nvSpPr>
        <p:spPr bwMode="auto">
          <a:xfrm>
            <a:off x="6032500" y="3251200"/>
            <a:ext cx="5238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 spc="-180">
                <a:ln w="381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</a:t>
            </a:r>
          </a:p>
        </p:txBody>
      </p:sp>
      <p:sp>
        <p:nvSpPr>
          <p:cNvPr id="31760" name="Rectangle 60"/>
          <p:cNvSpPr>
            <a:spLocks noChangeArrowheads="1"/>
          </p:cNvSpPr>
          <p:nvPr/>
        </p:nvSpPr>
        <p:spPr bwMode="auto">
          <a:xfrm>
            <a:off x="2217738" y="3251200"/>
            <a:ext cx="4586287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/>
          <a:p>
            <a:pPr marL="342900" indent="-342900" algn="l" rtl="0">
              <a:lnSpc>
                <a:spcPct val="90000"/>
              </a:lnSpc>
            </a:pP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[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'Humpty Dumpty sat on a wall';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'Humpty Dumpty had a great fall';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'All the king''s horses and all the king''s men';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'Couldn''t put Humpty together again‘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]</a:t>
            </a:r>
          </a:p>
        </p:txBody>
      </p:sp>
      <p:sp>
        <p:nvSpPr>
          <p:cNvPr id="45142" name="AutoShape 86"/>
          <p:cNvSpPr>
            <a:spLocks noChangeArrowheads="1"/>
          </p:cNvSpPr>
          <p:nvPr/>
        </p:nvSpPr>
        <p:spPr bwMode="auto">
          <a:xfrm>
            <a:off x="2124075" y="3213100"/>
            <a:ext cx="4826000" cy="1223963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144" name="Rectangle 88"/>
          <p:cNvSpPr>
            <a:spLocks noChangeArrowheads="1"/>
          </p:cNvSpPr>
          <p:nvPr/>
        </p:nvSpPr>
        <p:spPr bwMode="auto">
          <a:xfrm>
            <a:off x="2217738" y="3184525"/>
            <a:ext cx="458628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/>
          <a:p>
            <a:pPr marL="342900" indent="-342900" algn="l" rtl="0">
              <a:lnSpc>
                <a:spcPct val="90000"/>
              </a:lnSpc>
            </a:pPr>
            <a:r>
              <a:rPr lang="en-US" sz="24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{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'Humpty Dumpty sat on a wall';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'Humpty Dumpty had a great fall';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'All the king''s horses and all the king''s men';</a:t>
            </a:r>
          </a:p>
          <a:p>
            <a:pPr marL="342900" indent="-342900" algn="l" rtl="0">
              <a:lnSpc>
                <a:spcPct val="90000"/>
              </a:lnSpc>
            </a:pPr>
            <a:r>
              <a:rPr lang="en-US" sz="2000">
                <a:latin typeface="Arial Narrow" pitchFamily="34" charset="0"/>
                <a:cs typeface="Tahoma" pitchFamily="34" charset="0"/>
              </a:rPr>
              <a:t>'Couldn''t put Humpty together again‘</a:t>
            </a:r>
            <a:r>
              <a:rPr lang="en-US" sz="24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}</a:t>
            </a:r>
          </a:p>
        </p:txBody>
      </p:sp>
      <p:sp>
        <p:nvSpPr>
          <p:cNvPr id="45170" name="WordArt 114"/>
          <p:cNvSpPr>
            <a:spLocks noChangeArrowheads="1" noChangeShapeType="1" noTextEdit="1"/>
          </p:cNvSpPr>
          <p:nvPr/>
        </p:nvSpPr>
        <p:spPr bwMode="auto">
          <a:xfrm>
            <a:off x="6227763" y="3251200"/>
            <a:ext cx="573087" cy="577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</a:t>
            </a:r>
          </a:p>
        </p:txBody>
      </p:sp>
      <p:sp>
        <p:nvSpPr>
          <p:cNvPr id="31764" name="Text Box 116"/>
          <p:cNvSpPr txBox="1">
            <a:spLocks noChangeArrowheads="1"/>
          </p:cNvSpPr>
          <p:nvPr/>
        </p:nvSpPr>
        <p:spPr bwMode="auto">
          <a:xfrm>
            <a:off x="2157413" y="2852738"/>
            <a:ext cx="1968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Humpty_song = </a:t>
            </a:r>
          </a:p>
        </p:txBody>
      </p:sp>
      <p:sp>
        <p:nvSpPr>
          <p:cNvPr id="45196" name="WordArt 140"/>
          <p:cNvSpPr>
            <a:spLocks noChangeArrowheads="1" noChangeShapeType="1" noTextEdit="1"/>
          </p:cNvSpPr>
          <p:nvPr/>
        </p:nvSpPr>
        <p:spPr bwMode="auto">
          <a:xfrm>
            <a:off x="7956550" y="3500438"/>
            <a:ext cx="573088" cy="577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12" grpId="0" animBg="1"/>
      <p:bldP spid="45138" grpId="0" animBg="1"/>
      <p:bldP spid="45142" grpId="0" animBg="1"/>
      <p:bldP spid="45144" grpId="0"/>
      <p:bldP spid="45170" grpId="0" animBg="1"/>
      <p:bldP spid="4519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59AA44C-0757-40CF-8F1C-A7B6A20A7C6B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31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תאים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250825" y="908050"/>
            <a:ext cx="8281988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מערך תאים הוא אוסף של אזורי זכרון (מוקצים דינאמית) שאפשר לאחסן בהם מידע מסוגים שונים.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כמו במטריצות ב </a:t>
            </a:r>
            <a:r>
              <a:rPr lang="en-US" sz="2000">
                <a:latin typeface="Tahoma" pitchFamily="34" charset="0"/>
                <a:cs typeface="Tahoma" pitchFamily="34" charset="0"/>
              </a:rPr>
              <a:t>matlab</a:t>
            </a:r>
            <a:r>
              <a:rPr lang="he-IL" sz="2000">
                <a:latin typeface="Tahoma" pitchFamily="34" charset="0"/>
                <a:cs typeface="Tahoma" pitchFamily="34" charset="0"/>
              </a:rPr>
              <a:t> גם מערך </a:t>
            </a:r>
            <a:r>
              <a:rPr lang="en-US" sz="2000">
                <a:latin typeface="Tahoma" pitchFamily="34" charset="0"/>
                <a:cs typeface="Tahoma" pitchFamily="34" charset="0"/>
              </a:rPr>
              <a:t>cell</a:t>
            </a:r>
            <a:r>
              <a:rPr lang="he-IL" sz="2000">
                <a:latin typeface="Tahoma" pitchFamily="34" charset="0"/>
                <a:cs typeface="Tahoma" pitchFamily="34" charset="0"/>
              </a:rPr>
              <a:t> צריך להיות מרובע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6215063" y="6465888"/>
            <a:ext cx="661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תאים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2774" name="Picture 5" descr="ch_data_types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133600"/>
            <a:ext cx="5184775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AutoShape 6"/>
          <p:cNvSpPr>
            <a:spLocks noChangeArrowheads="1"/>
          </p:cNvSpPr>
          <p:nvPr/>
        </p:nvSpPr>
        <p:spPr bwMode="auto">
          <a:xfrm>
            <a:off x="6775450" y="2563813"/>
            <a:ext cx="1973263" cy="252095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776" name="Group 7"/>
          <p:cNvGrpSpPr>
            <a:grpSpLocks/>
          </p:cNvGrpSpPr>
          <p:nvPr/>
        </p:nvGrpSpPr>
        <p:grpSpPr bwMode="auto">
          <a:xfrm>
            <a:off x="7200900" y="3341688"/>
            <a:ext cx="863600" cy="215900"/>
            <a:chOff x="4520" y="2102"/>
            <a:chExt cx="544" cy="136"/>
          </a:xfrm>
        </p:grpSpPr>
        <p:sp>
          <p:nvSpPr>
            <p:cNvPr id="32802" name="Rectangle 8"/>
            <p:cNvSpPr>
              <a:spLocks noChangeArrowheads="1"/>
            </p:cNvSpPr>
            <p:nvPr/>
          </p:nvSpPr>
          <p:spPr bwMode="auto">
            <a:xfrm>
              <a:off x="4520" y="2102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3" name="Rectangle 9"/>
            <p:cNvSpPr>
              <a:spLocks noChangeArrowheads="1"/>
            </p:cNvSpPr>
            <p:nvPr/>
          </p:nvSpPr>
          <p:spPr bwMode="auto">
            <a:xfrm>
              <a:off x="4656" y="2102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4" name="Rectangle 10"/>
            <p:cNvSpPr>
              <a:spLocks noChangeArrowheads="1"/>
            </p:cNvSpPr>
            <p:nvPr/>
          </p:nvSpPr>
          <p:spPr bwMode="auto">
            <a:xfrm>
              <a:off x="4792" y="2102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5" name="Rectangle 11"/>
            <p:cNvSpPr>
              <a:spLocks noChangeArrowheads="1"/>
            </p:cNvSpPr>
            <p:nvPr/>
          </p:nvSpPr>
          <p:spPr bwMode="auto">
            <a:xfrm>
              <a:off x="4928" y="2102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77" name="Group 12"/>
          <p:cNvGrpSpPr>
            <a:grpSpLocks/>
          </p:cNvGrpSpPr>
          <p:nvPr/>
        </p:nvGrpSpPr>
        <p:grpSpPr bwMode="auto">
          <a:xfrm>
            <a:off x="7200900" y="3641725"/>
            <a:ext cx="647700" cy="215900"/>
            <a:chOff x="4520" y="2313"/>
            <a:chExt cx="408" cy="136"/>
          </a:xfrm>
        </p:grpSpPr>
        <p:sp>
          <p:nvSpPr>
            <p:cNvPr id="32799" name="Rectangle 13"/>
            <p:cNvSpPr>
              <a:spLocks noChangeArrowheads="1"/>
            </p:cNvSpPr>
            <p:nvPr/>
          </p:nvSpPr>
          <p:spPr bwMode="auto">
            <a:xfrm>
              <a:off x="4656" y="2313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0" name="Rectangle 14"/>
            <p:cNvSpPr>
              <a:spLocks noChangeArrowheads="1"/>
            </p:cNvSpPr>
            <p:nvPr/>
          </p:nvSpPr>
          <p:spPr bwMode="auto">
            <a:xfrm>
              <a:off x="4792" y="2313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1" name="Rectangle 15"/>
            <p:cNvSpPr>
              <a:spLocks noChangeArrowheads="1"/>
            </p:cNvSpPr>
            <p:nvPr/>
          </p:nvSpPr>
          <p:spPr bwMode="auto">
            <a:xfrm>
              <a:off x="4520" y="2313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78" name="Group 16"/>
          <p:cNvGrpSpPr>
            <a:grpSpLocks/>
          </p:cNvGrpSpPr>
          <p:nvPr/>
        </p:nvGrpSpPr>
        <p:grpSpPr bwMode="auto">
          <a:xfrm>
            <a:off x="7200900" y="4565650"/>
            <a:ext cx="431800" cy="215900"/>
            <a:chOff x="4520" y="2977"/>
            <a:chExt cx="272" cy="136"/>
          </a:xfrm>
        </p:grpSpPr>
        <p:sp>
          <p:nvSpPr>
            <p:cNvPr id="32797" name="Rectangle 17"/>
            <p:cNvSpPr>
              <a:spLocks noChangeArrowheads="1"/>
            </p:cNvSpPr>
            <p:nvPr/>
          </p:nvSpPr>
          <p:spPr bwMode="auto">
            <a:xfrm>
              <a:off x="4520" y="2977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8" name="Rectangle 18"/>
            <p:cNvSpPr>
              <a:spLocks noChangeArrowheads="1"/>
            </p:cNvSpPr>
            <p:nvPr/>
          </p:nvSpPr>
          <p:spPr bwMode="auto">
            <a:xfrm>
              <a:off x="4656" y="2977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79" name="Group 19"/>
          <p:cNvGrpSpPr>
            <a:grpSpLocks/>
          </p:cNvGrpSpPr>
          <p:nvPr/>
        </p:nvGrpSpPr>
        <p:grpSpPr bwMode="auto">
          <a:xfrm>
            <a:off x="7200900" y="3948113"/>
            <a:ext cx="863600" cy="215900"/>
            <a:chOff x="4520" y="2523"/>
            <a:chExt cx="544" cy="136"/>
          </a:xfrm>
        </p:grpSpPr>
        <p:sp>
          <p:nvSpPr>
            <p:cNvPr id="32793" name="Rectangle 20"/>
            <p:cNvSpPr>
              <a:spLocks noChangeArrowheads="1"/>
            </p:cNvSpPr>
            <p:nvPr/>
          </p:nvSpPr>
          <p:spPr bwMode="auto">
            <a:xfrm>
              <a:off x="4792" y="2523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4" name="Rectangle 21"/>
            <p:cNvSpPr>
              <a:spLocks noChangeArrowheads="1"/>
            </p:cNvSpPr>
            <p:nvPr/>
          </p:nvSpPr>
          <p:spPr bwMode="auto">
            <a:xfrm>
              <a:off x="4928" y="2523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5" name="Rectangle 22"/>
            <p:cNvSpPr>
              <a:spLocks noChangeArrowheads="1"/>
            </p:cNvSpPr>
            <p:nvPr/>
          </p:nvSpPr>
          <p:spPr bwMode="auto">
            <a:xfrm>
              <a:off x="4656" y="2523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6" name="Rectangle 23"/>
            <p:cNvSpPr>
              <a:spLocks noChangeArrowheads="1"/>
            </p:cNvSpPr>
            <p:nvPr/>
          </p:nvSpPr>
          <p:spPr bwMode="auto">
            <a:xfrm>
              <a:off x="4520" y="2523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80" name="Group 24"/>
          <p:cNvGrpSpPr>
            <a:grpSpLocks/>
          </p:cNvGrpSpPr>
          <p:nvPr/>
        </p:nvGrpSpPr>
        <p:grpSpPr bwMode="auto">
          <a:xfrm>
            <a:off x="7200900" y="4259263"/>
            <a:ext cx="647700" cy="215900"/>
            <a:chOff x="4520" y="2750"/>
            <a:chExt cx="408" cy="136"/>
          </a:xfrm>
        </p:grpSpPr>
        <p:sp>
          <p:nvSpPr>
            <p:cNvPr id="32790" name="Rectangle 25"/>
            <p:cNvSpPr>
              <a:spLocks noChangeArrowheads="1"/>
            </p:cNvSpPr>
            <p:nvPr/>
          </p:nvSpPr>
          <p:spPr bwMode="auto">
            <a:xfrm>
              <a:off x="4792" y="2750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Rectangle 26"/>
            <p:cNvSpPr>
              <a:spLocks noChangeArrowheads="1"/>
            </p:cNvSpPr>
            <p:nvPr/>
          </p:nvSpPr>
          <p:spPr bwMode="auto">
            <a:xfrm>
              <a:off x="4520" y="2750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2" name="Rectangle 27"/>
            <p:cNvSpPr>
              <a:spLocks noChangeArrowheads="1"/>
            </p:cNvSpPr>
            <p:nvPr/>
          </p:nvSpPr>
          <p:spPr bwMode="auto">
            <a:xfrm>
              <a:off x="4656" y="2750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7267575" y="2636838"/>
            <a:ext cx="679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? x ?</a:t>
            </a:r>
          </a:p>
        </p:txBody>
      </p:sp>
      <p:sp>
        <p:nvSpPr>
          <p:cNvPr id="47133" name="WordArt 29"/>
          <p:cNvSpPr>
            <a:spLocks noChangeArrowheads="1" noChangeShapeType="1" noTextEdit="1"/>
          </p:cNvSpPr>
          <p:nvPr/>
        </p:nvSpPr>
        <p:spPr bwMode="auto">
          <a:xfrm>
            <a:off x="8243888" y="3068638"/>
            <a:ext cx="381000" cy="4714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 spc="-180">
                <a:ln w="381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</a:t>
            </a:r>
          </a:p>
        </p:txBody>
      </p:sp>
      <p:sp>
        <p:nvSpPr>
          <p:cNvPr id="47134" name="WordArt 30"/>
          <p:cNvSpPr>
            <a:spLocks noChangeArrowheads="1" noChangeShapeType="1" noTextEdit="1"/>
          </p:cNvSpPr>
          <p:nvPr/>
        </p:nvSpPr>
        <p:spPr bwMode="auto">
          <a:xfrm>
            <a:off x="8243888" y="4149725"/>
            <a:ext cx="573087" cy="577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</a:t>
            </a:r>
          </a:p>
        </p:txBody>
      </p:sp>
      <p:sp>
        <p:nvSpPr>
          <p:cNvPr id="47135" name="Text Box 31"/>
          <p:cNvSpPr txBox="1">
            <a:spLocks noChangeArrowheads="1"/>
          </p:cNvSpPr>
          <p:nvPr/>
        </p:nvSpPr>
        <p:spPr bwMode="auto">
          <a:xfrm>
            <a:off x="7267575" y="2636838"/>
            <a:ext cx="679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5 x 1</a:t>
            </a:r>
          </a:p>
        </p:txBody>
      </p:sp>
      <p:sp>
        <p:nvSpPr>
          <p:cNvPr id="47136" name="Rectangle 32"/>
          <p:cNvSpPr>
            <a:spLocks noChangeArrowheads="1"/>
          </p:cNvSpPr>
          <p:nvPr/>
        </p:nvSpPr>
        <p:spPr bwMode="auto">
          <a:xfrm>
            <a:off x="7164388" y="3314700"/>
            <a:ext cx="936625" cy="26987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7" name="Rectangle 33"/>
          <p:cNvSpPr>
            <a:spLocks noChangeArrowheads="1"/>
          </p:cNvSpPr>
          <p:nvPr/>
        </p:nvSpPr>
        <p:spPr bwMode="auto">
          <a:xfrm>
            <a:off x="7164388" y="3614738"/>
            <a:ext cx="936625" cy="26987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8" name="Rectangle 34"/>
          <p:cNvSpPr>
            <a:spLocks noChangeArrowheads="1"/>
          </p:cNvSpPr>
          <p:nvPr/>
        </p:nvSpPr>
        <p:spPr bwMode="auto">
          <a:xfrm>
            <a:off x="7164388" y="3921125"/>
            <a:ext cx="936625" cy="26987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9" name="Rectangle 35"/>
          <p:cNvSpPr>
            <a:spLocks noChangeArrowheads="1"/>
          </p:cNvSpPr>
          <p:nvPr/>
        </p:nvSpPr>
        <p:spPr bwMode="auto">
          <a:xfrm>
            <a:off x="7164388" y="4232275"/>
            <a:ext cx="936625" cy="26987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40" name="Rectangle 36"/>
          <p:cNvSpPr>
            <a:spLocks noChangeArrowheads="1"/>
          </p:cNvSpPr>
          <p:nvPr/>
        </p:nvSpPr>
        <p:spPr bwMode="auto">
          <a:xfrm>
            <a:off x="7164388" y="4538663"/>
            <a:ext cx="936625" cy="269875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32" grpId="0"/>
      <p:bldP spid="47133" grpId="0" animBg="1"/>
      <p:bldP spid="47134" grpId="0" animBg="1"/>
      <p:bldP spid="47135" grpId="0"/>
      <p:bldP spid="47136" grpId="0" animBg="1"/>
      <p:bldP spid="47137" grpId="0" animBg="1"/>
      <p:bldP spid="47138" grpId="0" animBg="1"/>
      <p:bldP spid="47139" grpId="0" animBg="1"/>
      <p:bldP spid="4714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DC3428C-C137-4278-9208-12BBF082E810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32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תאים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611188" y="908050"/>
            <a:ext cx="828198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יצירת תא על ידי סוגריים מסולסלים:	</a:t>
            </a:r>
            <a:r>
              <a:rPr lang="en-US" sz="2000">
                <a:latin typeface="Tahoma" pitchFamily="34" charset="0"/>
                <a:cs typeface="Tahoma" pitchFamily="34" charset="0"/>
              </a:rPr>
              <a:t>C = {A B ; D E}</a:t>
            </a: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שילוב: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>
                <a:latin typeface="Tahoma" pitchFamily="34" charset="0"/>
                <a:cs typeface="Tahoma" pitchFamily="34" charset="0"/>
              </a:rPr>
              <a:t>בכדי להגדיר תא באופן מפורש:                     </a:t>
            </a:r>
            <a:r>
              <a:rPr lang="en-US">
                <a:latin typeface="Tahoma" pitchFamily="34" charset="0"/>
                <a:cs typeface="Tahoma" pitchFamily="34" charset="0"/>
              </a:rPr>
              <a:t>C1 = </a:t>
            </a:r>
            <a:r>
              <a:rPr lang="en-US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cell</a:t>
            </a:r>
            <a:r>
              <a:rPr lang="en-US">
                <a:latin typeface="Tahoma" pitchFamily="34" charset="0"/>
                <a:cs typeface="Tahoma" pitchFamily="34" charset="0"/>
              </a:rPr>
              <a:t>(m,n)</a:t>
            </a:r>
            <a:endParaRPr lang="he-IL"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>
                <a:latin typeface="Tahoma" pitchFamily="34" charset="0"/>
                <a:cs typeface="Tahoma" pitchFamily="34" charset="0"/>
              </a:rPr>
              <a:t>מערך שמכיל שני תאים		             </a:t>
            </a:r>
            <a:r>
              <a:rPr lang="en-US">
                <a:latin typeface="Tahoma" pitchFamily="34" charset="0"/>
                <a:cs typeface="Tahoma" pitchFamily="34" charset="0"/>
              </a:rPr>
              <a:t>C4 = [C2 C3]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>
                <a:latin typeface="Tahoma" pitchFamily="34" charset="0"/>
                <a:cs typeface="Tahoma" pitchFamily="34" charset="0"/>
              </a:rPr>
              <a:t>(</a:t>
            </a:r>
            <a:r>
              <a:rPr lang="en-US">
                <a:latin typeface="Tahoma" pitchFamily="34" charset="0"/>
                <a:cs typeface="Tahoma" pitchFamily="34" charset="0"/>
              </a:rPr>
              <a:t>s</a:t>
            </a:r>
            <a:r>
              <a:rPr lang="he-IL">
                <a:latin typeface="Tahoma" pitchFamily="34" charset="0"/>
                <a:cs typeface="Tahoma" pitchFamily="34" charset="0"/>
              </a:rPr>
              <a:t>)</a:t>
            </a:r>
            <a:r>
              <a:rPr lang="en-US">
                <a:latin typeface="Tahoma" pitchFamily="34" charset="0"/>
                <a:cs typeface="Tahoma" pitchFamily="34" charset="0"/>
              </a:rPr>
              <a:t>C</a:t>
            </a:r>
            <a:r>
              <a:rPr lang="he-IL">
                <a:latin typeface="Tahoma" pitchFamily="34" charset="0"/>
                <a:cs typeface="Tahoma" pitchFamily="34" charset="0"/>
              </a:rPr>
              <a:t> – מחזיר תא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>
                <a:latin typeface="Tahoma" pitchFamily="34" charset="0"/>
                <a:cs typeface="Tahoma" pitchFamily="34" charset="0"/>
              </a:rPr>
              <a:t>C{s}</a:t>
            </a:r>
            <a:r>
              <a:rPr lang="he-IL">
                <a:latin typeface="Tahoma" pitchFamily="34" charset="0"/>
                <a:cs typeface="Tahoma" pitchFamily="34" charset="0"/>
              </a:rPr>
              <a:t> – מחזיר ערך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>
                <a:latin typeface="Tahoma" pitchFamily="34" charset="0"/>
                <a:cs typeface="Tahoma" pitchFamily="34" charset="0"/>
              </a:rPr>
              <a:t>C{s} = x</a:t>
            </a:r>
            <a:r>
              <a:rPr lang="he-IL">
                <a:latin typeface="Tahoma" pitchFamily="34" charset="0"/>
                <a:cs typeface="Tahoma" pitchFamily="34" charset="0"/>
              </a:rPr>
              <a:t> – מציב ערך בתא </a:t>
            </a:r>
            <a:r>
              <a:rPr lang="en-US">
                <a:latin typeface="Tahoma" pitchFamily="34" charset="0"/>
                <a:cs typeface="Tahoma" pitchFamily="34" charset="0"/>
              </a:rPr>
              <a:t>s</a:t>
            </a:r>
            <a:endParaRPr lang="he-IL"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>
                <a:latin typeface="Tahoma" pitchFamily="34" charset="0"/>
                <a:cs typeface="Tahoma" pitchFamily="34" charset="0"/>
              </a:rPr>
              <a:t>כל תא יכול להכיל בתוכו גם תא</a:t>
            </a:r>
            <a:r>
              <a:rPr lang="en-US">
                <a:latin typeface="Tahoma" pitchFamily="34" charset="0"/>
                <a:cs typeface="Tahoma" pitchFamily="34" charset="0"/>
              </a:rPr>
              <a:t> </a:t>
            </a:r>
            <a:r>
              <a:rPr lang="he-IL">
                <a:latin typeface="Tahoma" pitchFamily="34" charset="0"/>
                <a:cs typeface="Tahoma" pitchFamily="34" charset="0"/>
              </a:rPr>
              <a:t>                                            </a:t>
            </a:r>
            <a:r>
              <a:rPr lang="en-US">
                <a:latin typeface="Tahoma" pitchFamily="34" charset="0"/>
                <a:cs typeface="Tahoma" pitchFamily="34" charset="0"/>
              </a:rPr>
              <a:t>C={A,B}; </a:t>
            </a:r>
          </a:p>
          <a:p>
            <a:pPr marL="742950" lvl="1" indent="-285750" algn="l">
              <a:lnSpc>
                <a:spcPct val="120000"/>
              </a:lnSpc>
              <a:spcBef>
                <a:spcPct val="20000"/>
              </a:spcBef>
            </a:pPr>
            <a:r>
              <a:rPr lang="en-US">
                <a:latin typeface="Tahoma" pitchFamily="34" charset="0"/>
                <a:cs typeface="Tahoma" pitchFamily="34" charset="0"/>
              </a:rPr>
              <a:t>C{2}={D,E}; </a:t>
            </a:r>
          </a:p>
          <a:p>
            <a:pPr marL="742950" lvl="1" indent="-285750" algn="l">
              <a:lnSpc>
                <a:spcPct val="120000"/>
              </a:lnSpc>
              <a:spcBef>
                <a:spcPct val="20000"/>
              </a:spcBef>
            </a:pPr>
            <a:r>
              <a:rPr lang="en-US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disp</a:t>
            </a:r>
            <a:r>
              <a:rPr lang="en-US">
                <a:latin typeface="Tahoma" pitchFamily="34" charset="0"/>
                <a:cs typeface="Tahoma" pitchFamily="34" charset="0"/>
              </a:rPr>
              <a:t>(C{2}{2}) - &gt; E</a:t>
            </a:r>
            <a:endParaRPr lang="he-IL">
              <a:latin typeface="Tahoma" pitchFamily="34" charset="0"/>
              <a:cs typeface="Tahoma" pitchFamily="34" charset="0"/>
            </a:endParaRPr>
          </a:p>
        </p:txBody>
      </p:sp>
      <p:sp>
        <p:nvSpPr>
          <p:cNvPr id="33797" name="Text Box 4"/>
          <p:cNvSpPr txBox="1">
            <a:spLocks noChangeArrowheads="1"/>
          </p:cNvSpPr>
          <p:nvPr/>
        </p:nvSpPr>
        <p:spPr bwMode="auto">
          <a:xfrm>
            <a:off x="6215063" y="6465888"/>
            <a:ext cx="661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תאים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161"/>
          <p:cNvGrpSpPr>
            <a:grpSpLocks/>
          </p:cNvGrpSpPr>
          <p:nvPr/>
        </p:nvGrpSpPr>
        <p:grpSpPr bwMode="auto">
          <a:xfrm>
            <a:off x="5357813" y="3373438"/>
            <a:ext cx="936625" cy="269875"/>
            <a:chOff x="2925" y="2613"/>
            <a:chExt cx="590" cy="170"/>
          </a:xfrm>
        </p:grpSpPr>
        <p:grpSp>
          <p:nvGrpSpPr>
            <p:cNvPr id="33806" name="Group 162"/>
            <p:cNvGrpSpPr>
              <a:grpSpLocks/>
            </p:cNvGrpSpPr>
            <p:nvPr/>
          </p:nvGrpSpPr>
          <p:grpSpPr bwMode="auto">
            <a:xfrm>
              <a:off x="2948" y="2630"/>
              <a:ext cx="272" cy="136"/>
              <a:chOff x="4520" y="2977"/>
              <a:chExt cx="272" cy="136"/>
            </a:xfrm>
          </p:grpSpPr>
          <p:sp>
            <p:nvSpPr>
              <p:cNvPr id="33808" name="Rectangle 163"/>
              <p:cNvSpPr>
                <a:spLocks noChangeArrowheads="1"/>
              </p:cNvSpPr>
              <p:nvPr/>
            </p:nvSpPr>
            <p:spPr bwMode="auto">
              <a:xfrm>
                <a:off x="4520" y="2977"/>
                <a:ext cx="136" cy="13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09" name="Rectangle 164"/>
              <p:cNvSpPr>
                <a:spLocks noChangeArrowheads="1"/>
              </p:cNvSpPr>
              <p:nvPr/>
            </p:nvSpPr>
            <p:spPr bwMode="auto">
              <a:xfrm>
                <a:off x="4656" y="2977"/>
                <a:ext cx="136" cy="136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807" name="Rectangle 165"/>
            <p:cNvSpPr>
              <a:spLocks noChangeArrowheads="1"/>
            </p:cNvSpPr>
            <p:nvPr/>
          </p:nvSpPr>
          <p:spPr bwMode="auto">
            <a:xfrm>
              <a:off x="2925" y="2613"/>
              <a:ext cx="590" cy="17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67"/>
          <p:cNvGrpSpPr>
            <a:grpSpLocks/>
          </p:cNvGrpSpPr>
          <p:nvPr/>
        </p:nvGrpSpPr>
        <p:grpSpPr bwMode="auto">
          <a:xfrm>
            <a:off x="5357813" y="4143375"/>
            <a:ext cx="431800" cy="215900"/>
            <a:chOff x="4520" y="2977"/>
            <a:chExt cx="272" cy="136"/>
          </a:xfrm>
        </p:grpSpPr>
        <p:sp>
          <p:nvSpPr>
            <p:cNvPr id="33804" name="Rectangle 168"/>
            <p:cNvSpPr>
              <a:spLocks noChangeArrowheads="1"/>
            </p:cNvSpPr>
            <p:nvPr/>
          </p:nvSpPr>
          <p:spPr bwMode="auto">
            <a:xfrm>
              <a:off x="4520" y="2977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05" name="Rectangle 169"/>
            <p:cNvSpPr>
              <a:spLocks noChangeArrowheads="1"/>
            </p:cNvSpPr>
            <p:nvPr/>
          </p:nvSpPr>
          <p:spPr bwMode="auto">
            <a:xfrm>
              <a:off x="4656" y="2977"/>
              <a:ext cx="136" cy="136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4" name="Diagram 13"/>
          <p:cNvGraphicFramePr/>
          <p:nvPr/>
        </p:nvGraphicFramePr>
        <p:xfrm>
          <a:off x="2071670" y="3643314"/>
          <a:ext cx="2190744" cy="1531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rot="10800000" flipV="1">
            <a:off x="2786063" y="5357813"/>
            <a:ext cx="1000125" cy="3571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 bwMode="auto">
          <a:xfrm>
            <a:off x="2571750" y="4643438"/>
            <a:ext cx="1643063" cy="6429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928813" y="4071938"/>
            <a:ext cx="2143125" cy="12144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9" grpId="0" animBg="1"/>
      <p:bldP spid="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AC3FFFE-461C-4FE5-AB65-740BE71CE004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33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2698750" y="2563813"/>
            <a:ext cx="1800225" cy="208915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2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מתאים למערכים חזרה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611188" y="908050"/>
            <a:ext cx="8281987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מערך תאים המכיל את ימות השבוע:</a:t>
            </a:r>
          </a:p>
          <a:p>
            <a:pPr marL="342900" indent="-342900" algn="l" rtl="0">
              <a:lnSpc>
                <a:spcPct val="110000"/>
              </a:lnSpc>
              <a:buFont typeface="Wingdings" pitchFamily="2" charset="2"/>
              <a:buNone/>
            </a:pPr>
            <a:r>
              <a:rPr lang="en-US" sz="2000">
                <a:latin typeface="Arial Narrow" pitchFamily="34" charset="0"/>
                <a:cs typeface="Tahoma" pitchFamily="34" charset="0"/>
              </a:rPr>
              <a:t>days = 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{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'Sunday', 'Monday','Tuesday','Wednesday','Thursday','Friday','Saturday'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};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None/>
            </a:pPr>
            <a:r>
              <a:rPr lang="he-IL" sz="2000">
                <a:latin typeface="Arial Narrow" pitchFamily="34" charset="0"/>
                <a:cs typeface="Tahoma" pitchFamily="34" charset="0"/>
              </a:rPr>
              <a:t>גודל: 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1x7</a:t>
            </a:r>
            <a:endParaRPr lang="he-IL" sz="2000">
              <a:latin typeface="Arial Narrow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n-US" sz="2000">
                <a:latin typeface="Arial Narrow" pitchFamily="34" charset="0"/>
                <a:cs typeface="Tahoma" pitchFamily="34" charset="0"/>
              </a:rPr>
              <a:t>dayz = 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{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'Sunday‘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;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 'Monday‘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;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'Tuesday‘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;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'Wednesday‘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;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'Thursday‘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;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'Friday‘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;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'Saturday'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};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None/>
            </a:pPr>
            <a:r>
              <a:rPr lang="he-IL" sz="2000">
                <a:latin typeface="Arial Narrow" pitchFamily="34" charset="0"/>
                <a:cs typeface="Tahoma" pitchFamily="34" charset="0"/>
              </a:rPr>
              <a:t>גודל: 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7x1</a:t>
            </a:r>
            <a:endParaRPr lang="he-IL" sz="2000">
              <a:latin typeface="Arial Narrow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n-US" sz="2000">
                <a:latin typeface="Arial Narrow" pitchFamily="34" charset="0"/>
                <a:cs typeface="Tahoma" pitchFamily="34" charset="0"/>
              </a:rPr>
              <a:t>Days =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 char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(days):				</a:t>
            </a:r>
          </a:p>
          <a:p>
            <a:pPr marL="342900" indent="-342900" algn="l" rtl="0">
              <a:lnSpc>
                <a:spcPct val="110000"/>
              </a:lnSpc>
              <a:buFont typeface="Wingdings" pitchFamily="2" charset="2"/>
              <a:buNone/>
            </a:pPr>
            <a:r>
              <a:rPr lang="en-US" sz="2000">
                <a:latin typeface="Arial Narrow" pitchFamily="34" charset="0"/>
                <a:cs typeface="Tahoma" pitchFamily="34" charset="0"/>
              </a:rPr>
              <a:t>Days =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 char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(dayz):</a:t>
            </a:r>
          </a:p>
          <a:p>
            <a:pPr marL="342900" indent="-342900">
              <a:lnSpc>
                <a:spcPct val="110000"/>
              </a:lnSpc>
              <a:buFont typeface="Wingdings" pitchFamily="2" charset="2"/>
              <a:buNone/>
            </a:pPr>
            <a:endParaRPr lang="he-IL" sz="2000">
              <a:latin typeface="Arial Narrow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buFont typeface="Wingdings" pitchFamily="2" charset="2"/>
              <a:buNone/>
            </a:pPr>
            <a:endParaRPr lang="he-IL" sz="2000">
              <a:latin typeface="Arial Narrow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buFont typeface="Wingdings" pitchFamily="2" charset="2"/>
              <a:buNone/>
            </a:pPr>
            <a:endParaRPr lang="he-IL" sz="2000">
              <a:latin typeface="Arial Narrow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buFont typeface="Wingdings" pitchFamily="2" charset="2"/>
              <a:buNone/>
            </a:pPr>
            <a:endParaRPr lang="he-IL" sz="2000">
              <a:latin typeface="Arial Narrow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10000"/>
              </a:lnSpc>
              <a:buFont typeface="Wingdings" pitchFamily="2" charset="2"/>
              <a:buNone/>
            </a:pP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strtrim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(Days(3,:)) = ‘Tuesday’</a:t>
            </a:r>
            <a:endParaRPr lang="he-IL" sz="2000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5399088" y="6465888"/>
            <a:ext cx="1477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תאים ומערכים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2670175" y="2563813"/>
            <a:ext cx="190182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>
              <a:lnSpc>
                <a:spcPct val="90000"/>
              </a:lnSpc>
            </a:pPr>
            <a:r>
              <a:rPr lang="en-US">
                <a:latin typeface="Courier New" pitchFamily="49" charset="0"/>
                <a:cs typeface="Courier New" pitchFamily="49" charset="0"/>
              </a:rPr>
              <a:t>Days = </a:t>
            </a:r>
          </a:p>
          <a:p>
            <a:pPr algn="l" rtl="0">
              <a:lnSpc>
                <a:spcPct val="90000"/>
              </a:lnSpc>
            </a:pPr>
            <a:r>
              <a:rPr lang="en-US">
                <a:latin typeface="Courier New" pitchFamily="49" charset="0"/>
                <a:cs typeface="Courier New" pitchFamily="49" charset="0"/>
              </a:rPr>
              <a:t>[‘Sunday   </a:t>
            </a:r>
            <a:r>
              <a:rPr lang="en-US"/>
              <a:t>’</a:t>
            </a:r>
            <a:r>
              <a:rPr lang="en-US"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l" rtl="0">
              <a:lnSpc>
                <a:spcPct val="90000"/>
              </a:lnSpc>
            </a:pPr>
            <a:r>
              <a:rPr lang="en-US">
                <a:latin typeface="Courier New" pitchFamily="49" charset="0"/>
                <a:cs typeface="Courier New" pitchFamily="49" charset="0"/>
              </a:rPr>
              <a:t> ‘Monday   </a:t>
            </a:r>
            <a:r>
              <a:rPr lang="en-US"/>
              <a:t>’</a:t>
            </a:r>
            <a:r>
              <a:rPr lang="en-US"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l" rtl="0">
              <a:lnSpc>
                <a:spcPct val="90000"/>
              </a:lnSpc>
            </a:pPr>
            <a:r>
              <a:rPr lang="en-US">
                <a:latin typeface="Courier New" pitchFamily="49" charset="0"/>
                <a:cs typeface="Courier New" pitchFamily="49" charset="0"/>
              </a:rPr>
              <a:t> ‘Tuesday  </a:t>
            </a:r>
            <a:r>
              <a:rPr lang="en-US"/>
              <a:t>’</a:t>
            </a:r>
            <a:r>
              <a:rPr lang="en-US"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l" rtl="0">
              <a:lnSpc>
                <a:spcPct val="90000"/>
              </a:lnSpc>
            </a:pPr>
            <a:r>
              <a:rPr lang="en-US">
                <a:latin typeface="Courier New" pitchFamily="49" charset="0"/>
                <a:cs typeface="Courier New" pitchFamily="49" charset="0"/>
              </a:rPr>
              <a:t> ‘Wednesday</a:t>
            </a:r>
            <a:r>
              <a:rPr lang="en-US"/>
              <a:t>’</a:t>
            </a:r>
            <a:endParaRPr lang="en-US">
              <a:latin typeface="Courier New" pitchFamily="49" charset="0"/>
              <a:cs typeface="Courier New" pitchFamily="49" charset="0"/>
            </a:endParaRPr>
          </a:p>
          <a:p>
            <a:pPr algn="l" rtl="0">
              <a:lnSpc>
                <a:spcPct val="90000"/>
              </a:lnSpc>
            </a:pPr>
            <a:r>
              <a:rPr lang="en-US">
                <a:latin typeface="Courier New" pitchFamily="49" charset="0"/>
                <a:cs typeface="Courier New" pitchFamily="49" charset="0"/>
              </a:rPr>
              <a:t> ‘Thursday </a:t>
            </a:r>
            <a:r>
              <a:rPr lang="en-US"/>
              <a:t>’</a:t>
            </a:r>
            <a:endParaRPr lang="en-US">
              <a:latin typeface="Courier New" pitchFamily="49" charset="0"/>
              <a:cs typeface="Courier New" pitchFamily="49" charset="0"/>
            </a:endParaRPr>
          </a:p>
          <a:p>
            <a:pPr algn="l" rtl="0">
              <a:lnSpc>
                <a:spcPct val="90000"/>
              </a:lnSpc>
            </a:pPr>
            <a:r>
              <a:rPr lang="en-US">
                <a:latin typeface="Courier New" pitchFamily="49" charset="0"/>
                <a:cs typeface="Courier New" pitchFamily="49" charset="0"/>
              </a:rPr>
              <a:t> ‘Friday   </a:t>
            </a:r>
            <a:r>
              <a:rPr lang="en-US"/>
              <a:t>’</a:t>
            </a:r>
            <a:r>
              <a:rPr lang="en-US">
                <a:latin typeface="Courier New" pitchFamily="49" charset="0"/>
                <a:cs typeface="Courier New" pitchFamily="49" charset="0"/>
              </a:rPr>
              <a:t> </a:t>
            </a:r>
          </a:p>
          <a:p>
            <a:pPr algn="l" rtl="0">
              <a:lnSpc>
                <a:spcPct val="90000"/>
              </a:lnSpc>
            </a:pPr>
            <a:r>
              <a:rPr lang="en-US">
                <a:latin typeface="Courier New" pitchFamily="49" charset="0"/>
                <a:cs typeface="Courier New" pitchFamily="49" charset="0"/>
              </a:rPr>
              <a:t> ‘Saturday </a:t>
            </a:r>
            <a:r>
              <a:rPr lang="en-US"/>
              <a:t>’</a:t>
            </a:r>
            <a:r>
              <a:rPr lang="en-US">
                <a:latin typeface="Courier New" pitchFamily="49" charset="0"/>
                <a:cs typeface="Courier New" pitchFamily="49" charset="0"/>
              </a:rPr>
              <a:t>]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4572000" y="2708275"/>
            <a:ext cx="4249738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הפקודה </a:t>
            </a:r>
            <a:r>
              <a:rPr lang="en-US" sz="20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char</a:t>
            </a:r>
            <a:r>
              <a:rPr lang="he-IL" sz="2000">
                <a:latin typeface="Tahoma" pitchFamily="34" charset="0"/>
                <a:cs typeface="Tahoma" pitchFamily="34" charset="0"/>
              </a:rPr>
              <a:t> הופכת מערך תאי למערך מחרוזות הכוללת רווחים בכדי שגודל כל המחרוזות יהיה זהה.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הפקודה </a:t>
            </a:r>
            <a:r>
              <a:rPr lang="en-US" sz="20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strtrim</a:t>
            </a:r>
            <a:r>
              <a:rPr lang="he-IL" sz="2000">
                <a:latin typeface="Tahoma" pitchFamily="34" charset="0"/>
                <a:cs typeface="Tahoma" pitchFamily="34" charset="0"/>
              </a:rPr>
              <a:t> תסיר את הרווחים בשליפה.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0" fill="hold"/>
                                        <p:tgtEl>
                                          <p:spTgt spid="50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5" grpId="0" animBg="1"/>
      <p:bldP spid="50183" grpId="0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EA4AA30-7E99-43CF-BBCF-F9800FF9D578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5843" name="AutoShape 10"/>
          <p:cNvSpPr>
            <a:spLocks noChangeArrowheads="1"/>
          </p:cNvSpPr>
          <p:nvPr/>
        </p:nvSpPr>
        <p:spPr bwMode="auto">
          <a:xfrm>
            <a:off x="495300" y="1700213"/>
            <a:ext cx="3429000" cy="116522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מבנים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611188" y="908050"/>
            <a:ext cx="8281987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מבנה (</a:t>
            </a:r>
            <a:r>
              <a:rPr lang="en-US" sz="2000">
                <a:latin typeface="Tahoma" pitchFamily="34" charset="0"/>
                <a:cs typeface="Tahoma" pitchFamily="34" charset="0"/>
              </a:rPr>
              <a:t>struct</a:t>
            </a:r>
            <a:r>
              <a:rPr lang="he-IL" sz="2000">
                <a:latin typeface="Tahoma" pitchFamily="34" charset="0"/>
                <a:cs typeface="Tahoma" pitchFamily="34" charset="0"/>
              </a:rPr>
              <a:t>) היא צורת אחסון נתונים מעורבים כמו תאים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במבנה לכל תא קוראים בשם.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לדוגמא: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en-US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יצירת מערך: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n-US" sz="2000">
                <a:latin typeface="Arial Narrow" pitchFamily="34" charset="0"/>
                <a:cs typeface="Tahoma" pitchFamily="34" charset="0"/>
              </a:rPr>
              <a:t>Struct_name = </a:t>
            </a:r>
            <a:r>
              <a:rPr lang="en-US" sz="2000">
                <a:solidFill>
                  <a:srgbClr val="0000FF"/>
                </a:solidFill>
                <a:latin typeface="Arial Narrow" pitchFamily="34" charset="0"/>
                <a:cs typeface="Tahoma" pitchFamily="34" charset="0"/>
              </a:rPr>
              <a:t>struct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(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field_1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value_1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field_2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value_2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 . . . , 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field_n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value_n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) </a:t>
            </a:r>
          </a:p>
          <a:p>
            <a:pPr marL="342900" indent="-342900" algn="l" rtl="0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</a:pPr>
            <a:endParaRPr lang="he-IL" sz="2000">
              <a:latin typeface="Arial Narrow" pitchFamily="34" charset="0"/>
              <a:cs typeface="Tahoma" pitchFamily="34" charset="0"/>
            </a:endParaRPr>
          </a:p>
          <a:p>
            <a:pPr marL="342900" indent="-342900" algn="l" rtl="0"/>
            <a:r>
              <a:rPr lang="en-US">
                <a:latin typeface="Arial Narrow" pitchFamily="34" charset="0"/>
                <a:cs typeface="Tahoma" pitchFamily="34" charset="0"/>
              </a:rPr>
              <a:t>Scans = </a:t>
            </a:r>
            <a:r>
              <a:rPr lang="en-US">
                <a:solidFill>
                  <a:srgbClr val="0000FF"/>
                </a:solidFill>
                <a:latin typeface="Arial Narrow" pitchFamily="34" charset="0"/>
                <a:cs typeface="Tahoma" pitchFamily="34" charset="0"/>
              </a:rPr>
              <a:t>struct</a:t>
            </a:r>
            <a:r>
              <a:rPr lang="en-US">
                <a:latin typeface="Arial Narrow" pitchFamily="34" charset="0"/>
                <a:cs typeface="Tahoma" pitchFamily="34" charset="0"/>
              </a:rPr>
              <a:t>(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‘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name’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‘MRI T1’</a:t>
            </a:r>
            <a:r>
              <a:rPr lang="en-US">
                <a:latin typeface="Arial Narrow" pitchFamily="34" charset="0"/>
              </a:rPr>
              <a:t>,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‘orientation’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‘L-R’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’data’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MRI_T1</a:t>
            </a:r>
            <a:r>
              <a:rPr lang="en-US">
                <a:latin typeface="Arial Narrow" pitchFamily="34" charset="0"/>
              </a:rPr>
              <a:t>,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‘dimensions’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[1.5, 2, 3]</a:t>
            </a:r>
            <a:r>
              <a:rPr lang="en-US">
                <a:latin typeface="Arial Narrow" pitchFamily="34" charset="0"/>
              </a:rPr>
              <a:t>)</a:t>
            </a:r>
          </a:p>
          <a:p>
            <a:pPr marL="342900" indent="-342900" algn="l" rtl="0"/>
            <a:endParaRPr lang="he-IL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35846" name="Text Box 5"/>
          <p:cNvSpPr txBox="1">
            <a:spLocks noChangeArrowheads="1"/>
          </p:cNvSpPr>
          <p:nvPr/>
        </p:nvSpPr>
        <p:spPr bwMode="auto">
          <a:xfrm>
            <a:off x="6148388" y="6465888"/>
            <a:ext cx="7286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מבנים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468313" y="1700213"/>
            <a:ext cx="35274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>
                <a:latin typeface="Arial Narrow" pitchFamily="34" charset="0"/>
              </a:rPr>
              <a:t>Scans.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name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‘MRI T1’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orientation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‘L-R’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data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[ 256 x 256 x 50]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dimensions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[1.5, 2, 3 ]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5FBB011-E733-4421-8E0A-A99AE2B08C34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35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6867" name="AutoShape 2"/>
          <p:cNvSpPr>
            <a:spLocks noChangeArrowheads="1"/>
          </p:cNvSpPr>
          <p:nvPr/>
        </p:nvSpPr>
        <p:spPr bwMode="auto">
          <a:xfrm>
            <a:off x="782638" y="3716338"/>
            <a:ext cx="7389812" cy="116522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מערך מבנים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611188" y="908050"/>
            <a:ext cx="8281987" cy="263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בדרך כלל נרצה ליצור מערך מבנים.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לכל המבנים במערך יהיו אותם שדות.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יצירת מערך: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n-US" sz="2000">
                <a:latin typeface="Arial Narrow" pitchFamily="34" charset="0"/>
                <a:cs typeface="Tahoma" pitchFamily="34" charset="0"/>
              </a:rPr>
              <a:t>Struct_name = </a:t>
            </a:r>
            <a:r>
              <a:rPr lang="en-US" sz="2000">
                <a:solidFill>
                  <a:srgbClr val="0000FF"/>
                </a:solidFill>
                <a:latin typeface="Arial Narrow" pitchFamily="34" charset="0"/>
                <a:cs typeface="Tahoma" pitchFamily="34" charset="0"/>
              </a:rPr>
              <a:t>struct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(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field_1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{values}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field_2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 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{values}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 . . . , </a:t>
            </a:r>
            <a:r>
              <a:rPr lang="en-US" sz="2000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field_n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, </a:t>
            </a:r>
            <a:r>
              <a:rPr lang="en-US" sz="2000">
                <a:solidFill>
                  <a:srgbClr val="FF0000"/>
                </a:solidFill>
                <a:latin typeface="Arial Narrow" pitchFamily="34" charset="0"/>
                <a:cs typeface="Tahoma" pitchFamily="34" charset="0"/>
              </a:rPr>
              <a:t>{values}</a:t>
            </a:r>
            <a:r>
              <a:rPr lang="en-US" sz="2000">
                <a:latin typeface="Arial Narrow" pitchFamily="34" charset="0"/>
                <a:cs typeface="Tahoma" pitchFamily="34" charset="0"/>
              </a:rPr>
              <a:t>) </a:t>
            </a:r>
          </a:p>
          <a:p>
            <a:pPr marL="342900" indent="-342900" algn="l" rtl="0">
              <a:lnSpc>
                <a:spcPct val="110000"/>
              </a:lnSpc>
              <a:buFont typeface="Wingdings" pitchFamily="2" charset="2"/>
              <a:buNone/>
            </a:pPr>
            <a:endParaRPr lang="he-IL" sz="800">
              <a:latin typeface="Arial Narrow" pitchFamily="34" charset="0"/>
              <a:cs typeface="Tahoma" pitchFamily="34" charset="0"/>
            </a:endParaRPr>
          </a:p>
          <a:p>
            <a:pPr marL="342900" indent="-342900" algn="l" rtl="0"/>
            <a:r>
              <a:rPr lang="en-US">
                <a:latin typeface="Arial Narrow" pitchFamily="34" charset="0"/>
                <a:cs typeface="Tahoma" pitchFamily="34" charset="0"/>
              </a:rPr>
              <a:t>Scans = </a:t>
            </a:r>
            <a:r>
              <a:rPr lang="en-US">
                <a:solidFill>
                  <a:srgbClr val="0000FF"/>
                </a:solidFill>
                <a:latin typeface="Arial Narrow" pitchFamily="34" charset="0"/>
                <a:cs typeface="Tahoma" pitchFamily="34" charset="0"/>
              </a:rPr>
              <a:t>struct</a:t>
            </a:r>
            <a:r>
              <a:rPr lang="en-US">
                <a:latin typeface="Arial Narrow" pitchFamily="34" charset="0"/>
                <a:cs typeface="Tahoma" pitchFamily="34" charset="0"/>
              </a:rPr>
              <a:t>(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Tahoma" pitchFamily="34" charset="0"/>
              </a:rPr>
              <a:t>‘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name’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{‘MRI T1’,’CT’}</a:t>
            </a:r>
            <a:r>
              <a:rPr lang="en-US">
                <a:latin typeface="Arial Narrow" pitchFamily="34" charset="0"/>
              </a:rPr>
              <a:t>,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‘orient’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{‘L-R’,0:1}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’data’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{MRI_T1,CTscan}</a:t>
            </a:r>
            <a:r>
              <a:rPr lang="en-US">
                <a:latin typeface="Arial Narrow" pitchFamily="34" charset="0"/>
              </a:rPr>
              <a:t>, …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‘dims’</a:t>
            </a:r>
            <a:r>
              <a:rPr lang="en-US">
                <a:latin typeface="Arial Narrow" pitchFamily="34" charset="0"/>
              </a:rPr>
              <a:t>,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{[1.5, 2, 3], 256}</a:t>
            </a:r>
            <a:r>
              <a:rPr lang="en-US">
                <a:latin typeface="Arial Narrow" pitchFamily="34" charset="0"/>
              </a:rPr>
              <a:t>)</a:t>
            </a:r>
          </a:p>
          <a:p>
            <a:pPr marL="342900" indent="-342900" algn="l" rtl="0"/>
            <a:endParaRPr lang="he-IL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36870" name="Text Box 5"/>
          <p:cNvSpPr txBox="1">
            <a:spLocks noChangeArrowheads="1"/>
          </p:cNvSpPr>
          <p:nvPr/>
        </p:nvSpPr>
        <p:spPr bwMode="auto">
          <a:xfrm>
            <a:off x="6148388" y="6465888"/>
            <a:ext cx="7286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מבנים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6871" name="Text Box 6"/>
          <p:cNvSpPr txBox="1">
            <a:spLocks noChangeArrowheads="1"/>
          </p:cNvSpPr>
          <p:nvPr/>
        </p:nvSpPr>
        <p:spPr bwMode="auto">
          <a:xfrm>
            <a:off x="828675" y="3716338"/>
            <a:ext cx="34559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>
                <a:latin typeface="Arial Narrow" pitchFamily="34" charset="0"/>
              </a:rPr>
              <a:t>Scans(1).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name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‘MRI T1’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Scans(1).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orient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‘L-R’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Scans(1).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data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[ 256 x 256 x 50]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Scans(1).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dims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[1.5, 2, 3 ]</a:t>
            </a:r>
          </a:p>
        </p:txBody>
      </p:sp>
      <p:sp>
        <p:nvSpPr>
          <p:cNvPr id="36872" name="Text Box 7"/>
          <p:cNvSpPr txBox="1">
            <a:spLocks noChangeArrowheads="1"/>
          </p:cNvSpPr>
          <p:nvPr/>
        </p:nvSpPr>
        <p:spPr bwMode="auto">
          <a:xfrm>
            <a:off x="4716463" y="3716338"/>
            <a:ext cx="34559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>
                <a:latin typeface="Arial Narrow" pitchFamily="34" charset="0"/>
              </a:rPr>
              <a:t>Scans(2).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name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‘MRI T1’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Scans(2).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orient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[0 1]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Scans(2).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data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[256 256 256]</a:t>
            </a:r>
          </a:p>
          <a:p>
            <a:pPr algn="l" rtl="0" eaLnBrk="1" hangingPunct="1"/>
            <a:r>
              <a:rPr lang="en-US">
                <a:latin typeface="Arial Narrow" pitchFamily="34" charset="0"/>
              </a:rPr>
              <a:t>Scans(2).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dims</a:t>
            </a:r>
            <a:r>
              <a:rPr lang="en-US">
                <a:latin typeface="Arial Narrow" pitchFamily="34" charset="0"/>
              </a:rPr>
              <a:t>	</a:t>
            </a:r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256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DCBEBE5-EC76-45D3-98BF-691061CC2CA1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36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טיפוסים מרובי משתנים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611188" y="1163638"/>
            <a:ext cx="8281987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[] מערך</a:t>
            </a:r>
            <a:r>
              <a:rPr lang="he-IL" sz="2000">
                <a:latin typeface="Tahoma" pitchFamily="34" charset="0"/>
                <a:cs typeface="Tahoma" pitchFamily="34" charset="0"/>
              </a:rPr>
              <a:t> - מרובע, אותו סוג טיפוס (</a:t>
            </a:r>
            <a:r>
              <a:rPr lang="en-US" sz="2000">
                <a:latin typeface="Tahoma" pitchFamily="34" charset="0"/>
                <a:cs typeface="Tahoma" pitchFamily="34" charset="0"/>
              </a:rPr>
              <a:t>type</a:t>
            </a:r>
            <a:r>
              <a:rPr lang="he-IL" sz="2000">
                <a:latin typeface="Tahoma" pitchFamily="34" charset="0"/>
                <a:cs typeface="Tahoma" pitchFamily="34" charset="0"/>
              </a:rPr>
              <a:t>) בכל המערך.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{}מערך תאים</a:t>
            </a:r>
            <a:r>
              <a:rPr lang="he-IL" sz="2000">
                <a:latin typeface="Tahoma" pitchFamily="34" charset="0"/>
                <a:cs typeface="Tahoma" pitchFamily="34" charset="0"/>
              </a:rPr>
              <a:t> - מרובע, יכול להכיל מספר סוגי טיפוסים בתאים שונים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struct</a:t>
            </a:r>
            <a:r>
              <a:rPr lang="he-IL" sz="2000">
                <a:latin typeface="Tahoma" pitchFamily="34" charset="0"/>
                <a:cs typeface="Tahoma" pitchFamily="34" charset="0"/>
              </a:rPr>
              <a:t> – רשימת שדות וערכיהם. פנייה באמצעות שם שדה ולא באמצעות אינדקס.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מערך מבנים</a:t>
            </a:r>
            <a:r>
              <a:rPr lang="he-IL" sz="2000">
                <a:latin typeface="Tahoma" pitchFamily="34" charset="0"/>
                <a:cs typeface="Tahoma" pitchFamily="34" charset="0"/>
              </a:rPr>
              <a:t> - מערך של </a:t>
            </a:r>
            <a:r>
              <a:rPr lang="en-US" sz="2000">
                <a:latin typeface="Tahoma" pitchFamily="34" charset="0"/>
                <a:cs typeface="Tahoma" pitchFamily="34" charset="0"/>
              </a:rPr>
              <a:t>struct</a:t>
            </a:r>
            <a:r>
              <a:rPr lang="he-IL" sz="2000">
                <a:latin typeface="Tahoma" pitchFamily="34" charset="0"/>
                <a:cs typeface="Tahoma" pitchFamily="34" charset="0"/>
              </a:rPr>
              <a:t> אותם שדות חייבים להיות בכל מבנה אך לא אותם סוגי  טיפוסי נתונים.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מחרוזת</a:t>
            </a:r>
            <a:r>
              <a:rPr lang="he-IL" sz="2000">
                <a:latin typeface="Tahoma" pitchFamily="34" charset="0"/>
                <a:cs typeface="Tahoma" pitchFamily="34" charset="0"/>
              </a:rPr>
              <a:t> – מערך של אותיות (טיפוס מסוג </a:t>
            </a:r>
            <a:r>
              <a:rPr lang="en-US" sz="2000">
                <a:latin typeface="Tahoma" pitchFamily="34" charset="0"/>
                <a:cs typeface="Tahoma" pitchFamily="34" charset="0"/>
              </a:rPr>
              <a:t>char</a:t>
            </a:r>
            <a:r>
              <a:rPr lang="he-IL" sz="2000">
                <a:latin typeface="Tahoma" pitchFamily="34" charset="0"/>
                <a:cs typeface="Tahoma" pitchFamily="34" charset="0"/>
              </a:rPr>
              <a:t>) – משמש לאחסון טקסט.</a:t>
            </a:r>
            <a:endParaRPr lang="he-IL">
              <a:latin typeface="Arial Narrow" pitchFamily="34" charset="0"/>
              <a:cs typeface="Tahoma" pitchFamily="34" charset="0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792538" y="6465888"/>
            <a:ext cx="30845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טיפוסים מרובי משתנים ב </a:t>
            </a:r>
            <a:r>
              <a:rPr lang="en-US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682149C-3C24-4BD3-8C41-91F8AC6E7465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37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8915" name="AutoShape 11"/>
          <p:cNvSpPr>
            <a:spLocks noChangeArrowheads="1"/>
          </p:cNvSpPr>
          <p:nvPr/>
        </p:nvSpPr>
        <p:spPr bwMode="auto">
          <a:xfrm>
            <a:off x="5795963" y="1989138"/>
            <a:ext cx="3168650" cy="2160587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6" name="AutoShape 10"/>
          <p:cNvSpPr>
            <a:spLocks noChangeArrowheads="1"/>
          </p:cNvSpPr>
          <p:nvPr/>
        </p:nvSpPr>
        <p:spPr bwMode="auto">
          <a:xfrm>
            <a:off x="323850" y="3141663"/>
            <a:ext cx="5400675" cy="208915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AutoShape 9"/>
          <p:cNvSpPr>
            <a:spLocks noChangeArrowheads="1"/>
          </p:cNvSpPr>
          <p:nvPr/>
        </p:nvSpPr>
        <p:spPr bwMode="auto">
          <a:xfrm>
            <a:off x="323850" y="977900"/>
            <a:ext cx="5400675" cy="2090738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Text Box 2"/>
          <p:cNvSpPr txBox="1">
            <a:spLocks noChangeArrowheads="1"/>
          </p:cNvSpPr>
          <p:nvPr/>
        </p:nvSpPr>
        <p:spPr bwMode="auto">
          <a:xfrm>
            <a:off x="4219575" y="6465888"/>
            <a:ext cx="2657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סקירת סוגי ערכים ב </a:t>
            </a:r>
            <a:r>
              <a:rPr lang="en-US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38919" name="Rectangle 3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טיפוסים מרובי משתנים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38920" name="Object 2"/>
          <p:cNvGraphicFramePr>
            <a:graphicFrameLocks noChangeAspect="1"/>
          </p:cNvGraphicFramePr>
          <p:nvPr/>
        </p:nvGraphicFramePr>
        <p:xfrm>
          <a:off x="5867400" y="2416175"/>
          <a:ext cx="3086100" cy="156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59" name="גליון עבודה" r:id="rId3" imgW="2715839" imgH="1374529" progId="Excel.Sheet.8">
                  <p:embed/>
                </p:oleObj>
              </mc:Choice>
              <mc:Fallback>
                <p:oleObj name="גליון עבודה" r:id="rId3" imgW="2715839" imgH="1374529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2416175"/>
                        <a:ext cx="3086100" cy="156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1" name="Object 3"/>
          <p:cNvGraphicFramePr>
            <a:graphicFrameLocks noChangeAspect="1"/>
          </p:cNvGraphicFramePr>
          <p:nvPr/>
        </p:nvGraphicFramePr>
        <p:xfrm>
          <a:off x="404813" y="1354138"/>
          <a:ext cx="5178425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0" name="גליון עבודה" r:id="rId5" imgW="4538633" imgH="1374529" progId="Excel.Sheet.8">
                  <p:embed/>
                </p:oleObj>
              </mc:Choice>
              <mc:Fallback>
                <p:oleObj name="גליון עבודה" r:id="rId5" imgW="4538633" imgH="1374529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813" y="1354138"/>
                        <a:ext cx="5178425" cy="156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22" name="Object 4"/>
          <p:cNvGraphicFramePr>
            <a:graphicFrameLocks noChangeAspect="1"/>
          </p:cNvGraphicFramePr>
          <p:nvPr/>
        </p:nvGraphicFramePr>
        <p:xfrm>
          <a:off x="468313" y="3575050"/>
          <a:ext cx="5178425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1" name="גליון עבודה" r:id="rId7" imgW="4538633" imgH="1374529" progId="Excel.Sheet.8">
                  <p:embed/>
                </p:oleObj>
              </mc:Choice>
              <mc:Fallback>
                <p:oleObj name="גליון עבודה" r:id="rId7" imgW="4538633" imgH="1374529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3575050"/>
                        <a:ext cx="5178425" cy="156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3" name="Text Box 12"/>
          <p:cNvSpPr txBox="1">
            <a:spLocks noChangeArrowheads="1"/>
          </p:cNvSpPr>
          <p:nvPr/>
        </p:nvSpPr>
        <p:spPr bwMode="auto">
          <a:xfrm>
            <a:off x="4089400" y="3167063"/>
            <a:ext cx="16113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>
                <a:solidFill>
                  <a:srgbClr val="009900"/>
                </a:solidFill>
              </a:rPr>
              <a:t>מערך תאים{...}</a:t>
            </a:r>
            <a:endParaRPr lang="en-US">
              <a:solidFill>
                <a:srgbClr val="009900"/>
              </a:solidFill>
            </a:endParaRPr>
          </a:p>
        </p:txBody>
      </p:sp>
      <p:sp>
        <p:nvSpPr>
          <p:cNvPr id="38924" name="Text Box 13"/>
          <p:cNvSpPr txBox="1">
            <a:spLocks noChangeArrowheads="1"/>
          </p:cNvSpPr>
          <p:nvPr/>
        </p:nvSpPr>
        <p:spPr bwMode="auto">
          <a:xfrm>
            <a:off x="4284663" y="981075"/>
            <a:ext cx="1320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>
                <a:solidFill>
                  <a:srgbClr val="FF0000"/>
                </a:solidFill>
              </a:rPr>
              <a:t>מערך מבנים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8925" name="Text Box 14"/>
          <p:cNvSpPr txBox="1">
            <a:spLocks noChangeArrowheads="1"/>
          </p:cNvSpPr>
          <p:nvPr/>
        </p:nvSpPr>
        <p:spPr bwMode="auto">
          <a:xfrm>
            <a:off x="7837488" y="2001838"/>
            <a:ext cx="1096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>
                <a:solidFill>
                  <a:schemeClr val="accent2"/>
                </a:solidFill>
              </a:rPr>
              <a:t>מערך [...]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38926" name="Text Box 15"/>
          <p:cNvSpPr txBox="1">
            <a:spLocks noChangeArrowheads="1"/>
          </p:cNvSpPr>
          <p:nvPr/>
        </p:nvSpPr>
        <p:spPr bwMode="auto">
          <a:xfrm>
            <a:off x="5795963" y="2001838"/>
            <a:ext cx="1390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>
                <a:solidFill>
                  <a:schemeClr val="accent2"/>
                </a:solidFill>
                <a:latin typeface="Arial Narrow" pitchFamily="34" charset="0"/>
              </a:rPr>
              <a:t>A(2,3)=724.58</a:t>
            </a:r>
          </a:p>
        </p:txBody>
      </p:sp>
      <p:sp>
        <p:nvSpPr>
          <p:cNvPr id="38927" name="Text Box 16"/>
          <p:cNvSpPr txBox="1">
            <a:spLocks noChangeArrowheads="1"/>
          </p:cNvSpPr>
          <p:nvPr/>
        </p:nvSpPr>
        <p:spPr bwMode="auto">
          <a:xfrm>
            <a:off x="468313" y="3213100"/>
            <a:ext cx="15144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>
                <a:solidFill>
                  <a:srgbClr val="009900"/>
                </a:solidFill>
                <a:latin typeface="Arial Narrow" pitchFamily="34" charset="0"/>
              </a:rPr>
              <a:t>C(2,4)=[1,1,0.8]</a:t>
            </a:r>
          </a:p>
        </p:txBody>
      </p:sp>
      <p:sp>
        <p:nvSpPr>
          <p:cNvPr id="38928" name="Text Box 17"/>
          <p:cNvSpPr txBox="1">
            <a:spLocks noChangeArrowheads="1"/>
          </p:cNvSpPr>
          <p:nvPr/>
        </p:nvSpPr>
        <p:spPr bwMode="auto">
          <a:xfrm>
            <a:off x="468313" y="981075"/>
            <a:ext cx="23479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>
                <a:solidFill>
                  <a:srgbClr val="FF0000"/>
                </a:solidFill>
                <a:latin typeface="Arial Narrow" pitchFamily="34" charset="0"/>
              </a:rPr>
              <a:t>C.dimension(2)=[1,1,0.8]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5DD4493-654F-44A9-9586-B6BF1B6D395A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38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3844925" y="6419850"/>
            <a:ext cx="3032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>
                <a:solidFill>
                  <a:srgbClr val="003399"/>
                </a:solidFill>
              </a:rPr>
              <a:t>סקירת סוגי משתנים ב </a:t>
            </a:r>
            <a:r>
              <a:rPr lang="en-US">
                <a:solidFill>
                  <a:srgbClr val="003399"/>
                </a:solidFill>
              </a:rPr>
              <a:t>matlab</a:t>
            </a:r>
          </a:p>
        </p:txBody>
      </p:sp>
      <p:pic>
        <p:nvPicPr>
          <p:cNvPr id="39940" name="Picture 7" descr="class_overview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112" r="6320" b="11250"/>
          <a:stretch>
            <a:fillRect/>
          </a:stretch>
        </p:blipFill>
        <p:spPr bwMode="auto">
          <a:xfrm>
            <a:off x="334963" y="744538"/>
            <a:ext cx="7621587" cy="448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6" name="WordArt 8"/>
          <p:cNvSpPr>
            <a:spLocks noChangeArrowheads="1" noChangeShapeType="1" noTextEdit="1"/>
          </p:cNvSpPr>
          <p:nvPr/>
        </p:nvSpPr>
        <p:spPr bwMode="auto">
          <a:xfrm>
            <a:off x="900113" y="1196975"/>
            <a:ext cx="287337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latin typeface="Arial"/>
                <a:cs typeface="Arial"/>
              </a:rPr>
              <a:t></a:t>
            </a:r>
          </a:p>
        </p:txBody>
      </p:sp>
      <p:sp>
        <p:nvSpPr>
          <p:cNvPr id="53257" name="WordArt 9"/>
          <p:cNvSpPr>
            <a:spLocks noChangeArrowheads="1" noChangeShapeType="1" noTextEdit="1"/>
          </p:cNvSpPr>
          <p:nvPr/>
        </p:nvSpPr>
        <p:spPr bwMode="auto">
          <a:xfrm>
            <a:off x="1116013" y="3357563"/>
            <a:ext cx="287337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latin typeface="Arial"/>
                <a:cs typeface="Arial"/>
              </a:rPr>
              <a:t></a:t>
            </a:r>
          </a:p>
        </p:txBody>
      </p:sp>
      <p:sp>
        <p:nvSpPr>
          <p:cNvPr id="53259" name="WordArt 11"/>
          <p:cNvSpPr>
            <a:spLocks noChangeArrowheads="1" noChangeShapeType="1" noTextEdit="1"/>
          </p:cNvSpPr>
          <p:nvPr/>
        </p:nvSpPr>
        <p:spPr bwMode="auto">
          <a:xfrm>
            <a:off x="2771775" y="1557338"/>
            <a:ext cx="287338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latin typeface="Arial"/>
                <a:cs typeface="Arial"/>
              </a:rPr>
              <a:t></a:t>
            </a:r>
          </a:p>
        </p:txBody>
      </p:sp>
      <p:sp>
        <p:nvSpPr>
          <p:cNvPr id="53260" name="WordArt 12"/>
          <p:cNvSpPr>
            <a:spLocks noChangeArrowheads="1" noChangeShapeType="1" noTextEdit="1"/>
          </p:cNvSpPr>
          <p:nvPr/>
        </p:nvSpPr>
        <p:spPr bwMode="auto">
          <a:xfrm>
            <a:off x="3203575" y="2781300"/>
            <a:ext cx="287338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latin typeface="Arial"/>
                <a:cs typeface="Arial"/>
              </a:rPr>
              <a:t></a:t>
            </a:r>
          </a:p>
        </p:txBody>
      </p:sp>
      <p:sp>
        <p:nvSpPr>
          <p:cNvPr id="53261" name="WordArt 13"/>
          <p:cNvSpPr>
            <a:spLocks noChangeArrowheads="1" noChangeShapeType="1" noTextEdit="1"/>
          </p:cNvSpPr>
          <p:nvPr/>
        </p:nvSpPr>
        <p:spPr bwMode="auto">
          <a:xfrm>
            <a:off x="7451725" y="2565400"/>
            <a:ext cx="287338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latin typeface="Arial"/>
                <a:cs typeface="Arial"/>
              </a:rPr>
              <a:t></a:t>
            </a:r>
          </a:p>
        </p:txBody>
      </p:sp>
      <p:sp>
        <p:nvSpPr>
          <p:cNvPr id="53262" name="WordArt 14"/>
          <p:cNvSpPr>
            <a:spLocks noChangeArrowheads="1" noChangeShapeType="1" noTextEdit="1"/>
          </p:cNvSpPr>
          <p:nvPr/>
        </p:nvSpPr>
        <p:spPr bwMode="auto">
          <a:xfrm>
            <a:off x="5364163" y="2565400"/>
            <a:ext cx="287337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he-IL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00"/>
                </a:solidFill>
                <a:latin typeface="Arial"/>
                <a:cs typeface="Arial"/>
              </a:rPr>
              <a:t></a:t>
            </a:r>
          </a:p>
        </p:txBody>
      </p:sp>
      <p:sp>
        <p:nvSpPr>
          <p:cNvPr id="39947" name="Rectangle 18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סוגי משתנים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571625" y="4714875"/>
            <a:ext cx="450850" cy="431800"/>
            <a:chOff x="1973" y="3566"/>
            <a:chExt cx="284" cy="272"/>
          </a:xfrm>
        </p:grpSpPr>
        <p:sp>
          <p:nvSpPr>
            <p:cNvPr id="39950" name="WordArt 16"/>
            <p:cNvSpPr>
              <a:spLocks noChangeArrowheads="1" noChangeShapeType="1" noTextEdit="1"/>
            </p:cNvSpPr>
            <p:nvPr/>
          </p:nvSpPr>
          <p:spPr bwMode="auto">
            <a:xfrm flipV="1">
              <a:off x="1973" y="3566"/>
              <a:ext cx="284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he-IL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Arial"/>
                  <a:cs typeface="Arial"/>
                </a:rPr>
                <a:t></a:t>
              </a:r>
            </a:p>
          </p:txBody>
        </p:sp>
        <p:sp>
          <p:nvSpPr>
            <p:cNvPr id="39951" name="WordArt 17"/>
            <p:cNvSpPr>
              <a:spLocks noChangeArrowheads="1" noChangeShapeType="1" noTextEdit="1"/>
            </p:cNvSpPr>
            <p:nvPr/>
          </p:nvSpPr>
          <p:spPr bwMode="auto">
            <a:xfrm flipH="1">
              <a:off x="2093" y="3626"/>
              <a:ext cx="44" cy="1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he-IL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 Unicode MS"/>
                  <a:ea typeface="Arial Unicode MS"/>
                  <a:cs typeface="Arial Unicode MS"/>
                </a:rPr>
                <a:t>!</a:t>
              </a:r>
            </a:p>
          </p:txBody>
        </p:sp>
      </p:grpSp>
      <p:sp>
        <p:nvSpPr>
          <p:cNvPr id="39949" name="TextBox 19"/>
          <p:cNvSpPr txBox="1">
            <a:spLocks noChangeArrowheads="1"/>
          </p:cNvSpPr>
          <p:nvPr/>
        </p:nvSpPr>
        <p:spPr bwMode="auto">
          <a:xfrm>
            <a:off x="1357313" y="5214938"/>
            <a:ext cx="928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8 byte</a:t>
            </a:r>
            <a:endParaRPr lang="he-I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6" grpId="0" animBg="1"/>
      <p:bldP spid="53257" grpId="0" animBg="1"/>
      <p:bldP spid="53259" grpId="0" animBg="1"/>
      <p:bldP spid="53260" grpId="0" animBg="1"/>
      <p:bldP spid="53261" grpId="0" animBg="1"/>
      <p:bldP spid="5326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5E3E5BF-47A2-4216-98A9-53E797BE8214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39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63" name="Text Box 2"/>
          <p:cNvSpPr txBox="1">
            <a:spLocks noChangeArrowheads="1"/>
          </p:cNvSpPr>
          <p:nvPr/>
        </p:nvSpPr>
        <p:spPr bwMode="auto">
          <a:xfrm>
            <a:off x="4040188" y="6419850"/>
            <a:ext cx="2836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>
                <a:solidFill>
                  <a:srgbClr val="003399"/>
                </a:solidFill>
              </a:rPr>
              <a:t>סקירת סוגי ערכים ב </a:t>
            </a:r>
            <a:r>
              <a:rPr lang="en-US">
                <a:solidFill>
                  <a:srgbClr val="003399"/>
                </a:solidFill>
              </a:rPr>
              <a:t>matlab</a:t>
            </a:r>
          </a:p>
        </p:txBody>
      </p:sp>
      <p:sp>
        <p:nvSpPr>
          <p:cNvPr id="40964" name="Rectangle 13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סוגי ערכים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0965" name="Rectangle 14"/>
          <p:cNvSpPr>
            <a:spLocks noChangeArrowheads="1"/>
          </p:cNvSpPr>
          <p:nvPr/>
        </p:nvSpPr>
        <p:spPr bwMode="auto">
          <a:xfrm>
            <a:off x="611188" y="1163638"/>
            <a:ext cx="8281987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0</a:t>
            </a:r>
            <a:r>
              <a:rPr lang="he-IL" sz="2000">
                <a:latin typeface="Tahoma" pitchFamily="34" charset="0"/>
                <a:cs typeface="Tahoma" pitchFamily="34" charset="0"/>
              </a:rPr>
              <a:t>	-  המספר 0, </a:t>
            </a:r>
            <a:r>
              <a:rPr lang="en-US" sz="2000">
                <a:latin typeface="Tahoma" pitchFamily="34" charset="0"/>
                <a:cs typeface="Tahoma" pitchFamily="34" charset="0"/>
              </a:rPr>
              <a:t>false</a:t>
            </a:r>
            <a:r>
              <a:rPr lang="he-IL" sz="2000">
                <a:latin typeface="Tahoma" pitchFamily="34" charset="0"/>
                <a:cs typeface="Tahoma" pitchFamily="34" charset="0"/>
              </a:rPr>
              <a:t> בטיפוס </a:t>
            </a:r>
            <a:r>
              <a:rPr lang="en-US" sz="2000">
                <a:latin typeface="Tahoma" pitchFamily="34" charset="0"/>
                <a:cs typeface="Tahoma" pitchFamily="34" charset="0"/>
              </a:rPr>
              <a:t>logical</a:t>
            </a:r>
            <a:endParaRPr lang="he-IL" sz="200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1</a:t>
            </a:r>
            <a:r>
              <a:rPr lang="he-IL" sz="2000">
                <a:latin typeface="Tahoma" pitchFamily="34" charset="0"/>
                <a:cs typeface="Tahoma" pitchFamily="34" charset="0"/>
              </a:rPr>
              <a:t>	-  המספר 1, </a:t>
            </a:r>
            <a:r>
              <a:rPr lang="en-US" sz="2000">
                <a:latin typeface="Tahoma" pitchFamily="34" charset="0"/>
                <a:cs typeface="Tahoma" pitchFamily="34" charset="0"/>
              </a:rPr>
              <a:t>true</a:t>
            </a:r>
            <a:r>
              <a:rPr lang="he-IL" sz="2000">
                <a:latin typeface="Tahoma" pitchFamily="34" charset="0"/>
                <a:cs typeface="Tahoma" pitchFamily="34" charset="0"/>
              </a:rPr>
              <a:t> בטיפוס </a:t>
            </a:r>
            <a:r>
              <a:rPr lang="en-US" sz="2000">
                <a:latin typeface="Tahoma" pitchFamily="34" charset="0"/>
                <a:cs typeface="Tahoma" pitchFamily="34" charset="0"/>
              </a:rPr>
              <a:t>logical</a:t>
            </a:r>
            <a:r>
              <a:rPr lang="he-IL" sz="2000">
                <a:latin typeface="Tahoma" pitchFamily="34" charset="0"/>
                <a:cs typeface="Tahoma" pitchFamily="34" charset="0"/>
              </a:rPr>
              <a:t> ובעצם כל מספר אחר...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[] ערך ריק</a:t>
            </a:r>
            <a:r>
              <a:rPr lang="he-IL" sz="2000">
                <a:latin typeface="Tahoma" pitchFamily="34" charset="0"/>
                <a:cs typeface="Tahoma" pitchFamily="34" charset="0"/>
              </a:rPr>
              <a:t> - כאשר הערך לא ידוע.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'' מחרוזת ריקה</a:t>
            </a:r>
            <a:r>
              <a:rPr lang="he-IL" sz="2000">
                <a:latin typeface="Tahoma" pitchFamily="34" charset="0"/>
                <a:cs typeface="Tahoma" pitchFamily="34" charset="0"/>
              </a:rPr>
              <a:t> – בכדי לאתחל מחרוזת ריקה.</a:t>
            </a: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Inf</a:t>
            </a: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– אין סוף</a:t>
            </a:r>
            <a:r>
              <a:rPr lang="he-IL" sz="2000">
                <a:latin typeface="Tahoma" pitchFamily="34" charset="0"/>
                <a:cs typeface="Tahoma" pitchFamily="34" charset="0"/>
              </a:rPr>
              <a:t> - לדוגמה תוצאת חלוקה ב 0.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NaN</a:t>
            </a:r>
            <a:r>
              <a:rPr lang="he-IL" sz="2000">
                <a:latin typeface="Tahoma" pitchFamily="34" charset="0"/>
                <a:cs typeface="Tahoma" pitchFamily="34" charset="0"/>
              </a:rPr>
              <a:t> – לא מספר. כאשר הערך לא מוגדר לדוגמא: </a:t>
            </a:r>
            <a:r>
              <a:rPr lang="en-US" sz="2000">
                <a:latin typeface="Tahoma" pitchFamily="34" charset="0"/>
                <a:cs typeface="Tahoma" pitchFamily="34" charset="0"/>
              </a:rPr>
              <a:t>0 * Inf</a:t>
            </a:r>
            <a:r>
              <a:rPr lang="he-IL" sz="2000">
                <a:latin typeface="Tahoma" pitchFamily="34" charset="0"/>
                <a:cs typeface="Tahoma" pitchFamily="34" charset="0"/>
              </a:rPr>
              <a:t>.</a:t>
            </a:r>
          </a:p>
          <a:p>
            <a:pPr marL="342900" indent="-342900">
              <a:lnSpc>
                <a:spcPct val="110000"/>
              </a:lnSpc>
              <a:spcBef>
                <a:spcPct val="3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ביצוע השוואות על </a:t>
            </a:r>
            <a:r>
              <a:rPr lang="en-US" sz="2000">
                <a:latin typeface="Tahoma" pitchFamily="34" charset="0"/>
                <a:cs typeface="Tahoma" pitchFamily="34" charset="0"/>
              </a:rPr>
              <a:t>[],Inf,Nan</a:t>
            </a:r>
            <a:r>
              <a:rPr lang="he-IL" sz="2000">
                <a:latin typeface="Tahoma" pitchFamily="34" charset="0"/>
                <a:cs typeface="Tahoma" pitchFamily="34" charset="0"/>
              </a:rPr>
              <a:t> יעשה תמיד דרך:</a:t>
            </a:r>
          </a:p>
          <a:p>
            <a:pPr marL="342900" indent="-342900" algn="l" rtl="0">
              <a:lnSpc>
                <a:spcPct val="110000"/>
              </a:lnSpc>
              <a:spcBef>
                <a:spcPct val="30000"/>
              </a:spcBef>
              <a:buFont typeface="Wingdings" pitchFamily="2" charset="2"/>
              <a:buNone/>
            </a:pPr>
            <a:r>
              <a:rPr lang="en-US" sz="20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isnan()</a:t>
            </a:r>
            <a:r>
              <a:rPr lang="en-US" sz="2000">
                <a:latin typeface="Tahoma" pitchFamily="34" charset="0"/>
                <a:cs typeface="Tahoma" pitchFamily="34" charset="0"/>
              </a:rPr>
              <a:t>,</a:t>
            </a:r>
            <a:r>
              <a:rPr lang="en-US" sz="20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isinf()</a:t>
            </a:r>
            <a:r>
              <a:rPr lang="en-US" sz="2000">
                <a:latin typeface="Tahoma" pitchFamily="34" charset="0"/>
                <a:cs typeface="Tahoma" pitchFamily="34" charset="0"/>
              </a:rPr>
              <a:t>,</a:t>
            </a:r>
            <a:r>
              <a:rPr lang="en-US" sz="20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isempty()</a:t>
            </a:r>
            <a:r>
              <a:rPr lang="en-US" sz="2000">
                <a:latin typeface="Tahoma" pitchFamily="34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3BB27E3-C941-4BE7-AC78-44D4D04B5722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-324544" y="689356"/>
            <a:ext cx="8385217" cy="659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None/>
            </a:pPr>
            <a:endParaRPr lang="he-IL" sz="12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 dirty="0">
                <a:latin typeface="Tahoma" pitchFamily="34" charset="0"/>
                <a:cs typeface="Tahoma" pitchFamily="34" charset="0"/>
              </a:rPr>
              <a:t>סביבת </a:t>
            </a:r>
            <a:r>
              <a:rPr lang="he-IL" sz="2400" b="1" dirty="0" smtClean="0">
                <a:latin typeface="Tahoma" pitchFamily="34" charset="0"/>
                <a:cs typeface="Tahoma" pitchFamily="34" charset="0"/>
              </a:rPr>
              <a:t>העבודה</a:t>
            </a:r>
            <a:endParaRPr lang="he-IL" sz="12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 dirty="0">
                <a:latin typeface="Tahoma" pitchFamily="34" charset="0"/>
                <a:cs typeface="Tahoma" pitchFamily="34" charset="0"/>
              </a:rPr>
              <a:t>סוגי משתנים ב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Matlab</a:t>
            </a:r>
            <a:endParaRPr lang="he-IL" sz="12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 dirty="0">
                <a:latin typeface="Tahoma" pitchFamily="34" charset="0"/>
                <a:cs typeface="Tahoma" pitchFamily="34" charset="0"/>
              </a:rPr>
              <a:t>פקודות </a:t>
            </a:r>
            <a:r>
              <a:rPr lang="en-US" sz="2400" b="1" dirty="0">
                <a:latin typeface="Tahoma" pitchFamily="34" charset="0"/>
                <a:cs typeface="Tahoma" pitchFamily="34" charset="0"/>
              </a:rPr>
              <a:t>Matlab</a:t>
            </a:r>
            <a:r>
              <a:rPr lang="he-IL" sz="2400" b="1" dirty="0">
                <a:latin typeface="Tahoma" pitchFamily="34" charset="0"/>
                <a:cs typeface="Tahoma" pitchFamily="34" charset="0"/>
              </a:rPr>
              <a:t> בסיסיות </a:t>
            </a:r>
            <a:endParaRPr lang="he-IL" sz="12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 dirty="0">
                <a:latin typeface="Tahoma" pitchFamily="34" charset="0"/>
                <a:cs typeface="Tahoma" pitchFamily="34" charset="0"/>
              </a:rPr>
              <a:t>הצגת נתונים ב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Matlab</a:t>
            </a:r>
            <a:endParaRPr lang="he-IL" sz="12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400" b="1" dirty="0">
                <a:latin typeface="Tahoma" pitchFamily="34" charset="0"/>
                <a:cs typeface="Tahoma" pitchFamily="34" charset="0"/>
              </a:rPr>
              <a:t>גרפיקה ועיבוד תמונה ב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Matlab</a:t>
            </a:r>
            <a:endParaRPr lang="he-IL" sz="24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400"/>
              </a:spcBef>
              <a:buFont typeface="Wingdings" pitchFamily="2" charset="2"/>
              <a:buChar char="§"/>
            </a:pPr>
            <a:r>
              <a:rPr lang="he-IL" sz="2400" b="1" dirty="0">
                <a:latin typeface="Tahoma" pitchFamily="34" charset="0"/>
                <a:cs typeface="Tahoma" pitchFamily="34" charset="0"/>
              </a:rPr>
              <a:t>טיפה </a:t>
            </a:r>
            <a:r>
              <a:rPr lang="en-US" sz="2400" b="1" dirty="0" smtClean="0">
                <a:latin typeface="Tahoma" pitchFamily="34" charset="0"/>
                <a:cs typeface="Tahoma" pitchFamily="34" charset="0"/>
              </a:rPr>
              <a:t>machine learning</a:t>
            </a:r>
            <a:endParaRPr lang="he-IL" sz="2400" b="1" dirty="0" smtClean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400"/>
              </a:spcBef>
              <a:buFont typeface="Wingdings" pitchFamily="2" charset="2"/>
              <a:buChar char="§"/>
            </a:pPr>
            <a:r>
              <a:rPr lang="he-IL" sz="2400" b="1" dirty="0" smtClean="0">
                <a:latin typeface="Tahoma" pitchFamily="34" charset="0"/>
                <a:cs typeface="Tahoma" pitchFamily="34" charset="0"/>
              </a:rPr>
              <a:t>דוגמה </a:t>
            </a:r>
            <a:r>
              <a:rPr lang="he-IL" sz="2400" b="1" dirty="0" err="1" smtClean="0">
                <a:latin typeface="Tahoma" pitchFamily="34" charset="0"/>
                <a:cs typeface="Tahoma" pitchFamily="34" charset="0"/>
              </a:rPr>
              <a:t>אמיתית</a:t>
            </a:r>
            <a:r>
              <a:rPr lang="he-IL" sz="24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he-IL" sz="2400" b="1" dirty="0" err="1" smtClean="0">
                <a:latin typeface="Tahoma" pitchFamily="34" charset="0"/>
                <a:cs typeface="Tahoma" pitchFamily="34" charset="0"/>
              </a:rPr>
              <a:t>לסקריפקט</a:t>
            </a:r>
            <a:r>
              <a:rPr lang="he-IL" sz="2400" b="1" dirty="0" smtClean="0">
                <a:latin typeface="Tahoma" pitchFamily="34" charset="0"/>
                <a:cs typeface="Tahoma" pitchFamily="34" charset="0"/>
              </a:rPr>
              <a:t> ולפונקציה</a:t>
            </a:r>
            <a:endParaRPr lang="he-IL" sz="24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400"/>
              </a:spcBef>
              <a:buFont typeface="Wingdings" pitchFamily="2" charset="2"/>
              <a:buChar char="§"/>
            </a:pPr>
            <a:r>
              <a:rPr lang="en-US" sz="2400" b="1" dirty="0">
                <a:latin typeface="Tahoma" pitchFamily="34" charset="0"/>
                <a:cs typeface="Tahoma" pitchFamily="34" charset="0"/>
              </a:rPr>
              <a:t>DSP crash course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12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endParaRPr lang="he-IL" sz="2400" b="1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914400" y="261525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מה נלמד היום?</a:t>
            </a:r>
            <a:endParaRPr lang="en-US" sz="3600" b="1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856FA8C-6EDB-4AFD-94EC-E81913D80D51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40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987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קבצי </a:t>
            </a:r>
            <a:r>
              <a:rPr lang="en-US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</a:t>
            </a:r>
          </a:p>
        </p:txBody>
      </p:sp>
      <p:sp>
        <p:nvSpPr>
          <p:cNvPr id="41988" name="Text Box 3"/>
          <p:cNvSpPr txBox="1">
            <a:spLocks noChangeArrowheads="1"/>
          </p:cNvSpPr>
          <p:nvPr/>
        </p:nvSpPr>
        <p:spPr bwMode="auto">
          <a:xfrm>
            <a:off x="5545138" y="6465888"/>
            <a:ext cx="1331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אחזור נתונים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1989" name="Rectangle 4"/>
          <p:cNvSpPr>
            <a:spLocks noChangeArrowheads="1"/>
          </p:cNvSpPr>
          <p:nvPr/>
        </p:nvSpPr>
        <p:spPr bwMode="auto">
          <a:xfrm>
            <a:off x="684213" y="981075"/>
            <a:ext cx="7561262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 ניתן לשמור את כל המשתנים שיש לנו בסביבת העבודה או את חלקם.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 שמירת כל המשתנים לקובץ בפורמט בינארי: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save filename 	</a:t>
            </a: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 טעינת  המשתנים חזרה לסביבת העבודה: 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load filename</a:t>
            </a: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שמירת מספר משתנים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save filename var1 var2 var3 ab*</a:t>
            </a:r>
          </a:p>
          <a:p>
            <a:pPr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ab*</a:t>
            </a:r>
            <a:r>
              <a:rPr lang="he-IL" sz="2000">
                <a:latin typeface="Tahoma" pitchFamily="34" charset="0"/>
                <a:cs typeface="Tahoma" pitchFamily="34" charset="0"/>
              </a:rPr>
              <a:t> - יישמור את כל המשתנים שמתחילים באותיות </a:t>
            </a:r>
            <a:r>
              <a:rPr lang="en-US" sz="2000">
                <a:latin typeface="Tahoma" pitchFamily="34" charset="0"/>
                <a:cs typeface="Tahoma" pitchFamily="34" charset="0"/>
              </a:rPr>
              <a:t>ab</a:t>
            </a:r>
          </a:p>
          <a:p>
            <a:pPr>
              <a:spcBef>
                <a:spcPct val="25000"/>
              </a:spcBef>
              <a:buFont typeface="Wingdings" pitchFamily="2" charset="2"/>
              <a:buNone/>
            </a:pPr>
            <a:r>
              <a:rPr lang="he-IL" sz="2000">
                <a:latin typeface="Tahoma" pitchFamily="34" charset="0"/>
                <a:cs typeface="Tahoma" pitchFamily="34" charset="0"/>
              </a:rPr>
              <a:t>כקריאה לפונקציה: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save(‘filename’, ‘var1’, ‘var2’, ‘var3’, ‘ab*’);</a:t>
            </a: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algn="l" rtl="0">
              <a:spcBef>
                <a:spcPct val="25000"/>
              </a:spcBef>
              <a:buFont typeface="Wingdings" pitchFamily="2" charset="2"/>
              <a:buChar char="§"/>
            </a:pPr>
            <a:endParaRPr lang="he-IL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lvl="1">
              <a:spcBef>
                <a:spcPct val="25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6F6D2C9-2CD5-4972-ADE8-AB13C928654D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41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הצגה גרפית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5545138" y="6465888"/>
            <a:ext cx="1331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אחזור נתונים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3013" name="Rectangle 4"/>
          <p:cNvSpPr>
            <a:spLocks noChangeArrowheads="1"/>
          </p:cNvSpPr>
          <p:nvPr/>
        </p:nvSpPr>
        <p:spPr bwMode="auto">
          <a:xfrm>
            <a:off x="684213" y="981075"/>
            <a:ext cx="7561262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שלב ראשון של הצגה גרפית היא יצירת חלון שעליו יצוייר הגרף / תמונה וכו'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h = figure;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הפונקציה </a:t>
            </a:r>
            <a:r>
              <a:rPr lang="en-US" sz="2000">
                <a:latin typeface="Tahoma" pitchFamily="34" charset="0"/>
                <a:cs typeface="Tahoma" pitchFamily="34" charset="0"/>
              </a:rPr>
              <a:t>figure</a:t>
            </a:r>
            <a:r>
              <a:rPr lang="he-IL" sz="2000">
                <a:latin typeface="Tahoma" pitchFamily="34" charset="0"/>
                <a:cs typeface="Tahoma" pitchFamily="34" charset="0"/>
              </a:rPr>
              <a:t> יוצרת חלון ומחזירה לנו מספר (</a:t>
            </a:r>
            <a:r>
              <a:rPr lang="en-US" sz="2000">
                <a:latin typeface="Tahoma" pitchFamily="34" charset="0"/>
                <a:cs typeface="Tahoma" pitchFamily="34" charset="0"/>
              </a:rPr>
              <a:t>handle</a:t>
            </a:r>
            <a:r>
              <a:rPr lang="he-IL" sz="2000">
                <a:latin typeface="Tahoma" pitchFamily="34" charset="0"/>
                <a:cs typeface="Tahoma" pitchFamily="34" charset="0"/>
              </a:rPr>
              <a:t>) שנוכל להשתמש בו בשביל לפנות לחלון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לא חובה לשמור את המספר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לא חובה ליצור חלון, כל הפונקציות הגרפיות יוצרות בעצמן חלון גרפי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במידה וכבר קיימים חלונות גרפיים הפונקציות יכתבו לחלון הגרפי האחרון שהסתכלנו עליו.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D7C5565-219B-4680-A714-936D46AED6A5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42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4035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הצגה גרפית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4036" name="Text Box 3"/>
          <p:cNvSpPr txBox="1">
            <a:spLocks noChangeArrowheads="1"/>
          </p:cNvSpPr>
          <p:nvPr/>
        </p:nvSpPr>
        <p:spPr bwMode="auto">
          <a:xfrm>
            <a:off x="5545138" y="6465888"/>
            <a:ext cx="1331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אחזור נתונים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684213" y="981075"/>
            <a:ext cx="7561262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לאחר ציור הגרף ניתן לשלוט על המראה הכללי: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מתן שמות לסרגלים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xlabel</a:t>
            </a:r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he-IL" sz="2000">
                <a:latin typeface="Tahoma" pitchFamily="34" charset="0"/>
                <a:cs typeface="Tahoma" pitchFamily="34" charset="0"/>
              </a:rPr>
              <a:t>שם</a:t>
            </a:r>
            <a:r>
              <a:rPr lang="en-US" sz="2000">
                <a:latin typeface="Tahoma" pitchFamily="34" charset="0"/>
                <a:cs typeface="Tahoma" pitchFamily="34" charset="0"/>
              </a:rPr>
              <a:t>);		 </a:t>
            </a: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ylabel</a:t>
            </a:r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he-IL" sz="2000">
                <a:latin typeface="Tahoma" pitchFamily="34" charset="0"/>
                <a:cs typeface="Tahoma" pitchFamily="34" charset="0"/>
              </a:rPr>
              <a:t>שם</a:t>
            </a:r>
            <a:r>
              <a:rPr lang="en-US" sz="2000">
                <a:latin typeface="Tahoma" pitchFamily="34" charset="0"/>
                <a:cs typeface="Tahoma" pitchFamily="34" charset="0"/>
              </a:rPr>
              <a:t>)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מתן שם לגרף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title</a:t>
            </a:r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he-IL" sz="2000">
                <a:latin typeface="Tahoma" pitchFamily="34" charset="0"/>
                <a:cs typeface="Tahoma" pitchFamily="34" charset="0"/>
              </a:rPr>
              <a:t>שם</a:t>
            </a:r>
            <a:r>
              <a:rPr lang="en-US" sz="2000">
                <a:latin typeface="Tahoma" pitchFamily="34" charset="0"/>
                <a:cs typeface="Tahoma" pitchFamily="34" charset="0"/>
              </a:rPr>
              <a:t>);	</a:t>
            </a:r>
            <a:endParaRPr lang="he-IL" sz="200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קביעת טווח הסרגלים: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axis</a:t>
            </a:r>
            <a:r>
              <a:rPr lang="en-US" sz="2000">
                <a:latin typeface="Tahoma" pitchFamily="34" charset="0"/>
                <a:cs typeface="Tahoma" pitchFamily="34" charset="0"/>
              </a:rPr>
              <a:t>([xmin xmax ymin ymax]);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650E18F-1992-4BCC-B455-B3F28CFFD6B2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43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חלוקת חלון התצוגה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060" name="Text Box 3"/>
          <p:cNvSpPr txBox="1">
            <a:spLocks noChangeArrowheads="1"/>
          </p:cNvSpPr>
          <p:nvPr/>
        </p:nvSpPr>
        <p:spPr bwMode="auto">
          <a:xfrm>
            <a:off x="5568950" y="6465888"/>
            <a:ext cx="130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הצגת נתונים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684213" y="981075"/>
            <a:ext cx="7561262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הפונקציה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subplot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מחלקת את חלון הציור לתתי חלונות ובוחרת תת חלון נוכחי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subplot(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שורות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,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טורים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, 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תת חלון נבחר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);</a:t>
            </a:r>
          </a:p>
        </p:txBody>
      </p:sp>
      <p:pic>
        <p:nvPicPr>
          <p:cNvPr id="4506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062163"/>
            <a:ext cx="4824412" cy="348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899" name="Rectangle 11"/>
          <p:cNvSpPr>
            <a:spLocks noChangeArrowheads="1"/>
          </p:cNvSpPr>
          <p:nvPr/>
        </p:nvSpPr>
        <p:spPr bwMode="auto">
          <a:xfrm>
            <a:off x="4394200" y="2089150"/>
            <a:ext cx="2376488" cy="15843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0" name="Rectangle 12"/>
          <p:cNvSpPr>
            <a:spLocks noChangeArrowheads="1"/>
          </p:cNvSpPr>
          <p:nvPr/>
        </p:nvSpPr>
        <p:spPr bwMode="auto">
          <a:xfrm>
            <a:off x="1998663" y="2079625"/>
            <a:ext cx="2376487" cy="1584325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1" name="Rectangle 13"/>
          <p:cNvSpPr>
            <a:spLocks noChangeArrowheads="1"/>
          </p:cNvSpPr>
          <p:nvPr/>
        </p:nvSpPr>
        <p:spPr bwMode="auto">
          <a:xfrm>
            <a:off x="4427538" y="3644900"/>
            <a:ext cx="2160587" cy="1873250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5902" name="Rectangle 14"/>
          <p:cNvSpPr>
            <a:spLocks noChangeArrowheads="1"/>
          </p:cNvSpPr>
          <p:nvPr/>
        </p:nvSpPr>
        <p:spPr bwMode="auto">
          <a:xfrm>
            <a:off x="1979613" y="3644900"/>
            <a:ext cx="2376487" cy="1871663"/>
          </a:xfrm>
          <a:prstGeom prst="rect">
            <a:avLst/>
          </a:prstGeom>
          <a:solidFill>
            <a:srgbClr val="C8C8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32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500313"/>
            <a:ext cx="792321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9" grpId="0" animBg="1"/>
      <p:bldP spid="165900" grpId="0" animBg="1"/>
      <p:bldP spid="165901" grpId="0" animBg="1"/>
      <p:bldP spid="16590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69A7A74-E043-4E09-8534-60F4DD298F74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הצגת תמונות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6084" name="Text Box 3"/>
          <p:cNvSpPr txBox="1">
            <a:spLocks noChangeArrowheads="1"/>
          </p:cNvSpPr>
          <p:nvPr/>
        </p:nvSpPr>
        <p:spPr bwMode="auto">
          <a:xfrm>
            <a:off x="5545138" y="6465888"/>
            <a:ext cx="1331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אחזור נתונים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684213" y="981075"/>
            <a:ext cx="7561262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קיימות שתי פקודות להצגת תמונות: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image</a:t>
            </a:r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he-IL" sz="2000">
                <a:latin typeface="Tahoma" pitchFamily="34" charset="0"/>
                <a:cs typeface="Tahoma" pitchFamily="34" charset="0"/>
              </a:rPr>
              <a:t>מטריצה</a:t>
            </a:r>
            <a:r>
              <a:rPr lang="en-US" sz="2000">
                <a:latin typeface="Tahoma" pitchFamily="34" charset="0"/>
                <a:cs typeface="Tahoma" pitchFamily="34" charset="0"/>
              </a:rPr>
              <a:t>);	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imagesc</a:t>
            </a:r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he-IL" sz="2000">
                <a:latin typeface="Tahoma" pitchFamily="34" charset="0"/>
                <a:cs typeface="Tahoma" pitchFamily="34" charset="0"/>
              </a:rPr>
              <a:t>מטריצה</a:t>
            </a:r>
            <a:r>
              <a:rPr lang="en-US" sz="2000">
                <a:latin typeface="Tahoma" pitchFamily="34" charset="0"/>
                <a:cs typeface="Tahoma" pitchFamily="34" charset="0"/>
              </a:rPr>
              <a:t>)</a:t>
            </a:r>
          </a:p>
          <a:p>
            <a:pPr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latin typeface="Tahoma" pitchFamily="34" charset="0"/>
                <a:cs typeface="Tahoma" pitchFamily="34" charset="0"/>
              </a:rPr>
              <a:t>image</a:t>
            </a:r>
            <a:r>
              <a:rPr lang="he-IL" sz="2000">
                <a:latin typeface="Tahoma" pitchFamily="34" charset="0"/>
                <a:cs typeface="Tahoma" pitchFamily="34" charset="0"/>
              </a:rPr>
              <a:t> מציגה ערכים שהם בטווח של 0 עד 1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en-US" sz="2000">
                <a:latin typeface="Tahoma" pitchFamily="34" charset="0"/>
                <a:cs typeface="Tahoma" pitchFamily="34" charset="0"/>
              </a:rPr>
              <a:t>imagesc</a:t>
            </a:r>
            <a:r>
              <a:rPr lang="he-IL" sz="2000">
                <a:latin typeface="Tahoma" pitchFamily="34" charset="0"/>
                <a:cs typeface="Tahoma" pitchFamily="34" charset="0"/>
              </a:rPr>
              <a:t> מציגה ערכים בכל טווח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רוב התמונות שנציג יהיו שחור לבן. </a:t>
            </a:r>
          </a:p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כדי להציג תמונה צבעונית צריך מטריצה תלת מימדית כאשר המימד השלישי מייצג לפי הסדר את ערכי האדום ירוק וכחול של התמונה. ואז נציג באמצעות הפקודה                 </a:t>
            </a: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imshow</a:t>
            </a:r>
            <a:r>
              <a:rPr lang="en-US" sz="2000">
                <a:latin typeface="Tahoma" pitchFamily="34" charset="0"/>
                <a:cs typeface="Tahoma" pitchFamily="34" charset="0"/>
              </a:rPr>
              <a:t>(matrix);</a:t>
            </a:r>
            <a:endParaRPr lang="he-IL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B761772-3B58-48FB-B95D-C5921D4443E6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45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הצגת תמונות</a:t>
            </a:r>
            <a:endParaRPr lang="en-US" sz="360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108" name="Text Box 3"/>
          <p:cNvSpPr txBox="1">
            <a:spLocks noChangeArrowheads="1"/>
          </p:cNvSpPr>
          <p:nvPr/>
        </p:nvSpPr>
        <p:spPr bwMode="auto">
          <a:xfrm>
            <a:off x="5545138" y="6465888"/>
            <a:ext cx="13319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אחזור נתונים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684213" y="981075"/>
            <a:ext cx="75612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5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כדי לצבוע תמונה בשחור לבן משתמשים ב:</a:t>
            </a:r>
          </a:p>
          <a:p>
            <a:pPr algn="l" rtl="0">
              <a:spcBef>
                <a:spcPct val="25000"/>
              </a:spcBef>
              <a:buFont typeface="Wingdings" pitchFamily="2" charset="2"/>
              <a:buNone/>
            </a:pP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colormap</a:t>
            </a:r>
            <a:r>
              <a:rPr lang="en-US" sz="2000">
                <a:latin typeface="Tahoma" pitchFamily="34" charset="0"/>
                <a:cs typeface="Tahoma" pitchFamily="34" charset="0"/>
              </a:rPr>
              <a:t>(</a:t>
            </a:r>
            <a:r>
              <a:rPr lang="he-IL" sz="2000">
                <a:latin typeface="Tahoma" pitchFamily="34" charset="0"/>
                <a:cs typeface="Tahoma" pitchFamily="34" charset="0"/>
              </a:rPr>
              <a:t>שם המפה</a:t>
            </a:r>
            <a:r>
              <a:rPr lang="en-US" sz="2000">
                <a:latin typeface="Tahoma" pitchFamily="34" charset="0"/>
                <a:cs typeface="Tahoma" pitchFamily="34" charset="0"/>
              </a:rPr>
              <a:t>);	</a:t>
            </a:r>
            <a:endParaRPr lang="he-IL" sz="2000">
              <a:latin typeface="Tahoma" pitchFamily="34" charset="0"/>
              <a:cs typeface="Tahoma" pitchFamily="34" charset="0"/>
            </a:endParaRPr>
          </a:p>
          <a:p>
            <a:pPr>
              <a:spcBef>
                <a:spcPct val="25000"/>
              </a:spcBef>
              <a:buFont typeface="Wingdings" pitchFamily="2" charset="2"/>
              <a:buNone/>
            </a:pPr>
            <a:r>
              <a:rPr lang="he-IL" sz="2000">
                <a:latin typeface="Tahoma" pitchFamily="34" charset="0"/>
                <a:cs typeface="Tahoma" pitchFamily="34" charset="0"/>
              </a:rPr>
              <a:t>רשימת המפות המובנות: </a:t>
            </a:r>
          </a:p>
          <a:p>
            <a:pPr>
              <a:spcBef>
                <a:spcPct val="25000"/>
              </a:spcBef>
              <a:buFont typeface="Arial" pitchFamily="34" charset="0"/>
              <a:buChar char="•"/>
            </a:pPr>
            <a:r>
              <a:rPr lang="en-US" sz="2000">
                <a:latin typeface="Tahoma" pitchFamily="34" charset="0"/>
                <a:cs typeface="Tahoma" pitchFamily="34" charset="0"/>
              </a:rPr>
              <a:t>Jet</a:t>
            </a:r>
            <a:r>
              <a:rPr lang="he-IL" sz="2000">
                <a:latin typeface="Tahoma" pitchFamily="34" charset="0"/>
                <a:cs typeface="Tahoma" pitchFamily="34" charset="0"/>
              </a:rPr>
              <a:t> הינה ברירת המחדל,עקב </a:t>
            </a:r>
          </a:p>
          <a:p>
            <a:pPr>
              <a:spcBef>
                <a:spcPct val="25000"/>
              </a:spcBef>
              <a:buFont typeface="Wingdings" pitchFamily="2" charset="2"/>
              <a:buNone/>
            </a:pPr>
            <a:r>
              <a:rPr lang="he-IL" sz="2000">
                <a:latin typeface="Tahoma" pitchFamily="34" charset="0"/>
                <a:cs typeface="Tahoma" pitchFamily="34" charset="0"/>
              </a:rPr>
              <a:t>טווח דינמי רחב</a:t>
            </a:r>
            <a:endParaRPr lang="en-US" sz="200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7110" name="Picture 6" descr="colormap-dropd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16113"/>
            <a:ext cx="3071812" cy="398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FD9AFD3-47B2-4AA3-A31A-E47DF2914A94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46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grpSp>
        <p:nvGrpSpPr>
          <p:cNvPr id="48132" name="Group 13"/>
          <p:cNvGrpSpPr>
            <a:grpSpLocks/>
          </p:cNvGrpSpPr>
          <p:nvPr/>
        </p:nvGrpSpPr>
        <p:grpSpPr bwMode="auto">
          <a:xfrm>
            <a:off x="179388" y="873125"/>
            <a:ext cx="2830512" cy="2484438"/>
            <a:chOff x="340" y="527"/>
            <a:chExt cx="1783" cy="1565"/>
          </a:xfrm>
        </p:grpSpPr>
        <p:grpSp>
          <p:nvGrpSpPr>
            <p:cNvPr id="48147" name="Group 6"/>
            <p:cNvGrpSpPr>
              <a:grpSpLocks/>
            </p:cNvGrpSpPr>
            <p:nvPr/>
          </p:nvGrpSpPr>
          <p:grpSpPr bwMode="auto">
            <a:xfrm>
              <a:off x="340" y="527"/>
              <a:ext cx="1783" cy="1565"/>
              <a:chOff x="1739" y="1797"/>
              <a:chExt cx="1783" cy="1565"/>
            </a:xfrm>
          </p:grpSpPr>
          <p:sp>
            <p:nvSpPr>
              <p:cNvPr id="48149" name="AutoShape 7"/>
              <p:cNvSpPr>
                <a:spLocks noChangeArrowheads="1"/>
              </p:cNvSpPr>
              <p:nvPr/>
            </p:nvSpPr>
            <p:spPr bwMode="auto">
              <a:xfrm>
                <a:off x="1739" y="1797"/>
                <a:ext cx="1783" cy="1565"/>
              </a:xfrm>
              <a:prstGeom prst="roundRect">
                <a:avLst>
                  <a:gd name="adj" fmla="val 3481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48150" name="Picture 8" descr="im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1" y="1847"/>
                <a:ext cx="1680" cy="1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8148" name="Text Box 9"/>
            <p:cNvSpPr txBox="1">
              <a:spLocks noChangeArrowheads="1"/>
            </p:cNvSpPr>
            <p:nvPr/>
          </p:nvSpPr>
          <p:spPr bwMode="auto">
            <a:xfrm>
              <a:off x="376" y="1797"/>
              <a:ext cx="171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r>
                <a:rPr lang="he-IL" sz="2400" b="1">
                  <a:latin typeface="Tahoma" pitchFamily="34" charset="0"/>
                  <a:cs typeface="Tahoma" pitchFamily="34" charset="0"/>
                </a:rPr>
                <a:t>תמונות בינאריות</a:t>
              </a:r>
              <a:endParaRPr lang="en-US" sz="2400" b="1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8133" name="Group 14"/>
          <p:cNvGrpSpPr>
            <a:grpSpLocks/>
          </p:cNvGrpSpPr>
          <p:nvPr/>
        </p:nvGrpSpPr>
        <p:grpSpPr bwMode="auto">
          <a:xfrm>
            <a:off x="6084888" y="873125"/>
            <a:ext cx="2830512" cy="2484438"/>
            <a:chOff x="3211" y="573"/>
            <a:chExt cx="1783" cy="1565"/>
          </a:xfrm>
        </p:grpSpPr>
        <p:sp>
          <p:nvSpPr>
            <p:cNvPr id="48144" name="AutoShape 10"/>
            <p:cNvSpPr>
              <a:spLocks noChangeArrowheads="1"/>
            </p:cNvSpPr>
            <p:nvPr/>
          </p:nvSpPr>
          <p:spPr bwMode="auto">
            <a:xfrm>
              <a:off x="3211" y="573"/>
              <a:ext cx="1783" cy="1565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8145" name="Picture 11" descr="im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2" y="618"/>
              <a:ext cx="1680" cy="1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46" name="Text Box 12"/>
            <p:cNvSpPr txBox="1">
              <a:spLocks noChangeArrowheads="1"/>
            </p:cNvSpPr>
            <p:nvPr/>
          </p:nvSpPr>
          <p:spPr bwMode="auto">
            <a:xfrm>
              <a:off x="3351" y="1843"/>
              <a:ext cx="114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r>
                <a:rPr lang="en-US" sz="2400" b="1">
                  <a:latin typeface="Tahoma" pitchFamily="34" charset="0"/>
                  <a:cs typeface="Tahoma" pitchFamily="34" charset="0"/>
                </a:rPr>
                <a:t>Gray Scale</a:t>
              </a:r>
            </a:p>
          </p:txBody>
        </p:sp>
      </p:grpSp>
      <p:grpSp>
        <p:nvGrpSpPr>
          <p:cNvPr id="48134" name="Group 30"/>
          <p:cNvGrpSpPr>
            <a:grpSpLocks/>
          </p:cNvGrpSpPr>
          <p:nvPr/>
        </p:nvGrpSpPr>
        <p:grpSpPr bwMode="auto">
          <a:xfrm>
            <a:off x="3163888" y="2851150"/>
            <a:ext cx="2806700" cy="2449513"/>
            <a:chOff x="1973" y="1434"/>
            <a:chExt cx="1768" cy="1543"/>
          </a:xfrm>
        </p:grpSpPr>
        <p:sp>
          <p:nvSpPr>
            <p:cNvPr id="48142" name="AutoShape 16"/>
            <p:cNvSpPr>
              <a:spLocks noChangeArrowheads="1"/>
            </p:cNvSpPr>
            <p:nvPr/>
          </p:nvSpPr>
          <p:spPr bwMode="auto">
            <a:xfrm>
              <a:off x="1973" y="1434"/>
              <a:ext cx="1768" cy="1543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8143" name="Picture 17" descr="im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1466"/>
              <a:ext cx="1679" cy="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8135" name="Group 29"/>
          <p:cNvGrpSpPr>
            <a:grpSpLocks/>
          </p:cNvGrpSpPr>
          <p:nvPr/>
        </p:nvGrpSpPr>
        <p:grpSpPr bwMode="auto">
          <a:xfrm>
            <a:off x="6075363" y="4797425"/>
            <a:ext cx="2241550" cy="468313"/>
            <a:chOff x="4014" y="3022"/>
            <a:chExt cx="1412" cy="295"/>
          </a:xfrm>
        </p:grpSpPr>
        <p:sp>
          <p:nvSpPr>
            <p:cNvPr id="48140" name="AutoShape 23"/>
            <p:cNvSpPr>
              <a:spLocks noChangeArrowheads="1"/>
            </p:cNvSpPr>
            <p:nvPr/>
          </p:nvSpPr>
          <p:spPr bwMode="auto">
            <a:xfrm>
              <a:off x="4014" y="3022"/>
              <a:ext cx="1412" cy="295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1" name="Text Box 25"/>
            <p:cNvSpPr txBox="1">
              <a:spLocks noChangeArrowheads="1"/>
            </p:cNvSpPr>
            <p:nvPr/>
          </p:nvSpPr>
          <p:spPr bwMode="auto">
            <a:xfrm>
              <a:off x="4224" y="3022"/>
              <a:ext cx="110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l" rtl="0" eaLnBrk="1" hangingPunct="1"/>
              <a:r>
                <a:rPr lang="en-US" sz="2400" b="1">
                  <a:latin typeface="Tahoma" pitchFamily="34" charset="0"/>
                  <a:cs typeface="Tahoma" pitchFamily="34" charset="0"/>
                </a:rPr>
                <a:t>True color</a:t>
              </a:r>
            </a:p>
          </p:txBody>
        </p:sp>
      </p:grpSp>
      <p:grpSp>
        <p:nvGrpSpPr>
          <p:cNvPr id="48136" name="Group 28"/>
          <p:cNvGrpSpPr>
            <a:grpSpLocks/>
          </p:cNvGrpSpPr>
          <p:nvPr/>
        </p:nvGrpSpPr>
        <p:grpSpPr bwMode="auto">
          <a:xfrm>
            <a:off x="428625" y="4797425"/>
            <a:ext cx="2640013" cy="468313"/>
            <a:chOff x="727" y="3067"/>
            <a:chExt cx="1524" cy="295"/>
          </a:xfrm>
        </p:grpSpPr>
        <p:sp>
          <p:nvSpPr>
            <p:cNvPr id="48138" name="AutoShape 26"/>
            <p:cNvSpPr>
              <a:spLocks noChangeArrowheads="1"/>
            </p:cNvSpPr>
            <p:nvPr/>
          </p:nvSpPr>
          <p:spPr bwMode="auto">
            <a:xfrm>
              <a:off x="839" y="3067"/>
              <a:ext cx="1412" cy="295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39" name="Text Box 27"/>
            <p:cNvSpPr txBox="1">
              <a:spLocks noChangeArrowheads="1"/>
            </p:cNvSpPr>
            <p:nvPr/>
          </p:nvSpPr>
          <p:spPr bwMode="auto">
            <a:xfrm>
              <a:off x="727" y="3067"/>
              <a:ext cx="146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400" b="1">
                  <a:latin typeface="Tahoma" pitchFamily="34" charset="0"/>
                  <a:cs typeface="Tahoma" pitchFamily="34" charset="0"/>
                </a:rPr>
                <a:t>Indexed color</a:t>
              </a:r>
            </a:p>
          </p:txBody>
        </p:sp>
      </p:grpSp>
      <p:sp>
        <p:nvSpPr>
          <p:cNvPr id="48137" name="Text Box 34"/>
          <p:cNvSpPr txBox="1">
            <a:spLocks noChangeArrowheads="1"/>
          </p:cNvSpPr>
          <p:nvPr/>
        </p:nvSpPr>
        <p:spPr bwMode="auto">
          <a:xfrm>
            <a:off x="5367338" y="6465888"/>
            <a:ext cx="15097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שיעור 7 - חזרה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A265656-7F85-43A5-B31D-EE6BA9A5F93D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47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9155" name="AutoShape 12"/>
          <p:cNvSpPr>
            <a:spLocks noChangeArrowheads="1"/>
          </p:cNvSpPr>
          <p:nvPr/>
        </p:nvSpPr>
        <p:spPr bwMode="auto">
          <a:xfrm>
            <a:off x="157163" y="188913"/>
            <a:ext cx="2830512" cy="212407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6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49157" name="Text Box 3"/>
          <p:cNvSpPr txBox="1">
            <a:spLocks noChangeArrowheads="1"/>
          </p:cNvSpPr>
          <p:nvPr/>
        </p:nvSpPr>
        <p:spPr bwMode="auto">
          <a:xfrm>
            <a:off x="4789488" y="6465888"/>
            <a:ext cx="20875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9158" name="Rectangle 4"/>
          <p:cNvSpPr>
            <a:spLocks noChangeArrowheads="1"/>
          </p:cNvSpPr>
          <p:nvPr/>
        </p:nvSpPr>
        <p:spPr bwMode="auto">
          <a:xfrm>
            <a:off x="4427538" y="765175"/>
            <a:ext cx="460851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תמונות בינאריות (לוגיות)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מכילות רק ערכי 0 ו 1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חייבות להיות מטיפוס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logical</a:t>
            </a: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760663" y="2852738"/>
            <a:ext cx="2830512" cy="2484437"/>
            <a:chOff x="1739" y="1797"/>
            <a:chExt cx="1783" cy="1565"/>
          </a:xfrm>
        </p:grpSpPr>
        <p:sp>
          <p:nvSpPr>
            <p:cNvPr id="49166" name="AutoShape 11"/>
            <p:cNvSpPr>
              <a:spLocks noChangeArrowheads="1"/>
            </p:cNvSpPr>
            <p:nvPr/>
          </p:nvSpPr>
          <p:spPr bwMode="auto">
            <a:xfrm>
              <a:off x="1739" y="1797"/>
              <a:ext cx="1783" cy="1565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167" name="Picture 6" descr="im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" y="1847"/>
              <a:ext cx="1680" cy="1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9160" name="Picture 5" descr="im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269875"/>
            <a:ext cx="2663825" cy="196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6062663" y="2852738"/>
            <a:ext cx="2830512" cy="2484437"/>
            <a:chOff x="3819" y="1797"/>
            <a:chExt cx="1783" cy="1565"/>
          </a:xfrm>
        </p:grpSpPr>
        <p:sp>
          <p:nvSpPr>
            <p:cNvPr id="49164" name="AutoShape 10"/>
            <p:cNvSpPr>
              <a:spLocks noChangeArrowheads="1"/>
            </p:cNvSpPr>
            <p:nvPr/>
          </p:nvSpPr>
          <p:spPr bwMode="auto">
            <a:xfrm>
              <a:off x="3819" y="1797"/>
              <a:ext cx="1783" cy="1565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9165" name="Picture 7" descr="im2_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0" y="1842"/>
              <a:ext cx="1680" cy="1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2046" name="Text Box 14"/>
          <p:cNvSpPr txBox="1">
            <a:spLocks noChangeArrowheads="1"/>
          </p:cNvSpPr>
          <p:nvPr/>
        </p:nvSpPr>
        <p:spPr bwMode="auto">
          <a:xfrm>
            <a:off x="3227388" y="4868863"/>
            <a:ext cx="15001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sz="2400" b="1">
                <a:latin typeface="Tahoma" pitchFamily="34" charset="0"/>
                <a:cs typeface="Tahoma" pitchFamily="34" charset="0"/>
              </a:rPr>
              <a:t>im2bw()</a:t>
            </a:r>
          </a:p>
        </p:txBody>
      </p:sp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6659563" y="4868863"/>
            <a:ext cx="1379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sz="2400" b="1">
                <a:latin typeface="Tahoma" pitchFamily="34" charset="0"/>
                <a:cs typeface="Tahoma" pitchFamily="34" charset="0"/>
              </a:rPr>
              <a:t>dither()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6" grpId="0"/>
      <p:bldP spid="17204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A7540B2-26F7-4F14-AD68-E0E2C0AF5A1C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48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0179" name="AutoShape 23"/>
          <p:cNvSpPr>
            <a:spLocks noChangeArrowheads="1"/>
          </p:cNvSpPr>
          <p:nvPr/>
        </p:nvSpPr>
        <p:spPr bwMode="auto">
          <a:xfrm>
            <a:off x="4787900" y="2781300"/>
            <a:ext cx="2736850" cy="236220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AutoShape 22"/>
          <p:cNvSpPr>
            <a:spLocks noChangeArrowheads="1"/>
          </p:cNvSpPr>
          <p:nvPr/>
        </p:nvSpPr>
        <p:spPr bwMode="auto">
          <a:xfrm>
            <a:off x="323850" y="2276475"/>
            <a:ext cx="3960813" cy="2952750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Rectangle 2"/>
          <p:cNvSpPr>
            <a:spLocks noChangeArrowheads="1"/>
          </p:cNvSpPr>
          <p:nvPr/>
        </p:nvSpPr>
        <p:spPr bwMode="auto">
          <a:xfrm>
            <a:off x="914400" y="-100013"/>
            <a:ext cx="77724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תפיסת צבע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0182" name="Text Box 3"/>
          <p:cNvSpPr txBox="1">
            <a:spLocks noChangeArrowheads="1"/>
          </p:cNvSpPr>
          <p:nvPr/>
        </p:nvSpPr>
        <p:spPr bwMode="auto">
          <a:xfrm>
            <a:off x="4789488" y="6465888"/>
            <a:ext cx="20875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0183" name="Rectangle 13"/>
          <p:cNvSpPr>
            <a:spLocks noChangeArrowheads="1"/>
          </p:cNvSpPr>
          <p:nvPr/>
        </p:nvSpPr>
        <p:spPr bwMode="auto">
          <a:xfrm>
            <a:off x="1835150" y="622300"/>
            <a:ext cx="73088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הראייה האנושית הינה טריכרומטית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תפיסת צבעים מורכבת משילוב שלושה צבעי יסוד: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None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      אדום (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565nm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), ירוק (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545nm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), כחול (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440nm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)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None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018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9" t="38092" r="63971" b="29672"/>
          <a:stretch>
            <a:fillRect/>
          </a:stretch>
        </p:blipFill>
        <p:spPr bwMode="auto">
          <a:xfrm>
            <a:off x="395288" y="2349500"/>
            <a:ext cx="38163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Rectangle 15"/>
          <p:cNvSpPr>
            <a:spLocks noChangeArrowheads="1"/>
          </p:cNvSpPr>
          <p:nvPr/>
        </p:nvSpPr>
        <p:spPr bwMode="auto">
          <a:xfrm>
            <a:off x="4284663" y="1773238"/>
            <a:ext cx="485933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ייצוג צבע במחשב מורכב משילוב של רמות בהירות ב 3 צבעי היסוד 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None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50186" name="Object 2"/>
          <p:cNvGraphicFramePr>
            <a:graphicFrameLocks noChangeAspect="1"/>
          </p:cNvGraphicFramePr>
          <p:nvPr/>
        </p:nvGraphicFramePr>
        <p:xfrm>
          <a:off x="5026025" y="2819400"/>
          <a:ext cx="2247900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7" name="Bitmap Image" r:id="rId4" imgW="2247619" imgH="2305372" progId="Paint.Picture">
                  <p:embed/>
                </p:oleObj>
              </mc:Choice>
              <mc:Fallback>
                <p:oleObj name="Bitmap Image" r:id="rId4" imgW="2247619" imgH="2305372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6025" y="2819400"/>
                        <a:ext cx="2247900" cy="230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FB5B392-ABBC-4431-B7C6-DB53C19E5933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49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03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51204" name="Text Box 3"/>
          <p:cNvSpPr txBox="1">
            <a:spLocks noChangeArrowheads="1"/>
          </p:cNvSpPr>
          <p:nvPr/>
        </p:nvSpPr>
        <p:spPr bwMode="auto">
          <a:xfrm>
            <a:off x="4789488" y="6465888"/>
            <a:ext cx="20875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1205" name="Rectangle 4"/>
          <p:cNvSpPr>
            <a:spLocks noChangeArrowheads="1"/>
          </p:cNvSpPr>
          <p:nvPr/>
        </p:nvSpPr>
        <p:spPr bwMode="auto">
          <a:xfrm>
            <a:off x="2771775" y="1054100"/>
            <a:ext cx="6624638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תמונות צבע מלאות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הצורה הטבעית של תמונות כפי ששמורות בקבצי תמונה במחשב (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jpeg, bitmap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) 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לאחר קריאה מתקבלת מטריצה של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int8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מגודל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</a:t>
            </a:r>
            <a:r>
              <a:rPr lang="en-US" sz="1400" b="1" baseline="30000">
                <a:latin typeface="Tahoma" pitchFamily="34" charset="0"/>
                <a:cs typeface="Tahoma" pitchFamily="34" charset="0"/>
              </a:rPr>
              <a:t>x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n</a:t>
            </a:r>
            <a:r>
              <a:rPr lang="en-US" sz="1400" b="1" baseline="30000">
                <a:latin typeface="Tahoma" pitchFamily="34" charset="0"/>
                <a:cs typeface="Tahoma" pitchFamily="34" charset="0"/>
              </a:rPr>
              <a:t>x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3</a:t>
            </a: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51206" name="Group 13"/>
          <p:cNvGrpSpPr>
            <a:grpSpLocks/>
          </p:cNvGrpSpPr>
          <p:nvPr/>
        </p:nvGrpSpPr>
        <p:grpSpPr bwMode="auto">
          <a:xfrm>
            <a:off x="179388" y="115888"/>
            <a:ext cx="2830512" cy="2124075"/>
            <a:chOff x="106" y="113"/>
            <a:chExt cx="1783" cy="1338"/>
          </a:xfrm>
        </p:grpSpPr>
        <p:sp>
          <p:nvSpPr>
            <p:cNvPr id="51208" name="AutoShape 5"/>
            <p:cNvSpPr>
              <a:spLocks noChangeArrowheads="1"/>
            </p:cNvSpPr>
            <p:nvPr/>
          </p:nvSpPr>
          <p:spPr bwMode="auto">
            <a:xfrm>
              <a:off x="106" y="113"/>
              <a:ext cx="1783" cy="1338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1209" name="Picture 7" descr="im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64"/>
              <a:ext cx="1678" cy="1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07" name="Rectangle 14"/>
          <p:cNvSpPr>
            <a:spLocks noChangeArrowheads="1"/>
          </p:cNvSpPr>
          <p:nvPr/>
        </p:nvSpPr>
        <p:spPr bwMode="auto">
          <a:xfrm>
            <a:off x="611188" y="2422525"/>
            <a:ext cx="87852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מטריצה ראשונה מגודל </a:t>
            </a: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m</a:t>
            </a:r>
            <a:r>
              <a:rPr lang="en-US" sz="1400" b="1" baseline="30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x</a:t>
            </a: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</a:t>
            </a: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מייצגת את הצבע האדום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מטריצה שנייה מגודל </a:t>
            </a:r>
            <a:r>
              <a:rPr lang="en-US" sz="2000" b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m</a:t>
            </a:r>
            <a:r>
              <a:rPr lang="en-US" sz="1400" b="1" baseline="30000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x</a:t>
            </a:r>
            <a:r>
              <a:rPr lang="en-US" sz="2000" b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n</a:t>
            </a:r>
            <a:r>
              <a:rPr lang="he-IL" sz="2000" b="1">
                <a:solidFill>
                  <a:srgbClr val="009900"/>
                </a:solidFill>
                <a:latin typeface="Tahoma" pitchFamily="34" charset="0"/>
                <a:cs typeface="Tahoma" pitchFamily="34" charset="0"/>
              </a:rPr>
              <a:t> מייצגת את הצבע הירוק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מטריצה שלישית מגודל </a:t>
            </a:r>
            <a:r>
              <a:rPr lang="en-US" sz="2000" b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</a:t>
            </a:r>
            <a:r>
              <a:rPr lang="en-US" sz="1400" b="1" baseline="3000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x</a:t>
            </a:r>
            <a:r>
              <a:rPr lang="en-US" sz="2000" b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</a:t>
            </a:r>
            <a:r>
              <a:rPr lang="he-IL" sz="2000" b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מייצגת את הצבע הכחול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לצורך עבודה יש להמיר לסוג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double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בטווח ערכים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0-1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וזאת ע"י הפקודה </a:t>
            </a: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im2double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.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EBE5F50-3794-4413-ACA6-59467FAD5122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5338763" y="6465888"/>
            <a:ext cx="1538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סביבת העבודה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סביבת העבודה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611188" y="908050"/>
            <a:ext cx="8210550" cy="991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 dirty="0" smtClean="0">
                <a:latin typeface="Tahoma" pitchFamily="34" charset="0"/>
                <a:cs typeface="Tahoma" pitchFamily="34" charset="0"/>
              </a:rPr>
              <a:t>התקנה על המחשב</a:t>
            </a:r>
            <a:endParaRPr lang="he-IL" sz="20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 dirty="0">
                <a:latin typeface="Tahoma" pitchFamily="34" charset="0"/>
                <a:cs typeface="Tahoma" pitchFamily="34" charset="0"/>
              </a:rPr>
              <a:t>מתוך אתר </a:t>
            </a:r>
            <a:r>
              <a:rPr lang="en-US" sz="2000" b="1" dirty="0" err="1">
                <a:latin typeface="Tahoma" pitchFamily="34" charset="0"/>
                <a:cs typeface="Tahoma" pitchFamily="34" charset="0"/>
              </a:rPr>
              <a:t>citrix</a:t>
            </a:r>
            <a:r>
              <a:rPr lang="he-IL" sz="2000" b="1" dirty="0">
                <a:latin typeface="Tahoma" pitchFamily="34" charset="0"/>
                <a:cs typeface="Tahoma" pitchFamily="34" charset="0"/>
              </a:rPr>
              <a:t>:			 </a:t>
            </a:r>
            <a:r>
              <a:rPr lang="en-US" sz="2000" b="1" dirty="0">
                <a:latin typeface="Tahoma" pitchFamily="34" charset="0"/>
                <a:cs typeface="Tahoma" pitchFamily="34" charset="0"/>
              </a:rPr>
              <a:t>http://citrix.tau.ac.il</a:t>
            </a:r>
            <a:endParaRPr lang="he-IL" sz="2000" b="1" dirty="0">
              <a:latin typeface="Tahoma" pitchFamily="34" charset="0"/>
              <a:cs typeface="Tahoma" pitchFamily="34" charset="0"/>
            </a:endParaRPr>
          </a:p>
          <a:p>
            <a:pPr marL="342900" indent="-342900" algn="l" rtl="0">
              <a:spcBef>
                <a:spcPct val="20000"/>
              </a:spcBef>
              <a:buFont typeface="Wingdings" pitchFamily="2" charset="2"/>
              <a:buChar char="§"/>
            </a:pPr>
            <a:endParaRPr lang="he-IL" sz="1200" b="1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989138"/>
            <a:ext cx="5616575" cy="420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1331913" y="1693863"/>
            <a:ext cx="6559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http://www.tau.ac.il/tau-only/software/winsock/XenAppWeb.exe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3E3EB31-D9E0-43C8-A323-FB9B600F187A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50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27" name="AutoShape 11"/>
          <p:cNvSpPr>
            <a:spLocks noChangeArrowheads="1"/>
          </p:cNvSpPr>
          <p:nvPr/>
        </p:nvSpPr>
        <p:spPr bwMode="auto">
          <a:xfrm>
            <a:off x="250825" y="2276475"/>
            <a:ext cx="2808288" cy="2808288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52229" name="Text Box 3"/>
          <p:cNvSpPr txBox="1">
            <a:spLocks noChangeArrowheads="1"/>
          </p:cNvSpPr>
          <p:nvPr/>
        </p:nvSpPr>
        <p:spPr bwMode="auto">
          <a:xfrm>
            <a:off x="4789488" y="6465888"/>
            <a:ext cx="20875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2230" name="Rectangle 4"/>
          <p:cNvSpPr>
            <a:spLocks noChangeArrowheads="1"/>
          </p:cNvSpPr>
          <p:nvPr/>
        </p:nvSpPr>
        <p:spPr bwMode="auto">
          <a:xfrm>
            <a:off x="2843213" y="1054100"/>
            <a:ext cx="6697662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תמונות אינדקס צבע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נפח הזיכרון הדרוש לשמירת תמונה בצבע מלא:   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258x350x3</a:t>
            </a: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אם מספר הצבעים בתמונה מוגבל (128) 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נוכל לשמור בצד רשימה של הצבעים וליצור מטריצה חדשה שבה רשום רק מספר הצבע.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נפח הזיכרון הדרוש הינו בערך שליש: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258x350+128x3</a:t>
            </a: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52231" name="Group 5"/>
          <p:cNvGrpSpPr>
            <a:grpSpLocks/>
          </p:cNvGrpSpPr>
          <p:nvPr/>
        </p:nvGrpSpPr>
        <p:grpSpPr bwMode="auto">
          <a:xfrm>
            <a:off x="73025" y="95250"/>
            <a:ext cx="2665413" cy="2000250"/>
            <a:chOff x="106" y="113"/>
            <a:chExt cx="1783" cy="1338"/>
          </a:xfrm>
        </p:grpSpPr>
        <p:sp>
          <p:nvSpPr>
            <p:cNvPr id="52233" name="AutoShape 6"/>
            <p:cNvSpPr>
              <a:spLocks noChangeArrowheads="1"/>
            </p:cNvSpPr>
            <p:nvPr/>
          </p:nvSpPr>
          <p:spPr bwMode="auto">
            <a:xfrm>
              <a:off x="106" y="113"/>
              <a:ext cx="1783" cy="1338"/>
            </a:xfrm>
            <a:prstGeom prst="roundRect">
              <a:avLst>
                <a:gd name="adj" fmla="val 348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2234" name="Picture 7" descr="im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64"/>
              <a:ext cx="1678" cy="1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2232" name="Picture 9" descr="imBrg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349500"/>
            <a:ext cx="2700338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14D8FB3-8BFA-440C-B1A0-611466A36BA8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51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3251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lookfor</a:t>
            </a:r>
          </a:p>
        </p:txBody>
      </p:sp>
      <p:sp>
        <p:nvSpPr>
          <p:cNvPr id="53252" name="Rectangle 3"/>
          <p:cNvSpPr>
            <a:spLocks noChangeArrowheads="1"/>
          </p:cNvSpPr>
          <p:nvPr/>
        </p:nvSpPr>
        <p:spPr bwMode="auto">
          <a:xfrm>
            <a:off x="384175" y="733425"/>
            <a:ext cx="828198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מציאת פקודות שפותרות בעיה מסויימת.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matlab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מבצע מעבר על העזרה של הפונקציות השונות ומפרט את כל הפונקציות אשר המלה שאנחנו מחפשים מופיעה בשם הפונקציה או  בעזרה שלה.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601663" y="2286000"/>
            <a:ext cx="8218487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edit</a:t>
            </a:r>
          </a:p>
        </p:txBody>
      </p:sp>
      <p:sp>
        <p:nvSpPr>
          <p:cNvPr id="53254" name="Rectangle 3"/>
          <p:cNvSpPr>
            <a:spLocks noChangeArrowheads="1"/>
          </p:cNvSpPr>
          <p:nvPr/>
        </p:nvSpPr>
        <p:spPr bwMode="auto">
          <a:xfrm>
            <a:off x="384175" y="2928938"/>
            <a:ext cx="828198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עריכת קובץ פקודות שכתבנו.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עריכת (צפייה) בקובץ פקודות מובנה של ה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matlab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!!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5E8CC18-1302-4F23-A427-ABE4E3487950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52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384175" y="1071563"/>
            <a:ext cx="8281988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השימוש ב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matlab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נפוץ ביותר בקרב הקהילה האקדמית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כמות רבה של קוד והתייחסות לאפליקציות של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matlab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קיימת ב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web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הנוהג בקהילה המדעית הינו לפרסם כל חומר מדעי ששימש במחקר ולכן בהרבה מקרים מאמרים מלווים בקוד שהיווה בסיס למחקר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4276" name="Picture 5" descr="nav_logo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48" r="9921" b="35855"/>
          <a:stretch>
            <a:fillRect/>
          </a:stretch>
        </p:blipFill>
        <p:spPr bwMode="auto">
          <a:xfrm>
            <a:off x="6223000" y="257175"/>
            <a:ext cx="25400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3"/>
          <p:cNvSpPr>
            <a:spLocks noChangeArrowheads="1"/>
          </p:cNvSpPr>
          <p:nvPr/>
        </p:nvSpPr>
        <p:spPr bwMode="auto">
          <a:xfrm>
            <a:off x="384175" y="4398963"/>
            <a:ext cx="8281988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פלטפורמה להחלפת מידע תכנותי ב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matlab</a:t>
            </a: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מקור לקוד שיכול לשמש בסיס לפתרון בעיות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חסכון בצורך להמציא את הגלגל מחדש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427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5" t="16795" r="61224" b="76378"/>
          <a:stretch>
            <a:fillRect/>
          </a:stretch>
        </p:blipFill>
        <p:spPr bwMode="auto">
          <a:xfrm>
            <a:off x="3327400" y="3503613"/>
            <a:ext cx="5575300" cy="90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8AF6015-7C7E-4D77-9F89-E8AFADC3DB43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53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5299" name="Rectangle 2"/>
          <p:cNvSpPr>
            <a:spLocks noChangeArrowheads="1"/>
          </p:cNvSpPr>
          <p:nvPr/>
        </p:nvSpPr>
        <p:spPr bwMode="auto">
          <a:xfrm>
            <a:off x="655638" y="2619375"/>
            <a:ext cx="6653212" cy="22494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0" name="Rectangle 3"/>
          <p:cNvSpPr>
            <a:spLocks noChangeArrowheads="1"/>
          </p:cNvSpPr>
          <p:nvPr/>
        </p:nvSpPr>
        <p:spPr bwMode="auto">
          <a:xfrm>
            <a:off x="636588" y="2282825"/>
            <a:ext cx="6743700" cy="325438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7337425" y="2292350"/>
            <a:ext cx="987425" cy="2552700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50000">
                <a:srgbClr val="EAEAEA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2" name="Text Box 5"/>
          <p:cNvSpPr txBox="1">
            <a:spLocks noChangeArrowheads="1"/>
          </p:cNvSpPr>
          <p:nvPr/>
        </p:nvSpPr>
        <p:spPr bwMode="auto">
          <a:xfrm>
            <a:off x="4759325" y="6465888"/>
            <a:ext cx="21177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מפעילים (אופרטורים)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5303" name="Rectangle 6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מפעילים (אופרטורים)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5304" name="Rectangle 7"/>
          <p:cNvSpPr>
            <a:spLocks noChangeArrowheads="1"/>
          </p:cNvSpPr>
          <p:nvPr/>
        </p:nvSpPr>
        <p:spPr bwMode="auto">
          <a:xfrm>
            <a:off x="611188" y="955675"/>
            <a:ext cx="7993062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מפעילים לוגיים: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ב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matlab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תוצאתם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false (0) 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או 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true (1)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כאשר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a=1, b=2, c=3</a:t>
            </a: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55305" name="Object 2"/>
          <p:cNvGraphicFramePr>
            <a:graphicFrameLocks noChangeAspect="1"/>
          </p:cNvGraphicFramePr>
          <p:nvPr/>
        </p:nvGraphicFramePr>
        <p:xfrm>
          <a:off x="628650" y="2270125"/>
          <a:ext cx="7732713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6" name="גליון עבודה" r:id="rId3" imgW="5379866" imgH="1798265" progId="Excel.Sheet.8">
                  <p:embed/>
                </p:oleObj>
              </mc:Choice>
              <mc:Fallback>
                <p:oleObj name="גליון עבודה" r:id="rId3" imgW="5379866" imgH="1798265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0" y="2270125"/>
                        <a:ext cx="7732713" cy="258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0A23D59D-E9AD-4589-ACED-387EC761BACE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5338763" y="6465888"/>
            <a:ext cx="1538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מפעילים לוגיים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6324" name="Rectangle 6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שילוב תנאים לוגיים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611188" y="3224213"/>
            <a:ext cx="7993062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וגם: </a:t>
            </a: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&amp;&amp;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בודק  התקיימות שני תנאים: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 </a:t>
            </a:r>
            <a:r>
              <a:rPr lang="en-US" b="1">
                <a:latin typeface="Tahoma" pitchFamily="34" charset="0"/>
                <a:cs typeface="Tahoma" pitchFamily="34" charset="0"/>
              </a:rPr>
              <a:t>(1&gt;2) &amp;&amp; (4/0&gt;3)</a:t>
            </a:r>
            <a:r>
              <a:rPr lang="he-IL" b="1">
                <a:latin typeface="Tahoma" pitchFamily="34" charset="0"/>
                <a:cs typeface="Tahoma" pitchFamily="34" charset="0"/>
              </a:rPr>
              <a:t> – הצד השמאלי לא יכול להתקיים אף פעם לכן חוזר מיידית עם תשובה שלילית.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או: </a:t>
            </a: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||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בודק  התקיימות אחד משני תנאים: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 </a:t>
            </a:r>
            <a:r>
              <a:rPr lang="en-US" b="1">
                <a:latin typeface="Tahoma" pitchFamily="34" charset="0"/>
                <a:cs typeface="Tahoma" pitchFamily="34" charset="0"/>
              </a:rPr>
              <a:t>(a/a==1) || (a&gt;a)</a:t>
            </a:r>
            <a:r>
              <a:rPr lang="he-IL" b="1">
                <a:latin typeface="Tahoma" pitchFamily="34" charset="0"/>
                <a:cs typeface="Tahoma" pitchFamily="34" charset="0"/>
              </a:rPr>
              <a:t> – הצד השמאלי תמיד מתקיים לכן חוזר מייד עם תשובה חיובית.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לסיכום יש לאופרטורים הלוגיים סדר פעולות משלהם וחשוב לוודא שימוש נכון. במקרה של אי וודאות תמיד ניתן להיעזר ב ()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he-IL" sz="6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827088" y="2825750"/>
            <a:ext cx="7777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השוואה עם קֶצֶר - 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מחזיר תשובה כבר כשידועה התשובה:</a:t>
            </a:r>
          </a:p>
        </p:txBody>
      </p:sp>
      <p:sp>
        <p:nvSpPr>
          <p:cNvPr id="56327" name="Rectangle 10"/>
          <p:cNvSpPr>
            <a:spLocks noChangeArrowheads="1"/>
          </p:cNvSpPr>
          <p:nvPr/>
        </p:nvSpPr>
        <p:spPr bwMode="auto">
          <a:xfrm>
            <a:off x="611188" y="1268413"/>
            <a:ext cx="7993062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וגם: </a:t>
            </a: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&amp;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בודק  התקיימות שני תנאים: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b="1">
                <a:latin typeface="Tahoma" pitchFamily="34" charset="0"/>
                <a:cs typeface="Tahoma" pitchFamily="34" charset="0"/>
              </a:rPr>
              <a:t>a&gt;1 &amp; a&lt;4</a:t>
            </a:r>
            <a:r>
              <a:rPr lang="he-IL" b="1">
                <a:latin typeface="Tahoma" pitchFamily="34" charset="0"/>
                <a:cs typeface="Tahoma" pitchFamily="34" charset="0"/>
              </a:rPr>
              <a:t> – דורש ש </a:t>
            </a:r>
            <a:r>
              <a:rPr lang="en-US" b="1">
                <a:latin typeface="Tahoma" pitchFamily="34" charset="0"/>
                <a:cs typeface="Tahoma" pitchFamily="34" charset="0"/>
              </a:rPr>
              <a:t>a</a:t>
            </a:r>
            <a:r>
              <a:rPr lang="he-IL" b="1">
                <a:latin typeface="Tahoma" pitchFamily="34" charset="0"/>
                <a:cs typeface="Tahoma" pitchFamily="34" charset="0"/>
              </a:rPr>
              <a:t> יהיה גדול מ 1 וגם קטן מ 4.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או: </a:t>
            </a: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|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בודק  התקיימות אחד משני תנאים: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en-US" b="1">
                <a:latin typeface="Tahoma" pitchFamily="34" charset="0"/>
                <a:cs typeface="Tahoma" pitchFamily="34" charset="0"/>
              </a:rPr>
              <a:t>a==1 | mod(a,2)==0</a:t>
            </a:r>
            <a:r>
              <a:rPr lang="he-IL" b="1">
                <a:latin typeface="Tahoma" pitchFamily="34" charset="0"/>
                <a:cs typeface="Tahoma" pitchFamily="34" charset="0"/>
              </a:rPr>
              <a:t> – דורש ש </a:t>
            </a:r>
            <a:r>
              <a:rPr lang="en-US" b="1">
                <a:latin typeface="Tahoma" pitchFamily="34" charset="0"/>
                <a:cs typeface="Tahoma" pitchFamily="34" charset="0"/>
              </a:rPr>
              <a:t>a</a:t>
            </a:r>
            <a:r>
              <a:rPr lang="he-IL" b="1">
                <a:latin typeface="Tahoma" pitchFamily="34" charset="0"/>
                <a:cs typeface="Tahoma" pitchFamily="34" charset="0"/>
              </a:rPr>
              <a:t> יהיה 1 או מספר זוגי.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he-IL" sz="6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56328" name="Rectangle 11"/>
          <p:cNvSpPr>
            <a:spLocks noChangeArrowheads="1"/>
          </p:cNvSpPr>
          <p:nvPr/>
        </p:nvSpPr>
        <p:spPr bwMode="auto">
          <a:xfrm>
            <a:off x="6084888" y="981075"/>
            <a:ext cx="2519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ב –  </a:t>
            </a:r>
            <a:r>
              <a:rPr lang="en-US" sz="24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he-IL" sz="2400" b="1">
              <a:solidFill>
                <a:schemeClr val="accent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2916238" y="2276475"/>
            <a:ext cx="4060825" cy="11366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6600" b="1">
                <a:latin typeface="Tahoma" pitchFamily="34" charset="0"/>
                <a:cs typeface="Tahoma" pitchFamily="34" charset="0"/>
              </a:rPr>
              <a:t>2b | ~2b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5" grpId="0"/>
      <p:bldP spid="114697" grpId="0"/>
      <p:bldP spid="29706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3"/>
          <p:cNvSpPr txBox="1">
            <a:spLocks noGrp="1"/>
          </p:cNvSpPr>
          <p:nvPr/>
        </p:nvSpPr>
        <p:spPr bwMode="auto">
          <a:xfrm>
            <a:off x="50800" y="6275388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fld id="{361F4E91-1E07-4707-9526-F4FB479D46E2}" type="slidenum">
              <a:rPr lang="he-IL" sz="1400" b="1">
                <a:latin typeface="Tahoma" pitchFamily="34" charset="0"/>
                <a:cs typeface="Tahoma" pitchFamily="34" charset="0"/>
              </a:rPr>
              <a:pPr algn="l" eaLnBrk="1" hangingPunct="1"/>
              <a:t>55</a:t>
            </a:fld>
            <a:endParaRPr lang="en-US" sz="14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57347" name="Text Box 2"/>
          <p:cNvSpPr txBox="1">
            <a:spLocks noChangeArrowheads="1"/>
          </p:cNvSpPr>
          <p:nvPr/>
        </p:nvSpPr>
        <p:spPr bwMode="auto">
          <a:xfrm>
            <a:off x="4735513" y="6465888"/>
            <a:ext cx="21415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מבנה תוכנית – הערות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הערות –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57349" name="AutoShape 6"/>
          <p:cNvSpPr>
            <a:spLocks noChangeArrowheads="1"/>
          </p:cNvSpPr>
          <p:nvPr/>
        </p:nvSpPr>
        <p:spPr bwMode="auto">
          <a:xfrm>
            <a:off x="250825" y="1484313"/>
            <a:ext cx="7416800" cy="3240087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50" name="Rectangle 7"/>
          <p:cNvSpPr>
            <a:spLocks noChangeArrowheads="1"/>
          </p:cNvSpPr>
          <p:nvPr/>
        </p:nvSpPr>
        <p:spPr bwMode="auto">
          <a:xfrm>
            <a:off x="373063" y="1504950"/>
            <a:ext cx="67341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function</a:t>
            </a:r>
            <a:r>
              <a:rPr lang="en-US" sz="2400" b="1">
                <a:solidFill>
                  <a:srgbClr val="CC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latin typeface="Courier New" pitchFamily="49" charset="0"/>
                <a:cs typeface="Courier New" pitchFamily="49" charset="0"/>
              </a:rPr>
              <a:t>hello_world()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%function hello_world()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%prints hello world to the screen</a:t>
            </a:r>
          </a:p>
          <a:p>
            <a:pPr marL="342900" indent="-342900" algn="l" rtl="0">
              <a:spcBef>
                <a:spcPct val="20000"/>
              </a:spcBef>
            </a:pPr>
            <a:endParaRPr lang="en-US" sz="2400" b="1">
              <a:solidFill>
                <a:srgbClr val="292929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rgbClr val="292929"/>
                </a:solidFill>
                <a:latin typeface="Courier New" pitchFamily="49" charset="0"/>
                <a:cs typeface="Courier New" pitchFamily="49" charset="0"/>
              </a:rPr>
              <a:t>	fprintf(1,</a:t>
            </a:r>
            <a:r>
              <a:rPr lang="en-US" sz="2400" b="1">
                <a:solidFill>
                  <a:srgbClr val="CC0066"/>
                </a:solidFill>
                <a:latin typeface="Courier New" pitchFamily="49" charset="0"/>
                <a:cs typeface="Courier New" pitchFamily="49" charset="0"/>
              </a:rPr>
              <a:t>‘hello world\n’</a:t>
            </a:r>
            <a:r>
              <a:rPr lang="en-US" sz="2400" b="1">
                <a:solidFill>
                  <a:srgbClr val="292929"/>
                </a:solidFill>
                <a:latin typeface="Courier New" pitchFamily="49" charset="0"/>
                <a:cs typeface="Courier New" pitchFamily="49" charset="0"/>
              </a:rPr>
              <a:t>); </a:t>
            </a:r>
            <a:r>
              <a:rPr lang="en-US" sz="2400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%print</a:t>
            </a:r>
            <a:endParaRPr lang="en-US" sz="2400" b="1">
              <a:solidFill>
                <a:srgbClr val="292929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rgbClr val="292929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return</a:t>
            </a:r>
          </a:p>
          <a:p>
            <a:pPr marL="342900" indent="-342900" algn="l" rtl="0">
              <a:spcBef>
                <a:spcPct val="20000"/>
              </a:spcBef>
            </a:pP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end </a:t>
            </a:r>
            <a:r>
              <a:rPr lang="en-US" sz="2400" b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%function hello_world()</a:t>
            </a:r>
          </a:p>
        </p:txBody>
      </p:sp>
      <p:sp>
        <p:nvSpPr>
          <p:cNvPr id="57351" name="Rectangle 11"/>
          <p:cNvSpPr>
            <a:spLocks noChangeArrowheads="1"/>
          </p:cNvSpPr>
          <p:nvPr/>
        </p:nvSpPr>
        <p:spPr bwMode="auto">
          <a:xfrm>
            <a:off x="4643438" y="981075"/>
            <a:ext cx="424973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4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גרסה משודרגת של התכנית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86E5CF3-ECC7-4DAB-87C6-AAEA7368E60F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56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8371" name="Text Box 2"/>
          <p:cNvSpPr txBox="1">
            <a:spLocks noChangeArrowheads="1"/>
          </p:cNvSpPr>
          <p:nvPr/>
        </p:nvSpPr>
        <p:spPr bwMode="auto">
          <a:xfrm>
            <a:off x="4700588" y="6465888"/>
            <a:ext cx="21764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מבנה תוכנית –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8372" name="Rectangle 5"/>
          <p:cNvSpPr>
            <a:spLocks noChangeArrowheads="1"/>
          </p:cNvSpPr>
          <p:nvPr/>
        </p:nvSpPr>
        <p:spPr bwMode="auto">
          <a:xfrm>
            <a:off x="4643438" y="1296988"/>
            <a:ext cx="424973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he-IL" sz="2400" b="1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8373" name="Rectangle 6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מבנה פקודה - שפת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58374" name="Rectangle 7"/>
          <p:cNvSpPr>
            <a:spLocks noChangeArrowheads="1"/>
          </p:cNvSpPr>
          <p:nvPr/>
        </p:nvSpPr>
        <p:spPr bwMode="auto">
          <a:xfrm>
            <a:off x="-142875" y="2681288"/>
            <a:ext cx="9217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spcBef>
                <a:spcPct val="20000"/>
              </a:spcBef>
            </a:pPr>
            <a:r>
              <a:rPr lang="en-US" sz="2400" b="1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[</a:t>
            </a:r>
            <a:r>
              <a:rPr lang="he-IL" sz="24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...,משתנה 2, משתנה 1</a:t>
            </a:r>
            <a:r>
              <a:rPr lang="en-US" sz="24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]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he-IL" sz="2400" b="1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פקודה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he-IL" sz="2400" b="1">
                <a:latin typeface="Courier New" pitchFamily="49" charset="0"/>
                <a:cs typeface="Courier New" pitchFamily="49" charset="0"/>
              </a:rPr>
              <a:t>...,ערך 2, ערך 1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24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161925" y="1857375"/>
            <a:ext cx="3317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spcBef>
                <a:spcPct val="20000"/>
              </a:spcBef>
            </a:pPr>
            <a:r>
              <a:rPr lang="en-US" sz="2400" b="1">
                <a:solidFill>
                  <a:schemeClr val="bg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value = min(3,2)</a:t>
            </a:r>
            <a:endParaRPr lang="en-US" sz="24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8376" name="Rectangle 7"/>
          <p:cNvSpPr>
            <a:spLocks noChangeArrowheads="1"/>
          </p:cNvSpPr>
          <p:nvPr/>
        </p:nvSpPr>
        <p:spPr bwMode="auto">
          <a:xfrm>
            <a:off x="406400" y="1285875"/>
            <a:ext cx="5715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spcBef>
                <a:spcPct val="20000"/>
              </a:spcBef>
            </a:pPr>
            <a:r>
              <a:rPr lang="he-IL" sz="2400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משתנה 1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400" b="1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he-IL" sz="2400" b="1">
                <a:solidFill>
                  <a:srgbClr val="003399"/>
                </a:solidFill>
                <a:latin typeface="Courier New" pitchFamily="49" charset="0"/>
                <a:cs typeface="Courier New" pitchFamily="49" charset="0"/>
              </a:rPr>
              <a:t>פקודה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he-IL" sz="2400" b="1">
                <a:latin typeface="Courier New" pitchFamily="49" charset="0"/>
                <a:cs typeface="Courier New" pitchFamily="49" charset="0"/>
              </a:rPr>
              <a:t>ערך 2, ערך 1</a:t>
            </a:r>
            <a:r>
              <a:rPr lang="en-US" sz="2400" b="1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)</a:t>
            </a:r>
            <a:endParaRPr lang="en-US" sz="2400" b="1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976260D-E402-46A9-8F8B-7C97293B0E28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57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9395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nargin</a:t>
            </a:r>
          </a:p>
        </p:txBody>
      </p:sp>
      <p:sp>
        <p:nvSpPr>
          <p:cNvPr id="59396" name="Text Box 3"/>
          <p:cNvSpPr txBox="1">
            <a:spLocks noChangeArrowheads="1"/>
          </p:cNvSpPr>
          <p:nvPr/>
        </p:nvSpPr>
        <p:spPr bwMode="auto">
          <a:xfrm>
            <a:off x="5238750" y="6465888"/>
            <a:ext cx="1638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nargin</a:t>
            </a:r>
            <a:r>
              <a:rPr lang="he-IL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 ו </a:t>
            </a:r>
            <a:r>
              <a:rPr lang="en-US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nargout</a:t>
            </a:r>
          </a:p>
        </p:txBody>
      </p:sp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755650" y="981075"/>
            <a:ext cx="748982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לפעמים נרצה לאפשר למשתמש להזין רק מספר משתנים לפונקציה, ובכל מצב אחר להשתמש בערכי ברירת מחדל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המשתנה המובנה </a:t>
            </a: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nargin</a:t>
            </a:r>
            <a:r>
              <a:rPr lang="he-IL" sz="2000">
                <a:latin typeface="Tahoma" pitchFamily="34" charset="0"/>
                <a:cs typeface="Tahoma" pitchFamily="34" charset="0"/>
              </a:rPr>
              <a:t> מאפשר לנו לדעת כמה משתנים קיבלנו לתוך הפונקציה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9398" name="Rectangle 7"/>
          <p:cNvSpPr>
            <a:spLocks noChangeArrowheads="1"/>
          </p:cNvSpPr>
          <p:nvPr/>
        </p:nvSpPr>
        <p:spPr bwMode="auto">
          <a:xfrm>
            <a:off x="914400" y="2236788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nargout</a:t>
            </a:r>
          </a:p>
        </p:txBody>
      </p:sp>
      <p:sp>
        <p:nvSpPr>
          <p:cNvPr id="59399" name="Rectangle 8"/>
          <p:cNvSpPr>
            <a:spLocks noChangeArrowheads="1"/>
          </p:cNvSpPr>
          <p:nvPr/>
        </p:nvSpPr>
        <p:spPr bwMode="auto">
          <a:xfrm>
            <a:off x="755650" y="3092450"/>
            <a:ext cx="748982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לפעמים נרצה להגיב אחרת בהתאם למספר המשתנים המבוקשים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r>
              <a:rPr lang="he-IL" sz="2000">
                <a:latin typeface="Tahoma" pitchFamily="34" charset="0"/>
                <a:cs typeface="Tahoma" pitchFamily="34" charset="0"/>
              </a:rPr>
              <a:t>המשתנה המובנה </a:t>
            </a:r>
            <a:r>
              <a:rPr lang="en-US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nargout</a:t>
            </a:r>
            <a:r>
              <a:rPr lang="he-IL" sz="2000">
                <a:latin typeface="Tahoma" pitchFamily="34" charset="0"/>
                <a:cs typeface="Tahoma" pitchFamily="34" charset="0"/>
              </a:rPr>
              <a:t> מאפשר לנו לדעת כמה משתנים נתבקשנו להוציא מתוך הפונקציה</a:t>
            </a:r>
          </a:p>
          <a:p>
            <a:pPr>
              <a:spcBef>
                <a:spcPct val="50000"/>
              </a:spcBef>
              <a:buFont typeface="Wingdings" pitchFamily="2" charset="2"/>
              <a:buChar char="§"/>
            </a:pPr>
            <a:endParaRPr lang="he-IL" sz="200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FD57EE7-65FA-46B4-91B2-BAB156304703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58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0419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nargout</a:t>
            </a:r>
          </a:p>
        </p:txBody>
      </p:sp>
      <p:sp>
        <p:nvSpPr>
          <p:cNvPr id="60420" name="AutoShape 7"/>
          <p:cNvSpPr>
            <a:spLocks noChangeArrowheads="1"/>
          </p:cNvSpPr>
          <p:nvPr/>
        </p:nvSpPr>
        <p:spPr bwMode="auto">
          <a:xfrm>
            <a:off x="684213" y="908050"/>
            <a:ext cx="4895850" cy="432117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1" name="Rectangle 8"/>
          <p:cNvSpPr>
            <a:spLocks noChangeArrowheads="1"/>
          </p:cNvSpPr>
          <p:nvPr/>
        </p:nvSpPr>
        <p:spPr bwMode="auto">
          <a:xfrm>
            <a:off x="684213" y="933450"/>
            <a:ext cx="4608512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function</a:t>
            </a:r>
            <a:r>
              <a:rPr lang="en-US">
                <a:latin typeface="Arial Narrow" pitchFamily="34" charset="0"/>
                <a:cs typeface="Courier New" pitchFamily="49" charset="0"/>
              </a:rPr>
              <a:t> seasonName = Season3(</a:t>
            </a:r>
            <a:r>
              <a:rPr lang="en-US">
                <a:solidFill>
                  <a:srgbClr val="FF0000"/>
                </a:solidFill>
                <a:latin typeface="Arial Narrow" pitchFamily="34" charset="0"/>
                <a:cs typeface="Courier New" pitchFamily="49" charset="0"/>
              </a:rPr>
              <a:t>monthNumber</a:t>
            </a:r>
            <a:r>
              <a:rPr lang="en-US">
                <a:latin typeface="Arial Narrow" pitchFamily="34" charset="0"/>
                <a:cs typeface="Courier New" pitchFamily="49" charset="0"/>
              </a:rPr>
              <a:t>)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  switch</a:t>
            </a:r>
            <a:r>
              <a:rPr lang="en-US">
                <a:latin typeface="Arial Narrow" pitchFamily="34" charset="0"/>
                <a:cs typeface="Courier New" pitchFamily="49" charset="0"/>
              </a:rPr>
              <a:t> monthNumber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case</a:t>
            </a:r>
            <a:r>
              <a:rPr lang="en-US">
                <a:latin typeface="Arial Narrow" pitchFamily="34" charset="0"/>
                <a:cs typeface="Courier New" pitchFamily="49" charset="0"/>
              </a:rPr>
              <a:t> {1,2,12}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seasonName=('Winter');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case</a:t>
            </a:r>
            <a:r>
              <a:rPr lang="en-US">
                <a:latin typeface="Arial Narrow" pitchFamily="34" charset="0"/>
                <a:cs typeface="Courier New" pitchFamily="49" charset="0"/>
              </a:rPr>
              <a:t> {3,4,5}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seasonName=('Spring');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case</a:t>
            </a:r>
            <a:r>
              <a:rPr lang="en-US">
                <a:latin typeface="Arial Narrow" pitchFamily="34" charset="0"/>
                <a:cs typeface="Courier New" pitchFamily="49" charset="0"/>
              </a:rPr>
              <a:t> {6,7,8}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seasonName=('Summer');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case</a:t>
            </a:r>
            <a:r>
              <a:rPr lang="en-US">
                <a:latin typeface="Arial Narrow" pitchFamily="34" charset="0"/>
                <a:cs typeface="Courier New" pitchFamily="49" charset="0"/>
              </a:rPr>
              <a:t> {9,10,11}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seasonName=('Autumn');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otherwise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seasonName=('Unknown month');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end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Arial Narrow" pitchFamily="34" charset="0"/>
                <a:cs typeface="Courier New" pitchFamily="49" charset="0"/>
              </a:rPr>
              <a:t>  if nargout==0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Arial Narrow" pitchFamily="34" charset="0"/>
                <a:cs typeface="Courier New" pitchFamily="49" charset="0"/>
              </a:rPr>
              <a:t>    disp(SeasonName);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Arial Narrow" pitchFamily="34" charset="0"/>
                <a:cs typeface="Courier New" pitchFamily="49" charset="0"/>
              </a:rPr>
              <a:t>  end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end</a:t>
            </a:r>
            <a:endParaRPr lang="he-IL">
              <a:solidFill>
                <a:schemeClr val="accent2"/>
              </a:solidFill>
              <a:latin typeface="Arial Narrow" pitchFamily="34" charset="0"/>
              <a:cs typeface="Courier New" pitchFamily="49" charset="0"/>
            </a:endParaRPr>
          </a:p>
        </p:txBody>
      </p:sp>
      <p:sp>
        <p:nvSpPr>
          <p:cNvPr id="60422" name="AutoShape 9"/>
          <p:cNvSpPr>
            <a:spLocks noChangeArrowheads="1"/>
          </p:cNvSpPr>
          <p:nvPr/>
        </p:nvSpPr>
        <p:spPr bwMode="auto">
          <a:xfrm>
            <a:off x="5867400" y="908050"/>
            <a:ext cx="2952750" cy="432117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074" name="Rectangle 10"/>
          <p:cNvSpPr>
            <a:spLocks noChangeArrowheads="1"/>
          </p:cNvSpPr>
          <p:nvPr/>
        </p:nvSpPr>
        <p:spPr bwMode="auto">
          <a:xfrm>
            <a:off x="6048375" y="1052513"/>
            <a:ext cx="3095625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/>
          <a:p>
            <a:pPr algn="l" rtl="0"/>
            <a:r>
              <a:rPr lang="en-US">
                <a:latin typeface="Arial Narrow" pitchFamily="34" charset="0"/>
              </a:rPr>
              <a:t>&gt;&gt;season=Season3(8);</a:t>
            </a:r>
          </a:p>
          <a:p>
            <a:pPr algn="l" rtl="0"/>
            <a:r>
              <a:rPr lang="en-US">
                <a:latin typeface="Arial Narrow" pitchFamily="34" charset="0"/>
              </a:rPr>
              <a:t>&gt;&gt;</a:t>
            </a:r>
            <a:r>
              <a:rPr lang="en-US">
                <a:solidFill>
                  <a:schemeClr val="bg1"/>
                </a:solidFill>
                <a:latin typeface="Arial Narrow" pitchFamily="34" charset="0"/>
              </a:rPr>
              <a:t>season</a:t>
            </a:r>
          </a:p>
          <a:p>
            <a:pPr algn="l" rtl="0"/>
            <a:r>
              <a:rPr lang="en-US">
                <a:latin typeface="Arial Narrow" pitchFamily="34" charset="0"/>
              </a:rPr>
              <a:t>season =</a:t>
            </a:r>
          </a:p>
          <a:p>
            <a:pPr algn="l" rtl="0"/>
            <a:r>
              <a:rPr lang="en-US">
                <a:latin typeface="Arial Narrow" pitchFamily="34" charset="0"/>
              </a:rPr>
              <a:t>Summer</a:t>
            </a:r>
          </a:p>
          <a:p>
            <a:pPr algn="l" rtl="0"/>
            <a:r>
              <a:rPr lang="en-US">
                <a:latin typeface="Arial Narrow" pitchFamily="34" charset="0"/>
              </a:rPr>
              <a:t>&gt;&gt;Season3(8)</a:t>
            </a:r>
          </a:p>
          <a:p>
            <a:pPr algn="l" rtl="0"/>
            <a:r>
              <a:rPr lang="en-US">
                <a:latin typeface="Arial Narrow" pitchFamily="34" charset="0"/>
              </a:rPr>
              <a:t>Summer</a:t>
            </a:r>
          </a:p>
          <a:p>
            <a:pPr algn="l" rtl="0"/>
            <a:r>
              <a:rPr lang="en-US">
                <a:latin typeface="Arial Narrow" pitchFamily="34" charset="0"/>
              </a:rPr>
              <a:t>&gt;&gt;</a:t>
            </a:r>
          </a:p>
        </p:txBody>
      </p:sp>
      <p:sp>
        <p:nvSpPr>
          <p:cNvPr id="60424" name="Text Box 11"/>
          <p:cNvSpPr txBox="1">
            <a:spLocks noChangeArrowheads="1"/>
          </p:cNvSpPr>
          <p:nvPr/>
        </p:nvSpPr>
        <p:spPr bwMode="auto">
          <a:xfrm>
            <a:off x="5984875" y="6465888"/>
            <a:ext cx="8921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nargout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8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B05ACAF-E66A-4F2F-B08A-1113BCD59FB9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59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43" name="Rectangle 2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nargin</a:t>
            </a:r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auto">
          <a:xfrm>
            <a:off x="684213" y="908050"/>
            <a:ext cx="4895850" cy="432117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684213" y="933450"/>
            <a:ext cx="4608512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function</a:t>
            </a:r>
            <a:r>
              <a:rPr lang="en-US">
                <a:latin typeface="Arial Narrow" pitchFamily="34" charset="0"/>
                <a:cs typeface="Courier New" pitchFamily="49" charset="0"/>
              </a:rPr>
              <a:t> seasonName = Season4(</a:t>
            </a:r>
            <a:r>
              <a:rPr lang="en-US">
                <a:solidFill>
                  <a:srgbClr val="FF0000"/>
                </a:solidFill>
                <a:latin typeface="Arial Narrow" pitchFamily="34" charset="0"/>
                <a:cs typeface="Courier New" pitchFamily="49" charset="0"/>
              </a:rPr>
              <a:t>monthNumber</a:t>
            </a:r>
            <a:r>
              <a:rPr lang="en-US">
                <a:latin typeface="Arial Narrow" pitchFamily="34" charset="0"/>
                <a:cs typeface="Courier New" pitchFamily="49" charset="0"/>
              </a:rPr>
              <a:t>)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  </a:t>
            </a:r>
            <a:r>
              <a:rPr lang="en-US">
                <a:solidFill>
                  <a:srgbClr val="FF0000"/>
                </a:solidFill>
                <a:latin typeface="Arial Narrow" pitchFamily="34" charset="0"/>
                <a:cs typeface="Courier New" pitchFamily="49" charset="0"/>
              </a:rPr>
              <a:t> if nargin==0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Arial Narrow" pitchFamily="34" charset="0"/>
                <a:cs typeface="Courier New" pitchFamily="49" charset="0"/>
              </a:rPr>
              <a:t>    monthNumber = input(‘what month is it? ’);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Arial Narrow" pitchFamily="34" charset="0"/>
                <a:cs typeface="Courier New" pitchFamily="49" charset="0"/>
              </a:rPr>
              <a:t>  end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  switch</a:t>
            </a:r>
            <a:r>
              <a:rPr lang="en-US">
                <a:latin typeface="Arial Narrow" pitchFamily="34" charset="0"/>
                <a:cs typeface="Courier New" pitchFamily="49" charset="0"/>
              </a:rPr>
              <a:t> monthNumber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case</a:t>
            </a:r>
            <a:r>
              <a:rPr lang="en-US">
                <a:latin typeface="Arial Narrow" pitchFamily="34" charset="0"/>
                <a:cs typeface="Courier New" pitchFamily="49" charset="0"/>
              </a:rPr>
              <a:t> {1,2,12}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seasonName=('Winter');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case</a:t>
            </a:r>
            <a:r>
              <a:rPr lang="en-US">
                <a:latin typeface="Arial Narrow" pitchFamily="34" charset="0"/>
                <a:cs typeface="Courier New" pitchFamily="49" charset="0"/>
              </a:rPr>
              <a:t> {3,4,5}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seasonName=('Spring');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case</a:t>
            </a:r>
            <a:r>
              <a:rPr lang="en-US">
                <a:latin typeface="Arial Narrow" pitchFamily="34" charset="0"/>
                <a:cs typeface="Courier New" pitchFamily="49" charset="0"/>
              </a:rPr>
              <a:t> {6,7,8}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seasonName=('Summer');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case</a:t>
            </a:r>
            <a:r>
              <a:rPr lang="en-US">
                <a:latin typeface="Arial Narrow" pitchFamily="34" charset="0"/>
                <a:cs typeface="Courier New" pitchFamily="49" charset="0"/>
              </a:rPr>
              <a:t> {9,10,11}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seasonName=('Autumn');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otherwise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        seasonName=('Unknown month');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latin typeface="Arial Narrow" pitchFamily="34" charset="0"/>
                <a:cs typeface="Courier New" pitchFamily="49" charset="0"/>
              </a:rPr>
              <a:t>    </a:t>
            </a: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end</a:t>
            </a:r>
          </a:p>
          <a:p>
            <a:pPr algn="l" rtl="0">
              <a:lnSpc>
                <a:spcPct val="85000"/>
              </a:lnSpc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  <a:latin typeface="Arial Narrow" pitchFamily="34" charset="0"/>
                <a:cs typeface="Courier New" pitchFamily="49" charset="0"/>
              </a:rPr>
              <a:t>end</a:t>
            </a:r>
            <a:endParaRPr lang="he-IL">
              <a:solidFill>
                <a:schemeClr val="accent2"/>
              </a:solidFill>
              <a:latin typeface="Arial Narrow" pitchFamily="34" charset="0"/>
              <a:cs typeface="Courier New" pitchFamily="49" charset="0"/>
            </a:endParaRPr>
          </a:p>
        </p:txBody>
      </p:sp>
      <p:sp>
        <p:nvSpPr>
          <p:cNvPr id="61446" name="AutoShape 6"/>
          <p:cNvSpPr>
            <a:spLocks noChangeArrowheads="1"/>
          </p:cNvSpPr>
          <p:nvPr/>
        </p:nvSpPr>
        <p:spPr bwMode="auto">
          <a:xfrm>
            <a:off x="5867400" y="908050"/>
            <a:ext cx="2952750" cy="4321175"/>
          </a:xfrm>
          <a:prstGeom prst="roundRect">
            <a:avLst>
              <a:gd name="adj" fmla="val 3481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6048375" y="1052513"/>
            <a:ext cx="30956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8000" rIns="18000" bIns="18000">
            <a:spAutoFit/>
          </a:bodyPr>
          <a:lstStyle/>
          <a:p>
            <a:pPr algn="l" rtl="0"/>
            <a:r>
              <a:rPr lang="en-US">
                <a:latin typeface="Arial Narrow" pitchFamily="34" charset="0"/>
              </a:rPr>
              <a:t>&gt;&gt;Season4(8)</a:t>
            </a:r>
          </a:p>
          <a:p>
            <a:pPr algn="l" rtl="0"/>
            <a:r>
              <a:rPr lang="en-US">
                <a:latin typeface="Arial Narrow" pitchFamily="34" charset="0"/>
              </a:rPr>
              <a:t>ans =</a:t>
            </a:r>
          </a:p>
          <a:p>
            <a:pPr algn="l" rtl="0"/>
            <a:r>
              <a:rPr lang="en-US">
                <a:latin typeface="Arial Narrow" pitchFamily="34" charset="0"/>
              </a:rPr>
              <a:t>Summer</a:t>
            </a:r>
          </a:p>
          <a:p>
            <a:pPr algn="l" rtl="0"/>
            <a:r>
              <a:rPr lang="en-US">
                <a:latin typeface="Arial Narrow" pitchFamily="34" charset="0"/>
              </a:rPr>
              <a:t>&gt;&gt;</a:t>
            </a:r>
            <a:r>
              <a:rPr lang="en-US">
                <a:solidFill>
                  <a:schemeClr val="bg1"/>
                </a:solidFill>
                <a:latin typeface="Arial Narrow" pitchFamily="34" charset="0"/>
              </a:rPr>
              <a:t>Season4()</a:t>
            </a:r>
          </a:p>
          <a:p>
            <a:pPr algn="l" rtl="0"/>
            <a:r>
              <a:rPr lang="en-US">
                <a:latin typeface="Arial Narrow" pitchFamily="34" charset="0"/>
              </a:rPr>
              <a:t>what month is it? </a:t>
            </a:r>
            <a:r>
              <a:rPr lang="en-US">
                <a:solidFill>
                  <a:schemeClr val="bg1"/>
                </a:solidFill>
                <a:latin typeface="Arial Narrow" pitchFamily="34" charset="0"/>
              </a:rPr>
              <a:t>3</a:t>
            </a:r>
          </a:p>
          <a:p>
            <a:pPr algn="l" rtl="0"/>
            <a:r>
              <a:rPr lang="en-US">
                <a:latin typeface="Arial Narrow" pitchFamily="34" charset="0"/>
              </a:rPr>
              <a:t>ans =</a:t>
            </a:r>
          </a:p>
          <a:p>
            <a:pPr algn="l" rtl="0"/>
            <a:r>
              <a:rPr lang="en-US">
                <a:latin typeface="Arial Narrow" pitchFamily="34" charset="0"/>
              </a:rPr>
              <a:t>Spring</a:t>
            </a:r>
          </a:p>
          <a:p>
            <a:pPr algn="l" rtl="0"/>
            <a:r>
              <a:rPr lang="en-US">
                <a:latin typeface="Arial Narrow" pitchFamily="34" charset="0"/>
              </a:rPr>
              <a:t>&gt;&gt;</a:t>
            </a:r>
          </a:p>
        </p:txBody>
      </p:sp>
      <p:sp>
        <p:nvSpPr>
          <p:cNvPr id="61448" name="Text Box 9"/>
          <p:cNvSpPr txBox="1">
            <a:spLocks noChangeArrowheads="1"/>
          </p:cNvSpPr>
          <p:nvPr/>
        </p:nvSpPr>
        <p:spPr bwMode="auto">
          <a:xfrm>
            <a:off x="6115050" y="6465888"/>
            <a:ext cx="762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nargin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890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890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3B9ED5AF-D48D-4702-A06D-F5B5E11038BE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5338763" y="6465888"/>
            <a:ext cx="1538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סביבת העבודה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סביבת העבודה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611188" y="908050"/>
            <a:ext cx="8210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בחירת תיקיית מתמטיקה.</a:t>
            </a:r>
          </a:p>
        </p:txBody>
      </p:sp>
      <p:pic>
        <p:nvPicPr>
          <p:cNvPr id="717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268413"/>
            <a:ext cx="7129462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AutoShape 6"/>
          <p:cNvSpPr>
            <a:spLocks noChangeArrowheads="1"/>
          </p:cNvSpPr>
          <p:nvPr/>
        </p:nvSpPr>
        <p:spPr bwMode="auto">
          <a:xfrm rot="-8018047">
            <a:off x="2451894" y="5188744"/>
            <a:ext cx="396875" cy="188913"/>
          </a:xfrm>
          <a:prstGeom prst="rightArrow">
            <a:avLst>
              <a:gd name="adj1" fmla="val 28019"/>
              <a:gd name="adj2" fmla="val 13545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2CA1E9B-B1EC-48AF-9773-D6176EA01B61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60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2467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fitting</a:t>
            </a:r>
          </a:p>
        </p:txBody>
      </p:sp>
      <p:sp>
        <p:nvSpPr>
          <p:cNvPr id="62468" name="Rectangle 3"/>
          <p:cNvSpPr>
            <a:spLocks noChangeArrowheads="1"/>
          </p:cNvSpPr>
          <p:nvPr/>
        </p:nvSpPr>
        <p:spPr bwMode="auto">
          <a:xfrm>
            <a:off x="384175" y="1331913"/>
            <a:ext cx="8281988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המטרה: התעלמות מרעש וטעויות מדידה והבאת הנתונים שלנו לערכים "האמיתיים" שהיו אמורים לקבל </a:t>
            </a:r>
            <a:endParaRPr lang="en-US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התאמה מאפשרת לנו למצוא יחס מתמטי בין משתנה מנבא לערכים נמדדים.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001713" y="2924175"/>
            <a:ext cx="6480175" cy="2498725"/>
            <a:chOff x="703" y="1842"/>
            <a:chExt cx="4082" cy="1574"/>
          </a:xfrm>
        </p:grpSpPr>
        <p:pic>
          <p:nvPicPr>
            <p:cNvPr id="62470" name="Picture 25" descr="smooth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81" t="6389" r="8913" b="6429"/>
            <a:stretch>
              <a:fillRect/>
            </a:stretch>
          </p:blipFill>
          <p:spPr bwMode="auto">
            <a:xfrm>
              <a:off x="703" y="1842"/>
              <a:ext cx="4082" cy="1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471" name="Line 26"/>
            <p:cNvSpPr>
              <a:spLocks noChangeShapeType="1"/>
            </p:cNvSpPr>
            <p:nvPr/>
          </p:nvSpPr>
          <p:spPr bwMode="auto">
            <a:xfrm flipV="1">
              <a:off x="2336" y="2704"/>
              <a:ext cx="0" cy="31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he-I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9B51097-5F47-44A4-A83B-C7070AB5917F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61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fitting</a:t>
            </a:r>
          </a:p>
        </p:txBody>
      </p:sp>
      <p:graphicFrame>
        <p:nvGraphicFramePr>
          <p:cNvPr id="63492" name="Object 2"/>
          <p:cNvGraphicFramePr>
            <a:graphicFrameLocks noChangeAspect="1"/>
          </p:cNvGraphicFramePr>
          <p:nvPr/>
        </p:nvGraphicFramePr>
        <p:xfrm>
          <a:off x="250825" y="188913"/>
          <a:ext cx="6751638" cy="5040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03" name="Bitmap Image" r:id="rId3" imgW="6752381" imgH="6171429" progId="Paint.Picture">
                  <p:embed/>
                </p:oleObj>
              </mc:Choice>
              <mc:Fallback>
                <p:oleObj name="Bitmap Image" r:id="rId3" imgW="6752381" imgH="6171429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0339" b="7999"/>
                      <a:stretch>
                        <a:fillRect/>
                      </a:stretch>
                    </p:blipFill>
                    <p:spPr bwMode="auto">
                      <a:xfrm>
                        <a:off x="250825" y="188913"/>
                        <a:ext cx="6751638" cy="5040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04D0789-8895-45C1-BEA2-9F5F93ED55D6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62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clustering</a:t>
            </a:r>
          </a:p>
        </p:txBody>
      </p:sp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384175" y="1331913"/>
            <a:ext cx="828198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תהליך של חלוקה אוטומטית לקבוצות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כיצד מחליטים מהי קבוצה?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כיצד מחליטים אם ערך מסוים שייך לקבוצה?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64517" name="AutoShape 6"/>
          <p:cNvSpPr>
            <a:spLocks noChangeArrowheads="1"/>
          </p:cNvSpPr>
          <p:nvPr/>
        </p:nvSpPr>
        <p:spPr bwMode="auto">
          <a:xfrm>
            <a:off x="719138" y="3141663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8" name="AutoShape 7"/>
          <p:cNvSpPr>
            <a:spLocks noChangeArrowheads="1"/>
          </p:cNvSpPr>
          <p:nvPr/>
        </p:nvSpPr>
        <p:spPr bwMode="auto">
          <a:xfrm>
            <a:off x="935038" y="3608388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9" name="AutoShape 8"/>
          <p:cNvSpPr>
            <a:spLocks noChangeArrowheads="1"/>
          </p:cNvSpPr>
          <p:nvPr/>
        </p:nvSpPr>
        <p:spPr bwMode="auto">
          <a:xfrm>
            <a:off x="790575" y="3357563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0" name="AutoShape 9"/>
          <p:cNvSpPr>
            <a:spLocks noChangeArrowheads="1"/>
          </p:cNvSpPr>
          <p:nvPr/>
        </p:nvSpPr>
        <p:spPr bwMode="auto">
          <a:xfrm>
            <a:off x="1331913" y="3429000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1" name="AutoShape 10"/>
          <p:cNvSpPr>
            <a:spLocks noChangeArrowheads="1"/>
          </p:cNvSpPr>
          <p:nvPr/>
        </p:nvSpPr>
        <p:spPr bwMode="auto">
          <a:xfrm>
            <a:off x="2197100" y="4294188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2" name="AutoShape 11"/>
          <p:cNvSpPr>
            <a:spLocks noChangeArrowheads="1"/>
          </p:cNvSpPr>
          <p:nvPr/>
        </p:nvSpPr>
        <p:spPr bwMode="auto">
          <a:xfrm>
            <a:off x="1258888" y="3213100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3" name="AutoShape 12"/>
          <p:cNvSpPr>
            <a:spLocks noChangeArrowheads="1"/>
          </p:cNvSpPr>
          <p:nvPr/>
        </p:nvSpPr>
        <p:spPr bwMode="auto">
          <a:xfrm>
            <a:off x="2413000" y="4365625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4" name="AutoShape 13"/>
          <p:cNvSpPr>
            <a:spLocks noChangeArrowheads="1"/>
          </p:cNvSpPr>
          <p:nvPr/>
        </p:nvSpPr>
        <p:spPr bwMode="auto">
          <a:xfrm>
            <a:off x="2484438" y="4149725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5" name="AutoShape 14"/>
          <p:cNvSpPr>
            <a:spLocks noChangeArrowheads="1"/>
          </p:cNvSpPr>
          <p:nvPr/>
        </p:nvSpPr>
        <p:spPr bwMode="auto">
          <a:xfrm>
            <a:off x="2700338" y="4365625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6" name="AutoShape 15"/>
          <p:cNvSpPr>
            <a:spLocks noChangeArrowheads="1"/>
          </p:cNvSpPr>
          <p:nvPr/>
        </p:nvSpPr>
        <p:spPr bwMode="auto">
          <a:xfrm>
            <a:off x="1077913" y="3429000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27" name="AutoShape 16"/>
          <p:cNvSpPr>
            <a:spLocks noChangeArrowheads="1"/>
          </p:cNvSpPr>
          <p:nvPr/>
        </p:nvSpPr>
        <p:spPr bwMode="auto">
          <a:xfrm>
            <a:off x="1981200" y="4222750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4513" name="Oval 17"/>
          <p:cNvSpPr>
            <a:spLocks noChangeArrowheads="1"/>
          </p:cNvSpPr>
          <p:nvPr/>
        </p:nvSpPr>
        <p:spPr bwMode="auto">
          <a:xfrm>
            <a:off x="417513" y="2763838"/>
            <a:ext cx="1296987" cy="12239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4514" name="Oval 18"/>
          <p:cNvSpPr>
            <a:spLocks noChangeArrowheads="1"/>
          </p:cNvSpPr>
          <p:nvPr/>
        </p:nvSpPr>
        <p:spPr bwMode="auto">
          <a:xfrm>
            <a:off x="1763713" y="3716338"/>
            <a:ext cx="1296987" cy="12239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4515" name="AutoShape 19"/>
          <p:cNvSpPr>
            <a:spLocks noChangeArrowheads="1"/>
          </p:cNvSpPr>
          <p:nvPr/>
        </p:nvSpPr>
        <p:spPr bwMode="auto">
          <a:xfrm>
            <a:off x="1763713" y="3860800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4516" name="AutoShape 20"/>
          <p:cNvSpPr>
            <a:spLocks noChangeArrowheads="1"/>
          </p:cNvSpPr>
          <p:nvPr/>
        </p:nvSpPr>
        <p:spPr bwMode="auto">
          <a:xfrm>
            <a:off x="1549400" y="3789363"/>
            <a:ext cx="142875" cy="142875"/>
          </a:xfrm>
          <a:prstGeom prst="sun">
            <a:avLst>
              <a:gd name="adj" fmla="val 25000"/>
            </a:avLst>
          </a:prstGeom>
          <a:solidFill>
            <a:srgbClr val="00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4517" name="Oval 21"/>
          <p:cNvSpPr>
            <a:spLocks noChangeArrowheads="1"/>
          </p:cNvSpPr>
          <p:nvPr/>
        </p:nvSpPr>
        <p:spPr bwMode="auto">
          <a:xfrm>
            <a:off x="468313" y="2852738"/>
            <a:ext cx="1366837" cy="1296987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4518" name="Oval 22"/>
          <p:cNvSpPr>
            <a:spLocks noChangeArrowheads="1"/>
          </p:cNvSpPr>
          <p:nvPr/>
        </p:nvSpPr>
        <p:spPr bwMode="auto">
          <a:xfrm>
            <a:off x="1611313" y="3525838"/>
            <a:ext cx="1512887" cy="14398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4519" name="Oval 23"/>
          <p:cNvSpPr>
            <a:spLocks noChangeArrowheads="1"/>
          </p:cNvSpPr>
          <p:nvPr/>
        </p:nvSpPr>
        <p:spPr bwMode="auto">
          <a:xfrm>
            <a:off x="1408113" y="3644900"/>
            <a:ext cx="576262" cy="5175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4520" name="Line 24"/>
          <p:cNvSpPr>
            <a:spLocks noChangeShapeType="1"/>
          </p:cNvSpPr>
          <p:nvPr/>
        </p:nvSpPr>
        <p:spPr bwMode="auto">
          <a:xfrm flipV="1">
            <a:off x="1331913" y="3213100"/>
            <a:ext cx="1295400" cy="15843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234521" name="Line 25"/>
          <p:cNvSpPr>
            <a:spLocks noChangeShapeType="1"/>
          </p:cNvSpPr>
          <p:nvPr/>
        </p:nvSpPr>
        <p:spPr bwMode="auto">
          <a:xfrm flipV="1">
            <a:off x="827088" y="2959100"/>
            <a:ext cx="1295400" cy="1584325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513" grpId="0" animBg="1"/>
      <p:bldP spid="234513" grpId="1" animBg="1"/>
      <p:bldP spid="234513" grpId="2" animBg="1"/>
      <p:bldP spid="234513" grpId="3" animBg="1"/>
      <p:bldP spid="234514" grpId="0" animBg="1"/>
      <p:bldP spid="234514" grpId="1" animBg="1"/>
      <p:bldP spid="234514" grpId="2" animBg="1"/>
      <p:bldP spid="234514" grpId="3" animBg="1"/>
      <p:bldP spid="234515" grpId="0" animBg="1"/>
      <p:bldP spid="234516" grpId="0" animBg="1"/>
      <p:bldP spid="234517" grpId="0" animBg="1"/>
      <p:bldP spid="234517" grpId="1" animBg="1"/>
      <p:bldP spid="234518" grpId="0" animBg="1"/>
      <p:bldP spid="234518" grpId="1" animBg="1"/>
      <p:bldP spid="234519" grpId="0" animBg="1"/>
      <p:bldP spid="234519" grpId="1" animBg="1"/>
      <p:bldP spid="234520" grpId="0" animBg="1"/>
      <p:bldP spid="23452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C2EAEFB6-8AD6-471A-9526-30DDAB89EF7C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63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5539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K -Means</a:t>
            </a:r>
          </a:p>
        </p:txBody>
      </p:sp>
      <p:sp>
        <p:nvSpPr>
          <p:cNvPr id="235523" name="Rectangle 3"/>
          <p:cNvSpPr>
            <a:spLocks noChangeArrowheads="1"/>
          </p:cNvSpPr>
          <p:nvPr/>
        </p:nvSpPr>
        <p:spPr bwMode="auto">
          <a:xfrm>
            <a:off x="384175" y="1331913"/>
            <a:ext cx="8281988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חלוקה ל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K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קבוצות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צריך להחליט מראש מהו ה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K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(כמה קבוצות יש)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התהליך: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יצירת  </a:t>
            </a:r>
            <a:r>
              <a:rPr lang="en-US" b="1">
                <a:latin typeface="Tahoma" pitchFamily="34" charset="0"/>
                <a:cs typeface="Tahoma" pitchFamily="34" charset="0"/>
              </a:rPr>
              <a:t>k</a:t>
            </a:r>
            <a:r>
              <a:rPr lang="he-IL" b="1">
                <a:latin typeface="Tahoma" pitchFamily="34" charset="0"/>
                <a:cs typeface="Tahoma" pitchFamily="34" charset="0"/>
              </a:rPr>
              <a:t> מרכזים ראנדומליים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שיוך של נקודות ל </a:t>
            </a:r>
            <a:r>
              <a:rPr lang="en-US" b="1">
                <a:latin typeface="Tahoma" pitchFamily="34" charset="0"/>
                <a:cs typeface="Tahoma" pitchFamily="34" charset="0"/>
              </a:rPr>
              <a:t>k</a:t>
            </a:r>
            <a:r>
              <a:rPr lang="he-IL" b="1">
                <a:latin typeface="Tahoma" pitchFamily="34" charset="0"/>
                <a:cs typeface="Tahoma" pitchFamily="34" charset="0"/>
              </a:rPr>
              <a:t> המרכזים (כל נקודה משוייכת למרכז הקרוב לה ביותר)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חישוב מחדש של המרכזים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</a:pPr>
            <a:r>
              <a:rPr lang="he-IL" b="1">
                <a:latin typeface="Tahoma" pitchFamily="34" charset="0"/>
                <a:cs typeface="Tahoma" pitchFamily="34" charset="0"/>
              </a:rPr>
              <a:t>לפי מיקומן הגיאומטרי של הנקודות </a:t>
            </a:r>
          </a:p>
          <a:p>
            <a:pPr marL="742950" lvl="1" indent="-285750">
              <a:lnSpc>
                <a:spcPct val="120000"/>
              </a:lnSpc>
              <a:spcBef>
                <a:spcPct val="20000"/>
              </a:spcBef>
            </a:pPr>
            <a:r>
              <a:rPr lang="he-IL" b="1">
                <a:latin typeface="Tahoma" pitchFamily="34" charset="0"/>
                <a:cs typeface="Tahoma" pitchFamily="34" charset="0"/>
              </a:rPr>
              <a:t>בצביר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5524" name="Freeform 4"/>
          <p:cNvSpPr>
            <a:spLocks/>
          </p:cNvSpPr>
          <p:nvPr/>
        </p:nvSpPr>
        <p:spPr bwMode="auto">
          <a:xfrm>
            <a:off x="3643313" y="3214688"/>
            <a:ext cx="5334000" cy="1800225"/>
          </a:xfrm>
          <a:custGeom>
            <a:avLst/>
            <a:gdLst>
              <a:gd name="T0" fmla="*/ 2147483647 w 2685"/>
              <a:gd name="T1" fmla="*/ 2147483647 h 1134"/>
              <a:gd name="T2" fmla="*/ 0 w 2685"/>
              <a:gd name="T3" fmla="*/ 2147483647 h 1134"/>
              <a:gd name="T4" fmla="*/ 0 w 2685"/>
              <a:gd name="T5" fmla="*/ 2147483647 h 1134"/>
              <a:gd name="T6" fmla="*/ 2147483647 w 2685"/>
              <a:gd name="T7" fmla="*/ 2147483647 h 1134"/>
              <a:gd name="T8" fmla="*/ 2147483647 w 2685"/>
              <a:gd name="T9" fmla="*/ 2147483647 h 1134"/>
              <a:gd name="T10" fmla="*/ 2147483647 w 2685"/>
              <a:gd name="T11" fmla="*/ 0 h 11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685"/>
              <a:gd name="T19" fmla="*/ 0 h 1134"/>
              <a:gd name="T20" fmla="*/ 2685 w 2685"/>
              <a:gd name="T21" fmla="*/ 1134 h 11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685" h="1134">
                <a:moveTo>
                  <a:pt x="226" y="454"/>
                </a:moveTo>
                <a:lnTo>
                  <a:pt x="0" y="454"/>
                </a:lnTo>
                <a:lnTo>
                  <a:pt x="0" y="1134"/>
                </a:lnTo>
                <a:lnTo>
                  <a:pt x="2676" y="1089"/>
                </a:lnTo>
                <a:lnTo>
                  <a:pt x="2685" y="1"/>
                </a:lnTo>
                <a:lnTo>
                  <a:pt x="2313" y="0"/>
                </a:lnTo>
              </a:path>
            </a:pathLst>
          </a:custGeom>
          <a:noFill/>
          <a:ln w="38100" cmpd="sng">
            <a:solidFill>
              <a:schemeClr val="tx1"/>
            </a:solidFill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he-IL"/>
          </a:p>
        </p:txBody>
      </p:sp>
      <p:sp>
        <p:nvSpPr>
          <p:cNvPr id="65542" name="TextBox 5"/>
          <p:cNvSpPr txBox="1">
            <a:spLocks noChangeArrowheads="1"/>
          </p:cNvSpPr>
          <p:nvPr/>
        </p:nvSpPr>
        <p:spPr bwMode="auto">
          <a:xfrm>
            <a:off x="642938" y="5286375"/>
            <a:ext cx="8001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en-US"/>
              <a:t>http://home.dei.polimi.it/matteucc/Clustering/tutorial_html/AppletKM.html</a:t>
            </a:r>
          </a:p>
        </p:txBody>
      </p:sp>
      <p:sp>
        <p:nvSpPr>
          <p:cNvPr id="65543" name="TextBox 6"/>
          <p:cNvSpPr txBox="1">
            <a:spLocks noChangeArrowheads="1"/>
          </p:cNvSpPr>
          <p:nvPr/>
        </p:nvSpPr>
        <p:spPr bwMode="auto">
          <a:xfrm>
            <a:off x="642938" y="5643563"/>
            <a:ext cx="800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eaLnBrk="1" hangingPunct="1"/>
            <a:r>
              <a:rPr lang="en-US"/>
              <a:t>http://www.leet.it/home/lale/clustering/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4" grpId="0" animBg="1"/>
      <p:bldP spid="235524" grpId="1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EA01978-30AF-4A51-A98D-68069DCDF1F3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6563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K -Means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4175" y="1331913"/>
            <a:ext cx="8281988" cy="40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 dirty="0">
                <a:latin typeface="Tahoma" pitchFamily="34" charset="0"/>
                <a:cs typeface="Tahoma" pitchFamily="34" charset="0"/>
              </a:rPr>
              <a:t>לדוגמא, דאטה מלאכותי בנוגע למשקל וגובה של נשים וגברים.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857625" y="4786313"/>
            <a:ext cx="1428750" cy="92868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929313" y="3857625"/>
            <a:ext cx="22145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kmeans</a:t>
            </a:r>
            <a:r>
              <a:rPr lang="en-US"/>
              <a:t>(data,k)</a:t>
            </a:r>
          </a:p>
        </p:txBody>
      </p:sp>
      <p:pic>
        <p:nvPicPr>
          <p:cNvPr id="6657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355850"/>
            <a:ext cx="472440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68" y="2324497"/>
            <a:ext cx="48196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0457" y="1707410"/>
            <a:ext cx="8079432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 dirty="0" smtClean="0">
                <a:latin typeface="Tahoma" pitchFamily="34" charset="0"/>
                <a:cs typeface="Tahoma" pitchFamily="34" charset="0"/>
              </a:rPr>
              <a:t>האלגוריתם מבצע יפה מאוד (סיווג נכון ב 90% מהפעמים)</a:t>
            </a:r>
            <a:endParaRPr lang="he-IL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-1843087" y="76808"/>
            <a:ext cx="7772400" cy="1470025"/>
          </a:xfrm>
          <a:prstGeom prst="rect">
            <a:avLst/>
          </a:prstGeom>
        </p:spPr>
        <p:txBody>
          <a:bodyPr/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he-IL" sz="2800" dirty="0" smtClean="0">
                <a:solidFill>
                  <a:schemeClr val="accent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דוגמה לשימוש בסקריפט </a:t>
            </a:r>
            <a:r>
              <a:rPr lang="he-IL" sz="2800" dirty="0" err="1" smtClean="0">
                <a:solidFill>
                  <a:schemeClr val="accent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במטלב</a:t>
            </a:r>
            <a:endParaRPr lang="he-IL" sz="2800" dirty="0">
              <a:solidFill>
                <a:schemeClr val="accent1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6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3D791E7-6946-40AA-8702-4B81E383AAF5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65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7587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SVM</a:t>
            </a:r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188" y="2071688"/>
            <a:ext cx="5334001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Rectangle 5"/>
          <p:cNvSpPr>
            <a:spLocks noChangeArrowheads="1"/>
          </p:cNvSpPr>
          <p:nvPr/>
        </p:nvSpPr>
        <p:spPr bwMode="auto">
          <a:xfrm>
            <a:off x="571500" y="928688"/>
            <a:ext cx="8281988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 dirty="0">
                <a:latin typeface="Tahoma" pitchFamily="34" charset="0"/>
                <a:cs typeface="Tahoma" pitchFamily="34" charset="0"/>
              </a:rPr>
              <a:t>מאפשר לייצר מודל שמתאר את </a:t>
            </a:r>
            <a:r>
              <a:rPr lang="he-IL" sz="2000" b="1" dirty="0" err="1">
                <a:latin typeface="Tahoma" pitchFamily="34" charset="0"/>
                <a:cs typeface="Tahoma" pitchFamily="34" charset="0"/>
              </a:rPr>
              <a:t>הדאטה</a:t>
            </a:r>
            <a:r>
              <a:rPr lang="he-IL" sz="2000" b="1" dirty="0">
                <a:latin typeface="Tahoma" pitchFamily="34" charset="0"/>
                <a:cs typeface="Tahoma" pitchFamily="34" charset="0"/>
              </a:rPr>
              <a:t> ומאפשר ניבוי וסיווג בנוגע למידע חדש.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 dirty="0">
                <a:latin typeface="Tahoma" pitchFamily="34" charset="0"/>
                <a:cs typeface="Tahoma" pitchFamily="34" charset="0"/>
              </a:rPr>
              <a:t>יוצר היפר-מישור מפריד אופטימלי בין הקטגוריות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 dirty="0">
                <a:latin typeface="Tahoma" pitchFamily="34" charset="0"/>
                <a:cs typeface="Tahoma" pitchFamily="34" charset="0"/>
              </a:rPr>
              <a:t>מימוש פופולרי למטלב: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sz="2000" b="1" dirty="0">
                <a:latin typeface="Tahoma" pitchFamily="34" charset="0"/>
                <a:cs typeface="Tahoma" pitchFamily="34" charset="0"/>
              </a:rPr>
              <a:t>LIBSVM :            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en-US" sz="1400" b="1" dirty="0">
                <a:latin typeface="Tahoma" pitchFamily="34" charset="0"/>
                <a:cs typeface="Tahoma" pitchFamily="34" charset="0"/>
                <a:hlinkClick r:id="rId3"/>
              </a:rPr>
              <a:t>http://www.csie.ntu.edu.tw/~cjlin/libsvm/</a:t>
            </a:r>
            <a:endParaRPr lang="he-IL" sz="14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he-IL" sz="1400" b="1" dirty="0">
                <a:latin typeface="Tahoma" pitchFamily="34" charset="0"/>
                <a:cs typeface="Tahoma" pitchFamily="34" charset="0"/>
              </a:rPr>
              <a:t>ניתן להשתמש </a:t>
            </a:r>
            <a:r>
              <a:rPr lang="he-IL" sz="1400" b="1" dirty="0" err="1">
                <a:latin typeface="Tahoma" pitchFamily="34" charset="0"/>
                <a:cs typeface="Tahoma" pitchFamily="34" charset="0"/>
              </a:rPr>
              <a:t>בקרנלים</a:t>
            </a:r>
            <a:r>
              <a:rPr lang="he-IL" sz="1400" b="1" dirty="0">
                <a:latin typeface="Tahoma" pitchFamily="34" charset="0"/>
                <a:cs typeface="Tahoma" pitchFamily="34" charset="0"/>
              </a:rPr>
              <a:t> </a:t>
            </a:r>
            <a:r>
              <a:rPr lang="he-IL" sz="1400" b="1" dirty="0" err="1">
                <a:latin typeface="Tahoma" pitchFamily="34" charset="0"/>
                <a:cs typeface="Tahoma" pitchFamily="34" charset="0"/>
              </a:rPr>
              <a:t>נוספים,פרט</a:t>
            </a:r>
            <a:r>
              <a:rPr lang="he-IL" sz="1400" b="1" dirty="0">
                <a:latin typeface="Tahoma" pitchFamily="34" charset="0"/>
                <a:cs typeface="Tahoma" pitchFamily="34" charset="0"/>
              </a:rPr>
              <a:t>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he-IL" sz="1400" b="1" dirty="0">
                <a:latin typeface="Tahoma" pitchFamily="34" charset="0"/>
                <a:cs typeface="Tahoma" pitchFamily="34" charset="0"/>
              </a:rPr>
              <a:t>לליניארי לבעיות שלא ניתנות להפרדה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he-IL" sz="1400" b="1" dirty="0">
                <a:latin typeface="Tahoma" pitchFamily="34" charset="0"/>
                <a:cs typeface="Tahoma" pitchFamily="34" charset="0"/>
              </a:rPr>
              <a:t>לינארית. דוגמא זו נותנת 90% דיוק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he-IL" sz="1400" b="1" dirty="0">
                <a:latin typeface="Tahoma" pitchFamily="34" charset="0"/>
                <a:cs typeface="Tahoma" pitchFamily="34" charset="0"/>
              </a:rPr>
              <a:t>במקרה הלינארי ו-100% דיוק עם </a:t>
            </a:r>
            <a:r>
              <a:rPr lang="he-IL" sz="1400" b="1" dirty="0" err="1">
                <a:latin typeface="Tahoma" pitchFamily="34" charset="0"/>
                <a:cs typeface="Tahoma" pitchFamily="34" charset="0"/>
              </a:rPr>
              <a:t>קרנל</a:t>
            </a:r>
            <a:r>
              <a:rPr lang="he-IL" sz="1400" b="1" dirty="0">
                <a:latin typeface="Tahoma" pitchFamily="34" charset="0"/>
                <a:cs typeface="Tahoma" pitchFamily="34" charset="0"/>
              </a:rPr>
              <a:t>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he-IL" sz="1400" b="1" dirty="0">
                <a:latin typeface="Tahoma" pitchFamily="34" charset="0"/>
                <a:cs typeface="Tahoma" pitchFamily="34" charset="0"/>
              </a:rPr>
              <a:t>רדיאלי (</a:t>
            </a:r>
            <a:r>
              <a:rPr lang="en-US" sz="1400" b="1" dirty="0">
                <a:latin typeface="Tahoma" pitchFamily="34" charset="0"/>
                <a:cs typeface="Tahoma" pitchFamily="34" charset="0"/>
              </a:rPr>
              <a:t>radial basis function</a:t>
            </a:r>
            <a:r>
              <a:rPr lang="he-IL" sz="1400" b="1" dirty="0">
                <a:latin typeface="Tahoma" pitchFamily="34" charset="0"/>
                <a:cs typeface="Tahoma" pitchFamily="34" charset="0"/>
              </a:rPr>
              <a:t>)</a:t>
            </a:r>
            <a:endParaRPr lang="en-US" sz="1400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endParaRPr lang="he-IL" sz="1400" b="1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357188" y="2643188"/>
            <a:ext cx="4143375" cy="28575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7591" name="Rectangle 8"/>
          <p:cNvSpPr>
            <a:spLocks noChangeArrowheads="1"/>
          </p:cNvSpPr>
          <p:nvPr/>
        </p:nvSpPr>
        <p:spPr bwMode="auto">
          <a:xfrm>
            <a:off x="1428750" y="6215063"/>
            <a:ext cx="5978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model=</a:t>
            </a:r>
            <a:r>
              <a:rPr lang="en-US">
                <a:solidFill>
                  <a:srgbClr val="FF0000"/>
                </a:solidFill>
              </a:rPr>
              <a:t>svmtrain</a:t>
            </a:r>
            <a:r>
              <a:rPr lang="en-US"/>
              <a:t>(labels,data,’parameters’)</a:t>
            </a:r>
          </a:p>
          <a:p>
            <a:pPr algn="l" rtl="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[prediction,performance]=</a:t>
            </a:r>
            <a:r>
              <a:rPr lang="en-US">
                <a:solidFill>
                  <a:srgbClr val="FF0000"/>
                </a:solidFill>
              </a:rPr>
              <a:t>svmpredict</a:t>
            </a:r>
            <a:r>
              <a:rPr lang="en-US"/>
              <a:t>(labels,data,model)</a:t>
            </a:r>
          </a:p>
          <a:p>
            <a:pPr algn="l" rtl="0">
              <a:buFont typeface="Arial" pitchFamily="34" charset="0"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BDFCB6-EAA4-450D-9FD4-94A8E72B2D82}" type="slidenum">
              <a:rPr lang="he-IL" smtClean="0"/>
              <a:pPr>
                <a:defRPr/>
              </a:pPr>
              <a:t>66</a:t>
            </a:fld>
            <a:endParaRPr lang="en-US"/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3492500" y="1628775"/>
            <a:ext cx="532765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ניתן לחשב את כמות הבקטריות בזמן מסוים לפי הנוסחה:</a:t>
            </a:r>
          </a:p>
          <a:p>
            <a:pPr eaLnBrk="1" hangingPunct="1"/>
            <a:endParaRPr lang="he-IL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endParaRPr lang="he-IL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he-IL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כאשר:</a:t>
            </a:r>
          </a:p>
          <a:p>
            <a:pPr eaLnBrk="1" hangingPunct="1"/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Y</a:t>
            </a:r>
            <a:r>
              <a:rPr lang="he-IL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= כמות הבקטריות</a:t>
            </a:r>
          </a:p>
          <a:p>
            <a:pPr eaLnBrk="1" hangingPunct="1"/>
            <a:r>
              <a:rPr lang="en-US" sz="20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ip</a:t>
            </a:r>
            <a:r>
              <a:rPr lang="he-IL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= הכמות ההתחלתית</a:t>
            </a:r>
          </a:p>
          <a:p>
            <a:pPr eaLnBrk="1" hangingPunct="1"/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t</a:t>
            </a:r>
            <a:r>
              <a:rPr lang="he-IL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= הזמן (בדקות)</a:t>
            </a:r>
          </a:p>
          <a:p>
            <a:pPr eaLnBrk="1" hangingPunct="1"/>
            <a:r>
              <a:rPr lang="en-US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T</a:t>
            </a:r>
            <a:r>
              <a:rPr lang="he-IL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= זמן מחזור החלוקה של החיידקים</a:t>
            </a:r>
          </a:p>
          <a:p>
            <a:pPr eaLnBrk="1" hangingPunct="1"/>
            <a:endParaRPr lang="he-IL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63600" y="0"/>
            <a:ext cx="7772400" cy="1470025"/>
          </a:xfrm>
          <a:prstGeom prst="rect">
            <a:avLst/>
          </a:prstGeom>
        </p:spPr>
        <p:txBody>
          <a:bodyPr/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he-IL" sz="2800" dirty="0" smtClean="0">
                <a:solidFill>
                  <a:schemeClr val="accent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דוגמה לשימוש בפונקציה </a:t>
            </a:r>
            <a:r>
              <a:rPr lang="he-IL" sz="2800" dirty="0" err="1" smtClean="0">
                <a:solidFill>
                  <a:schemeClr val="accent1">
                    <a:lumMod val="1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במטלב</a:t>
            </a:r>
            <a:endParaRPr lang="he-IL" sz="2800" dirty="0">
              <a:solidFill>
                <a:schemeClr val="accent1">
                  <a:lumMod val="1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0025"/>
            <a:ext cx="272415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4514850" y="3340100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21" name="Equation" r:id="rId4" imgW="114102" imgH="177492" progId="Equation.DSMT4">
                  <p:embed/>
                </p:oleObj>
              </mc:Choice>
              <mc:Fallback>
                <p:oleObj name="Equation" r:id="rId4" imgW="114102" imgH="177492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40100"/>
                        <a:ext cx="114300" cy="177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-541338" y="6488113"/>
            <a:ext cx="2809876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dirty="0">
                <a:cs typeface="Miriam" pitchFamily="34" charset="-79"/>
              </a:rPr>
              <a:t>עמרי פרץ </a:t>
            </a:r>
            <a:r>
              <a:rPr lang="he-IL" dirty="0" smtClean="0">
                <a:cs typeface="Miriam" pitchFamily="34" charset="-79"/>
              </a:rPr>
              <a:t>2012</a:t>
            </a:r>
            <a:endParaRPr lang="he-IL" dirty="0">
              <a:cs typeface="Miriam" pitchFamily="34" charset="-79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7544" y="764704"/>
            <a:ext cx="8319075" cy="1470025"/>
          </a:xfrm>
          <a:prstGeom prst="rect">
            <a:avLst/>
          </a:prstGeom>
        </p:spPr>
        <p:txBody>
          <a:bodyPr tIns="0" rIns="45720" bIns="0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r" fontAlgn="auto">
              <a:spcAft>
                <a:spcPts val="0"/>
              </a:spcAft>
              <a:defRPr/>
            </a:pPr>
            <a:r>
              <a:rPr lang="he-IL" sz="4000" dirty="0" smtClean="0">
                <a:solidFill>
                  <a:srgbClr val="0033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קצב גידול אוכלוסיית חיידקים</a:t>
            </a:r>
            <a:endParaRPr lang="he-IL" sz="4000" dirty="0">
              <a:solidFill>
                <a:srgbClr val="0033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38141"/>
            <a:ext cx="21431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027702"/>
              </p:ext>
            </p:extLst>
          </p:nvPr>
        </p:nvGraphicFramePr>
        <p:xfrm>
          <a:off x="123825" y="4106226"/>
          <a:ext cx="2476500" cy="1938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51910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E0E932A-21DA-4FCB-A146-3F367B443695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67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8611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576263" y="928688"/>
            <a:ext cx="8281987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ניתן להתייחס לאותות בעולם האמיתי כהרכבה של סינוסים בתוספת רעש.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לכל סינוס יש מחזור או תדירות. לכן ניתן לנתח את התדירויות שבסיגנל.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29313" y="2827338"/>
            <a:ext cx="350043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%generate time steps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t=0.01:0.01:5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fs=100;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%generate signals</a:t>
            </a:r>
            <a:endParaRPr lang="he-IL" sz="1400">
              <a:latin typeface="Rod" pitchFamily="49" charset="-79"/>
              <a:cs typeface="Rod" pitchFamily="49" charset="-79"/>
            </a:endParaRP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%simple sinus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A=</a:t>
            </a:r>
            <a:r>
              <a:rPr lang="en-US" sz="1400">
                <a:solidFill>
                  <a:srgbClr val="FF0000"/>
                </a:solidFill>
                <a:latin typeface="Rod" pitchFamily="49" charset="-79"/>
                <a:cs typeface="Rod" pitchFamily="49" charset="-79"/>
              </a:rPr>
              <a:t>sin</a:t>
            </a:r>
            <a:r>
              <a:rPr lang="en-US" sz="1400">
                <a:latin typeface="Rod" pitchFamily="49" charset="-79"/>
                <a:cs typeface="Rod" pitchFamily="49" charset="-79"/>
              </a:rPr>
              <a:t>(2*pi*3*t); %3 Hz</a:t>
            </a:r>
            <a:endParaRPr lang="he-IL" sz="1400">
              <a:latin typeface="Rod" pitchFamily="49" charset="-79"/>
              <a:cs typeface="Rod" pitchFamily="49" charset="-79"/>
            </a:endParaRP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%add noise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B=A+</a:t>
            </a:r>
            <a:r>
              <a:rPr lang="en-US" sz="1400">
                <a:solidFill>
                  <a:srgbClr val="FF0000"/>
                </a:solidFill>
                <a:latin typeface="Rod" pitchFamily="49" charset="-79"/>
                <a:cs typeface="Rod" pitchFamily="49" charset="-79"/>
              </a:rPr>
              <a:t>randn</a:t>
            </a:r>
            <a:r>
              <a:rPr lang="en-US" sz="1400">
                <a:latin typeface="Rod" pitchFamily="49" charset="-79"/>
                <a:cs typeface="Rod" pitchFamily="49" charset="-79"/>
              </a:rPr>
              <a:t>(1,</a:t>
            </a:r>
            <a:r>
              <a:rPr lang="en-US" sz="1400">
                <a:solidFill>
                  <a:srgbClr val="FF0000"/>
                </a:solidFill>
                <a:latin typeface="Rod" pitchFamily="49" charset="-79"/>
                <a:cs typeface="Rod" pitchFamily="49" charset="-79"/>
              </a:rPr>
              <a:t>length</a:t>
            </a:r>
            <a:r>
              <a:rPr lang="en-US" sz="1400">
                <a:latin typeface="Rod" pitchFamily="49" charset="-79"/>
                <a:cs typeface="Rod" pitchFamily="49" charset="-79"/>
              </a:rPr>
              <a:t>(t)) * 0.5;</a:t>
            </a:r>
            <a:endParaRPr lang="he-IL" sz="1400">
              <a:latin typeface="Rod" pitchFamily="49" charset="-79"/>
              <a:cs typeface="Rod" pitchFamily="49" charset="-79"/>
            </a:endParaRP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%two sinuses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C=sin(2*pi*2*t)+sin(2*pi*6*t);</a:t>
            </a:r>
            <a:endParaRPr lang="he-IL" sz="1400">
              <a:latin typeface="Rod" pitchFamily="49" charset="-79"/>
              <a:cs typeface="Rod" pitchFamily="49" charset="-79"/>
            </a:endParaRP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%add noise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D=C+randn(1,length(t)) * 0.5;</a:t>
            </a:r>
            <a:endParaRPr lang="he-IL" sz="1400">
              <a:latin typeface="Rod" pitchFamily="49" charset="-79"/>
              <a:cs typeface="Rod" pitchFamily="49" charset="-79"/>
            </a:endParaRP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%accumulate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E=A+C;</a:t>
            </a:r>
            <a:endParaRPr lang="he-IL" sz="1400">
              <a:latin typeface="Rod" pitchFamily="49" charset="-79"/>
              <a:cs typeface="Rod" pitchFamily="49" charset="-79"/>
            </a:endParaRP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%accumulate with noise</a:t>
            </a:r>
          </a:p>
          <a:p>
            <a:pPr algn="l" rtl="0" eaLnBrk="1" hangingPunct="1"/>
            <a:r>
              <a:rPr lang="en-US" sz="1400">
                <a:latin typeface="Rod" pitchFamily="49" charset="-79"/>
                <a:cs typeface="Rod" pitchFamily="49" charset="-79"/>
              </a:rPr>
              <a:t>F=B+D;</a:t>
            </a:r>
          </a:p>
          <a:p>
            <a:pPr algn="l" rtl="0" eaLnBrk="1" hangingPunct="1"/>
            <a:endParaRPr lang="he-IL">
              <a:latin typeface="Rod" pitchFamily="49" charset="-79"/>
              <a:cs typeface="Rod" pitchFamily="49" charset="-79"/>
            </a:endParaRPr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8800" y="1857375"/>
            <a:ext cx="7131050" cy="534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4"/>
          <p:cNvSpPr txBox="1">
            <a:spLocks noChangeArrowheads="1"/>
          </p:cNvSpPr>
          <p:nvPr/>
        </p:nvSpPr>
        <p:spPr bwMode="auto">
          <a:xfrm>
            <a:off x="2500313" y="4286250"/>
            <a:ext cx="1000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2+6 Hz</a:t>
            </a:r>
            <a:endParaRPr lang="he-IL"/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785813" y="4286250"/>
            <a:ext cx="714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3 Hz</a:t>
            </a:r>
            <a:endParaRPr lang="he-IL"/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4429125" y="4286250"/>
            <a:ext cx="1214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2+3+6 Hz</a:t>
            </a:r>
            <a:endParaRPr lang="he-IL"/>
          </a:p>
        </p:txBody>
      </p:sp>
      <p:sp>
        <p:nvSpPr>
          <p:cNvPr id="68618" name="TextBox 9"/>
          <p:cNvSpPr txBox="1">
            <a:spLocks noChangeArrowheads="1"/>
          </p:cNvSpPr>
          <p:nvPr/>
        </p:nvSpPr>
        <p:spPr bwMode="auto">
          <a:xfrm>
            <a:off x="4143375" y="4714875"/>
            <a:ext cx="571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F</a:t>
            </a:r>
          </a:p>
        </p:txBody>
      </p:sp>
      <p:sp>
        <p:nvSpPr>
          <p:cNvPr id="68619" name="TextBox 11"/>
          <p:cNvSpPr txBox="1">
            <a:spLocks noChangeArrowheads="1"/>
          </p:cNvSpPr>
          <p:nvPr/>
        </p:nvSpPr>
        <p:spPr bwMode="auto">
          <a:xfrm>
            <a:off x="4071938" y="2214563"/>
            <a:ext cx="57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/>
              <a:t>E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079016" y="2187448"/>
            <a:ext cx="57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5496" y="1975192"/>
            <a:ext cx="57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65368" y="4742593"/>
            <a:ext cx="57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1124" y="4746361"/>
            <a:ext cx="57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/>
              <a:t>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511C9FE-4D3D-4CBE-8EF3-ADABE29BAEB6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68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9635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84175" y="1331913"/>
            <a:ext cx="8281988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אותות ממשיים אינם רציפים אלא נדגמים בצורה דיסקרטית. 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ניתן להגדיר תדר דגימה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fs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ותדר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nyquist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שערכו כמחצית מתדר הדגימה והוא הגבול העליון לתדרים שיכולים להיות מוכלים באות.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he-IL" sz="2000" b="1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696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2357438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43688" y="3357563"/>
            <a:ext cx="1928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/>
              <a:t>Fs=100 Hz</a:t>
            </a:r>
          </a:p>
          <a:p>
            <a:pPr algn="l" rtl="0" eaLnBrk="1" hangingPunct="1"/>
            <a:r>
              <a:rPr lang="en-US"/>
              <a:t>Nyquist=50 Hz</a:t>
            </a:r>
            <a:endParaRPr lang="he-IL"/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5400000">
            <a:off x="5536407" y="4321969"/>
            <a:ext cx="1785937" cy="12858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640" name="Straight Arrow Connector 9"/>
          <p:cNvCxnSpPr>
            <a:cxnSpLocks noChangeShapeType="1"/>
          </p:cNvCxnSpPr>
          <p:nvPr/>
        </p:nvCxnSpPr>
        <p:spPr bwMode="auto">
          <a:xfrm rot="5400000">
            <a:off x="4249738" y="2892425"/>
            <a:ext cx="214312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641" name="Straight Arrow Connector 11"/>
          <p:cNvCxnSpPr>
            <a:cxnSpLocks noChangeShapeType="1"/>
          </p:cNvCxnSpPr>
          <p:nvPr/>
        </p:nvCxnSpPr>
        <p:spPr bwMode="auto">
          <a:xfrm rot="5400000">
            <a:off x="4286250" y="3286126"/>
            <a:ext cx="428625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642" name="Straight Arrow Connector 13"/>
          <p:cNvCxnSpPr>
            <a:cxnSpLocks noChangeShapeType="1"/>
          </p:cNvCxnSpPr>
          <p:nvPr/>
        </p:nvCxnSpPr>
        <p:spPr bwMode="auto">
          <a:xfrm rot="10800000" flipV="1">
            <a:off x="4500563" y="3429000"/>
            <a:ext cx="785812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9643" name="TextBox 14"/>
          <p:cNvSpPr txBox="1">
            <a:spLocks noChangeArrowheads="1"/>
          </p:cNvSpPr>
          <p:nvPr/>
        </p:nvSpPr>
        <p:spPr bwMode="auto">
          <a:xfrm>
            <a:off x="4214813" y="2571750"/>
            <a:ext cx="714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2 Hz</a:t>
            </a:r>
            <a:endParaRPr lang="he-IL"/>
          </a:p>
        </p:txBody>
      </p:sp>
      <p:sp>
        <p:nvSpPr>
          <p:cNvPr id="69644" name="TextBox 15"/>
          <p:cNvSpPr txBox="1">
            <a:spLocks noChangeArrowheads="1"/>
          </p:cNvSpPr>
          <p:nvPr/>
        </p:nvSpPr>
        <p:spPr bwMode="auto">
          <a:xfrm>
            <a:off x="4500563" y="2928938"/>
            <a:ext cx="714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3 Hz</a:t>
            </a:r>
            <a:endParaRPr lang="he-IL"/>
          </a:p>
        </p:txBody>
      </p:sp>
      <p:sp>
        <p:nvSpPr>
          <p:cNvPr id="69645" name="TextBox 16"/>
          <p:cNvSpPr txBox="1">
            <a:spLocks noChangeArrowheads="1"/>
          </p:cNvSpPr>
          <p:nvPr/>
        </p:nvSpPr>
        <p:spPr bwMode="auto">
          <a:xfrm>
            <a:off x="5214938" y="3214688"/>
            <a:ext cx="714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6 Hz</a:t>
            </a:r>
            <a:endParaRPr lang="he-IL"/>
          </a:p>
        </p:txBody>
      </p:sp>
      <p:sp>
        <p:nvSpPr>
          <p:cNvPr id="69646" name="TextBox 13"/>
          <p:cNvSpPr txBox="1">
            <a:spLocks noChangeArrowheads="1"/>
          </p:cNvSpPr>
          <p:nvPr/>
        </p:nvSpPr>
        <p:spPr bwMode="auto">
          <a:xfrm>
            <a:off x="1714500" y="2643188"/>
            <a:ext cx="57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071813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5C9925E-8A83-4154-8498-EDFD0C1CB9D0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69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0660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8625" y="785813"/>
            <a:ext cx="8281988" cy="268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ניתוח התדירויות נעשה באמצעות אלגוריתם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FFT 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 אשר מטיל את הסיגנל למרחב התדר. התוצר הינו קומפלקסי ומשקף את העוצמה והפאזה של כל סינוס. בכדי לצייר גרף שמתייחס רק לעוצמת התדירויות ניקח את הערך המוחלט של התוצר.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רעש בדומיין של הזמן נשאר רעש גם בדומיין של התדר. לכן יש שיטות אשר עוזרות לחלץ את התדרים הבולטים על אף הרעש. לדוגמה שיטת 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Welch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071813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929313" y="3857625"/>
            <a:ext cx="22145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fft</a:t>
            </a:r>
            <a:r>
              <a:rPr lang="en-US"/>
              <a:t>()</a:t>
            </a:r>
            <a:endParaRPr lang="he-IL"/>
          </a:p>
          <a:p>
            <a:pPr algn="l" rtl="0" eaLnBrk="1" hangingPunct="1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abs</a:t>
            </a:r>
            <a:r>
              <a:rPr lang="en-US"/>
              <a:t>()</a:t>
            </a:r>
          </a:p>
          <a:p>
            <a:pPr algn="l" rtl="0" eaLnBrk="1" hangingPunct="1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pwelch</a:t>
            </a:r>
            <a:r>
              <a:rPr lang="en-US"/>
              <a:t>()</a:t>
            </a:r>
          </a:p>
          <a:p>
            <a:pPr eaLnBrk="1" hangingPunct="1">
              <a:buFont typeface="Arial" pitchFamily="34" charset="0"/>
              <a:buChar char="•"/>
            </a:pPr>
            <a:endParaRPr lang="he-IL"/>
          </a:p>
        </p:txBody>
      </p:sp>
      <p:sp>
        <p:nvSpPr>
          <p:cNvPr id="70664" name="TextBox 8"/>
          <p:cNvSpPr txBox="1">
            <a:spLocks noChangeArrowheads="1"/>
          </p:cNvSpPr>
          <p:nvPr/>
        </p:nvSpPr>
        <p:spPr bwMode="auto">
          <a:xfrm>
            <a:off x="928688" y="3357563"/>
            <a:ext cx="57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080D4D6-CC40-4AF0-8F0D-843A2B707B17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1325563"/>
            <a:ext cx="6724650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5338763" y="6465888"/>
            <a:ext cx="1538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סביבת העבודה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סביבת העבודה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611188" y="908050"/>
            <a:ext cx="8210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בחירת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Matlab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.</a:t>
            </a:r>
          </a:p>
        </p:txBody>
      </p:sp>
      <p:sp>
        <p:nvSpPr>
          <p:cNvPr id="8199" name="AutoShape 6"/>
          <p:cNvSpPr>
            <a:spLocks noChangeArrowheads="1"/>
          </p:cNvSpPr>
          <p:nvPr/>
        </p:nvSpPr>
        <p:spPr bwMode="auto">
          <a:xfrm rot="-8018047">
            <a:off x="1731169" y="4587081"/>
            <a:ext cx="396875" cy="188913"/>
          </a:xfrm>
          <a:prstGeom prst="rightArrow">
            <a:avLst>
              <a:gd name="adj1" fmla="val 28019"/>
              <a:gd name="adj2" fmla="val 13545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AutoShape 7"/>
          <p:cNvSpPr>
            <a:spLocks noChangeArrowheads="1"/>
          </p:cNvSpPr>
          <p:nvPr/>
        </p:nvSpPr>
        <p:spPr bwMode="auto">
          <a:xfrm rot="-8018047">
            <a:off x="3675856" y="3856832"/>
            <a:ext cx="396875" cy="188912"/>
          </a:xfrm>
          <a:prstGeom prst="rightArrow">
            <a:avLst>
              <a:gd name="adj1" fmla="val 28019"/>
              <a:gd name="adj2" fmla="val 135456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52F73F5-3150-432B-ADFF-7FE7AD8FA058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70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1683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8625" y="785813"/>
            <a:ext cx="82819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ישנם סיגנלים שתכונותיהם אינן משתנות בזמן. קרי הינם סטציונרים. הסיגנלים המלאכותיים שייצרנו כרגע אינם משתנים בזמן. ניתן לבחון זאת באמצעות ספקטורגרמה המבוססת על שיטת 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STFT</a:t>
            </a:r>
          </a:p>
        </p:txBody>
      </p:sp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357438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6" name="TextBox 7"/>
          <p:cNvSpPr txBox="1">
            <a:spLocks noChangeArrowheads="1"/>
          </p:cNvSpPr>
          <p:nvPr/>
        </p:nvSpPr>
        <p:spPr bwMode="auto">
          <a:xfrm>
            <a:off x="5929313" y="3857625"/>
            <a:ext cx="2214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spectrogram</a:t>
            </a:r>
            <a:r>
              <a:rPr lang="en-US"/>
              <a:t>()</a:t>
            </a:r>
          </a:p>
          <a:p>
            <a:pPr eaLnBrk="1" hangingPunct="1">
              <a:buFont typeface="Arial" pitchFamily="34" charset="0"/>
              <a:buChar char="•"/>
            </a:pPr>
            <a:endParaRPr lang="he-IL"/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rot="10800000">
            <a:off x="5357813" y="5572125"/>
            <a:ext cx="501650" cy="730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rot="10800000" flipV="1">
            <a:off x="5357813" y="5214938"/>
            <a:ext cx="571500" cy="1428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Straight Arrow Connector 10"/>
          <p:cNvCxnSpPr>
            <a:cxnSpLocks noChangeShapeType="1"/>
          </p:cNvCxnSpPr>
          <p:nvPr/>
        </p:nvCxnSpPr>
        <p:spPr bwMode="auto">
          <a:xfrm rot="10800000" flipV="1">
            <a:off x="5357813" y="4572000"/>
            <a:ext cx="785812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86438" y="5500688"/>
            <a:ext cx="714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2 Hz</a:t>
            </a:r>
            <a:endParaRPr lang="he-IL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857875" y="4929188"/>
            <a:ext cx="714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3 Hz</a:t>
            </a:r>
            <a:endParaRPr lang="he-IL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072188" y="4357688"/>
            <a:ext cx="714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6 Hz</a:t>
            </a:r>
            <a:endParaRPr lang="he-IL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928688" y="2643188"/>
            <a:ext cx="571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1B184B4-FC3D-4A8A-8B50-F3EBD1F74985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71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2707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7358063" y="3714750"/>
            <a:ext cx="982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chirp</a:t>
            </a:r>
            <a:r>
              <a:rPr lang="en-US"/>
              <a:t>()</a:t>
            </a:r>
          </a:p>
        </p:txBody>
      </p:sp>
      <p:pic>
        <p:nvPicPr>
          <p:cNvPr id="7270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403350"/>
            <a:ext cx="728345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8625" y="785813"/>
            <a:ext cx="8281988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דוגמה לסיגנל שתכולת תדריו בזמן משתנה (</a:t>
            </a:r>
            <a:r>
              <a:rPr lang="en-US" sz="2000" b="1">
                <a:latin typeface="Tahoma" pitchFamily="34" charset="0"/>
                <a:cs typeface="Tahoma" pitchFamily="34" charset="0"/>
              </a:rPr>
              <a:t>chirp</a:t>
            </a:r>
            <a:r>
              <a:rPr lang="he-IL" sz="2000" b="1">
                <a:latin typeface="Tahoma" pitchFamily="34" charset="0"/>
                <a:cs typeface="Tahoma" pitchFamily="34" charset="0"/>
              </a:rPr>
              <a:t>)</a:t>
            </a:r>
            <a:endParaRPr lang="en-US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endParaRPr lang="en-US" sz="2000" b="1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7157927-7989-4AC1-BB9E-256454D73064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72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3731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28625" y="785813"/>
            <a:ext cx="8281988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18000" rIns="36000" bIns="18000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הבנה של מושג תכולת התדרים מאפשרת לנו לסנן את האות בכדי להפחית רעש או בכדי לבודד תדרים המעניינים אותנו.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FIR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IIR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Lowpass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Highpass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Bandpass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Bandstop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b="1">
                <a:latin typeface="Tahoma" pitchFamily="34" charset="0"/>
                <a:cs typeface="Tahoma" pitchFamily="34" charset="0"/>
              </a:rPr>
              <a:t>Notch</a:t>
            </a:r>
            <a:endParaRPr lang="he-IL" sz="2000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ניתן ללמוד רבות על שימוש ותכונותיהם של פילטרים באמצעות הכלי </a:t>
            </a: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fdatool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810012A-54E3-423F-91AE-C0B8B1ABB53D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73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4755" name="Rectangle 2"/>
          <p:cNvSpPr>
            <a:spLocks noChangeArrowheads="1"/>
          </p:cNvSpPr>
          <p:nvPr/>
        </p:nvSpPr>
        <p:spPr bwMode="auto">
          <a:xfrm>
            <a:off x="3000375" y="928688"/>
            <a:ext cx="5786438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תגובת התדר של פילטר </a:t>
            </a:r>
            <a:r>
              <a:rPr lang="en-US" b="1">
                <a:latin typeface="Tahoma" pitchFamily="34" charset="0"/>
                <a:cs typeface="Tahoma" pitchFamily="34" charset="0"/>
              </a:rPr>
              <a:t>IIR</a:t>
            </a:r>
            <a:r>
              <a:rPr lang="he-IL" b="1">
                <a:latin typeface="Tahoma" pitchFamily="34" charset="0"/>
                <a:cs typeface="Tahoma" pitchFamily="34" charset="0"/>
              </a:rPr>
              <a:t> </a:t>
            </a:r>
            <a:r>
              <a:rPr lang="en-US" b="1">
                <a:latin typeface="Tahoma" pitchFamily="34" charset="0"/>
                <a:cs typeface="Tahoma" pitchFamily="34" charset="0"/>
              </a:rPr>
              <a:t>Lowpass </a:t>
            </a:r>
            <a:r>
              <a:rPr lang="he-IL" b="1">
                <a:latin typeface="Tahoma" pitchFamily="34" charset="0"/>
                <a:cs typeface="Tahoma" pitchFamily="34" charset="0"/>
              </a:rPr>
              <a:t> החל מ-10 </a:t>
            </a:r>
            <a:r>
              <a:rPr lang="en-US" b="1">
                <a:latin typeface="Tahoma" pitchFamily="34" charset="0"/>
                <a:cs typeface="Tahoma" pitchFamily="34" charset="0"/>
              </a:rPr>
              <a:t>Hz</a:t>
            </a:r>
            <a:r>
              <a:rPr lang="he-IL" b="1">
                <a:latin typeface="Tahoma" pitchFamily="34" charset="0"/>
                <a:cs typeface="Tahoma" pitchFamily="34" charset="0"/>
              </a:rPr>
              <a:t> תראה כך.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שימו לב לשינויי הפאזה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ניתן להציג את תכונות הפילטר באמצעות פקודת 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freqz</a:t>
            </a:r>
            <a:endParaRPr lang="he-IL" b="1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4756" name="Rectangle 3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2214563"/>
            <a:ext cx="6438901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86438" y="4826000"/>
            <a:ext cx="3714750" cy="2032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rtlCol="1">
            <a:spAutoFit/>
          </a:bodyPr>
          <a:lstStyle/>
          <a:p>
            <a:pPr algn="l" rtl="0">
              <a:defRPr/>
            </a:pPr>
            <a:r>
              <a:rPr lang="en-US" dirty="0"/>
              <a:t>[</a:t>
            </a:r>
            <a:r>
              <a:rPr lang="en-US" dirty="0" err="1"/>
              <a:t>b,a</a:t>
            </a:r>
            <a:r>
              <a:rPr lang="en-US" dirty="0"/>
              <a:t>]=</a:t>
            </a:r>
            <a:r>
              <a:rPr lang="en-US" dirty="0" err="1"/>
              <a:t>ellip</a:t>
            </a:r>
            <a:r>
              <a:rPr lang="en-US" dirty="0"/>
              <a:t>(6,0.5,40,0.2,'low')</a:t>
            </a:r>
          </a:p>
          <a:p>
            <a:pPr algn="l" rt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Filter type: ellipse (IIR)</a:t>
            </a:r>
          </a:p>
          <a:p>
            <a:pPr algn="l" rt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Filter order: 6</a:t>
            </a:r>
          </a:p>
          <a:p>
            <a:pPr algn="l" rtl="0">
              <a:defRPr/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Passband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oscillation : 0.5 db</a:t>
            </a:r>
          </a:p>
          <a:p>
            <a:pPr algn="l" rtl="0">
              <a:defRPr/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Stopband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dampening: -40 db</a:t>
            </a:r>
          </a:p>
          <a:p>
            <a:pPr algn="l" rtl="0">
              <a:defRPr/>
            </a:pP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Wn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= 0.2 (10Hz /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nyquist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 algn="l" rtl="0">
              <a:defRPr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Type=‘low’ &lt;-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lowpass</a:t>
            </a:r>
            <a:endParaRPr lang="he-IL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4759" name="Rectangle 6"/>
          <p:cNvSpPr>
            <a:spLocks noChangeArrowheads="1"/>
          </p:cNvSpPr>
          <p:nvPr/>
        </p:nvSpPr>
        <p:spPr bwMode="auto">
          <a:xfrm>
            <a:off x="7358063" y="3714750"/>
            <a:ext cx="1476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</a:t>
            </a:r>
            <a:r>
              <a:rPr lang="en-US"/>
              <a:t>[b,a]=</a:t>
            </a:r>
            <a:r>
              <a:rPr lang="en-US">
                <a:solidFill>
                  <a:srgbClr val="FF0000"/>
                </a:solidFill>
              </a:rPr>
              <a:t>ellip</a:t>
            </a:r>
            <a:r>
              <a:rPr lang="en-US"/>
              <a:t>()</a:t>
            </a:r>
          </a:p>
          <a:p>
            <a:pPr algn="l" rtl="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freqz</a:t>
            </a:r>
            <a:r>
              <a:rPr lang="en-US"/>
              <a:t>(b,a)</a:t>
            </a: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rot="10800000">
            <a:off x="1785938" y="2714625"/>
            <a:ext cx="4000500" cy="3643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ular Callout 9"/>
          <p:cNvSpPr>
            <a:spLocks noChangeArrowheads="1"/>
          </p:cNvSpPr>
          <p:nvPr/>
        </p:nvSpPr>
        <p:spPr bwMode="auto">
          <a:xfrm>
            <a:off x="1428750" y="1785938"/>
            <a:ext cx="785813" cy="5715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/>
              <a:t>10 Hz</a:t>
            </a:r>
            <a:endParaRPr lang="he-I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9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ED3328B-2C5D-449B-9F2F-FE3C1272DB0E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74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5780" name="Rectangle 4"/>
          <p:cNvSpPr>
            <a:spLocks noChangeArrowheads="1"/>
          </p:cNvSpPr>
          <p:nvPr/>
        </p:nvSpPr>
        <p:spPr bwMode="auto">
          <a:xfrm>
            <a:off x="428625" y="928688"/>
            <a:ext cx="83581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 dirty="0">
                <a:latin typeface="Tahoma" pitchFamily="34" charset="0"/>
                <a:cs typeface="Tahoma" pitchFamily="34" charset="0"/>
              </a:rPr>
              <a:t>אם נסנן את צירוף הסיגנלים הרועש באמצעות פילטר זה נקבל סיגנל חלק יותר. הסינון נעשה באמצעות פקודת </a:t>
            </a:r>
            <a:r>
              <a:rPr lang="en-US" b="1" dirty="0" err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filtfilt</a:t>
            </a:r>
            <a:r>
              <a:rPr lang="en-US" b="1" dirty="0">
                <a:latin typeface="Tahoma" pitchFamily="34" charset="0"/>
                <a:cs typeface="Tahoma" pitchFamily="34" charset="0"/>
              </a:rPr>
              <a:t>(</a:t>
            </a:r>
            <a:r>
              <a:rPr lang="en-US" b="1" dirty="0" err="1">
                <a:latin typeface="Tahoma" pitchFamily="34" charset="0"/>
                <a:cs typeface="Tahoma" pitchFamily="34" charset="0"/>
              </a:rPr>
              <a:t>b,a,x</a:t>
            </a:r>
            <a:r>
              <a:rPr lang="en-US" b="1" dirty="0">
                <a:latin typeface="Tahoma" pitchFamily="34" charset="0"/>
                <a:cs typeface="Tahoma" pitchFamily="34" charset="0"/>
              </a:rPr>
              <a:t>)</a:t>
            </a:r>
            <a:endParaRPr lang="he-IL" b="1" dirty="0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 dirty="0">
                <a:latin typeface="Tahoma" pitchFamily="34" charset="0"/>
                <a:cs typeface="Tahoma" pitchFamily="34" charset="0"/>
              </a:rPr>
              <a:t>ניתן למדוד את </a:t>
            </a:r>
            <a:r>
              <a:rPr lang="he-IL" b="1" dirty="0" err="1">
                <a:latin typeface="Tahoma" pitchFamily="34" charset="0"/>
                <a:cs typeface="Tahoma" pitchFamily="34" charset="0"/>
              </a:rPr>
              <a:t>הדימיון</a:t>
            </a:r>
            <a:r>
              <a:rPr lang="he-IL" b="1" dirty="0">
                <a:latin typeface="Tahoma" pitchFamily="34" charset="0"/>
                <a:cs typeface="Tahoma" pitchFamily="34" charset="0"/>
              </a:rPr>
              <a:t> בין הסיגנל הרועש והמסונן לבין המקורי באמצעות קורלציה. (</a:t>
            </a:r>
            <a:r>
              <a:rPr lang="en-US" b="1" dirty="0" err="1">
                <a:latin typeface="Tahoma" pitchFamily="34" charset="0"/>
                <a:cs typeface="Tahoma" pitchFamily="34" charset="0"/>
              </a:rPr>
              <a:t>x,y</a:t>
            </a:r>
            <a:r>
              <a:rPr lang="he-IL" b="1" dirty="0">
                <a:latin typeface="Tahoma" pitchFamily="34" charset="0"/>
                <a:cs typeface="Tahoma" pitchFamily="34" charset="0"/>
              </a:rPr>
              <a:t>)</a:t>
            </a:r>
            <a:r>
              <a:rPr lang="en-US" b="1" dirty="0" err="1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corr</a:t>
            </a:r>
            <a:endParaRPr lang="he-IL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428875"/>
            <a:ext cx="2324100" cy="403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eft-Right Arrow 6"/>
          <p:cNvSpPr>
            <a:spLocks noChangeArrowheads="1"/>
          </p:cNvSpPr>
          <p:nvPr/>
        </p:nvSpPr>
        <p:spPr bwMode="auto">
          <a:xfrm>
            <a:off x="4786313" y="4143375"/>
            <a:ext cx="500062" cy="285750"/>
          </a:xfrm>
          <a:prstGeom prst="leftRightArrow">
            <a:avLst>
              <a:gd name="adj1" fmla="val 50000"/>
              <a:gd name="adj2" fmla="val 4999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7578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75" y="2428875"/>
            <a:ext cx="53340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4" name="Right Arrow 10"/>
          <p:cNvSpPr>
            <a:spLocks noChangeArrowheads="1"/>
          </p:cNvSpPr>
          <p:nvPr/>
        </p:nvSpPr>
        <p:spPr bwMode="auto">
          <a:xfrm>
            <a:off x="2428875" y="4214813"/>
            <a:ext cx="285750" cy="28575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2" name="Rectangle 11"/>
          <p:cNvSpPr/>
          <p:nvPr/>
        </p:nvSpPr>
        <p:spPr bwMode="auto">
          <a:xfrm>
            <a:off x="2428875" y="2357438"/>
            <a:ext cx="2357438" cy="38576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1"/>
          <a:lstStyle/>
          <a:p>
            <a:pPr>
              <a:defRPr/>
            </a:pPr>
            <a:endParaRPr lang="he-IL">
              <a:latin typeface="Arial" charset="0"/>
              <a:cs typeface="Arial" charset="0"/>
            </a:endParaRPr>
          </a:p>
        </p:txBody>
      </p:sp>
      <p:sp>
        <p:nvSpPr>
          <p:cNvPr id="75786" name="TextBox 9"/>
          <p:cNvSpPr txBox="1">
            <a:spLocks noChangeArrowheads="1"/>
          </p:cNvSpPr>
          <p:nvPr/>
        </p:nvSpPr>
        <p:spPr bwMode="auto">
          <a:xfrm>
            <a:off x="357188" y="2714625"/>
            <a:ext cx="571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F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214938" y="2701925"/>
            <a:ext cx="571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1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7FE66CF-D453-486E-9418-1ACA1CED8AF5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75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6803" name="Rectangle 2"/>
          <p:cNvSpPr>
            <a:spLocks noChangeArrowheads="1"/>
          </p:cNvSpPr>
          <p:nvPr/>
        </p:nvSpPr>
        <p:spPr bwMode="auto">
          <a:xfrm>
            <a:off x="601663" y="115888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85750" y="928688"/>
            <a:ext cx="8501063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b="1">
                <a:latin typeface="Tahoma" pitchFamily="34" charset="0"/>
                <a:cs typeface="Tahoma" pitchFamily="34" charset="0"/>
              </a:rPr>
              <a:t>DSP</a:t>
            </a:r>
            <a:r>
              <a:rPr lang="he-IL" b="1">
                <a:latin typeface="Tahoma" pitchFamily="34" charset="0"/>
                <a:cs typeface="Tahoma" pitchFamily="34" charset="0"/>
              </a:rPr>
              <a:t> בקונטקסט של עיבוד תמונה ווידאו הוא תחום מאוד רחב. בעיקרון רבות מהפעולות שניתן לעשות בחד מימד ניתן להרחיב למקרה הדו מימדי של תמונות.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לדוגמא, המרה למרחב התדר 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fft2</a:t>
            </a:r>
            <a:r>
              <a:rPr lang="en-US" b="1">
                <a:latin typeface="Tahoma" pitchFamily="34" charset="0"/>
                <a:cs typeface="Tahoma" pitchFamily="34" charset="0"/>
              </a:rPr>
              <a:t>()</a:t>
            </a:r>
            <a:endParaRPr lang="he-IL" b="1">
              <a:latin typeface="Tahoma" pitchFamily="34" charset="0"/>
              <a:cs typeface="Tahoma" pitchFamily="34" charset="0"/>
            </a:endParaRP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he-IL" b="1">
                <a:latin typeface="Tahoma" pitchFamily="34" charset="0"/>
                <a:cs typeface="Tahoma" pitchFamily="34" charset="0"/>
              </a:rPr>
              <a:t>ניתן גם לסנן תמונות. לדוגמא באמצעות קונוולוציה</a:t>
            </a:r>
          </a:p>
          <a:p>
            <a:pPr marL="342900" indent="-342900">
              <a:lnSpc>
                <a:spcPct val="120000"/>
              </a:lnSpc>
              <a:spcBef>
                <a:spcPct val="20000"/>
              </a:spcBef>
            </a:pPr>
            <a:r>
              <a:rPr lang="he-IL" b="1">
                <a:latin typeface="Tahoma" pitchFamily="34" charset="0"/>
                <a:cs typeface="Tahoma" pitchFamily="34" charset="0"/>
              </a:rPr>
              <a:t>עם גאוסיאן דו ממדי.</a:t>
            </a: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1428750"/>
            <a:ext cx="3314701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4143375"/>
            <a:ext cx="3352801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own Arrow 9"/>
          <p:cNvSpPr>
            <a:spLocks noChangeArrowheads="1"/>
          </p:cNvSpPr>
          <p:nvPr/>
        </p:nvSpPr>
        <p:spPr bwMode="auto">
          <a:xfrm>
            <a:off x="1285875" y="3929063"/>
            <a:ext cx="285750" cy="28575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911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643188"/>
            <a:ext cx="37909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3429000"/>
            <a:ext cx="25431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>
            <a:spLocks noChangeArrowheads="1"/>
          </p:cNvSpPr>
          <p:nvPr/>
        </p:nvSpPr>
        <p:spPr bwMode="auto">
          <a:xfrm>
            <a:off x="2571750" y="3214688"/>
            <a:ext cx="428625" cy="357187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5" name="Right Arrow 14"/>
          <p:cNvSpPr>
            <a:spLocks noChangeArrowheads="1"/>
          </p:cNvSpPr>
          <p:nvPr/>
        </p:nvSpPr>
        <p:spPr bwMode="auto">
          <a:xfrm>
            <a:off x="6072188" y="4857750"/>
            <a:ext cx="428625" cy="21431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071813" y="5429250"/>
            <a:ext cx="33575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/>
            <a:r>
              <a:rPr lang="en-US" sz="1400"/>
              <a:t>win = </a:t>
            </a:r>
            <a:r>
              <a:rPr lang="en-US" sz="1400">
                <a:solidFill>
                  <a:srgbClr val="FF0000"/>
                </a:solidFill>
              </a:rPr>
              <a:t>fspecial</a:t>
            </a:r>
            <a:r>
              <a:rPr lang="en-US" sz="1400"/>
              <a:t>('gaussian',21,3);</a:t>
            </a:r>
          </a:p>
          <a:p>
            <a:pPr algn="l" rtl="0" eaLnBrk="1" hangingPunct="1"/>
            <a:r>
              <a:rPr lang="en-US" sz="1400"/>
              <a:t>win = win ./ max(win(:));</a:t>
            </a:r>
          </a:p>
          <a:p>
            <a:pPr algn="l" rtl="0" eaLnBrk="1" hangingPunct="1"/>
            <a:endParaRPr lang="he-IL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6715125" y="5786438"/>
            <a:ext cx="2265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>
                <a:solidFill>
                  <a:srgbClr val="FF0000"/>
                </a:solidFill>
              </a:rPr>
              <a:t> conv2</a:t>
            </a:r>
            <a:r>
              <a:rPr lang="en-US"/>
              <a:t>(image, win)</a:t>
            </a:r>
          </a:p>
          <a:p>
            <a:pPr algn="l" rtl="0">
              <a:buFont typeface="Arial" pitchFamily="34" charset="0"/>
              <a:buChar char="•"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4" grpId="0" animBg="1"/>
      <p:bldP spid="15" grpId="0" animBg="1"/>
      <p:bldP spid="16" grpId="0"/>
      <p:bldP spid="1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97BD38EB-6A08-4792-815B-C6239FE8A07D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76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27" name="Rectangle 2"/>
          <p:cNvSpPr>
            <a:spLocks noChangeArrowheads="1"/>
          </p:cNvSpPr>
          <p:nvPr/>
        </p:nvSpPr>
        <p:spPr bwMode="auto">
          <a:xfrm>
            <a:off x="285750" y="125413"/>
            <a:ext cx="8715375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DSP</a:t>
            </a:r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על קצה המזלג - זיהוי אובייקטים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28" name="Text Box 3"/>
          <p:cNvSpPr txBox="1">
            <a:spLocks noChangeArrowheads="1"/>
          </p:cNvSpPr>
          <p:nvPr/>
        </p:nvSpPr>
        <p:spPr bwMode="auto">
          <a:xfrm>
            <a:off x="4789488" y="6465888"/>
            <a:ext cx="20875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סוגי תמונות ב </a:t>
            </a:r>
            <a:r>
              <a:rPr lang="en-US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matlab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7829" name="Rectangle 6"/>
          <p:cNvSpPr>
            <a:spLocks noChangeArrowheads="1"/>
          </p:cNvSpPr>
          <p:nvPr/>
        </p:nvSpPr>
        <p:spPr bwMode="auto">
          <a:xfrm>
            <a:off x="6011863" y="1196975"/>
            <a:ext cx="28575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קריאת התמונה</a:t>
            </a:r>
          </a:p>
        </p:txBody>
      </p:sp>
      <p:sp>
        <p:nvSpPr>
          <p:cNvPr id="77830" name="Rectangle 7"/>
          <p:cNvSpPr>
            <a:spLocks noChangeArrowheads="1"/>
          </p:cNvSpPr>
          <p:nvPr/>
        </p:nvSpPr>
        <p:spPr bwMode="auto">
          <a:xfrm>
            <a:off x="1812925" y="1214438"/>
            <a:ext cx="468153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זיהוי הדרגתיות</a:t>
            </a:r>
            <a:endParaRPr lang="en-US" sz="2000" b="1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pPr marL="742950" lvl="1" indent="-285750">
              <a:spcBef>
                <a:spcPct val="20000"/>
              </a:spcBef>
            </a:pPr>
            <a:r>
              <a:rPr lang="en-US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 עוצמת הרקע</a:t>
            </a:r>
          </a:p>
        </p:txBody>
      </p:sp>
      <p:grpSp>
        <p:nvGrpSpPr>
          <p:cNvPr id="77831" name="Group 8"/>
          <p:cNvGrpSpPr>
            <a:grpSpLocks/>
          </p:cNvGrpSpPr>
          <p:nvPr/>
        </p:nvGrpSpPr>
        <p:grpSpPr bwMode="auto">
          <a:xfrm>
            <a:off x="3384550" y="1628775"/>
            <a:ext cx="4316413" cy="1671638"/>
            <a:chOff x="611188" y="1628775"/>
            <a:chExt cx="7777162" cy="3013075"/>
          </a:xfrm>
        </p:grpSpPr>
        <p:pic>
          <p:nvPicPr>
            <p:cNvPr id="77838" name="Picture 8" descr="phase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11800" y="1628775"/>
              <a:ext cx="2876550" cy="2952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839" name="Picture 9" descr="phase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49" t="26027" r="5579" b="6844"/>
            <a:stretch>
              <a:fillRect/>
            </a:stretch>
          </p:blipFill>
          <p:spPr bwMode="auto">
            <a:xfrm>
              <a:off x="611188" y="1844675"/>
              <a:ext cx="4824412" cy="2797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7832" name="Rectangle 4"/>
          <p:cNvSpPr>
            <a:spLocks noChangeArrowheads="1"/>
          </p:cNvSpPr>
          <p:nvPr/>
        </p:nvSpPr>
        <p:spPr bwMode="auto">
          <a:xfrm>
            <a:off x="1350963" y="1287463"/>
            <a:ext cx="24622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תיקון הרקע</a:t>
            </a:r>
          </a:p>
        </p:txBody>
      </p:sp>
      <p:pic>
        <p:nvPicPr>
          <p:cNvPr id="77833" name="Picture 9" descr="phase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0" y="1771650"/>
            <a:ext cx="1474788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34" name="Rectangle 4"/>
          <p:cNvSpPr>
            <a:spLocks noChangeArrowheads="1"/>
          </p:cNvSpPr>
          <p:nvPr/>
        </p:nvSpPr>
        <p:spPr bwMode="auto">
          <a:xfrm>
            <a:off x="4741863" y="3425825"/>
            <a:ext cx="41687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המרה לתמונה בינארית</a:t>
            </a:r>
          </a:p>
        </p:txBody>
      </p:sp>
      <p:sp>
        <p:nvSpPr>
          <p:cNvPr id="77835" name="Rectangle 5"/>
          <p:cNvSpPr>
            <a:spLocks noChangeArrowheads="1"/>
          </p:cNvSpPr>
          <p:nvPr/>
        </p:nvSpPr>
        <p:spPr bwMode="auto">
          <a:xfrm>
            <a:off x="642938" y="3429000"/>
            <a:ext cx="34559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</a:pPr>
            <a:r>
              <a:rPr lang="he-IL" sz="2000" b="1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זיהוי אובייקטים</a:t>
            </a:r>
          </a:p>
        </p:txBody>
      </p:sp>
      <p:pic>
        <p:nvPicPr>
          <p:cNvPr id="77836" name="Picture 10" descr="phase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3859213"/>
            <a:ext cx="1517650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7" name="Picture 11" descr="phase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3859213"/>
            <a:ext cx="1519237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A7278AA-E902-4502-95FC-09C1CDB1F200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77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8851" name="Rectangle 3"/>
          <p:cNvSpPr>
            <a:spLocks noChangeArrowheads="1"/>
          </p:cNvSpPr>
          <p:nvPr/>
        </p:nvSpPr>
        <p:spPr bwMode="auto">
          <a:xfrm>
            <a:off x="0" y="2357438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60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סוף</a:t>
            </a:r>
          </a:p>
          <a:p>
            <a:endParaRPr lang="he-IL" sz="60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he-IL" sz="60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בהצלחה בקורס!</a:t>
            </a:r>
            <a:endParaRPr lang="en-US" sz="60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8852" name="TextBox 4"/>
          <p:cNvSpPr txBox="1">
            <a:spLocks noChangeArrowheads="1"/>
          </p:cNvSpPr>
          <p:nvPr/>
        </p:nvSpPr>
        <p:spPr bwMode="auto">
          <a:xfrm>
            <a:off x="1143000" y="4929188"/>
            <a:ext cx="728662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2400"/>
              <a:t>המייל שלי הוא:</a:t>
            </a:r>
          </a:p>
          <a:p>
            <a:pPr eaLnBrk="1" hangingPunct="1"/>
            <a:endParaRPr lang="en-US" sz="2400"/>
          </a:p>
          <a:p>
            <a:pPr eaLnBrk="1" hangingPunct="1"/>
            <a:r>
              <a:rPr lang="en-US" sz="2400">
                <a:hlinkClick r:id="rId2"/>
              </a:rPr>
              <a:t>omripere@tau.ac.il</a:t>
            </a:r>
            <a:endParaRPr lang="he-IL" sz="2400"/>
          </a:p>
          <a:p>
            <a:pPr eaLnBrk="1" hangingPunct="1"/>
            <a:endParaRPr lang="en-US" sz="2400"/>
          </a:p>
          <a:p>
            <a:pPr eaLnBrk="1" hangingPunct="1"/>
            <a:endParaRPr lang="he-I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DEA6A35-345B-4982-B3A4-2B124AAFA4AA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8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9219" name="Picture 9" descr="matlab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925513"/>
            <a:ext cx="7418388" cy="503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2"/>
          <p:cNvSpPr txBox="1">
            <a:spLocks noChangeArrowheads="1"/>
          </p:cNvSpPr>
          <p:nvPr/>
        </p:nvSpPr>
        <p:spPr bwMode="auto">
          <a:xfrm>
            <a:off x="5338763" y="6465888"/>
            <a:ext cx="1538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סביבת העבודה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914400" y="125413"/>
            <a:ext cx="77724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סביבת העבודה </a:t>
            </a:r>
            <a:r>
              <a:rPr lang="en-US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Matlab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476375" y="2565400"/>
            <a:ext cx="2160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רשימת משתנים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4500563" y="4292600"/>
            <a:ext cx="2809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חלון כתיבת פקודות</a:t>
            </a: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692275" y="4292600"/>
            <a:ext cx="14414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חלון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היסטוריה</a:t>
            </a:r>
          </a:p>
        </p:txBody>
      </p:sp>
      <p:sp>
        <p:nvSpPr>
          <p:cNvPr id="9225" name="Rectangle 10"/>
          <p:cNvSpPr>
            <a:spLocks noChangeArrowheads="1"/>
          </p:cNvSpPr>
          <p:nvPr/>
        </p:nvSpPr>
        <p:spPr bwMode="auto">
          <a:xfrm>
            <a:off x="4787900" y="2636838"/>
            <a:ext cx="2809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he-IL" sz="2000" b="1">
                <a:latin typeface="Tahoma" pitchFamily="34" charset="0"/>
                <a:cs typeface="Tahoma" pitchFamily="34" charset="0"/>
              </a:rPr>
              <a:t>חלון עריכת קבצים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100D4FB-BDBB-40A2-88A8-BA901B0E49E8}" type="slidenum">
              <a:rPr lang="he-IL" smtClean="0">
                <a:latin typeface="Tahoma" pitchFamily="34" charset="0"/>
                <a:cs typeface="Tahoma" pitchFamily="34" charset="0"/>
              </a:rPr>
              <a:pPr eaLnBrk="1" hangingPunct="1"/>
              <a:t>9</a:t>
            </a:fld>
            <a:endParaRPr lang="en-US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4579" name="Rectangle 23"/>
          <p:cNvSpPr>
            <a:spLocks noChangeArrowheads="1"/>
          </p:cNvSpPr>
          <p:nvPr/>
        </p:nvSpPr>
        <p:spPr bwMode="auto">
          <a:xfrm>
            <a:off x="323850" y="4005263"/>
            <a:ext cx="1800225" cy="1079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22"/>
          <p:cNvSpPr>
            <a:spLocks noChangeArrowheads="1"/>
          </p:cNvSpPr>
          <p:nvPr/>
        </p:nvSpPr>
        <p:spPr bwMode="auto">
          <a:xfrm>
            <a:off x="323850" y="3429000"/>
            <a:ext cx="1800225" cy="288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468313" y="125413"/>
            <a:ext cx="8218487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he-IL" sz="3600" b="1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סביבת העבודה...</a:t>
            </a:r>
            <a:endParaRPr lang="en-US" sz="3600" b="1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4584" name="Rectangle 19"/>
          <p:cNvSpPr>
            <a:spLocks noChangeArrowheads="1"/>
          </p:cNvSpPr>
          <p:nvPr/>
        </p:nvSpPr>
        <p:spPr bwMode="auto">
          <a:xfrm>
            <a:off x="190500" y="2960688"/>
            <a:ext cx="8629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he-IL" sz="2000">
                <a:latin typeface="Tahoma" pitchFamily="34" charset="0"/>
                <a:ea typeface="Times New Roman" pitchFamily="18" charset="0"/>
                <a:cs typeface="Tahoma" pitchFamily="34" charset="0"/>
              </a:rPr>
              <a:t>תוכניות שיצרנו ב </a:t>
            </a:r>
            <a:r>
              <a:rPr lang="en-US" sz="2000">
                <a:latin typeface="Tahoma" pitchFamily="34" charset="0"/>
                <a:ea typeface="Times New Roman" pitchFamily="18" charset="0"/>
                <a:cs typeface="Tahoma" pitchFamily="34" charset="0"/>
              </a:rPr>
              <a:t>matlab</a:t>
            </a:r>
            <a:r>
              <a:rPr lang="he-IL" sz="2000">
                <a:latin typeface="Tahoma" pitchFamily="34" charset="0"/>
                <a:ea typeface="Times New Roman" pitchFamily="18" charset="0"/>
                <a:cs typeface="Tahoma" pitchFamily="34" charset="0"/>
              </a:rPr>
              <a:t> מריצים על ידי הקשת השם שלהן בשורת הפקודה:</a:t>
            </a:r>
            <a:endParaRPr lang="he-IL" sz="200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4585" name="Rectangle 21"/>
          <p:cNvSpPr>
            <a:spLocks noChangeArrowheads="1"/>
          </p:cNvSpPr>
          <p:nvPr/>
        </p:nvSpPr>
        <p:spPr bwMode="auto">
          <a:xfrm>
            <a:off x="287338" y="3068638"/>
            <a:ext cx="838835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sz="2000">
              <a:latin typeface="Tahoma" pitchFamily="34" charset="0"/>
              <a:cs typeface="Tahoma" pitchFamily="34" charset="0"/>
            </a:endParaRPr>
          </a:p>
          <a:p>
            <a:pPr algn="l" rtl="0"/>
            <a:r>
              <a:rPr lang="en-US" sz="2000">
                <a:latin typeface="Tahoma" pitchFamily="34" charset="0"/>
                <a:cs typeface="Tahoma" pitchFamily="34" charset="0"/>
              </a:rPr>
              <a:t>&gt;&gt; </a:t>
            </a:r>
            <a:r>
              <a:rPr lang="he-IL" sz="200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שם תוכנית</a:t>
            </a:r>
            <a:endParaRPr lang="en-US" sz="200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he-IL" sz="2000" b="1">
                <a:latin typeface="Tahoma" pitchFamily="34" charset="0"/>
                <a:cs typeface="Tahoma" pitchFamily="34" charset="0"/>
              </a:rPr>
              <a:t>דוגמאות:</a:t>
            </a:r>
            <a:endParaRPr lang="en-US" sz="2000">
              <a:latin typeface="Tahoma" pitchFamily="34" charset="0"/>
              <a:cs typeface="Tahoma" pitchFamily="34" charset="0"/>
            </a:endParaRPr>
          </a:p>
          <a:p>
            <a:pPr algn="l" rtl="0"/>
            <a:r>
              <a:rPr lang="en-US" sz="2000">
                <a:latin typeface="Tahoma" pitchFamily="34" charset="0"/>
                <a:cs typeface="Tahoma" pitchFamily="34" charset="0"/>
              </a:rPr>
              <a:t>&gt;&gt;vibes</a:t>
            </a:r>
          </a:p>
          <a:p>
            <a:pPr algn="l" rtl="0"/>
            <a:r>
              <a:rPr lang="en-US" sz="2000">
                <a:latin typeface="Tahoma" pitchFamily="34" charset="0"/>
                <a:cs typeface="Tahoma" pitchFamily="34" charset="0"/>
              </a:rPr>
              <a:t>&gt;&gt;life</a:t>
            </a:r>
          </a:p>
        </p:txBody>
      </p:sp>
      <p:sp>
        <p:nvSpPr>
          <p:cNvPr id="10248" name="Text Box 24"/>
          <p:cNvSpPr txBox="1">
            <a:spLocks noChangeArrowheads="1"/>
          </p:cNvSpPr>
          <p:nvPr/>
        </p:nvSpPr>
        <p:spPr bwMode="auto">
          <a:xfrm>
            <a:off x="5338763" y="6465888"/>
            <a:ext cx="1538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e-IL" sz="1400" b="1">
                <a:solidFill>
                  <a:srgbClr val="003399"/>
                </a:solidFill>
                <a:latin typeface="Tahoma" pitchFamily="34" charset="0"/>
                <a:cs typeface="Tahoma" pitchFamily="34" charset="0"/>
              </a:rPr>
              <a:t>סביבת העבודה</a:t>
            </a:r>
            <a:endParaRPr lang="en-US" sz="1400">
              <a:solidFill>
                <a:srgbClr val="003399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24580" grpId="0" animBg="1"/>
      <p:bldP spid="24584" grpId="0"/>
      <p:bldP spid="245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7|0.7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0.5|0.3|0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6|0.5|0.4|0.3"/>
</p:tagLst>
</file>

<file path=ppt/theme/theme1.xml><?xml version="1.0" encoding="utf-8"?>
<a:theme xmlns:a="http://schemas.openxmlformats.org/drawingml/2006/main" name="עיצוב ברירת מחדל">
  <a:themeElements>
    <a:clrScheme name="עיצוב ברירת מחדל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עיצוב ברירת מחדל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עיצוב ברירת מחדל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10308</TotalTime>
  <Words>3388</Words>
  <Application>Microsoft Office PowerPoint</Application>
  <PresentationFormat>On-screen Show (4:3)</PresentationFormat>
  <Paragraphs>925</Paragraphs>
  <Slides>77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77</vt:i4>
      </vt:variant>
    </vt:vector>
  </HeadingPairs>
  <TitlesOfParts>
    <vt:vector size="82" baseType="lpstr">
      <vt:lpstr>עיצוב ברירת מחדל</vt:lpstr>
      <vt:lpstr>Equation</vt:lpstr>
      <vt:lpstr>Worksheet</vt:lpstr>
      <vt:lpstr>Bitmap Image</vt:lpstr>
      <vt:lpstr>גליון עבודה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מערכים – מימדי מערכים</vt:lpstr>
      <vt:lpstr>מערכים – הזנה חצי אוטומטית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Agridan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Ory Levy</dc:creator>
  <cp:lastModifiedBy>Omri Perez</cp:lastModifiedBy>
  <cp:revision>302</cp:revision>
  <dcterms:created xsi:type="dcterms:W3CDTF">2009-01-18T22:21:17Z</dcterms:created>
  <dcterms:modified xsi:type="dcterms:W3CDTF">2012-11-05T11:30:50Z</dcterms:modified>
</cp:coreProperties>
</file>