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79" r:id="rId3"/>
    <p:sldId id="278" r:id="rId4"/>
    <p:sldId id="280" r:id="rId5"/>
    <p:sldId id="281" r:id="rId6"/>
    <p:sldId id="282" r:id="rId7"/>
    <p:sldId id="283" r:id="rId8"/>
    <p:sldId id="284" r:id="rId9"/>
    <p:sldId id="305" r:id="rId10"/>
    <p:sldId id="306" r:id="rId11"/>
    <p:sldId id="285" r:id="rId12"/>
    <p:sldId id="286" r:id="rId13"/>
    <p:sldId id="287" r:id="rId14"/>
    <p:sldId id="288" r:id="rId15"/>
    <p:sldId id="289" r:id="rId16"/>
    <p:sldId id="307" r:id="rId17"/>
    <p:sldId id="290" r:id="rId18"/>
    <p:sldId id="291" r:id="rId19"/>
    <p:sldId id="308" r:id="rId20"/>
    <p:sldId id="293" r:id="rId21"/>
    <p:sldId id="309" r:id="rId22"/>
    <p:sldId id="310" r:id="rId23"/>
    <p:sldId id="294" r:id="rId24"/>
    <p:sldId id="295" r:id="rId25"/>
    <p:sldId id="311" r:id="rId26"/>
    <p:sldId id="312" r:id="rId27"/>
    <p:sldId id="296" r:id="rId28"/>
    <p:sldId id="313" r:id="rId29"/>
    <p:sldId id="298" r:id="rId30"/>
    <p:sldId id="314" r:id="rId31"/>
    <p:sldId id="315" r:id="rId32"/>
    <p:sldId id="299" r:id="rId33"/>
    <p:sldId id="300" r:id="rId34"/>
    <p:sldId id="301" r:id="rId35"/>
    <p:sldId id="30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A7B1EC-9252-4E10-A879-F523B5F0E656}">
          <p14:sldIdLst>
            <p14:sldId id="256"/>
            <p14:sldId id="279"/>
            <p14:sldId id="278"/>
            <p14:sldId id="280"/>
            <p14:sldId id="281"/>
            <p14:sldId id="282"/>
            <p14:sldId id="283"/>
            <p14:sldId id="284"/>
            <p14:sldId id="305"/>
            <p14:sldId id="306"/>
            <p14:sldId id="285"/>
            <p14:sldId id="286"/>
            <p14:sldId id="287"/>
            <p14:sldId id="288"/>
            <p14:sldId id="289"/>
            <p14:sldId id="307"/>
            <p14:sldId id="290"/>
            <p14:sldId id="291"/>
            <p14:sldId id="308"/>
            <p14:sldId id="293"/>
            <p14:sldId id="309"/>
            <p14:sldId id="310"/>
            <p14:sldId id="294"/>
            <p14:sldId id="295"/>
            <p14:sldId id="311"/>
            <p14:sldId id="312"/>
            <p14:sldId id="296"/>
            <p14:sldId id="313"/>
            <p14:sldId id="298"/>
            <p14:sldId id="314"/>
            <p14:sldId id="315"/>
            <p14:sldId id="299"/>
            <p14:sldId id="300"/>
            <p14:sldId id="301"/>
            <p14:sldId id="30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1" autoAdjust="0"/>
  </p:normalViewPr>
  <p:slideViewPr>
    <p:cSldViewPr>
      <p:cViewPr>
        <p:scale>
          <a:sx n="80" d="100"/>
          <a:sy n="80" d="100"/>
        </p:scale>
        <p:origin x="-1236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mJJGZP9Dtq4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Neural Code and Plasticity</a:t>
            </a:r>
            <a:endParaRPr lang="he-I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Omri Perez, 2012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3458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Mutual Information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What can a received signal (y) tell us about an event (x)?</a:t>
                </a:r>
              </a:p>
              <a:p>
                <a:pPr algn="l" rtl="0"/>
                <a:r>
                  <a:rPr lang="en-US" dirty="0" smtClean="0"/>
                  <a:t>Mutual Information is also called cross-entropy and describes the average amount of information gained by message y when signal x is sent.</a:t>
                </a:r>
              </a:p>
              <a:p>
                <a:pPr algn="l" rtl="0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𝐼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𝑚𝑢𝑡𝑢𝑎𝑙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:pPr algn="l" rtl="0"/>
                <a:r>
                  <a:rPr lang="en-US" dirty="0" smtClean="0"/>
                  <a:t>If X and Y are independent, the entropy of the joint distribution is:</a:t>
                </a:r>
                <a:endParaRPr lang="en-US" dirty="0"/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      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dirty="0" smtClean="0"/>
                  <a:t> and thus the mutual information is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zero.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078" r="-444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944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22" y="4648200"/>
            <a:ext cx="597217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in Spike Trains – Temporal Code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In the noiseless case the maximal entropy for a spike train with a </a:t>
                </a:r>
                <a:r>
                  <a:rPr lang="en-US" b="1" dirty="0" smtClean="0"/>
                  <a:t>Temporal Code</a:t>
                </a:r>
                <a:r>
                  <a:rPr lang="en-US" dirty="0" smtClean="0"/>
                  <a:t> of length </a:t>
                </a:r>
                <a:r>
                  <a:rPr lang="en-US" b="1" dirty="0" smtClean="0"/>
                  <a:t>T</a:t>
                </a:r>
                <a:r>
                  <a:rPr lang="en-US" dirty="0" smtClean="0"/>
                  <a:t> and firing rate </a:t>
                </a:r>
                <a:r>
                  <a:rPr lang="en-US" b="1" dirty="0" smtClean="0"/>
                  <a:t>r</a:t>
                </a:r>
                <a:r>
                  <a:rPr lang="en-US" dirty="0" smtClean="0"/>
                  <a:t> is given by:</a:t>
                </a:r>
              </a:p>
              <a:p>
                <a:pPr marL="0" indent="0" algn="l" rtl="0">
                  <a:buNone/>
                </a:pPr>
                <a:r>
                  <a:rPr lang="en-US" dirty="0" smtClean="0"/>
                  <a:t>Assuming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≪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b="0" dirty="0" smtClean="0">
                    <a:ea typeface="Cambria Math"/>
                    <a:sym typeface="Wingdings" pitchFamily="2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  <a:ea typeface="Cambria Math"/>
                        <a:sym typeface="Wingdings" pitchFamily="2" charset="2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𝑆</m:t>
                    </m:r>
                    <m:r>
                      <a:rPr lang="en-US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≈</m:t>
                    </m:r>
                    <m:r>
                      <a:rPr lang="en-US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𝑇𝑟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𝑙𝑜𝑔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(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𝑒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𝑟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)</m:t>
                    </m:r>
                  </m:oMath>
                </a14:m>
                <a:r>
                  <a:rPr lang="en-US" b="0" dirty="0" smtClean="0">
                    <a:ea typeface="Cambria Math"/>
                    <a:sym typeface="Wingdings" pitchFamily="2" charset="2"/>
                  </a:rPr>
                  <a:t> and the average entropy per spike is: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𝑆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/>
                        <a:ea typeface="Cambria Math"/>
                        <a:sym typeface="Wingdings" pitchFamily="2" charset="2"/>
                      </a:rPr>
                      <m:t>≈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𝑙𝑜𝑔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  <a:sym typeface="Wingdings" pitchFamily="2" charset="2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  <a:sym typeface="Wingdings" pitchFamily="2" charset="2"/>
                      </a:rPr>
                      <m:t>(</m:t>
                    </m:r>
                    <m:f>
                      <m:fPr>
                        <m:ctrlPr>
                          <a:rPr lang="en-US" i="1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𝑒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𝑟</m:t>
                        </m:r>
                        <m:r>
                          <a:rPr lang="en-US" i="1">
                            <a:latin typeface="Cambria Math"/>
                            <a:ea typeface="Cambria Math"/>
                            <a:sym typeface="Wingdings" pitchFamily="2" charset="2"/>
                          </a:rPr>
                          <m:t>∆</m:t>
                        </m:r>
                        <m:r>
                          <a:rPr lang="en-US" i="1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/>
                        <a:ea typeface="Cambria Math"/>
                        <a:sym typeface="Wingdings" pitchFamily="2" charset="2"/>
                      </a:rPr>
                      <m:t>)</m:t>
                    </m:r>
                  </m:oMath>
                </a14:m>
                <a:endParaRPr lang="en-US" b="0" dirty="0" smtClean="0">
                  <a:ea typeface="Cambria Math"/>
                  <a:sym typeface="Wingdings" pitchFamily="2" charset="2"/>
                </a:endParaRPr>
              </a:p>
              <a:p>
                <a:pPr algn="l" rtl="0"/>
                <a:endParaRPr lang="en-US" b="0" dirty="0" smtClean="0">
                  <a:ea typeface="Cambria Math"/>
                  <a:sym typeface="Wingdings" pitchFamily="2" charset="2"/>
                </a:endParaRPr>
              </a:p>
              <a:p>
                <a:pPr algn="l" rtl="0"/>
                <a:endParaRPr lang="en-US" b="0" dirty="0" smtClean="0">
                  <a:ea typeface="Cambria Math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111" t="-1078" r="-155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243638" y="4375813"/>
            <a:ext cx="2900362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048000" y="4381500"/>
            <a:ext cx="2900363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Information in Spike Trains – </a:t>
            </a:r>
            <a:r>
              <a:rPr lang="en-US" dirty="0" smtClean="0"/>
              <a:t>Rate Code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In time code only the number of spikes N in an interval T is relevant. In the noiseless case, the entropy of a Poisson spike train with rate code is: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𝑙𝑜𝑔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𝑙𝑜𝑔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en-US" dirty="0" smtClean="0"/>
              </a:p>
              <a:p>
                <a:pPr algn="l" rtl="0"/>
                <a:r>
                  <a:rPr lang="en-US" dirty="0" smtClean="0"/>
                  <a:t>And for an exponential distributed spike train (maximal):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  <m:r>
                            <a:rPr lang="en-US" i="1">
                              <a:latin typeface="Cambria Math"/>
                            </a:rPr>
                            <m:t>;</m:t>
                          </m:r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≈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𝑙𝑜𝑔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𝑁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𝑙𝑜𝑔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algn="l" rtl="0"/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44" t="-107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V="1">
            <a:off x="2800064" y="4779883"/>
            <a:ext cx="609600" cy="2296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71600" y="4968611"/>
            <a:ext cx="15240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2 bits/spike is the limit for rate codes</a:t>
            </a:r>
            <a:endParaRPr lang="he-IL" sz="1600" dirty="0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Entropy Measured from Single Neurons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A neuron’s stimulus dependent surprise is given by:</a:t>
                </a:r>
              </a:p>
              <a:p>
                <a:pPr algn="l" rtl="0"/>
                <a14:m>
                  <m:oMath xmlns:m="http://schemas.openxmlformats.org/officeDocument/2006/math">
                    <m:sSup>
                      <m:sSupPr>
                        <m:ctrlPr>
                          <a:rPr lang="he-I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𝐼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𝑌</m:t>
                        </m:r>
                      </m:sub>
                      <m:sup/>
                      <m:e>
                        <m:r>
                          <a:rPr lang="en-US" b="0" i="1" smtClean="0">
                            <a:latin typeface="Cambria Math"/>
                          </a:rPr>
                          <m:t>ⅆ</m:t>
                        </m:r>
                        <m:r>
                          <a:rPr lang="en-US" b="0" i="1" smtClean="0">
                            <a:latin typeface="Cambria Math"/>
                          </a:rPr>
                          <m:t>𝑦𝑃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</m:d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)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algn="l" rtl="0"/>
                <a:r>
                  <a:rPr lang="en-US" dirty="0" smtClean="0"/>
                  <a:t>The average of this quantity over the different stimuli is the mutual information,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  </m:t>
                    </m:r>
                    <m:sSup>
                      <m:sSupPr>
                        <m:ctrlPr>
                          <a:rPr lang="he-I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𝐼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𝑚𝑢𝑡𝑢𝑎𝑙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𝑌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he-IL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07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67175"/>
            <a:ext cx="5657850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2800064" y="4894719"/>
            <a:ext cx="1009936" cy="1148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7200" y="4968611"/>
            <a:ext cx="24384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Universal surprise curve generated by taking very small time windows at which only one spike can occur</a:t>
            </a:r>
            <a:endParaRPr lang="he-IL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3928646"/>
            <a:ext cx="52578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u="sng" dirty="0" smtClean="0"/>
              <a:t>Inferior Temporal Neurons in response to face stimuli</a:t>
            </a:r>
            <a:endParaRPr lang="he-IL" sz="1600" u="sng" dirty="0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Data Transmission in the Brain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Images were presented for 20 </a:t>
            </a:r>
            <a:r>
              <a:rPr lang="en-US" dirty="0" smtClean="0"/>
              <a:t>ms</a:t>
            </a:r>
            <a:endParaRPr lang="en-US" dirty="0" smtClean="0"/>
          </a:p>
          <a:p>
            <a:pPr algn="l" rtl="0"/>
            <a:r>
              <a:rPr lang="en-US" dirty="0" smtClean="0"/>
              <a:t>The EEG findings are remarkable in that the information has to pass through several layers of cortex – each taking 10-20 </a:t>
            </a:r>
            <a:r>
              <a:rPr lang="en-US" dirty="0" smtClean="0"/>
              <a:t>ms</a:t>
            </a:r>
            <a:r>
              <a:rPr lang="en-US" dirty="0" smtClean="0"/>
              <a:t> </a:t>
            </a:r>
            <a:endParaRPr lang="he-I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3162300"/>
            <a:ext cx="72485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://www.biomedical-engineering-online.com/content/figures/1475-925X-8-9-7-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205" y="5238000"/>
            <a:ext cx="1542857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7595206" y="5123164"/>
            <a:ext cx="771427" cy="4394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 Decoding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When assuming Gaussian tuning curves (i.e. the conditional firing probability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dirty="0" smtClean="0"/>
                  <a:t> is a Gaussian distribution) then we can recover the stimulus (exactly – if there is no noise) from a population of neurons: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he-IL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</m:acc>
                      <m:r>
                        <a:rPr lang="he-IL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𝑚𝑖𝑛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he-IL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078" r="-444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4600575"/>
            <a:ext cx="5591175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828800" y="5031474"/>
            <a:ext cx="1238536" cy="37872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3968" y="5410200"/>
            <a:ext cx="2438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One neuron cannot unambiguously decode the stimulus feature</a:t>
            </a:r>
            <a:endParaRPr lang="he-IL" sz="1600" dirty="0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3581400"/>
            <a:ext cx="6734175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Vector Decoding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Georgopoulos</a:t>
                </a:r>
                <a:r>
                  <a:rPr lang="en-US" dirty="0"/>
                  <a:t> AP, </a:t>
                </a:r>
                <a:r>
                  <a:rPr lang="en-US" dirty="0"/>
                  <a:t>Kettner</a:t>
                </a:r>
                <a:r>
                  <a:rPr lang="en-US" dirty="0"/>
                  <a:t> RE, Schwartz AB. (</a:t>
                </a:r>
                <a:r>
                  <a:rPr lang="en-US" dirty="0" smtClean="0"/>
                  <a:t>1988)</a:t>
                </a:r>
              </a:p>
              <a:p>
                <a:pPr algn="l" rtl="0"/>
                <a:r>
                  <a:rPr lang="en-US" dirty="0" smtClean="0"/>
                  <a:t>Given the tuning curve, each neuron has a preferred direction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𝑝𝑟𝑒𝑓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</a:rPr>
                          <m:t>. </m:t>
                        </m:r>
                        <m:r>
                          <a:rPr lang="en-US" b="0" i="1" smtClean="0">
                            <a:latin typeface="Cambria Math"/>
                          </a:rPr>
                          <m:t>135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𝑑𝑒𝑔𝑟𝑒𝑒𝑠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:pPr algn="l" rtl="0"/>
                <a:r>
                  <a:rPr lang="en-US" dirty="0" smtClean="0"/>
                  <a:t>The normalized firing rate is: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𝑚𝑖𝑛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𝑎𝑥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 and thus the normalized population vector</a:t>
                </a:r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 smtClean="0"/>
                  <a:t>     is: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nary>
                              <m:naryPr>
                                <m:chr m:val="∑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</m:e>
                    </m:nary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lang="en-US" i="1">
                            <a:latin typeface="Cambria Math"/>
                          </a:rPr>
                          <m:t>𝑝𝑟𝑒𝑓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44" t="-1078" r="-963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975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 Vector Decoding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828800"/>
            <a:ext cx="6019800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vs. Localized Coding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1800" b="1" dirty="0"/>
              <a:t>Local representation. </a:t>
            </a:r>
            <a:r>
              <a:rPr lang="en-US" sz="1800" dirty="0" smtClean="0"/>
              <a:t>Only </a:t>
            </a:r>
            <a:r>
              <a:rPr lang="en-US" sz="1800" dirty="0"/>
              <a:t>one node is active when a particular stimulus is </a:t>
            </a:r>
            <a:r>
              <a:rPr lang="en-US" sz="1800" dirty="0" smtClean="0"/>
              <a:t>presented. A </a:t>
            </a:r>
            <a:r>
              <a:rPr lang="en-US" sz="1800" dirty="0"/>
              <a:t>single </a:t>
            </a:r>
            <a:r>
              <a:rPr lang="en-US" sz="1800" dirty="0" smtClean="0"/>
              <a:t>node </a:t>
            </a:r>
            <a:r>
              <a:rPr lang="en-US" sz="1800" dirty="0"/>
              <a:t>would be sufficient to indicate that a particular </a:t>
            </a:r>
            <a:r>
              <a:rPr lang="en-US" sz="1800" dirty="0" smtClean="0"/>
              <a:t>stimulus was </a:t>
            </a:r>
            <a:r>
              <a:rPr lang="en-US" sz="1800" dirty="0"/>
              <a:t>present. Neurons with such characteristics have been termed </a:t>
            </a:r>
            <a:r>
              <a:rPr lang="en-US" sz="1800" i="1" dirty="0"/>
              <a:t>cardinal </a:t>
            </a:r>
            <a:r>
              <a:rPr lang="en-US" sz="1800" i="1" dirty="0" smtClean="0"/>
              <a:t>cells, pontifical </a:t>
            </a:r>
            <a:r>
              <a:rPr lang="en-US" sz="1800" i="1" dirty="0"/>
              <a:t>cells, </a:t>
            </a:r>
            <a:r>
              <a:rPr lang="en-US" sz="1800" dirty="0"/>
              <a:t>or </a:t>
            </a:r>
            <a:r>
              <a:rPr lang="en-US" sz="1800" i="1" dirty="0"/>
              <a:t>grandmother cells. </a:t>
            </a:r>
            <a:r>
              <a:rPr lang="en-US" sz="1800" dirty="0"/>
              <a:t>A vector of length </a:t>
            </a:r>
            <a:r>
              <a:rPr lang="en-US" sz="1800" i="1" dirty="0"/>
              <a:t>N </a:t>
            </a:r>
            <a:r>
              <a:rPr lang="en-US" sz="1800" dirty="0"/>
              <a:t>could represent </a:t>
            </a:r>
            <a:r>
              <a:rPr lang="en-US" sz="1800" i="1" dirty="0" smtClean="0"/>
              <a:t>N </a:t>
            </a:r>
            <a:r>
              <a:rPr lang="en-US" sz="1800" dirty="0" smtClean="0"/>
              <a:t>different </a:t>
            </a:r>
            <a:r>
              <a:rPr lang="en-US" sz="1800" dirty="0"/>
              <a:t>features with such a local representation. </a:t>
            </a:r>
            <a:endParaRPr lang="en-US" sz="1800" dirty="0" smtClean="0"/>
          </a:p>
          <a:p>
            <a:pPr algn="l" rtl="0"/>
            <a:r>
              <a:rPr lang="en-US" sz="1800" b="1" dirty="0" smtClean="0"/>
              <a:t>Fully </a:t>
            </a:r>
            <a:r>
              <a:rPr lang="en-US" sz="1800" b="1" dirty="0"/>
              <a:t>distributed representation</a:t>
            </a:r>
            <a:r>
              <a:rPr lang="en-US" sz="1800" b="1" dirty="0" smtClean="0"/>
              <a:t>.  </a:t>
            </a:r>
            <a:r>
              <a:rPr lang="en-US" sz="1800" dirty="0" smtClean="0"/>
              <a:t>A </a:t>
            </a:r>
            <a:r>
              <a:rPr lang="en-US" sz="1800" dirty="0"/>
              <a:t>stimulus </a:t>
            </a:r>
            <a:r>
              <a:rPr lang="en-US" sz="1800" dirty="0" smtClean="0"/>
              <a:t>is encoded </a:t>
            </a:r>
            <a:r>
              <a:rPr lang="en-US" sz="1800" dirty="0"/>
              <a:t>by the combination of the activities of all the components in the </a:t>
            </a:r>
            <a:r>
              <a:rPr lang="en-US" sz="1800" dirty="0" smtClean="0"/>
              <a:t>vector representing </a:t>
            </a:r>
            <a:r>
              <a:rPr lang="en-US" sz="1800" dirty="0"/>
              <a:t>a stimulus. In the case of binary </a:t>
            </a:r>
            <a:r>
              <a:rPr lang="en-US" sz="1800" dirty="0" smtClean="0"/>
              <a:t>nodes, the </a:t>
            </a:r>
            <a:r>
              <a:rPr lang="en-US" sz="1800" dirty="0"/>
              <a:t>probability of each node to be </a:t>
            </a:r>
            <a:r>
              <a:rPr lang="en-US" sz="1800" i="1" dirty="0"/>
              <a:t>on </a:t>
            </a:r>
            <a:r>
              <a:rPr lang="en-US" sz="1800" dirty="0"/>
              <a:t>or </a:t>
            </a:r>
            <a:r>
              <a:rPr lang="en-US" sz="1800" i="1" dirty="0"/>
              <a:t>off </a:t>
            </a:r>
            <a:r>
              <a:rPr lang="en-US" sz="1800" dirty="0"/>
              <a:t>is </a:t>
            </a:r>
            <a:r>
              <a:rPr lang="en-US" sz="1800" dirty="0" smtClean="0"/>
              <a:t>equal. </a:t>
            </a:r>
            <a:r>
              <a:rPr lang="en-US" sz="1800" dirty="0"/>
              <a:t>The number of different </a:t>
            </a:r>
            <a:r>
              <a:rPr lang="en-US" sz="1800" dirty="0" smtClean="0"/>
              <a:t>stimuli that </a:t>
            </a:r>
            <a:r>
              <a:rPr lang="en-US" sz="1800" dirty="0"/>
              <a:t>can be encoded with such vectors scales exponentially with the </a:t>
            </a:r>
            <a:r>
              <a:rPr lang="en-US" sz="1800" dirty="0" smtClean="0"/>
              <a:t>number of nodes. </a:t>
            </a:r>
          </a:p>
          <a:p>
            <a:pPr algn="l" rtl="0"/>
            <a:r>
              <a:rPr lang="en-US" sz="1800" b="1" dirty="0" smtClean="0"/>
              <a:t>Sparsely </a:t>
            </a:r>
            <a:r>
              <a:rPr lang="en-US" sz="1800" b="1" dirty="0"/>
              <a:t>distributed representation. </a:t>
            </a:r>
            <a:r>
              <a:rPr lang="en-US" sz="1800" dirty="0" smtClean="0"/>
              <a:t>Only </a:t>
            </a:r>
            <a:r>
              <a:rPr lang="en-US" sz="1800" dirty="0"/>
              <a:t>a fraction of the components (nodes) of a vector is involved in </a:t>
            </a:r>
            <a:r>
              <a:rPr lang="en-US" sz="1800" dirty="0" smtClean="0"/>
              <a:t>representing a </a:t>
            </a:r>
            <a:r>
              <a:rPr lang="en-US" sz="1800" dirty="0"/>
              <a:t>certain </a:t>
            </a:r>
            <a:r>
              <a:rPr lang="en-US" sz="1800" dirty="0" smtClean="0"/>
              <a:t>stimulus. </a:t>
            </a:r>
            <a:r>
              <a:rPr lang="en-US" sz="1800" dirty="0"/>
              <a:t>The number of stimuli that can be represented by a </a:t>
            </a:r>
            <a:r>
              <a:rPr lang="en-US" sz="1800" dirty="0" smtClean="0"/>
              <a:t>vector of </a:t>
            </a:r>
            <a:r>
              <a:rPr lang="en-US" sz="1800" dirty="0"/>
              <a:t>length </a:t>
            </a:r>
            <a:r>
              <a:rPr lang="en-US" sz="1800" i="1" dirty="0"/>
              <a:t>N </a:t>
            </a:r>
            <a:r>
              <a:rPr lang="en-US" sz="1800" dirty="0"/>
              <a:t>is then somewhere in between the cases </a:t>
            </a:r>
            <a:r>
              <a:rPr lang="en-US" sz="1800" dirty="0" smtClean="0"/>
              <a:t>above. In </a:t>
            </a:r>
            <a:r>
              <a:rPr lang="en-US" sz="1800" dirty="0"/>
              <a:t>the case of binary vectors we would have a larger probability for </a:t>
            </a:r>
            <a:r>
              <a:rPr lang="en-US" sz="1800" dirty="0" smtClean="0"/>
              <a:t>a node </a:t>
            </a:r>
            <a:r>
              <a:rPr lang="en-US" sz="1800" dirty="0"/>
              <a:t>to be </a:t>
            </a:r>
            <a:r>
              <a:rPr lang="en-US" sz="1800" dirty="0" smtClean="0"/>
              <a:t>'off‘ than ‘on’.</a:t>
            </a:r>
            <a:endParaRPr lang="he-IL" sz="1800" dirty="0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Neurons Responding to Faces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 example of sparse representation</a:t>
            </a:r>
            <a:endParaRPr lang="he-I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86000"/>
            <a:ext cx="3638550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216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The Neural Code</a:t>
            </a:r>
            <a:endParaRPr lang="he-IL" sz="6000" dirty="0"/>
          </a:p>
        </p:txBody>
      </p:sp>
    </p:spTree>
    <p:extLst>
      <p:ext uri="{BB962C8B-B14F-4D97-AF65-F5344CB8AC3E}">
        <p14:creationId xmlns:p14="http://schemas.microsoft.com/office/powerpoint/2010/main" val="12727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5400" dirty="0" smtClean="0"/>
              <a:t>Plasticity</a:t>
            </a:r>
            <a:endParaRPr lang="he-IL" sz="5400" dirty="0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Plasticity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Structural </a:t>
            </a:r>
            <a:r>
              <a:rPr lang="en-US" b="1" dirty="0"/>
              <a:t>plasticity </a:t>
            </a:r>
            <a:r>
              <a:rPr lang="en-US" dirty="0"/>
              <a:t>is the mechanism describing </a:t>
            </a:r>
            <a:r>
              <a:rPr lang="en-US" dirty="0" smtClean="0"/>
              <a:t>the generation </a:t>
            </a:r>
            <a:r>
              <a:rPr lang="en-US" dirty="0"/>
              <a:t>of new connections and thereby redefining </a:t>
            </a:r>
            <a:r>
              <a:rPr lang="en-US" dirty="0" smtClean="0"/>
              <a:t>the topology </a:t>
            </a:r>
            <a:r>
              <a:rPr lang="en-US" dirty="0"/>
              <a:t>of the network.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Functional </a:t>
            </a:r>
            <a:r>
              <a:rPr lang="en-US" b="1" dirty="0"/>
              <a:t>plasticity </a:t>
            </a:r>
            <a:r>
              <a:rPr lang="en-US" dirty="0"/>
              <a:t>is the mechanism of changing the </a:t>
            </a:r>
            <a:r>
              <a:rPr lang="en-US" dirty="0" smtClean="0"/>
              <a:t>strength values </a:t>
            </a:r>
            <a:r>
              <a:rPr lang="en-US" dirty="0"/>
              <a:t>of existing </a:t>
            </a:r>
            <a:r>
              <a:rPr lang="en-US" dirty="0" smtClean="0"/>
              <a:t>connections (synapses).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9518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Hebbian Plasticity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“</a:t>
            </a:r>
            <a:r>
              <a:rPr lang="en-US" i="1" dirty="0" smtClean="0"/>
              <a:t>When </a:t>
            </a:r>
            <a:r>
              <a:rPr lang="en-US" i="1" dirty="0"/>
              <a:t>an axon of a cell A is near enough to </a:t>
            </a:r>
            <a:r>
              <a:rPr lang="en-US" i="1" dirty="0" smtClean="0"/>
              <a:t>excite cell </a:t>
            </a:r>
            <a:r>
              <a:rPr lang="en-US" i="1" dirty="0"/>
              <a:t>B or repeatedly or persistently takes part in firing </a:t>
            </a:r>
            <a:r>
              <a:rPr lang="en-US" i="1" dirty="0" smtClean="0"/>
              <a:t>it, some </a:t>
            </a:r>
            <a:r>
              <a:rPr lang="en-US" i="1" dirty="0"/>
              <a:t>growth or metabolic change takes place in </a:t>
            </a:r>
            <a:r>
              <a:rPr lang="en-US" i="1" dirty="0" smtClean="0"/>
              <a:t>both cells </a:t>
            </a:r>
            <a:r>
              <a:rPr lang="en-US" i="1" dirty="0"/>
              <a:t>such that A’s efficiency, as one of the cells firing </a:t>
            </a:r>
            <a:r>
              <a:rPr lang="en-US" i="1" dirty="0" smtClean="0"/>
              <a:t>B, is </a:t>
            </a:r>
            <a:r>
              <a:rPr lang="en-US" i="1" dirty="0"/>
              <a:t>increased</a:t>
            </a:r>
            <a:r>
              <a:rPr lang="en-US" dirty="0" smtClean="0"/>
              <a:t>.”</a:t>
            </a:r>
          </a:p>
          <a:p>
            <a:pPr algn="l" rtl="0"/>
            <a:endParaRPr lang="en-US" dirty="0"/>
          </a:p>
          <a:p>
            <a:pPr algn="l" rtl="0"/>
            <a:r>
              <a:rPr lang="en-US" sz="2000" dirty="0"/>
              <a:t>Donald O. Hebb, The organization of behavior, 1949</a:t>
            </a:r>
          </a:p>
          <a:p>
            <a:pPr algn="l" rtl="0"/>
            <a:r>
              <a:rPr lang="en-US" sz="2000" dirty="0"/>
              <a:t>See also Sigmund Freud, Law of association by simultaneity, 1888</a:t>
            </a: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88985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Associative node and network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09800"/>
            <a:ext cx="495300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Association Learning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b="1" dirty="0" smtClean="0"/>
                  <a:t>A Neuron model: </a:t>
                </a:r>
                <a:r>
                  <a:rPr lang="en-US" dirty="0" smtClean="0"/>
                  <a:t>In each time step the model neuron fires if: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he-IL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he-IL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𝑖𝑛</m:t>
                              </m:r>
                            </m:sup>
                          </m:sSub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r>
                        <a:rPr lang="en-US" b="0" i="1" smtClean="0">
                          <a:latin typeface="Cambria Math"/>
                        </a:rPr>
                        <m:t>1</m:t>
                      </m:r>
                      <m:r>
                        <a:rPr lang="en-US" b="0" i="1" smtClean="0">
                          <a:latin typeface="Cambria Math"/>
                        </a:rPr>
                        <m:t>.</m:t>
                      </m:r>
                      <m:r>
                        <a:rPr lang="en-US" b="0" i="1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:r>
                  <a:rPr lang="en-US" b="1" dirty="0"/>
                  <a:t>Learning rule: </a:t>
                </a:r>
                <a:r>
                  <a:rPr lang="en-US" dirty="0"/>
                  <a:t>Increase the strength of the synapses by a </a:t>
                </a:r>
                <a:r>
                  <a:rPr lang="en-US" dirty="0" smtClean="0"/>
                  <a:t>value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𝑤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en-US" dirty="0"/>
                  <a:t> if </a:t>
                </a:r>
                <a:r>
                  <a:rPr lang="en-US" dirty="0" smtClean="0"/>
                  <a:t>presynaptic firing is </a:t>
                </a:r>
                <a:r>
                  <a:rPr lang="en-US" dirty="0"/>
                  <a:t>paired </a:t>
                </a:r>
                <a:r>
                  <a:rPr lang="en-US" dirty="0" smtClean="0"/>
                  <a:t>with </a:t>
                </a:r>
                <a:r>
                  <a:rPr lang="en-US" dirty="0"/>
                  <a:t>postsynaptic firing</a:t>
                </a:r>
                <a:endParaRPr lang="he-IL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07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72000"/>
            <a:ext cx="344805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of Association Learning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1981200"/>
            <a:ext cx="7553325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889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880"/>
            <a:ext cx="8534400" cy="11116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Properties of associators and Hebbian Learning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Pattern </a:t>
            </a:r>
            <a:r>
              <a:rPr lang="en-US" sz="2800" dirty="0"/>
              <a:t>completion and </a:t>
            </a:r>
            <a:r>
              <a:rPr lang="en-US" sz="2800" dirty="0" smtClean="0"/>
              <a:t>generalization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800" dirty="0" smtClean="0"/>
              <a:t>Prototypes </a:t>
            </a:r>
            <a:r>
              <a:rPr lang="en-US" sz="2800" dirty="0"/>
              <a:t>and extraction of central </a:t>
            </a:r>
            <a:r>
              <a:rPr lang="en-US" sz="2800" dirty="0" smtClean="0"/>
              <a:t>tendencies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800" dirty="0" smtClean="0"/>
              <a:t>Graceful </a:t>
            </a:r>
            <a:r>
              <a:rPr lang="en-US" sz="2800" dirty="0"/>
              <a:t>degradation and fault tolerance</a:t>
            </a:r>
            <a:endParaRPr lang="he-IL" sz="2800" dirty="0"/>
          </a:p>
        </p:txBody>
      </p:sp>
    </p:spTree>
    <p:extLst>
      <p:ext uri="{BB962C8B-B14F-4D97-AF65-F5344CB8AC3E}">
        <p14:creationId xmlns:p14="http://schemas.microsoft.com/office/powerpoint/2010/main" val="411199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Structure of Hebbian Plasticity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81200"/>
            <a:ext cx="5000625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>
            <a:stCxn id="7" idx="1"/>
          </p:cNvCxnSpPr>
          <p:nvPr/>
        </p:nvCxnSpPr>
        <p:spPr>
          <a:xfrm flipH="1">
            <a:off x="7034152" y="2964044"/>
            <a:ext cx="533399" cy="2708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67551" y="2794767"/>
            <a:ext cx="24384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LTP</a:t>
            </a:r>
            <a:endParaRPr lang="he-IL" sz="1600" dirty="0"/>
          </a:p>
        </p:txBody>
      </p:sp>
      <p:cxnSp>
        <p:nvCxnSpPr>
          <p:cNvPr id="11" name="Straight Arrow Connector 10"/>
          <p:cNvCxnSpPr>
            <a:stCxn id="12" idx="1"/>
          </p:cNvCxnSpPr>
          <p:nvPr/>
        </p:nvCxnSpPr>
        <p:spPr>
          <a:xfrm flipH="1">
            <a:off x="7162801" y="4441586"/>
            <a:ext cx="533399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96200" y="4272309"/>
            <a:ext cx="24384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LTD</a:t>
            </a:r>
            <a:endParaRPr lang="he-IL" sz="1600" dirty="0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Spike Timing Dependent Plasticity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1"/>
          <a:stretch/>
        </p:blipFill>
        <p:spPr bwMode="auto">
          <a:xfrm>
            <a:off x="2011878" y="1959428"/>
            <a:ext cx="4991100" cy="469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854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Dependence of Change on Initial Strength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LTD is proportional (multiplicative) to the initial synaptic efficiency: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∝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:pPr algn="l" rtl="0"/>
                <a:r>
                  <a:rPr lang="en-US" dirty="0" smtClean="0">
                    <a:ea typeface="Cambria Math"/>
                  </a:rPr>
                  <a:t>LTP is independent of the initial strength: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∝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𝑐𝑜𝑛𝑠𝑡</m:t>
                    </m:r>
                  </m:oMath>
                </a14:m>
                <a:endParaRPr lang="en-US" dirty="0" smtClean="0">
                  <a:ea typeface="Cambria Math"/>
                </a:endParaRPr>
              </a:p>
              <a:p>
                <a:pPr algn="l" rtl="0"/>
                <a:endParaRPr lang="en-US" b="0" dirty="0" smtClean="0">
                  <a:ea typeface="Cambria Math"/>
                </a:endParaRPr>
              </a:p>
              <a:p>
                <a:pPr algn="l" rtl="0"/>
                <a:endParaRPr lang="he-IL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07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43425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7467600" y="4417543"/>
            <a:ext cx="533399" cy="2708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924800" y="4086214"/>
            <a:ext cx="24384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LTP</a:t>
            </a:r>
            <a:endParaRPr lang="he-IL" sz="16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172200" y="5358954"/>
            <a:ext cx="1" cy="40221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67400" y="5023583"/>
            <a:ext cx="24384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LTD</a:t>
            </a:r>
            <a:endParaRPr lang="he-IL" sz="1600" dirty="0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Neurons talk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pPr algn="l" rtl="0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www.youtube.com/watch?v=mJJGZP9Dtq4</a:t>
            </a:r>
            <a:endParaRPr lang="en-US" dirty="0" smtClean="0"/>
          </a:p>
          <a:p>
            <a:pPr algn="l" rtl="0"/>
            <a:r>
              <a:rPr lang="en-US" dirty="0" smtClean="0"/>
              <a:t>What are the neurons saying?</a:t>
            </a:r>
          </a:p>
          <a:p>
            <a:pPr algn="l" rtl="0"/>
            <a:r>
              <a:rPr lang="en-US" dirty="0" smtClean="0"/>
              <a:t>How is the information coded?</a:t>
            </a:r>
          </a:p>
          <a:p>
            <a:pPr algn="l" rtl="0"/>
            <a:endParaRPr lang="he-IL" dirty="0" smtClean="0"/>
          </a:p>
          <a:p>
            <a:pPr marL="0" indent="0" algn="l" rtl="0">
              <a:buNone/>
            </a:pPr>
            <a:endParaRPr lang="en-US" dirty="0" smtClean="0"/>
          </a:p>
          <a:p>
            <a:endParaRPr lang="he-I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0"/>
            <a:ext cx="3657600" cy="2182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082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4000" dirty="0" smtClean="0"/>
              <a:t>Mathematical Formulation of Hebbian Plasticity with Spiking Neurons</a:t>
            </a:r>
            <a:endParaRPr lang="he-IL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27" y="1752600"/>
            <a:ext cx="747712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>
            <a:stCxn id="7" idx="1"/>
          </p:cNvCxnSpPr>
          <p:nvPr/>
        </p:nvCxnSpPr>
        <p:spPr>
          <a:xfrm flipH="1">
            <a:off x="6011698" y="2480477"/>
            <a:ext cx="533399" cy="2708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45097" y="2311200"/>
            <a:ext cx="24384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Threshold function</a:t>
            </a:r>
            <a:endParaRPr lang="he-IL" sz="16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191000" y="2574386"/>
            <a:ext cx="381989" cy="17694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28800" y="2277350"/>
            <a:ext cx="38100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Based on experimental spike timing results</a:t>
            </a:r>
            <a:endParaRPr lang="he-IL" sz="1600" dirty="0"/>
          </a:p>
        </p:txBody>
      </p:sp>
    </p:spTree>
    <p:extLst>
      <p:ext uri="{BB962C8B-B14F-4D97-AF65-F5344CB8AC3E}">
        <p14:creationId xmlns:p14="http://schemas.microsoft.com/office/powerpoint/2010/main" val="344491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Models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229600" cy="4525963"/>
          </a:xfrm>
        </p:spPr>
        <p:txBody>
          <a:bodyPr/>
          <a:lstStyle/>
          <a:p>
            <a:endParaRPr lang="he-IL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7896225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-Point Star 5"/>
          <p:cNvSpPr/>
          <p:nvPr/>
        </p:nvSpPr>
        <p:spPr>
          <a:xfrm>
            <a:off x="457200" y="3519056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5-Point Star 8"/>
          <p:cNvSpPr/>
          <p:nvPr/>
        </p:nvSpPr>
        <p:spPr>
          <a:xfrm>
            <a:off x="457200" y="3990728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5-Point Star 9"/>
          <p:cNvSpPr/>
          <p:nvPr/>
        </p:nvSpPr>
        <p:spPr>
          <a:xfrm>
            <a:off x="457200" y="44958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7693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 Distributions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Experimental synaptic efficiency distributions appear to be log-normal.</a:t>
            </a:r>
          </a:p>
          <a:p>
            <a:pPr algn="l" rtl="0"/>
            <a:r>
              <a:rPr lang="en-US" dirty="0" smtClean="0"/>
              <a:t>Note: Just excitatory synapses.</a:t>
            </a:r>
            <a:endParaRPr lang="he-IL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6" y="3276600"/>
            <a:ext cx="347662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880"/>
            <a:ext cx="8610600" cy="11116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Weight Distribution in a Rate Model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weights are calculated at the limit after a long training with exponential pre and post spike trains. (</a:t>
            </a:r>
            <a:r>
              <a:rPr lang="en-US" dirty="0" err="1" smtClean="0"/>
              <a:t>hebb_dis.m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Results are similar when constraining inhibitory synapses to negative values and excitatory to positive (</a:t>
            </a:r>
            <a:r>
              <a:rPr lang="en-US" dirty="0" err="1" smtClean="0"/>
              <a:t>hebb_dis_exin.m</a:t>
            </a:r>
            <a:r>
              <a:rPr lang="en-US" dirty="0" smtClean="0"/>
              <a:t>)</a:t>
            </a:r>
            <a:endParaRPr lang="he-IL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250" y="3892632"/>
            <a:ext cx="390525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94908"/>
            <a:ext cx="28765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766335" cy="4525963"/>
          </a:xfrm>
        </p:spPr>
        <p:txBody>
          <a:bodyPr/>
          <a:lstStyle/>
          <a:p>
            <a:pPr algn="l" rtl="0"/>
            <a:r>
              <a:rPr lang="en-US" dirty="0" smtClean="0"/>
              <a:t>We initialize the model with strong weights and use an additive Hebbian rule and stronger LTD than LTP.</a:t>
            </a:r>
          </a:p>
          <a:p>
            <a:pPr algn="l" rtl="0"/>
            <a:r>
              <a:rPr lang="en-US" dirty="0" smtClean="0"/>
              <a:t>Weight distribution is bi-modal. If we use a multiplicative rule for LTD the distribution is </a:t>
            </a:r>
            <a:r>
              <a:rPr lang="en-US" dirty="0" err="1" smtClean="0"/>
              <a:t>unimodal</a:t>
            </a:r>
            <a:r>
              <a:rPr lang="en-US" dirty="0" smtClean="0"/>
              <a:t> and resembles </a:t>
            </a:r>
          </a:p>
          <a:p>
            <a:pPr marL="0" indent="0" algn="l" rtl="0">
              <a:spcBef>
                <a:spcPts val="0"/>
              </a:spcBef>
              <a:buNone/>
            </a:pPr>
            <a:r>
              <a:rPr lang="en-US" dirty="0" smtClean="0"/>
              <a:t>     experimental results</a:t>
            </a:r>
            <a:endParaRPr lang="he-I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535" y="1295400"/>
            <a:ext cx="3895725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4362450"/>
            <a:ext cx="5991225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8343897" y="5721737"/>
            <a:ext cx="228601" cy="46734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38998" y="5318790"/>
            <a:ext cx="24384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Second Peak</a:t>
            </a:r>
            <a:endParaRPr lang="he-IL" sz="1600" dirty="0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Synaptic Scaling and PCA in Neurons?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he-IL" dirty="0" smtClean="0"/>
              <a:t>	</a:t>
            </a:r>
            <a:r>
              <a:rPr lang="en-US" dirty="0" smtClean="0"/>
              <a:t> (</a:t>
            </a:r>
            <a:r>
              <a:rPr lang="en-US" dirty="0" err="1" smtClean="0"/>
              <a:t>oja.m</a:t>
            </a:r>
            <a:r>
              <a:rPr lang="en-US" dirty="0"/>
              <a:t>)</a:t>
            </a:r>
            <a:endParaRPr lang="he-IL" dirty="0"/>
          </a:p>
          <a:p>
            <a:endParaRPr lang="he-IL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3406239"/>
            <a:ext cx="501015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44114"/>
            <a:ext cx="382905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5-Point Star 6"/>
          <p:cNvSpPr/>
          <p:nvPr/>
        </p:nvSpPr>
        <p:spPr>
          <a:xfrm>
            <a:off x="2514600" y="2912425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Firing Rate Hypothesis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dominant approach in the field:</a:t>
            </a:r>
          </a:p>
          <a:p>
            <a:pPr marL="0" indent="0" algn="l" rtl="0">
              <a:buNone/>
            </a:pPr>
            <a:r>
              <a:rPr lang="en-US" dirty="0" smtClean="0"/>
              <a:t>The information is in the form of a rate code</a:t>
            </a:r>
            <a:endParaRPr lang="he-I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267200"/>
            <a:ext cx="5448300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294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Code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There are rare examples where the firing rate does not change in response to stimulus (such as in A1).</a:t>
            </a:r>
          </a:p>
          <a:p>
            <a:pPr algn="l" rtl="0"/>
            <a:r>
              <a:rPr lang="en-US" dirty="0" smtClean="0"/>
              <a:t>There is however a stimulus-locked variation in the relative firing of neuron couples.</a:t>
            </a:r>
          </a:p>
          <a:p>
            <a:pPr algn="l" rtl="0"/>
            <a:r>
              <a:rPr lang="en-US" dirty="0" smtClean="0"/>
              <a:t>Such correlation is very important</a:t>
            </a:r>
          </a:p>
          <a:p>
            <a:pPr marL="0" indent="0" algn="l" rtl="0">
              <a:buNone/>
            </a:pPr>
            <a:r>
              <a:rPr lang="en-US" dirty="0" smtClean="0"/>
              <a:t>     to a receiving neuron that is a leaky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integrator</a:t>
            </a:r>
            <a:endParaRPr lang="he-I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8300" y="3209925"/>
            <a:ext cx="3695700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53200" y="2971800"/>
            <a:ext cx="22288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4 KHz auditory tone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Integrator and Coincidence Detector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leaky integrator with a small time constant can serve as a coincidence detector</a:t>
            </a:r>
          </a:p>
          <a:p>
            <a:pPr algn="l" rtl="0"/>
            <a:r>
              <a:rPr lang="en-US" dirty="0" smtClean="0"/>
              <a:t>In real neurons the window of integration (dependent upon the decay constant and the EPSP time course) is on the order of a few milliseconds</a:t>
            </a:r>
            <a:endParaRPr lang="he-IL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4495800"/>
            <a:ext cx="554355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Accurate is the Spike Timing?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Visual Area MT neurons respond with an elevated firing rate to a constantly moving stimulus but with high inter-trial variability.</a:t>
            </a:r>
          </a:p>
          <a:p>
            <a:pPr algn="l" rtl="0"/>
            <a:r>
              <a:rPr lang="en-US" dirty="0" smtClean="0"/>
              <a:t>They are however very accurate in responding to changes in the stimulus (change in velocity).</a:t>
            </a:r>
          </a:p>
          <a:p>
            <a:pPr algn="l" rtl="0"/>
            <a:r>
              <a:rPr lang="en-US" dirty="0" smtClean="0"/>
              <a:t>So what is the code?...</a:t>
            </a:r>
            <a:endParaRPr lang="he-I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4191000"/>
            <a:ext cx="54673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thebrain.mcgill.ca/flash/a/a_02/a_02_cr/a_02_cr_vis/a_02_cr_vis_3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08" y="4343400"/>
            <a:ext cx="2857500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Theory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How much information can be theoretically conveyed by the neurons?</a:t>
                </a:r>
              </a:p>
              <a:p>
                <a:pPr algn="l" rtl="0"/>
                <a:r>
                  <a:rPr lang="en-US" dirty="0" smtClean="0"/>
                  <a:t>Claude Shannon (1948) demonstrated a way to quantify the amount of information in a system</a:t>
                </a:r>
              </a:p>
              <a:p>
                <a:pPr algn="l" rtl="0"/>
                <a:r>
                  <a:rPr lang="en-US" dirty="0" smtClean="0"/>
                  <a:t>In the absence of noise and assuming independence, the Information gain from receiving the message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is: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𝐼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𝑙𝑜𝑔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07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35" y="4545713"/>
            <a:ext cx="7324725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990600" y="4545713"/>
                <a:ext cx="259080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=0.5 </a:t>
                </a:r>
                <a:r>
                  <a:rPr lang="en-US" dirty="0" smtClean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>
                    <a:sym typeface="Wingdings" pitchFamily="2" charset="2"/>
                  </a:rPr>
                  <a:t>1bit </a:t>
                </a:r>
                <a:endParaRPr lang="he-IL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4545713"/>
                <a:ext cx="2590800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19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Entropy</a:t>
            </a:r>
            <a:endParaRPr lang="he-I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Entropy is a measure of average (expected value) amount of information in the entire set of possible messages</a:t>
                </a:r>
              </a:p>
              <a:p>
                <a:pPr algn="l" rtl="0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=−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algn="l" rtl="0"/>
                <a:r>
                  <a:rPr lang="en-US" dirty="0" smtClean="0"/>
                  <a:t>If all N messages in a set are equally likely then the entropy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𝑙𝑜𝑔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 smtClean="0"/>
                  <a:t> and is maximal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078" r="-74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6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Custom 1">
      <a:dk1>
        <a:srgbClr val="000000"/>
      </a:dk1>
      <a:lt1>
        <a:sysClr val="window" lastClr="FFFFFF"/>
      </a:lt1>
      <a:dk2>
        <a:srgbClr val="3C3C34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Custom 1">
      <a:majorFont>
        <a:latin typeface="Bodoni MT Condensed"/>
        <a:ea typeface=""/>
        <a:cs typeface="Times New Roman"/>
      </a:majorFont>
      <a:minorFont>
        <a:latin typeface="Calibri"/>
        <a:ea typeface=""/>
        <a:cs typeface="Arial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1232</TotalTime>
  <Words>1569</Words>
  <Application>Microsoft Office PowerPoint</Application>
  <PresentationFormat>On-screen Show (4:3)</PresentationFormat>
  <Paragraphs>128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Decatur</vt:lpstr>
      <vt:lpstr>Neural Code and Plasticity</vt:lpstr>
      <vt:lpstr>PowerPoint Presentation</vt:lpstr>
      <vt:lpstr>How Neurons talk</vt:lpstr>
      <vt:lpstr>The Firing Rate Hypothesis</vt:lpstr>
      <vt:lpstr>Correlation Code</vt:lpstr>
      <vt:lpstr>Integrator and Coincidence Detector</vt:lpstr>
      <vt:lpstr>How Accurate is the Spike Timing?</vt:lpstr>
      <vt:lpstr>Information Theory</vt:lpstr>
      <vt:lpstr>Entropy</vt:lpstr>
      <vt:lpstr>Mutual Information</vt:lpstr>
      <vt:lpstr>Information in Spike Trains – Temporal Code</vt:lpstr>
      <vt:lpstr>Information in Spike Trains – Rate Code</vt:lpstr>
      <vt:lpstr>Entropy Measured from Single Neurons</vt:lpstr>
      <vt:lpstr>Rapid Data Transmission in the Brain</vt:lpstr>
      <vt:lpstr>Bayesian Decoding</vt:lpstr>
      <vt:lpstr>Population Vector Decoding</vt:lpstr>
      <vt:lpstr>Population Vector Decoding</vt:lpstr>
      <vt:lpstr>Distributed vs. Localized Coding</vt:lpstr>
      <vt:lpstr>IT Neurons Responding to Faces</vt:lpstr>
      <vt:lpstr>PowerPoint Presentation</vt:lpstr>
      <vt:lpstr>Types of Plasticity</vt:lpstr>
      <vt:lpstr>Hebbian Plasticity</vt:lpstr>
      <vt:lpstr>The Associative node and network</vt:lpstr>
      <vt:lpstr>An Example of Association Learning</vt:lpstr>
      <vt:lpstr>An Example of Association Learning</vt:lpstr>
      <vt:lpstr>Properties of associators and Hebbian Learning</vt:lpstr>
      <vt:lpstr>Temporal Structure of Hebbian Plasticity</vt:lpstr>
      <vt:lpstr>Spike Timing Dependent Plasticity</vt:lpstr>
      <vt:lpstr>Dependence of Change on Initial Strength</vt:lpstr>
      <vt:lpstr>Mathematical Formulation of Hebbian Plasticity with Spiking Neurons</vt:lpstr>
      <vt:lpstr>Rate Models</vt:lpstr>
      <vt:lpstr>Weight Distributions</vt:lpstr>
      <vt:lpstr>Example of Weight Distribution in a Rate Model</vt:lpstr>
      <vt:lpstr>Another Example</vt:lpstr>
      <vt:lpstr>Synaptic Scaling and PCA in Neurons?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Neuron Models</dc:title>
  <dc:creator>omripere</dc:creator>
  <cp:lastModifiedBy>Omri Perez</cp:lastModifiedBy>
  <cp:revision>93</cp:revision>
  <dcterms:created xsi:type="dcterms:W3CDTF">2006-08-16T00:00:00Z</dcterms:created>
  <dcterms:modified xsi:type="dcterms:W3CDTF">2012-12-10T12:01:20Z</dcterms:modified>
</cp:coreProperties>
</file>