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4.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2" r:id="rId1"/>
  </p:sldMasterIdLst>
  <p:notesMasterIdLst>
    <p:notesMasterId r:id="rId35"/>
  </p:notesMasterIdLst>
  <p:sldIdLst>
    <p:sldId id="256" r:id="rId2"/>
    <p:sldId id="257" r:id="rId3"/>
    <p:sldId id="258" r:id="rId4"/>
    <p:sldId id="260" r:id="rId5"/>
    <p:sldId id="261" r:id="rId6"/>
    <p:sldId id="262" r:id="rId7"/>
    <p:sldId id="259" r:id="rId8"/>
    <p:sldId id="263" r:id="rId9"/>
    <p:sldId id="272" r:id="rId10"/>
    <p:sldId id="283" r:id="rId11"/>
    <p:sldId id="274" r:id="rId12"/>
    <p:sldId id="275" r:id="rId13"/>
    <p:sldId id="276" r:id="rId14"/>
    <p:sldId id="264" r:id="rId15"/>
    <p:sldId id="266" r:id="rId16"/>
    <p:sldId id="290" r:id="rId17"/>
    <p:sldId id="267" r:id="rId18"/>
    <p:sldId id="268" r:id="rId19"/>
    <p:sldId id="269" r:id="rId20"/>
    <p:sldId id="271" r:id="rId21"/>
    <p:sldId id="273" r:id="rId22"/>
    <p:sldId id="286" r:id="rId23"/>
    <p:sldId id="277" r:id="rId24"/>
    <p:sldId id="278" r:id="rId25"/>
    <p:sldId id="279" r:id="rId26"/>
    <p:sldId id="280" r:id="rId27"/>
    <p:sldId id="281" r:id="rId28"/>
    <p:sldId id="282" r:id="rId29"/>
    <p:sldId id="284" r:id="rId30"/>
    <p:sldId id="285" r:id="rId31"/>
    <p:sldId id="287" r:id="rId32"/>
    <p:sldId id="291" r:id="rId33"/>
    <p:sldId id="288" r:id="rId34"/>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ri Alon Eron" initials="SAE" lastIdx="1" clrIdx="0">
    <p:extLst>
      <p:ext uri="{19B8F6BF-5375-455C-9EA6-DF929625EA0E}">
        <p15:presenceInfo xmlns:p15="http://schemas.microsoft.com/office/powerpoint/2012/main" userId="Shiri Alon Er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DEDEC"/>
    <a:srgbClr val="AAE8E7"/>
    <a:srgbClr val="FFC081"/>
    <a:srgbClr val="FFDEBD"/>
    <a:srgbClr val="D5D5FF"/>
    <a:srgbClr val="FFFAEB"/>
    <a:srgbClr val="EBF9F8"/>
    <a:srgbClr val="DFF6F5"/>
    <a:srgbClr val="F6FCFC"/>
    <a:srgbClr val="33BB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0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4T11:46:03.559"/>
    </inkml:context>
    <inkml:brush xml:id="br0">
      <inkml:brushProperty name="width" value="0.05" units="cm"/>
      <inkml:brushProperty name="height" value="0.05" units="cm"/>
    </inkml:brush>
  </inkml:definitions>
  <inkml:trace contextRef="#ctx0" brushRef="#br0">0 269 7058,'3'-5'297,"0"0"0,0 1 1,0-1-1,1 0 1,-1 1-1,1 0 1,0 0-1,0 0 0,6-3 1,42-30-405,-50 36 144,76-36 16,-65 30-49,92-49 18,-90 49-20,0 1 0,1 1-1,0 0 1,0 1 0,19-2-1,48 2 13,-52 3 7,0-1 1,31-6-1,-10-4 36,-30 6 7,38-6-1,3 8 24,1 3 0,-1 2 0,0 3 1,1 3-1,-2 2 0,0 4 0,61 20 0,-78-16-84,0 2-1,-2 2 0,0 2 1,41 30-1,-9-7 2,-37-22-2,-1 2-1,-1 2 0,-1 2 0,-1 0 1,-2 3-1,37 47 0,-29-26-1,-2 2 0,-2 1 0,42 97-1,65 180 31,-112-247-16,37 172 0,-33-56 10,-9 1 0,-9 2 0,-12 268 0,-40-129 33,-26 0 23,-27 219 5,53-124-25,-26 732 201,61-1090-251,3 242 62,29-1 44,19-61-27,96 292 0,-67-340-89,-65-183 0,1 0 0,1-1 0,2-1 0,35 41 0,-17-29-7,1-2 0,2-2 1,1-2-1,86 56 0,-90-67-10,13 9-58,1-3 1,57 25-1,-100-52 73,0-1 1,0 0-1,0-1 1,0 1 0,0-1-1,0-1 1,0 0-1,0 0 1,0 0-1,11-3 1,-14 3 34,0-1 0,0 0 0,0-1 1,0 1-1,0-1 0,-1 0 0,1 0 0,0-1 1,-1 1-1,0-1 0,1 0 0,-1 0 0,0 0 1,-1-1-1,1 0 0,-1 1 0,6-9 0,-8 9 10,0 0 0,0 0-1,0 0 1,0-1-1,-1 1 1,0 0 0,1 0-1,-1 0 1,0-1 0,-1 1-1,1 0 1,-1 0 0,1 0-1,-1 0 1,0-1-1,0 1 1,0 0 0,-1 0-1,1 1 1,-1-1 0,-2-4-1,-2-2-51,0 0 0,0 1 0,-1 0 0,1 0-1,-12-9 1,3 4-36,0 1-1,-1 1 1,-1 1-1,0 0 1,0 1-1,0 1 1,-1 0-1,-1 1 1,1 1-1,-1 1 1,0 1-1,0 1 1,0 0-1,-1 1 1,-35 2-1,44 2 36,0 0 1,0 0-1,1 1 0,0 0 1,-1 1-1,2 1 0,-15 7 1,5-1-7,1 1 1,-32 26-1,31-21 14,0 2 0,1 0-1,2 1 1,-1 1 0,2 0 0,1 1 0,-21 44 0,5 7 28,4 1 1,2 2-1,5 0 1,2 1-1,-9 115 1,16-34 113,18 268 1,2-325 10,32 144 0,45 91 34,0 7-99,-23 24 118,-43-226-104,60 697 82,-70-684-169,8 255 9,29 284-4,-10-347 2,-6 400 0,-65-375 25,25-303-30,-8 25 78,-51 172 1,41-192-41,-4-2 0,-56 100 1,53-114-31,-3-2 1,-45 52-1,-95 94 414,164-187-313,-2-1 0,0 0 0,-1 0 0,0-2 0,-21 13 0,30-20-74,-1 0 0,0-1-1,0 0 1,-1 0 0,1-1 0,0 0 0,-1 0 0,0-1 0,1 0 0,-1 0 0,0-1-1,1 0 1,-1 0 0,0-1 0,0 0 0,-12-3 0,-13-9-12,1-2 0,1-1 0,0-2 1,-46-35-1,50 35-25,-97-70-40,-97-63 237,156 110-1370,-104-46-1,87 55 349</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9:51.951"/>
    </inkml:context>
    <inkml:brush xml:id="br0">
      <inkml:brushProperty name="width" value="0.05" units="cm"/>
      <inkml:brushProperty name="height" value="0.05" units="cm"/>
    </inkml:brush>
  </inkml:definitions>
  <inkml:trace contextRef="#ctx0" brushRef="#br0">5 0 5273,'-1'0'110,"1"0"0,0 1 0,-1-1 0,1 0 0,0 0 0,0 1 0,-1-1 0,1 0 0,0 0 0,0 1 0,-1-1 0,1 0 0,0 1 0,0-1 0,0 0 0,0 1 0,-1-1 0,1 0 0,0 1 0,0-1 0,0 0 0,0 1 0,0-1 0,0 0 0,0 1 0,0-1 0,0 1 0,0-1 0,0 0 0,0 1 0,0-1 0,1 0 0,-1 1 0,0-1 0,0 0 0,0 1 0,7 25-743,-3-14 957,16 96-244,-14-78 29,2 0 0,1-1 0,17 40 0,-4-12-12,-7-13 1,2-2-1,2 0 1,2 0-1,1-2 1,2-1 0,2-1-1,41 47 1,-40-51-90,-3 0 1,26 46-1,8 13 21,-37-58-20,-2 1 1,18 43-1,6 12-3,17 10 153,5-3 0,140 165 0,-50-102-119,-60-67 36,-53-54 8,1-1 0,59 40-1,106 57 119,-97-64-148,-14-15-14,118 52 0,-82-44 5,138 49 221,-93-44 59,-72-28-101,116 30 1,114 12-150,-66-18 26,-83-23-9,85 25-42,-201-46-40,1-4 0,125 17 0,-110-27 222,-1 4-1,-1 4 1,106 33-1,-174-44-99,1 0 1,1-1-1,-1-1 1,0 0-1,1-2 1,0 0-1,-1-1 1,24-3-1,-31 2-140,29-3 163,-40 3-169,1 1-1,0 0 1,0 0 0,-1-1 0,1 1-1,0 0 1,0-1 0,-1 1 0,1-1 0,0 1-1,-1-1 1,1 1 0,-1-1 0,1 1-1,-1-1 1,1 1 0,-1-1 0,1 0-1,-1 0 1,1 1 0,-1-1 0,0 0-1,1 1 1,-1-1 0,0 0 0,0 0 0,0 0-1,1 1 1,-1-1 0,0 0 0,0 0-1,0 0 1,0 1 0,0-1 0,-1 0-1,1 0 1,0 0 0,0 1 0,0-1 0,-1 0-1,1 0 1,-1 0 0,1-1-29,-1 1 0,1 0 0,-1 0 0,0 0 0,1 0 0,-1 0 0,0 0 0,1 0 0,-1 0 0,0 0 0,0 0 0,0 0 0,0 0 0,0 0 0,-2 0 0,2 1 22,0 0 0,0 1 0,0-1 0,0 0 0,0 1 0,1-1 0,-1 1 0,0-1 0,0 1 0,0 0 0,0-1 0,1 1 0,-1 0 1,0-1-1,1 1 0,-1 0 0,0 0 0,1 0 0,-1 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7:59.847"/>
    </inkml:context>
    <inkml:brush xml:id="br0">
      <inkml:brushProperty name="width" value="0.05" units="cm"/>
      <inkml:brushProperty name="height" value="0.05" units="cm"/>
    </inkml:brush>
  </inkml:definitions>
  <inkml:trace contextRef="#ctx0" brushRef="#br0">4 5 6721,'0'1'2913,"-1"1"-2218,-1-10 694,2 15-1156,2 24-333,8 72 249,-7-57 66,2 0 0,16 67 0,-3-59-30,29 60-1,-12-33-133,10 14-25,4 14 6,-26-53 38,2-1 0,3-1-1,38 56 1,115 142 202,-141-198-279,160 204 331,20-15 129,-52-94-315,-99-89-93,-25-25-29,1-1 0,63 35 0,128 83 140,-136-86-120,-29-24 35,149 62-1,-80-41 73,-79-38-112,0-3 1,125 28-1,-52-17-17,22 20 15,6 1-8,179 47 51,-316-94-63,-1-2 1,1-1 0,49 2-1,-43-4-2,33 7-1,-34-5-1,33 2 0,9 0 3,-55-4-2,0 0-1,0-1 0,1 0 0,23-3 1,6-2 12,0 2-1,71 6 1,-68-1-10,28-7 32,-69 4 111,-9 0-207,1 0 0,-1 0 1,0 0-1,0 0 0,0 0 0,0 0 0,0 0 0,1 0 0,-1 0 0,0 0 0,0 0 0,0 0 0,0 0 0,1 0 0,-1 0 1,0 0-1,0 0 0,0 0 0,0 0 0,0 0 0,1 0 0,-1 0 0,0 0 0,0-1 0,0 1 0,0 0 0,0 0 0,0 0 1,1 0-1,-1 0 0,0 0 0,0 0 0,0-1 0,0 1 0,0 0 0,0 0 0,0 0 0,0 0 0,0 0 0,0-1 1,0 1-1,1 0 0,-1 0 0,0 0 0,0 0 0,0 0 0,0-1 0,0 1 0,0 0 0,0 0 0,-1 0 0,0-1-674</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8:02.630"/>
    </inkml:context>
    <inkml:brush xml:id="br0">
      <inkml:brushProperty name="width" value="0.05" units="cm"/>
      <inkml:brushProperty name="height" value="0.05" units="cm"/>
      <inkml:brushProperty name="color" value="#00B0F0"/>
    </inkml:brush>
  </inkml:definitions>
  <inkml:trace contextRef="#ctx0" brushRef="#br0">0 17 2841,'0'-6'5388,"0"-5"-1894,9 46-3317,-3-17-117,-2 0-1,4 32 1,-5-32 2,0 0 1,2-1-1,0 0 1,1 0-1,0 0 1,11 19-1,-13-27-54,-1-4 0,-1 1 0,-1 0-1,1 0 1,-1 0 0,1 8 0,-2-9-2,1-1-1,0 1 1,0-1 0,0 1 0,0-1 0,0 0-1,1 0 1,0 0 0,0 0 0,4 7 0,2 0 12,-1 1 1,6 13-1,12 20 160,-21-38-139,0 0-1,0 1 1,4 14-1,5 11 29,-3-2-27,-9-26-32,1 0 1,-1 1-1,1-1 1,0 0-1,0 0 1,6 8-1,119 190 233,-109-173-235,1 7 19,-2 0-1,14 44 1,-16-42-10,-2-7 19,2-2 1,23 37-1,-24-46 18,28 30 0,-2-3-20,116 186 8,-86-119 1,-59-98 30,10 23-1,-14-24 34,1-2-1,1 1 1,10 13-1,-5-10-56,-3-3-8,1-1-1,0 0 1,24 21-1,116 99 106,-97-89-88,-23-19-45,35 25 18,17 13-3,-73-52-24,1-2-1,0 0 1,1 0 0,1-1 0,25 13 0,48 18 308,85 53 1,-112-61-272,82 32 0,14 7 20,16 20-36,-106-59-11,-37-18 4,35 21-1,-40-21-2,0-1 0,1-1 0,30 9 0,28 14 23,-74-30-18,1 1 0,11 9 0,-13-9 4,0 0-1,16 8 0,13 2 41,-22-11-11,-1 1 1,15 9-1,-19-10-23,1 0 0,-1 0-1,1-1 1,0 0 0,0-1-1,1 0 1,18 2 0,-18-3-13,0 0 1,0 1-1,-1 1 1,15 6-1,25 8 40,-20-12 36,0-1 0,62 1 0,-49-4-24,-22 0-46,-1 2-1,1 1 1,31 11 0,-33-10-15,-1 0 0,-6-2-2,0 0 0,0-1 0,0 0 0,15 1 0,75 5 13,-97-8-15,1 0 1,-1 0-1,0 1 1,0 0-1,6 2 0,-8-2 1,0 0-1,0-1 0,0 0 0,0 0 1,0 0-1,1 0 0,-1 0 0,0-1 1,1 0-1,-1 0 0,7-1 0,18 2 36,-9 1 4,-12-1-21,0 0-1,0 0 0,0 0 1,0 1-1,0 0 1,8 4-1,-8-3-9,1 0 0,-1 0 0,1-1 0,17 1 0,-9-2 1,5 0 21,37-4 0,-39-1-22,-16 3-9,0 0 0,0 1 0,0-1 1,0 1-1,0 0 0,0 0 0,0 0 0,0 0 1,0 1-1,5 0 0,7 4 0,-7-3-1,0 0 1,-1 1-1,11 5 0,-14-6-1,1 1 0,-1-1 0,1 0 0,0-1 0,-1 1 0,1-1 0,0-1 0,8 2 0,-13-2 0,0 0 0,-1 0 1,1 0-1,0-1 0,0 1 1,-1 0-1,1 0 0,0 0 1,0 0-1,-1-1 0,1 1 1,0 0-1,0-1 0,-1 1 1,2-1-1,-2 0 0,1 1 1,-1 0-1,1-1 0,-1 1 1,1 0-1,-1 0 1,1-1-1,-1 1 0,1 0 1,-1 0-1,1 0 1,-1 0-1,1 0 0,-1 0 1,1 0-1,-1 0 0,1 0 1,-1 0-1,1 0 1,-1 0-1,1 0 0,-1 0 1,1 0-1,-1 0 1,1 1-1,-1-1 0,1 1 1,10 3 5,0-1 1,0 1-1,0-2 0,19 3 1,-29-5-6,0 0 0,0-1 1,0 1-1,0 0 0,0-1 1,0 1-1,-1 0 0,1-1 1,0 1-1,0-1 0,0 0 1,0 1-1,0-2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8:05.567"/>
    </inkml:context>
    <inkml:brush xml:id="br0">
      <inkml:brushProperty name="width" value="0.05" units="cm"/>
      <inkml:brushProperty name="height" value="0.05" units="cm"/>
    </inkml:brush>
  </inkml:definitions>
  <inkml:trace contextRef="#ctx0" brushRef="#br0">0 1 6313,'2'0'269,"0"1"-1,0-1 0,0 1 1,0-1-1,0 0 0,-1 0 0,1 0 1,0 0-1,0 0 0,3 0 1,-3-1-284,0 1 1,0 0-1,0 0 1,0 0-1,0 0 1,0 0-1,0 1 1,0-1 0,0 0-1,0 1 1,2 1-1,1 0-20,-4-1 175,1 0 0,0 0 1,0 0-1,0 0 0,-1 0 0,1-1 0,0 1 0,0-1 0,0 1 0,0-1 0,0 0 0,0 0 0,0 0 0,0 0 0,2 0 0,-1 0-79,0 0 0,0 0 0,0 0 0,-1 0 0,1 1 1,0-1-1,0 1 0,0 0 0,-1-1 0,1 1 0,0 1 0,-1-1 0,1 0 0,3 3 0,14 10 260,0 0-1,2-1 0,-1-2 1,2 0-1,33 11 0,-20-7-185,36 19-1,-38-14-105,0 2 0,40 35 0,53 60-13,-91-83-3,-2-4 366,71 49 0,44 12 32,-147-90-418,-2-1 7,21 14-14,-20-13 16,0 0 0,0-1 1,0 1-1,0 0 0,0 0 1,0 0-1,0 0 0,-1 0 1,1 0-1,0 1 0,-1-1 1,1 0-1,-1 0 0,1 0 1,-1 1-1,1 1 0,-3-3-1807,1-1 1258</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8:06.114"/>
    </inkml:context>
    <inkml:brush xml:id="br0">
      <inkml:brushProperty name="width" value="0.05" units="cm"/>
      <inkml:brushProperty name="height" value="0.05" units="cm"/>
    </inkml:brush>
  </inkml:definitions>
  <inkml:trace contextRef="#ctx0" brushRef="#br0">609 48 4601,'-5'-19'4815,"4"16"-4633,0 1 0,0-1 0,0 1 0,0-1 0,-1 1 0,1 0 0,-1 0-1,1-1 1,-1 1 0,-3-3 0,4 6-181,0-1 1,1 0-1,-1 0 0,0 0 0,0 1 1,1-1-1,-1 0 0,0 1 0,1-1 1,-1 1-1,0-1 0,1 1 0,-1-1 1,1 1-1,-1-1 0,1 1 0,-1-1 1,1 1-1,-1 0 0,1-1 0,0 1 1,-1 0-1,1 1 0,-2 0 2,-33 43-15,26-34 11,0 0-1,0 1 0,-7 12 1,-125 226-36,80-139 39,20-30 15,27-51 8,-1 0-1,-26 37 1,35-59 21,-1 0 1,0-1 0,-1 0-1,0 0 1,0 0-1,-1-1 1,-16 9-1,-3-1 205,-36 13-1,57-22-132,7-5-157,0 0 0,0 0 0,0 0 0,0-1 1,0 1-1,0 0 0,0 0 0,0 0 0,0 0 0,0 0 1,0 0-1,0 0 0,0 0 0,0 0 0,0 0 0,0 0 1,0 0-1,0 0 0,0 0 0,0 0 0,0 0 0,0-1 1,0 1-1,0 0 0,0 0 0,0 0 0,0 0 0,0 0 1,0 0-1,0 0 0,-1 0 0,1 0 0,0 0 0,0 0 1,0 0-1,0 0 0,0 0 0,0 0 0,0 0 0,0 0 1,0 0-1,0 0 0,0 0 0,0 0 0,0 0 0,0 0 1,0 0-1,-1 0 0,1 0 0,0 0 0,0-1-617</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9:56.366"/>
    </inkml:context>
    <inkml:brush xml:id="br0">
      <inkml:brushProperty name="width" value="0.05" units="cm"/>
      <inkml:brushProperty name="height" value="0.05" units="cm"/>
      <inkml:brushProperty name="color" value="#00B0F0"/>
    </inkml:brush>
  </inkml:definitions>
  <inkml:trace contextRef="#ctx0" brushRef="#br0">37 2 600,'-37'-1'6863,"37"32"-5967,1 8-738,1 0 0,2 0-1,16 70 1,15 11 543,4 20-341,-28-34-242,-3-70-26,3-1 1,0 0-1,31 59 0,-42-94-92,79 211 266,-59-143-196,17 108 1,-32-153-35,13 36-1,-2-5 30,-6 10-24,-2-6 1,6-27-17,-9-21-8,0 1 0,-1-1 0,0 1 0,2 11 0,-4-13-1,0-1 0,1 0 0,0 1 0,7 10 0,6 17 232,14 60 46,-28-92-284,0 1 0,1-1 0,0 0 0,0 0 0,0 0 0,1 0 0,-1-1 0,1 1 1,0-1-1,0 0 0,8 5 0,17 15 136,-20-11-96,-8-10-35,1 0 0,0 0-1,0 0 1,0 0 0,0 0-1,0 0 1,0-1 0,0 1-1,1-1 1,2 2 0,36 22 127,-24-14-108,1-1 0,-1-1 0,23 8 0,-34-13-16,-1-1 0,1 2-1,-1-1 1,0 0 0,0 1-1,0 0 1,-1 0 0,1 0-1,5 10 1,10 11 19,48 34 28,-18-18 63,-9-8 30,-28-24-104,-1 1 0,1 0 0,18 23 0,-26-28-45,0-1 0,1 1 1,0-1-1,0 0 0,0 0 1,8 3-1,-6-3 1,-1 0 0,1 1 0,11 11 0,19 13 1,-3-3 1,28 36 122,-55-56-122,0-1-1,0 0 0,0-1 1,1 1-1,13 4 0,-14-6 11,0 0-1,0 1 0,-1 0 0,8 6 0,-4-3 20,0 0-1,0 0 1,1-1 0,-1-1 0,2 0 0,-1 0 0,21 5 0,-30-10-34,-1 0-1,0-1 0,-1 0 0,1 0 0,0 0 0,-1 0 0,1 0 0,0 0 0,-1-1 0,1 1 0,0 0 0,-1-1 0,1 0 0,0 1 0,-1-1 0,1 0 0,-1 0 0,1 1 0,2-3 0,18-8 86,-21 11-91,0-1 1,0 1 0,0 0 0,0 0-1,-1 0 1,1 0 0,0 0-1,0 1 1,0-1 0,0 0-1,0 0 1,0 1 0,0-1 0,-1 0-1,1 1 1,0-1 0,0 1-1,0-1 1,-1 1 0,1-1-1,0 1 1,-1 0 0,1-1-1,0 1 1,-1 0 0,1-1 0,0 2-1,0-1 0,0 1-1,0-1 1,0 0-1,0 0 1,0 0-1,1 0 1,-1 0-1,0 0 1,0 0-1,1-1 1,-1 1-1,1 0 1,-1-1-1,1 1 1,-1-1-1,3 1 1,1 0-4,1 0 1,0 1-1,0 0 1,0 0-1,-1 0 1,8 4 0,-7-3 1,0 0 0,1 0 0,-1-1 0,14 3 0,-7-2 9,1 0 0,0 1 0,-1 1 0,0 0 0,15 8 0,-22-10-6,0-1 0,0 0-1,1 0 1,-1-1-1,0 0 1,1 0-1,-1 0 1,8-1 0,-7 0-5,0 1 1,-1-1 0,1 1 0,-1 0 0,0 1-1,10 3 1,0 2-4,-10-4 5,0 0 0,0-1 0,1 0 0,-1 0 0,0 0 0,1 0 0,8 0-1,-4 0 2,-1 1 0,0 1 0,0 0-1,0 0 1,0 1 0,0 0 0,-1 0-1,0 1 1,14 12 0,-7-6 8,36 20 1,0-10 0,-35-16 18,-1 1 0,-1 0 0,1 2 0,19 13 0,-24-16-19,-1 0 0,1-1 0,0 0-1,0 0 1,1-2 0,-1 1 0,1-1 0,0-1-1,17 2 1,-13-2 42,-2 0 0,1 2 1,0-1-1,-1 2 0,16 6 0,-8-1-55,1-2 1,1-1 0,-1 0-1,30 3 1,-24-4 20,-2 0 1,43 15 0,-51-14-8,0-1-1,1-1 1,36 4 0,13 3 140,-58-11-136,0 1 1,0-1-1,13-1 0,-14 0-7,0 0-1,1 1 1,-1 0 0,10 3-1,-6-1 17,-1-1-1,1-1 1,-1 0-1,1-1 1,0-1-1,-1 0 1,21-4-1,44-2 61,-48 8-74,-20 0-5,0 0 0,0-1 0,0 0 1,0-1-1,0 0 0,-1-1 0,15-3 0,-7 0 1,0 1-1,0 0 1,1 1-1,-1 1 1,1 1 0,17 1-1,-11 0 8,0-1 1,37-7-1,-12 0 28,0 2 0,0 2-1,50 4 1,66-6 62,-95 2-56,0 2 0,87 11 1,5-8-16,-139-2-20,158-2 339,-188 0-1878,6 3 1115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9:59.643"/>
    </inkml:context>
    <inkml:brush xml:id="br0">
      <inkml:brushProperty name="width" value="0.05" units="cm"/>
      <inkml:brushProperty name="height" value="0.05" units="cm"/>
    </inkml:brush>
  </inkml:definitions>
  <inkml:trace contextRef="#ctx0" brushRef="#br0">1 592 4601,'1'-13'5762,"2"21"-4551,7 21-1265,20 48 138,39 87 19,-64-154-89,0-1 1,1 0 0,0 0 0,1-1 0,-1 0 0,2 0-1,-1 0 1,1-1 0,0 0 0,18 11 0,-22-15 13,1-1 1,0 1-1,-1-1 0,1 0 0,0 0 1,0-1-1,0 1 0,1-1 1,-1 0-1,0-1 0,0 1 1,0-1-1,1 0 0,-1 0 1,0-1-1,0 1 0,1-1 0,-1 0 1,0-1-1,0 1 0,0-1 1,0 0-1,8-5 0,50-35 65,-3-2-1,82-76 1,-104 82 4,-2-2 0,54-75 0,48-102 814,-68 105-441,-40 63-335,30-60 1,-57 102-135,0 0 0,1 1 1,0 0-1,0 0 0,0 0 0,10-9 1,-12 13-32,-1 0 0,1 1 1,0-1-1,-1 1 0,1 0 1,0-1-1,0 1 1,0 0-1,0 0 0,0 0 1,0 1-1,1-1 0,-1 0 1,0 1-1,0-1 1,1 1-1,-1 0 0,0 0 1,0 0-1,5 0 0,-11-3-1907,2 3 1200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4:43.288"/>
    </inkml:context>
    <inkml:brush xml:id="br0">
      <inkml:brushProperty name="width" value="0.5" units="cm"/>
      <inkml:brushProperty name="height" value="1" units="cm"/>
      <inkml:brushProperty name="color" value="#B9FFFF"/>
      <inkml:brushProperty name="tip" value="rectangle"/>
      <inkml:brushProperty name="rasterOp" value="maskPen"/>
    </inkml:brush>
  </inkml:definitions>
  <inkml:trace contextRef="#ctx0" brushRef="#br0">1 113 552,'24'60'6963,"30"-59"-5819,-3 0-750,-19 1-104,39-4 0,-16 4-163,-46-1-86,-1 0 0,0 0 0,1-1 0,-1 0 0,1-1 0,-1 0 0,13-3-1,-1 0-3,0 0 0,-1 1 0,2 2 0,-1 0 0,31 3 0,-20-1 36,51-5 1,-61 3-52,0 0 1,0 2 0,36 5 0,32 2 94,-69-7-14,36 7 1,-35-5 8,38 3-1,28-4 14,82-4-24,166-17 404,-333 18-505,153 8 52,-99-3-21,56-2 1,206-3 96,-159 9-115,109 8 11,-229-11-21,47 1 4,107 4 73,-176-10-12,1 0 1,-1-1-1,1-1 1,27-6-1,35-3 52,156-11-38,-123 9 22,190-36 113,-278 45-194,0 1 0,1 1-1,28 1 1,-29 1-14,-1 0 0,1-2 0,38-8 0,-6-2 5,1 3 1,0 2-1,0 3 0,106 5 1,72 33 59,-47-5-36,-87-12-18,-59-9-13,48 3-1,268-12 104,-146-3-61,-177 2-43,0-1 0,45-12-1,26-2 9,325 11 0,-249 8 5,326-10 69,-258 4-53,399-4 145,-504 20-85,-98-7-81,53 1-1,22-8 79,354 0 231,-366 4-302,100 6 86,173 1-13,-254-10-84,233-13 79,-181 5-67,-57 2 18,173-15 48,-211 17-59,75 0-2,102-6 196,-176 3-141,92 5 0,-112 5-78,35 2 25,188 30 0,-157-14-29,260 8 0,-252-23-1,177-5 20,-164-18 3,-76 8-6,113-14 40,-106 8-45,-57 10-1,45-4 1,-37 7 1,106-3 19,-129 5-14,0 0 0,1-1-1,23-6 1,-23 4-13,-1 1 0,1 1 0,24-1 0,131-3-19,-45-1 19,144 6 12,83-2 15,-142-4 23,-199 7-73,-6 1-4,0-1-1,1 1 1,-1-2 0,0 1 0,1 0 0,-1-1 0,0 0 0,0 0 0,9-4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4:20:23.587"/>
    </inkml:context>
    <inkml:brush xml:id="br0">
      <inkml:brushProperty name="width" value="0.5" units="cm"/>
      <inkml:brushProperty name="height" value="1" units="cm"/>
      <inkml:brushProperty name="color" value="#B9FFFF"/>
      <inkml:brushProperty name="tip" value="rectangle"/>
      <inkml:brushProperty name="rasterOp" value="maskPen"/>
    </inkml:brush>
  </inkml:definitions>
  <inkml:trace contextRef="#ctx0" brushRef="#br0">1 38 5329,'2'-15'3751,"-2"14"-3716,1 1 0,-1-1 0,1 1-1,-1 0 1,1-1 0,0 1 0,-1 0 0,1-1 0,-1 1 0,1 0 0,0 0 0,-1-1 0,1 1-1,-1 0 1,1 0 0,0 0 0,-1 0 0,1 0 0,0 0 0,-1 0 0,1 0 0,0 0 0,0 0 0,10 0 58,120-8 298,-71 3-247,-50 3-102,1 1 0,-1 0 0,0 1 0,0 0 0,0 1 0,17 2 0,4 5-16,0 0 76,1-2 0,0 0 0,46 1 0,197 6 884,-234-12-914,71-6 0,-67 2 94,49 2 0,56 4-58,-91-3-71,1 2 0,87 14 0,-105-11-21,0-1 0,56-3 0,-70-1-8,110-7 23,15 0 2,-43 5-31,27 1 2,51-4 37,-47-1-2,251-16 134,27 12 215,-260 12-371,4 7-3,-106-4-2,0-3-1,82-6 0,-34-5 10,1 4 1,143 11-1,-75 12-4,-78-6 6,111-2 0,-98-13 15,108 0 148,-192 4-182,175 9 34,29 8 87,-160-13-107,81-2 10,20 3 25,-73-2-27,124-11 1,2 0 30,23-1 54,-9 0 302,-188 9-325,15 1-30,-1-3 1,1-2-1,62-12 0,-100 11-42,0 1-1,0 1 1,51 2-1,-44 1-3,70-4 34,-58 1-33,46 3 1,-3 5-30,143 15-23,-29 5 62,41-12-16,-17-2-3,-48-5 13,-86-5-12,43 0-5,112 7 0,52-2 0,-24-2 0,-162 1 4,225-15 0,-195 7 1,-29 1-2,3 2-1,29-2 3,30-4-3,-117 6-3,1-3 1,90-15 0,-125 14 2,1 0 0,-1 2 0,1 1 0,38 4 0,22 0 3,-3-5 4,99-16-1,22 0 8,-167 14-10,53 2-1,-9 0 0,219-9 50,-179 14-53,-85-1-5,1-2-1,40-3 1,236-6 61,-136 8-35,-60 1 33,-63 1 19,102-10 0,-36-1-50,-84 7-40,25 10 15,185-17 7,-195 9-54,-38 1-298,-34-1-563</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3:32.185"/>
    </inkml:context>
    <inkml:brush xml:id="br0">
      <inkml:brushProperty name="width" value="0.3" units="cm"/>
      <inkml:brushProperty name="height" value="0.6" units="cm"/>
      <inkml:brushProperty name="color" value="#FFDEBD"/>
      <inkml:brushProperty name="tip" value="rectangle"/>
      <inkml:brushProperty name="rasterOp" value="maskPen"/>
    </inkml:brush>
  </inkml:definitions>
  <inkml:trace contextRef="#ctx0" brushRef="#br0">4 77 4393,'-3'2'4083,"18"3"-3232,32 4-859,8-4 172,84-5 0,6-17 393,-92 5-462,-45 10-85,1-1 0,-1 1 0,1 0 0,0 1-1,-1 0 1,1 1 0,0-1 0,16 3 0,-11-1 38,0 0 0,0-1 1,1 0-1,-1-1 0,-1-1 1,18-4-1,22-2 191,-45 8-228,1 0-1,0 1 1,-1 0 0,1 0-1,9 3 1,19 2 10,-21-4-12,18 1-1,39 8 1,-60-8-9,-1 0 0,1 1 0,-1 1 1,-1 0-1,1 1 0,17 11 0,-22-14 12,-1-1-1,1 1 1,0-1-1,1 0 1,-1 0-1,0-1 1,0 0-1,1-1 1,-1 1-1,1-1 1,-1-1-1,0 1 1,15-4-1,-12 2 5,1 1-1,0 0 1,0 1-1,0 0 1,-1 1-1,13 2 0,-9 0-8,-1-1 0,0 0 0,1-1 0,-1 0 0,1-1 0,16-2 0,80-18 26,-12 1-20,-72 17-9,51 2 0,-56 1-2,1 0 0,-1-2 0,0 0 1,22-5-1,36-7 25,-53 10-21,-1-1 0,31-9 0,-41 9-7,1 1 0,-1 1 0,1 0 1,0 2-1,0-1 0,20 4 0,37-3 0,-14-3 7,1 2-1,69 7 0,15 3 8,-107-8-10,86-4 26,-80 1-30,69 4-1,-87 0 7,1-1 0,-1 0 1,0-3-1,0 0 0,41-9 1,25-2 4,-57 9-4,36-8-1,-50 7-6,0 1-1,0 1 1,0 1-1,0 1 1,0 1-1,0 1 1,1 0-1,-1 1 1,25 7-1,-9 0 31,-1-2-1,63 5 1,-98-12-43,26 5-218,-11-2-1133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4T11:46:05.796"/>
    </inkml:context>
    <inkml:brush xml:id="br0">
      <inkml:brushProperty name="width" value="0.05" units="cm"/>
      <inkml:brushProperty name="height" value="0.05" units="cm"/>
    </inkml:brush>
  </inkml:definitions>
  <inkml:trace contextRef="#ctx0" brushRef="#br0">1 53 5449,'6'-11'2299,"-6"9"-2209,1 1 0,0-1-1,0 1 1,-1 0 0,1-1 0,0 1-1,0 0 1,0 0 0,1 0-1,-1-1 1,0 1 0,0 1 0,1-1-1,-1 0 1,0 0 0,1 0-1,-1 1 1,1-1 0,-1 1 0,1-1-1,1 0 1,10-3 73,1 0 0,0 1 1,0 0-1,0 1 0,0 0 0,0 1 0,1 1 0,-1 0 0,0 1 1,0 1-1,22 5 0,71 11 624,176 8-1,-161-25-699,273 11-300,-358-8-343,26 3-479,-59-7 496,1 0 1,0-1 0,0 1-1,-1-1 1,1 0-1,-1 0 1,1 0-1,-1-1 1,1 1 0,5-4-1,-9 3-641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3:36.323"/>
    </inkml:context>
    <inkml:brush xml:id="br0">
      <inkml:brushProperty name="width" value="0.3" units="cm"/>
      <inkml:brushProperty name="height" value="0.6" units="cm"/>
      <inkml:brushProperty name="color" value="#FFDEBD"/>
      <inkml:brushProperty name="tip" value="rectangle"/>
      <inkml:brushProperty name="rasterOp" value="maskPen"/>
    </inkml:brush>
  </inkml:definitions>
  <inkml:trace contextRef="#ctx0" brushRef="#br0">10 90 344,'-10'38'6501,"25"-39"-7071,9 5 664,0 2 0,0 1 0,0 0 0,-1 2 0,40 21 0,-62-30-80,5 3 61,0-1 0,0 0 0,1-1 0,-1 0 0,1 0 0,-1 0-1,1-1 1,0 1 0,-1-2 0,8 0 0,-6 0-49,-1 1 0,1 0 0,0 0 0,-1 1 0,1 0 0,9 2 0,-7 0-14,20 7 291,62 10 1,-45-9-34,-33-8-237,0 0 0,22 3 0,-8-3-21,-24-2-9,0 0-1,0 0 1,0-1-1,0 1 1,0-1-1,0 0 1,0-1 0,0 1-1,0-1 1,0 1-1,6-3 1,-4 1 0,0-1 1,0 1-1,0 1 1,0 0-1,1-1 0,-1 2 1,0-1-1,0 1 1,1 0-1,-1 0 1,0 1-1,1-1 0,7 3 1,-9-1-2,1-1 0,0 1 0,0-1 0,0-1 0,0 1 0,1-1 0,-1-1 0,8 0 0,-5 0 6,0 1 0,0 0 0,0 0-1,11 2 1,-12 0-4,-1-1 0,1-1-1,0 1 1,-1-1 0,1-1 0,0 0-1,-1 0 1,1 0 0,0-1 0,-1 0-1,0 0 1,1-1 0,-1 0 0,12-7-1,-13 8 4,-1 0 0,1 0 0,0 0-1,0 1 1,0 0 0,0 0 0,0 1 0,0 0-1,0 0 1,0 0 0,0 0 0,-1 1 0,10 2 0,36 1 24,-22-4-18,-22 1-10,0-1 0,-1 0 0,1-1 0,0 0 0,0 0 0,-1 0 0,1-1 0,11-4 0,-14 5-2,0 0-1,0 0 1,0 1 0,0-1 0,0 1-1,0 0 1,0 0 0,0 1-1,0-1 1,-1 1 0,9 1-1,24 3 16,-30-5-13,5 0-1,1 0 1,-1 0-1,0-1 0,17-4 1,-4-1 2,-22 5-4,0 1 0,0 0-1,0-1 1,0 1 0,0-1 0,0 1 0,-1-1 0,1 0 0,0 0 0,-1 0 0,3-2 0,-3 3-1,1-1 0,-1 0 1,0 1-1,0 0 0,0-1 0,0 1 1,0 0-1,1-1 0,-1 1 1,0 0-1,0 0 0,0 0 0,1 0 1,1 1-1,10-2 4,66-22 4,-71 20-6,0 1 0,0 0 0,0 1 0,0 0 0,0 0 0,15 1 1,-15 0-3,0 0 0,-1 0 0,1-1 1,0 0-1,0 0 0,-1-1 1,10-3-1,-10 3-1,0 0 0,0 0 0,0 1 0,0 0 0,0 0 0,9 1 0,-7 0 3,0-1-1,-1 0 0,1 0 1,12-4-1,24-6 7,81-12 0,-109 21-8,151-24 8,-97 11 1,-56 10-7,1 1-1,0 1 1,24-2 0,-5 3 43,46-10 0,-50 6 14,62-2 0,49-3 146,-67 3-53,-47 7-131,0 1 0,0 1 0,1 2 0,-2 1 0,1 1 0,37 12 0,-35-10 24,0-2 0,59 3 0,-47-5 60,207 7 375,-236-9-473,1-1 0,-1 0 0,0-1 0,0 0 0,0-1-1,16-4 1,-10 2-4,0 1-1,25-1 1,17-2 4,-59 6-7,22-4 8,1-1 0,24-8 0,-45 12-38,-1 0 0,1 0 0,0 1 0,-1-1 0,1 1 1,0 0-1,-1 0 0,1 1 0,0-1 0,0 1 0,-1 0 0,1-1 0,6 4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3:37.765"/>
    </inkml:context>
    <inkml:brush xml:id="br0">
      <inkml:brushProperty name="width" value="0.3" units="cm"/>
      <inkml:brushProperty name="height" value="0.6" units="cm"/>
      <inkml:brushProperty name="color" value="#FFDEBD"/>
      <inkml:brushProperty name="tip" value="rectangle"/>
      <inkml:brushProperty name="rasterOp" value="maskPen"/>
    </inkml:brush>
  </inkml:definitions>
  <inkml:trace contextRef="#ctx0" brushRef="#br0">58 55 1792,'-45'22'5718,"42"-25"-5402,2 3-302,1 0 0,-1-1 0,0 1 1,1-1-1,-1 1 0,1-1 0,-1 1 1,1-1-1,-1 1 0,1-1 0,-1 0 1,1 1-1,0-1 0,-1 0 0,1 1 1,0-1-1,0 0 0,-1 0 0,1 1 1,0-1-1,0 0 0,0 0 0,0 1 1,0-1-1,0 0 0,0 0 0,0 1 1,0-1-1,0 0 0,1 0 0,-1 1 1,0-1-1,0 0 0,1 1 0,-1-1 1,0 0-1,1 0 0,4-3-29,1 0 1,-1 0-1,1 0 0,0 1 1,0 0-1,0 0 0,0 1 1,0-1-1,0 2 0,1-1 0,7-1 1,0 2 7,1 0 0,0 1 0,27 3 0,26 4 0,133 10 14,-154-14 14,-16-2-2,34-1 0,171 1-22,-92 3 44,28-16 99,-44 4-126,68-1 28,185-2-38,-276 5-841,-60 6 488</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3:39.222"/>
    </inkml:context>
    <inkml:brush xml:id="br0">
      <inkml:brushProperty name="width" value="0.3" units="cm"/>
      <inkml:brushProperty name="height" value="0.6" units="cm"/>
      <inkml:brushProperty name="color" value="#FFDEBD"/>
      <inkml:brushProperty name="tip" value="rectangle"/>
      <inkml:brushProperty name="rasterOp" value="maskPen"/>
    </inkml:brush>
  </inkml:definitions>
  <inkml:trace contextRef="#ctx0" brushRef="#br0">1 46 1840,'9'-11'3994,"-9"10"-3942,1 0 0,-1 0 1,1 0-1,-1 0 0,1 0 1,0 0-1,-1 0 0,1 0 1,0 0-1,0 1 0,-1-1 0,1 0 1,0 0-1,0 1 0,0-1 1,0 1-1,0-1 0,0 1 1,0-1-1,2 0 0,7 0-32,0 0 0,0 1 0,19 0 0,-23 1-19,-1 0-1,1-1 1,0 0-1,0 0 1,0-1-1,0 0 0,0 0 1,-1 0-1,1 0 1,0-1-1,8-4 0,-11 5 0,-1 0 0,0 0 0,1 1 0,-1-1 0,1 1-1,-1-1 1,1 1 0,-1 0 0,1 0 0,-1 0 0,1 0-1,-1 1 1,4 0 0,36 11-4,-15-4 2,-8-6 6,0-1 0,0-1 0,0 0-1,0-1 1,25-6 0,-31 5-2,24-5 20,-29 5-19,-1 0 1,1 1-1,0-1 0,0 2 0,0-1 0,1 1 0,7 1 1,48 5-4,-1-3 0,97-8 1,-88 2-2,-53 3 1,1 2 0,-1 0 1,0 1-1,0 1 0,21 7 1,-20-5 8,1 0 0,0-2 0,0-1 0,26 2 1,51-3 178,-35 0-38,74-7 0,-113 2-104,41-13-1,-46 11 23,1 0-1,0 1 1,31-2-1,-27 5-45,-9 0-16,1 1-1,-1 0 1,0 1 0,0 0 0,0 1 0,27 8 0,-28-10-1288</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3:42.906"/>
    </inkml:context>
    <inkml:brush xml:id="br0">
      <inkml:brushProperty name="width" value="0.3" units="cm"/>
      <inkml:brushProperty name="height" value="0.6" units="cm"/>
      <inkml:brushProperty name="color" value="#FFDEBD"/>
      <inkml:brushProperty name="tip" value="rectangle"/>
      <inkml:brushProperty name="rasterOp" value="maskPen"/>
    </inkml:brush>
  </inkml:definitions>
  <inkml:trace contextRef="#ctx0" brushRef="#br0">0 187 1032,'7'-3'144,"-1"0"-1,0 0 0,0-1 1,0 0-1,0 0 1,-1 0-1,1-1 1,-1 0-1,-1 0 0,1 0 1,0 0-1,3-7 1,10-10 73,-17 21-191,0-1-1,0 1 1,1-1-1,-1 1 1,1 0-1,-1 0 1,1 0-1,0 0 1,-1 0-1,1 0 1,0 0-1,0 1 1,0-1-1,-1 0 1,1 1 0,0 0-1,0-1 1,0 1-1,3 0 1,1 1 14,-1-1 0,1 1 1,0 1-1,-1-1 0,7 4 0,-7-3 63,1 0-1,-1-1 0,1 1 0,-1-1 0,10 1 1,219 4 1898,-84 4-1919,-89-7-14,-28-1 134,57-2 0,-42-3 145,0 3 1,72 8 0,-74 3-289,-40-9-46,1 0 0,-1 0 0,1 0 0,-1-1 0,1 0 0,0 0 1,10-1-1,-4 0 43,-11 1-38,0-1 0,0 0 0,1 0 0,-1 0 0,0 0 0,0 0 0,0-1 0,1 1 0,-1 0 0,0-1 0,2-1 0,3 0 25,-1 1 1,0-1-1,1 1 1,-1 0-1,1 0 1,0 1-1,-1 0 1,9 1-1,-4 0-29,0-1 0,0-1 1,18-2-1,-16 1-6,1 1 1,-1 0-1,0 1 1,24 3-1,-1-1 46,-24-1-16,1 1 1,-1 0 0,22 6-1,-27-5-12,1-1 0,0 0 1,0 0-1,0-1 0,0 0 0,0-1 0,0 1 1,1-1-1,9-2 0,65-15 210,-45 11-188,-31 4-45,-1 1 0,1 0 0,-1 0 0,1 1 1,-1 0-1,1 0 0,0 0 0,10 3 0,-14-3-2,2 2 0,-1-1 0,1 0 0,0 0-1,0-1 1,0 1 0,0-1-1,-1 0 1,1 0 0,0-1 0,0 1-1,0-1 1,6-2 0,-2 1 4,-1 0 0,1 0 0,0 1 0,0 0 0,0 1 1,9 0-1,-11 0 3,1 0 0,0 0 0,0 0 0,-1-1 0,1 0 1,-1-1-1,1 0 0,-1 0 0,9-4 0,-3 1 17,0 0 1,0 1-1,1 0 0,-1 1 0,1 1 1,0 0-1,20 0 0,-15 1-5,-1-1 0,0-1 0,35-9 0,-37 6-1,0 1 1,0 0-1,0 1 1,1 1-1,-1 1 1,1 0-1,0 1 1,17 2 0,-29-1-7,0-1 1,0 1-1,0-1 1,0 0-1,0 0 1,0-1-1,0 1 1,0-1 0,-1 0-1,1 0 1,5-4-1,-5 3-9,0 0-1,1 0 1,-1 1 0,1 0-1,0 0 1,-1 1-1,1-1 1,0 1 0,6 0-1,35 7 8,-41-4-11,1-1 1,-1 0 0,1 0 0,-1 0-1,1-1 1,-1 0 0,1 0-1,-1-1 1,8-1 0,-3-5 10,-2-2-12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4T11:46:06.578"/>
    </inkml:context>
    <inkml:brush xml:id="br0">
      <inkml:brushProperty name="width" value="0.05" units="cm"/>
      <inkml:brushProperty name="height" value="0.05" units="cm"/>
    </inkml:brush>
  </inkml:definitions>
  <inkml:trace contextRef="#ctx0" brushRef="#br0">1 21 2000,'1'-15'1723,"-1"15"-1703,0 0 0,0 0 0,0 0 0,0-1 1,0 1-1,0 0 0,0 0 0,0 0 0,0-1 0,0 1 0,0 0 0,0 0 0,0 0 0,0-1 1,0 1-1,0 0 0,0 0 0,0 0 0,0-1 0,1 1 0,-1 0 0,0 0 0,0 0 1,0 0-1,0-1 0,0 1 0,1 0 0,-1 0 0,0 0 0,0 0 0,0 0 0,0 0 0,1-1 1,-1 1-1,0 0 0,0 0 0,0 0 0,1 0 0,-1 0 0,0 0 0,0 0 0,0 0 0,1 0 1,-1 0-1,0 0 0,0 0 0,1 0 0,-1 0 0,0 0 0,0 0 0,0 0 0,1 0 1,-1 1-1,0-1 0,0 0 0,0 0 0,1 0 0,28 27 530,-12-17 21,-17-10-553,0 1 0,0-1-1,1 0 1,-1 0-1,0 0 1,0 0-1,0 0 1,0 0-1,1 0 1,-1 0 0,0 0-1,0 0 1,0 0-1,1 0 1,-1 0-1,0 0 1,0 0 0,0 0-1,1 0 1,-1 0-1,0 0 1,0 0-1,0 0 1,1 0-1,-1 0 1,0 0 0,0 0-1,0 0 1,0 0-1,1 0 1,-1-1-1,0 1 1,0 0 0,0 0-1,0 0 1,0 0-1,0 0 1,1-1-1,-1 1 1,0 0-1,0 0 1,0 0 0,0 0-1,0-1 1,0 1-1,0 0 1,0 0-1,0 0 1,0-1 0,0 1-1,0 0 1,0 0-1,0-1 1,0 1 5,0 0 1,0 0 0,0 0-1,0 0 1,0-1 0,0 1-1,0 0 1,1 0-1,-1 0 1,0 0 0,0 0-1,0-1 1,0 1 0,0 0-1,0 0 1,0 0-1,0 0 1,0 0 0,1 0-1,-1 0 1,0-1-1,0 1 1,0 0 0,0 0-1,0 0 1,0 0 0,1 0-1,-1 0 1,0 0-1,0 0 1,0 0 0,0 0-1,0 0 1,1 0 0,-1 0-1,0 0 1,0 0-1,0 0 1,0 0 0,1 0-1,-1 0 1,0 0 0,0 0-1,0 0 1,5-1 300,-4-13 185,-1 9-36,12 7 197,9 12-244,-19-13-374,-1 1-1,1-1 1,0 1-1,0-1 1,0 0-1,0 0 1,1 0-1,-1 0 1,0 0-1,0 0 1,1-1 0,-1 1-1,0-1 1,4 1-1,1-1 91,7 2 174,0-2 0,-1 0 1,24-3-1,2-3 56,-18 1-220,-1 2 1,1 0 0,0 2 0,1 0 0,26 3-1,18 8 47,-25-3-122,-1-2-1,1-1 1,0-2-1,52-5 1,-78 3-70,1 0 0,0 1 0,-1 0 0,1 1 0,-1 1 0,19 6 0,24 3 10,-44-9-8,1-1 0,0 0-1,-1-2 1,1 1 0,0-2-1,-1 0 1,21-4 0,-28 4-6,1 1 1,-1 0 0,1 0-1,-1 0 1,1 1 0,-1 1-1,13 2 1,13 3 0,-32-7-6,0 0-1,0 1 1,0-1-1,-1 0 1,1 0 0,0 0-1,0 0 1,0 0-1,0 0 1,0-1 0,-1 1-1,1 0 1,0 0-1,0 0 1,0-1 0,0 1-1,-1-1 1,1 1-1,0 0 1,0-1-1,-1 1 1,1-1 0,0 0-1,-1 1 1,1-1-1,-1 1 1,1-1 0,-1 0-1,1 0 1,-1 1-1,1-1 1,-1 0 0,1-1-1,-1 2-17,0 0 1,0-1-1,0 1 0,0 0 0,0 0 1,0-1-1,0 1 0,0 0 0,0 0 1,1 0-1,-1-1 0,0 1 1,0 0-1,0 0 0,0 0 0,0-1 1,1 1-1,-1 0 0,0 0 0,0 0 1,0 0-1,0 0 0,1-1 0,-1 1 1,0 0-1,0 0 0,0 0 1,1 0-1,-1 0 0,0 0 0,0 0 1,1 0-1,-1 0 0,0 0 0,0 0 1,1 0-1,0 1-215,3 0 92,1-1-2800,9-1 2051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4T11:46:07.705"/>
    </inkml:context>
    <inkml:brush xml:id="br0">
      <inkml:brushProperty name="width" value="0.05" units="cm"/>
      <inkml:brushProperty name="height" value="0.05" units="cm"/>
    </inkml:brush>
  </inkml:definitions>
  <inkml:trace contextRef="#ctx0" brushRef="#br0">1 15 6425,'0'-15'2245,"2"19"-1398,-1-3-747,-1 0 1,1 0-1,-1 0 1,1 0-1,-1 0 1,1 0-1,0 0 1,-1-1-1,1 1 1,0 0-1,0 0 1,0-1-1,-1 1 1,1-1-1,0 1 1,0-1-1,0 1 1,0-1-1,0 1 1,0-1-1,0 0 1,2 1-1,15 8 107,-1 3-88,-10-7-73,-1-1 0,1 0 1,0 0-1,0-1 0,0 0 0,1 0 0,8 1 0,-7 0-9,0 0 0,-1 1 0,1-1 0,-1 2 0,0-1 0,0 1 0,8 9 0,-5-6 9,0 0 0,24 14 0,0-6 23,1-1 0,0-2 0,1-1 0,0-2 0,1-2 0,53 7 0,75 13 174,-173-21 33,5-4-267,1 1 0,-1 0 0,1-1 0,1 1 0,-1 0 0,0 9 0,2 5-5,-1-11-1,0 0 1,0 0 0,0 0 0,-1-1 0,0 1 0,-1 0 0,1 0-1,-7 14 1,-6 7 29,-2 0 0,-36 49 0,-3 4 8,25-31-11,-3-1-1,-1-2 0,-3-1 0,-2-2 0,-2-1 0,-69 57 0,106-98-21,0 0 0,0 0-1,-1 0 1,1-1 0,0 1-1,-1-1 1,0 0 0,1-1-1,-1 1 1,0-1 0,0 0-1,0 0 1,0 0 0,0 0-1,0-1 1,0 0 0,0 0-1,0-1 1,-9-1 0,13 2 68,0-2-1910,1 0 1093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5:59.168"/>
    </inkml:context>
    <inkml:brush xml:id="br0">
      <inkml:brushProperty name="width" value="0.5" units="cm"/>
      <inkml:brushProperty name="height" value="1" units="cm"/>
      <inkml:brushProperty name="color" value="#B9FFFF"/>
      <inkml:brushProperty name="tip" value="rectangle"/>
      <inkml:brushProperty name="rasterOp" value="maskPen"/>
    </inkml:brush>
  </inkml:definitions>
  <inkml:trace contextRef="#ctx0" brushRef="#br0">12 177 2665,'-2'0'4918,"-8"-4"-4765,102 33 1164,-88-27-1289,0-1 1,0-1-1,0 1 1,0-1-1,1 1 1,-1-1-1,0 0 1,0-1-1,0 1 1,0-1-1,0 0 1,1 0 0,-1 0-1,-1 0 1,1-1-1,0 0 1,0 1-1,5-5 1,-2 2 19,-5 4-41,1-1 0,-1 1 0,0-1 0,0 1 0,1 0 0,-1 0 0,0 0 0,1 0 0,-1 0 0,0 1 0,1-1 0,-1 1 0,0-1 0,0 1 0,3 1-1,8 1 7,-5-1-6,-4-1-4,-1 0-1,1-1 0,0 1 0,-1-1 0,1 1 0,0-1 0,-1 0 0,1 0 0,0-1 0,0 1 1,-1-1-1,1 0 0,-1 0 0,1 0 0,-1 0 0,6-4 0,20-2 8,-7 2-3,-11 1 39,0 0 0,0 0-1,-1 2 1,2-1 0,-1 1-1,0 1 1,0 0 0,1 1-1,-1 0 1,0 0 0,1 1-1,16 4 1,-21-2-25,0-1 0,0-1 1,0 1-1,0-1 0,1 0 1,-1-1-1,0 0 0,1 0 0,-1 0 1,0-1-1,1 0 0,-1-1 0,0 0 1,0 0-1,0 0 0,0-1 0,-1 0 1,13-7-1,-10 5-15,-6 3-5,0 0 1,1 0 0,0 0 0,-1 0-1,1 1 1,0-1 0,0 1 0,0 0-1,0 0 1,0 1 0,7-1 0,18 0 12,-16 1 4,-1 0 1,1 1-1,15 2 1,-9-1 7,0-1-1,0-1 1,0 0 0,-1-2 0,1 0 0,27-7 0,30-18 18,-55 24-7,0 0 0,0 1 1,1 1-1,-1 1 0,0 1 0,38 7 0,-37-4 16,1 0-1,-1-2 1,1-1-1,0 0 1,-1-2 0,41-6-1,-28 1 38,1 2-1,59 1 0,-74 1-68,-1 0 0,1-1 0,29-9 0,-27 6 30,0 2 1,38-5 0,120-5 364,-108 10-201,-62 4-181,-1-1-1,1 1 1,-1 1 0,0 0 0,17 4-1,-15-3-12,1 0 0,0-1 0,17 0 0,-1 0-1,15-3 1,-28-2-17,-12 3-2,0 0-1,0 0 0,1 0 1,-1 0-1,0 1 1,1 0-1,-1-1 0,1 2 1,8 0-1,121 13 30,-129-14-30,-1 0 1,1 0 0,0 0-1,0-1 1,-1 0 0,1 0-1,0 0 1,-1 0-1,8-4 1,-8 3 0,0 1 0,1-1 0,-1 1 0,1 0 0,-1 0-1,1 0 1,-1 1 0,8-1 0,48 11 24,-48-7-21,0-1 0,0 0 0,0-1 0,1 0 0,20-2 0,-8-2 11,0 1 0,0 1-1,0 1 1,49 7 0,-42-3 17,0-2 1,55-3-1,24 1 108,-67 3-59,0-2-1,82-9 0,-109 7-69,0 0 0,1 2-1,27 3 1,-31-2-9,1-1 1,0 0-1,0-1 0,0 0 1,25-5-1,153-28 20,-177 32-22,-1 1 0,1 0 0,0 2 1,-1-1-1,1 2 0,16 4 0,37 6 8,-15-6-2,-32-3-4,1-1-1,-1-2 1,29 0-1,30-10 9,-62 5-10,1 1 1,0 1 0,0 1 0,0 1-1,1 1 1,-1 1 0,26 5-1,-17 0 2,99 21 2,-102-23-1,-12-2-3,-1 0-1,1-1 1,0-1 0,-1 0 0,18-2-1,19-8 6,-34 5-3,0 1-1,0 0 1,0 2-1,0 0 1,25 1 0,122 17-1,-109-9 6,59 17 0,-106-23-6,0 0-1,0 0 0,0-1 0,0 0 0,1 0 1,-1-1-1,0 0 0,0 0 0,1 0 1,-1-1-1,9-2 0,-9 0 0,0 1 1,0 0-1,0 0 1,0 0-1,0 1 1,0 1-1,0-1 1,0 1-1,1 0 1,11 2-1,148 21 23,-151-22-22,-1-1 0,1-1 1,23-3-1,29-1 5,-32 5 3,54-6 0,-44 1 1,13-3 0,-46 5-9,0 1-1,0 1 0,1 0 1,17 1-1,125 9 22,-71-6-15,12 2-1,-75-3-7,117 11 6,-119-12-4,-1-2 0,0 0 0,1-1-1,-1-1 1,22-6 0,-15 2 0,0 1 0,1 1 0,47-2 1,80 10-3,-95 0 6,-44-3-4,0-1 0,26-5 0,14-1 2,110-10 27,-157 17-29,0 1 0,0 0 0,0 0 0,0 1 0,15 4 1,-13-2-3,0-2 1,0 1 0,13 0 0,-13-2-1,-6-1 0,1 1 0,-1-1 0,0 0 0,0 0 0,1 0 0,-1 0 0,0-1 0,1 0 0,-1 0 0,6-2 0,-5 1 0,1 0 0,0 0 0,0 0 1,0 1-1,-1 0 0,10 0 0,-8 0 2,1 0-1,-1 0 1,1 0 0,12-5-1,-12 4 3,-1 0-1,1 1 1,-1 0-1,1 0 1,-1 1-1,1 0 1,0 0-1,-1 1 1,1 0-1,14 4 1,-15-3 2,1 0 0,0-1 0,0 0 0,0 0 0,-1 0 0,1-1 0,0-1 0,0 1 0,0-1 0,0-1 0,11-2 0,-14 2-2,0 0 0,1 1 0,-1 0-1,1 0 1,8 0 0,15-3 4,-20 3-7,1 1 0,0 0 0,-1 0 0,1 1 0,-1 0 1,1 1-1,17 6 0,5-1 10,-23-6 1,0 0 0,0-1 1,0 0-1,0-1 0,0 0 1,14-3-1,29-3 66,108 16 29,-157-9-106,0 0 1,0 0 0,0-1 0,0 0-1,0 1 1,0-1 0,0 0 0,0-1 0,0 1-1,0 0 1,0-1 0,-1 0 0,1 1 0,2-4-1,-2 3 2,0-1 1,0 1-1,0 1 0,1-1 0,-1 0 0,0 1 0,1-1 0,4 0 0,-4 0 2,1 1-1,-1 0 1,1 0 0,-1 0-1,1 1 1,0-1 0,-1 1-1,1 0 1,-1 1-1,1-1 1,-1 1 0,1 0-1,0 0 1,-1 0 0,0 0-1,5 3 1,-4-2-2,0 1 0,-1-2 0,1 1 0,0 0 0,0-1-1,0 0 1,1 0 0,-1-1 0,0 0 0,0 1 0,0-2 0,0 1 0,1 0 0,-1-1 0,0 0 0,0-1 0,0 1 0,0-1 0,8-3 0,-9 2-2,0 1 0,0-1 0,1 1 0,-1 0 0,1 0 0,0 1 0,0-1 0,-1 1 0,1 0 0,0 1 0,0-1 0,0 1 1,0 0-1,0 0 0,0 0 0,0 1 0,0 0 0,-1 0 0,1 0 0,5 2 0,-5-1 1,-1 0-1,1 0 1,0-1-1,-1 0 1,1 0-1,0 0 1,0-1-1,0 0 1,-1 0-1,1 0 1,0 0 0,0-1-1,0 0 1,-1 0-1,1 0 1,0 0-1,5-3 1,12-3 2,-20 7-4,0 0 0,0 0 0,0 0 0,-1 0 0,1 0 0,0 1 0,0-1 0,0 1 0,-1-1 0,1 1 0,0-1 0,0 1 0,1 1 0,-2-1 0,0-1 0,0 1 0,0-1 0,0 1 0,0-1 0,0 0 0,0 1 0,1-1 0,-1 0 0,0 0 0,0 0 0,0 0 0,0 0 0,0 0 0,1 0 0,1 0 0,7-11 0,-9 10 0,-1 1 1,0-1-1,1 0 0,-1 1 0,0-1 1,1 1-1,-1-1 0,1 0 0,-1 1 1,1-1-1,0 1 0,-1-1 0,1 1 0,-1 0 1,1-1-1,0 1 0,-1 0 0,1-1 1,0 1-1,-1 0 0,1 0 0,0 0 1,0-1-1,-1 1 0,1 0 0,0 0 1,1 0-1,17-3 5,-17 2-4,0 0 0,1 1 0,-1-1 0,0 1 0,0-1 0,0 1 0,1 0 0,-1 0 0,0 0-1,0 0 1,1 0 0,3 1 0,-4 1 1,28 12 4,-16-11-5,-14-3-1,1 0 0,-1 0 0,0 0 0,0 0 0,1-1 0,-1 1 0,0 0 0,0 0 0,1 0 0,-1 0 0,0 0 0,0-1 0,0 1 0,1 0 0,-1 0 0,0 0 0,0-1 0,0 1 0,0 0 0,0 0 0,1 0 0,-1-1 0,0 1 0,0 0 0,0 0 0,0-1 0,0 1 0,0 0 0,0 0 0,0-1 0,0 1 0,0 0 0,0-1 0,0 1 0,0 0 0,0 0 1,0-1-1,0 1 0,0-1 0,-2-1-101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6:01.225"/>
    </inkml:context>
    <inkml:brush xml:id="br0">
      <inkml:brushProperty name="width" value="0.5" units="cm"/>
      <inkml:brushProperty name="height" value="1" units="cm"/>
      <inkml:brushProperty name="color" value="#B9FFFF"/>
      <inkml:brushProperty name="tip" value="rectangle"/>
      <inkml:brushProperty name="rasterOp" value="maskPen"/>
    </inkml:brush>
  </inkml:definitions>
  <inkml:trace contextRef="#ctx0" brushRef="#br0">0 106 1424,'13'24'3068,"47"-4"-1761,-51-17-1242,-3 0 7,0 0-1,0-1 1,0 1-1,0-1 1,1-1 0,-1 1-1,1-1 1,-1 0-1,1-1 1,0 0 0,-1 0-1,11-1 1,12-7 187,-22 5-165,0 0-1,0 1 1,1 0 0,-1 1 0,0 0-1,1 0 1,-1 0 0,1 1 0,-1 0 0,1 0-1,13 3 1,-15-2-56,-1 0-1,0 0 0,0-1 1,0 0-1,1 0 1,-1 0-1,0-1 0,0 1 1,1-1-1,-1-1 1,8-2-1,-6 2-5,-1 0-1,0 1 1,0-1-1,1 1 1,-1 1-1,9-1 1,-5 2-1,-7 0-18,1-1 0,0 1 0,0-1 0,0 0 1,-1 0-1,1 0 0,0-1 0,0 1 0,0-1 0,-1 0 0,1 0 0,0 0 1,-1 0-1,1-1 0,4-2 0,8-6 48,0 2 0,1 0 0,1 0 0,-1 2-1,1 0 1,0 1 0,1 1 0,24-3 0,-13-2 13,10-1-32,100-11 133,-133 20-122,0 0-1,0 0 1,-1-1 0,1 0-1,7-3 1,-10 2-22,1 1 0,-1 1 1,1-1-1,0 1 0,-1 0 0,1 0 0,0 0 0,0 0 0,0 1 0,0 0 1,0 0-1,0 0 0,4 2 0,6 2-30,-7-1 1,-1-1-1,1 0 0,0 0 1,0-1-1,14 0 0,-4-3 20,-15 1-20,0 0 0,0 1 0,0-1 0,0 1 1,0 0-1,0 0 0,0 0 0,1 1 0,3 0 0,53 19-1,-44-14 3,2 0-1,23 5 1,-37-11-1,0 0 0,0 0 0,0 0 0,0 0 0,0 0-1,7-3 1,-8 2 1,1 1-1,0-1 0,0 1 0,0-1 0,-1 1 1,1 0-1,5 1 0,10 2 10,36 0 1,-40-3-11,0 0 0,1 2 0,25 4 0,14 7 6,70 5 0,-106-18 1,13 2 48,-21 2-34,-10-3-18,0-1 0,1 1 0,-1 0-1,1-1 1,-1 1 0,0-1 0,1 1 0,-1-1 0,1 0 0,-1 0 0,1 0 0,-1 0 0,1 0 0,-1 0 0,1 0 0,-1 0 0,1 0-1,-1-1 1,1 1 0,-1-1 0,0 1 0,1-1 0,2-1 0,-2 1 1,0 0 0,0 0 1,0 1-1,0-1 0,0 0 0,0 1 1,0-1-1,1 1 0,-1 0 0,0 0 0,0-1 1,1 2-1,-1-1 0,0 0 0,0 0 1,1 1-1,-1-1 0,2 2 0,42 17-5,-23-9 9,-11-7-1,0-1-1,1 0 0,-1 0 1,22-1-1,2 1 24,-23-1-20,-6 0-2,-1 0 0,1 0 0,0-1-1,13-1 1,-12 0-4,0 1 1,0 0-1,1 1 0,-1 0 1,0 0-1,0 1 0,0 0 1,0 0-1,0 1 0,10 5 1,-6-4 1,0 1 0,0-2 0,0 1 1,21 2-1,-16-6 16,1-1 0,-1 0 1,1-1-1,19-5 0,29-3 59,-31 6-61,-16 2-16,0 1-1,22 0 0,119 20-7,-131-15-19,0-1-1,44-3 1,-48 0-403,1 0-1,-1 1 1,46 9-1,-9 7-1429,5-3 783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6:05.101"/>
    </inkml:context>
    <inkml:brush xml:id="br0">
      <inkml:brushProperty name="width" value="0.5" units="cm"/>
      <inkml:brushProperty name="height" value="1" units="cm"/>
      <inkml:brushProperty name="color" value="#B9FFFF"/>
      <inkml:brushProperty name="tip" value="rectangle"/>
      <inkml:brushProperty name="rasterOp" value="maskPen"/>
    </inkml:brush>
  </inkml:definitions>
  <inkml:trace contextRef="#ctx0" brushRef="#br0">7 148 2793,'-7'32'6573,"26"-36"-6441,-1-1 40,-11 3-162,-1 0 26,1 0 0,-1 0-1,0 1 1,1 0 0,-1 0 0,0 1-1,1-1 1,-1 1 0,1 1 0,-1-1 0,1 1-1,-1 0 1,10 4 0,-3-1 0,1 0 0,-1 0 0,1-1 1,0-1-1,24 1 0,72-6 320,-84 0-260,-1 2 1,1 1 0,0 0 0,-1 2 0,42 9-1,-16 2-32,0-2 0,1-2-1,81 4 1,135 17 696,-135-4-656,-80-14-75,1-2 0,100 5 0,88-5 186,76-2-30,-162-28-111,-42 3-39,270-37 45,-266 24-56,-75 22-20,0 2-1,48 0 0,123-5 39,-110 12 3,-38 1-13,-50-3-15,-1 0 1,0-2 0,24-6 0,-27 6 8,1 0 1,0 0 0,0 1 0,0 1 0,23 0 0,12 6 50,0-2 1,74-6 0,64-5 8,-118 8-41,1-4-1,88-16 1,-101 11 33,0 2 1,0 3-1,85 4 0,-99 2-53,-1-3 0,0-1 0,0-2 0,66-16-1,40-5 3,-51 10-6,-49 10 4,0 1 0,0 2 0,92 9-1,-130-6-21,19-1 5,0-1 1,-1-1-1,48-11 1,-49 8-5,0 1 1,0 0 0,1 2-1,41 3 1,16 13 2,-58-8-2,1-2 1,46 3-1,-13-6-7,1 2 1,112 23 0,-141-21 0,0-2 0,41 0-1,-36-2 3,42 6-1,191 15 7,-204-18-6,-34-2-1,32 9 0,25 1 1,-77-11 1,155 6 11,-132-6-11,50 7 1,15 2 0,-51-9-3,14 1 1,77 10-1,-83-6 4,1-2 0,76-5-1,-38-1 9,102-12 2,-82 3-5,-53 4-8,-29 3-1,48 1 0,101 10 0,-83-16 0,67 11 6,61-3 4,26-2-10,-147 12 6,-62-4 0,-1-1-1,69-5 1,153-22-5,-75 23 4,-22 2-2,131-30 12,-227 18-11,-45 6 2,50-2 0,50 16-2,-87-6 0,1-1 0,60-3 0,-51-3-1,-34 3-2,1-1 0,-1-1 1,1-1-1,31-8 0,-28 5 0,-1 0 0,1 2-1,0 0 1,0 2 0,0 0 0,0 1-1,0 1 1,1 1 0,-1 1-1,32 8 1,-32-7 2,1-1-1,0 0 1,31-3 0,-9 1 2,5 1 9,0 3 0,86 18 0,-116-20-3,0 0 0,0-2 0,0 0 0,0-1-1,0 0 1,35-9 0,-32 6-4,-1 0 0,1 1 0,0 2 0,0 0 0,25 3 0,-16 2-1,96 11 4,-106-13-10,1-2 1,-1 0-1,38-6 1,-29 0 6,0 3 1,43-1-1,-33 5 2,42 6-1,-55-3-2,1-1 0,-1-2 0,55-4-1,-23-4 20,0 1-1,100 5 1,-105 2 23,67-8 0,27-1 46,-141 8-88,17 1 24,0-2-1,46-6 1,-41 2-10,1 2 0,-1 1 0,45 3 0,-17 0-11,-39 0-5,1-2 0,-1 0-1,0-1 1,1-1-1,-1-1 1,32-11 0,-40 12-1,0 1 1,1-1 0,-1 2-1,0 0 1,1 0 0,-1 0-1,21 3 1,30-1 21,-21-2-8,-21 1-4,0-1 0,21-3 0,-13-1 3,-3 0-1,0 0 1,0 2 0,41 0 0,-2 9 0,-50-4-14,0 0 0,0-1 0,0 0 0,0-1 0,0-1 0,-1 0 0,16-4 0,77-19 1,-96 23-2,0-1 0,0 1 0,1 0 0,-1 1 0,0 0 0,0 1 0,1 0 0,-1 0 0,10 3 0,44 4 3,8-8-5,-41-1-1,0 1 1,49 7-1,25 9 3,-57-10 1,80 21 1,-91-19-1,0-1-1,0-1 0,74 0 1,21 4 2,81 3 2,-4-1 1,-187-10-7,1 0 1,-1 1-1,28 9 1,15 2-2,110 4 1,-40-6 0,213 5 19,-198-14-14,-64-1-2,0-5-1,131-19 0,-147 14 6,107 2 1,-5 1-1,-150 4-8,8-1 0,53-10 0,-64 9 0,0 0 0,0 1 0,33 2 0,-31 1 0,-1-2 0,0 0 0,28-5 0,-17-2 0,1 1 0,0 2 0,0 1 0,0 1 0,0 2 0,50 4 0,-68-2 0,0 0 0,1-1 0,-1-1 0,0-1 0,0 0 0,17-4 0,-15 2 0,-1 1 0,1 1 0,0 1 0,17-1 0,-21 3 0,-1-1 0,0-1 0,1 0 0,-1 0 0,0-1 0,0-1 0,0 0 0,14-5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5:25.387"/>
    </inkml:context>
    <inkml:brush xml:id="br0">
      <inkml:brushProperty name="width" value="0.5" units="cm"/>
      <inkml:brushProperty name="height" value="1" units="cm"/>
      <inkml:brushProperty name="color" value="#B9FFFF"/>
      <inkml:brushProperty name="tip" value="rectangle"/>
      <inkml:brushProperty name="rasterOp" value="maskPen"/>
    </inkml:brush>
  </inkml:definitions>
  <inkml:trace contextRef="#ctx0" brushRef="#br0">10 48 880,'-9'38'10618,"24"-23"-11254,71 42 1322,-82-56-660,-1 1-1,1-1 1,0 1 0,-1-1 0,1-1 0,0 1 0,0 0-1,-1-1 1,1 0 0,0 0 0,0 0 0,0 0 0,0-1-1,-1 1 1,6-2 0,7-1 36,8 3-10,-1 0 0,44 6 1,19 2-2,-21-7 116,-1-2 0,1-4 0,-1-2 1,63-15-1,142-24 105,-20 5-185,-187 30-60,1 3 1,126 0-1,-112 7 42,94-14 0,-108 9 30,0 2 1,98 6-1,-34 2-73,157 12 9,-263-14-29,126 19 21,-28-3-13,356 28 25,-280-17-31,-170-26-2,1-1 0,-1-1 0,1-2 1,31-3-1,-24 1 6,56 2 1,-49 4-4,-1-1-1,1-3 1,77-9 0,-11-3 4,0 4-1,194 10 1,-186 9 16,19 1 28,-83-9-42,66 11 1,42 3 26,-94-17-23,43 2 10,-49 3-8,1-3 1,99-10-1,-112 6-9,82 4-1,13 0 5,175-13 0,-62 15-6,-43-5 7,-144-2 11,92 8-1,-76 3 12,56 7 32,-70-6-49,-39-6-4,39 9-1,-42-6 6,1-2 0,-1-1 0,45-1 0,-40-2 13,-1 2-1,52 7 1,-40-1-21,1-2-1,0-2 1,0-2 0,70-7-1,-87 5-3,45 3 0,-51-1-7,0 0 0,0-1 0,0-1 0,22-4 0,18-9 2,-26 5-1,1 2 0,67-5 0,34-2-3,3-1 7,-18 4 13,-25 1-12,175 2 28,6-5-14,-247 12-24,-1 1 0,54 8 0,23 0 2,-62-6 4,-34-1-4,-1 0-1,1-1 1,-1 0 0,1-1 0,0 0 0,-1-1 0,18-4 0,-22 4-1,0 1-1,0 0 1,1 0 0,-1 1 0,0-1 0,1 1-1,-1 1 1,7 0 0,26 1 3,170-21 18,-120 3-30,-41 12 7,94-3-14,-101 11-1,70 16 0,-106-19 15,0-1 0,0 1 0,0-1 0,0 0 0,9-2 0,23 1-34,-21 0-9</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5T03:44:58.196"/>
    </inkml:context>
    <inkml:brush xml:id="br0">
      <inkml:brushProperty name="width" value="0.5" units="cm"/>
      <inkml:brushProperty name="height" value="1" units="cm"/>
      <inkml:brushProperty name="color" value="#B9FFFF"/>
      <inkml:brushProperty name="tip" value="rectangle"/>
      <inkml:brushProperty name="rasterOp" value="maskPen"/>
    </inkml:brush>
  </inkml:definitions>
  <inkml:trace contextRef="#ctx0" brushRef="#br0">52 46 2465,'-19'-10'1856,"13"8"-1670,4 2-3,0 0 0,-15-8 1279,11 4-1280,44 7 1,206 17 698,-152-16-788,-3-1 11,0-4 1,96-14-1,116 1 127,-125 10-159,-114 0-24,75-1 78,-56 1-99,-58 1-22,0 2 1,38 2-1,157 10 48,244 12 580,-272-20-554,-107-3-30,114 13 0,0 12 296,317-1-1,-432-25-314,440 5 61,-275 5 223,101 8 121,-219-8-223,155-9-1,22 0 334,-222 3-512,90 7 26,-146-8-19,1-2 0,-1-1 0,33-5-1,-30 3 34,0 1 0,36 1 0,296 8 73,-115-24 164,-41 12-261,187 0 306,-272 10-224,-46-1-69,124-9 1,-176 3-29,0 2 0,46 5 0,22 1 15,20-6-29,66-4 130,-117-2-30,146-6 47,-175 11-153,47-7 0,10-1 5,86-9 15,49-1 9,213 0 274,73 10 18,-498 9-329,0-1 0,0 0 0,17-4 0,5 0 1,-23 3 27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D48773-CEB1-46B1-B29B-B2D057893617}" type="datetimeFigureOut">
              <a:rPr lang="LID4096" smtClean="0"/>
              <a:t>11/23/2021</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B6C2F5-C2D8-435B-AB30-BFC7C9E52B26}" type="slidenum">
              <a:rPr lang="LID4096" smtClean="0"/>
              <a:t>‹#›</a:t>
            </a:fld>
            <a:endParaRPr lang="LID4096"/>
          </a:p>
        </p:txBody>
      </p:sp>
    </p:spTree>
    <p:extLst>
      <p:ext uri="{BB962C8B-B14F-4D97-AF65-F5344CB8AC3E}">
        <p14:creationId xmlns:p14="http://schemas.microsoft.com/office/powerpoint/2010/main" val="175242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basic question in social choice</a:t>
            </a:r>
          </a:p>
          <a:p>
            <a:r>
              <a:rPr lang="en-US" dirty="0"/>
              <a:t>It is a normative question – you take individual preferences as given (elicited from choices) and ask how to construct a social preference based on them. </a:t>
            </a:r>
            <a:endParaRPr lang="LID4096" dirty="0"/>
          </a:p>
        </p:txBody>
      </p:sp>
      <p:sp>
        <p:nvSpPr>
          <p:cNvPr id="4" name="Slide Number Placeholder 3"/>
          <p:cNvSpPr>
            <a:spLocks noGrp="1"/>
          </p:cNvSpPr>
          <p:nvPr>
            <p:ph type="sldNum" sz="quarter" idx="5"/>
          </p:nvPr>
        </p:nvSpPr>
        <p:spPr/>
        <p:txBody>
          <a:bodyPr/>
          <a:lstStyle/>
          <a:p>
            <a:fld id="{A5B6C2F5-C2D8-435B-AB30-BFC7C9E52B26}" type="slidenum">
              <a:rPr lang="LID4096" smtClean="0"/>
              <a:t>2</a:t>
            </a:fld>
            <a:endParaRPr lang="LID4096"/>
          </a:p>
        </p:txBody>
      </p:sp>
    </p:spTree>
    <p:extLst>
      <p:ext uri="{BB962C8B-B14F-4D97-AF65-F5344CB8AC3E}">
        <p14:creationId xmlns:p14="http://schemas.microsoft.com/office/powerpoint/2010/main" val="164894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answer to the basic question differs depending on the type of individual preferences</a:t>
            </a:r>
          </a:p>
          <a:p>
            <a:r>
              <a:rPr lang="en-US" dirty="0"/>
              <a:t>If we can’t compare tradeoffs within the preferences of the same individual, then it is surely difficult to compare different individuals</a:t>
            </a:r>
          </a:p>
          <a:p>
            <a:r>
              <a:rPr lang="en-US" dirty="0"/>
              <a:t>In essence, difficult to balance wellbeing of individuals</a:t>
            </a:r>
            <a:endParaRPr lang="LID4096" dirty="0"/>
          </a:p>
        </p:txBody>
      </p:sp>
      <p:sp>
        <p:nvSpPr>
          <p:cNvPr id="4" name="Slide Number Placeholder 3"/>
          <p:cNvSpPr>
            <a:spLocks noGrp="1"/>
          </p:cNvSpPr>
          <p:nvPr>
            <p:ph type="sldNum" sz="quarter" idx="5"/>
          </p:nvPr>
        </p:nvSpPr>
        <p:spPr/>
        <p:txBody>
          <a:bodyPr/>
          <a:lstStyle/>
          <a:p>
            <a:fld id="{A5B6C2F5-C2D8-435B-AB30-BFC7C9E52B26}" type="slidenum">
              <a:rPr lang="LID4096" smtClean="0"/>
              <a:t>3</a:t>
            </a:fld>
            <a:endParaRPr lang="LID4096"/>
          </a:p>
        </p:txBody>
      </p:sp>
    </p:spTree>
    <p:extLst>
      <p:ext uri="{BB962C8B-B14F-4D97-AF65-F5344CB8AC3E}">
        <p14:creationId xmlns:p14="http://schemas.microsoft.com/office/powerpoint/2010/main" val="1077486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can measure tradeoffs for individual preferences it’s easier to weigh the advantages and disadvantages of alternatives for individuals</a:t>
            </a:r>
            <a:endParaRPr lang="LID4096" dirty="0"/>
          </a:p>
        </p:txBody>
      </p:sp>
      <p:sp>
        <p:nvSpPr>
          <p:cNvPr id="4" name="Slide Number Placeholder 3"/>
          <p:cNvSpPr>
            <a:spLocks noGrp="1"/>
          </p:cNvSpPr>
          <p:nvPr>
            <p:ph type="sldNum" sz="quarter" idx="5"/>
          </p:nvPr>
        </p:nvSpPr>
        <p:spPr/>
        <p:txBody>
          <a:bodyPr/>
          <a:lstStyle/>
          <a:p>
            <a:fld id="{A5B6C2F5-C2D8-435B-AB30-BFC7C9E52B26}" type="slidenum">
              <a:rPr lang="LID4096" smtClean="0"/>
              <a:t>4</a:t>
            </a:fld>
            <a:endParaRPr lang="LID4096"/>
          </a:p>
        </p:txBody>
      </p:sp>
    </p:spTree>
    <p:extLst>
      <p:ext uri="{BB962C8B-B14F-4D97-AF65-F5344CB8AC3E}">
        <p14:creationId xmlns:p14="http://schemas.microsoft.com/office/powerpoint/2010/main" val="1758791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 Individual </a:t>
            </a:r>
            <a:r>
              <a:rPr lang="en-US" sz="1800" dirty="0" err="1">
                <a:effectLst/>
                <a:latin typeface="Segoe UI" panose="020B0502040204020203" pitchFamily="34" charset="0"/>
              </a:rPr>
              <a:t>pref's</a:t>
            </a:r>
            <a:r>
              <a:rPr lang="en-US" sz="1800" dirty="0">
                <a:effectLst/>
                <a:latin typeface="Segoe UI" panose="020B0502040204020203" pitchFamily="34" charset="0"/>
              </a:rPr>
              <a:t> in the classic model == Autonomous preferences, of single individuals and organic groups (social planner observes and elicits, passive)</a:t>
            </a:r>
            <a:endParaRPr lang="en-US" sz="1800" dirty="0">
              <a:effectLst/>
              <a:latin typeface="Arial" panose="020B0604020202020204" pitchFamily="34" charset="0"/>
            </a:endParaRPr>
          </a:p>
          <a:p>
            <a:r>
              <a:rPr lang="en-US" sz="1800" dirty="0">
                <a:effectLst/>
                <a:latin typeface="Segoe UI" panose="020B0502040204020203" pitchFamily="34" charset="0"/>
              </a:rPr>
              <a:t>- Social </a:t>
            </a:r>
            <a:r>
              <a:rPr lang="en-US" sz="1800" dirty="0" err="1">
                <a:effectLst/>
                <a:latin typeface="Segoe UI" panose="020B0502040204020203" pitchFamily="34" charset="0"/>
              </a:rPr>
              <a:t>pref</a:t>
            </a:r>
            <a:r>
              <a:rPr lang="en-US" sz="1800" dirty="0">
                <a:effectLst/>
                <a:latin typeface="Segoe UI" panose="020B0502040204020203" pitchFamily="34" charset="0"/>
              </a:rPr>
              <a:t> in the classic model == Pref's for non-organic groups formed by the social planner (social planner should construct, active)</a:t>
            </a:r>
            <a:endParaRPr lang="en-US" sz="1800" dirty="0">
              <a:effectLst/>
              <a:latin typeface="Arial" panose="020B0604020202020204" pitchFamily="34" charset="0"/>
            </a:endParaRPr>
          </a:p>
          <a:p>
            <a:endParaRPr lang="LID4096" dirty="0"/>
          </a:p>
        </p:txBody>
      </p:sp>
      <p:sp>
        <p:nvSpPr>
          <p:cNvPr id="4" name="Slide Number Placeholder 3"/>
          <p:cNvSpPr>
            <a:spLocks noGrp="1"/>
          </p:cNvSpPr>
          <p:nvPr>
            <p:ph type="sldNum" sz="quarter" idx="5"/>
          </p:nvPr>
        </p:nvSpPr>
        <p:spPr/>
        <p:txBody>
          <a:bodyPr/>
          <a:lstStyle/>
          <a:p>
            <a:fld id="{A5B6C2F5-C2D8-435B-AB30-BFC7C9E52B26}" type="slidenum">
              <a:rPr lang="LID4096" smtClean="0"/>
              <a:t>9</a:t>
            </a:fld>
            <a:endParaRPr lang="LID4096"/>
          </a:p>
        </p:txBody>
      </p:sp>
    </p:spTree>
    <p:extLst>
      <p:ext uri="{BB962C8B-B14F-4D97-AF65-F5344CB8AC3E}">
        <p14:creationId xmlns:p14="http://schemas.microsoft.com/office/powerpoint/2010/main" val="4150172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Analogous to the measurement of tradeoffs over probabilities </a:t>
            </a:r>
            <a:endParaRPr lang="LID4096" dirty="0"/>
          </a:p>
        </p:txBody>
      </p:sp>
      <p:sp>
        <p:nvSpPr>
          <p:cNvPr id="4" name="Slide Number Placeholder 3"/>
          <p:cNvSpPr>
            <a:spLocks noGrp="1"/>
          </p:cNvSpPr>
          <p:nvPr>
            <p:ph type="sldNum" sz="quarter" idx="5"/>
          </p:nvPr>
        </p:nvSpPr>
        <p:spPr/>
        <p:txBody>
          <a:bodyPr/>
          <a:lstStyle/>
          <a:p>
            <a:fld id="{A5B6C2F5-C2D8-435B-AB30-BFC7C9E52B26}" type="slidenum">
              <a:rPr lang="LID4096" smtClean="0"/>
              <a:t>17</a:t>
            </a:fld>
            <a:endParaRPr lang="LID4096"/>
          </a:p>
        </p:txBody>
      </p:sp>
    </p:spTree>
    <p:extLst>
      <p:ext uri="{BB962C8B-B14F-4D97-AF65-F5344CB8AC3E}">
        <p14:creationId xmlns:p14="http://schemas.microsoft.com/office/powerpoint/2010/main" val="3827572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We want to compare the tradeoff between indifference curves 1 and 2, to the tradeoff between curves 3 and 4</a:t>
            </a:r>
          </a:p>
          <a:p>
            <a:pPr marL="171450" indent="-171450">
              <a:buFontTx/>
              <a:buChar char="-"/>
            </a:pPr>
            <a:r>
              <a:rPr lang="en-US" dirty="0"/>
              <a:t>Why indifference curve and not outcomes? Tradeoff = strength of preference </a:t>
            </a:r>
            <a:r>
              <a:rPr lang="en-US" dirty="0">
                <a:sym typeface="Wingdings" panose="05000000000000000000" pitchFamily="2" charset="2"/>
              </a:rPr>
              <a:t> an attribute of preferences</a:t>
            </a:r>
            <a:endParaRPr lang="LID4096" dirty="0"/>
          </a:p>
        </p:txBody>
      </p:sp>
      <p:sp>
        <p:nvSpPr>
          <p:cNvPr id="4" name="Slide Number Placeholder 3"/>
          <p:cNvSpPr>
            <a:spLocks noGrp="1"/>
          </p:cNvSpPr>
          <p:nvPr>
            <p:ph type="sldNum" sz="quarter" idx="5"/>
          </p:nvPr>
        </p:nvSpPr>
        <p:spPr/>
        <p:txBody>
          <a:bodyPr/>
          <a:lstStyle/>
          <a:p>
            <a:fld id="{A5B6C2F5-C2D8-435B-AB30-BFC7C9E52B26}" type="slidenum">
              <a:rPr lang="LID4096" smtClean="0"/>
              <a:t>21</a:t>
            </a:fld>
            <a:endParaRPr lang="LID4096"/>
          </a:p>
        </p:txBody>
      </p:sp>
    </p:spTree>
    <p:extLst>
      <p:ext uri="{BB962C8B-B14F-4D97-AF65-F5344CB8AC3E}">
        <p14:creationId xmlns:p14="http://schemas.microsoft.com/office/powerpoint/2010/main" val="2010849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 have to make sure that the definition is consistent</a:t>
            </a:r>
            <a:endParaRPr lang="LID4096" dirty="0"/>
          </a:p>
        </p:txBody>
      </p:sp>
      <p:sp>
        <p:nvSpPr>
          <p:cNvPr id="4" name="Slide Number Placeholder 3"/>
          <p:cNvSpPr>
            <a:spLocks noGrp="1"/>
          </p:cNvSpPr>
          <p:nvPr>
            <p:ph type="sldNum" sz="quarter" idx="5"/>
          </p:nvPr>
        </p:nvSpPr>
        <p:spPr/>
        <p:txBody>
          <a:bodyPr/>
          <a:lstStyle/>
          <a:p>
            <a:fld id="{A5B6C2F5-C2D8-435B-AB30-BFC7C9E52B26}" type="slidenum">
              <a:rPr lang="LID4096" smtClean="0"/>
              <a:t>22</a:t>
            </a:fld>
            <a:endParaRPr lang="LID4096"/>
          </a:p>
        </p:txBody>
      </p:sp>
    </p:spTree>
    <p:extLst>
      <p:ext uri="{BB962C8B-B14F-4D97-AF65-F5344CB8AC3E}">
        <p14:creationId xmlns:p14="http://schemas.microsoft.com/office/powerpoint/2010/main" val="3816122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F98FE-C7C5-4FEB-ABCF-FFD7EF17AD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D973B0BA-27CA-446F-AABA-1282DC9AF9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57E9BC9F-E2A4-4F37-B2D4-CED3292E04A1}"/>
              </a:ext>
            </a:extLst>
          </p:cNvPr>
          <p:cNvSpPr>
            <a:spLocks noGrp="1"/>
          </p:cNvSpPr>
          <p:nvPr>
            <p:ph type="dt" sz="half" idx="10"/>
          </p:nvPr>
        </p:nvSpPr>
        <p:spPr/>
        <p:txBody>
          <a:bodyPr/>
          <a:lstStyle/>
          <a:p>
            <a:fld id="{2395C5C9-164C-46B3-A87E-7660D39D3106}" type="datetime2">
              <a:rPr lang="en-US" smtClean="0"/>
              <a:t>Tuesday, November 23, 2021</a:t>
            </a:fld>
            <a:endParaRPr lang="en-US" dirty="0"/>
          </a:p>
        </p:txBody>
      </p:sp>
      <p:sp>
        <p:nvSpPr>
          <p:cNvPr id="5" name="Footer Placeholder 4">
            <a:extLst>
              <a:ext uri="{FF2B5EF4-FFF2-40B4-BE49-F238E27FC236}">
                <a16:creationId xmlns:a16="http://schemas.microsoft.com/office/drawing/2014/main" id="{C53C8A9C-1DB0-4393-9BE2-F5E7A5E9F48F}"/>
              </a:ext>
            </a:extLst>
          </p:cNvPr>
          <p:cNvSpPr>
            <a:spLocks noGrp="1"/>
          </p:cNvSpPr>
          <p:nvPr>
            <p:ph type="ftr" sz="quarter" idx="11"/>
          </p:nvPr>
        </p:nvSpPr>
        <p:spPr/>
        <p:txBody>
          <a:bodyPr/>
          <a:lstStyle/>
          <a:p>
            <a:pPr algn="l"/>
            <a:r>
              <a:rPr lang="en-US"/>
              <a:t>Sample Footer Text</a:t>
            </a:r>
            <a:endParaRPr lang="en-US" dirty="0"/>
          </a:p>
        </p:txBody>
      </p:sp>
      <p:sp>
        <p:nvSpPr>
          <p:cNvPr id="6" name="Slide Number Placeholder 5">
            <a:extLst>
              <a:ext uri="{FF2B5EF4-FFF2-40B4-BE49-F238E27FC236}">
                <a16:creationId xmlns:a16="http://schemas.microsoft.com/office/drawing/2014/main" id="{E64537D5-DAAE-4D8B-8A6D-5AD011B76613}"/>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150540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A1DA9-96B8-434E-A329-9801B3724DB3}"/>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7EBCEC79-0318-4DE4-BC97-C929C91DD6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0A0DDC69-BD80-4313-9647-0D1A2B70DA4F}"/>
              </a:ext>
            </a:extLst>
          </p:cNvPr>
          <p:cNvSpPr>
            <a:spLocks noGrp="1"/>
          </p:cNvSpPr>
          <p:nvPr>
            <p:ph type="dt" sz="half" idx="10"/>
          </p:nvPr>
        </p:nvSpPr>
        <p:spPr/>
        <p:txBody>
          <a:bodyPr/>
          <a:lstStyle/>
          <a:p>
            <a:fld id="{5B75179A-1E2B-41AB-B400-4F1B4022FAEE}" type="datetime2">
              <a:rPr lang="en-US" smtClean="0"/>
              <a:t>Tuesday, November 23, 2021</a:t>
            </a:fld>
            <a:endParaRPr lang="en-US"/>
          </a:p>
        </p:txBody>
      </p:sp>
      <p:sp>
        <p:nvSpPr>
          <p:cNvPr id="5" name="Footer Placeholder 4">
            <a:extLst>
              <a:ext uri="{FF2B5EF4-FFF2-40B4-BE49-F238E27FC236}">
                <a16:creationId xmlns:a16="http://schemas.microsoft.com/office/drawing/2014/main" id="{7C295976-1CF3-4B1B-A68B-2F7FCF8D1CD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B2CAEFFB-37BE-4333-ABAB-B2418C763E33}"/>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578318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4D7FBB-B347-4917-96AE-B1F36400102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7F5E34DF-B412-4508-ADBA-714EE0DD3C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94E70E8C-8098-43B7-A755-0C5219CF1F91}"/>
              </a:ext>
            </a:extLst>
          </p:cNvPr>
          <p:cNvSpPr>
            <a:spLocks noGrp="1"/>
          </p:cNvSpPr>
          <p:nvPr>
            <p:ph type="dt" sz="half" idx="10"/>
          </p:nvPr>
        </p:nvSpPr>
        <p:spPr/>
        <p:txBody>
          <a:bodyPr/>
          <a:lstStyle/>
          <a:p>
            <a:fld id="{05681D0F-6595-4F14-8EF3-954CD87C797B}" type="datetime2">
              <a:rPr lang="en-US" smtClean="0"/>
              <a:t>Tuesday, November 23, 2021</a:t>
            </a:fld>
            <a:endParaRPr lang="en-US"/>
          </a:p>
        </p:txBody>
      </p:sp>
      <p:sp>
        <p:nvSpPr>
          <p:cNvPr id="5" name="Footer Placeholder 4">
            <a:extLst>
              <a:ext uri="{FF2B5EF4-FFF2-40B4-BE49-F238E27FC236}">
                <a16:creationId xmlns:a16="http://schemas.microsoft.com/office/drawing/2014/main" id="{53941AB3-39FC-45B9-A41E-B29259DA1A1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3FB8D502-C68C-4DB1-BC35-C29F16449E83}"/>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986231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99CD1-0E50-450D-BF59-49DBC1B77C9F}"/>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977FDBAD-072D-4353-9BA4-2220F59F6A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0A965908-DD71-4997-B2B5-63F80F817D4D}"/>
              </a:ext>
            </a:extLst>
          </p:cNvPr>
          <p:cNvSpPr>
            <a:spLocks noGrp="1"/>
          </p:cNvSpPr>
          <p:nvPr>
            <p:ph type="dt" sz="half" idx="10"/>
          </p:nvPr>
        </p:nvSpPr>
        <p:spPr/>
        <p:txBody>
          <a:bodyPr/>
          <a:lstStyle/>
          <a:p>
            <a:fld id="{4DDCFF8A-AAF8-4A12-8A91-9CA0EAF6CBB9}" type="datetime2">
              <a:rPr lang="en-US" smtClean="0"/>
              <a:t>Tuesday, November 23, 2021</a:t>
            </a:fld>
            <a:endParaRPr lang="en-US" dirty="0"/>
          </a:p>
        </p:txBody>
      </p:sp>
      <p:sp>
        <p:nvSpPr>
          <p:cNvPr id="5" name="Footer Placeholder 4">
            <a:extLst>
              <a:ext uri="{FF2B5EF4-FFF2-40B4-BE49-F238E27FC236}">
                <a16:creationId xmlns:a16="http://schemas.microsoft.com/office/drawing/2014/main" id="{626D4196-5A6F-4ADA-B8F5-1D14320A6EBB}"/>
              </a:ext>
            </a:extLst>
          </p:cNvPr>
          <p:cNvSpPr>
            <a:spLocks noGrp="1"/>
          </p:cNvSpPr>
          <p:nvPr>
            <p:ph type="ftr" sz="quarter" idx="11"/>
          </p:nvPr>
        </p:nvSpPr>
        <p:spPr/>
        <p:txBody>
          <a:bodyPr/>
          <a:lstStyle/>
          <a:p>
            <a:pPr algn="l"/>
            <a:r>
              <a:rPr lang="en-US"/>
              <a:t>Sample Footer Text</a:t>
            </a:r>
            <a:endParaRPr lang="en-US" dirty="0"/>
          </a:p>
        </p:txBody>
      </p:sp>
      <p:sp>
        <p:nvSpPr>
          <p:cNvPr id="6" name="Slide Number Placeholder 5">
            <a:extLst>
              <a:ext uri="{FF2B5EF4-FFF2-40B4-BE49-F238E27FC236}">
                <a16:creationId xmlns:a16="http://schemas.microsoft.com/office/drawing/2014/main" id="{6A88B249-9DD4-468E-85F1-E3530EF99174}"/>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681873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C69C5-7285-47F6-913C-23AB32FE7D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A4633EEB-E962-4E02-A4CC-122D9EBAA6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16A0B2-D731-414A-962F-D03B04854C1A}"/>
              </a:ext>
            </a:extLst>
          </p:cNvPr>
          <p:cNvSpPr>
            <a:spLocks noGrp="1"/>
          </p:cNvSpPr>
          <p:nvPr>
            <p:ph type="dt" sz="half" idx="10"/>
          </p:nvPr>
        </p:nvSpPr>
        <p:spPr/>
        <p:txBody>
          <a:bodyPr/>
          <a:lstStyle/>
          <a:p>
            <a:fld id="{ABCC25C3-021A-4B0B-8F70-0C181FE1CF45}" type="datetime2">
              <a:rPr lang="en-US" smtClean="0"/>
              <a:t>Tuesday, November 23, 2021</a:t>
            </a:fld>
            <a:endParaRPr lang="en-US"/>
          </a:p>
        </p:txBody>
      </p:sp>
      <p:sp>
        <p:nvSpPr>
          <p:cNvPr id="5" name="Footer Placeholder 4">
            <a:extLst>
              <a:ext uri="{FF2B5EF4-FFF2-40B4-BE49-F238E27FC236}">
                <a16:creationId xmlns:a16="http://schemas.microsoft.com/office/drawing/2014/main" id="{E58CE204-6B64-4AE0-8774-B31E465DF45D}"/>
              </a:ext>
            </a:extLst>
          </p:cNvPr>
          <p:cNvSpPr>
            <a:spLocks noGrp="1"/>
          </p:cNvSpPr>
          <p:nvPr>
            <p:ph type="ftr" sz="quarter" idx="11"/>
          </p:nvPr>
        </p:nvSpPr>
        <p:spPr/>
        <p:txBody>
          <a:bodyPr/>
          <a:lstStyle/>
          <a:p>
            <a:pPr algn="l"/>
            <a:r>
              <a:rPr lang="en-US"/>
              <a:t>Sample Footer Text</a:t>
            </a:r>
            <a:endParaRPr lang="en-US" dirty="0"/>
          </a:p>
        </p:txBody>
      </p:sp>
      <p:sp>
        <p:nvSpPr>
          <p:cNvPr id="6" name="Slide Number Placeholder 5">
            <a:extLst>
              <a:ext uri="{FF2B5EF4-FFF2-40B4-BE49-F238E27FC236}">
                <a16:creationId xmlns:a16="http://schemas.microsoft.com/office/drawing/2014/main" id="{737486D4-81E1-4983-966F-D62D6D3C3F07}"/>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289578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1FAA7-27B6-4919-AE79-E2F02FBE33ED}"/>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DDC97AC7-37DC-4CE8-AE66-E26EC95144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71A30F1C-C05D-4599-931F-FE9B439B1D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72E0835E-53E0-4E58-B8EE-7819194B0994}"/>
              </a:ext>
            </a:extLst>
          </p:cNvPr>
          <p:cNvSpPr>
            <a:spLocks noGrp="1"/>
          </p:cNvSpPr>
          <p:nvPr>
            <p:ph type="dt" sz="half" idx="10"/>
          </p:nvPr>
        </p:nvSpPr>
        <p:spPr/>
        <p:txBody>
          <a:bodyPr/>
          <a:lstStyle/>
          <a:p>
            <a:fld id="{0C23D88D-8CEC-4ED9-A53B-5596187D9A16}" type="datetime2">
              <a:rPr lang="en-US" smtClean="0"/>
              <a:t>Tuesday, November 23, 2021</a:t>
            </a:fld>
            <a:endParaRPr lang="en-US"/>
          </a:p>
        </p:txBody>
      </p:sp>
      <p:sp>
        <p:nvSpPr>
          <p:cNvPr id="6" name="Footer Placeholder 5">
            <a:extLst>
              <a:ext uri="{FF2B5EF4-FFF2-40B4-BE49-F238E27FC236}">
                <a16:creationId xmlns:a16="http://schemas.microsoft.com/office/drawing/2014/main" id="{2F9B9A48-322A-4125-8AF0-74E1BF474A4C}"/>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C535E56-37AB-4978-A1CD-A7F435C57DA0}"/>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458637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7BF18-1D0C-41A2-80C4-5AF438650CAB}"/>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BF6E4883-CAF4-4127-8FAF-1113F49588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AAF1B3-D426-4C5B-A289-B6A0F1168F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FD6F80D7-D3FB-4EBF-A8D7-A90CEB49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B83847-4594-4083-B364-EBDE7A3D74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3D039E47-9F0F-4752-AC37-0F4EBF187CE0}"/>
              </a:ext>
            </a:extLst>
          </p:cNvPr>
          <p:cNvSpPr>
            <a:spLocks noGrp="1"/>
          </p:cNvSpPr>
          <p:nvPr>
            <p:ph type="dt" sz="half" idx="10"/>
          </p:nvPr>
        </p:nvSpPr>
        <p:spPr/>
        <p:txBody>
          <a:bodyPr/>
          <a:lstStyle/>
          <a:p>
            <a:fld id="{8DEA2CF1-0EB2-4673-802D-3371233E4A77}" type="datetime2">
              <a:rPr lang="en-US" smtClean="0"/>
              <a:t>Tuesday, November 23, 2021</a:t>
            </a:fld>
            <a:endParaRPr lang="en-US" dirty="0"/>
          </a:p>
        </p:txBody>
      </p:sp>
      <p:sp>
        <p:nvSpPr>
          <p:cNvPr id="8" name="Footer Placeholder 7">
            <a:extLst>
              <a:ext uri="{FF2B5EF4-FFF2-40B4-BE49-F238E27FC236}">
                <a16:creationId xmlns:a16="http://schemas.microsoft.com/office/drawing/2014/main" id="{2BA3EC83-8B76-4D91-AC43-ACCD2944AAB8}"/>
              </a:ext>
            </a:extLst>
          </p:cNvPr>
          <p:cNvSpPr>
            <a:spLocks noGrp="1"/>
          </p:cNvSpPr>
          <p:nvPr>
            <p:ph type="ftr" sz="quarter" idx="11"/>
          </p:nvPr>
        </p:nvSpPr>
        <p:spPr/>
        <p:txBody>
          <a:bodyPr/>
          <a:lstStyle/>
          <a:p>
            <a:pPr algn="l"/>
            <a:r>
              <a:rPr lang="en-US"/>
              <a:t>Sample Footer Text</a:t>
            </a:r>
            <a:endParaRPr lang="en-US" dirty="0"/>
          </a:p>
        </p:txBody>
      </p:sp>
      <p:sp>
        <p:nvSpPr>
          <p:cNvPr id="9" name="Slide Number Placeholder 8">
            <a:extLst>
              <a:ext uri="{FF2B5EF4-FFF2-40B4-BE49-F238E27FC236}">
                <a16:creationId xmlns:a16="http://schemas.microsoft.com/office/drawing/2014/main" id="{C6C16BA1-B2A6-4118-A446-321AB416FF80}"/>
              </a:ext>
            </a:extLst>
          </p:cNvPr>
          <p:cNvSpPr>
            <a:spLocks noGrp="1"/>
          </p:cNvSpPr>
          <p:nvPr>
            <p:ph type="sldNum" sz="quarter" idx="12"/>
          </p:nvPr>
        </p:nvSpPr>
        <p:spPr/>
        <p:txBody>
          <a:bodyPr/>
          <a:lstStyle/>
          <a:p>
            <a:fld id="{1621B6DD-29C1-4FEA-923F-71EA1347694C}" type="slidenum">
              <a:rPr lang="en-US" smtClean="0"/>
              <a:pPr/>
              <a:t>‹#›</a:t>
            </a:fld>
            <a:endParaRPr lang="en-US" dirty="0"/>
          </a:p>
        </p:txBody>
      </p:sp>
    </p:spTree>
    <p:extLst>
      <p:ext uri="{BB962C8B-B14F-4D97-AF65-F5344CB8AC3E}">
        <p14:creationId xmlns:p14="http://schemas.microsoft.com/office/powerpoint/2010/main" val="365975058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DD790-3FF8-480B-B4DE-43E8A2336FDE}"/>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F6178C4C-2337-45B7-9D22-4F034EBF4338}"/>
              </a:ext>
            </a:extLst>
          </p:cNvPr>
          <p:cNvSpPr>
            <a:spLocks noGrp="1"/>
          </p:cNvSpPr>
          <p:nvPr>
            <p:ph type="dt" sz="half" idx="10"/>
          </p:nvPr>
        </p:nvSpPr>
        <p:spPr/>
        <p:txBody>
          <a:bodyPr/>
          <a:lstStyle/>
          <a:p>
            <a:fld id="{22F2A30D-1C09-413F-AAB1-38F366000715}" type="datetime2">
              <a:rPr lang="en-US" smtClean="0"/>
              <a:t>Tuesday, November 23, 2021</a:t>
            </a:fld>
            <a:endParaRPr lang="en-US"/>
          </a:p>
        </p:txBody>
      </p:sp>
      <p:sp>
        <p:nvSpPr>
          <p:cNvPr id="4" name="Footer Placeholder 3">
            <a:extLst>
              <a:ext uri="{FF2B5EF4-FFF2-40B4-BE49-F238E27FC236}">
                <a16:creationId xmlns:a16="http://schemas.microsoft.com/office/drawing/2014/main" id="{17E47750-F1F8-4755-B692-03284F23CC6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D7889BE-65B4-4C11-AAAB-139E20DA67CA}"/>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6061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3FADDC-1A0F-4822-9FFD-AACDC4D3743B}"/>
              </a:ext>
            </a:extLst>
          </p:cNvPr>
          <p:cNvSpPr>
            <a:spLocks noGrp="1"/>
          </p:cNvSpPr>
          <p:nvPr>
            <p:ph type="dt" sz="half" idx="10"/>
          </p:nvPr>
        </p:nvSpPr>
        <p:spPr/>
        <p:txBody>
          <a:bodyPr/>
          <a:lstStyle/>
          <a:p>
            <a:fld id="{6DB82B9C-D65E-4F64-95C3-B10F3B00F0D9}" type="datetime2">
              <a:rPr lang="en-US" smtClean="0"/>
              <a:t>Tuesday, November 23, 2021</a:t>
            </a:fld>
            <a:endParaRPr lang="en-US"/>
          </a:p>
        </p:txBody>
      </p:sp>
      <p:sp>
        <p:nvSpPr>
          <p:cNvPr id="3" name="Footer Placeholder 2">
            <a:extLst>
              <a:ext uri="{FF2B5EF4-FFF2-40B4-BE49-F238E27FC236}">
                <a16:creationId xmlns:a16="http://schemas.microsoft.com/office/drawing/2014/main" id="{A0B09FC9-E7FA-4682-A31D-D65BAB3AFD7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49BB4197-06E6-48AA-8922-3FC54E738AD1}"/>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782597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F2B87-FB81-429F-B293-5014BDF907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079A5D2D-49AB-4092-81CC-C053885CD2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A1051F90-302E-4190-AC12-B89F685B1C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AEAF13-5F48-4BFB-94CE-90A182BC3269}"/>
              </a:ext>
            </a:extLst>
          </p:cNvPr>
          <p:cNvSpPr>
            <a:spLocks noGrp="1"/>
          </p:cNvSpPr>
          <p:nvPr>
            <p:ph type="dt" sz="half" idx="10"/>
          </p:nvPr>
        </p:nvSpPr>
        <p:spPr/>
        <p:txBody>
          <a:bodyPr/>
          <a:lstStyle/>
          <a:p>
            <a:fld id="{B7F5FDCC-6AAC-4A08-B9E0-3793AB5E64C3}" type="datetime2">
              <a:rPr lang="en-US" smtClean="0"/>
              <a:t>Tuesday, November 23, 2021</a:t>
            </a:fld>
            <a:endParaRPr lang="en-US"/>
          </a:p>
        </p:txBody>
      </p:sp>
      <p:sp>
        <p:nvSpPr>
          <p:cNvPr id="6" name="Footer Placeholder 5">
            <a:extLst>
              <a:ext uri="{FF2B5EF4-FFF2-40B4-BE49-F238E27FC236}">
                <a16:creationId xmlns:a16="http://schemas.microsoft.com/office/drawing/2014/main" id="{1E0E0BA8-12B0-4DDE-BD74-BEC7CF58CAAF}"/>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3648BC8-A190-4455-BCEF-5004ADAC0D1E}"/>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89533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EB5BD-6408-4E6C-945B-1663DE03C4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A75F01FD-F78B-4CED-8E38-80E1E351E0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65A65317-7840-449D-9187-0E50D4D741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27FDA2-AD87-4F3E-896C-3C6832D82975}"/>
              </a:ext>
            </a:extLst>
          </p:cNvPr>
          <p:cNvSpPr>
            <a:spLocks noGrp="1"/>
          </p:cNvSpPr>
          <p:nvPr>
            <p:ph type="dt" sz="half" idx="10"/>
          </p:nvPr>
        </p:nvSpPr>
        <p:spPr/>
        <p:txBody>
          <a:bodyPr/>
          <a:lstStyle/>
          <a:p>
            <a:fld id="{349FE94D-439C-40F1-900E-BC07940E3988}" type="datetime2">
              <a:rPr lang="en-US" smtClean="0"/>
              <a:t>Tuesday, November 23, 2021</a:t>
            </a:fld>
            <a:endParaRPr lang="en-US"/>
          </a:p>
        </p:txBody>
      </p:sp>
      <p:sp>
        <p:nvSpPr>
          <p:cNvPr id="6" name="Footer Placeholder 5">
            <a:extLst>
              <a:ext uri="{FF2B5EF4-FFF2-40B4-BE49-F238E27FC236}">
                <a16:creationId xmlns:a16="http://schemas.microsoft.com/office/drawing/2014/main" id="{30BF96D9-928F-426E-8381-227EC97133D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7757B3-8D8F-4B8D-A44D-BB938A32C43E}"/>
              </a:ext>
            </a:extLst>
          </p:cNvPr>
          <p:cNvSpPr>
            <a:spLocks noGrp="1"/>
          </p:cNvSpPr>
          <p:nvPr>
            <p:ph type="sldNum" sz="quarter" idx="12"/>
          </p:nvPr>
        </p:nvSpPr>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83240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BE6344-FE96-4E83-8BBA-09450B9C11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E310DB52-7B5E-4E8B-AE8D-B86DEB31EF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4858E6F9-1B13-4423-BA84-45347EE921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EA2CF1-0EB2-4673-802D-3371233E4A77}" type="datetime2">
              <a:rPr lang="en-US" smtClean="0"/>
              <a:t>Tuesday, November 23, 2021</a:t>
            </a:fld>
            <a:endParaRPr lang="en-US" dirty="0"/>
          </a:p>
        </p:txBody>
      </p:sp>
      <p:sp>
        <p:nvSpPr>
          <p:cNvPr id="5" name="Footer Placeholder 4">
            <a:extLst>
              <a:ext uri="{FF2B5EF4-FFF2-40B4-BE49-F238E27FC236}">
                <a16:creationId xmlns:a16="http://schemas.microsoft.com/office/drawing/2014/main" id="{D29B5A2F-A289-48D2-BF3F-B5822EBDB8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a:t>Sample Footer Text</a:t>
            </a:r>
            <a:endParaRPr lang="en-US" dirty="0"/>
          </a:p>
        </p:txBody>
      </p:sp>
      <p:sp>
        <p:nvSpPr>
          <p:cNvPr id="6" name="Slide Number Placeholder 5">
            <a:extLst>
              <a:ext uri="{FF2B5EF4-FFF2-40B4-BE49-F238E27FC236}">
                <a16:creationId xmlns:a16="http://schemas.microsoft.com/office/drawing/2014/main" id="{DCEE2BE7-C1CD-4904-A611-DD42FD97F7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21B6DD-29C1-4FEA-923F-71EA1347694C}" type="slidenum">
              <a:rPr lang="en-US" smtClean="0"/>
              <a:pPr/>
              <a:t>‹#›</a:t>
            </a:fld>
            <a:endParaRPr lang="en-US" dirty="0"/>
          </a:p>
        </p:txBody>
      </p:sp>
    </p:spTree>
    <p:extLst>
      <p:ext uri="{BB962C8B-B14F-4D97-AF65-F5344CB8AC3E}">
        <p14:creationId xmlns:p14="http://schemas.microsoft.com/office/powerpoint/2010/main" val="1247638594"/>
      </p:ext>
    </p:extLst>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customXml" Target="../ink/ink6.xml"/><Relationship Id="rId5" Type="http://schemas.openxmlformats.org/officeDocument/2006/relationships/image" Target="../media/image10.png"/><Relationship Id="rId4" Type="http://schemas.openxmlformats.org/officeDocument/2006/relationships/customXml" Target="../ink/ink5.xml"/><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customXml" Target="../ink/ink8.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customXml" Target="../ink/ink14.xml"/><Relationship Id="rId18" Type="http://schemas.openxmlformats.org/officeDocument/2006/relationships/image" Target="../media/image24.png"/><Relationship Id="rId3" Type="http://schemas.openxmlformats.org/officeDocument/2006/relationships/customXml" Target="../ink/ink9.xml"/><Relationship Id="rId7" Type="http://schemas.openxmlformats.org/officeDocument/2006/relationships/customXml" Target="../ink/ink11.xml"/><Relationship Id="rId12" Type="http://schemas.openxmlformats.org/officeDocument/2006/relationships/image" Target="../media/image21.png"/><Relationship Id="rId17" Type="http://schemas.openxmlformats.org/officeDocument/2006/relationships/customXml" Target="../ink/ink16.xml"/><Relationship Id="rId2" Type="http://schemas.openxmlformats.org/officeDocument/2006/relationships/image" Target="../media/image16.png"/><Relationship Id="rId16"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customXml" Target="../ink/ink13.xml"/><Relationship Id="rId5" Type="http://schemas.openxmlformats.org/officeDocument/2006/relationships/customXml" Target="../ink/ink10.xml"/><Relationship Id="rId15" Type="http://schemas.openxmlformats.org/officeDocument/2006/relationships/customXml" Target="../ink/ink15.xml"/><Relationship Id="rId10"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customXml" Target="../ink/ink12.xml"/><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ustomXml" Target="../ink/ink17.xml"/><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380.png"/></Relationships>
</file>

<file path=ppt/slides/_rels/slide25.xml.rels><?xml version="1.0" encoding="UTF-8" standalone="yes"?>
<Relationships xmlns="http://schemas.openxmlformats.org/package/2006/relationships"><Relationship Id="rId3" Type="http://schemas.openxmlformats.org/officeDocument/2006/relationships/customXml" Target="../ink/ink18.xml"/><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00.png"/></Relationships>
</file>

<file path=ppt/slides/_rels/slide26.xml.rels><?xml version="1.0" encoding="UTF-8" standalone="yes"?>
<Relationships xmlns="http://schemas.openxmlformats.org/package/2006/relationships"><Relationship Id="rId8" Type="http://schemas.openxmlformats.org/officeDocument/2006/relationships/customXml" Target="../ink/ink21.xml"/><Relationship Id="rId13"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40.png"/><Relationship Id="rId12" Type="http://schemas.openxmlformats.org/officeDocument/2006/relationships/customXml" Target="../ink/ink23.xml"/><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customXml" Target="../ink/ink20.xml"/><Relationship Id="rId11" Type="http://schemas.openxmlformats.org/officeDocument/2006/relationships/image" Target="../media/image46.png"/><Relationship Id="rId5" Type="http://schemas.openxmlformats.org/officeDocument/2006/relationships/image" Target="../media/image430.png"/><Relationship Id="rId10" Type="http://schemas.openxmlformats.org/officeDocument/2006/relationships/customXml" Target="../ink/ink22.xml"/><Relationship Id="rId4" Type="http://schemas.openxmlformats.org/officeDocument/2006/relationships/customXml" Target="../ink/ink19.xml"/><Relationship Id="rId9" Type="http://schemas.openxmlformats.org/officeDocument/2006/relationships/image" Target="../media/image45.png"/></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3.png"/><Relationship Id="rId4" Type="http://schemas.openxmlformats.org/officeDocument/2006/relationships/customXml" Target="../ink/ink2.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75BEB-6A1B-41D7-B8AC-CFF481199DC5}"/>
              </a:ext>
            </a:extLst>
          </p:cNvPr>
          <p:cNvSpPr>
            <a:spLocks noGrp="1"/>
          </p:cNvSpPr>
          <p:nvPr>
            <p:ph type="ctrTitle"/>
          </p:nvPr>
        </p:nvSpPr>
        <p:spPr>
          <a:xfrm>
            <a:off x="5016790" y="0"/>
            <a:ext cx="7175210" cy="6858000"/>
          </a:xfrm>
        </p:spPr>
        <p:txBody>
          <a:bodyPr anchor="ctr" anchorCtr="0">
            <a:noAutofit/>
          </a:bodyPr>
          <a:lstStyle/>
          <a:p>
            <a:pPr>
              <a:lnSpc>
                <a:spcPct val="150000"/>
              </a:lnSpc>
            </a:pPr>
            <a:r>
              <a:rPr lang="en-US" sz="3800" dirty="0">
                <a:latin typeface="Cambria" panose="02040503050406030204" pitchFamily="18" charset="0"/>
                <a:ea typeface="Cambria" panose="02040503050406030204" pitchFamily="18" charset="0"/>
              </a:rPr>
              <a:t>Cardinality </a:t>
            </a:r>
            <a:br>
              <a:rPr lang="en-US" sz="4000" dirty="0">
                <a:latin typeface="Cambria" panose="02040503050406030204" pitchFamily="18" charset="0"/>
                <a:ea typeface="Cambria" panose="02040503050406030204" pitchFamily="18" charset="0"/>
              </a:rPr>
            </a:br>
            <a:r>
              <a:rPr lang="en-US" sz="3000" dirty="0">
                <a:latin typeface="Cambria" panose="02040503050406030204" pitchFamily="18" charset="0"/>
                <a:ea typeface="Cambria" panose="02040503050406030204" pitchFamily="18" charset="0"/>
              </a:rPr>
              <a:t>and</a:t>
            </a:r>
            <a:r>
              <a:rPr lang="en-US" sz="4000" dirty="0">
                <a:latin typeface="Cambria" panose="02040503050406030204" pitchFamily="18" charset="0"/>
                <a:ea typeface="Cambria" panose="02040503050406030204" pitchFamily="18" charset="0"/>
              </a:rPr>
              <a:t> </a:t>
            </a:r>
            <a:br>
              <a:rPr lang="en-US" sz="4000" dirty="0">
                <a:latin typeface="Cambria" panose="02040503050406030204" pitchFamily="18" charset="0"/>
                <a:ea typeface="Cambria" panose="02040503050406030204" pitchFamily="18" charset="0"/>
              </a:rPr>
            </a:br>
            <a:r>
              <a:rPr lang="en-US" sz="3800" dirty="0">
                <a:latin typeface="Cambria" panose="02040503050406030204" pitchFamily="18" charset="0"/>
                <a:ea typeface="Cambria" panose="02040503050406030204" pitchFamily="18" charset="0"/>
              </a:rPr>
              <a:t>Utilitarianism</a:t>
            </a:r>
            <a:br>
              <a:rPr lang="en-US" sz="4000" dirty="0">
                <a:latin typeface="Cambria" panose="02040503050406030204" pitchFamily="18" charset="0"/>
                <a:ea typeface="Cambria" panose="02040503050406030204" pitchFamily="18" charset="0"/>
              </a:rPr>
            </a:br>
            <a:r>
              <a:rPr lang="en-US" sz="3000" dirty="0">
                <a:latin typeface="Cambria" panose="02040503050406030204" pitchFamily="18" charset="0"/>
                <a:ea typeface="Cambria" panose="02040503050406030204" pitchFamily="18" charset="0"/>
              </a:rPr>
              <a:t>through</a:t>
            </a:r>
            <a:br>
              <a:rPr lang="en-US" sz="4000" dirty="0">
                <a:latin typeface="Cambria" panose="02040503050406030204" pitchFamily="18" charset="0"/>
                <a:ea typeface="Cambria" panose="02040503050406030204" pitchFamily="18" charset="0"/>
              </a:rPr>
            </a:br>
            <a:r>
              <a:rPr lang="en-US" sz="3800" dirty="0">
                <a:latin typeface="Cambria" panose="02040503050406030204" pitchFamily="18" charset="0"/>
                <a:ea typeface="Cambria" panose="02040503050406030204" pitchFamily="18" charset="0"/>
              </a:rPr>
              <a:t>Social Interactions</a:t>
            </a:r>
            <a:br>
              <a:rPr lang="en-US" sz="4000" dirty="0">
                <a:latin typeface="Cambria" panose="02040503050406030204" pitchFamily="18" charset="0"/>
                <a:ea typeface="Cambria" panose="02040503050406030204" pitchFamily="18" charset="0"/>
              </a:rPr>
            </a:br>
            <a:br>
              <a:rPr lang="en-US" sz="1200" dirty="0">
                <a:latin typeface="Cambria" panose="02040503050406030204" pitchFamily="18" charset="0"/>
                <a:ea typeface="Cambria" panose="02040503050406030204" pitchFamily="18" charset="0"/>
              </a:rPr>
            </a:br>
            <a:r>
              <a:rPr lang="en-US" sz="2600" dirty="0">
                <a:latin typeface="Cambria" panose="02040503050406030204" pitchFamily="18" charset="0"/>
                <a:ea typeface="Cambria" panose="02040503050406030204" pitchFamily="18" charset="0"/>
              </a:rPr>
              <a:t>Shiri Alon  &amp;  Ehud Lehrer</a:t>
            </a:r>
            <a:br>
              <a:rPr lang="en-US" sz="2400" dirty="0">
                <a:latin typeface="Cambria" panose="02040503050406030204" pitchFamily="18" charset="0"/>
                <a:ea typeface="Cambria" panose="02040503050406030204" pitchFamily="18" charset="0"/>
              </a:rPr>
            </a:br>
            <a:br>
              <a:rPr lang="en-US" sz="1200" dirty="0">
                <a:latin typeface="Cambria" panose="02040503050406030204" pitchFamily="18" charset="0"/>
                <a:ea typeface="Cambria" panose="02040503050406030204" pitchFamily="18" charset="0"/>
              </a:rPr>
            </a:br>
            <a:r>
              <a:rPr lang="en-US" sz="2400" dirty="0">
                <a:latin typeface="Cambria" panose="02040503050406030204" pitchFamily="18" charset="0"/>
                <a:ea typeface="Cambria" panose="02040503050406030204" pitchFamily="18" charset="0"/>
              </a:rPr>
              <a:t>-</a:t>
            </a:r>
            <a:r>
              <a:rPr lang="en-US" sz="2000" dirty="0">
                <a:latin typeface="Cambria" panose="02040503050406030204" pitchFamily="18" charset="0"/>
                <a:ea typeface="Cambria" panose="02040503050406030204" pitchFamily="18" charset="0"/>
              </a:rPr>
              <a:t>Part of a project investigating preferences in a social context-</a:t>
            </a:r>
            <a:br>
              <a:rPr lang="en-US" sz="2000"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(Subjective Utilitarianism, JET 2020)</a:t>
            </a:r>
            <a:endParaRPr lang="LID4096" sz="2000" dirty="0">
              <a:latin typeface="Cambria" panose="02040503050406030204" pitchFamily="18" charset="0"/>
              <a:ea typeface="Cambria" panose="02040503050406030204" pitchFamily="18" charset="0"/>
            </a:endParaRPr>
          </a:p>
        </p:txBody>
      </p:sp>
      <p:pic>
        <p:nvPicPr>
          <p:cNvPr id="5" name="Picture 4" descr="A picture containing icon&#10;&#10;Description automatically generated">
            <a:extLst>
              <a:ext uri="{FF2B5EF4-FFF2-40B4-BE49-F238E27FC236}">
                <a16:creationId xmlns:a16="http://schemas.microsoft.com/office/drawing/2014/main" id="{0DD56425-BF47-4361-BABC-831F619E3750}"/>
              </a:ext>
            </a:extLst>
          </p:cNvPr>
          <p:cNvPicPr>
            <a:picLocks noChangeAspect="1"/>
          </p:cNvPicPr>
          <p:nvPr/>
        </p:nvPicPr>
        <p:blipFill rotWithShape="1">
          <a:blip r:embed="rId2">
            <a:extLst>
              <a:ext uri="{28A0092B-C50C-407E-A947-70E740481C1C}">
                <a14:useLocalDpi xmlns:a14="http://schemas.microsoft.com/office/drawing/2010/main" val="0"/>
              </a:ext>
            </a:extLst>
          </a:blip>
          <a:srcRect r="2" b="5765"/>
          <a:stretch/>
        </p:blipFill>
        <p:spPr>
          <a:xfrm>
            <a:off x="714410" y="1309113"/>
            <a:ext cx="4302381" cy="4239773"/>
          </a:xfrm>
          <a:custGeom>
            <a:avLst/>
            <a:gdLst/>
            <a:ahLst/>
            <a:cxnLst/>
            <a:rect l="l" t="t" r="r" b="b"/>
            <a:pathLst>
              <a:path w="5437859" h="5358727">
                <a:moveTo>
                  <a:pt x="2442245" y="12"/>
                </a:moveTo>
                <a:cubicBezTo>
                  <a:pt x="2708249" y="-1139"/>
                  <a:pt x="3417096" y="86121"/>
                  <a:pt x="3772502" y="222641"/>
                </a:cubicBezTo>
                <a:cubicBezTo>
                  <a:pt x="4178135" y="378663"/>
                  <a:pt x="4516888" y="502516"/>
                  <a:pt x="4794198" y="943240"/>
                </a:cubicBezTo>
                <a:cubicBezTo>
                  <a:pt x="5070964" y="1383427"/>
                  <a:pt x="5480948" y="2332430"/>
                  <a:pt x="5434186" y="2864301"/>
                </a:cubicBezTo>
                <a:cubicBezTo>
                  <a:pt x="5387424" y="3395099"/>
                  <a:pt x="5199832" y="3941446"/>
                  <a:pt x="4762661" y="4378953"/>
                </a:cubicBezTo>
                <a:cubicBezTo>
                  <a:pt x="4309722" y="4878654"/>
                  <a:pt x="3935081" y="5128505"/>
                  <a:pt x="3497910" y="5222333"/>
                </a:cubicBezTo>
                <a:cubicBezTo>
                  <a:pt x="3184713" y="5265762"/>
                  <a:pt x="2870973" y="5385861"/>
                  <a:pt x="2557776" y="5353156"/>
                </a:cubicBezTo>
                <a:cubicBezTo>
                  <a:pt x="2244579" y="5320450"/>
                  <a:pt x="1751402" y="5242707"/>
                  <a:pt x="1374043" y="5019128"/>
                </a:cubicBezTo>
                <a:cubicBezTo>
                  <a:pt x="1108696" y="4831472"/>
                  <a:pt x="796586" y="4519963"/>
                  <a:pt x="483933" y="4019189"/>
                </a:cubicBezTo>
                <a:cubicBezTo>
                  <a:pt x="171824" y="3582755"/>
                  <a:pt x="0" y="3082518"/>
                  <a:pt x="0" y="2536171"/>
                </a:cubicBezTo>
                <a:cubicBezTo>
                  <a:pt x="0" y="2411246"/>
                  <a:pt x="296885" y="1177542"/>
                  <a:pt x="749280" y="771132"/>
                </a:cubicBezTo>
                <a:cubicBezTo>
                  <a:pt x="1202764" y="365259"/>
                  <a:pt x="1858520" y="99860"/>
                  <a:pt x="2357678" y="6032"/>
                </a:cubicBezTo>
                <a:cubicBezTo>
                  <a:pt x="2375281" y="2145"/>
                  <a:pt x="2404244" y="176"/>
                  <a:pt x="2442245" y="12"/>
                </a:cubicBezTo>
                <a:close/>
              </a:path>
            </a:pathLst>
          </a:custGeom>
        </p:spPr>
      </p:pic>
    </p:spTree>
    <p:extLst>
      <p:ext uri="{BB962C8B-B14F-4D97-AF65-F5344CB8AC3E}">
        <p14:creationId xmlns:p14="http://schemas.microsoft.com/office/powerpoint/2010/main" val="155389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37795"/>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Setup</a:t>
            </a:r>
          </a:p>
        </p:txBody>
      </p:sp>
      <p:pic>
        <p:nvPicPr>
          <p:cNvPr id="9" name="Picture 8">
            <a:extLst>
              <a:ext uri="{FF2B5EF4-FFF2-40B4-BE49-F238E27FC236}">
                <a16:creationId xmlns:a16="http://schemas.microsoft.com/office/drawing/2014/main" id="{F7A55694-D399-40D1-9DAB-1C212D35F7FF}"/>
              </a:ext>
            </a:extLst>
          </p:cNvPr>
          <p:cNvPicPr>
            <a:picLocks noChangeAspect="1"/>
          </p:cNvPicPr>
          <p:nvPr/>
        </p:nvPicPr>
        <p:blipFill>
          <a:blip r:embed="rId2"/>
          <a:stretch>
            <a:fillRect/>
          </a:stretch>
        </p:blipFill>
        <p:spPr>
          <a:xfrm>
            <a:off x="1251860" y="1100880"/>
            <a:ext cx="9688277" cy="2705478"/>
          </a:xfrm>
          <a:prstGeom prst="rect">
            <a:avLst/>
          </a:prstGeom>
        </p:spPr>
      </p:pic>
      <p:sp>
        <p:nvSpPr>
          <p:cNvPr id="6" name="TextBox 5">
            <a:extLst>
              <a:ext uri="{FF2B5EF4-FFF2-40B4-BE49-F238E27FC236}">
                <a16:creationId xmlns:a16="http://schemas.microsoft.com/office/drawing/2014/main" id="{F0B968C7-035A-4403-B95C-06B2829786CF}"/>
              </a:ext>
            </a:extLst>
          </p:cNvPr>
          <p:cNvSpPr txBox="1"/>
          <p:nvPr/>
        </p:nvSpPr>
        <p:spPr>
          <a:xfrm>
            <a:off x="1251860" y="3966193"/>
            <a:ext cx="10001325" cy="2326406"/>
          </a:xfrm>
          <a:prstGeom prst="rect">
            <a:avLst/>
          </a:prstGeom>
          <a:noFill/>
        </p:spPr>
        <p:txBody>
          <a:bodyPr wrap="square" lIns="0" tIns="0" rIns="0" bIns="0" rtlCol="0">
            <a:spAutoFit/>
          </a:bodyPr>
          <a:lstStyle/>
          <a:p>
            <a:pPr>
              <a:lnSpc>
                <a:spcPct val="150000"/>
              </a:lnSpc>
            </a:pPr>
            <a:r>
              <a:rPr lang="en-US" sz="2600" dirty="0">
                <a:latin typeface="Cambria" panose="02040503050406030204" pitchFamily="18" charset="0"/>
                <a:ea typeface="Cambria" panose="02040503050406030204" pitchFamily="18" charset="0"/>
              </a:rPr>
              <a:t>For example:</a:t>
            </a:r>
          </a:p>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preferences over bundles, with connected indifference classes </a:t>
            </a:r>
          </a:p>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preferences over allocations, with connected indifference classes </a:t>
            </a:r>
          </a:p>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Can accommodate public goods, other-regarding preferences</a:t>
            </a:r>
            <a:endParaRPr lang="LID4096"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68318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37795"/>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Basic assumptions</a:t>
            </a:r>
          </a:p>
        </p:txBody>
      </p:sp>
      <p:pic>
        <p:nvPicPr>
          <p:cNvPr id="8" name="Picture 7">
            <a:extLst>
              <a:ext uri="{FF2B5EF4-FFF2-40B4-BE49-F238E27FC236}">
                <a16:creationId xmlns:a16="http://schemas.microsoft.com/office/drawing/2014/main" id="{BFF8685D-7B15-4FE8-98C1-73E7EA78559A}"/>
              </a:ext>
            </a:extLst>
          </p:cNvPr>
          <p:cNvPicPr>
            <a:picLocks noChangeAspect="1"/>
          </p:cNvPicPr>
          <p:nvPr/>
        </p:nvPicPr>
        <p:blipFill>
          <a:blip r:embed="rId2"/>
          <a:stretch>
            <a:fillRect/>
          </a:stretch>
        </p:blipFill>
        <p:spPr>
          <a:xfrm>
            <a:off x="418306" y="3766350"/>
            <a:ext cx="11355385" cy="1981477"/>
          </a:xfrm>
          <a:prstGeom prst="rect">
            <a:avLst/>
          </a:prstGeom>
          <a:ln w="38100">
            <a:noFill/>
          </a:ln>
        </p:spPr>
      </p:pic>
      <p:pic>
        <p:nvPicPr>
          <p:cNvPr id="10" name="Picture 9">
            <a:extLst>
              <a:ext uri="{FF2B5EF4-FFF2-40B4-BE49-F238E27FC236}">
                <a16:creationId xmlns:a16="http://schemas.microsoft.com/office/drawing/2014/main" id="{0FC785F2-F971-4F82-AE61-1F6C585AB45F}"/>
              </a:ext>
            </a:extLst>
          </p:cNvPr>
          <p:cNvPicPr>
            <a:picLocks noChangeAspect="1"/>
          </p:cNvPicPr>
          <p:nvPr/>
        </p:nvPicPr>
        <p:blipFill>
          <a:blip r:embed="rId3"/>
          <a:stretch>
            <a:fillRect/>
          </a:stretch>
        </p:blipFill>
        <p:spPr>
          <a:xfrm>
            <a:off x="261123" y="1593174"/>
            <a:ext cx="11669754" cy="1276528"/>
          </a:xfrm>
          <a:prstGeom prst="rect">
            <a:avLst/>
          </a:prstGeom>
          <a:ln w="38100">
            <a:noFill/>
          </a:ln>
        </p:spPr>
      </p:pic>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A3771204-F068-4725-9094-F73E4367032D}"/>
                  </a:ext>
                </a:extLst>
              </p14:cNvPr>
              <p14:cNvContentPartPr/>
              <p14:nvPr/>
            </p14:nvContentPartPr>
            <p14:xfrm>
              <a:off x="591300" y="4032930"/>
              <a:ext cx="3232080" cy="74520"/>
            </p14:xfrm>
          </p:contentPart>
        </mc:Choice>
        <mc:Fallback xmlns="">
          <p:pic>
            <p:nvPicPr>
              <p:cNvPr id="11" name="Ink 10">
                <a:extLst>
                  <a:ext uri="{FF2B5EF4-FFF2-40B4-BE49-F238E27FC236}">
                    <a16:creationId xmlns:a16="http://schemas.microsoft.com/office/drawing/2014/main" id="{A3771204-F068-4725-9094-F73E4367032D}"/>
                  </a:ext>
                </a:extLst>
              </p:cNvPr>
              <p:cNvPicPr/>
              <p:nvPr/>
            </p:nvPicPr>
            <p:blipFill>
              <a:blip r:embed="rId5"/>
              <a:stretch>
                <a:fillRect/>
              </a:stretch>
            </p:blipFill>
            <p:spPr>
              <a:xfrm>
                <a:off x="501300" y="3853290"/>
                <a:ext cx="3411720" cy="434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7E930EDE-232A-4873-8DFA-71FF99A3662E}"/>
                  </a:ext>
                </a:extLst>
              </p14:cNvPr>
              <p14:cNvContentPartPr/>
              <p14:nvPr/>
            </p14:nvContentPartPr>
            <p14:xfrm>
              <a:off x="567540" y="3960930"/>
              <a:ext cx="1121400" cy="81000"/>
            </p14:xfrm>
          </p:contentPart>
        </mc:Choice>
        <mc:Fallback xmlns="">
          <p:pic>
            <p:nvPicPr>
              <p:cNvPr id="12" name="Ink 11">
                <a:extLst>
                  <a:ext uri="{FF2B5EF4-FFF2-40B4-BE49-F238E27FC236}">
                    <a16:creationId xmlns:a16="http://schemas.microsoft.com/office/drawing/2014/main" id="{7E930EDE-232A-4873-8DFA-71FF99A3662E}"/>
                  </a:ext>
                </a:extLst>
              </p:cNvPr>
              <p:cNvPicPr/>
              <p:nvPr/>
            </p:nvPicPr>
            <p:blipFill>
              <a:blip r:embed="rId7"/>
              <a:stretch>
                <a:fillRect/>
              </a:stretch>
            </p:blipFill>
            <p:spPr>
              <a:xfrm>
                <a:off x="477540" y="3781290"/>
                <a:ext cx="1301040" cy="4406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3D6DCAE3-4D39-4958-BA3E-8726777A90EB}"/>
                  </a:ext>
                </a:extLst>
              </p14:cNvPr>
              <p14:cNvContentPartPr/>
              <p14:nvPr/>
            </p14:nvContentPartPr>
            <p14:xfrm>
              <a:off x="524340" y="1952850"/>
              <a:ext cx="6824520" cy="126360"/>
            </p14:xfrm>
          </p:contentPart>
        </mc:Choice>
        <mc:Fallback xmlns="">
          <p:pic>
            <p:nvPicPr>
              <p:cNvPr id="13" name="Ink 12">
                <a:extLst>
                  <a:ext uri="{FF2B5EF4-FFF2-40B4-BE49-F238E27FC236}">
                    <a16:creationId xmlns:a16="http://schemas.microsoft.com/office/drawing/2014/main" id="{3D6DCAE3-4D39-4958-BA3E-8726777A90EB}"/>
                  </a:ext>
                </a:extLst>
              </p:cNvPr>
              <p:cNvPicPr/>
              <p:nvPr/>
            </p:nvPicPr>
            <p:blipFill>
              <a:blip r:embed="rId9"/>
              <a:stretch>
                <a:fillRect/>
              </a:stretch>
            </p:blipFill>
            <p:spPr>
              <a:xfrm>
                <a:off x="434340" y="1772850"/>
                <a:ext cx="7004160" cy="486000"/>
              </a:xfrm>
              <a:prstGeom prst="rect">
                <a:avLst/>
              </a:prstGeom>
            </p:spPr>
          </p:pic>
        </mc:Fallback>
      </mc:AlternateContent>
    </p:spTree>
    <p:extLst>
      <p:ext uri="{BB962C8B-B14F-4D97-AF65-F5344CB8AC3E}">
        <p14:creationId xmlns:p14="http://schemas.microsoft.com/office/powerpoint/2010/main" val="911847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37795"/>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Monotonicity assumption</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A57B01B-94E0-47A5-A5FA-6BA9E21A631E}"/>
                  </a:ext>
                </a:extLst>
              </p:cNvPr>
              <p:cNvSpPr txBox="1"/>
              <p:nvPr/>
            </p:nvSpPr>
            <p:spPr>
              <a:xfrm>
                <a:off x="1095336" y="1014379"/>
                <a:ext cx="10001325" cy="1140377"/>
              </a:xfrm>
              <a:prstGeom prst="rect">
                <a:avLst/>
              </a:prstGeom>
              <a:noFill/>
            </p:spPr>
            <p:txBody>
              <a:bodyPr wrap="square" lIns="0" tIns="0" rIns="0" bIns="0" rtlCol="0">
                <a:spAutoFit/>
              </a:bodyPr>
              <a:lstStyle/>
              <a:p>
                <a:pPr>
                  <a:lnSpc>
                    <a:spcPct val="150000"/>
                  </a:lnSpc>
                </a:pPr>
                <a:r>
                  <a:rPr lang="en-US" sz="2600" b="0" dirty="0">
                    <a:latin typeface="Cambria" panose="02040503050406030204" pitchFamily="18" charset="0"/>
                    <a:ea typeface="Cambria" panose="02040503050406030204" pitchFamily="18" charset="0"/>
                  </a:rPr>
                  <a:t>An outcome </a:t>
                </a:r>
                <a14:m>
                  <m:oMath xmlns:m="http://schemas.openxmlformats.org/officeDocument/2006/math">
                    <m:r>
                      <a:rPr lang="en-US" sz="2600" b="0" i="1" smtClean="0">
                        <a:latin typeface="Cambria Math" panose="02040503050406030204" pitchFamily="18" charset="0"/>
                      </a:rPr>
                      <m:t>𝑥</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𝑋</m:t>
                    </m:r>
                  </m:oMath>
                </a14:m>
                <a:r>
                  <a:rPr lang="en-US" sz="2600" dirty="0">
                    <a:latin typeface="Cambria" panose="02040503050406030204" pitchFamily="18" charset="0"/>
                    <a:ea typeface="Cambria" panose="02040503050406030204" pitchFamily="18" charset="0"/>
                  </a:rPr>
                  <a:t> is unanimously maximal (minimal) if for every </a:t>
                </a:r>
                <a14:m>
                  <m:oMath xmlns:m="http://schemas.openxmlformats.org/officeDocument/2006/math">
                    <m:r>
                      <a:rPr lang="en-US" sz="2600" b="0" i="1" smtClean="0">
                        <a:latin typeface="Cambria Math" panose="02040503050406030204" pitchFamily="18" charset="0"/>
                        <a:ea typeface="Cambria" panose="02040503050406030204" pitchFamily="18" charset="0"/>
                      </a:rPr>
                      <m:t>𝑖</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𝑁</m:t>
                    </m:r>
                  </m:oMath>
                </a14:m>
                <a:r>
                  <a:rPr lang="en-US" sz="2600" dirty="0">
                    <a:latin typeface="Cambria" panose="02040503050406030204" pitchFamily="18" charset="0"/>
                    <a:ea typeface="Cambria" panose="02040503050406030204" pitchFamily="18" charset="0"/>
                  </a:rPr>
                  <a:t> and every </a:t>
                </a:r>
                <a14:m>
                  <m:oMath xmlns:m="http://schemas.openxmlformats.org/officeDocument/2006/math">
                    <m:r>
                      <a:rPr lang="en-US" sz="2600" b="0" i="1" smtClean="0">
                        <a:latin typeface="Cambria Math" panose="02040503050406030204" pitchFamily="18" charset="0"/>
                      </a:rPr>
                      <m:t>𝑦</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𝑋</m:t>
                    </m:r>
                  </m:oMath>
                </a14:m>
                <a:r>
                  <a:rPr lang="en-US" sz="2600" dirty="0">
                    <a:latin typeface="Cambria" panose="02040503050406030204" pitchFamily="18" charset="0"/>
                    <a:ea typeface="Cambria" panose="02040503050406030204" pitchFamily="18" charset="0"/>
                  </a:rPr>
                  <a:t>, </a:t>
                </a:r>
                <a14:m>
                  <m:oMath xmlns:m="http://schemas.openxmlformats.org/officeDocument/2006/math">
                    <m:r>
                      <a:rPr lang="en-US" sz="2600" b="0" i="1" smtClean="0">
                        <a:latin typeface="Cambria Math" panose="02040503050406030204" pitchFamily="18" charset="0"/>
                      </a:rPr>
                      <m:t>𝑥</m:t>
                    </m:r>
                    <m:sSup>
                      <m:sSupPr>
                        <m:ctrlPr>
                          <a:rPr lang="en-US" sz="2600" b="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𝑖</m:t>
                        </m:r>
                      </m:sup>
                    </m:sSup>
                    <m:r>
                      <a:rPr lang="en-US" sz="2600" b="0" i="1" smtClean="0">
                        <a:latin typeface="Cambria Math" panose="02040503050406030204" pitchFamily="18" charset="0"/>
                        <a:ea typeface="Cambria Math" panose="02040503050406030204" pitchFamily="18" charset="0"/>
                      </a:rPr>
                      <m:t>𝑦</m:t>
                    </m:r>
                  </m:oMath>
                </a14:m>
                <a:r>
                  <a:rPr lang="en-US" sz="2600" dirty="0">
                    <a:latin typeface="Cambria" panose="02040503050406030204" pitchFamily="18" charset="0"/>
                    <a:ea typeface="Cambria" panose="02040503050406030204" pitchFamily="18" charset="0"/>
                  </a:rPr>
                  <a:t> (</a:t>
                </a:r>
                <a14:m>
                  <m:oMath xmlns:m="http://schemas.openxmlformats.org/officeDocument/2006/math">
                    <m:r>
                      <m:rPr>
                        <m:sty m:val="p"/>
                      </m:rPr>
                      <a:rPr lang="en-US" sz="2600" b="0" i="0" smtClean="0">
                        <a:latin typeface="Cambria Math" panose="02040503050406030204" pitchFamily="18" charset="0"/>
                        <a:ea typeface="Cambria Math" panose="02040503050406030204" pitchFamily="18" charset="0"/>
                      </a:rPr>
                      <m:t>y</m:t>
                    </m:r>
                    <m:sSup>
                      <m:sSupPr>
                        <m:ctrlPr>
                          <a:rPr lang="en-US" sz="2600" b="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𝑖</m:t>
                        </m:r>
                      </m:sup>
                    </m:sSup>
                    <m:r>
                      <a:rPr lang="en-US" sz="2600" b="0" i="1" smtClean="0">
                        <a:latin typeface="Cambria Math" panose="02040503050406030204" pitchFamily="18" charset="0"/>
                        <a:ea typeface="Cambria Math" panose="02040503050406030204" pitchFamily="18" charset="0"/>
                      </a:rPr>
                      <m:t>𝑥</m:t>
                    </m:r>
                  </m:oMath>
                </a14:m>
                <a:r>
                  <a:rPr lang="en-US" sz="2600" dirty="0">
                    <a:latin typeface="Cambria" panose="02040503050406030204" pitchFamily="18" charset="0"/>
                    <a:ea typeface="Cambria" panose="02040503050406030204" pitchFamily="18" charset="0"/>
                  </a:rPr>
                  <a:t>). </a:t>
                </a:r>
                <a:endParaRPr lang="LID4096" sz="2600" dirty="0">
                  <a:latin typeface="Cambria" panose="02040503050406030204" pitchFamily="18" charset="0"/>
                  <a:ea typeface="Cambria" panose="02040503050406030204" pitchFamily="18" charset="0"/>
                </a:endParaRPr>
              </a:p>
            </p:txBody>
          </p:sp>
        </mc:Choice>
        <mc:Fallback xmlns="">
          <p:sp>
            <p:nvSpPr>
              <p:cNvPr id="6" name="TextBox 5">
                <a:extLst>
                  <a:ext uri="{FF2B5EF4-FFF2-40B4-BE49-F238E27FC236}">
                    <a16:creationId xmlns:a16="http://schemas.microsoft.com/office/drawing/2014/main" id="{8A57B01B-94E0-47A5-A5FA-6BA9E21A631E}"/>
                  </a:ext>
                </a:extLst>
              </p:cNvPr>
              <p:cNvSpPr txBox="1">
                <a:spLocks noRot="1" noChangeAspect="1" noMove="1" noResize="1" noEditPoints="1" noAdjustHandles="1" noChangeArrowheads="1" noChangeShapeType="1" noTextEdit="1"/>
              </p:cNvSpPr>
              <p:nvPr/>
            </p:nvSpPr>
            <p:spPr>
              <a:xfrm>
                <a:off x="1095336" y="1014379"/>
                <a:ext cx="10001325" cy="1140377"/>
              </a:xfrm>
              <a:prstGeom prst="rect">
                <a:avLst/>
              </a:prstGeom>
              <a:blipFill>
                <a:blip r:embed="rId2"/>
                <a:stretch>
                  <a:fillRect l="-2012" b="-16578"/>
                </a:stretch>
              </a:blipFill>
            </p:spPr>
            <p:txBody>
              <a:bodyPr/>
              <a:lstStyle/>
              <a:p>
                <a:r>
                  <a:rPr lang="LID4096">
                    <a:noFill/>
                  </a:rPr>
                  <a:t> </a:t>
                </a:r>
              </a:p>
            </p:txBody>
          </p:sp>
        </mc:Fallback>
      </mc:AlternateContent>
      <p:pic>
        <p:nvPicPr>
          <p:cNvPr id="8" name="Picture 7">
            <a:extLst>
              <a:ext uri="{FF2B5EF4-FFF2-40B4-BE49-F238E27FC236}">
                <a16:creationId xmlns:a16="http://schemas.microsoft.com/office/drawing/2014/main" id="{DCEA6F81-6C82-4144-BA63-00C09B74EAD8}"/>
              </a:ext>
            </a:extLst>
          </p:cNvPr>
          <p:cNvPicPr>
            <a:picLocks noChangeAspect="1"/>
          </p:cNvPicPr>
          <p:nvPr/>
        </p:nvPicPr>
        <p:blipFill>
          <a:blip r:embed="rId3"/>
          <a:stretch>
            <a:fillRect/>
          </a:stretch>
        </p:blipFill>
        <p:spPr>
          <a:xfrm>
            <a:off x="493734" y="2602437"/>
            <a:ext cx="11212490" cy="2876951"/>
          </a:xfrm>
          <a:prstGeom prst="rect">
            <a:avLst/>
          </a:prstGeom>
          <a:ln w="38100">
            <a:noFill/>
          </a:ln>
        </p:spPr>
      </p:pic>
      <p:sp>
        <p:nvSpPr>
          <p:cNvPr id="9" name="TextBox 8">
            <a:extLst>
              <a:ext uri="{FF2B5EF4-FFF2-40B4-BE49-F238E27FC236}">
                <a16:creationId xmlns:a16="http://schemas.microsoft.com/office/drawing/2014/main" id="{C7FD10CB-3795-4664-A4F3-0A011FB530F4}"/>
              </a:ext>
            </a:extLst>
          </p:cNvPr>
          <p:cNvSpPr txBox="1"/>
          <p:nvPr/>
        </p:nvSpPr>
        <p:spPr>
          <a:xfrm>
            <a:off x="1095335" y="5792469"/>
            <a:ext cx="10001325" cy="525913"/>
          </a:xfrm>
          <a:prstGeom prst="rect">
            <a:avLst/>
          </a:prstGeom>
          <a:noFill/>
        </p:spPr>
        <p:txBody>
          <a:bodyPr wrap="square" lIns="0" tIns="0" rIns="0" bIns="0" rtlCol="0">
            <a:spAutoFit/>
          </a:bodyPr>
          <a:lstStyle/>
          <a:p>
            <a:pPr>
              <a:lnSpc>
                <a:spcPct val="150000"/>
              </a:lnSpc>
            </a:pPr>
            <a:r>
              <a:rPr lang="en-US" sz="2600" b="0" dirty="0">
                <a:latin typeface="Cambria" panose="02040503050406030204" pitchFamily="18" charset="0"/>
                <a:ea typeface="Cambria" panose="02040503050406030204" pitchFamily="18" charset="0"/>
              </a:rPr>
              <a:t>-- A generalization of monotonicity</a:t>
            </a:r>
            <a:endParaRPr lang="LID4096" sz="2600" dirty="0">
              <a:latin typeface="Cambria" panose="02040503050406030204" pitchFamily="18" charset="0"/>
              <a:ea typeface="Cambria" panose="02040503050406030204" pitchFamily="18" charset="0"/>
            </a:endParaRPr>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0103CCFA-3EF4-42D4-BB10-2F5183CF2E06}"/>
                  </a:ext>
                </a:extLst>
              </p14:cNvPr>
              <p14:cNvContentPartPr/>
              <p14:nvPr/>
            </p14:nvContentPartPr>
            <p14:xfrm>
              <a:off x="546300" y="2872290"/>
              <a:ext cx="3812400" cy="79920"/>
            </p14:xfrm>
          </p:contentPart>
        </mc:Choice>
        <mc:Fallback xmlns="">
          <p:pic>
            <p:nvPicPr>
              <p:cNvPr id="10" name="Ink 9">
                <a:extLst>
                  <a:ext uri="{FF2B5EF4-FFF2-40B4-BE49-F238E27FC236}">
                    <a16:creationId xmlns:a16="http://schemas.microsoft.com/office/drawing/2014/main" id="{0103CCFA-3EF4-42D4-BB10-2F5183CF2E06}"/>
                  </a:ext>
                </a:extLst>
              </p:cNvPr>
              <p:cNvPicPr/>
              <p:nvPr/>
            </p:nvPicPr>
            <p:blipFill>
              <a:blip r:embed="rId5"/>
              <a:stretch>
                <a:fillRect/>
              </a:stretch>
            </p:blipFill>
            <p:spPr>
              <a:xfrm>
                <a:off x="456660" y="2692650"/>
                <a:ext cx="3992040" cy="439560"/>
              </a:xfrm>
              <a:prstGeom prst="rect">
                <a:avLst/>
              </a:prstGeom>
            </p:spPr>
          </p:pic>
        </mc:Fallback>
      </mc:AlternateContent>
    </p:spTree>
    <p:extLst>
      <p:ext uri="{BB962C8B-B14F-4D97-AF65-F5344CB8AC3E}">
        <p14:creationId xmlns:p14="http://schemas.microsoft.com/office/powerpoint/2010/main" val="2753974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37795"/>
            <a:ext cx="11220449" cy="776584"/>
          </a:xfrm>
        </p:spPr>
        <p:txBody>
          <a:bodyPr>
            <a:noAutofit/>
          </a:bodyPr>
          <a:lstStyle/>
          <a:p>
            <a:pPr marL="0" indent="0" algn="ctr">
              <a:lnSpc>
                <a:spcPct val="150000"/>
              </a:lnSpc>
              <a:buNone/>
            </a:pPr>
            <a:r>
              <a:rPr lang="en-US" u="sng">
                <a:latin typeface="Cambria" panose="02040503050406030204" pitchFamily="18" charset="0"/>
                <a:ea typeface="Cambria" panose="02040503050406030204" pitchFamily="18" charset="0"/>
              </a:rPr>
              <a:t>Richness assumption</a:t>
            </a:r>
            <a:endParaRPr lang="en-US" u="sng" dirty="0">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C7FD10CB-3795-4664-A4F3-0A011FB530F4}"/>
              </a:ext>
            </a:extLst>
          </p:cNvPr>
          <p:cNvSpPr txBox="1"/>
          <p:nvPr/>
        </p:nvSpPr>
        <p:spPr>
          <a:xfrm>
            <a:off x="1095334" y="3460970"/>
            <a:ext cx="10001325" cy="1726242"/>
          </a:xfrm>
          <a:prstGeom prst="rect">
            <a:avLst/>
          </a:prstGeom>
          <a:noFill/>
        </p:spPr>
        <p:txBody>
          <a:bodyPr wrap="square" lIns="0" tIns="0" rIns="0" bIns="0" rtlCol="0">
            <a:spAutoFit/>
          </a:bodyPr>
          <a:lstStyle/>
          <a:p>
            <a:pPr>
              <a:lnSpc>
                <a:spcPct val="150000"/>
              </a:lnSpc>
            </a:pPr>
            <a:r>
              <a:rPr lang="en-US" sz="2600" dirty="0">
                <a:latin typeface="Cambria" panose="02040503050406030204" pitchFamily="18" charset="0"/>
                <a:ea typeface="Cambria" panose="02040503050406030204" pitchFamily="18" charset="0"/>
              </a:rPr>
              <a:t>For preferences over bundles, this condition will be satisfied as long as for every disjoint groups G,T, no two indifference curves, of G and of T, completely merge </a:t>
            </a:r>
            <a:endParaRPr lang="LID4096" sz="2600" dirty="0">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D004994E-7F08-4F7C-B1A8-476EB67A5BFC}"/>
              </a:ext>
            </a:extLst>
          </p:cNvPr>
          <p:cNvPicPr>
            <a:picLocks noChangeAspect="1"/>
          </p:cNvPicPr>
          <p:nvPr/>
        </p:nvPicPr>
        <p:blipFill>
          <a:blip r:embed="rId2"/>
          <a:stretch>
            <a:fillRect/>
          </a:stretch>
        </p:blipFill>
        <p:spPr>
          <a:xfrm>
            <a:off x="432594" y="1394332"/>
            <a:ext cx="11326806" cy="1562318"/>
          </a:xfrm>
          <a:prstGeom prst="rect">
            <a:avLst/>
          </a:prstGeom>
          <a:ln w="38100">
            <a:noFill/>
          </a:ln>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497D5E27-A25D-4737-B961-2F7F5F9CD909}"/>
                  </a:ext>
                </a:extLst>
              </p14:cNvPr>
              <p14:cNvContentPartPr/>
              <p14:nvPr/>
            </p14:nvContentPartPr>
            <p14:xfrm>
              <a:off x="555753" y="1670788"/>
              <a:ext cx="3581280" cy="55800"/>
            </p14:xfrm>
          </p:contentPart>
        </mc:Choice>
        <mc:Fallback xmlns="">
          <p:pic>
            <p:nvPicPr>
              <p:cNvPr id="4" name="Ink 3">
                <a:extLst>
                  <a:ext uri="{FF2B5EF4-FFF2-40B4-BE49-F238E27FC236}">
                    <a16:creationId xmlns:a16="http://schemas.microsoft.com/office/drawing/2014/main" id="{497D5E27-A25D-4737-B961-2F7F5F9CD909}"/>
                  </a:ext>
                </a:extLst>
              </p:cNvPr>
              <p:cNvPicPr/>
              <p:nvPr/>
            </p:nvPicPr>
            <p:blipFill>
              <a:blip r:embed="rId4"/>
              <a:stretch>
                <a:fillRect/>
              </a:stretch>
            </p:blipFill>
            <p:spPr>
              <a:xfrm>
                <a:off x="465753" y="1491148"/>
                <a:ext cx="3760920" cy="415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C526FF82-0677-42D2-8160-302DC764F7F6}"/>
                  </a:ext>
                </a:extLst>
              </p14:cNvPr>
              <p14:cNvContentPartPr/>
              <p14:nvPr/>
            </p14:nvContentPartPr>
            <p14:xfrm>
              <a:off x="7780860" y="5247210"/>
              <a:ext cx="1803600" cy="1181880"/>
            </p14:xfrm>
          </p:contentPart>
        </mc:Choice>
        <mc:Fallback xmlns="">
          <p:pic>
            <p:nvPicPr>
              <p:cNvPr id="30" name="Ink 29">
                <a:extLst>
                  <a:ext uri="{FF2B5EF4-FFF2-40B4-BE49-F238E27FC236}">
                    <a16:creationId xmlns:a16="http://schemas.microsoft.com/office/drawing/2014/main" id="{C526FF82-0677-42D2-8160-302DC764F7F6}"/>
                  </a:ext>
                </a:extLst>
              </p:cNvPr>
              <p:cNvPicPr/>
              <p:nvPr/>
            </p:nvPicPr>
            <p:blipFill>
              <a:blip r:embed="rId6"/>
              <a:stretch>
                <a:fillRect/>
              </a:stretch>
            </p:blipFill>
            <p:spPr>
              <a:xfrm>
                <a:off x="7771860" y="5238210"/>
                <a:ext cx="1821240" cy="1199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5" name="Ink 14">
                <a:extLst>
                  <a:ext uri="{FF2B5EF4-FFF2-40B4-BE49-F238E27FC236}">
                    <a16:creationId xmlns:a16="http://schemas.microsoft.com/office/drawing/2014/main" id="{FB992F56-B7F2-4BD2-A00D-15F6AAC6F54B}"/>
                  </a:ext>
                </a:extLst>
              </p14:cNvPr>
              <p14:cNvContentPartPr/>
              <p14:nvPr/>
            </p14:nvContentPartPr>
            <p14:xfrm>
              <a:off x="5395846" y="5231332"/>
              <a:ext cx="1509816" cy="1097425"/>
            </p14:xfrm>
          </p:contentPart>
        </mc:Choice>
        <mc:Fallback xmlns="">
          <p:pic>
            <p:nvPicPr>
              <p:cNvPr id="15" name="Ink 14">
                <a:extLst>
                  <a:ext uri="{FF2B5EF4-FFF2-40B4-BE49-F238E27FC236}">
                    <a16:creationId xmlns:a16="http://schemas.microsoft.com/office/drawing/2014/main" id="{FB992F56-B7F2-4BD2-A00D-15F6AAC6F54B}"/>
                  </a:ext>
                </a:extLst>
              </p:cNvPr>
              <p:cNvPicPr/>
              <p:nvPr/>
            </p:nvPicPr>
            <p:blipFill>
              <a:blip r:embed="rId8"/>
              <a:stretch>
                <a:fillRect/>
              </a:stretch>
            </p:blipFill>
            <p:spPr>
              <a:xfrm>
                <a:off x="5386846" y="5222334"/>
                <a:ext cx="1527456" cy="1115062"/>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BF292AB6-5720-4452-9F1C-6947F9160EAA}"/>
                  </a:ext>
                </a:extLst>
              </p14:cNvPr>
              <p14:cNvContentPartPr/>
              <p14:nvPr/>
            </p14:nvContentPartPr>
            <p14:xfrm>
              <a:off x="5402694" y="5221947"/>
              <a:ext cx="1534671" cy="1140541"/>
            </p14:xfrm>
          </p:contentPart>
        </mc:Choice>
        <mc:Fallback xmlns="">
          <p:pic>
            <p:nvPicPr>
              <p:cNvPr id="16" name="Ink 15">
                <a:extLst>
                  <a:ext uri="{FF2B5EF4-FFF2-40B4-BE49-F238E27FC236}">
                    <a16:creationId xmlns:a16="http://schemas.microsoft.com/office/drawing/2014/main" id="{BF292AB6-5720-4452-9F1C-6947F9160EAA}"/>
                  </a:ext>
                </a:extLst>
              </p:cNvPr>
              <p:cNvPicPr/>
              <p:nvPr/>
            </p:nvPicPr>
            <p:blipFill>
              <a:blip r:embed="rId10"/>
              <a:stretch>
                <a:fillRect/>
              </a:stretch>
            </p:blipFill>
            <p:spPr>
              <a:xfrm>
                <a:off x="5393694" y="5212949"/>
                <a:ext cx="1552311" cy="1158176"/>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9" name="Ink 18">
                <a:extLst>
                  <a:ext uri="{FF2B5EF4-FFF2-40B4-BE49-F238E27FC236}">
                    <a16:creationId xmlns:a16="http://schemas.microsoft.com/office/drawing/2014/main" id="{14F0A72A-A9A8-4168-A8BB-728F060F888E}"/>
                  </a:ext>
                </a:extLst>
              </p14:cNvPr>
              <p14:cNvContentPartPr/>
              <p14:nvPr/>
            </p14:nvContentPartPr>
            <p14:xfrm>
              <a:off x="6234827" y="5429410"/>
              <a:ext cx="371304" cy="233079"/>
            </p14:xfrm>
          </p:contentPart>
        </mc:Choice>
        <mc:Fallback xmlns="">
          <p:pic>
            <p:nvPicPr>
              <p:cNvPr id="19" name="Ink 18">
                <a:extLst>
                  <a:ext uri="{FF2B5EF4-FFF2-40B4-BE49-F238E27FC236}">
                    <a16:creationId xmlns:a16="http://schemas.microsoft.com/office/drawing/2014/main" id="{14F0A72A-A9A8-4168-A8BB-728F060F888E}"/>
                  </a:ext>
                </a:extLst>
              </p:cNvPr>
              <p:cNvPicPr/>
              <p:nvPr/>
            </p:nvPicPr>
            <p:blipFill>
              <a:blip r:embed="rId12"/>
              <a:stretch>
                <a:fillRect/>
              </a:stretch>
            </p:blipFill>
            <p:spPr>
              <a:xfrm>
                <a:off x="6225832" y="5420404"/>
                <a:ext cx="388934" cy="25073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k 19">
                <a:extLst>
                  <a:ext uri="{FF2B5EF4-FFF2-40B4-BE49-F238E27FC236}">
                    <a16:creationId xmlns:a16="http://schemas.microsoft.com/office/drawing/2014/main" id="{26861C94-DF57-4993-A31B-2D657F4F5FCC}"/>
                  </a:ext>
                </a:extLst>
              </p14:cNvPr>
              <p14:cNvContentPartPr/>
              <p14:nvPr/>
            </p14:nvContentPartPr>
            <p14:xfrm>
              <a:off x="6303565" y="5396696"/>
              <a:ext cx="219384" cy="287354"/>
            </p14:xfrm>
          </p:contentPart>
        </mc:Choice>
        <mc:Fallback xmlns="">
          <p:pic>
            <p:nvPicPr>
              <p:cNvPr id="20" name="Ink 19">
                <a:extLst>
                  <a:ext uri="{FF2B5EF4-FFF2-40B4-BE49-F238E27FC236}">
                    <a16:creationId xmlns:a16="http://schemas.microsoft.com/office/drawing/2014/main" id="{26861C94-DF57-4993-A31B-2D657F4F5FCC}"/>
                  </a:ext>
                </a:extLst>
              </p:cNvPr>
              <p:cNvPicPr/>
              <p:nvPr/>
            </p:nvPicPr>
            <p:blipFill>
              <a:blip r:embed="rId14"/>
              <a:stretch>
                <a:fillRect/>
              </a:stretch>
            </p:blipFill>
            <p:spPr>
              <a:xfrm>
                <a:off x="6294574" y="5387705"/>
                <a:ext cx="237007" cy="304976"/>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2" name="Ink 31">
                <a:extLst>
                  <a:ext uri="{FF2B5EF4-FFF2-40B4-BE49-F238E27FC236}">
                    <a16:creationId xmlns:a16="http://schemas.microsoft.com/office/drawing/2014/main" id="{34B9E7D3-7089-422F-B3BC-05A989665F3C}"/>
                  </a:ext>
                </a:extLst>
              </p14:cNvPr>
              <p14:cNvContentPartPr/>
              <p14:nvPr/>
            </p14:nvContentPartPr>
            <p14:xfrm>
              <a:off x="8004060" y="5232810"/>
              <a:ext cx="1711440" cy="1113840"/>
            </p14:xfrm>
          </p:contentPart>
        </mc:Choice>
        <mc:Fallback xmlns="">
          <p:pic>
            <p:nvPicPr>
              <p:cNvPr id="32" name="Ink 31">
                <a:extLst>
                  <a:ext uri="{FF2B5EF4-FFF2-40B4-BE49-F238E27FC236}">
                    <a16:creationId xmlns:a16="http://schemas.microsoft.com/office/drawing/2014/main" id="{34B9E7D3-7089-422F-B3BC-05A989665F3C}"/>
                  </a:ext>
                </a:extLst>
              </p:cNvPr>
              <p:cNvPicPr/>
              <p:nvPr/>
            </p:nvPicPr>
            <p:blipFill>
              <a:blip r:embed="rId16"/>
              <a:stretch>
                <a:fillRect/>
              </a:stretch>
            </p:blipFill>
            <p:spPr>
              <a:xfrm>
                <a:off x="7995060" y="5223810"/>
                <a:ext cx="1729080" cy="11314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4" name="Ink 33">
                <a:extLst>
                  <a:ext uri="{FF2B5EF4-FFF2-40B4-BE49-F238E27FC236}">
                    <a16:creationId xmlns:a16="http://schemas.microsoft.com/office/drawing/2014/main" id="{02D308EC-0846-4912-9FC3-387F6BD35FFF}"/>
                  </a:ext>
                </a:extLst>
              </p14:cNvPr>
              <p14:cNvContentPartPr/>
              <p14:nvPr/>
            </p14:nvContentPartPr>
            <p14:xfrm>
              <a:off x="9341820" y="5223810"/>
              <a:ext cx="412200" cy="352080"/>
            </p14:xfrm>
          </p:contentPart>
        </mc:Choice>
        <mc:Fallback xmlns="">
          <p:pic>
            <p:nvPicPr>
              <p:cNvPr id="34" name="Ink 33">
                <a:extLst>
                  <a:ext uri="{FF2B5EF4-FFF2-40B4-BE49-F238E27FC236}">
                    <a16:creationId xmlns:a16="http://schemas.microsoft.com/office/drawing/2014/main" id="{02D308EC-0846-4912-9FC3-387F6BD35FFF}"/>
                  </a:ext>
                </a:extLst>
              </p:cNvPr>
              <p:cNvPicPr/>
              <p:nvPr/>
            </p:nvPicPr>
            <p:blipFill>
              <a:blip r:embed="rId18"/>
              <a:stretch>
                <a:fillRect/>
              </a:stretch>
            </p:blipFill>
            <p:spPr>
              <a:xfrm>
                <a:off x="9332820" y="5214810"/>
                <a:ext cx="429840" cy="369720"/>
              </a:xfrm>
              <a:prstGeom prst="rect">
                <a:avLst/>
              </a:prstGeom>
            </p:spPr>
          </p:pic>
        </mc:Fallback>
      </mc:AlternateContent>
    </p:spTree>
    <p:extLst>
      <p:ext uri="{BB962C8B-B14F-4D97-AF65-F5344CB8AC3E}">
        <p14:creationId xmlns:p14="http://schemas.microsoft.com/office/powerpoint/2010/main" val="559228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80691"/>
            <a:ext cx="11220449" cy="738484"/>
          </a:xfrm>
        </p:spPr>
        <p:txBody>
          <a:bodyPr>
            <a:norm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Measurement of tradeoffs – how it works with lotteries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AF81650-1066-4EE4-962D-3726F8E6696E}"/>
                  </a:ext>
                </a:extLst>
              </p:cNvPr>
              <p:cNvSpPr txBox="1"/>
              <p:nvPr/>
            </p:nvSpPr>
            <p:spPr>
              <a:xfrm>
                <a:off x="608409" y="1399618"/>
                <a:ext cx="10975178" cy="18960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m:rPr>
                                    <m:brk m:alnAt="7"/>
                                  </m:rPr>
                                  <a:rPr lang="en-US" sz="2400" b="0" i="1" smtClean="0">
                                    <a:latin typeface="Cambria Math" panose="02040503050406030204" pitchFamily="18" charset="0"/>
                                  </a:rPr>
                                  <m:t>𝐸</m:t>
                                </m:r>
                                <m:r>
                                  <a:rPr lang="en-US" sz="2400" b="0" i="1" smtClean="0">
                                    <a:latin typeface="Cambria Math" panose="02040503050406030204" pitchFamily="18" charset="0"/>
                                  </a:rPr>
                                  <m:t>𝑎𝑡</m:t>
                                </m:r>
                                <m:r>
                                  <a:rPr lang="en-US" sz="2400" b="0" i="1" smtClean="0">
                                    <a:latin typeface="Cambria Math" panose="02040503050406030204" pitchFamily="18" charset="0"/>
                                  </a:rPr>
                                  <m:t> </m:t>
                                </m:r>
                                <m:r>
                                  <a:rPr lang="en-US" sz="2400" b="0" i="1" smtClean="0">
                                    <a:latin typeface="Cambria Math" panose="02040503050406030204" pitchFamily="18" charset="0"/>
                                  </a:rPr>
                                  <m:t>𝑖𝑛</m:t>
                                </m:r>
                                <m:r>
                                  <a:rPr lang="en-US" sz="2400" b="0" i="1" smtClean="0">
                                    <a:latin typeface="Cambria Math" panose="02040503050406030204" pitchFamily="18" charset="0"/>
                                  </a:rPr>
                                  <m:t> </m:t>
                                </m:r>
                                <m:r>
                                  <a:rPr lang="en-US" sz="2400" b="0" i="1" smtClean="0">
                                    <a:latin typeface="Cambria Math" panose="02040503050406030204" pitchFamily="18" charset="0"/>
                                  </a:rPr>
                                  <m:t>𝑎𝑛</m:t>
                                </m:r>
                                <m:r>
                                  <a:rPr lang="en-US" sz="2400" b="0" i="1" smtClean="0">
                                    <a:latin typeface="Cambria Math" panose="02040503050406030204" pitchFamily="18" charset="0"/>
                                  </a:rPr>
                                  <m:t> </m:t>
                                </m:r>
                                <m:r>
                                  <a:rPr lang="en-US" sz="2400" b="0" i="1" smtClean="0">
                                    <a:latin typeface="Cambria Math" panose="02040503050406030204" pitchFamily="18" charset="0"/>
                                  </a:rPr>
                                  <m:t>𝐼𝑡𝑎𝑙𝑖𝑎𝑛</m:t>
                                </m:r>
                                <m:r>
                                  <a:rPr lang="en-US" sz="2400" b="0" i="1" smtClean="0">
                                    <a:latin typeface="Cambria Math" panose="02040503050406030204" pitchFamily="18" charset="0"/>
                                  </a:rPr>
                                  <m:t> </m:t>
                                </m:r>
                                <m:r>
                                  <a:rPr lang="en-US" sz="2400" b="0" i="1" smtClean="0">
                                    <a:latin typeface="Cambria Math" panose="02040503050406030204" pitchFamily="18" charset="0"/>
                                  </a:rPr>
                                  <m:t>𝑟𝑒𝑠𝑡𝑎𝑢𝑟𝑎𝑛𝑡</m:t>
                                </m:r>
                              </m:e>
                              <m:e>
                                <m:r>
                                  <a:rPr lang="en-US" sz="2400" b="0" i="1" smtClean="0">
                                    <a:latin typeface="Cambria Math" panose="02040503050406030204" pitchFamily="18" charset="0"/>
                                  </a:rPr>
                                  <m:t>𝑝</m:t>
                                </m:r>
                              </m:e>
                            </m:mr>
                            <m:mr>
                              <m:e>
                                <m:r>
                                  <a:rPr lang="en-US" sz="2400" b="0" i="1" smtClean="0">
                                    <a:latin typeface="Cambria Math" panose="02040503050406030204" pitchFamily="18" charset="0"/>
                                  </a:rPr>
                                  <m:t>𝐸𝑎𝑡</m:t>
                                </m:r>
                                <m:r>
                                  <a:rPr lang="en-US" sz="2400" b="0" i="1" smtClean="0">
                                    <a:latin typeface="Cambria Math" panose="02040503050406030204" pitchFamily="18" charset="0"/>
                                  </a:rPr>
                                  <m:t> </m:t>
                                </m:r>
                                <m:r>
                                  <a:rPr lang="en-US" sz="2400" b="0" i="1" smtClean="0">
                                    <a:latin typeface="Cambria Math" panose="02040503050406030204" pitchFamily="18" charset="0"/>
                                  </a:rPr>
                                  <m:t>𝑎</m:t>
                                </m:r>
                                <m:r>
                                  <a:rPr lang="en-US" sz="2400" b="0" i="1" smtClean="0">
                                    <a:latin typeface="Cambria Math" panose="02040503050406030204" pitchFamily="18" charset="0"/>
                                  </a:rPr>
                                  <m:t> </m:t>
                                </m:r>
                                <m:r>
                                  <a:rPr lang="en-US" sz="2400" b="0" i="1" smtClean="0">
                                    <a:latin typeface="Cambria Math" panose="02040503050406030204" pitchFamily="18" charset="0"/>
                                  </a:rPr>
                                  <m:t>𝑠𝑎𝑛𝑑𝑤𝑖𝑡𝑐</m:t>
                                </m:r>
                                <m:r>
                                  <a:rPr lang="en-US" sz="2400" b="0" i="1" smtClean="0">
                                    <a:latin typeface="Cambria Math" panose="02040503050406030204" pitchFamily="18" charset="0"/>
                                  </a:rPr>
                                  <m:t>h</m:t>
                                </m:r>
                              </m:e>
                              <m:e>
                                <m:r>
                                  <a:rPr lang="en-US" sz="2400" b="0" i="1" smtClean="0">
                                    <a:latin typeface="Cambria Math" panose="02040503050406030204" pitchFamily="18" charset="0"/>
                                  </a:rPr>
                                  <m:t>1</m:t>
                                </m:r>
                                <m:r>
                                  <a:rPr lang="en-US" sz="2400" b="0" i="1" smtClean="0">
                                    <a:latin typeface="Cambria Math" panose="02040503050406030204" pitchFamily="18" charset="0"/>
                                  </a:rPr>
                                  <m:t>−</m:t>
                                </m:r>
                                <m:r>
                                  <a:rPr lang="en-US" sz="2400" b="0" i="1" smtClean="0">
                                    <a:latin typeface="Cambria Math" panose="02040503050406030204" pitchFamily="18" charset="0"/>
                                  </a:rPr>
                                  <m:t>𝑝</m:t>
                                </m:r>
                              </m:e>
                            </m:mr>
                          </m:m>
                        </m:e>
                      </m:d>
                      <m:r>
                        <a:rPr lang="en-US" sz="2400" b="0" i="1" smtClean="0">
                          <a:latin typeface="Cambria Math" panose="02040503050406030204" pitchFamily="18" charset="0"/>
                          <a:ea typeface="Cambria Math" panose="02040503050406030204" pitchFamily="18" charset="0"/>
                        </a:rPr>
                        <m:t>≿</m:t>
                      </m:r>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m:rPr>
                                    <m:brk m:alnAt="7"/>
                                  </m:rPr>
                                  <a:rPr lang="en-US" sz="2400" b="0" i="1" smtClean="0">
                                    <a:latin typeface="Cambria Math" panose="02040503050406030204" pitchFamily="18" charset="0"/>
                                  </a:rPr>
                                  <m:t>𝐸</m:t>
                                </m:r>
                                <m:r>
                                  <a:rPr lang="en-US" sz="2400" b="0" i="1" smtClean="0">
                                    <a:latin typeface="Cambria Math" panose="02040503050406030204" pitchFamily="18" charset="0"/>
                                  </a:rPr>
                                  <m:t>𝑎𝑡</m:t>
                                </m:r>
                                <m:r>
                                  <a:rPr lang="en-US" sz="2400" b="0" i="1" smtClean="0">
                                    <a:latin typeface="Cambria Math" panose="02040503050406030204" pitchFamily="18" charset="0"/>
                                  </a:rPr>
                                  <m:t> </m:t>
                                </m:r>
                                <m:r>
                                  <a:rPr lang="en-US" sz="2400" b="0" i="1" smtClean="0">
                                    <a:latin typeface="Cambria Math" panose="02040503050406030204" pitchFamily="18" charset="0"/>
                                  </a:rPr>
                                  <m:t>𝑖𝑛</m:t>
                                </m:r>
                                <m:r>
                                  <a:rPr lang="en-US" sz="2400" b="0" i="1" smtClean="0">
                                    <a:latin typeface="Cambria Math" panose="02040503050406030204" pitchFamily="18" charset="0"/>
                                  </a:rPr>
                                  <m:t> </m:t>
                                </m:r>
                                <m:r>
                                  <a:rPr lang="en-US" sz="2400" b="0" i="1" smtClean="0">
                                    <a:latin typeface="Cambria Math" panose="02040503050406030204" pitchFamily="18" charset="0"/>
                                  </a:rPr>
                                  <m:t>𝑎</m:t>
                                </m:r>
                                <m:r>
                                  <a:rPr lang="en-US" sz="2400" b="0" i="1" smtClean="0">
                                    <a:latin typeface="Cambria Math" panose="02040503050406030204" pitchFamily="18" charset="0"/>
                                  </a:rPr>
                                  <m:t> </m:t>
                                </m:r>
                                <m:r>
                                  <a:rPr lang="en-US" sz="2400" b="0" i="1" smtClean="0">
                                    <a:latin typeface="Cambria Math" panose="02040503050406030204" pitchFamily="18" charset="0"/>
                                  </a:rPr>
                                  <m:t>𝑇</m:t>
                                </m:r>
                                <m:r>
                                  <a:rPr lang="en-US" sz="2400" b="0" i="1" smtClean="0">
                                    <a:latin typeface="Cambria Math" panose="02040503050406030204" pitchFamily="18" charset="0"/>
                                  </a:rPr>
                                  <m:t>h</m:t>
                                </m:r>
                                <m:r>
                                  <a:rPr lang="en-US" sz="2400" b="0" i="1" smtClean="0">
                                    <a:latin typeface="Cambria Math" panose="02040503050406030204" pitchFamily="18" charset="0"/>
                                  </a:rPr>
                                  <m:t>𝑎𝑖</m:t>
                                </m:r>
                                <m:r>
                                  <a:rPr lang="en-US" sz="2400" b="0" i="1" smtClean="0">
                                    <a:latin typeface="Cambria Math" panose="02040503050406030204" pitchFamily="18" charset="0"/>
                                  </a:rPr>
                                  <m:t> </m:t>
                                </m:r>
                                <m:r>
                                  <a:rPr lang="en-US" sz="2400" b="0" i="1" smtClean="0">
                                    <a:latin typeface="Cambria Math" panose="02040503050406030204" pitchFamily="18" charset="0"/>
                                  </a:rPr>
                                  <m:t>𝑟𝑒𝑠𝑡𝑎𝑢𝑟𝑎𝑛𝑡</m:t>
                                </m:r>
                              </m:e>
                              <m:e>
                                <m:r>
                                  <a:rPr lang="en-US" sz="2400" b="0" i="1" smtClean="0">
                                    <a:latin typeface="Cambria Math" panose="02040503050406030204" pitchFamily="18" charset="0"/>
                                  </a:rPr>
                                  <m:t>𝑝</m:t>
                                </m:r>
                              </m:e>
                            </m:mr>
                            <m:mr>
                              <m:e>
                                <m:r>
                                  <a:rPr lang="en-US" sz="2400" b="0" i="1" smtClean="0">
                                    <a:latin typeface="Cambria Math" panose="02040503050406030204" pitchFamily="18" charset="0"/>
                                  </a:rPr>
                                  <m:t>$</m:t>
                                </m:r>
                                <m:r>
                                  <a:rPr lang="en-US" sz="2400" b="0" i="1" smtClean="0">
                                    <a:latin typeface="Cambria Math" panose="02040503050406030204" pitchFamily="18" charset="0"/>
                                  </a:rPr>
                                  <m:t>50</m:t>
                                </m:r>
                              </m:e>
                              <m:e>
                                <m:r>
                                  <a:rPr lang="en-US" sz="2400" b="0" i="1" smtClean="0">
                                    <a:latin typeface="Cambria Math" panose="02040503050406030204" pitchFamily="18" charset="0"/>
                                  </a:rPr>
                                  <m:t>1</m:t>
                                </m:r>
                                <m:r>
                                  <a:rPr lang="en-US" sz="2400" b="0" i="1" smtClean="0">
                                    <a:latin typeface="Cambria Math" panose="02040503050406030204" pitchFamily="18" charset="0"/>
                                  </a:rPr>
                                  <m:t>−</m:t>
                                </m:r>
                                <m:r>
                                  <a:rPr lang="en-US" sz="2400" b="0" i="1" smtClean="0">
                                    <a:latin typeface="Cambria Math" panose="02040503050406030204" pitchFamily="18" charset="0"/>
                                  </a:rPr>
                                  <m:t>𝑝</m:t>
                                </m:r>
                              </m:e>
                            </m:mr>
                          </m:m>
                        </m:e>
                      </m:d>
                    </m:oMath>
                  </m:oMathPara>
                </a14:m>
                <a:endParaRPr lang="en-US" sz="2400" b="0" dirty="0"/>
              </a:p>
              <a:p>
                <a:endParaRPr lang="en-US" sz="2400" b="0" dirty="0"/>
              </a:p>
              <a:p>
                <a:pPr/>
                <a14:m>
                  <m:oMathPara xmlns:m="http://schemas.openxmlformats.org/officeDocument/2006/math">
                    <m:oMathParaPr>
                      <m:jc m:val="centerGroup"/>
                    </m:oMathParaPr>
                    <m:oMath xmlns:m="http://schemas.openxmlformats.org/officeDocument/2006/math">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a:rPr lang="en-US" sz="2400" b="0" i="1" smtClean="0">
                                    <a:latin typeface="Cambria Math" panose="02040503050406030204" pitchFamily="18" charset="0"/>
                                  </a:rPr>
                                  <m:t>𝑂𝑟𝑑𝑒𝑟</m:t>
                                </m:r>
                                <m:r>
                                  <a:rPr lang="en-US" sz="2400" b="0" i="1" smtClean="0">
                                    <a:latin typeface="Cambria Math" panose="02040503050406030204" pitchFamily="18" charset="0"/>
                                  </a:rPr>
                                  <m:t> </m:t>
                                </m:r>
                                <m:r>
                                  <a:rPr lang="en-US" sz="2400" b="0" i="1" smtClean="0">
                                    <a:latin typeface="Cambria Math" panose="02040503050406030204" pitchFamily="18" charset="0"/>
                                  </a:rPr>
                                  <m:t>𝐼𝑡𝑎𝑙𝑖𝑎𝑛</m:t>
                                </m:r>
                                <m:r>
                                  <a:rPr lang="en-US" sz="2400" b="0" i="1" smtClean="0">
                                    <a:latin typeface="Cambria Math" panose="02040503050406030204" pitchFamily="18" charset="0"/>
                                  </a:rPr>
                                  <m:t> </m:t>
                                </m:r>
                                <m:r>
                                  <a:rPr lang="en-US" sz="2400" b="0" i="1" smtClean="0">
                                    <a:latin typeface="Cambria Math" panose="02040503050406030204" pitchFamily="18" charset="0"/>
                                  </a:rPr>
                                  <m:t>𝑡𝑎𝑘𝑒𝑜𝑢𝑡</m:t>
                                </m:r>
                              </m:e>
                              <m:e>
                                <m:r>
                                  <a:rPr lang="en-US" sz="2400" b="0" i="1" smtClean="0">
                                    <a:latin typeface="Cambria Math" panose="02040503050406030204" pitchFamily="18" charset="0"/>
                                  </a:rPr>
                                  <m:t>𝑝</m:t>
                                </m:r>
                              </m:e>
                            </m:mr>
                            <m:mr>
                              <m:e>
                                <m:r>
                                  <a:rPr lang="en-US" sz="2400" b="0" i="1" smtClean="0">
                                    <a:latin typeface="Cambria Math" panose="02040503050406030204" pitchFamily="18" charset="0"/>
                                  </a:rPr>
                                  <m:t>𝐸𝑎𝑡</m:t>
                                </m:r>
                                <m:r>
                                  <a:rPr lang="en-US" sz="2400" b="0" i="1" smtClean="0">
                                    <a:latin typeface="Cambria Math" panose="02040503050406030204" pitchFamily="18" charset="0"/>
                                  </a:rPr>
                                  <m:t> </m:t>
                                </m:r>
                                <m:r>
                                  <a:rPr lang="en-US" sz="2400" b="0" i="1" smtClean="0">
                                    <a:latin typeface="Cambria Math" panose="02040503050406030204" pitchFamily="18" charset="0"/>
                                  </a:rPr>
                                  <m:t>𝑎</m:t>
                                </m:r>
                                <m:r>
                                  <a:rPr lang="en-US" sz="2400" b="0" i="1" smtClean="0">
                                    <a:latin typeface="Cambria Math" panose="02040503050406030204" pitchFamily="18" charset="0"/>
                                  </a:rPr>
                                  <m:t> </m:t>
                                </m:r>
                                <m:r>
                                  <a:rPr lang="en-US" sz="2400" b="0" i="1" smtClean="0">
                                    <a:latin typeface="Cambria Math" panose="02040503050406030204" pitchFamily="18" charset="0"/>
                                  </a:rPr>
                                  <m:t>𝑠𝑎𝑛𝑑𝑤𝑖𝑡𝑐</m:t>
                                </m:r>
                                <m:r>
                                  <a:rPr lang="en-US" sz="2400" b="0" i="1" smtClean="0">
                                    <a:latin typeface="Cambria Math" panose="02040503050406030204" pitchFamily="18" charset="0"/>
                                  </a:rPr>
                                  <m:t>h</m:t>
                                </m:r>
                              </m:e>
                              <m:e>
                                <m:r>
                                  <a:rPr lang="en-US" sz="2400" b="0" i="1" smtClean="0">
                                    <a:latin typeface="Cambria Math" panose="02040503050406030204" pitchFamily="18" charset="0"/>
                                  </a:rPr>
                                  <m:t>1</m:t>
                                </m:r>
                                <m:r>
                                  <a:rPr lang="en-US" sz="2400" b="0" i="1" smtClean="0">
                                    <a:latin typeface="Cambria Math" panose="02040503050406030204" pitchFamily="18" charset="0"/>
                                  </a:rPr>
                                  <m:t>−</m:t>
                                </m:r>
                                <m:r>
                                  <a:rPr lang="en-US" sz="2400" b="0" i="1" smtClean="0">
                                    <a:latin typeface="Cambria Math" panose="02040503050406030204" pitchFamily="18" charset="0"/>
                                  </a:rPr>
                                  <m:t>𝑝</m:t>
                                </m:r>
                              </m:e>
                            </m:mr>
                          </m:m>
                        </m:e>
                      </m:d>
                      <m:r>
                        <a:rPr lang="he-IL" sz="2400" i="1" smtClean="0">
                          <a:latin typeface="Cambria Math" panose="02040503050406030204" pitchFamily="18" charset="0"/>
                          <a:ea typeface="Cambria Math" panose="02040503050406030204" pitchFamily="18" charset="0"/>
                        </a:rPr>
                        <m:t>≾</m:t>
                      </m:r>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a:rPr lang="en-US" sz="2400" b="0" i="1" smtClean="0">
                                    <a:latin typeface="Cambria Math" panose="02040503050406030204" pitchFamily="18" charset="0"/>
                                  </a:rPr>
                                  <m:t>𝑂𝑟𝑑𝑒𝑟</m:t>
                                </m:r>
                                <m:r>
                                  <a:rPr lang="en-US" sz="2400" b="0" i="1" smtClean="0">
                                    <a:latin typeface="Cambria Math" panose="02040503050406030204" pitchFamily="18" charset="0"/>
                                  </a:rPr>
                                  <m:t> </m:t>
                                </m:r>
                                <m:r>
                                  <a:rPr lang="en-US" sz="2400" b="0" i="1" smtClean="0">
                                    <a:latin typeface="Cambria Math" panose="02040503050406030204" pitchFamily="18" charset="0"/>
                                  </a:rPr>
                                  <m:t>𝑇</m:t>
                                </m:r>
                                <m:r>
                                  <a:rPr lang="en-US" sz="2400" b="0" i="1" smtClean="0">
                                    <a:latin typeface="Cambria Math" panose="02040503050406030204" pitchFamily="18" charset="0"/>
                                  </a:rPr>
                                  <m:t>h</m:t>
                                </m:r>
                                <m:r>
                                  <a:rPr lang="en-US" sz="2400" b="0" i="1" smtClean="0">
                                    <a:latin typeface="Cambria Math" panose="02040503050406030204" pitchFamily="18" charset="0"/>
                                  </a:rPr>
                                  <m:t>𝑎𝑖</m:t>
                                </m:r>
                                <m:r>
                                  <a:rPr lang="en-US" sz="2400" b="0" i="1" smtClean="0">
                                    <a:latin typeface="Cambria Math" panose="02040503050406030204" pitchFamily="18" charset="0"/>
                                  </a:rPr>
                                  <m:t> </m:t>
                                </m:r>
                                <m:r>
                                  <a:rPr lang="en-US" sz="2400" b="0" i="1" smtClean="0">
                                    <a:latin typeface="Cambria Math" panose="02040503050406030204" pitchFamily="18" charset="0"/>
                                  </a:rPr>
                                  <m:t>𝑡𝑎𝑘𝑒𝑜𝑢𝑡</m:t>
                                </m:r>
                              </m:e>
                              <m:e>
                                <m:r>
                                  <a:rPr lang="en-US" sz="2400" b="0" i="1" smtClean="0">
                                    <a:latin typeface="Cambria Math" panose="02040503050406030204" pitchFamily="18" charset="0"/>
                                  </a:rPr>
                                  <m:t>𝑝</m:t>
                                </m:r>
                              </m:e>
                            </m:mr>
                            <m:mr>
                              <m:e>
                                <m:r>
                                  <a:rPr lang="en-US" sz="2400" b="0" i="1" smtClean="0">
                                    <a:latin typeface="Cambria Math" panose="02040503050406030204" pitchFamily="18" charset="0"/>
                                  </a:rPr>
                                  <m:t>$</m:t>
                                </m:r>
                                <m:r>
                                  <a:rPr lang="en-US" sz="2400" b="0" i="1" smtClean="0">
                                    <a:latin typeface="Cambria Math" panose="02040503050406030204" pitchFamily="18" charset="0"/>
                                  </a:rPr>
                                  <m:t>50</m:t>
                                </m:r>
                              </m:e>
                              <m:e>
                                <m:r>
                                  <a:rPr lang="en-US" sz="2400" b="0" i="1" smtClean="0">
                                    <a:latin typeface="Cambria Math" panose="02040503050406030204" pitchFamily="18" charset="0"/>
                                  </a:rPr>
                                  <m:t>1</m:t>
                                </m:r>
                                <m:r>
                                  <a:rPr lang="en-US" sz="2400" b="0" i="1" smtClean="0">
                                    <a:latin typeface="Cambria Math" panose="02040503050406030204" pitchFamily="18" charset="0"/>
                                  </a:rPr>
                                  <m:t>−</m:t>
                                </m:r>
                                <m:r>
                                  <a:rPr lang="en-US" sz="2400" b="0" i="1" smtClean="0">
                                    <a:latin typeface="Cambria Math" panose="02040503050406030204" pitchFamily="18" charset="0"/>
                                  </a:rPr>
                                  <m:t>𝑝</m:t>
                                </m:r>
                              </m:e>
                            </m:mr>
                          </m:m>
                        </m:e>
                      </m:d>
                    </m:oMath>
                  </m:oMathPara>
                </a14:m>
                <a:endParaRPr lang="LID4096" sz="2400" dirty="0"/>
              </a:p>
            </p:txBody>
          </p:sp>
        </mc:Choice>
        <mc:Fallback xmlns="">
          <p:sp>
            <p:nvSpPr>
              <p:cNvPr id="5" name="TextBox 4">
                <a:extLst>
                  <a:ext uri="{FF2B5EF4-FFF2-40B4-BE49-F238E27FC236}">
                    <a16:creationId xmlns:a16="http://schemas.microsoft.com/office/drawing/2014/main" id="{2AF81650-1066-4EE4-962D-3726F8E6696E}"/>
                  </a:ext>
                </a:extLst>
              </p:cNvPr>
              <p:cNvSpPr txBox="1">
                <a:spLocks noRot="1" noChangeAspect="1" noMove="1" noResize="1" noEditPoints="1" noAdjustHandles="1" noChangeArrowheads="1" noChangeShapeType="1" noTextEdit="1"/>
              </p:cNvSpPr>
              <p:nvPr/>
            </p:nvSpPr>
            <p:spPr>
              <a:xfrm>
                <a:off x="608409" y="1399618"/>
                <a:ext cx="10975178" cy="1896032"/>
              </a:xfrm>
              <a:prstGeom prst="rect">
                <a:avLst/>
              </a:prstGeom>
              <a:blipFill>
                <a:blip r:embed="rId2"/>
                <a:stretch>
                  <a:fillRect/>
                </a:stretch>
              </a:blipFill>
            </p:spPr>
            <p:txBody>
              <a:bodyPr/>
              <a:lstStyle/>
              <a:p>
                <a:r>
                  <a:rPr lang="LID4096">
                    <a:noFill/>
                  </a:rPr>
                  <a:t> </a:t>
                </a:r>
              </a:p>
            </p:txBody>
          </p:sp>
        </mc:Fallback>
      </mc:AlternateContent>
    </p:spTree>
    <p:extLst>
      <p:ext uri="{BB962C8B-B14F-4D97-AF65-F5344CB8AC3E}">
        <p14:creationId xmlns:p14="http://schemas.microsoft.com/office/powerpoint/2010/main" val="3946399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80691"/>
            <a:ext cx="11220449" cy="738484"/>
          </a:xfrm>
        </p:spPr>
        <p:txBody>
          <a:bodyPr>
            <a:norm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Measurement of tradeoffs – how it works with lotteries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AF81650-1066-4EE4-962D-3726F8E6696E}"/>
                  </a:ext>
                </a:extLst>
              </p:cNvPr>
              <p:cNvSpPr txBox="1"/>
              <p:nvPr/>
            </p:nvSpPr>
            <p:spPr>
              <a:xfrm>
                <a:off x="608409" y="1399618"/>
                <a:ext cx="10975178" cy="18960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m:rPr>
                                    <m:brk m:alnAt="7"/>
                                  </m:rPr>
                                  <a:rPr lang="en-US" sz="2400" b="0" i="1" smtClean="0">
                                    <a:latin typeface="Cambria Math" panose="02040503050406030204" pitchFamily="18" charset="0"/>
                                  </a:rPr>
                                  <m:t>𝐸</m:t>
                                </m:r>
                                <m:r>
                                  <a:rPr lang="en-US" sz="2400" b="0" i="1" smtClean="0">
                                    <a:latin typeface="Cambria Math" panose="02040503050406030204" pitchFamily="18" charset="0"/>
                                  </a:rPr>
                                  <m:t>𝑎𝑡</m:t>
                                </m:r>
                                <m:r>
                                  <a:rPr lang="en-US" sz="2400" b="0" i="1" smtClean="0">
                                    <a:latin typeface="Cambria Math" panose="02040503050406030204" pitchFamily="18" charset="0"/>
                                  </a:rPr>
                                  <m:t> </m:t>
                                </m:r>
                                <m:r>
                                  <a:rPr lang="en-US" sz="2400" b="0" i="1" smtClean="0">
                                    <a:latin typeface="Cambria Math" panose="02040503050406030204" pitchFamily="18" charset="0"/>
                                  </a:rPr>
                                  <m:t>𝑖𝑛</m:t>
                                </m:r>
                                <m:r>
                                  <a:rPr lang="en-US" sz="2400" b="0" i="1" smtClean="0">
                                    <a:latin typeface="Cambria Math" panose="02040503050406030204" pitchFamily="18" charset="0"/>
                                  </a:rPr>
                                  <m:t> </m:t>
                                </m:r>
                                <m:r>
                                  <a:rPr lang="en-US" sz="2400" b="0" i="1" smtClean="0">
                                    <a:latin typeface="Cambria Math" panose="02040503050406030204" pitchFamily="18" charset="0"/>
                                  </a:rPr>
                                  <m:t>𝑎𝑛</m:t>
                                </m:r>
                                <m:r>
                                  <a:rPr lang="en-US" sz="2400" b="0" i="1" smtClean="0">
                                    <a:latin typeface="Cambria Math" panose="02040503050406030204" pitchFamily="18" charset="0"/>
                                  </a:rPr>
                                  <m:t> </m:t>
                                </m:r>
                                <m:r>
                                  <a:rPr lang="en-US" sz="2400" b="0" i="1" smtClean="0">
                                    <a:latin typeface="Cambria Math" panose="02040503050406030204" pitchFamily="18" charset="0"/>
                                  </a:rPr>
                                  <m:t>𝐼𝑡𝑎𝑙𝑖𝑎𝑛</m:t>
                                </m:r>
                                <m:r>
                                  <a:rPr lang="en-US" sz="2400" b="0" i="1" smtClean="0">
                                    <a:latin typeface="Cambria Math" panose="02040503050406030204" pitchFamily="18" charset="0"/>
                                  </a:rPr>
                                  <m:t> </m:t>
                                </m:r>
                                <m:r>
                                  <a:rPr lang="en-US" sz="2400" b="0" i="1" smtClean="0">
                                    <a:latin typeface="Cambria Math" panose="02040503050406030204" pitchFamily="18" charset="0"/>
                                  </a:rPr>
                                  <m:t>𝑟𝑒𝑠𝑡𝑎𝑢𝑟𝑎𝑛𝑡</m:t>
                                </m:r>
                              </m:e>
                              <m:e>
                                <m:r>
                                  <a:rPr lang="en-US" sz="2400" b="0" i="1" smtClean="0">
                                    <a:latin typeface="Cambria Math" panose="02040503050406030204" pitchFamily="18" charset="0"/>
                                  </a:rPr>
                                  <m:t>𝑝</m:t>
                                </m:r>
                              </m:e>
                            </m:mr>
                            <m:mr>
                              <m:e>
                                <m:r>
                                  <a:rPr lang="en-US" sz="2400" b="0" i="1" smtClean="0">
                                    <a:highlight>
                                      <a:srgbClr val="FFDEBD"/>
                                    </a:highlight>
                                    <a:latin typeface="Cambria Math" panose="02040503050406030204" pitchFamily="18" charset="0"/>
                                  </a:rPr>
                                  <m:t>𝐸𝑎𝑡</m:t>
                                </m:r>
                                <m:r>
                                  <a:rPr lang="en-US" sz="2400" b="0" i="1" smtClean="0">
                                    <a:highlight>
                                      <a:srgbClr val="FFDEBD"/>
                                    </a:highlight>
                                    <a:latin typeface="Cambria Math" panose="02040503050406030204" pitchFamily="18" charset="0"/>
                                  </a:rPr>
                                  <m:t> </m:t>
                                </m:r>
                                <m:r>
                                  <a:rPr lang="en-US" sz="2400" b="0" i="1" smtClean="0">
                                    <a:highlight>
                                      <a:srgbClr val="FFDEBD"/>
                                    </a:highlight>
                                    <a:latin typeface="Cambria Math" panose="02040503050406030204" pitchFamily="18" charset="0"/>
                                  </a:rPr>
                                  <m:t>𝑎</m:t>
                                </m:r>
                                <m:r>
                                  <a:rPr lang="en-US" sz="2400" b="0" i="1" smtClean="0">
                                    <a:highlight>
                                      <a:srgbClr val="FFDEBD"/>
                                    </a:highlight>
                                    <a:latin typeface="Cambria Math" panose="02040503050406030204" pitchFamily="18" charset="0"/>
                                  </a:rPr>
                                  <m:t> </m:t>
                                </m:r>
                                <m:r>
                                  <a:rPr lang="en-US" sz="2400" b="0" i="1" smtClean="0">
                                    <a:highlight>
                                      <a:srgbClr val="FFDEBD"/>
                                    </a:highlight>
                                    <a:latin typeface="Cambria Math" panose="02040503050406030204" pitchFamily="18" charset="0"/>
                                  </a:rPr>
                                  <m:t>𝑠𝑎𝑛𝑑𝑤𝑖𝑡𝑐</m:t>
                                </m:r>
                                <m:r>
                                  <a:rPr lang="en-US" sz="2400" b="0" i="1" smtClean="0">
                                    <a:highlight>
                                      <a:srgbClr val="FFDEBD"/>
                                    </a:highlight>
                                    <a:latin typeface="Cambria Math" panose="02040503050406030204" pitchFamily="18" charset="0"/>
                                  </a:rPr>
                                  <m:t>h</m:t>
                                </m:r>
                              </m:e>
                              <m:e>
                                <m:r>
                                  <a:rPr lang="en-US" sz="2400" b="0" i="1" smtClean="0">
                                    <a:highlight>
                                      <a:srgbClr val="FFDEBD"/>
                                    </a:highlight>
                                    <a:latin typeface="Cambria Math" panose="02040503050406030204" pitchFamily="18" charset="0"/>
                                  </a:rPr>
                                  <m:t>1</m:t>
                                </m:r>
                                <m:r>
                                  <a:rPr lang="en-US" sz="2400" b="0" i="1" smtClean="0">
                                    <a:highlight>
                                      <a:srgbClr val="FFDEBD"/>
                                    </a:highlight>
                                    <a:latin typeface="Cambria Math" panose="02040503050406030204" pitchFamily="18" charset="0"/>
                                  </a:rPr>
                                  <m:t>−</m:t>
                                </m:r>
                                <m:r>
                                  <a:rPr lang="en-US" sz="2400" b="0" i="1" smtClean="0">
                                    <a:highlight>
                                      <a:srgbClr val="FFDEBD"/>
                                    </a:highlight>
                                    <a:latin typeface="Cambria Math" panose="02040503050406030204" pitchFamily="18" charset="0"/>
                                  </a:rPr>
                                  <m:t>𝑝</m:t>
                                </m:r>
                              </m:e>
                            </m:mr>
                          </m:m>
                        </m:e>
                      </m:d>
                      <m:r>
                        <a:rPr lang="en-US" sz="2400" b="0" i="1" smtClean="0">
                          <a:latin typeface="Cambria Math" panose="02040503050406030204" pitchFamily="18" charset="0"/>
                          <a:ea typeface="Cambria Math" panose="02040503050406030204" pitchFamily="18" charset="0"/>
                        </a:rPr>
                        <m:t>≿</m:t>
                      </m:r>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m:rPr>
                                    <m:brk m:alnAt="7"/>
                                  </m:rPr>
                                  <a:rPr lang="en-US" sz="2400" b="0" i="1" smtClean="0">
                                    <a:latin typeface="Cambria Math" panose="02040503050406030204" pitchFamily="18" charset="0"/>
                                  </a:rPr>
                                  <m:t>𝐸</m:t>
                                </m:r>
                                <m:r>
                                  <a:rPr lang="en-US" sz="2400" b="0" i="1" smtClean="0">
                                    <a:latin typeface="Cambria Math" panose="02040503050406030204" pitchFamily="18" charset="0"/>
                                  </a:rPr>
                                  <m:t>𝑎𝑡</m:t>
                                </m:r>
                                <m:r>
                                  <a:rPr lang="en-US" sz="2400" b="0" i="1" smtClean="0">
                                    <a:latin typeface="Cambria Math" panose="02040503050406030204" pitchFamily="18" charset="0"/>
                                  </a:rPr>
                                  <m:t> </m:t>
                                </m:r>
                                <m:r>
                                  <a:rPr lang="en-US" sz="2400" b="0" i="1" smtClean="0">
                                    <a:latin typeface="Cambria Math" panose="02040503050406030204" pitchFamily="18" charset="0"/>
                                  </a:rPr>
                                  <m:t>𝑖𝑛</m:t>
                                </m:r>
                                <m:r>
                                  <a:rPr lang="en-US" sz="2400" b="0" i="1" smtClean="0">
                                    <a:latin typeface="Cambria Math" panose="02040503050406030204" pitchFamily="18" charset="0"/>
                                  </a:rPr>
                                  <m:t> </m:t>
                                </m:r>
                                <m:r>
                                  <a:rPr lang="en-US" sz="2400" b="0" i="1" smtClean="0">
                                    <a:latin typeface="Cambria Math" panose="02040503050406030204" pitchFamily="18" charset="0"/>
                                  </a:rPr>
                                  <m:t>𝑎</m:t>
                                </m:r>
                                <m:r>
                                  <a:rPr lang="en-US" sz="2400" b="0" i="1" smtClean="0">
                                    <a:latin typeface="Cambria Math" panose="02040503050406030204" pitchFamily="18" charset="0"/>
                                  </a:rPr>
                                  <m:t> </m:t>
                                </m:r>
                                <m:r>
                                  <a:rPr lang="en-US" sz="2400" b="0" i="1" smtClean="0">
                                    <a:latin typeface="Cambria Math" panose="02040503050406030204" pitchFamily="18" charset="0"/>
                                  </a:rPr>
                                  <m:t>𝑇</m:t>
                                </m:r>
                                <m:r>
                                  <a:rPr lang="en-US" sz="2400" b="0" i="1" smtClean="0">
                                    <a:latin typeface="Cambria Math" panose="02040503050406030204" pitchFamily="18" charset="0"/>
                                  </a:rPr>
                                  <m:t>h</m:t>
                                </m:r>
                                <m:r>
                                  <a:rPr lang="en-US" sz="2400" b="0" i="1" smtClean="0">
                                    <a:latin typeface="Cambria Math" panose="02040503050406030204" pitchFamily="18" charset="0"/>
                                  </a:rPr>
                                  <m:t>𝑎𝑖</m:t>
                                </m:r>
                                <m:r>
                                  <a:rPr lang="en-US" sz="2400" b="0" i="1" smtClean="0">
                                    <a:latin typeface="Cambria Math" panose="02040503050406030204" pitchFamily="18" charset="0"/>
                                  </a:rPr>
                                  <m:t> </m:t>
                                </m:r>
                                <m:r>
                                  <a:rPr lang="en-US" sz="2400" b="0" i="1" smtClean="0">
                                    <a:latin typeface="Cambria Math" panose="02040503050406030204" pitchFamily="18" charset="0"/>
                                  </a:rPr>
                                  <m:t>𝑟𝑒𝑠𝑡𝑎𝑢𝑟𝑎𝑛𝑡</m:t>
                                </m:r>
                              </m:e>
                              <m:e>
                                <m:r>
                                  <a:rPr lang="en-US" sz="2400" b="0" i="1" smtClean="0">
                                    <a:latin typeface="Cambria Math" panose="02040503050406030204" pitchFamily="18" charset="0"/>
                                  </a:rPr>
                                  <m:t>𝑝</m:t>
                                </m:r>
                              </m:e>
                            </m:mr>
                            <m:mr>
                              <m:e>
                                <m:r>
                                  <a:rPr lang="en-US" sz="2400" b="0" i="1" smtClean="0">
                                    <a:highlight>
                                      <a:srgbClr val="D5D5FF"/>
                                    </a:highlight>
                                    <a:latin typeface="Cambria Math" panose="02040503050406030204" pitchFamily="18" charset="0"/>
                                  </a:rPr>
                                  <m:t>$</m:t>
                                </m:r>
                                <m:r>
                                  <a:rPr lang="en-US" sz="2400" b="0" i="1" smtClean="0">
                                    <a:highlight>
                                      <a:srgbClr val="D5D5FF"/>
                                    </a:highlight>
                                    <a:latin typeface="Cambria Math" panose="02040503050406030204" pitchFamily="18" charset="0"/>
                                  </a:rPr>
                                  <m:t>50</m:t>
                                </m:r>
                              </m:e>
                              <m:e>
                                <m:r>
                                  <a:rPr lang="en-US" sz="2400" b="0" i="1" smtClean="0">
                                    <a:highlight>
                                      <a:srgbClr val="D5D5FF"/>
                                    </a:highlight>
                                    <a:latin typeface="Cambria Math" panose="02040503050406030204" pitchFamily="18" charset="0"/>
                                  </a:rPr>
                                  <m:t>1</m:t>
                                </m:r>
                                <m:r>
                                  <a:rPr lang="en-US" sz="2400" b="0" i="1" smtClean="0">
                                    <a:highlight>
                                      <a:srgbClr val="D5D5FF"/>
                                    </a:highlight>
                                    <a:latin typeface="Cambria Math" panose="02040503050406030204" pitchFamily="18" charset="0"/>
                                  </a:rPr>
                                  <m:t>−</m:t>
                                </m:r>
                                <m:r>
                                  <a:rPr lang="en-US" sz="2400" b="0" i="1" smtClean="0">
                                    <a:highlight>
                                      <a:srgbClr val="D5D5FF"/>
                                    </a:highlight>
                                    <a:latin typeface="Cambria Math" panose="02040503050406030204" pitchFamily="18" charset="0"/>
                                  </a:rPr>
                                  <m:t>𝑝</m:t>
                                </m:r>
                              </m:e>
                            </m:mr>
                          </m:m>
                        </m:e>
                      </m:d>
                    </m:oMath>
                  </m:oMathPara>
                </a14:m>
                <a:endParaRPr lang="en-US" sz="2400" b="0" dirty="0"/>
              </a:p>
              <a:p>
                <a:endParaRPr lang="en-US" sz="2400" b="0" dirty="0"/>
              </a:p>
              <a:p>
                <a:pPr/>
                <a14:m>
                  <m:oMathPara xmlns:m="http://schemas.openxmlformats.org/officeDocument/2006/math">
                    <m:oMathParaPr>
                      <m:jc m:val="centerGroup"/>
                    </m:oMathParaPr>
                    <m:oMath xmlns:m="http://schemas.openxmlformats.org/officeDocument/2006/math">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a:rPr lang="en-US" sz="2400" b="0" i="1" smtClean="0">
                                    <a:latin typeface="Cambria Math" panose="02040503050406030204" pitchFamily="18" charset="0"/>
                                  </a:rPr>
                                  <m:t>𝑂𝑟𝑑𝑒𝑟</m:t>
                                </m:r>
                                <m:r>
                                  <a:rPr lang="en-US" sz="2400" b="0" i="1" smtClean="0">
                                    <a:latin typeface="Cambria Math" panose="02040503050406030204" pitchFamily="18" charset="0"/>
                                  </a:rPr>
                                  <m:t> </m:t>
                                </m:r>
                                <m:r>
                                  <a:rPr lang="en-US" sz="2400" b="0" i="1" smtClean="0">
                                    <a:latin typeface="Cambria Math" panose="02040503050406030204" pitchFamily="18" charset="0"/>
                                  </a:rPr>
                                  <m:t>𝐼𝑡𝑎𝑙𝑖𝑎𝑛</m:t>
                                </m:r>
                                <m:r>
                                  <a:rPr lang="en-US" sz="2400" b="0" i="1" smtClean="0">
                                    <a:latin typeface="Cambria Math" panose="02040503050406030204" pitchFamily="18" charset="0"/>
                                  </a:rPr>
                                  <m:t> </m:t>
                                </m:r>
                                <m:r>
                                  <a:rPr lang="en-US" sz="2400" b="0" i="1" smtClean="0">
                                    <a:latin typeface="Cambria Math" panose="02040503050406030204" pitchFamily="18" charset="0"/>
                                  </a:rPr>
                                  <m:t>𝑡𝑎𝑘𝑒𝑜𝑢𝑡</m:t>
                                </m:r>
                              </m:e>
                              <m:e>
                                <m:r>
                                  <a:rPr lang="en-US" sz="2400" b="0" i="1" smtClean="0">
                                    <a:latin typeface="Cambria Math" panose="02040503050406030204" pitchFamily="18" charset="0"/>
                                  </a:rPr>
                                  <m:t>𝑝</m:t>
                                </m:r>
                              </m:e>
                            </m:mr>
                            <m:mr>
                              <m:e>
                                <m:r>
                                  <a:rPr lang="en-US" sz="2400" b="0" i="1" smtClean="0">
                                    <a:highlight>
                                      <a:srgbClr val="FFDEBD"/>
                                    </a:highlight>
                                    <a:latin typeface="Cambria Math" panose="02040503050406030204" pitchFamily="18" charset="0"/>
                                  </a:rPr>
                                  <m:t>𝐸𝑎𝑡</m:t>
                                </m:r>
                                <m:r>
                                  <a:rPr lang="en-US" sz="2400" b="0" i="1" smtClean="0">
                                    <a:highlight>
                                      <a:srgbClr val="FFDEBD"/>
                                    </a:highlight>
                                    <a:latin typeface="Cambria Math" panose="02040503050406030204" pitchFamily="18" charset="0"/>
                                  </a:rPr>
                                  <m:t> </m:t>
                                </m:r>
                                <m:r>
                                  <a:rPr lang="en-US" sz="2400" b="0" i="1" smtClean="0">
                                    <a:highlight>
                                      <a:srgbClr val="FFDEBD"/>
                                    </a:highlight>
                                    <a:latin typeface="Cambria Math" panose="02040503050406030204" pitchFamily="18" charset="0"/>
                                  </a:rPr>
                                  <m:t>𝑎</m:t>
                                </m:r>
                                <m:r>
                                  <a:rPr lang="en-US" sz="2400" b="0" i="1" smtClean="0">
                                    <a:highlight>
                                      <a:srgbClr val="FFDEBD"/>
                                    </a:highlight>
                                    <a:latin typeface="Cambria Math" panose="02040503050406030204" pitchFamily="18" charset="0"/>
                                  </a:rPr>
                                  <m:t> </m:t>
                                </m:r>
                                <m:r>
                                  <a:rPr lang="en-US" sz="2400" b="0" i="1" smtClean="0">
                                    <a:highlight>
                                      <a:srgbClr val="FFDEBD"/>
                                    </a:highlight>
                                    <a:latin typeface="Cambria Math" panose="02040503050406030204" pitchFamily="18" charset="0"/>
                                  </a:rPr>
                                  <m:t>𝑠𝑎𝑛𝑑𝑤𝑖𝑡𝑐</m:t>
                                </m:r>
                                <m:r>
                                  <a:rPr lang="en-US" sz="2400" b="0" i="1" smtClean="0">
                                    <a:highlight>
                                      <a:srgbClr val="FFDEBD"/>
                                    </a:highlight>
                                    <a:latin typeface="Cambria Math" panose="02040503050406030204" pitchFamily="18" charset="0"/>
                                  </a:rPr>
                                  <m:t>h</m:t>
                                </m:r>
                              </m:e>
                              <m:e>
                                <m:r>
                                  <a:rPr lang="en-US" sz="2400" b="0" i="1" smtClean="0">
                                    <a:highlight>
                                      <a:srgbClr val="FFDEBD"/>
                                    </a:highlight>
                                    <a:latin typeface="Cambria Math" panose="02040503050406030204" pitchFamily="18" charset="0"/>
                                  </a:rPr>
                                  <m:t>1</m:t>
                                </m:r>
                                <m:r>
                                  <a:rPr lang="en-US" sz="2400" b="0" i="1" smtClean="0">
                                    <a:highlight>
                                      <a:srgbClr val="FFDEBD"/>
                                    </a:highlight>
                                    <a:latin typeface="Cambria Math" panose="02040503050406030204" pitchFamily="18" charset="0"/>
                                  </a:rPr>
                                  <m:t>−</m:t>
                                </m:r>
                                <m:r>
                                  <a:rPr lang="en-US" sz="2400" b="0" i="1" smtClean="0">
                                    <a:highlight>
                                      <a:srgbClr val="FFDEBD"/>
                                    </a:highlight>
                                    <a:latin typeface="Cambria Math" panose="02040503050406030204" pitchFamily="18" charset="0"/>
                                  </a:rPr>
                                  <m:t>𝑝</m:t>
                                </m:r>
                              </m:e>
                            </m:mr>
                          </m:m>
                        </m:e>
                      </m:d>
                      <m:r>
                        <a:rPr lang="he-IL" sz="2400" i="1" smtClean="0">
                          <a:latin typeface="Cambria Math" panose="02040503050406030204" pitchFamily="18" charset="0"/>
                          <a:ea typeface="Cambria Math" panose="02040503050406030204" pitchFamily="18" charset="0"/>
                        </a:rPr>
                        <m:t>≾</m:t>
                      </m:r>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a:rPr lang="en-US" sz="2400" b="0" i="1" smtClean="0">
                                    <a:latin typeface="Cambria Math" panose="02040503050406030204" pitchFamily="18" charset="0"/>
                                  </a:rPr>
                                  <m:t>𝑂𝑟𝑑𝑒𝑟</m:t>
                                </m:r>
                                <m:r>
                                  <a:rPr lang="en-US" sz="2400" b="0" i="1" smtClean="0">
                                    <a:latin typeface="Cambria Math" panose="02040503050406030204" pitchFamily="18" charset="0"/>
                                  </a:rPr>
                                  <m:t> </m:t>
                                </m:r>
                                <m:r>
                                  <a:rPr lang="en-US" sz="2400" b="0" i="1" smtClean="0">
                                    <a:latin typeface="Cambria Math" panose="02040503050406030204" pitchFamily="18" charset="0"/>
                                  </a:rPr>
                                  <m:t>𝑇</m:t>
                                </m:r>
                                <m:r>
                                  <a:rPr lang="en-US" sz="2400" b="0" i="1" smtClean="0">
                                    <a:latin typeface="Cambria Math" panose="02040503050406030204" pitchFamily="18" charset="0"/>
                                  </a:rPr>
                                  <m:t>h</m:t>
                                </m:r>
                                <m:r>
                                  <a:rPr lang="en-US" sz="2400" b="0" i="1" smtClean="0">
                                    <a:latin typeface="Cambria Math" panose="02040503050406030204" pitchFamily="18" charset="0"/>
                                  </a:rPr>
                                  <m:t>𝑎𝑖</m:t>
                                </m:r>
                                <m:r>
                                  <a:rPr lang="en-US" sz="2400" b="0" i="1" smtClean="0">
                                    <a:latin typeface="Cambria Math" panose="02040503050406030204" pitchFamily="18" charset="0"/>
                                  </a:rPr>
                                  <m:t> </m:t>
                                </m:r>
                                <m:r>
                                  <a:rPr lang="en-US" sz="2400" b="0" i="1" smtClean="0">
                                    <a:latin typeface="Cambria Math" panose="02040503050406030204" pitchFamily="18" charset="0"/>
                                  </a:rPr>
                                  <m:t>𝑡𝑎𝑘𝑒𝑜𝑢𝑡</m:t>
                                </m:r>
                              </m:e>
                              <m:e>
                                <m:r>
                                  <a:rPr lang="en-US" sz="2400" b="0" i="1" smtClean="0">
                                    <a:latin typeface="Cambria Math" panose="02040503050406030204" pitchFamily="18" charset="0"/>
                                  </a:rPr>
                                  <m:t>𝑝</m:t>
                                </m:r>
                              </m:e>
                            </m:mr>
                            <m:mr>
                              <m:e>
                                <m:r>
                                  <a:rPr lang="en-US" sz="2400" b="0" i="1" smtClean="0">
                                    <a:highlight>
                                      <a:srgbClr val="D5D5FF"/>
                                    </a:highlight>
                                    <a:latin typeface="Cambria Math" panose="02040503050406030204" pitchFamily="18" charset="0"/>
                                  </a:rPr>
                                  <m:t>$</m:t>
                                </m:r>
                                <m:r>
                                  <a:rPr lang="en-US" sz="2400" b="0" i="1" smtClean="0">
                                    <a:highlight>
                                      <a:srgbClr val="D5D5FF"/>
                                    </a:highlight>
                                    <a:latin typeface="Cambria Math" panose="02040503050406030204" pitchFamily="18" charset="0"/>
                                  </a:rPr>
                                  <m:t>50</m:t>
                                </m:r>
                              </m:e>
                              <m:e>
                                <m:r>
                                  <a:rPr lang="en-US" sz="2400" b="0" i="1" smtClean="0">
                                    <a:highlight>
                                      <a:srgbClr val="D5D5FF"/>
                                    </a:highlight>
                                    <a:latin typeface="Cambria Math" panose="02040503050406030204" pitchFamily="18" charset="0"/>
                                  </a:rPr>
                                  <m:t>1</m:t>
                                </m:r>
                                <m:r>
                                  <a:rPr lang="en-US" sz="2400" b="0" i="1" smtClean="0">
                                    <a:highlight>
                                      <a:srgbClr val="D5D5FF"/>
                                    </a:highlight>
                                    <a:latin typeface="Cambria Math" panose="02040503050406030204" pitchFamily="18" charset="0"/>
                                  </a:rPr>
                                  <m:t>−</m:t>
                                </m:r>
                                <m:r>
                                  <a:rPr lang="en-US" sz="2400" b="0" i="1" smtClean="0">
                                    <a:highlight>
                                      <a:srgbClr val="D5D5FF"/>
                                    </a:highlight>
                                    <a:latin typeface="Cambria Math" panose="02040503050406030204" pitchFamily="18" charset="0"/>
                                  </a:rPr>
                                  <m:t>𝑝</m:t>
                                </m:r>
                              </m:e>
                            </m:mr>
                          </m:m>
                        </m:e>
                      </m:d>
                    </m:oMath>
                  </m:oMathPara>
                </a14:m>
                <a:endParaRPr lang="LID4096" sz="2400" dirty="0"/>
              </a:p>
            </p:txBody>
          </p:sp>
        </mc:Choice>
        <mc:Fallback xmlns="">
          <p:sp>
            <p:nvSpPr>
              <p:cNvPr id="5" name="TextBox 4">
                <a:extLst>
                  <a:ext uri="{FF2B5EF4-FFF2-40B4-BE49-F238E27FC236}">
                    <a16:creationId xmlns:a16="http://schemas.microsoft.com/office/drawing/2014/main" id="{2AF81650-1066-4EE4-962D-3726F8E6696E}"/>
                  </a:ext>
                </a:extLst>
              </p:cNvPr>
              <p:cNvSpPr txBox="1">
                <a:spLocks noRot="1" noChangeAspect="1" noMove="1" noResize="1" noEditPoints="1" noAdjustHandles="1" noChangeArrowheads="1" noChangeShapeType="1" noTextEdit="1"/>
              </p:cNvSpPr>
              <p:nvPr/>
            </p:nvSpPr>
            <p:spPr>
              <a:xfrm>
                <a:off x="608409" y="1399618"/>
                <a:ext cx="10975178" cy="1896032"/>
              </a:xfrm>
              <a:prstGeom prst="rect">
                <a:avLst/>
              </a:prstGeom>
              <a:blipFill>
                <a:blip r:embed="rId2"/>
                <a:stretch>
                  <a:fillRect/>
                </a:stretch>
              </a:blipFill>
            </p:spPr>
            <p:txBody>
              <a:bodyPr/>
              <a:lstStyle/>
              <a:p>
                <a:r>
                  <a:rPr lang="LID4096">
                    <a:noFill/>
                  </a:rPr>
                  <a:t> </a:t>
                </a:r>
              </a:p>
            </p:txBody>
          </p:sp>
        </mc:Fallback>
      </mc:AlternateContent>
    </p:spTree>
    <p:extLst>
      <p:ext uri="{BB962C8B-B14F-4D97-AF65-F5344CB8AC3E}">
        <p14:creationId xmlns:p14="http://schemas.microsoft.com/office/powerpoint/2010/main" val="3902469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80691"/>
            <a:ext cx="11220449" cy="738484"/>
          </a:xfrm>
        </p:spPr>
        <p:txBody>
          <a:bodyPr>
            <a:norm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Measurement of tradeoffs – how it works with lotteries </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9437EA4-A635-4028-8261-369C76CB13C8}"/>
                  </a:ext>
                </a:extLst>
              </p:cNvPr>
              <p:cNvSpPr txBox="1"/>
              <p:nvPr/>
            </p:nvSpPr>
            <p:spPr>
              <a:xfrm>
                <a:off x="445293" y="3562351"/>
                <a:ext cx="11301410" cy="2885021"/>
              </a:xfrm>
              <a:prstGeom prst="rect">
                <a:avLst/>
              </a:prstGeom>
              <a:noFill/>
            </p:spPr>
            <p:txBody>
              <a:bodyPr wrap="square" rtlCol="0">
                <a:spAutoFit/>
              </a:bodyPr>
              <a:lstStyle/>
              <a:p>
                <a:pPr>
                  <a:lnSpc>
                    <a:spcPct val="150000"/>
                  </a:lnSpc>
                </a:pPr>
                <a14:m>
                  <m:oMath xmlns:m="http://schemas.openxmlformats.org/officeDocument/2006/math">
                    <m:r>
                      <a:rPr lang="he-IL" sz="2800" i="1" smtClean="0">
                        <a:latin typeface="Cambria Math" panose="02040503050406030204" pitchFamily="18" charset="0"/>
                        <a:ea typeface="Cambria Math" panose="02040503050406030204" pitchFamily="18" charset="0"/>
                      </a:rPr>
                      <m:t>⟹</m:t>
                    </m:r>
                  </m:oMath>
                </a14:m>
                <a:r>
                  <a:rPr lang="en-US" sz="2800" dirty="0">
                    <a:latin typeface="Cambria" panose="02040503050406030204" pitchFamily="18" charset="0"/>
                    <a:ea typeface="Cambria" panose="02040503050406030204" pitchFamily="18" charset="0"/>
                  </a:rPr>
                  <a:t> Italian restaurant “-” Thai restaurant </a:t>
                </a:r>
              </a:p>
              <a:p>
                <a:pPr>
                  <a:lnSpc>
                    <a:spcPct val="150000"/>
                  </a:lnSpc>
                </a:pPr>
                <a:r>
                  <a:rPr lang="en-US" sz="2800" dirty="0">
                    <a:latin typeface="Cambria" panose="02040503050406030204" pitchFamily="18" charset="0"/>
                    <a:ea typeface="Cambria" panose="02040503050406030204" pitchFamily="18" charset="0"/>
                  </a:rPr>
                  <a:t>					“</a:t>
                </a:r>
                <a14:m>
                  <m:oMath xmlns:m="http://schemas.openxmlformats.org/officeDocument/2006/math">
                    <m:r>
                      <a:rPr lang="en-US" sz="2800" i="1" smtClean="0">
                        <a:latin typeface="Cambria Math" panose="02040503050406030204" pitchFamily="18" charset="0"/>
                        <a:ea typeface="Cambria Math" panose="02040503050406030204" pitchFamily="18" charset="0"/>
                      </a:rPr>
                      <m:t>≥</m:t>
                    </m:r>
                  </m:oMath>
                </a14:m>
                <a:r>
                  <a:rPr lang="en-US" sz="2800" dirty="0">
                    <a:latin typeface="Cambria" panose="02040503050406030204" pitchFamily="18" charset="0"/>
                    <a:ea typeface="Cambria" panose="02040503050406030204" pitchFamily="18" charset="0"/>
                  </a:rPr>
                  <a:t>” 	Italian takeout “-” Thai takeout</a:t>
                </a:r>
              </a:p>
              <a:p>
                <a:pPr>
                  <a:lnSpc>
                    <a:spcPct val="150000"/>
                  </a:lnSpc>
                </a:pPr>
                <a:endParaRPr lang="en-US" sz="1200" dirty="0">
                  <a:latin typeface="Cambria" panose="02040503050406030204" pitchFamily="18" charset="0"/>
                  <a:ea typeface="Cambria" panose="02040503050406030204" pitchFamily="18" charset="0"/>
                </a:endParaRPr>
              </a:p>
              <a:p>
                <a:pPr>
                  <a:lnSpc>
                    <a:spcPct val="150000"/>
                  </a:lnSpc>
                </a:pPr>
                <a:r>
                  <a:rPr lang="en-US" sz="2800" dirty="0">
                    <a:latin typeface="Cambria" panose="02040503050406030204" pitchFamily="18" charset="0"/>
                    <a:ea typeface="Cambria" panose="02040503050406030204" pitchFamily="18" charset="0"/>
                  </a:rPr>
                  <a:t>Expected Utility:    u(Italian restaurant) – u(Thai restaurant) </a:t>
                </a:r>
                <a:endParaRPr lang="en-US" sz="2800" i="1" dirty="0">
                  <a:latin typeface="Cambria Math" panose="02040503050406030204" pitchFamily="18" charset="0"/>
                  <a:ea typeface="Cambria Math" panose="02040503050406030204" pitchFamily="18" charset="0"/>
                </a:endParaRPr>
              </a:p>
              <a:p>
                <a:pPr>
                  <a:lnSpc>
                    <a:spcPct val="150000"/>
                  </a:lnSpc>
                </a:pPr>
                <a:r>
                  <a:rPr lang="en-US" sz="2800" dirty="0">
                    <a:ea typeface="Cambria Math" panose="02040503050406030204" pitchFamily="18" charset="0"/>
                  </a:rPr>
                  <a:t>                                  	           	</a:t>
                </a:r>
                <a14:m>
                  <m:oMath xmlns:m="http://schemas.openxmlformats.org/officeDocument/2006/math">
                    <m:r>
                      <a:rPr lang="en-US" sz="2800" i="1" smtClean="0">
                        <a:latin typeface="Cambria Math" panose="02040503050406030204" pitchFamily="18" charset="0"/>
                        <a:ea typeface="Cambria Math" panose="02040503050406030204" pitchFamily="18" charset="0"/>
                      </a:rPr>
                      <m:t>≥</m:t>
                    </m:r>
                  </m:oMath>
                </a14:m>
                <a:r>
                  <a:rPr lang="en-US" sz="2800" dirty="0">
                    <a:latin typeface="Cambria" panose="02040503050406030204" pitchFamily="18" charset="0"/>
                    <a:ea typeface="Cambria" panose="02040503050406030204" pitchFamily="18" charset="0"/>
                  </a:rPr>
                  <a:t> 	u(Italian takeout) – u(Thai takeout)</a:t>
                </a:r>
                <a:endParaRPr lang="LID4096" sz="2800" dirty="0">
                  <a:latin typeface="Cambria" panose="02040503050406030204" pitchFamily="18" charset="0"/>
                  <a:ea typeface="Cambria" panose="02040503050406030204" pitchFamily="18" charset="0"/>
                </a:endParaRPr>
              </a:p>
            </p:txBody>
          </p:sp>
        </mc:Choice>
        <mc:Fallback xmlns="">
          <p:sp>
            <p:nvSpPr>
              <p:cNvPr id="4" name="TextBox 3">
                <a:extLst>
                  <a:ext uri="{FF2B5EF4-FFF2-40B4-BE49-F238E27FC236}">
                    <a16:creationId xmlns:a16="http://schemas.microsoft.com/office/drawing/2014/main" id="{69437EA4-A635-4028-8261-369C76CB13C8}"/>
                  </a:ext>
                </a:extLst>
              </p:cNvPr>
              <p:cNvSpPr txBox="1">
                <a:spLocks noRot="1" noChangeAspect="1" noMove="1" noResize="1" noEditPoints="1" noAdjustHandles="1" noChangeArrowheads="1" noChangeShapeType="1" noTextEdit="1"/>
              </p:cNvSpPr>
              <p:nvPr/>
            </p:nvSpPr>
            <p:spPr>
              <a:xfrm>
                <a:off x="445293" y="3562351"/>
                <a:ext cx="11301410" cy="2885021"/>
              </a:xfrm>
              <a:prstGeom prst="rect">
                <a:avLst/>
              </a:prstGeom>
              <a:blipFill>
                <a:blip r:embed="rId2"/>
                <a:stretch>
                  <a:fillRect l="-1079" b="-4430"/>
                </a:stretch>
              </a:blipFill>
            </p:spPr>
            <p:txBody>
              <a:bodyPr/>
              <a:lstStyle/>
              <a:p>
                <a:r>
                  <a:rPr lang="LID4096">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AF81650-1066-4EE4-962D-3726F8E6696E}"/>
                  </a:ext>
                </a:extLst>
              </p:cNvPr>
              <p:cNvSpPr txBox="1"/>
              <p:nvPr/>
            </p:nvSpPr>
            <p:spPr>
              <a:xfrm>
                <a:off x="608409" y="1399618"/>
                <a:ext cx="10975178" cy="18960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m:rPr>
                                    <m:brk m:alnAt="7"/>
                                  </m:rPr>
                                  <a:rPr lang="en-US" sz="2400" b="0" i="1" smtClean="0">
                                    <a:highlight>
                                      <a:srgbClr val="FFFF00"/>
                                    </a:highlight>
                                    <a:latin typeface="Cambria Math" panose="02040503050406030204" pitchFamily="18" charset="0"/>
                                  </a:rPr>
                                  <m:t>𝐸</m:t>
                                </m:r>
                                <m:r>
                                  <a:rPr lang="en-US" sz="2400" b="0" i="1" smtClean="0">
                                    <a:highlight>
                                      <a:srgbClr val="FFFF00"/>
                                    </a:highlight>
                                    <a:latin typeface="Cambria Math" panose="02040503050406030204" pitchFamily="18" charset="0"/>
                                  </a:rPr>
                                  <m:t>𝑎𝑡</m:t>
                                </m:r>
                                <m:r>
                                  <a:rPr lang="en-US" sz="2400" b="0" i="1" smtClean="0">
                                    <a:highlight>
                                      <a:srgbClr val="FFFF00"/>
                                    </a:highlight>
                                    <a:latin typeface="Cambria Math" panose="02040503050406030204" pitchFamily="18" charset="0"/>
                                  </a:rPr>
                                  <m:t> </m:t>
                                </m:r>
                                <m:r>
                                  <a:rPr lang="en-US" sz="2400" b="0" i="1" smtClean="0">
                                    <a:highlight>
                                      <a:srgbClr val="FFFF00"/>
                                    </a:highlight>
                                    <a:latin typeface="Cambria Math" panose="02040503050406030204" pitchFamily="18" charset="0"/>
                                  </a:rPr>
                                  <m:t>𝑖𝑛</m:t>
                                </m:r>
                                <m:r>
                                  <a:rPr lang="en-US" sz="2400" b="0" i="1" smtClean="0">
                                    <a:highlight>
                                      <a:srgbClr val="FFFF00"/>
                                    </a:highlight>
                                    <a:latin typeface="Cambria Math" panose="02040503050406030204" pitchFamily="18" charset="0"/>
                                  </a:rPr>
                                  <m:t> </m:t>
                                </m:r>
                                <m:r>
                                  <a:rPr lang="en-US" sz="2400" b="0" i="1" smtClean="0">
                                    <a:highlight>
                                      <a:srgbClr val="FFFF00"/>
                                    </a:highlight>
                                    <a:latin typeface="Cambria Math" panose="02040503050406030204" pitchFamily="18" charset="0"/>
                                  </a:rPr>
                                  <m:t>𝑎𝑛</m:t>
                                </m:r>
                                <m:r>
                                  <a:rPr lang="en-US" sz="2400" b="0" i="1" smtClean="0">
                                    <a:highlight>
                                      <a:srgbClr val="FFFF00"/>
                                    </a:highlight>
                                    <a:latin typeface="Cambria Math" panose="02040503050406030204" pitchFamily="18" charset="0"/>
                                  </a:rPr>
                                  <m:t> </m:t>
                                </m:r>
                                <m:r>
                                  <a:rPr lang="en-US" sz="2400" b="0" i="1" smtClean="0">
                                    <a:highlight>
                                      <a:srgbClr val="FFFF00"/>
                                    </a:highlight>
                                    <a:latin typeface="Cambria Math" panose="02040503050406030204" pitchFamily="18" charset="0"/>
                                  </a:rPr>
                                  <m:t>𝐼𝑡𝑎𝑙𝑖𝑎𝑛</m:t>
                                </m:r>
                                <m:r>
                                  <a:rPr lang="en-US" sz="2400" b="0" i="1" smtClean="0">
                                    <a:highlight>
                                      <a:srgbClr val="FFFF00"/>
                                    </a:highlight>
                                    <a:latin typeface="Cambria Math" panose="02040503050406030204" pitchFamily="18" charset="0"/>
                                  </a:rPr>
                                  <m:t> </m:t>
                                </m:r>
                                <m:r>
                                  <a:rPr lang="en-US" sz="2400" b="0" i="1" smtClean="0">
                                    <a:highlight>
                                      <a:srgbClr val="FFFF00"/>
                                    </a:highlight>
                                    <a:latin typeface="Cambria Math" panose="02040503050406030204" pitchFamily="18" charset="0"/>
                                  </a:rPr>
                                  <m:t>𝑟𝑒𝑠𝑡𝑎𝑢𝑟𝑎𝑛𝑡</m:t>
                                </m:r>
                              </m:e>
                              <m:e>
                                <m:r>
                                  <a:rPr lang="en-US" sz="2400" b="0" i="1" smtClean="0">
                                    <a:latin typeface="Cambria Math" panose="02040503050406030204" pitchFamily="18" charset="0"/>
                                  </a:rPr>
                                  <m:t>𝑝</m:t>
                                </m:r>
                              </m:e>
                            </m:mr>
                            <m:mr>
                              <m:e>
                                <m:r>
                                  <a:rPr lang="en-US" sz="2400" b="0" i="1" smtClean="0">
                                    <a:highlight>
                                      <a:srgbClr val="FFDEBD"/>
                                    </a:highlight>
                                    <a:latin typeface="Cambria Math" panose="02040503050406030204" pitchFamily="18" charset="0"/>
                                  </a:rPr>
                                  <m:t>𝐸𝑎𝑡</m:t>
                                </m:r>
                                <m:r>
                                  <a:rPr lang="en-US" sz="2400" b="0" i="1" smtClean="0">
                                    <a:highlight>
                                      <a:srgbClr val="FFDEBD"/>
                                    </a:highlight>
                                    <a:latin typeface="Cambria Math" panose="02040503050406030204" pitchFamily="18" charset="0"/>
                                  </a:rPr>
                                  <m:t> </m:t>
                                </m:r>
                                <m:r>
                                  <a:rPr lang="en-US" sz="2400" b="0" i="1" smtClean="0">
                                    <a:highlight>
                                      <a:srgbClr val="FFDEBD"/>
                                    </a:highlight>
                                    <a:latin typeface="Cambria Math" panose="02040503050406030204" pitchFamily="18" charset="0"/>
                                  </a:rPr>
                                  <m:t>𝑎</m:t>
                                </m:r>
                                <m:r>
                                  <a:rPr lang="en-US" sz="2400" b="0" i="1" smtClean="0">
                                    <a:highlight>
                                      <a:srgbClr val="FFDEBD"/>
                                    </a:highlight>
                                    <a:latin typeface="Cambria Math" panose="02040503050406030204" pitchFamily="18" charset="0"/>
                                  </a:rPr>
                                  <m:t> </m:t>
                                </m:r>
                                <m:r>
                                  <a:rPr lang="en-US" sz="2400" b="0" i="1" smtClean="0">
                                    <a:highlight>
                                      <a:srgbClr val="FFDEBD"/>
                                    </a:highlight>
                                    <a:latin typeface="Cambria Math" panose="02040503050406030204" pitchFamily="18" charset="0"/>
                                  </a:rPr>
                                  <m:t>𝑠𝑎𝑛𝑑𝑤𝑖𝑡𝑐</m:t>
                                </m:r>
                                <m:r>
                                  <a:rPr lang="en-US" sz="2400" b="0" i="1" smtClean="0">
                                    <a:highlight>
                                      <a:srgbClr val="FFDEBD"/>
                                    </a:highlight>
                                    <a:latin typeface="Cambria Math" panose="02040503050406030204" pitchFamily="18" charset="0"/>
                                  </a:rPr>
                                  <m:t>h</m:t>
                                </m:r>
                              </m:e>
                              <m:e>
                                <m:r>
                                  <a:rPr lang="en-US" sz="2400" b="0" i="1" smtClean="0">
                                    <a:highlight>
                                      <a:srgbClr val="FFDEBD"/>
                                    </a:highlight>
                                    <a:latin typeface="Cambria Math" panose="02040503050406030204" pitchFamily="18" charset="0"/>
                                  </a:rPr>
                                  <m:t>1</m:t>
                                </m:r>
                                <m:r>
                                  <a:rPr lang="en-US" sz="2400" b="0" i="1" smtClean="0">
                                    <a:highlight>
                                      <a:srgbClr val="FFDEBD"/>
                                    </a:highlight>
                                    <a:latin typeface="Cambria Math" panose="02040503050406030204" pitchFamily="18" charset="0"/>
                                  </a:rPr>
                                  <m:t>−</m:t>
                                </m:r>
                                <m:r>
                                  <a:rPr lang="en-US" sz="2400" b="0" i="1" smtClean="0">
                                    <a:highlight>
                                      <a:srgbClr val="FFDEBD"/>
                                    </a:highlight>
                                    <a:latin typeface="Cambria Math" panose="02040503050406030204" pitchFamily="18" charset="0"/>
                                  </a:rPr>
                                  <m:t>𝑝</m:t>
                                </m:r>
                              </m:e>
                            </m:mr>
                          </m:m>
                        </m:e>
                      </m:d>
                      <m:r>
                        <a:rPr lang="en-US" sz="2400" b="0" i="1" smtClean="0">
                          <a:latin typeface="Cambria Math" panose="02040503050406030204" pitchFamily="18" charset="0"/>
                          <a:ea typeface="Cambria Math" panose="02040503050406030204" pitchFamily="18" charset="0"/>
                        </a:rPr>
                        <m:t>≿</m:t>
                      </m:r>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m:rPr>
                                    <m:brk m:alnAt="7"/>
                                  </m:rPr>
                                  <a:rPr lang="en-US" sz="2400" b="0" i="1" smtClean="0">
                                    <a:latin typeface="Cambria Math" panose="02040503050406030204" pitchFamily="18" charset="0"/>
                                  </a:rPr>
                                  <m:t>𝐸</m:t>
                                </m:r>
                                <m:r>
                                  <a:rPr lang="en-US" sz="2400" b="0" i="1" smtClean="0">
                                    <a:latin typeface="Cambria Math" panose="02040503050406030204" pitchFamily="18" charset="0"/>
                                  </a:rPr>
                                  <m:t>𝑎𝑡</m:t>
                                </m:r>
                                <m:r>
                                  <a:rPr lang="en-US" sz="2400" b="0" i="1" smtClean="0">
                                    <a:latin typeface="Cambria Math" panose="02040503050406030204" pitchFamily="18" charset="0"/>
                                  </a:rPr>
                                  <m:t> </m:t>
                                </m:r>
                                <m:r>
                                  <a:rPr lang="en-US" sz="2400" b="0" i="1" smtClean="0">
                                    <a:latin typeface="Cambria Math" panose="02040503050406030204" pitchFamily="18" charset="0"/>
                                  </a:rPr>
                                  <m:t>𝑖𝑛</m:t>
                                </m:r>
                                <m:r>
                                  <a:rPr lang="en-US" sz="2400" b="0" i="1" smtClean="0">
                                    <a:latin typeface="Cambria Math" panose="02040503050406030204" pitchFamily="18" charset="0"/>
                                  </a:rPr>
                                  <m:t> </m:t>
                                </m:r>
                                <m:r>
                                  <a:rPr lang="en-US" sz="2400" b="0" i="1" smtClean="0">
                                    <a:latin typeface="Cambria Math" panose="02040503050406030204" pitchFamily="18" charset="0"/>
                                  </a:rPr>
                                  <m:t>𝑎</m:t>
                                </m:r>
                                <m:r>
                                  <a:rPr lang="en-US" sz="2400" b="0" i="1" smtClean="0">
                                    <a:latin typeface="Cambria Math" panose="02040503050406030204" pitchFamily="18" charset="0"/>
                                  </a:rPr>
                                  <m:t> </m:t>
                                </m:r>
                                <m:r>
                                  <a:rPr lang="en-US" sz="2400" b="0" i="1" smtClean="0">
                                    <a:latin typeface="Cambria Math" panose="02040503050406030204" pitchFamily="18" charset="0"/>
                                  </a:rPr>
                                  <m:t>𝑇</m:t>
                                </m:r>
                                <m:r>
                                  <a:rPr lang="en-US" sz="2400" b="0" i="1" smtClean="0">
                                    <a:latin typeface="Cambria Math" panose="02040503050406030204" pitchFamily="18" charset="0"/>
                                  </a:rPr>
                                  <m:t>h</m:t>
                                </m:r>
                                <m:r>
                                  <a:rPr lang="en-US" sz="2400" b="0" i="1" smtClean="0">
                                    <a:latin typeface="Cambria Math" panose="02040503050406030204" pitchFamily="18" charset="0"/>
                                  </a:rPr>
                                  <m:t>𝑎𝑖</m:t>
                                </m:r>
                                <m:r>
                                  <a:rPr lang="en-US" sz="2400" b="0" i="1" smtClean="0">
                                    <a:latin typeface="Cambria Math" panose="02040503050406030204" pitchFamily="18" charset="0"/>
                                  </a:rPr>
                                  <m:t> </m:t>
                                </m:r>
                                <m:r>
                                  <a:rPr lang="en-US" sz="2400" b="0" i="1" smtClean="0">
                                    <a:latin typeface="Cambria Math" panose="02040503050406030204" pitchFamily="18" charset="0"/>
                                  </a:rPr>
                                  <m:t>𝑟𝑒𝑠𝑡𝑎𝑢𝑟𝑎𝑛𝑡</m:t>
                                </m:r>
                              </m:e>
                              <m:e>
                                <m:r>
                                  <a:rPr lang="en-US" sz="2400" b="0" i="1" smtClean="0">
                                    <a:latin typeface="Cambria Math" panose="02040503050406030204" pitchFamily="18" charset="0"/>
                                  </a:rPr>
                                  <m:t>𝑝</m:t>
                                </m:r>
                              </m:e>
                            </m:mr>
                            <m:mr>
                              <m:e>
                                <m:r>
                                  <a:rPr lang="en-US" sz="2400" b="0" i="1" smtClean="0">
                                    <a:highlight>
                                      <a:srgbClr val="D5D5FF"/>
                                    </a:highlight>
                                    <a:latin typeface="Cambria Math" panose="02040503050406030204" pitchFamily="18" charset="0"/>
                                  </a:rPr>
                                  <m:t>$</m:t>
                                </m:r>
                                <m:r>
                                  <a:rPr lang="en-US" sz="2400" b="0" i="1" smtClean="0">
                                    <a:highlight>
                                      <a:srgbClr val="D5D5FF"/>
                                    </a:highlight>
                                    <a:latin typeface="Cambria Math" panose="02040503050406030204" pitchFamily="18" charset="0"/>
                                  </a:rPr>
                                  <m:t>50</m:t>
                                </m:r>
                              </m:e>
                              <m:e>
                                <m:r>
                                  <a:rPr lang="en-US" sz="2400" b="0" i="1" smtClean="0">
                                    <a:highlight>
                                      <a:srgbClr val="D5D5FF"/>
                                    </a:highlight>
                                    <a:latin typeface="Cambria Math" panose="02040503050406030204" pitchFamily="18" charset="0"/>
                                  </a:rPr>
                                  <m:t>1</m:t>
                                </m:r>
                                <m:r>
                                  <a:rPr lang="en-US" sz="2400" b="0" i="1" smtClean="0">
                                    <a:highlight>
                                      <a:srgbClr val="D5D5FF"/>
                                    </a:highlight>
                                    <a:latin typeface="Cambria Math" panose="02040503050406030204" pitchFamily="18" charset="0"/>
                                  </a:rPr>
                                  <m:t>−</m:t>
                                </m:r>
                                <m:r>
                                  <a:rPr lang="en-US" sz="2400" b="0" i="1" smtClean="0">
                                    <a:highlight>
                                      <a:srgbClr val="D5D5FF"/>
                                    </a:highlight>
                                    <a:latin typeface="Cambria Math" panose="02040503050406030204" pitchFamily="18" charset="0"/>
                                  </a:rPr>
                                  <m:t>𝑝</m:t>
                                </m:r>
                              </m:e>
                            </m:mr>
                          </m:m>
                        </m:e>
                      </m:d>
                    </m:oMath>
                  </m:oMathPara>
                </a14:m>
                <a:endParaRPr lang="en-US" sz="2400" b="0" dirty="0"/>
              </a:p>
              <a:p>
                <a:endParaRPr lang="en-US" sz="2400" b="0" dirty="0"/>
              </a:p>
              <a:p>
                <a:pPr/>
                <a14:m>
                  <m:oMathPara xmlns:m="http://schemas.openxmlformats.org/officeDocument/2006/math">
                    <m:oMathParaPr>
                      <m:jc m:val="centerGroup"/>
                    </m:oMathParaPr>
                    <m:oMath xmlns:m="http://schemas.openxmlformats.org/officeDocument/2006/math">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a:rPr lang="en-US" sz="2400" b="0" i="1" smtClean="0">
                                    <a:latin typeface="Cambria Math" panose="02040503050406030204" pitchFamily="18" charset="0"/>
                                  </a:rPr>
                                  <m:t>𝑂𝑟𝑑𝑒𝑟</m:t>
                                </m:r>
                                <m:r>
                                  <a:rPr lang="en-US" sz="2400" b="0" i="1" smtClean="0">
                                    <a:latin typeface="Cambria Math" panose="02040503050406030204" pitchFamily="18" charset="0"/>
                                  </a:rPr>
                                  <m:t> </m:t>
                                </m:r>
                                <m:r>
                                  <a:rPr lang="en-US" sz="2400" b="0" i="1" smtClean="0">
                                    <a:latin typeface="Cambria Math" panose="02040503050406030204" pitchFamily="18" charset="0"/>
                                  </a:rPr>
                                  <m:t>𝐼𝑡𝑎𝑙𝑖𝑎𝑛</m:t>
                                </m:r>
                                <m:r>
                                  <a:rPr lang="en-US" sz="2400" b="0" i="1" smtClean="0">
                                    <a:latin typeface="Cambria Math" panose="02040503050406030204" pitchFamily="18" charset="0"/>
                                  </a:rPr>
                                  <m:t> </m:t>
                                </m:r>
                                <m:r>
                                  <a:rPr lang="en-US" sz="2400" b="0" i="1" smtClean="0">
                                    <a:latin typeface="Cambria Math" panose="02040503050406030204" pitchFamily="18" charset="0"/>
                                  </a:rPr>
                                  <m:t>𝑡𝑎𝑘𝑒𝑜𝑢𝑡</m:t>
                                </m:r>
                              </m:e>
                              <m:e>
                                <m:r>
                                  <a:rPr lang="en-US" sz="2400" b="0" i="1" smtClean="0">
                                    <a:latin typeface="Cambria Math" panose="02040503050406030204" pitchFamily="18" charset="0"/>
                                  </a:rPr>
                                  <m:t>𝑝</m:t>
                                </m:r>
                              </m:e>
                            </m:mr>
                            <m:mr>
                              <m:e>
                                <m:r>
                                  <a:rPr lang="en-US" sz="2400" b="0" i="1" smtClean="0">
                                    <a:highlight>
                                      <a:srgbClr val="FFDEBD"/>
                                    </a:highlight>
                                    <a:latin typeface="Cambria Math" panose="02040503050406030204" pitchFamily="18" charset="0"/>
                                  </a:rPr>
                                  <m:t>𝐸𝑎𝑡</m:t>
                                </m:r>
                                <m:r>
                                  <a:rPr lang="en-US" sz="2400" b="0" i="1" smtClean="0">
                                    <a:highlight>
                                      <a:srgbClr val="FFDEBD"/>
                                    </a:highlight>
                                    <a:latin typeface="Cambria Math" panose="02040503050406030204" pitchFamily="18" charset="0"/>
                                  </a:rPr>
                                  <m:t> </m:t>
                                </m:r>
                                <m:r>
                                  <a:rPr lang="en-US" sz="2400" b="0" i="1" smtClean="0">
                                    <a:highlight>
                                      <a:srgbClr val="FFDEBD"/>
                                    </a:highlight>
                                    <a:latin typeface="Cambria Math" panose="02040503050406030204" pitchFamily="18" charset="0"/>
                                  </a:rPr>
                                  <m:t>𝑎</m:t>
                                </m:r>
                                <m:r>
                                  <a:rPr lang="en-US" sz="2400" b="0" i="1" smtClean="0">
                                    <a:highlight>
                                      <a:srgbClr val="FFDEBD"/>
                                    </a:highlight>
                                    <a:latin typeface="Cambria Math" panose="02040503050406030204" pitchFamily="18" charset="0"/>
                                  </a:rPr>
                                  <m:t> </m:t>
                                </m:r>
                                <m:r>
                                  <a:rPr lang="en-US" sz="2400" b="0" i="1" smtClean="0">
                                    <a:highlight>
                                      <a:srgbClr val="FFDEBD"/>
                                    </a:highlight>
                                    <a:latin typeface="Cambria Math" panose="02040503050406030204" pitchFamily="18" charset="0"/>
                                  </a:rPr>
                                  <m:t>𝑠𝑎𝑛𝑑𝑤𝑖𝑡𝑐</m:t>
                                </m:r>
                                <m:r>
                                  <a:rPr lang="en-US" sz="2400" b="0" i="1" smtClean="0">
                                    <a:highlight>
                                      <a:srgbClr val="FFDEBD"/>
                                    </a:highlight>
                                    <a:latin typeface="Cambria Math" panose="02040503050406030204" pitchFamily="18" charset="0"/>
                                  </a:rPr>
                                  <m:t>h</m:t>
                                </m:r>
                              </m:e>
                              <m:e>
                                <m:r>
                                  <a:rPr lang="en-US" sz="2400" b="0" i="1" smtClean="0">
                                    <a:highlight>
                                      <a:srgbClr val="FFDEBD"/>
                                    </a:highlight>
                                    <a:latin typeface="Cambria Math" panose="02040503050406030204" pitchFamily="18" charset="0"/>
                                  </a:rPr>
                                  <m:t>1</m:t>
                                </m:r>
                                <m:r>
                                  <a:rPr lang="en-US" sz="2400" b="0" i="1" smtClean="0">
                                    <a:highlight>
                                      <a:srgbClr val="FFDEBD"/>
                                    </a:highlight>
                                    <a:latin typeface="Cambria Math" panose="02040503050406030204" pitchFamily="18" charset="0"/>
                                  </a:rPr>
                                  <m:t>−</m:t>
                                </m:r>
                                <m:r>
                                  <a:rPr lang="en-US" sz="2400" b="0" i="1" smtClean="0">
                                    <a:highlight>
                                      <a:srgbClr val="FFDEBD"/>
                                    </a:highlight>
                                    <a:latin typeface="Cambria Math" panose="02040503050406030204" pitchFamily="18" charset="0"/>
                                  </a:rPr>
                                  <m:t>𝑝</m:t>
                                </m:r>
                              </m:e>
                            </m:mr>
                          </m:m>
                        </m:e>
                      </m:d>
                      <m:r>
                        <a:rPr lang="he-IL" sz="2400" i="1" smtClean="0">
                          <a:latin typeface="Cambria Math" panose="02040503050406030204" pitchFamily="18" charset="0"/>
                          <a:ea typeface="Cambria Math" panose="02040503050406030204" pitchFamily="18" charset="0"/>
                        </a:rPr>
                        <m:t>≾</m:t>
                      </m:r>
                      <m:d>
                        <m:dPr>
                          <m:ctrlPr>
                            <a:rPr lang="he-IL" sz="2400" i="1" smtClean="0">
                              <a:latin typeface="Cambria Math" panose="02040503050406030204" pitchFamily="18" charset="0"/>
                            </a:rPr>
                          </m:ctrlPr>
                        </m:dPr>
                        <m:e>
                          <m:m>
                            <m:mPr>
                              <m:mcs>
                                <m:mc>
                                  <m:mcPr>
                                    <m:count m:val="2"/>
                                    <m:mcJc m:val="center"/>
                                  </m:mcPr>
                                </m:mc>
                              </m:mcs>
                              <m:ctrlPr>
                                <a:rPr lang="he-IL" sz="2400" i="1" smtClean="0">
                                  <a:latin typeface="Cambria Math" panose="02040503050406030204" pitchFamily="18" charset="0"/>
                                </a:rPr>
                              </m:ctrlPr>
                            </m:mPr>
                            <m:mr>
                              <m:e>
                                <m:r>
                                  <a:rPr lang="en-US" sz="2400" b="0" i="1" smtClean="0">
                                    <a:highlight>
                                      <a:srgbClr val="FFFF00"/>
                                    </a:highlight>
                                    <a:latin typeface="Cambria Math" panose="02040503050406030204" pitchFamily="18" charset="0"/>
                                  </a:rPr>
                                  <m:t>𝑂𝑟𝑑𝑒𝑟</m:t>
                                </m:r>
                                <m:r>
                                  <a:rPr lang="en-US" sz="2400" b="0" i="1" smtClean="0">
                                    <a:highlight>
                                      <a:srgbClr val="FFFF00"/>
                                    </a:highlight>
                                    <a:latin typeface="Cambria Math" panose="02040503050406030204" pitchFamily="18" charset="0"/>
                                  </a:rPr>
                                  <m:t> </m:t>
                                </m:r>
                                <m:r>
                                  <a:rPr lang="en-US" sz="2400" b="0" i="1" smtClean="0">
                                    <a:highlight>
                                      <a:srgbClr val="FFFF00"/>
                                    </a:highlight>
                                    <a:latin typeface="Cambria Math" panose="02040503050406030204" pitchFamily="18" charset="0"/>
                                  </a:rPr>
                                  <m:t>𝑇</m:t>
                                </m:r>
                                <m:r>
                                  <a:rPr lang="en-US" sz="2400" b="0" i="1" smtClean="0">
                                    <a:highlight>
                                      <a:srgbClr val="FFFF00"/>
                                    </a:highlight>
                                    <a:latin typeface="Cambria Math" panose="02040503050406030204" pitchFamily="18" charset="0"/>
                                  </a:rPr>
                                  <m:t>h</m:t>
                                </m:r>
                                <m:r>
                                  <a:rPr lang="en-US" sz="2400" b="0" i="1" smtClean="0">
                                    <a:highlight>
                                      <a:srgbClr val="FFFF00"/>
                                    </a:highlight>
                                    <a:latin typeface="Cambria Math" panose="02040503050406030204" pitchFamily="18" charset="0"/>
                                  </a:rPr>
                                  <m:t>𝑎𝑖</m:t>
                                </m:r>
                                <m:r>
                                  <a:rPr lang="en-US" sz="2400" b="0" i="1" smtClean="0">
                                    <a:highlight>
                                      <a:srgbClr val="FFFF00"/>
                                    </a:highlight>
                                    <a:latin typeface="Cambria Math" panose="02040503050406030204" pitchFamily="18" charset="0"/>
                                  </a:rPr>
                                  <m:t> </m:t>
                                </m:r>
                                <m:r>
                                  <a:rPr lang="en-US" sz="2400" b="0" i="1" smtClean="0">
                                    <a:highlight>
                                      <a:srgbClr val="FFFF00"/>
                                    </a:highlight>
                                    <a:latin typeface="Cambria Math" panose="02040503050406030204" pitchFamily="18" charset="0"/>
                                  </a:rPr>
                                  <m:t>𝑡𝑎𝑘𝑒𝑜𝑢𝑡</m:t>
                                </m:r>
                              </m:e>
                              <m:e>
                                <m:r>
                                  <a:rPr lang="en-US" sz="2400" b="0" i="1" smtClean="0">
                                    <a:latin typeface="Cambria Math" panose="02040503050406030204" pitchFamily="18" charset="0"/>
                                  </a:rPr>
                                  <m:t>𝑝</m:t>
                                </m:r>
                              </m:e>
                            </m:mr>
                            <m:mr>
                              <m:e>
                                <m:r>
                                  <a:rPr lang="en-US" sz="2400" b="0" i="1" smtClean="0">
                                    <a:highlight>
                                      <a:srgbClr val="D5D5FF"/>
                                    </a:highlight>
                                    <a:latin typeface="Cambria Math" panose="02040503050406030204" pitchFamily="18" charset="0"/>
                                  </a:rPr>
                                  <m:t>$</m:t>
                                </m:r>
                                <m:r>
                                  <a:rPr lang="en-US" sz="2400" b="0" i="1" smtClean="0">
                                    <a:highlight>
                                      <a:srgbClr val="D5D5FF"/>
                                    </a:highlight>
                                    <a:latin typeface="Cambria Math" panose="02040503050406030204" pitchFamily="18" charset="0"/>
                                  </a:rPr>
                                  <m:t>50</m:t>
                                </m:r>
                              </m:e>
                              <m:e>
                                <m:r>
                                  <a:rPr lang="en-US" sz="2400" b="0" i="1" smtClean="0">
                                    <a:highlight>
                                      <a:srgbClr val="D5D5FF"/>
                                    </a:highlight>
                                    <a:latin typeface="Cambria Math" panose="02040503050406030204" pitchFamily="18" charset="0"/>
                                  </a:rPr>
                                  <m:t>1</m:t>
                                </m:r>
                                <m:r>
                                  <a:rPr lang="en-US" sz="2400" b="0" i="1" smtClean="0">
                                    <a:highlight>
                                      <a:srgbClr val="D5D5FF"/>
                                    </a:highlight>
                                    <a:latin typeface="Cambria Math" panose="02040503050406030204" pitchFamily="18" charset="0"/>
                                  </a:rPr>
                                  <m:t>−</m:t>
                                </m:r>
                                <m:r>
                                  <a:rPr lang="en-US" sz="2400" b="0" i="1" smtClean="0">
                                    <a:highlight>
                                      <a:srgbClr val="D5D5FF"/>
                                    </a:highlight>
                                    <a:latin typeface="Cambria Math" panose="02040503050406030204" pitchFamily="18" charset="0"/>
                                  </a:rPr>
                                  <m:t>𝑝</m:t>
                                </m:r>
                              </m:e>
                            </m:mr>
                          </m:m>
                        </m:e>
                      </m:d>
                    </m:oMath>
                  </m:oMathPara>
                </a14:m>
                <a:endParaRPr lang="LID4096" sz="2400" dirty="0"/>
              </a:p>
            </p:txBody>
          </p:sp>
        </mc:Choice>
        <mc:Fallback xmlns="">
          <p:sp>
            <p:nvSpPr>
              <p:cNvPr id="5" name="TextBox 4">
                <a:extLst>
                  <a:ext uri="{FF2B5EF4-FFF2-40B4-BE49-F238E27FC236}">
                    <a16:creationId xmlns:a16="http://schemas.microsoft.com/office/drawing/2014/main" id="{2AF81650-1066-4EE4-962D-3726F8E6696E}"/>
                  </a:ext>
                </a:extLst>
              </p:cNvPr>
              <p:cNvSpPr txBox="1">
                <a:spLocks noRot="1" noChangeAspect="1" noMove="1" noResize="1" noEditPoints="1" noAdjustHandles="1" noChangeArrowheads="1" noChangeShapeType="1" noTextEdit="1"/>
              </p:cNvSpPr>
              <p:nvPr/>
            </p:nvSpPr>
            <p:spPr>
              <a:xfrm>
                <a:off x="608409" y="1399618"/>
                <a:ext cx="10975178" cy="1896032"/>
              </a:xfrm>
              <a:prstGeom prst="rect">
                <a:avLst/>
              </a:prstGeom>
              <a:blipFill>
                <a:blip r:embed="rId3"/>
                <a:stretch>
                  <a:fillRect/>
                </a:stretch>
              </a:blipFill>
            </p:spPr>
            <p:txBody>
              <a:bodyPr/>
              <a:lstStyle/>
              <a:p>
                <a:r>
                  <a:rPr lang="LID4096">
                    <a:noFill/>
                  </a:rPr>
                  <a:t> </a:t>
                </a:r>
              </a:p>
            </p:txBody>
          </p:sp>
        </mc:Fallback>
      </mc:AlternateContent>
    </p:spTree>
    <p:extLst>
      <p:ext uri="{BB962C8B-B14F-4D97-AF65-F5344CB8AC3E}">
        <p14:creationId xmlns:p14="http://schemas.microsoft.com/office/powerpoint/2010/main" val="410730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3" y="344501"/>
            <a:ext cx="11220449" cy="876273"/>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Measurement of tradeoffs – through social interaction</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B212806-0B03-4968-8D9D-35F23DD2A377}"/>
                  </a:ext>
                </a:extLst>
              </p:cNvPr>
              <p:cNvSpPr txBox="1"/>
              <p:nvPr/>
            </p:nvSpPr>
            <p:spPr>
              <a:xfrm>
                <a:off x="1546934" y="1381342"/>
                <a:ext cx="9098132" cy="32975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𝑖𝑛</m:t>
                      </m:r>
                      <m:r>
                        <a:rPr lang="en-US" sz="2600" b="0" i="1" smtClean="0">
                          <a:latin typeface="Cambria Math" panose="02040503050406030204" pitchFamily="18" charset="0"/>
                        </a:rPr>
                        <m:t> </m:t>
                      </m:r>
                      <m:r>
                        <a:rPr lang="en-US" sz="2600" b="0" i="1" smtClean="0">
                          <a:latin typeface="Cambria Math" panose="02040503050406030204" pitchFamily="18" charset="0"/>
                        </a:rPr>
                        <m:t>𝑎𝑛</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𝑟𝑒𝑠𝑡𝑎𝑢𝑟𝑎𝑛𝑡</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rPr>
                            <m:t>2</m:t>
                          </m:r>
                        </m:sup>
                      </m:sSup>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𝑡𝑎𝑘𝑒𝑜𝑢𝑡</m:t>
                      </m:r>
                    </m:oMath>
                  </m:oMathPara>
                </a14:m>
                <a:endParaRPr lang="en-US" sz="2600" b="0" dirty="0">
                  <a:ea typeface="Cambria Math" panose="02040503050406030204" pitchFamily="18" charset="0"/>
                </a:endParaRPr>
              </a:p>
              <a:p>
                <a:endParaRPr lang="en-US" sz="2600" dirty="0"/>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𝑖𝑛</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𝑎</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𝑟𝑒𝑠𝑡𝑎𝑢𝑟𝑎𝑛𝑡</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rPr>
                            <m:t>2</m:t>
                          </m:r>
                        </m:sup>
                      </m:sSup>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𝑡𝑎𝑘𝑒𝑜𝑢𝑡</m:t>
                      </m:r>
                    </m:oMath>
                  </m:oMathPara>
                </a14:m>
                <a:endParaRPr lang="en-US" sz="2600" dirty="0"/>
              </a:p>
              <a:p>
                <a:endParaRPr lang="en-US" sz="2600" dirty="0"/>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𝑖𝑛</m:t>
                      </m:r>
                      <m:r>
                        <a:rPr lang="en-US" sz="2600" b="0" i="1" smtClean="0">
                          <a:latin typeface="Cambria Math" panose="02040503050406030204" pitchFamily="18" charset="0"/>
                        </a:rPr>
                        <m:t> </m:t>
                      </m:r>
                      <m:r>
                        <a:rPr lang="en-US" sz="2600" b="0" i="1" smtClean="0">
                          <a:latin typeface="Cambria Math" panose="02040503050406030204" pitchFamily="18" charset="0"/>
                        </a:rPr>
                        <m:t>𝑎𝑛</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𝑟𝑒𝑠𝑡𝑎𝑢𝑟𝑎𝑛𝑡</m:t>
                      </m:r>
                      <m:r>
                        <a:rPr lang="en-US" sz="2600" b="0" i="1" smtClean="0">
                          <a:latin typeface="Cambria Math" panose="02040503050406030204" pitchFamily="18" charset="0"/>
                        </a:rPr>
                        <m:t> </m:t>
                      </m:r>
                      <m:sSup>
                        <m:sSupPr>
                          <m:ctrlPr>
                            <a:rPr lang="en-US" sz="2600" b="0" i="1" smtClean="0">
                              <a:latin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rPr>
                            <m:t>1</m:t>
                          </m:r>
                          <m:r>
                            <a:rPr lang="en-US" sz="2600" b="0" i="1" smtClean="0">
                              <a:latin typeface="Cambria Math" panose="02040503050406030204" pitchFamily="18" charset="0"/>
                            </a:rPr>
                            <m:t>,</m:t>
                          </m:r>
                          <m:r>
                            <a:rPr lang="en-US" sz="2600" b="0" i="1" smtClean="0">
                              <a:latin typeface="Cambria Math" panose="02040503050406030204" pitchFamily="18" charset="0"/>
                            </a:rPr>
                            <m:t>2</m:t>
                          </m:r>
                          <m:r>
                            <a:rPr lang="en-US" sz="2600" b="0" i="1" smtClean="0">
                              <a:latin typeface="Cambria Math" panose="02040503050406030204" pitchFamily="18" charset="0"/>
                            </a:rPr>
                            <m:t>}</m:t>
                          </m:r>
                        </m:sup>
                      </m:sSup>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𝑖𝑛</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𝑎</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𝑟𝑒𝑠𝑡𝑎𝑢𝑟𝑎𝑛𝑡</m:t>
                      </m:r>
                    </m:oMath>
                  </m:oMathPara>
                </a14:m>
                <a:endParaRPr lang="en-US" sz="2600" b="0" dirty="0">
                  <a:ea typeface="Cambria Math" panose="02040503050406030204" pitchFamily="18" charset="0"/>
                </a:endParaRPr>
              </a:p>
              <a:p>
                <a:endParaRPr lang="en-US" sz="2600" dirty="0"/>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𝑡𝑎𝑘𝑒𝑜𝑢𝑡</m:t>
                      </m:r>
                      <m:r>
                        <a:rPr lang="en-US" sz="2600" b="0" i="1" smtClean="0">
                          <a:latin typeface="Cambria Math" panose="02040503050406030204" pitchFamily="18" charset="0"/>
                        </a:rPr>
                        <m:t> </m:t>
                      </m:r>
                      <m:sSup>
                        <m:sSupPr>
                          <m:ctrlPr>
                            <a:rPr lang="en-US" sz="2600" b="0" i="1" smtClean="0">
                              <a:latin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rPr>
                            <m:t>1</m:t>
                          </m:r>
                          <m:r>
                            <a:rPr lang="en-US" sz="2600" b="0" i="1" smtClean="0">
                              <a:latin typeface="Cambria Math" panose="02040503050406030204" pitchFamily="18" charset="0"/>
                            </a:rPr>
                            <m:t>,</m:t>
                          </m:r>
                          <m:r>
                            <a:rPr lang="en-US" sz="2600" b="0" i="1" smtClean="0">
                              <a:latin typeface="Cambria Math" panose="02040503050406030204" pitchFamily="18" charset="0"/>
                            </a:rPr>
                            <m:t>2</m:t>
                          </m:r>
                          <m:r>
                            <a:rPr lang="en-US" sz="2600" b="0" i="1" smtClean="0">
                              <a:latin typeface="Cambria Math" panose="02040503050406030204" pitchFamily="18" charset="0"/>
                            </a:rPr>
                            <m:t>}</m:t>
                          </m:r>
                        </m:sup>
                      </m:sSup>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𝑡𝑎𝑘𝑒𝑜𝑢𝑡</m:t>
                      </m:r>
                    </m:oMath>
                  </m:oMathPara>
                </a14:m>
                <a:endParaRPr lang="en-US" sz="2600" dirty="0"/>
              </a:p>
              <a:p>
                <a:endParaRPr lang="LID4096" sz="2600" dirty="0"/>
              </a:p>
            </p:txBody>
          </p:sp>
        </mc:Choice>
        <mc:Fallback xmlns="">
          <p:sp>
            <p:nvSpPr>
              <p:cNvPr id="2" name="TextBox 1">
                <a:extLst>
                  <a:ext uri="{FF2B5EF4-FFF2-40B4-BE49-F238E27FC236}">
                    <a16:creationId xmlns:a16="http://schemas.microsoft.com/office/drawing/2014/main" id="{9B212806-0B03-4968-8D9D-35F23DD2A377}"/>
                  </a:ext>
                </a:extLst>
              </p:cNvPr>
              <p:cNvSpPr txBox="1">
                <a:spLocks noRot="1" noChangeAspect="1" noMove="1" noResize="1" noEditPoints="1" noAdjustHandles="1" noChangeArrowheads="1" noChangeShapeType="1" noTextEdit="1"/>
              </p:cNvSpPr>
              <p:nvPr/>
            </p:nvSpPr>
            <p:spPr>
              <a:xfrm>
                <a:off x="1546934" y="1381342"/>
                <a:ext cx="9098132" cy="3297506"/>
              </a:xfrm>
              <a:prstGeom prst="rect">
                <a:avLst/>
              </a:prstGeom>
              <a:blipFill>
                <a:blip r:embed="rId3"/>
                <a:stretch>
                  <a:fillRect/>
                </a:stretch>
              </a:blipFill>
            </p:spPr>
            <p:txBody>
              <a:bodyPr/>
              <a:lstStyle/>
              <a:p>
                <a:r>
                  <a:rPr lang="LID4096">
                    <a:noFill/>
                  </a:rPr>
                  <a:t> </a:t>
                </a:r>
              </a:p>
            </p:txBody>
          </p:sp>
        </mc:Fallback>
      </mc:AlternateContent>
    </p:spTree>
    <p:extLst>
      <p:ext uri="{BB962C8B-B14F-4D97-AF65-F5344CB8AC3E}">
        <p14:creationId xmlns:p14="http://schemas.microsoft.com/office/powerpoint/2010/main" val="2362255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3" y="357719"/>
            <a:ext cx="11220449" cy="751985"/>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Measurement of tradeoffs – through social interaction</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B212806-0B03-4968-8D9D-35F23DD2A377}"/>
                  </a:ext>
                </a:extLst>
              </p:cNvPr>
              <p:cNvSpPr txBox="1"/>
              <p:nvPr/>
            </p:nvSpPr>
            <p:spPr>
              <a:xfrm>
                <a:off x="1546934" y="1366611"/>
                <a:ext cx="9098132" cy="32975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𝑖𝑛</m:t>
                      </m:r>
                      <m:r>
                        <a:rPr lang="en-US" sz="2600" b="0" i="1" smtClean="0">
                          <a:latin typeface="Cambria Math" panose="02040503050406030204" pitchFamily="18" charset="0"/>
                        </a:rPr>
                        <m:t> </m:t>
                      </m:r>
                      <m:r>
                        <a:rPr lang="en-US" sz="2600" b="0" i="1" smtClean="0">
                          <a:latin typeface="Cambria Math" panose="02040503050406030204" pitchFamily="18" charset="0"/>
                        </a:rPr>
                        <m:t>𝑎𝑛</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𝑟𝑒𝑠𝑡𝑎𝑢𝑟𝑎𝑛𝑡</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rPr>
                            <m:t>2</m:t>
                          </m:r>
                        </m:sup>
                      </m:sSup>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𝑡𝑎𝑘𝑒𝑜𝑢𝑡</m:t>
                      </m:r>
                    </m:oMath>
                  </m:oMathPara>
                </a14:m>
                <a:endParaRPr lang="en-US" sz="2600" b="0" dirty="0">
                  <a:ea typeface="Cambria Math" panose="02040503050406030204" pitchFamily="18" charset="0"/>
                </a:endParaRPr>
              </a:p>
              <a:p>
                <a:endParaRPr lang="en-US" sz="2600" dirty="0"/>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𝑖𝑛</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𝑎</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𝑟𝑒𝑠𝑡𝑎𝑢𝑟𝑎𝑛𝑡</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rPr>
                            <m:t>2</m:t>
                          </m:r>
                        </m:sup>
                      </m:sSup>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𝑡𝑎𝑘𝑒𝑜𝑢𝑡</m:t>
                      </m:r>
                    </m:oMath>
                  </m:oMathPara>
                </a14:m>
                <a:endParaRPr lang="en-US" sz="2600" dirty="0"/>
              </a:p>
              <a:p>
                <a:endParaRPr lang="en-US" sz="2600" dirty="0"/>
              </a:p>
              <a:p>
                <a:pPr/>
                <a14:m>
                  <m:oMathPara xmlns:m="http://schemas.openxmlformats.org/officeDocument/2006/math">
                    <m:oMathParaPr>
                      <m:jc m:val="centerGroup"/>
                    </m:oMathParaPr>
                    <m:oMath xmlns:m="http://schemas.openxmlformats.org/officeDocument/2006/math">
                      <m:r>
                        <a:rPr lang="en-US" sz="2600" b="0" i="1" smtClean="0">
                          <a:highlight>
                            <a:srgbClr val="FFDEBD"/>
                          </a:highlight>
                          <a:latin typeface="Cambria Math" panose="02040503050406030204" pitchFamily="18" charset="0"/>
                        </a:rPr>
                        <m:t>𝐸𝑎𝑡</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𝑖𝑛</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𝑎𝑛</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𝐼𝑡𝑎𝑙𝑖𝑎𝑛</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𝑟𝑒𝑠𝑡𝑎𝑢𝑟𝑎𝑛𝑡</m:t>
                      </m:r>
                      <m:r>
                        <a:rPr lang="en-US" sz="2600" b="0" i="1" smtClean="0">
                          <a:highlight>
                            <a:srgbClr val="FFDEBD"/>
                          </a:highlight>
                          <a:latin typeface="Cambria Math" panose="02040503050406030204" pitchFamily="18" charset="0"/>
                        </a:rPr>
                        <m:t> </m:t>
                      </m:r>
                      <m:sSup>
                        <m:sSupPr>
                          <m:ctrlPr>
                            <a:rPr lang="en-US" sz="2600" b="0" i="1" smtClean="0">
                              <a:latin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rPr>
                            <m:t>1</m:t>
                          </m:r>
                          <m:r>
                            <a:rPr lang="en-US" sz="2600" b="0" i="1" smtClean="0">
                              <a:latin typeface="Cambria Math" panose="02040503050406030204" pitchFamily="18" charset="0"/>
                            </a:rPr>
                            <m:t>,</m:t>
                          </m:r>
                          <m:r>
                            <a:rPr lang="en-US" sz="2600" b="0" i="1" smtClean="0">
                              <a:highlight>
                                <a:srgbClr val="FFDEBD"/>
                              </a:highlight>
                              <a:latin typeface="Cambria Math" panose="02040503050406030204" pitchFamily="18" charset="0"/>
                            </a:rPr>
                            <m:t>2</m:t>
                          </m:r>
                          <m:r>
                            <a:rPr lang="en-US" sz="2600" b="0" i="1" smtClean="0">
                              <a:latin typeface="Cambria Math" panose="02040503050406030204" pitchFamily="18" charset="0"/>
                            </a:rPr>
                            <m:t>}</m:t>
                          </m:r>
                        </m:sup>
                      </m:sSup>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𝑖𝑛</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𝑎</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𝑟𝑒𝑠𝑡𝑎𝑢𝑟𝑎𝑛𝑡</m:t>
                      </m:r>
                    </m:oMath>
                  </m:oMathPara>
                </a14:m>
                <a:endParaRPr lang="en-US" sz="2600" b="0" dirty="0">
                  <a:ea typeface="Cambria Math" panose="02040503050406030204" pitchFamily="18" charset="0"/>
                </a:endParaRPr>
              </a:p>
              <a:p>
                <a:endParaRPr lang="en-US" sz="2600" dirty="0"/>
              </a:p>
              <a:p>
                <a:pPr/>
                <a14:m>
                  <m:oMathPara xmlns:m="http://schemas.openxmlformats.org/officeDocument/2006/math">
                    <m:oMathParaPr>
                      <m:jc m:val="centerGroup"/>
                    </m:oMathParaPr>
                    <m:oMath xmlns:m="http://schemas.openxmlformats.org/officeDocument/2006/math">
                      <m:r>
                        <a:rPr lang="en-US" sz="2600" b="0" i="1" smtClean="0">
                          <a:highlight>
                            <a:srgbClr val="FFDEBD"/>
                          </a:highlight>
                          <a:latin typeface="Cambria Math" panose="02040503050406030204" pitchFamily="18" charset="0"/>
                        </a:rPr>
                        <m:t>𝐸𝑎𝑡</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𝐼𝑡𝑎𝑙𝑖𝑎𝑛</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𝑡𝑎𝑘𝑒𝑜𝑢𝑡</m:t>
                      </m:r>
                      <m:r>
                        <a:rPr lang="en-US" sz="2600" b="0" i="1" smtClean="0">
                          <a:highlight>
                            <a:srgbClr val="FFDEBD"/>
                          </a:highlight>
                          <a:latin typeface="Cambria Math" panose="02040503050406030204" pitchFamily="18" charset="0"/>
                        </a:rPr>
                        <m:t> </m:t>
                      </m:r>
                      <m:sSup>
                        <m:sSupPr>
                          <m:ctrlPr>
                            <a:rPr lang="en-US" sz="2600" b="0" i="1" smtClean="0">
                              <a:latin typeface="Cambria Math" panose="02040503050406030204" pitchFamily="18" charset="0"/>
                            </a:rPr>
                          </m:ctrlPr>
                        </m:sSupPr>
                        <m:e>
                          <m:r>
                            <a:rPr lang="en-US" sz="260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rPr>
                            <m:t>1</m:t>
                          </m:r>
                          <m:r>
                            <a:rPr lang="en-US" sz="2600" b="0" i="1" smtClean="0">
                              <a:latin typeface="Cambria Math" panose="02040503050406030204" pitchFamily="18" charset="0"/>
                            </a:rPr>
                            <m:t>,</m:t>
                          </m:r>
                          <m:r>
                            <a:rPr lang="en-US" sz="2600" b="0" i="1" smtClean="0">
                              <a:highlight>
                                <a:srgbClr val="FFDEBD"/>
                              </a:highlight>
                              <a:latin typeface="Cambria Math" panose="02040503050406030204" pitchFamily="18" charset="0"/>
                            </a:rPr>
                            <m:t>2</m:t>
                          </m:r>
                          <m:r>
                            <a:rPr lang="en-US" sz="2600" b="0" i="1" smtClean="0">
                              <a:latin typeface="Cambria Math" panose="02040503050406030204" pitchFamily="18" charset="0"/>
                            </a:rPr>
                            <m:t>}</m:t>
                          </m:r>
                        </m:sup>
                      </m:sSup>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𝑡𝑎𝑘𝑒𝑜𝑢𝑡</m:t>
                      </m:r>
                    </m:oMath>
                  </m:oMathPara>
                </a14:m>
                <a:endParaRPr lang="en-US" sz="2600" dirty="0"/>
              </a:p>
              <a:p>
                <a:endParaRPr lang="LID4096" sz="2600" dirty="0"/>
              </a:p>
            </p:txBody>
          </p:sp>
        </mc:Choice>
        <mc:Fallback xmlns="">
          <p:sp>
            <p:nvSpPr>
              <p:cNvPr id="2" name="TextBox 1">
                <a:extLst>
                  <a:ext uri="{FF2B5EF4-FFF2-40B4-BE49-F238E27FC236}">
                    <a16:creationId xmlns:a16="http://schemas.microsoft.com/office/drawing/2014/main" id="{9B212806-0B03-4968-8D9D-35F23DD2A377}"/>
                  </a:ext>
                </a:extLst>
              </p:cNvPr>
              <p:cNvSpPr txBox="1">
                <a:spLocks noRot="1" noChangeAspect="1" noMove="1" noResize="1" noEditPoints="1" noAdjustHandles="1" noChangeArrowheads="1" noChangeShapeType="1" noTextEdit="1"/>
              </p:cNvSpPr>
              <p:nvPr/>
            </p:nvSpPr>
            <p:spPr>
              <a:xfrm>
                <a:off x="1546934" y="1366611"/>
                <a:ext cx="9098132" cy="3297506"/>
              </a:xfrm>
              <a:prstGeom prst="rect">
                <a:avLst/>
              </a:prstGeom>
              <a:blipFill>
                <a:blip r:embed="rId2"/>
                <a:stretch>
                  <a:fillRect/>
                </a:stretch>
              </a:blipFill>
            </p:spPr>
            <p:txBody>
              <a:bodyPr/>
              <a:lstStyle/>
              <a:p>
                <a:r>
                  <a:rPr lang="LID4096">
                    <a:noFill/>
                  </a:rPr>
                  <a:t> </a:t>
                </a:r>
              </a:p>
            </p:txBody>
          </p:sp>
        </mc:Fallback>
      </mc:AlternateContent>
    </p:spTree>
    <p:extLst>
      <p:ext uri="{BB962C8B-B14F-4D97-AF65-F5344CB8AC3E}">
        <p14:creationId xmlns:p14="http://schemas.microsoft.com/office/powerpoint/2010/main" val="3736447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3" y="348843"/>
            <a:ext cx="11220449" cy="805251"/>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Measurement of tradeoffs – through social interaction</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B212806-0B03-4968-8D9D-35F23DD2A377}"/>
                  </a:ext>
                </a:extLst>
              </p:cNvPr>
              <p:cNvSpPr txBox="1"/>
              <p:nvPr/>
            </p:nvSpPr>
            <p:spPr>
              <a:xfrm>
                <a:off x="1546931" y="1380776"/>
                <a:ext cx="9098132" cy="32975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𝑖𝑛</m:t>
                      </m:r>
                      <m:r>
                        <a:rPr lang="en-US" sz="2600" b="0" i="1" smtClean="0">
                          <a:latin typeface="Cambria Math" panose="02040503050406030204" pitchFamily="18" charset="0"/>
                        </a:rPr>
                        <m:t> </m:t>
                      </m:r>
                      <m:r>
                        <a:rPr lang="en-US" sz="2600" b="0" i="1" smtClean="0">
                          <a:latin typeface="Cambria Math" panose="02040503050406030204" pitchFamily="18" charset="0"/>
                        </a:rPr>
                        <m:t>𝑎𝑛</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𝑟𝑒𝑠𝑡𝑎𝑢𝑟𝑎𝑛𝑡</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rPr>
                            <m:t>2</m:t>
                          </m:r>
                        </m:sup>
                      </m:sSup>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𝑡𝑎𝑘𝑒𝑜𝑢𝑡</m:t>
                      </m:r>
                    </m:oMath>
                  </m:oMathPara>
                </a14:m>
                <a:endParaRPr lang="en-US" sz="2600" b="0" dirty="0">
                  <a:ea typeface="Cambria Math" panose="02040503050406030204" pitchFamily="18" charset="0"/>
                </a:endParaRPr>
              </a:p>
              <a:p>
                <a:endParaRPr lang="en-US" sz="2600" dirty="0"/>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𝑖𝑛</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𝑎</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𝑟𝑒𝑠𝑡𝑎𝑢𝑟𝑎𝑛𝑡</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rPr>
                            <m:t>2</m:t>
                          </m:r>
                        </m:sup>
                      </m:sSup>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𝑡𝑎𝑘𝑒𝑜𝑢𝑡</m:t>
                      </m:r>
                    </m:oMath>
                  </m:oMathPara>
                </a14:m>
                <a:endParaRPr lang="en-US" sz="2600" dirty="0"/>
              </a:p>
              <a:p>
                <a:endParaRPr lang="en-US" sz="2600" dirty="0"/>
              </a:p>
              <a:p>
                <a:pPr/>
                <a14:m>
                  <m:oMathPara xmlns:m="http://schemas.openxmlformats.org/officeDocument/2006/math">
                    <m:oMathParaPr>
                      <m:jc m:val="centerGroup"/>
                    </m:oMathParaPr>
                    <m:oMath xmlns:m="http://schemas.openxmlformats.org/officeDocument/2006/math">
                      <m:r>
                        <a:rPr lang="en-US" sz="2600" b="0" i="1" smtClean="0">
                          <a:highlight>
                            <a:srgbClr val="FFDEBD"/>
                          </a:highlight>
                          <a:latin typeface="Cambria Math" panose="02040503050406030204" pitchFamily="18" charset="0"/>
                        </a:rPr>
                        <m:t>𝐸𝑎𝑡</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𝑖𝑛</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𝑎𝑛</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𝐼𝑡𝑎𝑙𝑖𝑎𝑛</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𝑟𝑒𝑠𝑡𝑎𝑢𝑟𝑎𝑛𝑡</m:t>
                      </m:r>
                      <m:r>
                        <a:rPr lang="en-US" sz="2600" b="0" i="1" smtClean="0">
                          <a:highlight>
                            <a:srgbClr val="FFDEBD"/>
                          </a:highlight>
                          <a:latin typeface="Cambria Math" panose="02040503050406030204" pitchFamily="18" charset="0"/>
                        </a:rPr>
                        <m:t> </m:t>
                      </m:r>
                      <m:sSup>
                        <m:sSupPr>
                          <m:ctrlPr>
                            <a:rPr lang="en-US" sz="2600" b="0" i="1" smtClean="0">
                              <a:latin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rPr>
                            <m:t>1</m:t>
                          </m:r>
                          <m:r>
                            <a:rPr lang="en-US" sz="2600" b="0" i="1" smtClean="0">
                              <a:latin typeface="Cambria Math" panose="02040503050406030204" pitchFamily="18" charset="0"/>
                            </a:rPr>
                            <m:t>,</m:t>
                          </m:r>
                          <m:r>
                            <a:rPr lang="en-US" sz="2600" b="0" i="1" smtClean="0">
                              <a:highlight>
                                <a:srgbClr val="D5D5FF"/>
                              </a:highlight>
                              <a:latin typeface="Cambria Math" panose="02040503050406030204" pitchFamily="18" charset="0"/>
                            </a:rPr>
                            <m:t>2</m:t>
                          </m:r>
                          <m:r>
                            <a:rPr lang="en-US" sz="2600" b="0" i="1" smtClean="0">
                              <a:latin typeface="Cambria Math" panose="02040503050406030204" pitchFamily="18" charset="0"/>
                            </a:rPr>
                            <m:t>}</m:t>
                          </m:r>
                        </m:sup>
                      </m:sSup>
                      <m:r>
                        <a:rPr lang="en-US" sz="2600" b="0" i="1" smtClean="0">
                          <a:highlight>
                            <a:srgbClr val="D5D5FF"/>
                          </a:highlight>
                          <a:latin typeface="Cambria Math" panose="02040503050406030204" pitchFamily="18" charset="0"/>
                          <a:ea typeface="Cambria Math" panose="02040503050406030204" pitchFamily="18" charset="0"/>
                        </a:rPr>
                        <m:t>𝐸𝑎𝑡</m:t>
                      </m:r>
                      <m:r>
                        <a:rPr lang="en-US" sz="2600" b="0" i="1" smtClean="0">
                          <a:highlight>
                            <a:srgbClr val="D5D5FF"/>
                          </a:highlight>
                          <a:latin typeface="Cambria Math" panose="02040503050406030204" pitchFamily="18" charset="0"/>
                          <a:ea typeface="Cambria Math" panose="02040503050406030204" pitchFamily="18" charset="0"/>
                        </a:rPr>
                        <m:t> </m:t>
                      </m:r>
                      <m:r>
                        <a:rPr lang="en-US" sz="2600" b="0" i="1" smtClean="0">
                          <a:highlight>
                            <a:srgbClr val="D5D5FF"/>
                          </a:highlight>
                          <a:latin typeface="Cambria Math" panose="02040503050406030204" pitchFamily="18" charset="0"/>
                          <a:ea typeface="Cambria Math" panose="02040503050406030204" pitchFamily="18" charset="0"/>
                        </a:rPr>
                        <m:t>𝑖𝑛</m:t>
                      </m:r>
                      <m:r>
                        <a:rPr lang="en-US" sz="2600" b="0" i="1" smtClean="0">
                          <a:highlight>
                            <a:srgbClr val="D5D5FF"/>
                          </a:highlight>
                          <a:latin typeface="Cambria Math" panose="02040503050406030204" pitchFamily="18" charset="0"/>
                          <a:ea typeface="Cambria Math" panose="02040503050406030204" pitchFamily="18" charset="0"/>
                        </a:rPr>
                        <m:t> </m:t>
                      </m:r>
                      <m:r>
                        <a:rPr lang="en-US" sz="2600" b="0" i="1" smtClean="0">
                          <a:highlight>
                            <a:srgbClr val="D5D5FF"/>
                          </a:highlight>
                          <a:latin typeface="Cambria Math" panose="02040503050406030204" pitchFamily="18" charset="0"/>
                          <a:ea typeface="Cambria Math" panose="02040503050406030204" pitchFamily="18" charset="0"/>
                        </a:rPr>
                        <m:t>𝑎</m:t>
                      </m:r>
                      <m:r>
                        <a:rPr lang="en-US" sz="2600" b="0" i="1" smtClean="0">
                          <a:highlight>
                            <a:srgbClr val="D5D5FF"/>
                          </a:highlight>
                          <a:latin typeface="Cambria Math" panose="02040503050406030204" pitchFamily="18" charset="0"/>
                          <a:ea typeface="Cambria Math" panose="02040503050406030204" pitchFamily="18" charset="0"/>
                        </a:rPr>
                        <m:t> </m:t>
                      </m:r>
                      <m:r>
                        <a:rPr lang="en-US" sz="2600" b="0" i="1" smtClean="0">
                          <a:highlight>
                            <a:srgbClr val="D5D5FF"/>
                          </a:highlight>
                          <a:latin typeface="Cambria Math" panose="02040503050406030204" pitchFamily="18" charset="0"/>
                          <a:ea typeface="Cambria Math" panose="02040503050406030204" pitchFamily="18" charset="0"/>
                        </a:rPr>
                        <m:t>𝑇</m:t>
                      </m:r>
                      <m:r>
                        <a:rPr lang="en-US" sz="2600" b="0" i="1" smtClean="0">
                          <a:highlight>
                            <a:srgbClr val="D5D5FF"/>
                          </a:highlight>
                          <a:latin typeface="Cambria Math" panose="02040503050406030204" pitchFamily="18" charset="0"/>
                          <a:ea typeface="Cambria Math" panose="02040503050406030204" pitchFamily="18" charset="0"/>
                        </a:rPr>
                        <m:t>h</m:t>
                      </m:r>
                      <m:r>
                        <a:rPr lang="en-US" sz="2600" b="0" i="1" smtClean="0">
                          <a:highlight>
                            <a:srgbClr val="D5D5FF"/>
                          </a:highlight>
                          <a:latin typeface="Cambria Math" panose="02040503050406030204" pitchFamily="18" charset="0"/>
                          <a:ea typeface="Cambria Math" panose="02040503050406030204" pitchFamily="18" charset="0"/>
                        </a:rPr>
                        <m:t>𝑎𝑖</m:t>
                      </m:r>
                      <m:r>
                        <a:rPr lang="en-US" sz="2600" b="0" i="1" smtClean="0">
                          <a:highlight>
                            <a:srgbClr val="D5D5FF"/>
                          </a:highlight>
                          <a:latin typeface="Cambria Math" panose="02040503050406030204" pitchFamily="18" charset="0"/>
                          <a:ea typeface="Cambria Math" panose="02040503050406030204" pitchFamily="18" charset="0"/>
                        </a:rPr>
                        <m:t> </m:t>
                      </m:r>
                      <m:r>
                        <a:rPr lang="en-US" sz="2600" b="0" i="1" smtClean="0">
                          <a:highlight>
                            <a:srgbClr val="D5D5FF"/>
                          </a:highlight>
                          <a:latin typeface="Cambria Math" panose="02040503050406030204" pitchFamily="18" charset="0"/>
                          <a:ea typeface="Cambria Math" panose="02040503050406030204" pitchFamily="18" charset="0"/>
                        </a:rPr>
                        <m:t>𝑟𝑒𝑠𝑡𝑎𝑢𝑟𝑎𝑛𝑡</m:t>
                      </m:r>
                    </m:oMath>
                  </m:oMathPara>
                </a14:m>
                <a:endParaRPr lang="en-US" sz="2600" b="0" dirty="0">
                  <a:highlight>
                    <a:srgbClr val="D5D5FF"/>
                  </a:highlight>
                  <a:ea typeface="Cambria Math" panose="02040503050406030204" pitchFamily="18" charset="0"/>
                </a:endParaRPr>
              </a:p>
              <a:p>
                <a:endParaRPr lang="en-US" sz="2600" dirty="0"/>
              </a:p>
              <a:p>
                <a:pPr/>
                <a14:m>
                  <m:oMathPara xmlns:m="http://schemas.openxmlformats.org/officeDocument/2006/math">
                    <m:oMathParaPr>
                      <m:jc m:val="centerGroup"/>
                    </m:oMathParaPr>
                    <m:oMath xmlns:m="http://schemas.openxmlformats.org/officeDocument/2006/math">
                      <m:r>
                        <a:rPr lang="en-US" sz="2600" b="0" i="1" smtClean="0">
                          <a:highlight>
                            <a:srgbClr val="FFDEBD"/>
                          </a:highlight>
                          <a:latin typeface="Cambria Math" panose="02040503050406030204" pitchFamily="18" charset="0"/>
                        </a:rPr>
                        <m:t>𝐸𝑎𝑡</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𝐼𝑡𝑎𝑙𝑖𝑎𝑛</m:t>
                      </m:r>
                      <m:r>
                        <a:rPr lang="en-US" sz="2600" b="0" i="1" smtClean="0">
                          <a:highlight>
                            <a:srgbClr val="FFDEBD"/>
                          </a:highlight>
                          <a:latin typeface="Cambria Math" panose="02040503050406030204" pitchFamily="18" charset="0"/>
                        </a:rPr>
                        <m:t> </m:t>
                      </m:r>
                      <m:r>
                        <a:rPr lang="en-US" sz="2600" b="0" i="1" smtClean="0">
                          <a:highlight>
                            <a:srgbClr val="FFDEBD"/>
                          </a:highlight>
                          <a:latin typeface="Cambria Math" panose="02040503050406030204" pitchFamily="18" charset="0"/>
                        </a:rPr>
                        <m:t>𝑡𝑎𝑘𝑒𝑜𝑢𝑡</m:t>
                      </m:r>
                      <m:r>
                        <a:rPr lang="en-US" sz="2600" b="0" i="1" smtClean="0">
                          <a:highlight>
                            <a:srgbClr val="FFDEBD"/>
                          </a:highlight>
                          <a:latin typeface="Cambria Math" panose="02040503050406030204" pitchFamily="18" charset="0"/>
                        </a:rPr>
                        <m:t> </m:t>
                      </m:r>
                      <m:sSup>
                        <m:sSupPr>
                          <m:ctrlPr>
                            <a:rPr lang="en-US" sz="2600" b="0" i="1" smtClean="0">
                              <a:latin typeface="Cambria Math" panose="02040503050406030204" pitchFamily="18" charset="0"/>
                            </a:rPr>
                          </m:ctrlPr>
                        </m:sSupPr>
                        <m:e>
                          <m:r>
                            <a:rPr lang="en-US" sz="260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rPr>
                            <m:t>1</m:t>
                          </m:r>
                          <m:r>
                            <a:rPr lang="en-US" sz="2600" b="0" i="1" smtClean="0">
                              <a:latin typeface="Cambria Math" panose="02040503050406030204" pitchFamily="18" charset="0"/>
                            </a:rPr>
                            <m:t>,</m:t>
                          </m:r>
                          <m:r>
                            <a:rPr lang="en-US" sz="2600" b="0" i="1" smtClean="0">
                              <a:highlight>
                                <a:srgbClr val="D5D5FF"/>
                              </a:highlight>
                              <a:latin typeface="Cambria Math" panose="02040503050406030204" pitchFamily="18" charset="0"/>
                            </a:rPr>
                            <m:t>2</m:t>
                          </m:r>
                          <m:r>
                            <a:rPr lang="en-US" sz="2600" b="0" i="1" smtClean="0">
                              <a:latin typeface="Cambria Math" panose="02040503050406030204" pitchFamily="18" charset="0"/>
                            </a:rPr>
                            <m:t>}</m:t>
                          </m:r>
                        </m:sup>
                      </m:sSup>
                      <m:r>
                        <a:rPr lang="en-US" sz="2600" b="0" i="1" smtClean="0">
                          <a:highlight>
                            <a:srgbClr val="D5D5FF"/>
                          </a:highlight>
                          <a:latin typeface="Cambria Math" panose="02040503050406030204" pitchFamily="18" charset="0"/>
                          <a:ea typeface="Cambria Math" panose="02040503050406030204" pitchFamily="18" charset="0"/>
                        </a:rPr>
                        <m:t>𝐸𝑎𝑡</m:t>
                      </m:r>
                      <m:r>
                        <a:rPr lang="en-US" sz="2600" b="0" i="1" smtClean="0">
                          <a:highlight>
                            <a:srgbClr val="D5D5FF"/>
                          </a:highlight>
                          <a:latin typeface="Cambria Math" panose="02040503050406030204" pitchFamily="18" charset="0"/>
                          <a:ea typeface="Cambria Math" panose="02040503050406030204" pitchFamily="18" charset="0"/>
                        </a:rPr>
                        <m:t> </m:t>
                      </m:r>
                      <m:r>
                        <a:rPr lang="en-US" sz="2600" b="0" i="1" smtClean="0">
                          <a:highlight>
                            <a:srgbClr val="D5D5FF"/>
                          </a:highlight>
                          <a:latin typeface="Cambria Math" panose="02040503050406030204" pitchFamily="18" charset="0"/>
                          <a:ea typeface="Cambria Math" panose="02040503050406030204" pitchFamily="18" charset="0"/>
                        </a:rPr>
                        <m:t>𝑇</m:t>
                      </m:r>
                      <m:r>
                        <a:rPr lang="en-US" sz="2600" b="0" i="1" smtClean="0">
                          <a:highlight>
                            <a:srgbClr val="D5D5FF"/>
                          </a:highlight>
                          <a:latin typeface="Cambria Math" panose="02040503050406030204" pitchFamily="18" charset="0"/>
                          <a:ea typeface="Cambria Math" panose="02040503050406030204" pitchFamily="18" charset="0"/>
                        </a:rPr>
                        <m:t>h</m:t>
                      </m:r>
                      <m:r>
                        <a:rPr lang="en-US" sz="2600" b="0" i="1" smtClean="0">
                          <a:highlight>
                            <a:srgbClr val="D5D5FF"/>
                          </a:highlight>
                          <a:latin typeface="Cambria Math" panose="02040503050406030204" pitchFamily="18" charset="0"/>
                          <a:ea typeface="Cambria Math" panose="02040503050406030204" pitchFamily="18" charset="0"/>
                        </a:rPr>
                        <m:t>𝑎𝑖</m:t>
                      </m:r>
                      <m:r>
                        <a:rPr lang="en-US" sz="2600" b="0" i="1" smtClean="0">
                          <a:highlight>
                            <a:srgbClr val="D5D5FF"/>
                          </a:highlight>
                          <a:latin typeface="Cambria Math" panose="02040503050406030204" pitchFamily="18" charset="0"/>
                          <a:ea typeface="Cambria Math" panose="02040503050406030204" pitchFamily="18" charset="0"/>
                        </a:rPr>
                        <m:t> </m:t>
                      </m:r>
                      <m:r>
                        <a:rPr lang="en-US" sz="2600" b="0" i="1" smtClean="0">
                          <a:highlight>
                            <a:srgbClr val="D5D5FF"/>
                          </a:highlight>
                          <a:latin typeface="Cambria Math" panose="02040503050406030204" pitchFamily="18" charset="0"/>
                          <a:ea typeface="Cambria Math" panose="02040503050406030204" pitchFamily="18" charset="0"/>
                        </a:rPr>
                        <m:t>𝑡𝑎𝑘𝑒𝑜𝑢𝑡</m:t>
                      </m:r>
                    </m:oMath>
                  </m:oMathPara>
                </a14:m>
                <a:endParaRPr lang="en-US" sz="2600" dirty="0">
                  <a:highlight>
                    <a:srgbClr val="D5D5FF"/>
                  </a:highlight>
                </a:endParaRPr>
              </a:p>
              <a:p>
                <a:endParaRPr lang="LID4096" sz="2600" dirty="0"/>
              </a:p>
            </p:txBody>
          </p:sp>
        </mc:Choice>
        <mc:Fallback xmlns="">
          <p:sp>
            <p:nvSpPr>
              <p:cNvPr id="2" name="TextBox 1">
                <a:extLst>
                  <a:ext uri="{FF2B5EF4-FFF2-40B4-BE49-F238E27FC236}">
                    <a16:creationId xmlns:a16="http://schemas.microsoft.com/office/drawing/2014/main" id="{9B212806-0B03-4968-8D9D-35F23DD2A377}"/>
                  </a:ext>
                </a:extLst>
              </p:cNvPr>
              <p:cNvSpPr txBox="1">
                <a:spLocks noRot="1" noChangeAspect="1" noMove="1" noResize="1" noEditPoints="1" noAdjustHandles="1" noChangeArrowheads="1" noChangeShapeType="1" noTextEdit="1"/>
              </p:cNvSpPr>
              <p:nvPr/>
            </p:nvSpPr>
            <p:spPr>
              <a:xfrm>
                <a:off x="1546931" y="1380776"/>
                <a:ext cx="9098132" cy="3297506"/>
              </a:xfrm>
              <a:prstGeom prst="rect">
                <a:avLst/>
              </a:prstGeom>
              <a:blipFill>
                <a:blip r:embed="rId2"/>
                <a:stretch>
                  <a:fillRect/>
                </a:stretch>
              </a:blipFill>
            </p:spPr>
            <p:txBody>
              <a:bodyPr/>
              <a:lstStyle/>
              <a:p>
                <a:r>
                  <a:rPr lang="LID4096">
                    <a:noFill/>
                  </a:rPr>
                  <a:t> </a:t>
                </a:r>
              </a:p>
            </p:txBody>
          </p:sp>
        </mc:Fallback>
      </mc:AlternateContent>
    </p:spTree>
    <p:extLst>
      <p:ext uri="{BB962C8B-B14F-4D97-AF65-F5344CB8AC3E}">
        <p14:creationId xmlns:p14="http://schemas.microsoft.com/office/powerpoint/2010/main" val="1177003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1149887" y="379889"/>
            <a:ext cx="9892221" cy="3790951"/>
          </a:xfrm>
        </p:spPr>
        <p:txBody>
          <a:bodyPr/>
          <a:lstStyle/>
          <a:p>
            <a:pPr marL="0" indent="0" algn="ctr">
              <a:lnSpc>
                <a:spcPct val="150000"/>
              </a:lnSpc>
              <a:buNone/>
            </a:pPr>
            <a:r>
              <a:rPr lang="en-US" u="sng" dirty="0">
                <a:latin typeface="Cambria" panose="02040503050406030204" pitchFamily="18" charset="0"/>
                <a:ea typeface="Cambria" panose="02040503050406030204" pitchFamily="18" charset="0"/>
              </a:rPr>
              <a:t>A fundamental question in Social Choice Theory</a:t>
            </a:r>
          </a:p>
          <a:p>
            <a:pPr>
              <a:lnSpc>
                <a:spcPct val="150000"/>
              </a:lnSpc>
            </a:pPr>
            <a:r>
              <a:rPr lang="en-US" dirty="0">
                <a:latin typeface="Cambria" panose="02040503050406030204" pitchFamily="18" charset="0"/>
                <a:ea typeface="Cambria" panose="02040503050406030204" pitchFamily="18" charset="0"/>
              </a:rPr>
              <a:t>A society is composed of individuals and a social planner</a:t>
            </a:r>
          </a:p>
          <a:p>
            <a:pPr>
              <a:lnSpc>
                <a:spcPct val="150000"/>
              </a:lnSpc>
            </a:pPr>
            <a:r>
              <a:rPr lang="en-US" dirty="0">
                <a:latin typeface="Cambria" panose="02040503050406030204" pitchFamily="18" charset="0"/>
                <a:ea typeface="Cambria" panose="02040503050406030204" pitchFamily="18" charset="0"/>
              </a:rPr>
              <a:t>Individuals have different, possibly conflicting preferences</a:t>
            </a:r>
          </a:p>
          <a:p>
            <a:pPr>
              <a:lnSpc>
                <a:spcPct val="150000"/>
              </a:lnSpc>
            </a:pPr>
            <a:r>
              <a:rPr lang="en-US" dirty="0">
                <a:latin typeface="Cambria" panose="02040503050406030204" pitchFamily="18" charset="0"/>
                <a:ea typeface="Cambria" panose="02040503050406030204" pitchFamily="18" charset="0"/>
              </a:rPr>
              <a:t>The social planner needs to aggregate the preferences of the individuals into a social preference</a:t>
            </a:r>
          </a:p>
        </p:txBody>
      </p:sp>
      <p:sp>
        <p:nvSpPr>
          <p:cNvPr id="9" name="TextBox 8">
            <a:extLst>
              <a:ext uri="{FF2B5EF4-FFF2-40B4-BE49-F238E27FC236}">
                <a16:creationId xmlns:a16="http://schemas.microsoft.com/office/drawing/2014/main" id="{FD4EF89B-80A1-4933-B723-FCE26AA00A9D}"/>
              </a:ext>
            </a:extLst>
          </p:cNvPr>
          <p:cNvSpPr txBox="1"/>
          <p:nvPr/>
        </p:nvSpPr>
        <p:spPr>
          <a:xfrm>
            <a:off x="1885948" y="4457949"/>
            <a:ext cx="8420101" cy="1904752"/>
          </a:xfrm>
          <a:custGeom>
            <a:avLst/>
            <a:gdLst>
              <a:gd name="connsiteX0" fmla="*/ 0 w 8420101"/>
              <a:gd name="connsiteY0" fmla="*/ 0 h 1904752"/>
              <a:gd name="connsiteX1" fmla="*/ 308737 w 8420101"/>
              <a:gd name="connsiteY1" fmla="*/ 0 h 1904752"/>
              <a:gd name="connsiteX2" fmla="*/ 617474 w 8420101"/>
              <a:gd name="connsiteY2" fmla="*/ 0 h 1904752"/>
              <a:gd name="connsiteX3" fmla="*/ 926211 w 8420101"/>
              <a:gd name="connsiteY3" fmla="*/ 0 h 1904752"/>
              <a:gd name="connsiteX4" fmla="*/ 1655953 w 8420101"/>
              <a:gd name="connsiteY4" fmla="*/ 0 h 1904752"/>
              <a:gd name="connsiteX5" fmla="*/ 2217293 w 8420101"/>
              <a:gd name="connsiteY5" fmla="*/ 0 h 1904752"/>
              <a:gd name="connsiteX6" fmla="*/ 2526030 w 8420101"/>
              <a:gd name="connsiteY6" fmla="*/ 0 h 1904752"/>
              <a:gd name="connsiteX7" fmla="*/ 3087370 w 8420101"/>
              <a:gd name="connsiteY7" fmla="*/ 0 h 1904752"/>
              <a:gd name="connsiteX8" fmla="*/ 3817112 w 8420101"/>
              <a:gd name="connsiteY8" fmla="*/ 0 h 1904752"/>
              <a:gd name="connsiteX9" fmla="*/ 4294252 w 8420101"/>
              <a:gd name="connsiteY9" fmla="*/ 0 h 1904752"/>
              <a:gd name="connsiteX10" fmla="*/ 4771391 w 8420101"/>
              <a:gd name="connsiteY10" fmla="*/ 0 h 1904752"/>
              <a:gd name="connsiteX11" fmla="*/ 5332731 w 8420101"/>
              <a:gd name="connsiteY11" fmla="*/ 0 h 1904752"/>
              <a:gd name="connsiteX12" fmla="*/ 5978272 w 8420101"/>
              <a:gd name="connsiteY12" fmla="*/ 0 h 1904752"/>
              <a:gd name="connsiteX13" fmla="*/ 6623813 w 8420101"/>
              <a:gd name="connsiteY13" fmla="*/ 0 h 1904752"/>
              <a:gd name="connsiteX14" fmla="*/ 7269354 w 8420101"/>
              <a:gd name="connsiteY14" fmla="*/ 0 h 1904752"/>
              <a:gd name="connsiteX15" fmla="*/ 8420101 w 8420101"/>
              <a:gd name="connsiteY15" fmla="*/ 0 h 1904752"/>
              <a:gd name="connsiteX16" fmla="*/ 8420101 w 8420101"/>
              <a:gd name="connsiteY16" fmla="*/ 476188 h 1904752"/>
              <a:gd name="connsiteX17" fmla="*/ 8420101 w 8420101"/>
              <a:gd name="connsiteY17" fmla="*/ 952376 h 1904752"/>
              <a:gd name="connsiteX18" fmla="*/ 8420101 w 8420101"/>
              <a:gd name="connsiteY18" fmla="*/ 1447612 h 1904752"/>
              <a:gd name="connsiteX19" fmla="*/ 8420101 w 8420101"/>
              <a:gd name="connsiteY19" fmla="*/ 1904752 h 1904752"/>
              <a:gd name="connsiteX20" fmla="*/ 7774560 w 8420101"/>
              <a:gd name="connsiteY20" fmla="*/ 1904752 h 1904752"/>
              <a:gd name="connsiteX21" fmla="*/ 7297421 w 8420101"/>
              <a:gd name="connsiteY21" fmla="*/ 1904752 h 1904752"/>
              <a:gd name="connsiteX22" fmla="*/ 6820282 w 8420101"/>
              <a:gd name="connsiteY22" fmla="*/ 1904752 h 1904752"/>
              <a:gd name="connsiteX23" fmla="*/ 6343143 w 8420101"/>
              <a:gd name="connsiteY23" fmla="*/ 1904752 h 1904752"/>
              <a:gd name="connsiteX24" fmla="*/ 5866004 w 8420101"/>
              <a:gd name="connsiteY24" fmla="*/ 1904752 h 1904752"/>
              <a:gd name="connsiteX25" fmla="*/ 5220463 w 8420101"/>
              <a:gd name="connsiteY25" fmla="*/ 1904752 h 1904752"/>
              <a:gd name="connsiteX26" fmla="*/ 4659123 w 8420101"/>
              <a:gd name="connsiteY26" fmla="*/ 1904752 h 1904752"/>
              <a:gd name="connsiteX27" fmla="*/ 4350386 w 8420101"/>
              <a:gd name="connsiteY27" fmla="*/ 1904752 h 1904752"/>
              <a:gd name="connsiteX28" fmla="*/ 3873246 w 8420101"/>
              <a:gd name="connsiteY28" fmla="*/ 1904752 h 1904752"/>
              <a:gd name="connsiteX29" fmla="*/ 3227705 w 8420101"/>
              <a:gd name="connsiteY29" fmla="*/ 1904752 h 1904752"/>
              <a:gd name="connsiteX30" fmla="*/ 2834767 w 8420101"/>
              <a:gd name="connsiteY30" fmla="*/ 1904752 h 1904752"/>
              <a:gd name="connsiteX31" fmla="*/ 2105025 w 8420101"/>
              <a:gd name="connsiteY31" fmla="*/ 1904752 h 1904752"/>
              <a:gd name="connsiteX32" fmla="*/ 1375283 w 8420101"/>
              <a:gd name="connsiteY32" fmla="*/ 1904752 h 1904752"/>
              <a:gd name="connsiteX33" fmla="*/ 813943 w 8420101"/>
              <a:gd name="connsiteY33" fmla="*/ 1904752 h 1904752"/>
              <a:gd name="connsiteX34" fmla="*/ 0 w 8420101"/>
              <a:gd name="connsiteY34" fmla="*/ 1904752 h 1904752"/>
              <a:gd name="connsiteX35" fmla="*/ 0 w 8420101"/>
              <a:gd name="connsiteY35" fmla="*/ 1428564 h 1904752"/>
              <a:gd name="connsiteX36" fmla="*/ 0 w 8420101"/>
              <a:gd name="connsiteY36" fmla="*/ 990471 h 1904752"/>
              <a:gd name="connsiteX37" fmla="*/ 0 w 8420101"/>
              <a:gd name="connsiteY37" fmla="*/ 552378 h 1904752"/>
              <a:gd name="connsiteX38" fmla="*/ 0 w 8420101"/>
              <a:gd name="connsiteY38" fmla="*/ 0 h 190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420101" h="1904752" fill="none" extrusionOk="0">
                <a:moveTo>
                  <a:pt x="0" y="0"/>
                </a:moveTo>
                <a:cubicBezTo>
                  <a:pt x="151611" y="-30172"/>
                  <a:pt x="173880" y="4886"/>
                  <a:pt x="308737" y="0"/>
                </a:cubicBezTo>
                <a:cubicBezTo>
                  <a:pt x="443594" y="-4886"/>
                  <a:pt x="466790" y="17105"/>
                  <a:pt x="617474" y="0"/>
                </a:cubicBezTo>
                <a:cubicBezTo>
                  <a:pt x="768158" y="-17105"/>
                  <a:pt x="775724" y="29254"/>
                  <a:pt x="926211" y="0"/>
                </a:cubicBezTo>
                <a:cubicBezTo>
                  <a:pt x="1076698" y="-29254"/>
                  <a:pt x="1379328" y="42967"/>
                  <a:pt x="1655953" y="0"/>
                </a:cubicBezTo>
                <a:cubicBezTo>
                  <a:pt x="1932578" y="-42967"/>
                  <a:pt x="2047264" y="58671"/>
                  <a:pt x="2217293" y="0"/>
                </a:cubicBezTo>
                <a:cubicBezTo>
                  <a:pt x="2387322" y="-58671"/>
                  <a:pt x="2393329" y="13041"/>
                  <a:pt x="2526030" y="0"/>
                </a:cubicBezTo>
                <a:cubicBezTo>
                  <a:pt x="2658731" y="-13041"/>
                  <a:pt x="2891077" y="63988"/>
                  <a:pt x="3087370" y="0"/>
                </a:cubicBezTo>
                <a:cubicBezTo>
                  <a:pt x="3283663" y="-63988"/>
                  <a:pt x="3479727" y="14784"/>
                  <a:pt x="3817112" y="0"/>
                </a:cubicBezTo>
                <a:cubicBezTo>
                  <a:pt x="4154497" y="-14784"/>
                  <a:pt x="4089710" y="22249"/>
                  <a:pt x="4294252" y="0"/>
                </a:cubicBezTo>
                <a:cubicBezTo>
                  <a:pt x="4498794" y="-22249"/>
                  <a:pt x="4536848" y="13167"/>
                  <a:pt x="4771391" y="0"/>
                </a:cubicBezTo>
                <a:cubicBezTo>
                  <a:pt x="5005934" y="-13167"/>
                  <a:pt x="5164468" y="23196"/>
                  <a:pt x="5332731" y="0"/>
                </a:cubicBezTo>
                <a:cubicBezTo>
                  <a:pt x="5500994" y="-23196"/>
                  <a:pt x="5777752" y="12616"/>
                  <a:pt x="5978272" y="0"/>
                </a:cubicBezTo>
                <a:cubicBezTo>
                  <a:pt x="6178792" y="-12616"/>
                  <a:pt x="6314137" y="9449"/>
                  <a:pt x="6623813" y="0"/>
                </a:cubicBezTo>
                <a:cubicBezTo>
                  <a:pt x="6933489" y="-9449"/>
                  <a:pt x="7103209" y="75967"/>
                  <a:pt x="7269354" y="0"/>
                </a:cubicBezTo>
                <a:cubicBezTo>
                  <a:pt x="7435499" y="-75967"/>
                  <a:pt x="8078263" y="121990"/>
                  <a:pt x="8420101" y="0"/>
                </a:cubicBezTo>
                <a:cubicBezTo>
                  <a:pt x="8463180" y="98671"/>
                  <a:pt x="8400496" y="241077"/>
                  <a:pt x="8420101" y="476188"/>
                </a:cubicBezTo>
                <a:cubicBezTo>
                  <a:pt x="8439706" y="711299"/>
                  <a:pt x="8369218" y="768171"/>
                  <a:pt x="8420101" y="952376"/>
                </a:cubicBezTo>
                <a:cubicBezTo>
                  <a:pt x="8470984" y="1136581"/>
                  <a:pt x="8408468" y="1269973"/>
                  <a:pt x="8420101" y="1447612"/>
                </a:cubicBezTo>
                <a:cubicBezTo>
                  <a:pt x="8431734" y="1625251"/>
                  <a:pt x="8401392" y="1795307"/>
                  <a:pt x="8420101" y="1904752"/>
                </a:cubicBezTo>
                <a:cubicBezTo>
                  <a:pt x="8266410" y="1976220"/>
                  <a:pt x="8075400" y="1897008"/>
                  <a:pt x="7774560" y="1904752"/>
                </a:cubicBezTo>
                <a:cubicBezTo>
                  <a:pt x="7473720" y="1912496"/>
                  <a:pt x="7514856" y="1892383"/>
                  <a:pt x="7297421" y="1904752"/>
                </a:cubicBezTo>
                <a:cubicBezTo>
                  <a:pt x="7079986" y="1917121"/>
                  <a:pt x="6940314" y="1870853"/>
                  <a:pt x="6820282" y="1904752"/>
                </a:cubicBezTo>
                <a:cubicBezTo>
                  <a:pt x="6700250" y="1938651"/>
                  <a:pt x="6558837" y="1870997"/>
                  <a:pt x="6343143" y="1904752"/>
                </a:cubicBezTo>
                <a:cubicBezTo>
                  <a:pt x="6127449" y="1938507"/>
                  <a:pt x="5990321" y="1883292"/>
                  <a:pt x="5866004" y="1904752"/>
                </a:cubicBezTo>
                <a:cubicBezTo>
                  <a:pt x="5741687" y="1926212"/>
                  <a:pt x="5408208" y="1888970"/>
                  <a:pt x="5220463" y="1904752"/>
                </a:cubicBezTo>
                <a:cubicBezTo>
                  <a:pt x="5032718" y="1920534"/>
                  <a:pt x="4843355" y="1898683"/>
                  <a:pt x="4659123" y="1904752"/>
                </a:cubicBezTo>
                <a:cubicBezTo>
                  <a:pt x="4474891" y="1910821"/>
                  <a:pt x="4451793" y="1889126"/>
                  <a:pt x="4350386" y="1904752"/>
                </a:cubicBezTo>
                <a:cubicBezTo>
                  <a:pt x="4248979" y="1920378"/>
                  <a:pt x="4038099" y="1887744"/>
                  <a:pt x="3873246" y="1904752"/>
                </a:cubicBezTo>
                <a:cubicBezTo>
                  <a:pt x="3708393" y="1921760"/>
                  <a:pt x="3479722" y="1843280"/>
                  <a:pt x="3227705" y="1904752"/>
                </a:cubicBezTo>
                <a:cubicBezTo>
                  <a:pt x="2975688" y="1966224"/>
                  <a:pt x="2978115" y="1883375"/>
                  <a:pt x="2834767" y="1904752"/>
                </a:cubicBezTo>
                <a:cubicBezTo>
                  <a:pt x="2691419" y="1926129"/>
                  <a:pt x="2309442" y="1863877"/>
                  <a:pt x="2105025" y="1904752"/>
                </a:cubicBezTo>
                <a:cubicBezTo>
                  <a:pt x="1900608" y="1945627"/>
                  <a:pt x="1681343" y="1868653"/>
                  <a:pt x="1375283" y="1904752"/>
                </a:cubicBezTo>
                <a:cubicBezTo>
                  <a:pt x="1069223" y="1940851"/>
                  <a:pt x="1057211" y="1865951"/>
                  <a:pt x="813943" y="1904752"/>
                </a:cubicBezTo>
                <a:cubicBezTo>
                  <a:pt x="570675" y="1943553"/>
                  <a:pt x="242122" y="1861416"/>
                  <a:pt x="0" y="1904752"/>
                </a:cubicBezTo>
                <a:cubicBezTo>
                  <a:pt x="-43243" y="1766727"/>
                  <a:pt x="37896" y="1597430"/>
                  <a:pt x="0" y="1428564"/>
                </a:cubicBezTo>
                <a:cubicBezTo>
                  <a:pt x="-37896" y="1259698"/>
                  <a:pt x="7437" y="1181110"/>
                  <a:pt x="0" y="990471"/>
                </a:cubicBezTo>
                <a:cubicBezTo>
                  <a:pt x="-7437" y="799832"/>
                  <a:pt x="7019" y="660155"/>
                  <a:pt x="0" y="552378"/>
                </a:cubicBezTo>
                <a:cubicBezTo>
                  <a:pt x="-7019" y="444601"/>
                  <a:pt x="47008" y="143807"/>
                  <a:pt x="0" y="0"/>
                </a:cubicBezTo>
                <a:close/>
              </a:path>
              <a:path w="8420101" h="1904752" stroke="0" extrusionOk="0">
                <a:moveTo>
                  <a:pt x="0" y="0"/>
                </a:moveTo>
                <a:cubicBezTo>
                  <a:pt x="212300" y="-13601"/>
                  <a:pt x="356358" y="29123"/>
                  <a:pt x="477139" y="0"/>
                </a:cubicBezTo>
                <a:cubicBezTo>
                  <a:pt x="597920" y="-29123"/>
                  <a:pt x="660519" y="22464"/>
                  <a:pt x="785876" y="0"/>
                </a:cubicBezTo>
                <a:cubicBezTo>
                  <a:pt x="911233" y="-22464"/>
                  <a:pt x="1152336" y="83878"/>
                  <a:pt x="1515618" y="0"/>
                </a:cubicBezTo>
                <a:cubicBezTo>
                  <a:pt x="1878900" y="-83878"/>
                  <a:pt x="1859050" y="40071"/>
                  <a:pt x="1992757" y="0"/>
                </a:cubicBezTo>
                <a:cubicBezTo>
                  <a:pt x="2126464" y="-40071"/>
                  <a:pt x="2285682" y="34303"/>
                  <a:pt x="2469896" y="0"/>
                </a:cubicBezTo>
                <a:cubicBezTo>
                  <a:pt x="2654110" y="-34303"/>
                  <a:pt x="2893252" y="34615"/>
                  <a:pt x="3199638" y="0"/>
                </a:cubicBezTo>
                <a:cubicBezTo>
                  <a:pt x="3506024" y="-34615"/>
                  <a:pt x="3465834" y="5196"/>
                  <a:pt x="3592576" y="0"/>
                </a:cubicBezTo>
                <a:cubicBezTo>
                  <a:pt x="3719318" y="-5196"/>
                  <a:pt x="4144207" y="61338"/>
                  <a:pt x="4322319" y="0"/>
                </a:cubicBezTo>
                <a:cubicBezTo>
                  <a:pt x="4500431" y="-61338"/>
                  <a:pt x="4720823" y="81668"/>
                  <a:pt x="5052061" y="0"/>
                </a:cubicBezTo>
                <a:cubicBezTo>
                  <a:pt x="5383299" y="-81668"/>
                  <a:pt x="5490779" y="20691"/>
                  <a:pt x="5613401" y="0"/>
                </a:cubicBezTo>
                <a:cubicBezTo>
                  <a:pt x="5736023" y="-20691"/>
                  <a:pt x="6153323" y="23782"/>
                  <a:pt x="6343143" y="0"/>
                </a:cubicBezTo>
                <a:cubicBezTo>
                  <a:pt x="6532963" y="-23782"/>
                  <a:pt x="6711815" y="46196"/>
                  <a:pt x="6820282" y="0"/>
                </a:cubicBezTo>
                <a:cubicBezTo>
                  <a:pt x="6928749" y="-46196"/>
                  <a:pt x="7076812" y="53412"/>
                  <a:pt x="7297421" y="0"/>
                </a:cubicBezTo>
                <a:cubicBezTo>
                  <a:pt x="7518030" y="-53412"/>
                  <a:pt x="7674815" y="17044"/>
                  <a:pt x="7942962" y="0"/>
                </a:cubicBezTo>
                <a:cubicBezTo>
                  <a:pt x="8211109" y="-17044"/>
                  <a:pt x="8318124" y="26613"/>
                  <a:pt x="8420101" y="0"/>
                </a:cubicBezTo>
                <a:cubicBezTo>
                  <a:pt x="8432172" y="134493"/>
                  <a:pt x="8397792" y="325946"/>
                  <a:pt x="8420101" y="514283"/>
                </a:cubicBezTo>
                <a:cubicBezTo>
                  <a:pt x="8442410" y="702620"/>
                  <a:pt x="8392751" y="858395"/>
                  <a:pt x="8420101" y="1009519"/>
                </a:cubicBezTo>
                <a:cubicBezTo>
                  <a:pt x="8447451" y="1160643"/>
                  <a:pt x="8313212" y="1542025"/>
                  <a:pt x="8420101" y="1904752"/>
                </a:cubicBezTo>
                <a:cubicBezTo>
                  <a:pt x="8255445" y="1924095"/>
                  <a:pt x="7929808" y="1881806"/>
                  <a:pt x="7774560" y="1904752"/>
                </a:cubicBezTo>
                <a:cubicBezTo>
                  <a:pt x="7619312" y="1927698"/>
                  <a:pt x="7484684" y="1895195"/>
                  <a:pt x="7381622" y="1904752"/>
                </a:cubicBezTo>
                <a:cubicBezTo>
                  <a:pt x="7278560" y="1914309"/>
                  <a:pt x="6969807" y="1821585"/>
                  <a:pt x="6651880" y="1904752"/>
                </a:cubicBezTo>
                <a:cubicBezTo>
                  <a:pt x="6333953" y="1987919"/>
                  <a:pt x="6219732" y="1864848"/>
                  <a:pt x="6090540" y="1904752"/>
                </a:cubicBezTo>
                <a:cubicBezTo>
                  <a:pt x="5961348" y="1944656"/>
                  <a:pt x="5837570" y="1861274"/>
                  <a:pt x="5697602" y="1904752"/>
                </a:cubicBezTo>
                <a:cubicBezTo>
                  <a:pt x="5557634" y="1948230"/>
                  <a:pt x="5353983" y="1864620"/>
                  <a:pt x="5136262" y="1904752"/>
                </a:cubicBezTo>
                <a:cubicBezTo>
                  <a:pt x="4918541" y="1944884"/>
                  <a:pt x="4963749" y="1877444"/>
                  <a:pt x="4827525" y="1904752"/>
                </a:cubicBezTo>
                <a:cubicBezTo>
                  <a:pt x="4691301" y="1932060"/>
                  <a:pt x="4624018" y="1897005"/>
                  <a:pt x="4518788" y="1904752"/>
                </a:cubicBezTo>
                <a:cubicBezTo>
                  <a:pt x="4413558" y="1912499"/>
                  <a:pt x="4077370" y="1864416"/>
                  <a:pt x="3957447" y="1904752"/>
                </a:cubicBezTo>
                <a:cubicBezTo>
                  <a:pt x="3837524" y="1945088"/>
                  <a:pt x="3727956" y="1860273"/>
                  <a:pt x="3564509" y="1904752"/>
                </a:cubicBezTo>
                <a:cubicBezTo>
                  <a:pt x="3401062" y="1949231"/>
                  <a:pt x="3096363" y="1841554"/>
                  <a:pt x="2918968" y="1904752"/>
                </a:cubicBezTo>
                <a:cubicBezTo>
                  <a:pt x="2741573" y="1967950"/>
                  <a:pt x="2712007" y="1870306"/>
                  <a:pt x="2526030" y="1904752"/>
                </a:cubicBezTo>
                <a:cubicBezTo>
                  <a:pt x="2340053" y="1939198"/>
                  <a:pt x="2014142" y="1867272"/>
                  <a:pt x="1880489" y="1904752"/>
                </a:cubicBezTo>
                <a:cubicBezTo>
                  <a:pt x="1746836" y="1942232"/>
                  <a:pt x="1686958" y="1875550"/>
                  <a:pt x="1571752" y="1904752"/>
                </a:cubicBezTo>
                <a:cubicBezTo>
                  <a:pt x="1456546" y="1933954"/>
                  <a:pt x="1074320" y="1847271"/>
                  <a:pt x="926211" y="1904752"/>
                </a:cubicBezTo>
                <a:cubicBezTo>
                  <a:pt x="778102" y="1962233"/>
                  <a:pt x="670951" y="1863894"/>
                  <a:pt x="533273" y="1904752"/>
                </a:cubicBezTo>
                <a:cubicBezTo>
                  <a:pt x="395595" y="1945610"/>
                  <a:pt x="244258" y="1867332"/>
                  <a:pt x="0" y="1904752"/>
                </a:cubicBezTo>
                <a:cubicBezTo>
                  <a:pt x="-43871" y="1766464"/>
                  <a:pt x="39974" y="1568321"/>
                  <a:pt x="0" y="1466659"/>
                </a:cubicBezTo>
                <a:cubicBezTo>
                  <a:pt x="-39974" y="1364997"/>
                  <a:pt x="34925" y="1138313"/>
                  <a:pt x="0" y="952376"/>
                </a:cubicBezTo>
                <a:cubicBezTo>
                  <a:pt x="-34925" y="766439"/>
                  <a:pt x="24565" y="727960"/>
                  <a:pt x="0" y="514283"/>
                </a:cubicBezTo>
                <a:cubicBezTo>
                  <a:pt x="-24565" y="300606"/>
                  <a:pt x="26189" y="233671"/>
                  <a:pt x="0" y="0"/>
                </a:cubicBezTo>
                <a:close/>
              </a:path>
            </a:pathLst>
          </a:custGeom>
          <a:solidFill>
            <a:srgbClr val="BDEDEC"/>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softEdge rad="0"/>
          </a:effectLst>
          <a:scene3d>
            <a:camera prst="orthographicFront"/>
            <a:lightRig rig="threePt" dir="t"/>
          </a:scene3d>
          <a:sp3d prstMaterial="matte"/>
        </p:spPr>
        <p:txBody>
          <a:bodyPr wrap="square" anchor="ctr" anchorCtr="0">
            <a:spAutoFit/>
          </a:bodyPr>
          <a:lstStyle/>
          <a:p>
            <a:pPr marL="0" indent="0">
              <a:lnSpc>
                <a:spcPct val="150000"/>
              </a:lnSpc>
              <a:buNone/>
            </a:pPr>
            <a:endParaRPr lang="en-US" sz="1200" dirty="0">
              <a:latin typeface="Cambria" panose="02040503050406030204" pitchFamily="18" charset="0"/>
              <a:ea typeface="Cambria" panose="02040503050406030204" pitchFamily="18" charset="0"/>
            </a:endParaRPr>
          </a:p>
          <a:p>
            <a:pPr marL="0" indent="0">
              <a:lnSpc>
                <a:spcPct val="150000"/>
              </a:lnSpc>
              <a:buNone/>
            </a:pPr>
            <a:r>
              <a:rPr lang="en-US" sz="2800" dirty="0">
                <a:latin typeface="Cambria" panose="02040503050406030204" pitchFamily="18" charset="0"/>
                <a:ea typeface="Cambria" panose="02040503050406030204" pitchFamily="18" charset="0"/>
              </a:rPr>
              <a:t>How should the social planner aggregate individual preferences into a social preference?</a:t>
            </a:r>
          </a:p>
          <a:p>
            <a:pPr marL="0" indent="0">
              <a:lnSpc>
                <a:spcPct val="150000"/>
              </a:lnSpc>
              <a:buNone/>
            </a:pPr>
            <a:endParaRPr lang="en-US" sz="1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38573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0" y="348902"/>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Measurement of tradeoffs – through social interaction</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B212806-0B03-4968-8D9D-35F23DD2A377}"/>
                  </a:ext>
                </a:extLst>
              </p:cNvPr>
              <p:cNvSpPr txBox="1"/>
              <p:nvPr/>
            </p:nvSpPr>
            <p:spPr>
              <a:xfrm>
                <a:off x="1451550" y="1352001"/>
                <a:ext cx="9288890" cy="28350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𝑖𝑛</m:t>
                      </m:r>
                      <m:r>
                        <a:rPr lang="en-US" sz="2600" b="0" i="1" smtClean="0">
                          <a:latin typeface="Cambria Math" panose="02040503050406030204" pitchFamily="18" charset="0"/>
                        </a:rPr>
                        <m:t> </m:t>
                      </m:r>
                      <m:r>
                        <a:rPr lang="en-US" sz="2600" b="0" i="1" smtClean="0">
                          <a:latin typeface="Cambria Math" panose="02040503050406030204" pitchFamily="18" charset="0"/>
                        </a:rPr>
                        <m:t>𝑎𝑛</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𝑟𝑒𝑠𝑡𝑎𝑢𝑟𝑎𝑛𝑡</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rPr>
                            <m:t>2</m:t>
                          </m:r>
                        </m:sup>
                      </m:sSup>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𝑡𝑎𝑘𝑒𝑜𝑢𝑡</m:t>
                      </m:r>
                    </m:oMath>
                  </m:oMathPara>
                </a14:m>
                <a:endParaRPr lang="en-US" sz="2600" b="0" dirty="0">
                  <a:ea typeface="Cambria Math" panose="02040503050406030204" pitchFamily="18" charset="0"/>
                </a:endParaRPr>
              </a:p>
              <a:p>
                <a:endParaRPr lang="en-US" sz="2600" dirty="0"/>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𝑖𝑛</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𝑎</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𝑟𝑒𝑠𝑡𝑎𝑢𝑟𝑎𝑛𝑡</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rPr>
                            <m:t>2</m:t>
                          </m:r>
                        </m:sup>
                      </m:sSup>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𝑡𝑎𝑘𝑒𝑜𝑢𝑡</m:t>
                      </m:r>
                    </m:oMath>
                  </m:oMathPara>
                </a14:m>
                <a:endParaRPr lang="en-US" sz="2600" dirty="0"/>
              </a:p>
              <a:p>
                <a:endParaRPr lang="en-US" sz="2600" dirty="0"/>
              </a:p>
              <a:p>
                <a:pPr/>
                <a14:m>
                  <m:oMathPara xmlns:m="http://schemas.openxmlformats.org/officeDocument/2006/math">
                    <m:oMathParaPr>
                      <m:jc m:val="centerGroup"/>
                    </m:oMathParaPr>
                    <m:oMath xmlns:m="http://schemas.openxmlformats.org/officeDocument/2006/math">
                      <m:r>
                        <a:rPr lang="en-US" sz="2600" b="0" i="1" smtClean="0">
                          <a:highlight>
                            <a:srgbClr val="FFFF00"/>
                          </a:highlight>
                          <a:latin typeface="Cambria Math" panose="02040503050406030204" pitchFamily="18" charset="0"/>
                        </a:rPr>
                        <m:t>𝐸𝑎𝑡</m:t>
                      </m:r>
                      <m:r>
                        <a:rPr lang="en-US" sz="2600" b="0" i="1" smtClean="0">
                          <a:highlight>
                            <a:srgbClr val="FFFF00"/>
                          </a:highlight>
                          <a:latin typeface="Cambria Math" panose="02040503050406030204" pitchFamily="18" charset="0"/>
                        </a:rPr>
                        <m:t> </m:t>
                      </m:r>
                      <m:r>
                        <a:rPr lang="en-US" sz="2600" b="0" i="1" smtClean="0">
                          <a:highlight>
                            <a:srgbClr val="FFFF00"/>
                          </a:highlight>
                          <a:latin typeface="Cambria Math" panose="02040503050406030204" pitchFamily="18" charset="0"/>
                        </a:rPr>
                        <m:t>𝑖𝑛</m:t>
                      </m:r>
                      <m:r>
                        <a:rPr lang="en-US" sz="2600" b="0" i="1" smtClean="0">
                          <a:highlight>
                            <a:srgbClr val="FFFF00"/>
                          </a:highlight>
                          <a:latin typeface="Cambria Math" panose="02040503050406030204" pitchFamily="18" charset="0"/>
                        </a:rPr>
                        <m:t> </m:t>
                      </m:r>
                      <m:r>
                        <a:rPr lang="en-US" sz="2600" b="0" i="1" smtClean="0">
                          <a:highlight>
                            <a:srgbClr val="FFFF00"/>
                          </a:highlight>
                          <a:latin typeface="Cambria Math" panose="02040503050406030204" pitchFamily="18" charset="0"/>
                        </a:rPr>
                        <m:t>𝑎𝑛</m:t>
                      </m:r>
                      <m:r>
                        <a:rPr lang="en-US" sz="2600" b="0" i="1" smtClean="0">
                          <a:highlight>
                            <a:srgbClr val="FFFF00"/>
                          </a:highlight>
                          <a:latin typeface="Cambria Math" panose="02040503050406030204" pitchFamily="18" charset="0"/>
                        </a:rPr>
                        <m:t> </m:t>
                      </m:r>
                      <m:r>
                        <a:rPr lang="en-US" sz="2600" b="0" i="1" smtClean="0">
                          <a:highlight>
                            <a:srgbClr val="FFFF00"/>
                          </a:highlight>
                          <a:latin typeface="Cambria Math" panose="02040503050406030204" pitchFamily="18" charset="0"/>
                        </a:rPr>
                        <m:t>𝐼𝑡𝑎𝑙𝑖𝑎𝑛</m:t>
                      </m:r>
                      <m:r>
                        <a:rPr lang="en-US" sz="2600" b="0" i="1" smtClean="0">
                          <a:highlight>
                            <a:srgbClr val="FFFF00"/>
                          </a:highlight>
                          <a:latin typeface="Cambria Math" panose="02040503050406030204" pitchFamily="18" charset="0"/>
                        </a:rPr>
                        <m:t> </m:t>
                      </m:r>
                      <m:r>
                        <a:rPr lang="en-US" sz="2600" b="0" i="1" smtClean="0">
                          <a:highlight>
                            <a:srgbClr val="FFFF00"/>
                          </a:highlight>
                          <a:latin typeface="Cambria Math" panose="02040503050406030204" pitchFamily="18" charset="0"/>
                        </a:rPr>
                        <m:t>𝑟𝑒𝑠𝑡𝑎𝑢𝑟𝑎𝑛𝑡</m:t>
                      </m:r>
                      <m:r>
                        <a:rPr lang="en-US" sz="2600" b="0" i="1" smtClean="0">
                          <a:highlight>
                            <a:srgbClr val="FFFF00"/>
                          </a:highlight>
                          <a:latin typeface="Cambria Math" panose="02040503050406030204" pitchFamily="18" charset="0"/>
                        </a:rPr>
                        <m:t> </m:t>
                      </m:r>
                      <m:sSup>
                        <m:sSupPr>
                          <m:ctrlPr>
                            <a:rPr lang="en-US" sz="2600" b="0" i="1" smtClean="0">
                              <a:latin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m:t>
                          </m:r>
                          <m:r>
                            <a:rPr lang="en-US" sz="2600" b="0" i="1" smtClean="0">
                              <a:highlight>
                                <a:srgbClr val="FFFF00"/>
                              </a:highlight>
                              <a:latin typeface="Cambria Math" panose="02040503050406030204" pitchFamily="18" charset="0"/>
                            </a:rPr>
                            <m:t>1</m:t>
                          </m:r>
                          <m:r>
                            <a:rPr lang="en-US" sz="2600" b="0" i="1" smtClean="0">
                              <a:latin typeface="Cambria Math" panose="02040503050406030204" pitchFamily="18" charset="0"/>
                            </a:rPr>
                            <m:t>,</m:t>
                          </m:r>
                          <m:r>
                            <a:rPr lang="en-US" sz="2600" b="0" i="1" smtClean="0">
                              <a:latin typeface="Cambria Math" panose="02040503050406030204" pitchFamily="18" charset="0"/>
                            </a:rPr>
                            <m:t>2</m:t>
                          </m:r>
                          <m:r>
                            <a:rPr lang="en-US" sz="2600" b="0" i="1" smtClean="0">
                              <a:latin typeface="Cambria Math" panose="02040503050406030204" pitchFamily="18" charset="0"/>
                            </a:rPr>
                            <m:t>}</m:t>
                          </m:r>
                        </m:sup>
                      </m:sSup>
                      <m:r>
                        <a:rPr lang="en-US" sz="2600" b="0" i="1" smtClean="0">
                          <a:latin typeface="Cambria Math" panose="02040503050406030204" pitchFamily="18" charset="0"/>
                          <a:ea typeface="Cambria Math" panose="02040503050406030204" pitchFamily="18" charset="0"/>
                        </a:rPr>
                        <m:t>𝐸𝑎𝑡</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𝑖𝑛</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𝑎</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h</m:t>
                      </m:r>
                      <m:r>
                        <a:rPr lang="en-US" sz="2600" b="0" i="1" smtClean="0">
                          <a:latin typeface="Cambria Math" panose="02040503050406030204" pitchFamily="18" charset="0"/>
                          <a:ea typeface="Cambria Math" panose="02040503050406030204" pitchFamily="18" charset="0"/>
                        </a:rPr>
                        <m:t>𝑎𝑖</m:t>
                      </m:r>
                      <m:r>
                        <a:rPr lang="en-US" sz="2600" b="0" i="1" smtClean="0">
                          <a:latin typeface="Cambria Math" panose="02040503050406030204" pitchFamily="18" charset="0"/>
                          <a:ea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𝑟𝑒𝑠𝑡𝑎𝑢𝑟𝑎𝑛𝑡</m:t>
                      </m:r>
                    </m:oMath>
                  </m:oMathPara>
                </a14:m>
                <a:endParaRPr lang="en-US" sz="2600" b="0" dirty="0">
                  <a:ea typeface="Cambria Math" panose="02040503050406030204" pitchFamily="18" charset="0"/>
                </a:endParaRPr>
              </a:p>
              <a:p>
                <a:endParaRPr lang="en-US" sz="2600" dirty="0"/>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𝐸𝑎𝑡</m:t>
                      </m:r>
                      <m:r>
                        <a:rPr lang="en-US" sz="2600" b="0" i="1" smtClean="0">
                          <a:latin typeface="Cambria Math" panose="02040503050406030204" pitchFamily="18" charset="0"/>
                        </a:rPr>
                        <m:t> </m:t>
                      </m:r>
                      <m:r>
                        <a:rPr lang="en-US" sz="2600" b="0" i="1" smtClean="0">
                          <a:latin typeface="Cambria Math" panose="02040503050406030204" pitchFamily="18" charset="0"/>
                        </a:rPr>
                        <m:t>𝐼𝑡𝑎𝑙𝑖𝑎𝑛</m:t>
                      </m:r>
                      <m:r>
                        <a:rPr lang="en-US" sz="2600" b="0" i="1" smtClean="0">
                          <a:latin typeface="Cambria Math" panose="02040503050406030204" pitchFamily="18" charset="0"/>
                        </a:rPr>
                        <m:t> </m:t>
                      </m:r>
                      <m:r>
                        <a:rPr lang="en-US" sz="2600" b="0" i="1" smtClean="0">
                          <a:latin typeface="Cambria Math" panose="02040503050406030204" pitchFamily="18" charset="0"/>
                        </a:rPr>
                        <m:t>𝑡𝑎𝑘𝑒𝑜𝑢𝑡</m:t>
                      </m:r>
                      <m:r>
                        <a:rPr lang="en-US" sz="2600" b="0" i="1" smtClean="0">
                          <a:latin typeface="Cambria Math" panose="02040503050406030204" pitchFamily="18" charset="0"/>
                        </a:rPr>
                        <m:t> </m:t>
                      </m:r>
                      <m:sSup>
                        <m:sSupPr>
                          <m:ctrlPr>
                            <a:rPr lang="en-US" sz="2600" b="0" i="1" smtClean="0">
                              <a:latin typeface="Cambria Math" panose="02040503050406030204" pitchFamily="18" charset="0"/>
                            </a:rPr>
                          </m:ctrlPr>
                        </m:sSupPr>
                        <m:e>
                          <m:r>
                            <a:rPr lang="en-US" sz="260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m:t>
                          </m:r>
                          <m:r>
                            <a:rPr lang="en-US" sz="2600" b="0" i="1" smtClean="0">
                              <a:highlight>
                                <a:srgbClr val="FFFF00"/>
                              </a:highlight>
                              <a:latin typeface="Cambria Math" panose="02040503050406030204" pitchFamily="18" charset="0"/>
                            </a:rPr>
                            <m:t>1</m:t>
                          </m:r>
                          <m:r>
                            <a:rPr lang="en-US" sz="2600" b="0" i="1" smtClean="0">
                              <a:latin typeface="Cambria Math" panose="02040503050406030204" pitchFamily="18" charset="0"/>
                            </a:rPr>
                            <m:t>,</m:t>
                          </m:r>
                          <m:r>
                            <a:rPr lang="en-US" sz="2600" b="0" i="1" smtClean="0">
                              <a:latin typeface="Cambria Math" panose="02040503050406030204" pitchFamily="18" charset="0"/>
                            </a:rPr>
                            <m:t>2</m:t>
                          </m:r>
                          <m:r>
                            <a:rPr lang="en-US" sz="2600" b="0" i="1" smtClean="0">
                              <a:latin typeface="Cambria Math" panose="02040503050406030204" pitchFamily="18" charset="0"/>
                            </a:rPr>
                            <m:t>}</m:t>
                          </m:r>
                        </m:sup>
                      </m:sSup>
                      <m:r>
                        <a:rPr lang="en-US" sz="2600" b="0" i="1" smtClean="0">
                          <a:highlight>
                            <a:srgbClr val="FFFF00"/>
                          </a:highlight>
                          <a:latin typeface="Cambria Math" panose="02040503050406030204" pitchFamily="18" charset="0"/>
                          <a:ea typeface="Cambria Math" panose="02040503050406030204" pitchFamily="18" charset="0"/>
                        </a:rPr>
                        <m:t>𝐸𝑎𝑡</m:t>
                      </m:r>
                      <m:r>
                        <a:rPr lang="en-US" sz="2600" b="0" i="1" smtClean="0">
                          <a:highlight>
                            <a:srgbClr val="FFFF00"/>
                          </a:highlight>
                          <a:latin typeface="Cambria Math" panose="02040503050406030204" pitchFamily="18" charset="0"/>
                          <a:ea typeface="Cambria Math" panose="02040503050406030204" pitchFamily="18" charset="0"/>
                        </a:rPr>
                        <m:t> </m:t>
                      </m:r>
                      <m:r>
                        <a:rPr lang="en-US" sz="2600" b="0" i="1" smtClean="0">
                          <a:highlight>
                            <a:srgbClr val="FFFF00"/>
                          </a:highlight>
                          <a:latin typeface="Cambria Math" panose="02040503050406030204" pitchFamily="18" charset="0"/>
                          <a:ea typeface="Cambria Math" panose="02040503050406030204" pitchFamily="18" charset="0"/>
                        </a:rPr>
                        <m:t>𝑇</m:t>
                      </m:r>
                      <m:r>
                        <a:rPr lang="en-US" sz="2600" b="0" i="1" smtClean="0">
                          <a:highlight>
                            <a:srgbClr val="FFFF00"/>
                          </a:highlight>
                          <a:latin typeface="Cambria Math" panose="02040503050406030204" pitchFamily="18" charset="0"/>
                          <a:ea typeface="Cambria Math" panose="02040503050406030204" pitchFamily="18" charset="0"/>
                        </a:rPr>
                        <m:t>h</m:t>
                      </m:r>
                      <m:r>
                        <a:rPr lang="en-US" sz="2600" b="0" i="1" smtClean="0">
                          <a:highlight>
                            <a:srgbClr val="FFFF00"/>
                          </a:highlight>
                          <a:latin typeface="Cambria Math" panose="02040503050406030204" pitchFamily="18" charset="0"/>
                          <a:ea typeface="Cambria Math" panose="02040503050406030204" pitchFamily="18" charset="0"/>
                        </a:rPr>
                        <m:t>𝑎𝑖</m:t>
                      </m:r>
                      <m:r>
                        <a:rPr lang="en-US" sz="2600" b="0" i="1" smtClean="0">
                          <a:highlight>
                            <a:srgbClr val="FFFF00"/>
                          </a:highlight>
                          <a:latin typeface="Cambria Math" panose="02040503050406030204" pitchFamily="18" charset="0"/>
                          <a:ea typeface="Cambria Math" panose="02040503050406030204" pitchFamily="18" charset="0"/>
                        </a:rPr>
                        <m:t> </m:t>
                      </m:r>
                      <m:r>
                        <a:rPr lang="en-US" sz="2600" b="0" i="1" smtClean="0">
                          <a:highlight>
                            <a:srgbClr val="FFFF00"/>
                          </a:highlight>
                          <a:latin typeface="Cambria Math" panose="02040503050406030204" pitchFamily="18" charset="0"/>
                          <a:ea typeface="Cambria Math" panose="02040503050406030204" pitchFamily="18" charset="0"/>
                        </a:rPr>
                        <m:t>𝑡𝑎𝑘𝑒𝑜𝑢𝑡</m:t>
                      </m:r>
                    </m:oMath>
                  </m:oMathPara>
                </a14:m>
                <a:endParaRPr lang="en-US" sz="2600" dirty="0">
                  <a:highlight>
                    <a:srgbClr val="FFFF00"/>
                  </a:highlight>
                </a:endParaRPr>
              </a:p>
            </p:txBody>
          </p:sp>
        </mc:Choice>
        <mc:Fallback xmlns="">
          <p:sp>
            <p:nvSpPr>
              <p:cNvPr id="2" name="TextBox 1">
                <a:extLst>
                  <a:ext uri="{FF2B5EF4-FFF2-40B4-BE49-F238E27FC236}">
                    <a16:creationId xmlns:a16="http://schemas.microsoft.com/office/drawing/2014/main" id="{9B212806-0B03-4968-8D9D-35F23DD2A377}"/>
                  </a:ext>
                </a:extLst>
              </p:cNvPr>
              <p:cNvSpPr txBox="1">
                <a:spLocks noRot="1" noChangeAspect="1" noMove="1" noResize="1" noEditPoints="1" noAdjustHandles="1" noChangeArrowheads="1" noChangeShapeType="1" noTextEdit="1"/>
              </p:cNvSpPr>
              <p:nvPr/>
            </p:nvSpPr>
            <p:spPr>
              <a:xfrm>
                <a:off x="1451550" y="1352001"/>
                <a:ext cx="9288890" cy="2835007"/>
              </a:xfrm>
              <a:prstGeom prst="rect">
                <a:avLst/>
              </a:prstGeom>
              <a:blipFill>
                <a:blip r:embed="rId2"/>
                <a:stretch>
                  <a:fillRect/>
                </a:stretch>
              </a:blipFill>
            </p:spPr>
            <p:txBody>
              <a:bodyPr/>
              <a:lstStyle/>
              <a:p>
                <a:r>
                  <a:rPr lang="LID4096">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0009744-F337-44F1-8808-6DCA4E9B581B}"/>
                  </a:ext>
                </a:extLst>
              </p:cNvPr>
              <p:cNvSpPr txBox="1"/>
              <p:nvPr/>
            </p:nvSpPr>
            <p:spPr>
              <a:xfrm>
                <a:off x="1451550" y="4640039"/>
                <a:ext cx="10730520" cy="2095574"/>
              </a:xfrm>
              <a:prstGeom prst="rect">
                <a:avLst/>
              </a:prstGeom>
              <a:noFill/>
            </p:spPr>
            <p:txBody>
              <a:bodyPr wrap="square" rtlCol="0">
                <a:spAutoFit/>
              </a:bodyPr>
              <a:lstStyle/>
              <a:p>
                <a:pPr>
                  <a:lnSpc>
                    <a:spcPct val="150000"/>
                  </a:lnSpc>
                </a:pPr>
                <a14:m>
                  <m:oMath xmlns:m="http://schemas.openxmlformats.org/officeDocument/2006/math">
                    <m:r>
                      <a:rPr lang="he-IL" sz="2600" i="1" smtClean="0">
                        <a:latin typeface="Cambria Math" panose="02040503050406030204" pitchFamily="18" charset="0"/>
                        <a:ea typeface="Cambria Math" panose="02040503050406030204" pitchFamily="18" charset="0"/>
                      </a:rPr>
                      <m:t>⟹</m:t>
                    </m:r>
                  </m:oMath>
                </a14:m>
                <a:r>
                  <a:rPr lang="en-US" sz="2600" dirty="0">
                    <a:latin typeface="Cambria" panose="02040503050406030204" pitchFamily="18" charset="0"/>
                    <a:ea typeface="Cambria" panose="02040503050406030204" pitchFamily="18" charset="0"/>
                  </a:rPr>
                  <a:t> Italian restaurant “-” Thai restaurant </a:t>
                </a:r>
              </a:p>
              <a:p>
                <a:pPr>
                  <a:lnSpc>
                    <a:spcPct val="150000"/>
                  </a:lnSpc>
                </a:pPr>
                <a:r>
                  <a:rPr lang="en-US" sz="2600" dirty="0">
                    <a:latin typeface="Cambria" panose="02040503050406030204" pitchFamily="18" charset="0"/>
                    <a:ea typeface="Cambria" panose="02040503050406030204" pitchFamily="18" charset="0"/>
                  </a:rPr>
                  <a:t>			   “</a:t>
                </a:r>
                <a14:m>
                  <m:oMath xmlns:m="http://schemas.openxmlformats.org/officeDocument/2006/math">
                    <m:r>
                      <a:rPr lang="en-US" sz="2600" i="1" smtClean="0">
                        <a:latin typeface="Cambria Math" panose="02040503050406030204" pitchFamily="18" charset="0"/>
                        <a:ea typeface="Cambria Math" panose="02040503050406030204" pitchFamily="18" charset="0"/>
                      </a:rPr>
                      <m:t>≥</m:t>
                    </m:r>
                  </m:oMath>
                </a14:m>
                <a:r>
                  <a:rPr lang="en-US" sz="2600" dirty="0">
                    <a:latin typeface="Cambria" panose="02040503050406030204" pitchFamily="18" charset="0"/>
                    <a:ea typeface="Cambria" panose="02040503050406030204" pitchFamily="18" charset="0"/>
                  </a:rPr>
                  <a:t>” 	   Italian takeout “-” Thai takeout  , for  1</a:t>
                </a:r>
              </a:p>
              <a:p>
                <a:pPr>
                  <a:lnSpc>
                    <a:spcPct val="150000"/>
                  </a:lnSpc>
                </a:pPr>
                <a:endParaRPr lang="en-US" sz="1200" dirty="0">
                  <a:latin typeface="Cambria" panose="02040503050406030204" pitchFamily="18" charset="0"/>
                  <a:ea typeface="Cambria" panose="02040503050406030204" pitchFamily="18" charset="0"/>
                </a:endParaRPr>
              </a:p>
              <a:p>
                <a:pPr>
                  <a:lnSpc>
                    <a:spcPct val="150000"/>
                  </a:lnSpc>
                </a:pPr>
                <a:endParaRPr lang="LID4096" sz="2600" dirty="0">
                  <a:latin typeface="Cambria" panose="02040503050406030204" pitchFamily="18" charset="0"/>
                  <a:ea typeface="Cambria" panose="02040503050406030204" pitchFamily="18" charset="0"/>
                </a:endParaRPr>
              </a:p>
            </p:txBody>
          </p:sp>
        </mc:Choice>
        <mc:Fallback xmlns="">
          <p:sp>
            <p:nvSpPr>
              <p:cNvPr id="4" name="TextBox 3">
                <a:extLst>
                  <a:ext uri="{FF2B5EF4-FFF2-40B4-BE49-F238E27FC236}">
                    <a16:creationId xmlns:a16="http://schemas.microsoft.com/office/drawing/2014/main" id="{30009744-F337-44F1-8808-6DCA4E9B581B}"/>
                  </a:ext>
                </a:extLst>
              </p:cNvPr>
              <p:cNvSpPr txBox="1">
                <a:spLocks noRot="1" noChangeAspect="1" noMove="1" noResize="1" noEditPoints="1" noAdjustHandles="1" noChangeArrowheads="1" noChangeShapeType="1" noTextEdit="1"/>
              </p:cNvSpPr>
              <p:nvPr/>
            </p:nvSpPr>
            <p:spPr>
              <a:xfrm>
                <a:off x="1451550" y="4640039"/>
                <a:ext cx="10730520" cy="2095574"/>
              </a:xfrm>
              <a:prstGeom prst="rect">
                <a:avLst/>
              </a:prstGeom>
              <a:blipFill>
                <a:blip r:embed="rId3"/>
                <a:stretch>
                  <a:fillRect/>
                </a:stretch>
              </a:blipFill>
            </p:spPr>
            <p:txBody>
              <a:bodyPr/>
              <a:lstStyle/>
              <a:p>
                <a:r>
                  <a:rPr lang="LID4096">
                    <a:noFill/>
                  </a:rPr>
                  <a:t> </a:t>
                </a:r>
              </a:p>
            </p:txBody>
          </p:sp>
        </mc:Fallback>
      </mc:AlternateContent>
    </p:spTree>
    <p:extLst>
      <p:ext uri="{BB962C8B-B14F-4D97-AF65-F5344CB8AC3E}">
        <p14:creationId xmlns:p14="http://schemas.microsoft.com/office/powerpoint/2010/main" val="13353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02283"/>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Measuring tradeoffs through social interaction</a:t>
            </a:r>
          </a:p>
        </p:txBody>
      </p:sp>
      <p:pic>
        <p:nvPicPr>
          <p:cNvPr id="3" name="Picture 2" descr="Diagram&#10;&#10;Description automatically generated">
            <a:extLst>
              <a:ext uri="{FF2B5EF4-FFF2-40B4-BE49-F238E27FC236}">
                <a16:creationId xmlns:a16="http://schemas.microsoft.com/office/drawing/2014/main" id="{159101AB-6859-4ABC-AFE4-80D93B5D1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4046" y="1046109"/>
            <a:ext cx="8383906" cy="4441932"/>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8114169-9FC1-4451-A265-9073C3E287A3}"/>
                  </a:ext>
                </a:extLst>
              </p:cNvPr>
              <p:cNvSpPr txBox="1"/>
              <p:nvPr/>
            </p:nvSpPr>
            <p:spPr>
              <a:xfrm>
                <a:off x="6382702" y="2444863"/>
                <a:ext cx="3848100" cy="1644425"/>
              </a:xfrm>
              <a:prstGeom prst="rect">
                <a:avLst/>
              </a:prstGeom>
              <a:solidFill>
                <a:schemeClr val="bg1"/>
              </a:solidFill>
            </p:spPr>
            <p:txBody>
              <a:bodyPr wrap="square" rtlCol="0" anchor="ctr" anchorCtr="0">
                <a:spAutoFit/>
              </a:bodyPr>
              <a:lstStyle/>
              <a:p>
                <a:pPr algn="ctr"/>
                <a14:m>
                  <m:oMath xmlns:m="http://schemas.openxmlformats.org/officeDocument/2006/math">
                    <m:r>
                      <a:rPr lang="en-US" sz="2000" b="0" i="1" smtClean="0">
                        <a:latin typeface="Cambria Math" panose="02040503050406030204" pitchFamily="18" charset="0"/>
                      </a:rPr>
                      <m:t>𝑥</m:t>
                    </m:r>
                    <m:sSup>
                      <m:sSupPr>
                        <m:ctrlPr>
                          <a:rPr lang="en-US" sz="2000" b="0" i="1" smtClean="0">
                            <a:latin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m:t>
                        </m:r>
                      </m:e>
                      <m:sup>
                        <m:r>
                          <a:rPr lang="en-US" sz="2000" b="0" i="1" smtClean="0">
                            <a:latin typeface="Cambria Math" panose="02040503050406030204" pitchFamily="18" charset="0"/>
                            <a:ea typeface="Cambria Math" panose="02040503050406030204" pitchFamily="18" charset="0"/>
                          </a:rPr>
                          <m:t>𝐺</m:t>
                        </m:r>
                      </m:sup>
                    </m:sSup>
                    <m:r>
                      <a:rPr lang="en-US" sz="2000" b="0" i="1" smtClean="0">
                        <a:latin typeface="Cambria Math" panose="02040503050406030204" pitchFamily="18" charset="0"/>
                      </a:rPr>
                      <m:t>𝑧</m:t>
                    </m:r>
                  </m:oMath>
                </a14:m>
                <a:r>
                  <a:rPr lang="en-US" sz="2000" b="0" i="1" dirty="0">
                    <a:latin typeface="Cambria Math" panose="02040503050406030204" pitchFamily="18" charset="0"/>
                  </a:rPr>
                  <a:t>	,     </a:t>
                </a:r>
                <a:r>
                  <a:rPr lang="en-US" sz="2000" b="0" dirty="0"/>
                  <a:t> </a:t>
                </a:r>
                <a14:m>
                  <m:oMath xmlns:m="http://schemas.openxmlformats.org/officeDocument/2006/math">
                    <m:r>
                      <m:rPr>
                        <m:sty m:val="p"/>
                      </m:rPr>
                      <a:rPr lang="en-US" sz="2000" b="0" i="0" smtClean="0">
                        <a:latin typeface="Cambria Math" panose="02040503050406030204" pitchFamily="18" charset="0"/>
                      </a:rPr>
                      <m:t>y</m:t>
                    </m:r>
                    <m:sSup>
                      <m:sSupPr>
                        <m:ctrlPr>
                          <a:rPr lang="en-US" sz="2000" b="0" i="1" smtClean="0">
                            <a:latin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m:t>
                        </m:r>
                      </m:e>
                      <m:sup>
                        <m:r>
                          <a:rPr lang="en-US" sz="2000" b="0" i="1" smtClean="0">
                            <a:latin typeface="Cambria Math" panose="02040503050406030204" pitchFamily="18" charset="0"/>
                            <a:ea typeface="Cambria Math" panose="02040503050406030204" pitchFamily="18" charset="0"/>
                          </a:rPr>
                          <m:t>𝐺</m:t>
                        </m:r>
                      </m:sup>
                    </m:sSup>
                    <m:r>
                      <a:rPr lang="en-US" sz="2000" b="0" i="1" smtClean="0">
                        <a:latin typeface="Cambria Math" panose="02040503050406030204" pitchFamily="18" charset="0"/>
                        <a:ea typeface="Cambria Math" panose="02040503050406030204" pitchFamily="18" charset="0"/>
                      </a:rPr>
                      <m:t>𝑤</m:t>
                    </m:r>
                  </m:oMath>
                </a14:m>
                <a:r>
                  <a:rPr lang="en-US" sz="2000" b="0" i="1" dirty="0">
                    <a:latin typeface="Cambria Math" panose="02040503050406030204" pitchFamily="18" charset="0"/>
                  </a:rPr>
                  <a:t> </a:t>
                </a:r>
              </a:p>
              <a:p>
                <a:pPr algn="ctr"/>
                <a:endParaRPr lang="en-US" sz="2000" b="0" i="1" dirty="0">
                  <a:latin typeface="Cambria Math" panose="02040503050406030204" pitchFamily="18" charset="0"/>
                </a:endParaRPr>
              </a:p>
              <a:p>
                <a:pPr algn="ctr"/>
                <a14:m>
                  <m:oMath xmlns:m="http://schemas.openxmlformats.org/officeDocument/2006/math">
                    <m:r>
                      <a:rPr lang="en-US" sz="2000" b="0" i="1" smtClean="0">
                        <a:latin typeface="Cambria Math" panose="02040503050406030204" pitchFamily="18" charset="0"/>
                      </a:rPr>
                      <m:t>𝑥</m:t>
                    </m:r>
                    <m:sSup>
                      <m:sSupPr>
                        <m:ctrlPr>
                          <a:rPr lang="en-US" sz="2000" b="0" i="1" smtClean="0">
                            <a:latin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m:t>
                        </m:r>
                      </m:e>
                      <m:sup>
                        <m:r>
                          <a:rPr lang="en-US" sz="2000" b="0" i="1" smtClean="0">
                            <a:latin typeface="Cambria Math" panose="02040503050406030204" pitchFamily="18" charset="0"/>
                            <a:ea typeface="Cambria Math" panose="02040503050406030204" pitchFamily="18" charset="0"/>
                          </a:rPr>
                          <m:t>𝐺</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𝑇</m:t>
                        </m:r>
                      </m:sup>
                    </m:sSup>
                    <m:r>
                      <a:rPr lang="en-US" sz="2000" b="0" i="1" smtClean="0">
                        <a:latin typeface="Cambria Math" panose="02040503050406030204" pitchFamily="18" charset="0"/>
                      </a:rPr>
                      <m:t>𝑦</m:t>
                    </m:r>
                  </m:oMath>
                </a14:m>
                <a:r>
                  <a:rPr lang="en-US" sz="2000" dirty="0"/>
                  <a:t>    ,     </a:t>
                </a:r>
                <a14:m>
                  <m:oMath xmlns:m="http://schemas.openxmlformats.org/officeDocument/2006/math">
                    <m:r>
                      <m:rPr>
                        <m:sty m:val="p"/>
                      </m:rPr>
                      <a:rPr lang="en-US" sz="2000" b="0" i="0" smtClean="0">
                        <a:latin typeface="Cambria Math" panose="02040503050406030204" pitchFamily="18" charset="0"/>
                      </a:rPr>
                      <m:t>w</m:t>
                    </m:r>
                    <m:sSup>
                      <m:sSupPr>
                        <m:ctrlPr>
                          <a:rPr lang="en-US" sz="2000" b="0" i="1" smtClean="0">
                            <a:latin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m:t>
                        </m:r>
                      </m:e>
                      <m:sup>
                        <m:r>
                          <a:rPr lang="en-US" sz="2000" b="0" i="1" smtClean="0">
                            <a:latin typeface="Cambria Math" panose="02040503050406030204" pitchFamily="18" charset="0"/>
                          </a:rPr>
                          <m:t>𝐺</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𝑇</m:t>
                        </m:r>
                      </m:sup>
                    </m:sSup>
                    <m:r>
                      <a:rPr lang="en-US" sz="2000" b="0" i="1" smtClean="0">
                        <a:latin typeface="Cambria Math" panose="02040503050406030204" pitchFamily="18" charset="0"/>
                      </a:rPr>
                      <m:t>𝑧</m:t>
                    </m:r>
                  </m:oMath>
                </a14:m>
                <a:endParaRPr lang="en-US" sz="2000" dirty="0"/>
              </a:p>
              <a:p>
                <a:endParaRPr lang="en-US" sz="2000" dirty="0"/>
              </a:p>
              <a:p>
                <a:pPr algn="ctr"/>
                <a14:m>
                  <m:oMathPara xmlns:m="http://schemas.openxmlformats.org/officeDocument/2006/math">
                    <m:oMathParaPr>
                      <m:jc m:val="centerGroup"/>
                    </m:oMathParaPr>
                    <m:oMath xmlns:m="http://schemas.openxmlformats.org/officeDocument/2006/math">
                      <m:r>
                        <a:rPr lang="he-IL" sz="200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𝑥</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𝑦</m:t>
                      </m:r>
                      <m:r>
                        <a:rPr lang="en-US" sz="2000" b="0" i="1" smtClean="0">
                          <a:latin typeface="Cambria Math" panose="02040503050406030204" pitchFamily="18" charset="0"/>
                          <a:ea typeface="Cambria Math" panose="02040503050406030204" pitchFamily="18" charset="0"/>
                        </a:rPr>
                        <m:t> </m:t>
                      </m:r>
                      <m:sSup>
                        <m:sSupPr>
                          <m:ctrlPr>
                            <a:rPr lang="en-US" sz="2000" b="0" i="1" smtClean="0">
                              <a:latin typeface="Cambria Math" panose="02040503050406030204" pitchFamily="18" charset="0"/>
                              <a:ea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m:t>
                          </m:r>
                        </m:e>
                        <m:sup>
                          <m:r>
                            <a:rPr lang="en-US" sz="2000" b="0" i="1" smtClean="0">
                              <a:latin typeface="Cambria Math" panose="02040503050406030204" pitchFamily="18" charset="0"/>
                              <a:ea typeface="Cambria Math" panose="02040503050406030204" pitchFamily="18" charset="0"/>
                            </a:rPr>
                            <m:t>𝑇</m:t>
                          </m:r>
                        </m:sup>
                      </m:sSup>
                      <m:r>
                        <a:rPr lang="en-US" sz="2000" b="0" i="1" smtClean="0">
                          <a:latin typeface="Cambria Math" panose="02040503050406030204" pitchFamily="18" charset="0"/>
                          <a:ea typeface="Cambria Math" panose="02040503050406030204" pitchFamily="18" charset="0"/>
                        </a:rPr>
                        <m:t>𝑧</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𝑤</m:t>
                      </m:r>
                    </m:oMath>
                  </m:oMathPara>
                </a14:m>
                <a:endParaRPr lang="LID4096" sz="2000" dirty="0"/>
              </a:p>
            </p:txBody>
          </p:sp>
        </mc:Choice>
        <mc:Fallback xmlns="">
          <p:sp>
            <p:nvSpPr>
              <p:cNvPr id="4" name="TextBox 3">
                <a:extLst>
                  <a:ext uri="{FF2B5EF4-FFF2-40B4-BE49-F238E27FC236}">
                    <a16:creationId xmlns:a16="http://schemas.microsoft.com/office/drawing/2014/main" id="{E8114169-9FC1-4451-A265-9073C3E287A3}"/>
                  </a:ext>
                </a:extLst>
              </p:cNvPr>
              <p:cNvSpPr txBox="1">
                <a:spLocks noRot="1" noChangeAspect="1" noMove="1" noResize="1" noEditPoints="1" noAdjustHandles="1" noChangeArrowheads="1" noChangeShapeType="1" noTextEdit="1"/>
              </p:cNvSpPr>
              <p:nvPr/>
            </p:nvSpPr>
            <p:spPr>
              <a:xfrm>
                <a:off x="6382702" y="2444863"/>
                <a:ext cx="3848100" cy="1644425"/>
              </a:xfrm>
              <a:prstGeom prst="rect">
                <a:avLst/>
              </a:prstGeom>
              <a:blipFill>
                <a:blip r:embed="rId4"/>
                <a:stretch>
                  <a:fillRect t="-1481" b="-1481"/>
                </a:stretch>
              </a:blipFill>
            </p:spPr>
            <p:txBody>
              <a:bodyPr/>
              <a:lstStyle/>
              <a:p>
                <a:r>
                  <a:rPr lang="LID4096">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AAA9486-94F8-45BB-8016-BE123752F429}"/>
                  </a:ext>
                </a:extLst>
              </p:cNvPr>
              <p:cNvSpPr txBox="1"/>
              <p:nvPr/>
            </p:nvSpPr>
            <p:spPr>
              <a:xfrm>
                <a:off x="1025887" y="5555283"/>
                <a:ext cx="10140223" cy="1039452"/>
              </a:xfrm>
              <a:prstGeom prst="rect">
                <a:avLst/>
              </a:prstGeom>
              <a:noFill/>
            </p:spPr>
            <p:txBody>
              <a:bodyPr wrap="square" lIns="0" tIns="0" rIns="0" bIns="0" rtlCol="0">
                <a:spAutoFit/>
              </a:bodyPr>
              <a:lstStyle/>
              <a:p>
                <a:pPr>
                  <a:lnSpc>
                    <a:spcPct val="150000"/>
                  </a:lnSpc>
                </a:pPr>
                <a:r>
                  <a:rPr lang="en-US" sz="2400" dirty="0">
                    <a:latin typeface="Cambria" panose="02040503050406030204" pitchFamily="18" charset="0"/>
                    <a:ea typeface="Cambria" panose="02040503050406030204" pitchFamily="18" charset="0"/>
                  </a:rPr>
                  <a:t>We use the indifference classes of group </a:t>
                </a:r>
                <a14:m>
                  <m:oMath xmlns:m="http://schemas.openxmlformats.org/officeDocument/2006/math">
                    <m:r>
                      <a:rPr lang="en-US" sz="2400" b="0" i="1" smtClean="0">
                        <a:latin typeface="Cambria Math" panose="02040503050406030204" pitchFamily="18" charset="0"/>
                        <a:ea typeface="Cambria" panose="02040503050406030204" pitchFamily="18" charset="0"/>
                      </a:rPr>
                      <m:t>𝐺</m:t>
                    </m:r>
                  </m:oMath>
                </a14:m>
                <a:r>
                  <a:rPr lang="en-US" sz="2400" dirty="0">
                    <a:latin typeface="Cambria" panose="02040503050406030204" pitchFamily="18" charset="0"/>
                    <a:ea typeface="Cambria" panose="02040503050406030204" pitchFamily="18" charset="0"/>
                  </a:rPr>
                  <a:t> as gauge to measure the strength of preference of group </a:t>
                </a:r>
                <a14:m>
                  <m:oMath xmlns:m="http://schemas.openxmlformats.org/officeDocument/2006/math">
                    <m:r>
                      <a:rPr lang="en-US" sz="2400" b="0" i="1" smtClean="0">
                        <a:latin typeface="Cambria Math" panose="02040503050406030204" pitchFamily="18" charset="0"/>
                        <a:ea typeface="Cambria" panose="02040503050406030204" pitchFamily="18" charset="0"/>
                      </a:rPr>
                      <m:t>𝑇</m:t>
                    </m:r>
                  </m:oMath>
                </a14:m>
                <a:r>
                  <a:rPr lang="en-US" sz="2400" dirty="0">
                    <a:latin typeface="Cambria" panose="02040503050406030204" pitchFamily="18" charset="0"/>
                    <a:ea typeface="Cambria" panose="02040503050406030204" pitchFamily="18" charset="0"/>
                  </a:rPr>
                  <a:t>, through the joint preference, of </a:t>
                </a:r>
                <a14:m>
                  <m:oMath xmlns:m="http://schemas.openxmlformats.org/officeDocument/2006/math">
                    <m:r>
                      <a:rPr lang="en-US" sz="2400" b="0" i="1" smtClean="0">
                        <a:latin typeface="Cambria Math" panose="02040503050406030204" pitchFamily="18" charset="0"/>
                        <a:ea typeface="Cambria" panose="02040503050406030204" pitchFamily="18" charset="0"/>
                      </a:rPr>
                      <m:t>𝐺</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𝑇</m:t>
                    </m:r>
                  </m:oMath>
                </a14:m>
                <a:r>
                  <a:rPr lang="en-US" sz="2400" dirty="0">
                    <a:latin typeface="Cambria" panose="02040503050406030204" pitchFamily="18" charset="0"/>
                    <a:ea typeface="Cambria" panose="02040503050406030204" pitchFamily="18" charset="0"/>
                  </a:rPr>
                  <a:t>. </a:t>
                </a:r>
                <a:endParaRPr lang="LID4096" sz="2400" dirty="0">
                  <a:latin typeface="Cambria" panose="02040503050406030204" pitchFamily="18" charset="0"/>
                  <a:ea typeface="Cambria" panose="02040503050406030204" pitchFamily="18" charset="0"/>
                </a:endParaRPr>
              </a:p>
            </p:txBody>
          </p:sp>
        </mc:Choice>
        <mc:Fallback xmlns="">
          <p:sp>
            <p:nvSpPr>
              <p:cNvPr id="10" name="TextBox 9">
                <a:extLst>
                  <a:ext uri="{FF2B5EF4-FFF2-40B4-BE49-F238E27FC236}">
                    <a16:creationId xmlns:a16="http://schemas.microsoft.com/office/drawing/2014/main" id="{EAAA9486-94F8-45BB-8016-BE123752F429}"/>
                  </a:ext>
                </a:extLst>
              </p:cNvPr>
              <p:cNvSpPr txBox="1">
                <a:spLocks noRot="1" noChangeAspect="1" noMove="1" noResize="1" noEditPoints="1" noAdjustHandles="1" noChangeArrowheads="1" noChangeShapeType="1" noTextEdit="1"/>
              </p:cNvSpPr>
              <p:nvPr/>
            </p:nvSpPr>
            <p:spPr>
              <a:xfrm>
                <a:off x="1025887" y="5555283"/>
                <a:ext cx="10140223" cy="1039452"/>
              </a:xfrm>
              <a:prstGeom prst="rect">
                <a:avLst/>
              </a:prstGeom>
              <a:blipFill>
                <a:blip r:embed="rId5"/>
                <a:stretch>
                  <a:fillRect l="-1803" r="-2344" b="-16959"/>
                </a:stretch>
              </a:blipFill>
            </p:spPr>
            <p:txBody>
              <a:bodyPr/>
              <a:lstStyle/>
              <a:p>
                <a:r>
                  <a:rPr lang="LID4096">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CB49626-29FD-4DAD-8E5D-F779D1673706}"/>
                  </a:ext>
                </a:extLst>
              </p:cNvPr>
              <p:cNvSpPr txBox="1"/>
              <p:nvPr/>
            </p:nvSpPr>
            <p:spPr>
              <a:xfrm>
                <a:off x="6379778" y="1056622"/>
                <a:ext cx="2890345" cy="830997"/>
              </a:xfrm>
              <a:prstGeom prst="rect">
                <a:avLst/>
              </a:prstGeom>
              <a:solidFill>
                <a:schemeClr val="bg1"/>
              </a:solidFill>
            </p:spPr>
            <p:txBody>
              <a:bodyPr wrap="square" rtlCol="0">
                <a:spAutoFit/>
              </a:bodyPr>
              <a:lstStyle/>
              <a:p>
                <a:r>
                  <a:rPr lang="en-US" sz="1600" dirty="0"/>
                  <a:t>Group </a:t>
                </a:r>
                <a14:m>
                  <m:oMath xmlns:m="http://schemas.openxmlformats.org/officeDocument/2006/math">
                    <m:r>
                      <a:rPr lang="en-US" sz="1600" b="0" i="1" smtClean="0">
                        <a:latin typeface="Cambria Math" panose="02040503050406030204" pitchFamily="18" charset="0"/>
                        <a:ea typeface="Cambria Math" panose="02040503050406030204" pitchFamily="18" charset="0"/>
                      </a:rPr>
                      <m:t>𝑇</m:t>
                    </m:r>
                  </m:oMath>
                </a14:m>
                <a:r>
                  <a:rPr lang="en-US" sz="1600" dirty="0"/>
                  <a:t> indifference curves</a:t>
                </a:r>
              </a:p>
              <a:p>
                <a:r>
                  <a:rPr lang="en-US" sz="1600" dirty="0"/>
                  <a:t>Group </a:t>
                </a:r>
                <a14:m>
                  <m:oMath xmlns:m="http://schemas.openxmlformats.org/officeDocument/2006/math">
                    <m:r>
                      <a:rPr lang="en-US" sz="1600" b="0" i="1" smtClean="0">
                        <a:latin typeface="Cambria Math" panose="02040503050406030204" pitchFamily="18" charset="0"/>
                      </a:rPr>
                      <m:t>𝐺</m:t>
                    </m:r>
                  </m:oMath>
                </a14:m>
                <a:r>
                  <a:rPr lang="en-US" sz="1600" dirty="0"/>
                  <a:t> indifference curves</a:t>
                </a:r>
              </a:p>
              <a:p>
                <a:r>
                  <a:rPr lang="en-US" sz="1600" dirty="0"/>
                  <a:t>Group </a:t>
                </a:r>
                <a14:m>
                  <m:oMath xmlns:m="http://schemas.openxmlformats.org/officeDocument/2006/math">
                    <m:r>
                      <a:rPr lang="en-US" sz="1600" b="0" i="1" smtClean="0">
                        <a:latin typeface="Cambria Math" panose="02040503050406030204" pitchFamily="18" charset="0"/>
                      </a:rPr>
                      <m:t>𝐺</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𝑇</m:t>
                    </m:r>
                  </m:oMath>
                </a14:m>
                <a:r>
                  <a:rPr lang="en-US" sz="1600" dirty="0"/>
                  <a:t> indifference curves</a:t>
                </a:r>
                <a:endParaRPr lang="LID4096" sz="1600" dirty="0"/>
              </a:p>
            </p:txBody>
          </p:sp>
        </mc:Choice>
        <mc:Fallback xmlns="">
          <p:sp>
            <p:nvSpPr>
              <p:cNvPr id="2" name="TextBox 1">
                <a:extLst>
                  <a:ext uri="{FF2B5EF4-FFF2-40B4-BE49-F238E27FC236}">
                    <a16:creationId xmlns:a16="http://schemas.microsoft.com/office/drawing/2014/main" id="{6CB49626-29FD-4DAD-8E5D-F779D1673706}"/>
                  </a:ext>
                </a:extLst>
              </p:cNvPr>
              <p:cNvSpPr txBox="1">
                <a:spLocks noRot="1" noChangeAspect="1" noMove="1" noResize="1" noEditPoints="1" noAdjustHandles="1" noChangeArrowheads="1" noChangeShapeType="1" noTextEdit="1"/>
              </p:cNvSpPr>
              <p:nvPr/>
            </p:nvSpPr>
            <p:spPr>
              <a:xfrm>
                <a:off x="6379778" y="1056622"/>
                <a:ext cx="2890345" cy="830997"/>
              </a:xfrm>
              <a:prstGeom prst="rect">
                <a:avLst/>
              </a:prstGeom>
              <a:blipFill>
                <a:blip r:embed="rId6"/>
                <a:stretch>
                  <a:fillRect l="-1266" t="-2190" b="-8029"/>
                </a:stretch>
              </a:blipFill>
            </p:spPr>
            <p:txBody>
              <a:bodyPr/>
              <a:lstStyle/>
              <a:p>
                <a:r>
                  <a:rPr lang="LID4096">
                    <a:noFill/>
                  </a:rPr>
                  <a:t> </a:t>
                </a:r>
              </a:p>
            </p:txBody>
          </p:sp>
        </mc:Fallback>
      </mc:AlternateContent>
    </p:spTree>
    <p:extLst>
      <p:ext uri="{BB962C8B-B14F-4D97-AF65-F5344CB8AC3E}">
        <p14:creationId xmlns:p14="http://schemas.microsoft.com/office/powerpoint/2010/main" val="2707145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37795"/>
            <a:ext cx="11220449" cy="776584"/>
          </a:xfrm>
        </p:spPr>
        <p:txBody>
          <a:bodyPr>
            <a:noAutofit/>
          </a:bodyPr>
          <a:lstStyle/>
          <a:p>
            <a:pPr marL="0" indent="0" algn="ctr">
              <a:lnSpc>
                <a:spcPct val="150000"/>
              </a:lnSpc>
              <a:buNone/>
            </a:pPr>
            <a:r>
              <a:rPr lang="en-US" u="sng">
                <a:latin typeface="Cambria" panose="02040503050406030204" pitchFamily="18" charset="0"/>
                <a:ea typeface="Cambria" panose="02040503050406030204" pitchFamily="18" charset="0"/>
              </a:rPr>
              <a:t>Measuring tradeoffs through social interaction</a:t>
            </a:r>
            <a:endParaRPr lang="en-US" u="sng" dirty="0">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73F2C5E8-31D9-4A32-8EC0-DFFB60DB0E55}"/>
              </a:ext>
            </a:extLst>
          </p:cNvPr>
          <p:cNvPicPr>
            <a:picLocks noChangeAspect="1"/>
          </p:cNvPicPr>
          <p:nvPr/>
        </p:nvPicPr>
        <p:blipFill>
          <a:blip r:embed="rId3"/>
          <a:stretch>
            <a:fillRect/>
          </a:stretch>
        </p:blipFill>
        <p:spPr>
          <a:xfrm>
            <a:off x="1415613" y="1119869"/>
            <a:ext cx="9360771" cy="5500336"/>
          </a:xfrm>
          <a:prstGeom prst="rect">
            <a:avLst/>
          </a:prstGeom>
        </p:spPr>
      </p:pic>
    </p:spTree>
    <p:extLst>
      <p:ext uri="{BB962C8B-B14F-4D97-AF65-F5344CB8AC3E}">
        <p14:creationId xmlns:p14="http://schemas.microsoft.com/office/powerpoint/2010/main" val="248221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37795"/>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Measuring tradeoffs through social interaction</a:t>
            </a:r>
          </a:p>
        </p:txBody>
      </p:sp>
      <p:sp>
        <p:nvSpPr>
          <p:cNvPr id="10" name="TextBox 9">
            <a:extLst>
              <a:ext uri="{FF2B5EF4-FFF2-40B4-BE49-F238E27FC236}">
                <a16:creationId xmlns:a16="http://schemas.microsoft.com/office/drawing/2014/main" id="{EAAA9486-94F8-45BB-8016-BE123752F429}"/>
              </a:ext>
            </a:extLst>
          </p:cNvPr>
          <p:cNvSpPr txBox="1"/>
          <p:nvPr/>
        </p:nvSpPr>
        <p:spPr>
          <a:xfrm>
            <a:off x="1095336" y="5537924"/>
            <a:ext cx="10001325" cy="1039452"/>
          </a:xfrm>
          <a:prstGeom prst="rect">
            <a:avLst/>
          </a:prstGeom>
          <a:noFill/>
        </p:spPr>
        <p:txBody>
          <a:bodyPr wrap="square" lIns="0" tIns="0" rIns="0" bIns="0" rtlCol="0">
            <a:spAutoFit/>
          </a:bodyPr>
          <a:lstStyle/>
          <a:p>
            <a:pPr>
              <a:lnSpc>
                <a:spcPct val="150000"/>
              </a:lnSpc>
            </a:pPr>
            <a:r>
              <a:rPr lang="en-US" sz="2400" dirty="0">
                <a:latin typeface="Cambria" panose="02040503050406030204" pitchFamily="18" charset="0"/>
                <a:ea typeface="Cambria" panose="02040503050406030204" pitchFamily="18" charset="0"/>
              </a:rPr>
              <a:t>We want the strength of preference to be independent of the choice of gauge – identity of the other group, and its indifference class chosen.   </a:t>
            </a:r>
            <a:endParaRPr lang="LID4096" sz="2400" dirty="0">
              <a:latin typeface="Cambria" panose="02040503050406030204" pitchFamily="18" charset="0"/>
              <a:ea typeface="Cambria" panose="02040503050406030204" pitchFamily="18" charset="0"/>
            </a:endParaRPr>
          </a:p>
        </p:txBody>
      </p:sp>
      <p:pic>
        <p:nvPicPr>
          <p:cNvPr id="8" name="Picture 7" descr="Chart&#10;&#10;Description automatically generated">
            <a:extLst>
              <a:ext uri="{FF2B5EF4-FFF2-40B4-BE49-F238E27FC236}">
                <a16:creationId xmlns:a16="http://schemas.microsoft.com/office/drawing/2014/main" id="{5B3391E8-3859-4E71-9BBC-8E6DD6B15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3640" y="1262734"/>
            <a:ext cx="7244715" cy="4275190"/>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A46BB48-155E-4AF9-BEFE-7F022864E4A2}"/>
                  </a:ext>
                </a:extLst>
              </p:cNvPr>
              <p:cNvSpPr txBox="1"/>
              <p:nvPr/>
            </p:nvSpPr>
            <p:spPr>
              <a:xfrm>
                <a:off x="6071991" y="1413974"/>
                <a:ext cx="2890345" cy="830997"/>
              </a:xfrm>
              <a:prstGeom prst="rect">
                <a:avLst/>
              </a:prstGeom>
              <a:solidFill>
                <a:schemeClr val="bg1"/>
              </a:solidFill>
            </p:spPr>
            <p:txBody>
              <a:bodyPr wrap="square" rtlCol="0">
                <a:spAutoFit/>
              </a:bodyPr>
              <a:lstStyle/>
              <a:p>
                <a:r>
                  <a:rPr lang="en-US" sz="1600" dirty="0"/>
                  <a:t>Group </a:t>
                </a:r>
                <a14:m>
                  <m:oMath xmlns:m="http://schemas.openxmlformats.org/officeDocument/2006/math">
                    <m:r>
                      <a:rPr lang="en-US" sz="1600" b="0" i="1" smtClean="0">
                        <a:latin typeface="Cambria Math" panose="02040503050406030204" pitchFamily="18" charset="0"/>
                        <a:ea typeface="Cambria Math" panose="02040503050406030204" pitchFamily="18" charset="0"/>
                      </a:rPr>
                      <m:t>𝑇</m:t>
                    </m:r>
                  </m:oMath>
                </a14:m>
                <a:r>
                  <a:rPr lang="en-US" sz="1600" dirty="0"/>
                  <a:t> indifference curves</a:t>
                </a:r>
              </a:p>
              <a:p>
                <a:r>
                  <a:rPr lang="en-US" sz="1600" dirty="0"/>
                  <a:t>Group </a:t>
                </a:r>
                <a14:m>
                  <m:oMath xmlns:m="http://schemas.openxmlformats.org/officeDocument/2006/math">
                    <m:r>
                      <a:rPr lang="en-US" sz="1600" b="0" i="1" smtClean="0">
                        <a:latin typeface="Cambria Math" panose="02040503050406030204" pitchFamily="18" charset="0"/>
                      </a:rPr>
                      <m:t>𝐺</m:t>
                    </m:r>
                  </m:oMath>
                </a14:m>
                <a:r>
                  <a:rPr lang="en-US" sz="1600" dirty="0"/>
                  <a:t> indifference curves</a:t>
                </a:r>
              </a:p>
              <a:p>
                <a:r>
                  <a:rPr lang="en-US" sz="1600" dirty="0"/>
                  <a:t>Group </a:t>
                </a:r>
                <a14:m>
                  <m:oMath xmlns:m="http://schemas.openxmlformats.org/officeDocument/2006/math">
                    <m:r>
                      <a:rPr lang="en-US" sz="1600" b="0" i="1" smtClean="0">
                        <a:latin typeface="Cambria Math" panose="02040503050406030204" pitchFamily="18" charset="0"/>
                      </a:rPr>
                      <m:t>𝐺</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𝑇</m:t>
                    </m:r>
                  </m:oMath>
                </a14:m>
                <a:r>
                  <a:rPr lang="en-US" sz="1600" dirty="0"/>
                  <a:t> indifference curves</a:t>
                </a:r>
                <a:endParaRPr lang="LID4096" sz="1600" dirty="0"/>
              </a:p>
            </p:txBody>
          </p:sp>
        </mc:Choice>
        <mc:Fallback xmlns="">
          <p:sp>
            <p:nvSpPr>
              <p:cNvPr id="5" name="TextBox 4">
                <a:extLst>
                  <a:ext uri="{FF2B5EF4-FFF2-40B4-BE49-F238E27FC236}">
                    <a16:creationId xmlns:a16="http://schemas.microsoft.com/office/drawing/2014/main" id="{0A46BB48-155E-4AF9-BEFE-7F022864E4A2}"/>
                  </a:ext>
                </a:extLst>
              </p:cNvPr>
              <p:cNvSpPr txBox="1">
                <a:spLocks noRot="1" noChangeAspect="1" noMove="1" noResize="1" noEditPoints="1" noAdjustHandles="1" noChangeArrowheads="1" noChangeShapeType="1" noTextEdit="1"/>
              </p:cNvSpPr>
              <p:nvPr/>
            </p:nvSpPr>
            <p:spPr>
              <a:xfrm>
                <a:off x="6071991" y="1413974"/>
                <a:ext cx="2890345" cy="830997"/>
              </a:xfrm>
              <a:prstGeom prst="rect">
                <a:avLst/>
              </a:prstGeom>
              <a:blipFill>
                <a:blip r:embed="rId3"/>
                <a:stretch>
                  <a:fillRect l="-1055" t="-2206" b="-8824"/>
                </a:stretch>
              </a:blipFill>
            </p:spPr>
            <p:txBody>
              <a:bodyPr/>
              <a:lstStyle/>
              <a:p>
                <a:r>
                  <a:rPr lang="LID4096">
                    <a:noFill/>
                  </a:rPr>
                  <a:t> </a:t>
                </a:r>
              </a:p>
            </p:txBody>
          </p:sp>
        </mc:Fallback>
      </mc:AlternateContent>
    </p:spTree>
    <p:extLst>
      <p:ext uri="{BB962C8B-B14F-4D97-AF65-F5344CB8AC3E}">
        <p14:creationId xmlns:p14="http://schemas.microsoft.com/office/powerpoint/2010/main" val="3964423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237795"/>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Consistency of Tradeoff measurement</a:t>
            </a:r>
          </a:p>
        </p:txBody>
      </p:sp>
      <p:pic>
        <p:nvPicPr>
          <p:cNvPr id="3" name="Picture 2">
            <a:extLst>
              <a:ext uri="{FF2B5EF4-FFF2-40B4-BE49-F238E27FC236}">
                <a16:creationId xmlns:a16="http://schemas.microsoft.com/office/drawing/2014/main" id="{C54DFB8C-C83C-4547-86CA-CC297CBF9960}"/>
              </a:ext>
            </a:extLst>
          </p:cNvPr>
          <p:cNvPicPr>
            <a:picLocks noChangeAspect="1"/>
          </p:cNvPicPr>
          <p:nvPr/>
        </p:nvPicPr>
        <p:blipFill>
          <a:blip r:embed="rId2"/>
          <a:stretch>
            <a:fillRect/>
          </a:stretch>
        </p:blipFill>
        <p:spPr>
          <a:xfrm>
            <a:off x="299227" y="1414154"/>
            <a:ext cx="11593543" cy="4410691"/>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64309AC7-46BC-4DE3-9039-14CB5620B8D7}"/>
                  </a:ext>
                </a:extLst>
              </p14:cNvPr>
              <p14:cNvContentPartPr/>
              <p14:nvPr/>
            </p14:nvContentPartPr>
            <p14:xfrm>
              <a:off x="429393" y="1675468"/>
              <a:ext cx="5433120" cy="82440"/>
            </p14:xfrm>
          </p:contentPart>
        </mc:Choice>
        <mc:Fallback xmlns="">
          <p:pic>
            <p:nvPicPr>
              <p:cNvPr id="4" name="Ink 3">
                <a:extLst>
                  <a:ext uri="{FF2B5EF4-FFF2-40B4-BE49-F238E27FC236}">
                    <a16:creationId xmlns:a16="http://schemas.microsoft.com/office/drawing/2014/main" id="{64309AC7-46BC-4DE3-9039-14CB5620B8D7}"/>
                  </a:ext>
                </a:extLst>
              </p:cNvPr>
              <p:cNvPicPr/>
              <p:nvPr/>
            </p:nvPicPr>
            <p:blipFill>
              <a:blip r:embed="rId4"/>
              <a:stretch>
                <a:fillRect/>
              </a:stretch>
            </p:blipFill>
            <p:spPr>
              <a:xfrm>
                <a:off x="339753" y="1495468"/>
                <a:ext cx="5612760" cy="442080"/>
              </a:xfrm>
              <a:prstGeom prst="rect">
                <a:avLst/>
              </a:prstGeom>
            </p:spPr>
          </p:pic>
        </mc:Fallback>
      </mc:AlternateContent>
    </p:spTree>
    <p:extLst>
      <p:ext uri="{BB962C8B-B14F-4D97-AF65-F5344CB8AC3E}">
        <p14:creationId xmlns:p14="http://schemas.microsoft.com/office/powerpoint/2010/main" val="1341066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4" y="342570"/>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Another form of Pareto</a:t>
            </a:r>
          </a:p>
        </p:txBody>
      </p:sp>
      <p:pic>
        <p:nvPicPr>
          <p:cNvPr id="4" name="Picture 3">
            <a:extLst>
              <a:ext uri="{FF2B5EF4-FFF2-40B4-BE49-F238E27FC236}">
                <a16:creationId xmlns:a16="http://schemas.microsoft.com/office/drawing/2014/main" id="{19608FC4-1F98-47A1-81B5-8DBBB6A74F44}"/>
              </a:ext>
            </a:extLst>
          </p:cNvPr>
          <p:cNvPicPr>
            <a:picLocks noChangeAspect="1"/>
          </p:cNvPicPr>
          <p:nvPr/>
        </p:nvPicPr>
        <p:blipFill>
          <a:blip r:embed="rId2"/>
          <a:stretch>
            <a:fillRect/>
          </a:stretch>
        </p:blipFill>
        <p:spPr>
          <a:xfrm>
            <a:off x="404016" y="1825076"/>
            <a:ext cx="11383964" cy="1971950"/>
          </a:xfrm>
          <a:prstGeom prst="rect">
            <a:avLst/>
          </a:prstGeom>
        </p:spPr>
      </p:pic>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DD254B39-D114-41AF-A096-1437FC627EC4}"/>
                  </a:ext>
                </a:extLst>
              </p14:cNvPr>
              <p14:cNvContentPartPr/>
              <p14:nvPr/>
            </p14:nvContentPartPr>
            <p14:xfrm>
              <a:off x="421380" y="2062290"/>
              <a:ext cx="5168520" cy="58680"/>
            </p14:xfrm>
          </p:contentPart>
        </mc:Choice>
        <mc:Fallback xmlns="">
          <p:pic>
            <p:nvPicPr>
              <p:cNvPr id="11" name="Ink 10">
                <a:extLst>
                  <a:ext uri="{FF2B5EF4-FFF2-40B4-BE49-F238E27FC236}">
                    <a16:creationId xmlns:a16="http://schemas.microsoft.com/office/drawing/2014/main" id="{DD254B39-D114-41AF-A096-1437FC627EC4}"/>
                  </a:ext>
                </a:extLst>
              </p:cNvPr>
              <p:cNvPicPr/>
              <p:nvPr/>
            </p:nvPicPr>
            <p:blipFill>
              <a:blip r:embed="rId4"/>
              <a:stretch>
                <a:fillRect/>
              </a:stretch>
            </p:blipFill>
            <p:spPr>
              <a:xfrm>
                <a:off x="331740" y="1882650"/>
                <a:ext cx="5348160" cy="418320"/>
              </a:xfrm>
              <a:prstGeom prst="rect">
                <a:avLst/>
              </a:prstGeom>
            </p:spPr>
          </p:pic>
        </mc:Fallback>
      </mc:AlternateContent>
    </p:spTree>
    <p:extLst>
      <p:ext uri="{BB962C8B-B14F-4D97-AF65-F5344CB8AC3E}">
        <p14:creationId xmlns:p14="http://schemas.microsoft.com/office/powerpoint/2010/main" val="3340171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4" y="180645"/>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Definitions for the iff representation</a:t>
            </a:r>
          </a:p>
        </p:txBody>
      </p:sp>
      <p:pic>
        <p:nvPicPr>
          <p:cNvPr id="6" name="Picture 5">
            <a:extLst>
              <a:ext uri="{FF2B5EF4-FFF2-40B4-BE49-F238E27FC236}">
                <a16:creationId xmlns:a16="http://schemas.microsoft.com/office/drawing/2014/main" id="{6A8521A8-BCF3-4F5B-8FC5-E292FC2545A7}"/>
              </a:ext>
            </a:extLst>
          </p:cNvPr>
          <p:cNvPicPr>
            <a:picLocks noChangeAspect="1"/>
          </p:cNvPicPr>
          <p:nvPr/>
        </p:nvPicPr>
        <p:blipFill>
          <a:blip r:embed="rId2"/>
          <a:stretch>
            <a:fillRect/>
          </a:stretch>
        </p:blipFill>
        <p:spPr>
          <a:xfrm>
            <a:off x="1199352" y="4958138"/>
            <a:ext cx="9421023" cy="1654193"/>
          </a:xfrm>
          <a:prstGeom prst="rect">
            <a:avLst/>
          </a:prstGeom>
        </p:spPr>
      </p:pic>
      <p:pic>
        <p:nvPicPr>
          <p:cNvPr id="9" name="Picture 8">
            <a:extLst>
              <a:ext uri="{FF2B5EF4-FFF2-40B4-BE49-F238E27FC236}">
                <a16:creationId xmlns:a16="http://schemas.microsoft.com/office/drawing/2014/main" id="{DA05AFA5-137F-41D9-A999-D005B9AB2ADF}"/>
              </a:ext>
            </a:extLst>
          </p:cNvPr>
          <p:cNvPicPr>
            <a:picLocks noChangeAspect="1"/>
          </p:cNvPicPr>
          <p:nvPr/>
        </p:nvPicPr>
        <p:blipFill>
          <a:blip r:embed="rId3"/>
          <a:stretch>
            <a:fillRect/>
          </a:stretch>
        </p:blipFill>
        <p:spPr>
          <a:xfrm>
            <a:off x="1199354" y="980734"/>
            <a:ext cx="8954852" cy="3900672"/>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C083B189-24EA-4234-A6B5-4D5317326D83}"/>
                  </a:ext>
                </a:extLst>
              </p14:cNvPr>
              <p14:cNvContentPartPr/>
              <p14:nvPr/>
            </p14:nvContentPartPr>
            <p14:xfrm>
              <a:off x="1280793" y="1130068"/>
              <a:ext cx="1335960" cy="49680"/>
            </p14:xfrm>
          </p:contentPart>
        </mc:Choice>
        <mc:Fallback xmlns="">
          <p:pic>
            <p:nvPicPr>
              <p:cNvPr id="10" name="Ink 9">
                <a:extLst>
                  <a:ext uri="{FF2B5EF4-FFF2-40B4-BE49-F238E27FC236}">
                    <a16:creationId xmlns:a16="http://schemas.microsoft.com/office/drawing/2014/main" id="{C083B189-24EA-4234-A6B5-4D5317326D83}"/>
                  </a:ext>
                </a:extLst>
              </p:cNvPr>
              <p:cNvPicPr/>
              <p:nvPr/>
            </p:nvPicPr>
            <p:blipFill>
              <a:blip r:embed="rId5"/>
              <a:stretch>
                <a:fillRect/>
              </a:stretch>
            </p:blipFill>
            <p:spPr>
              <a:xfrm>
                <a:off x="1227153" y="1022068"/>
                <a:ext cx="1443600" cy="265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69E584BE-36E8-4776-ADC9-F47C54A8D8C7}"/>
                  </a:ext>
                </a:extLst>
              </p14:cNvPr>
              <p14:cNvContentPartPr/>
              <p14:nvPr/>
            </p14:nvContentPartPr>
            <p14:xfrm>
              <a:off x="1350633" y="5136508"/>
              <a:ext cx="1398600" cy="96120"/>
            </p14:xfrm>
          </p:contentPart>
        </mc:Choice>
        <mc:Fallback xmlns="">
          <p:pic>
            <p:nvPicPr>
              <p:cNvPr id="11" name="Ink 10">
                <a:extLst>
                  <a:ext uri="{FF2B5EF4-FFF2-40B4-BE49-F238E27FC236}">
                    <a16:creationId xmlns:a16="http://schemas.microsoft.com/office/drawing/2014/main" id="{69E584BE-36E8-4776-ADC9-F47C54A8D8C7}"/>
                  </a:ext>
                </a:extLst>
              </p:cNvPr>
              <p:cNvPicPr/>
              <p:nvPr/>
            </p:nvPicPr>
            <p:blipFill>
              <a:blip r:embed="rId7"/>
              <a:stretch>
                <a:fillRect/>
              </a:stretch>
            </p:blipFill>
            <p:spPr>
              <a:xfrm>
                <a:off x="1296633" y="5028868"/>
                <a:ext cx="1506240" cy="311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3F2E8195-A018-4BD1-8D66-8D29D837F263}"/>
                  </a:ext>
                </a:extLst>
              </p14:cNvPr>
              <p14:cNvContentPartPr/>
              <p14:nvPr/>
            </p14:nvContentPartPr>
            <p14:xfrm>
              <a:off x="1418313" y="5100148"/>
              <a:ext cx="715680" cy="27720"/>
            </p14:xfrm>
          </p:contentPart>
        </mc:Choice>
        <mc:Fallback xmlns="">
          <p:pic>
            <p:nvPicPr>
              <p:cNvPr id="12" name="Ink 11">
                <a:extLst>
                  <a:ext uri="{FF2B5EF4-FFF2-40B4-BE49-F238E27FC236}">
                    <a16:creationId xmlns:a16="http://schemas.microsoft.com/office/drawing/2014/main" id="{3F2E8195-A018-4BD1-8D66-8D29D837F263}"/>
                  </a:ext>
                </a:extLst>
              </p:cNvPr>
              <p:cNvPicPr/>
              <p:nvPr/>
            </p:nvPicPr>
            <p:blipFill>
              <a:blip r:embed="rId9"/>
              <a:stretch>
                <a:fillRect/>
              </a:stretch>
            </p:blipFill>
            <p:spPr>
              <a:xfrm>
                <a:off x="1364673" y="4992508"/>
                <a:ext cx="82332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0DA5BF1F-ADD8-4726-93C4-29900E69353F}"/>
                  </a:ext>
                </a:extLst>
              </p14:cNvPr>
              <p14:cNvContentPartPr/>
              <p14:nvPr/>
            </p14:nvContentPartPr>
            <p14:xfrm>
              <a:off x="2078193" y="5075668"/>
              <a:ext cx="657720" cy="19080"/>
            </p14:xfrm>
          </p:contentPart>
        </mc:Choice>
        <mc:Fallback xmlns="">
          <p:pic>
            <p:nvPicPr>
              <p:cNvPr id="13" name="Ink 12">
                <a:extLst>
                  <a:ext uri="{FF2B5EF4-FFF2-40B4-BE49-F238E27FC236}">
                    <a16:creationId xmlns:a16="http://schemas.microsoft.com/office/drawing/2014/main" id="{0DA5BF1F-ADD8-4726-93C4-29900E69353F}"/>
                  </a:ext>
                </a:extLst>
              </p:cNvPr>
              <p:cNvPicPr/>
              <p:nvPr/>
            </p:nvPicPr>
            <p:blipFill>
              <a:blip r:embed="rId11"/>
              <a:stretch>
                <a:fillRect/>
              </a:stretch>
            </p:blipFill>
            <p:spPr>
              <a:xfrm>
                <a:off x="2024553" y="4967668"/>
                <a:ext cx="76536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42030091-CDEE-4FF5-8A32-B0AF8E56DD81}"/>
                  </a:ext>
                </a:extLst>
              </p14:cNvPr>
              <p14:cNvContentPartPr/>
              <p14:nvPr/>
            </p14:nvContentPartPr>
            <p14:xfrm>
              <a:off x="1784073" y="5209588"/>
              <a:ext cx="952200" cy="67320"/>
            </p14:xfrm>
          </p:contentPart>
        </mc:Choice>
        <mc:Fallback xmlns="">
          <p:pic>
            <p:nvPicPr>
              <p:cNvPr id="14" name="Ink 13">
                <a:extLst>
                  <a:ext uri="{FF2B5EF4-FFF2-40B4-BE49-F238E27FC236}">
                    <a16:creationId xmlns:a16="http://schemas.microsoft.com/office/drawing/2014/main" id="{42030091-CDEE-4FF5-8A32-B0AF8E56DD81}"/>
                  </a:ext>
                </a:extLst>
              </p:cNvPr>
              <p:cNvPicPr/>
              <p:nvPr/>
            </p:nvPicPr>
            <p:blipFill>
              <a:blip r:embed="rId13"/>
              <a:stretch>
                <a:fillRect/>
              </a:stretch>
            </p:blipFill>
            <p:spPr>
              <a:xfrm>
                <a:off x="1730073" y="5101948"/>
                <a:ext cx="1059840" cy="282960"/>
              </a:xfrm>
              <a:prstGeom prst="rect">
                <a:avLst/>
              </a:prstGeom>
            </p:spPr>
          </p:pic>
        </mc:Fallback>
      </mc:AlternateContent>
    </p:spTree>
    <p:extLst>
      <p:ext uri="{BB962C8B-B14F-4D97-AF65-F5344CB8AC3E}">
        <p14:creationId xmlns:p14="http://schemas.microsoft.com/office/powerpoint/2010/main" val="832012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4" y="277836"/>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Representation theorem</a:t>
            </a:r>
          </a:p>
        </p:txBody>
      </p:sp>
      <p:pic>
        <p:nvPicPr>
          <p:cNvPr id="3" name="Picture 2">
            <a:extLst>
              <a:ext uri="{FF2B5EF4-FFF2-40B4-BE49-F238E27FC236}">
                <a16:creationId xmlns:a16="http://schemas.microsoft.com/office/drawing/2014/main" id="{9D3F84F4-45CD-46D1-8CB7-2035BC259FAE}"/>
              </a:ext>
            </a:extLst>
          </p:cNvPr>
          <p:cNvPicPr>
            <a:picLocks noChangeAspect="1"/>
          </p:cNvPicPr>
          <p:nvPr/>
        </p:nvPicPr>
        <p:blipFill>
          <a:blip r:embed="rId2"/>
          <a:stretch>
            <a:fillRect/>
          </a:stretch>
        </p:blipFill>
        <p:spPr>
          <a:xfrm>
            <a:off x="375437" y="1184964"/>
            <a:ext cx="11441122" cy="5125165"/>
          </a:xfrm>
          <a:prstGeom prst="rect">
            <a:avLst/>
          </a:prstGeom>
        </p:spPr>
      </p:pic>
    </p:spTree>
    <p:extLst>
      <p:ext uri="{BB962C8B-B14F-4D97-AF65-F5344CB8AC3E}">
        <p14:creationId xmlns:p14="http://schemas.microsoft.com/office/powerpoint/2010/main" val="42783398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4" y="242124"/>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Corollary</a:t>
            </a:r>
          </a:p>
        </p:txBody>
      </p:sp>
      <p:pic>
        <p:nvPicPr>
          <p:cNvPr id="3" name="Picture 2">
            <a:extLst>
              <a:ext uri="{FF2B5EF4-FFF2-40B4-BE49-F238E27FC236}">
                <a16:creationId xmlns:a16="http://schemas.microsoft.com/office/drawing/2014/main" id="{FDE56DFF-1A8A-4819-975F-5EC10DD9548F}"/>
              </a:ext>
            </a:extLst>
          </p:cNvPr>
          <p:cNvPicPr>
            <a:picLocks noChangeAspect="1"/>
          </p:cNvPicPr>
          <p:nvPr/>
        </p:nvPicPr>
        <p:blipFill>
          <a:blip r:embed="rId2"/>
          <a:stretch>
            <a:fillRect/>
          </a:stretch>
        </p:blipFill>
        <p:spPr>
          <a:xfrm>
            <a:off x="446884" y="997926"/>
            <a:ext cx="11298227" cy="2791215"/>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9DCCEEA-4ACC-475E-B49F-4E93C3B2AB18}"/>
                  </a:ext>
                </a:extLst>
              </p:cNvPr>
              <p:cNvSpPr txBox="1"/>
              <p:nvPr/>
            </p:nvSpPr>
            <p:spPr>
              <a:xfrm>
                <a:off x="687839" y="3893583"/>
                <a:ext cx="10816315" cy="2326406"/>
              </a:xfrm>
              <a:prstGeom prst="rect">
                <a:avLst/>
              </a:prstGeom>
              <a:noFill/>
            </p:spPr>
            <p:txBody>
              <a:bodyPr wrap="square" lIns="0" tIns="0" rIns="0" bIns="0" rtlCol="0">
                <a:spAutoFit/>
              </a:bodyPr>
              <a:lstStyle/>
              <a:p>
                <a:pPr>
                  <a:lnSpc>
                    <a:spcPct val="150000"/>
                  </a:lnSpc>
                </a:pPr>
                <a:r>
                  <a:rPr lang="en-US" sz="2600" dirty="0">
                    <a:latin typeface="Cambria" panose="02040503050406030204" pitchFamily="18" charset="0"/>
                    <a:ea typeface="Cambria" panose="02040503050406030204" pitchFamily="18" charset="0"/>
                  </a:rPr>
                  <a:t>Why not an iff result?</a:t>
                </a:r>
              </a:p>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In the above sum the partial sum over members of </a:t>
                </a:r>
                <a14:m>
                  <m:oMath xmlns:m="http://schemas.openxmlformats.org/officeDocument/2006/math">
                    <m:r>
                      <a:rPr lang="en-US" sz="2600" b="0" i="1" smtClean="0">
                        <a:latin typeface="Cambria Math" panose="02040503050406030204" pitchFamily="18" charset="0"/>
                        <a:ea typeface="Cambria" panose="02040503050406030204" pitchFamily="18" charset="0"/>
                      </a:rPr>
                      <m:t>𝐻</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𝑇</m:t>
                    </m:r>
                  </m:oMath>
                </a14:m>
                <a:r>
                  <a:rPr lang="en-US" sz="2600" dirty="0">
                    <a:latin typeface="Cambria" panose="02040503050406030204" pitchFamily="18" charset="0"/>
                    <a:ea typeface="Cambria" panose="02040503050406030204" pitchFamily="18" charset="0"/>
                  </a:rPr>
                  <a:t> does not necessarily equal </a:t>
                </a:r>
                <a14:m>
                  <m:oMath xmlns:m="http://schemas.openxmlformats.org/officeDocument/2006/math">
                    <m:sSub>
                      <m:sSubPr>
                        <m:ctrlPr>
                          <a:rPr lang="en-US" sz="2600" i="1" smtClean="0">
                            <a:latin typeface="Cambria Math" panose="02040503050406030204" pitchFamily="18" charset="0"/>
                            <a:ea typeface="Cambria" panose="02040503050406030204" pitchFamily="18" charset="0"/>
                          </a:rPr>
                        </m:ctrlPr>
                      </m:sSubPr>
                      <m:e>
                        <m:r>
                          <a:rPr lang="en-US" sz="2600" b="0" i="1" smtClean="0">
                            <a:latin typeface="Cambria Math" panose="02040503050406030204" pitchFamily="18" charset="0"/>
                            <a:ea typeface="Cambria" panose="02040503050406030204" pitchFamily="18" charset="0"/>
                          </a:rPr>
                          <m:t>𝑈</m:t>
                        </m:r>
                      </m:e>
                      <m:sub>
                        <m:r>
                          <a:rPr lang="en-US" sz="2600" b="0" i="1" smtClean="0">
                            <a:latin typeface="Cambria Math" panose="02040503050406030204" pitchFamily="18" charset="0"/>
                            <a:ea typeface="Cambria" panose="02040503050406030204" pitchFamily="18" charset="0"/>
                          </a:rPr>
                          <m:t>𝐻</m:t>
                        </m:r>
                      </m:sub>
                    </m:sSub>
                  </m:oMath>
                </a14:m>
                <a:endParaRPr lang="en-US" sz="2600" dirty="0">
                  <a:latin typeface="Cambria" panose="02040503050406030204" pitchFamily="18" charset="0"/>
                  <a:ea typeface="Cambria" panose="02040503050406030204" pitchFamily="18" charset="0"/>
                </a:endParaRPr>
              </a:p>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Counter example</a:t>
                </a:r>
                <a:endParaRPr lang="LID4096" sz="2600" dirty="0">
                  <a:latin typeface="Cambria" panose="02040503050406030204" pitchFamily="18" charset="0"/>
                  <a:ea typeface="Cambria" panose="02040503050406030204" pitchFamily="18" charset="0"/>
                </a:endParaRPr>
              </a:p>
            </p:txBody>
          </p:sp>
        </mc:Choice>
        <mc:Fallback xmlns="">
          <p:sp>
            <p:nvSpPr>
              <p:cNvPr id="6" name="TextBox 5">
                <a:extLst>
                  <a:ext uri="{FF2B5EF4-FFF2-40B4-BE49-F238E27FC236}">
                    <a16:creationId xmlns:a16="http://schemas.microsoft.com/office/drawing/2014/main" id="{69DCCEEA-4ACC-475E-B49F-4E93C3B2AB18}"/>
                  </a:ext>
                </a:extLst>
              </p:cNvPr>
              <p:cNvSpPr txBox="1">
                <a:spLocks noRot="1" noChangeAspect="1" noMove="1" noResize="1" noEditPoints="1" noAdjustHandles="1" noChangeArrowheads="1" noChangeShapeType="1" noTextEdit="1"/>
              </p:cNvSpPr>
              <p:nvPr/>
            </p:nvSpPr>
            <p:spPr>
              <a:xfrm>
                <a:off x="687839" y="3893583"/>
                <a:ext cx="10816315" cy="2326406"/>
              </a:xfrm>
              <a:prstGeom prst="rect">
                <a:avLst/>
              </a:prstGeom>
              <a:blipFill>
                <a:blip r:embed="rId3"/>
                <a:stretch>
                  <a:fillRect l="-1860" b="-7874"/>
                </a:stretch>
              </a:blipFill>
            </p:spPr>
            <p:txBody>
              <a:bodyPr/>
              <a:lstStyle/>
              <a:p>
                <a:r>
                  <a:rPr lang="LID4096">
                    <a:noFill/>
                  </a:rPr>
                  <a:t> </a:t>
                </a:r>
              </a:p>
            </p:txBody>
          </p:sp>
        </mc:Fallback>
      </mc:AlternateContent>
    </p:spTree>
    <p:extLst>
      <p:ext uri="{BB962C8B-B14F-4D97-AF65-F5344CB8AC3E}">
        <p14:creationId xmlns:p14="http://schemas.microsoft.com/office/powerpoint/2010/main" val="991331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0" y="295335"/>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Special case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9DCCEEA-4ACC-475E-B49F-4E93C3B2AB18}"/>
                  </a:ext>
                </a:extLst>
              </p:cNvPr>
              <p:cNvSpPr txBox="1"/>
              <p:nvPr/>
            </p:nvSpPr>
            <p:spPr>
              <a:xfrm>
                <a:off x="901128" y="1258351"/>
                <a:ext cx="10389735" cy="4133567"/>
              </a:xfrm>
              <a:prstGeom prst="rect">
                <a:avLst/>
              </a:prstGeom>
              <a:noFill/>
            </p:spPr>
            <p:txBody>
              <a:bodyPr wrap="square" lIns="0" tIns="0" rIns="0" bIns="0" rtlCol="0">
                <a:spAutoFit/>
              </a:bodyPr>
              <a:lstStyle/>
              <a:p>
                <a:pPr>
                  <a:lnSpc>
                    <a:spcPct val="150000"/>
                  </a:lnSpc>
                </a:pPr>
                <a:r>
                  <a:rPr lang="en-US" sz="2600" dirty="0">
                    <a:latin typeface="Cambria" panose="02040503050406030204" pitchFamily="18" charset="0"/>
                    <a:ea typeface="Cambria" panose="02040503050406030204" pitchFamily="18" charset="0"/>
                  </a:rPr>
                  <a:t>A more specific representation, where the relative influence of two groups G and H is always the same, requires two additional axioms and a strengthening of one of the former ones. </a:t>
                </a:r>
              </a:p>
              <a:p>
                <a:pPr>
                  <a:lnSpc>
                    <a:spcPct val="150000"/>
                  </a:lnSpc>
                </a:pPr>
                <a:endParaRPr lang="en-US" sz="2600" dirty="0">
                  <a:latin typeface="Cambria" panose="02040503050406030204" pitchFamily="18" charset="0"/>
                  <a:ea typeface="Cambria" panose="02040503050406030204" pitchFamily="18" charset="0"/>
                </a:endParaRPr>
              </a:p>
              <a:p>
                <a:pPr>
                  <a:lnSpc>
                    <a:spcPct val="150000"/>
                  </a:lnSpc>
                </a:pPr>
                <a:r>
                  <a:rPr lang="en-US" sz="2600" dirty="0">
                    <a:latin typeface="Cambria" panose="02040503050406030204" pitchFamily="18" charset="0"/>
                    <a:ea typeface="Cambria" panose="02040503050406030204" pitchFamily="18" charset="0"/>
                  </a:rPr>
                  <a:t>With those we can obtain that there exist utility functions </a:t>
                </a:r>
                <a14:m>
                  <m:oMath xmlns:m="http://schemas.openxmlformats.org/officeDocument/2006/math">
                    <m:sSub>
                      <m:sSubPr>
                        <m:ctrlPr>
                          <a:rPr lang="en-US" sz="2600" b="0" i="1" smtClean="0">
                            <a:latin typeface="Cambria Math" panose="02040503050406030204" pitchFamily="18" charset="0"/>
                            <a:ea typeface="Cambria" panose="02040503050406030204" pitchFamily="18" charset="0"/>
                          </a:rPr>
                        </m:ctrlPr>
                      </m:sSubPr>
                      <m:e>
                        <m:r>
                          <a:rPr lang="en-US" sz="2600" b="0" i="1" smtClean="0">
                            <a:latin typeface="Cambria Math" panose="02040503050406030204" pitchFamily="18" charset="0"/>
                            <a:ea typeface="Cambria" panose="02040503050406030204" pitchFamily="18" charset="0"/>
                          </a:rPr>
                          <m:t>𝑢</m:t>
                        </m:r>
                      </m:e>
                      <m:sub>
                        <m:r>
                          <a:rPr lang="en-US" sz="2600" b="0" i="1" smtClean="0">
                            <a:latin typeface="Cambria Math" panose="02040503050406030204" pitchFamily="18" charset="0"/>
                            <a:ea typeface="Cambria" panose="02040503050406030204" pitchFamily="18" charset="0"/>
                          </a:rPr>
                          <m:t>1</m:t>
                        </m:r>
                      </m:sub>
                    </m:sSub>
                    <m:r>
                      <a:rPr lang="en-US" sz="2600" b="0" i="1" smtClean="0">
                        <a:latin typeface="Cambria Math" panose="02040503050406030204" pitchFamily="18" charset="0"/>
                        <a:ea typeface="Cambria" panose="02040503050406030204" pitchFamily="18" charset="0"/>
                      </a:rPr>
                      <m:t>, …, </m:t>
                    </m:r>
                    <m:sSub>
                      <m:sSubPr>
                        <m:ctrlPr>
                          <a:rPr lang="en-US" sz="2600" b="0" i="1" smtClean="0">
                            <a:latin typeface="Cambria Math" panose="02040503050406030204" pitchFamily="18" charset="0"/>
                            <a:ea typeface="Cambria" panose="02040503050406030204" pitchFamily="18" charset="0"/>
                          </a:rPr>
                        </m:ctrlPr>
                      </m:sSubPr>
                      <m:e>
                        <m:r>
                          <a:rPr lang="en-US" sz="2600" b="0" i="1" smtClean="0">
                            <a:latin typeface="Cambria Math" panose="02040503050406030204" pitchFamily="18" charset="0"/>
                            <a:ea typeface="Cambria" panose="02040503050406030204" pitchFamily="18" charset="0"/>
                          </a:rPr>
                          <m:t>𝑢</m:t>
                        </m:r>
                      </m:e>
                      <m:sub>
                        <m:r>
                          <a:rPr lang="en-US" sz="2600" b="0" i="1" smtClean="0">
                            <a:latin typeface="Cambria Math" panose="02040503050406030204" pitchFamily="18" charset="0"/>
                            <a:ea typeface="Cambria" panose="02040503050406030204" pitchFamily="18" charset="0"/>
                          </a:rPr>
                          <m:t>𝑛</m:t>
                        </m:r>
                      </m:sub>
                    </m:sSub>
                  </m:oMath>
                </a14:m>
                <a:r>
                  <a:rPr lang="en-US" sz="2600" dirty="0">
                    <a:latin typeface="Cambria" panose="02040503050406030204" pitchFamily="18" charset="0"/>
                    <a:ea typeface="Cambria" panose="02040503050406030204" pitchFamily="18" charset="0"/>
                  </a:rPr>
                  <a:t> over </a:t>
                </a:r>
                <a14:m>
                  <m:oMath xmlns:m="http://schemas.openxmlformats.org/officeDocument/2006/math">
                    <m:r>
                      <a:rPr lang="en-US" sz="2600" b="0" i="1" smtClean="0">
                        <a:latin typeface="Cambria Math" panose="02040503050406030204" pitchFamily="18" charset="0"/>
                        <a:ea typeface="Cambria" panose="02040503050406030204" pitchFamily="18" charset="0"/>
                      </a:rPr>
                      <m:t>𝑋</m:t>
                    </m:r>
                  </m:oMath>
                </a14:m>
                <a:r>
                  <a:rPr lang="en-US" sz="2600" dirty="0">
                    <a:latin typeface="Cambria" panose="02040503050406030204" pitchFamily="18" charset="0"/>
                    <a:ea typeface="Cambria" panose="02040503050406030204" pitchFamily="18" charset="0"/>
                  </a:rPr>
                  <a:t>, such that for each nonempty group </a:t>
                </a:r>
                <a14:m>
                  <m:oMath xmlns:m="http://schemas.openxmlformats.org/officeDocument/2006/math">
                    <m:r>
                      <a:rPr lang="en-US" sz="2600" b="0" i="1" smtClean="0">
                        <a:latin typeface="Cambria Math" panose="02040503050406030204" pitchFamily="18" charset="0"/>
                        <a:ea typeface="Cambria" panose="02040503050406030204" pitchFamily="18" charset="0"/>
                      </a:rPr>
                      <m:t>𝑇</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𝑁</m:t>
                    </m:r>
                  </m:oMath>
                </a14:m>
                <a:r>
                  <a:rPr lang="en-US" sz="2600" dirty="0">
                    <a:latin typeface="Cambria" panose="02040503050406030204" pitchFamily="18" charset="0"/>
                    <a:ea typeface="Cambria" panose="02040503050406030204" pitchFamily="18" charset="0"/>
                  </a:rPr>
                  <a:t>, the preference </a:t>
                </a:r>
                <a14:m>
                  <m:oMath xmlns:m="http://schemas.openxmlformats.org/officeDocument/2006/math">
                    <m:sSup>
                      <m:sSupPr>
                        <m:ctrlPr>
                          <a:rPr lang="en-US" sz="2600" i="1" smtClean="0">
                            <a:latin typeface="Cambria Math" panose="02040503050406030204" pitchFamily="18" charset="0"/>
                            <a:ea typeface="Cambria" panose="02040503050406030204" pitchFamily="18" charset="0"/>
                          </a:rPr>
                        </m:ctrlPr>
                      </m:sSupPr>
                      <m:e>
                        <m:r>
                          <a:rPr lang="en-US" sz="260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panose="02040503050406030204" pitchFamily="18" charset="0"/>
                          </a:rPr>
                          <m:t>𝑇</m:t>
                        </m:r>
                      </m:sup>
                    </m:sSup>
                  </m:oMath>
                </a14:m>
                <a:r>
                  <a:rPr lang="en-US" sz="2600" dirty="0">
                    <a:latin typeface="Cambria" panose="02040503050406030204" pitchFamily="18" charset="0"/>
                    <a:ea typeface="Cambria" panose="02040503050406030204" pitchFamily="18" charset="0"/>
                  </a:rPr>
                  <a:t> is represented by, </a:t>
                </a:r>
                <a14:m>
                  <m:oMath xmlns:m="http://schemas.openxmlformats.org/officeDocument/2006/math">
                    <m:sSub>
                      <m:sSubPr>
                        <m:ctrlPr>
                          <a:rPr lang="en-US" sz="2600" b="0" i="1" smtClean="0">
                            <a:latin typeface="Cambria Math" panose="02040503050406030204" pitchFamily="18" charset="0"/>
                            <a:ea typeface="Cambria" panose="02040503050406030204" pitchFamily="18" charset="0"/>
                          </a:rPr>
                        </m:ctrlPr>
                      </m:sSubPr>
                      <m:e>
                        <m:r>
                          <a:rPr lang="en-US" sz="2600" b="0" i="1" smtClean="0">
                            <a:latin typeface="Cambria Math" panose="02040503050406030204" pitchFamily="18" charset="0"/>
                            <a:ea typeface="Cambria" panose="02040503050406030204" pitchFamily="18" charset="0"/>
                          </a:rPr>
                          <m:t>𝑈</m:t>
                        </m:r>
                      </m:e>
                      <m:sub>
                        <m:r>
                          <a:rPr lang="en-US" sz="2600" b="0" i="1" smtClean="0">
                            <a:latin typeface="Cambria Math" panose="02040503050406030204" pitchFamily="18" charset="0"/>
                            <a:ea typeface="Cambria" panose="02040503050406030204" pitchFamily="18" charset="0"/>
                          </a:rPr>
                          <m:t>𝑇</m:t>
                        </m:r>
                      </m:sub>
                    </m:sSub>
                    <m:r>
                      <a:rPr lang="en-US" sz="2600" b="0" i="1" smtClean="0">
                        <a:latin typeface="Cambria Math" panose="02040503050406030204" pitchFamily="18" charset="0"/>
                        <a:ea typeface="Cambria" panose="02040503050406030204" pitchFamily="18" charset="0"/>
                      </a:rPr>
                      <m:t>=</m:t>
                    </m:r>
                    <m:nary>
                      <m:naryPr>
                        <m:chr m:val="∑"/>
                        <m:supHide m:val="on"/>
                        <m:ctrlPr>
                          <a:rPr lang="en-US" sz="2600" b="0" i="1" smtClean="0">
                            <a:latin typeface="Cambria Math" panose="02040503050406030204" pitchFamily="18" charset="0"/>
                            <a:ea typeface="Cambria" panose="02040503050406030204" pitchFamily="18" charset="0"/>
                          </a:rPr>
                        </m:ctrlPr>
                      </m:naryPr>
                      <m:sub>
                        <m:r>
                          <m:rPr>
                            <m:brk m:alnAt="7"/>
                          </m:rPr>
                          <a:rPr lang="en-US" sz="2600" b="0" i="1" smtClean="0">
                            <a:latin typeface="Cambria Math" panose="02040503050406030204" pitchFamily="18" charset="0"/>
                            <a:ea typeface="Cambria" panose="02040503050406030204" pitchFamily="18" charset="0"/>
                          </a:rPr>
                          <m:t>𝑖</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𝑇</m:t>
                        </m:r>
                      </m:sub>
                      <m:sup/>
                      <m:e>
                        <m:sSub>
                          <m:sSubPr>
                            <m:ctrlPr>
                              <a:rPr lang="en-US" sz="2600" b="0" i="1" smtClean="0">
                                <a:latin typeface="Cambria Math" panose="02040503050406030204" pitchFamily="18" charset="0"/>
                                <a:ea typeface="Cambria" panose="02040503050406030204" pitchFamily="18" charset="0"/>
                              </a:rPr>
                            </m:ctrlPr>
                          </m:sSubPr>
                          <m:e>
                            <m:r>
                              <a:rPr lang="en-US" sz="2600" b="0" i="1" smtClean="0">
                                <a:latin typeface="Cambria Math" panose="02040503050406030204" pitchFamily="18" charset="0"/>
                                <a:ea typeface="Cambria" panose="02040503050406030204" pitchFamily="18" charset="0"/>
                              </a:rPr>
                              <m:t>𝑢</m:t>
                            </m:r>
                          </m:e>
                          <m:sub>
                            <m:r>
                              <a:rPr lang="en-US" sz="2600" b="0" i="1" smtClean="0">
                                <a:latin typeface="Cambria Math" panose="02040503050406030204" pitchFamily="18" charset="0"/>
                                <a:ea typeface="Cambria" panose="02040503050406030204" pitchFamily="18" charset="0"/>
                              </a:rPr>
                              <m:t>𝑖</m:t>
                            </m:r>
                          </m:sub>
                        </m:sSub>
                      </m:e>
                    </m:nary>
                  </m:oMath>
                </a14:m>
                <a:r>
                  <a:rPr lang="en-US" sz="2600" dirty="0">
                    <a:latin typeface="Cambria" panose="02040503050406030204" pitchFamily="18" charset="0"/>
                    <a:ea typeface="Cambria" panose="02040503050406030204" pitchFamily="18" charset="0"/>
                  </a:rPr>
                  <a:t> . </a:t>
                </a:r>
              </a:p>
            </p:txBody>
          </p:sp>
        </mc:Choice>
        <mc:Fallback xmlns="">
          <p:sp>
            <p:nvSpPr>
              <p:cNvPr id="6" name="TextBox 5">
                <a:extLst>
                  <a:ext uri="{FF2B5EF4-FFF2-40B4-BE49-F238E27FC236}">
                    <a16:creationId xmlns:a16="http://schemas.microsoft.com/office/drawing/2014/main" id="{69DCCEEA-4ACC-475E-B49F-4E93C3B2AB18}"/>
                  </a:ext>
                </a:extLst>
              </p:cNvPr>
              <p:cNvSpPr txBox="1">
                <a:spLocks noRot="1" noChangeAspect="1" noMove="1" noResize="1" noEditPoints="1" noAdjustHandles="1" noChangeArrowheads="1" noChangeShapeType="1" noTextEdit="1"/>
              </p:cNvSpPr>
              <p:nvPr/>
            </p:nvSpPr>
            <p:spPr>
              <a:xfrm>
                <a:off x="901128" y="1258351"/>
                <a:ext cx="10389735" cy="4133567"/>
              </a:xfrm>
              <a:prstGeom prst="rect">
                <a:avLst/>
              </a:prstGeom>
              <a:blipFill>
                <a:blip r:embed="rId2"/>
                <a:stretch>
                  <a:fillRect l="-1937" r="-2641" b="-3535"/>
                </a:stretch>
              </a:blipFill>
            </p:spPr>
            <p:txBody>
              <a:bodyPr/>
              <a:lstStyle/>
              <a:p>
                <a:r>
                  <a:rPr lang="LID4096">
                    <a:noFill/>
                  </a:rPr>
                  <a:t> </a:t>
                </a:r>
              </a:p>
            </p:txBody>
          </p:sp>
        </mc:Fallback>
      </mc:AlternateContent>
    </p:spTree>
    <p:extLst>
      <p:ext uri="{BB962C8B-B14F-4D97-AF65-F5344CB8AC3E}">
        <p14:creationId xmlns:p14="http://schemas.microsoft.com/office/powerpoint/2010/main" val="2786828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354658"/>
            <a:ext cx="11220449" cy="6148684"/>
          </a:xfrm>
        </p:spPr>
        <p:txBody>
          <a:bodyPr>
            <a:norm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What do we know about the individual preferences?</a:t>
            </a:r>
          </a:p>
          <a:p>
            <a:pPr>
              <a:lnSpc>
                <a:spcPct val="150000"/>
              </a:lnSpc>
            </a:pPr>
            <a:r>
              <a:rPr lang="en-US" dirty="0">
                <a:latin typeface="Cambria" panose="02040503050406030204" pitchFamily="18" charset="0"/>
                <a:ea typeface="Cambria" panose="02040503050406030204" pitchFamily="18" charset="0"/>
              </a:rPr>
              <a:t>In many problems the preferences of individuals are </a:t>
            </a:r>
            <a:r>
              <a:rPr lang="en-US" b="1" u="sng" dirty="0">
                <a:highlight>
                  <a:srgbClr val="BDEDEC"/>
                </a:highlight>
                <a:latin typeface="Cambria" panose="02040503050406030204" pitchFamily="18" charset="0"/>
                <a:ea typeface="Cambria" panose="02040503050406030204" pitchFamily="18" charset="0"/>
              </a:rPr>
              <a:t>ordinal</a:t>
            </a:r>
            <a:r>
              <a:rPr lang="en-US" dirty="0">
                <a:latin typeface="Cambria" panose="02040503050406030204" pitchFamily="18" charset="0"/>
                <a:ea typeface="Cambria" panose="02040503050406030204" pitchFamily="18" charset="0"/>
              </a:rPr>
              <a:t>: </a:t>
            </a:r>
            <a:br>
              <a:rPr lang="en-US" dirty="0">
                <a:latin typeface="Cambria" panose="02040503050406030204" pitchFamily="18" charset="0"/>
                <a:ea typeface="Cambria" panose="02040503050406030204" pitchFamily="18" charset="0"/>
              </a:rPr>
            </a:br>
            <a:r>
              <a:rPr lang="en-US" dirty="0">
                <a:latin typeface="Cambria" panose="02040503050406030204" pitchFamily="18" charset="0"/>
                <a:ea typeface="Cambria" panose="02040503050406030204" pitchFamily="18" charset="0"/>
              </a:rPr>
              <a:t>We only know whether one alternative is better than another, but not </a:t>
            </a:r>
            <a:r>
              <a:rPr lang="en-US" i="1" dirty="0">
                <a:latin typeface="Cambria" panose="02040503050406030204" pitchFamily="18" charset="0"/>
                <a:ea typeface="Cambria" panose="02040503050406030204" pitchFamily="18" charset="0"/>
              </a:rPr>
              <a:t>by how much</a:t>
            </a:r>
            <a:r>
              <a:rPr lang="en-US" dirty="0">
                <a:latin typeface="Cambria" panose="02040503050406030204" pitchFamily="18" charset="0"/>
                <a:ea typeface="Cambria" panose="02040503050406030204" pitchFamily="18" charset="0"/>
              </a:rPr>
              <a:t> it is better (e.g., preferences over bundles)</a:t>
            </a:r>
          </a:p>
          <a:p>
            <a:pPr>
              <a:lnSpc>
                <a:spcPct val="150000"/>
              </a:lnSpc>
            </a:pPr>
            <a:r>
              <a:rPr lang="en-US" dirty="0">
                <a:latin typeface="Cambria" panose="02040503050406030204" pitchFamily="18" charset="0"/>
                <a:ea typeface="Cambria" panose="02040503050406030204" pitchFamily="18" charset="0"/>
              </a:rPr>
              <a:t>Difficult to perform interpersonal comparisons and weigh the advantages of one social alternative compared to another</a:t>
            </a:r>
          </a:p>
        </p:txBody>
      </p:sp>
      <p:sp>
        <p:nvSpPr>
          <p:cNvPr id="4" name="TextBox 3">
            <a:extLst>
              <a:ext uri="{FF2B5EF4-FFF2-40B4-BE49-F238E27FC236}">
                <a16:creationId xmlns:a16="http://schemas.microsoft.com/office/drawing/2014/main" id="{5176F502-AB50-4E3A-83FF-7B9E93C6ACF5}"/>
              </a:ext>
            </a:extLst>
          </p:cNvPr>
          <p:cNvSpPr txBox="1"/>
          <p:nvPr/>
        </p:nvSpPr>
        <p:spPr>
          <a:xfrm>
            <a:off x="3005136" y="5005247"/>
            <a:ext cx="6181726" cy="1258421"/>
          </a:xfrm>
          <a:custGeom>
            <a:avLst/>
            <a:gdLst>
              <a:gd name="connsiteX0" fmla="*/ 0 w 6181726"/>
              <a:gd name="connsiteY0" fmla="*/ 0 h 1258421"/>
              <a:gd name="connsiteX1" fmla="*/ 685610 w 6181726"/>
              <a:gd name="connsiteY1" fmla="*/ 0 h 1258421"/>
              <a:gd name="connsiteX2" fmla="*/ 1371219 w 6181726"/>
              <a:gd name="connsiteY2" fmla="*/ 0 h 1258421"/>
              <a:gd name="connsiteX3" fmla="*/ 1933194 w 6181726"/>
              <a:gd name="connsiteY3" fmla="*/ 0 h 1258421"/>
              <a:gd name="connsiteX4" fmla="*/ 2556987 w 6181726"/>
              <a:gd name="connsiteY4" fmla="*/ 0 h 1258421"/>
              <a:gd name="connsiteX5" fmla="*/ 3057144 w 6181726"/>
              <a:gd name="connsiteY5" fmla="*/ 0 h 1258421"/>
              <a:gd name="connsiteX6" fmla="*/ 3619120 w 6181726"/>
              <a:gd name="connsiteY6" fmla="*/ 0 h 1258421"/>
              <a:gd name="connsiteX7" fmla="*/ 4304729 w 6181726"/>
              <a:gd name="connsiteY7" fmla="*/ 0 h 1258421"/>
              <a:gd name="connsiteX8" fmla="*/ 4743070 w 6181726"/>
              <a:gd name="connsiteY8" fmla="*/ 0 h 1258421"/>
              <a:gd name="connsiteX9" fmla="*/ 5366862 w 6181726"/>
              <a:gd name="connsiteY9" fmla="*/ 0 h 1258421"/>
              <a:gd name="connsiteX10" fmla="*/ 6181726 w 6181726"/>
              <a:gd name="connsiteY10" fmla="*/ 0 h 1258421"/>
              <a:gd name="connsiteX11" fmla="*/ 6181726 w 6181726"/>
              <a:gd name="connsiteY11" fmla="*/ 419474 h 1258421"/>
              <a:gd name="connsiteX12" fmla="*/ 6181726 w 6181726"/>
              <a:gd name="connsiteY12" fmla="*/ 838947 h 1258421"/>
              <a:gd name="connsiteX13" fmla="*/ 6181726 w 6181726"/>
              <a:gd name="connsiteY13" fmla="*/ 1258421 h 1258421"/>
              <a:gd name="connsiteX14" fmla="*/ 5496116 w 6181726"/>
              <a:gd name="connsiteY14" fmla="*/ 1258421 h 1258421"/>
              <a:gd name="connsiteX15" fmla="*/ 4934141 w 6181726"/>
              <a:gd name="connsiteY15" fmla="*/ 1258421 h 1258421"/>
              <a:gd name="connsiteX16" fmla="*/ 4372166 w 6181726"/>
              <a:gd name="connsiteY16" fmla="*/ 1258421 h 1258421"/>
              <a:gd name="connsiteX17" fmla="*/ 3810191 w 6181726"/>
              <a:gd name="connsiteY17" fmla="*/ 1258421 h 1258421"/>
              <a:gd name="connsiteX18" fmla="*/ 3248216 w 6181726"/>
              <a:gd name="connsiteY18" fmla="*/ 1258421 h 1258421"/>
              <a:gd name="connsiteX19" fmla="*/ 2748058 w 6181726"/>
              <a:gd name="connsiteY19" fmla="*/ 1258421 h 1258421"/>
              <a:gd name="connsiteX20" fmla="*/ 2124266 w 6181726"/>
              <a:gd name="connsiteY20" fmla="*/ 1258421 h 1258421"/>
              <a:gd name="connsiteX21" fmla="*/ 1562291 w 6181726"/>
              <a:gd name="connsiteY21" fmla="*/ 1258421 h 1258421"/>
              <a:gd name="connsiteX22" fmla="*/ 876681 w 6181726"/>
              <a:gd name="connsiteY22" fmla="*/ 1258421 h 1258421"/>
              <a:gd name="connsiteX23" fmla="*/ 0 w 6181726"/>
              <a:gd name="connsiteY23" fmla="*/ 1258421 h 1258421"/>
              <a:gd name="connsiteX24" fmla="*/ 0 w 6181726"/>
              <a:gd name="connsiteY24" fmla="*/ 826363 h 1258421"/>
              <a:gd name="connsiteX25" fmla="*/ 0 w 6181726"/>
              <a:gd name="connsiteY25" fmla="*/ 406889 h 1258421"/>
              <a:gd name="connsiteX26" fmla="*/ 0 w 6181726"/>
              <a:gd name="connsiteY26" fmla="*/ 0 h 1258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81726" h="1258421" fill="none" extrusionOk="0">
                <a:moveTo>
                  <a:pt x="0" y="0"/>
                </a:moveTo>
                <a:cubicBezTo>
                  <a:pt x="315051" y="-51933"/>
                  <a:pt x="522349" y="72860"/>
                  <a:pt x="685610" y="0"/>
                </a:cubicBezTo>
                <a:cubicBezTo>
                  <a:pt x="848871" y="-72860"/>
                  <a:pt x="1048890" y="22538"/>
                  <a:pt x="1371219" y="0"/>
                </a:cubicBezTo>
                <a:cubicBezTo>
                  <a:pt x="1693548" y="-22538"/>
                  <a:pt x="1652629" y="12823"/>
                  <a:pt x="1933194" y="0"/>
                </a:cubicBezTo>
                <a:cubicBezTo>
                  <a:pt x="2213759" y="-12823"/>
                  <a:pt x="2383838" y="4458"/>
                  <a:pt x="2556987" y="0"/>
                </a:cubicBezTo>
                <a:cubicBezTo>
                  <a:pt x="2730136" y="-4458"/>
                  <a:pt x="2952227" y="22158"/>
                  <a:pt x="3057144" y="0"/>
                </a:cubicBezTo>
                <a:cubicBezTo>
                  <a:pt x="3162061" y="-22158"/>
                  <a:pt x="3489602" y="7185"/>
                  <a:pt x="3619120" y="0"/>
                </a:cubicBezTo>
                <a:cubicBezTo>
                  <a:pt x="3748638" y="-7185"/>
                  <a:pt x="4107940" y="65091"/>
                  <a:pt x="4304729" y="0"/>
                </a:cubicBezTo>
                <a:cubicBezTo>
                  <a:pt x="4501518" y="-65091"/>
                  <a:pt x="4571112" y="30106"/>
                  <a:pt x="4743070" y="0"/>
                </a:cubicBezTo>
                <a:cubicBezTo>
                  <a:pt x="4915028" y="-30106"/>
                  <a:pt x="5058710" y="22611"/>
                  <a:pt x="5366862" y="0"/>
                </a:cubicBezTo>
                <a:cubicBezTo>
                  <a:pt x="5675014" y="-22611"/>
                  <a:pt x="6003830" y="46824"/>
                  <a:pt x="6181726" y="0"/>
                </a:cubicBezTo>
                <a:cubicBezTo>
                  <a:pt x="6221163" y="84959"/>
                  <a:pt x="6151383" y="317539"/>
                  <a:pt x="6181726" y="419474"/>
                </a:cubicBezTo>
                <a:cubicBezTo>
                  <a:pt x="6212069" y="521409"/>
                  <a:pt x="6141030" y="691946"/>
                  <a:pt x="6181726" y="838947"/>
                </a:cubicBezTo>
                <a:cubicBezTo>
                  <a:pt x="6222422" y="985948"/>
                  <a:pt x="6137617" y="1066291"/>
                  <a:pt x="6181726" y="1258421"/>
                </a:cubicBezTo>
                <a:cubicBezTo>
                  <a:pt x="5893001" y="1278648"/>
                  <a:pt x="5764998" y="1189146"/>
                  <a:pt x="5496116" y="1258421"/>
                </a:cubicBezTo>
                <a:cubicBezTo>
                  <a:pt x="5227234" y="1327696"/>
                  <a:pt x="5197906" y="1249124"/>
                  <a:pt x="4934141" y="1258421"/>
                </a:cubicBezTo>
                <a:cubicBezTo>
                  <a:pt x="4670377" y="1267718"/>
                  <a:pt x="4537659" y="1249727"/>
                  <a:pt x="4372166" y="1258421"/>
                </a:cubicBezTo>
                <a:cubicBezTo>
                  <a:pt x="4206674" y="1267115"/>
                  <a:pt x="3981549" y="1196256"/>
                  <a:pt x="3810191" y="1258421"/>
                </a:cubicBezTo>
                <a:cubicBezTo>
                  <a:pt x="3638833" y="1320586"/>
                  <a:pt x="3528780" y="1234776"/>
                  <a:pt x="3248216" y="1258421"/>
                </a:cubicBezTo>
                <a:cubicBezTo>
                  <a:pt x="2967653" y="1282066"/>
                  <a:pt x="2938601" y="1255957"/>
                  <a:pt x="2748058" y="1258421"/>
                </a:cubicBezTo>
                <a:cubicBezTo>
                  <a:pt x="2557515" y="1260885"/>
                  <a:pt x="2276677" y="1187528"/>
                  <a:pt x="2124266" y="1258421"/>
                </a:cubicBezTo>
                <a:cubicBezTo>
                  <a:pt x="1971855" y="1329314"/>
                  <a:pt x="1826919" y="1207219"/>
                  <a:pt x="1562291" y="1258421"/>
                </a:cubicBezTo>
                <a:cubicBezTo>
                  <a:pt x="1297664" y="1309623"/>
                  <a:pt x="1189057" y="1183062"/>
                  <a:pt x="876681" y="1258421"/>
                </a:cubicBezTo>
                <a:cubicBezTo>
                  <a:pt x="564305" y="1333780"/>
                  <a:pt x="338995" y="1195839"/>
                  <a:pt x="0" y="1258421"/>
                </a:cubicBezTo>
                <a:cubicBezTo>
                  <a:pt x="-2221" y="1091703"/>
                  <a:pt x="12210" y="982640"/>
                  <a:pt x="0" y="826363"/>
                </a:cubicBezTo>
                <a:cubicBezTo>
                  <a:pt x="-12210" y="670086"/>
                  <a:pt x="30075" y="589088"/>
                  <a:pt x="0" y="406889"/>
                </a:cubicBezTo>
                <a:cubicBezTo>
                  <a:pt x="-30075" y="224690"/>
                  <a:pt x="11578" y="200237"/>
                  <a:pt x="0" y="0"/>
                </a:cubicBezTo>
                <a:close/>
              </a:path>
              <a:path w="6181726" h="1258421" stroke="0" extrusionOk="0">
                <a:moveTo>
                  <a:pt x="0" y="0"/>
                </a:moveTo>
                <a:cubicBezTo>
                  <a:pt x="196231" y="-58006"/>
                  <a:pt x="324097" y="51057"/>
                  <a:pt x="500158" y="0"/>
                </a:cubicBezTo>
                <a:cubicBezTo>
                  <a:pt x="676219" y="-51057"/>
                  <a:pt x="776908" y="291"/>
                  <a:pt x="876681" y="0"/>
                </a:cubicBezTo>
                <a:cubicBezTo>
                  <a:pt x="976454" y="-291"/>
                  <a:pt x="1234558" y="39096"/>
                  <a:pt x="1562291" y="0"/>
                </a:cubicBezTo>
                <a:cubicBezTo>
                  <a:pt x="1890024" y="-39096"/>
                  <a:pt x="1832280" y="6438"/>
                  <a:pt x="2062449" y="0"/>
                </a:cubicBezTo>
                <a:cubicBezTo>
                  <a:pt x="2292618" y="-6438"/>
                  <a:pt x="2312631" y="25094"/>
                  <a:pt x="2562606" y="0"/>
                </a:cubicBezTo>
                <a:cubicBezTo>
                  <a:pt x="2812581" y="-25094"/>
                  <a:pt x="3055835" y="27915"/>
                  <a:pt x="3248216" y="0"/>
                </a:cubicBezTo>
                <a:cubicBezTo>
                  <a:pt x="3440597" y="-27915"/>
                  <a:pt x="3492367" y="5622"/>
                  <a:pt x="3686557" y="0"/>
                </a:cubicBezTo>
                <a:cubicBezTo>
                  <a:pt x="3880747" y="-5622"/>
                  <a:pt x="4083545" y="8526"/>
                  <a:pt x="4372166" y="0"/>
                </a:cubicBezTo>
                <a:cubicBezTo>
                  <a:pt x="4660787" y="-8526"/>
                  <a:pt x="4911336" y="10301"/>
                  <a:pt x="5057776" y="0"/>
                </a:cubicBezTo>
                <a:cubicBezTo>
                  <a:pt x="5204216" y="-10301"/>
                  <a:pt x="5358906" y="23206"/>
                  <a:pt x="5619751" y="0"/>
                </a:cubicBezTo>
                <a:cubicBezTo>
                  <a:pt x="5880597" y="-23206"/>
                  <a:pt x="5915163" y="56838"/>
                  <a:pt x="6181726" y="0"/>
                </a:cubicBezTo>
                <a:cubicBezTo>
                  <a:pt x="6204793" y="179091"/>
                  <a:pt x="6161456" y="306054"/>
                  <a:pt x="6181726" y="406889"/>
                </a:cubicBezTo>
                <a:cubicBezTo>
                  <a:pt x="6201996" y="507724"/>
                  <a:pt x="6173309" y="711785"/>
                  <a:pt x="6181726" y="788610"/>
                </a:cubicBezTo>
                <a:cubicBezTo>
                  <a:pt x="6190143" y="865435"/>
                  <a:pt x="6152951" y="1148750"/>
                  <a:pt x="6181726" y="1258421"/>
                </a:cubicBezTo>
                <a:cubicBezTo>
                  <a:pt x="5909663" y="1296292"/>
                  <a:pt x="5865768" y="1201386"/>
                  <a:pt x="5619751" y="1258421"/>
                </a:cubicBezTo>
                <a:cubicBezTo>
                  <a:pt x="5373734" y="1315456"/>
                  <a:pt x="5180766" y="1229864"/>
                  <a:pt x="5057776" y="1258421"/>
                </a:cubicBezTo>
                <a:cubicBezTo>
                  <a:pt x="4934786" y="1286978"/>
                  <a:pt x="4694575" y="1213337"/>
                  <a:pt x="4372166" y="1258421"/>
                </a:cubicBezTo>
                <a:cubicBezTo>
                  <a:pt x="4049757" y="1303505"/>
                  <a:pt x="3931856" y="1213007"/>
                  <a:pt x="3810191" y="1258421"/>
                </a:cubicBezTo>
                <a:cubicBezTo>
                  <a:pt x="3688527" y="1303835"/>
                  <a:pt x="3555306" y="1243117"/>
                  <a:pt x="3433668" y="1258421"/>
                </a:cubicBezTo>
                <a:cubicBezTo>
                  <a:pt x="3312030" y="1273725"/>
                  <a:pt x="3158709" y="1208193"/>
                  <a:pt x="2995327" y="1258421"/>
                </a:cubicBezTo>
                <a:cubicBezTo>
                  <a:pt x="2831945" y="1308649"/>
                  <a:pt x="2526624" y="1229273"/>
                  <a:pt x="2309718" y="1258421"/>
                </a:cubicBezTo>
                <a:cubicBezTo>
                  <a:pt x="2092812" y="1287569"/>
                  <a:pt x="1974978" y="1215393"/>
                  <a:pt x="1747743" y="1258421"/>
                </a:cubicBezTo>
                <a:cubicBezTo>
                  <a:pt x="1520508" y="1301449"/>
                  <a:pt x="1457667" y="1225788"/>
                  <a:pt x="1309402" y="1258421"/>
                </a:cubicBezTo>
                <a:cubicBezTo>
                  <a:pt x="1161137" y="1291054"/>
                  <a:pt x="1007371" y="1210440"/>
                  <a:pt x="747427" y="1258421"/>
                </a:cubicBezTo>
                <a:cubicBezTo>
                  <a:pt x="487484" y="1306402"/>
                  <a:pt x="349069" y="1221503"/>
                  <a:pt x="0" y="1258421"/>
                </a:cubicBezTo>
                <a:cubicBezTo>
                  <a:pt x="-42823" y="1176453"/>
                  <a:pt x="20677" y="1007089"/>
                  <a:pt x="0" y="876700"/>
                </a:cubicBezTo>
                <a:cubicBezTo>
                  <a:pt x="-20677" y="746311"/>
                  <a:pt x="42746" y="598160"/>
                  <a:pt x="0" y="444642"/>
                </a:cubicBezTo>
                <a:cubicBezTo>
                  <a:pt x="-42746" y="291124"/>
                  <a:pt x="5362" y="104586"/>
                  <a:pt x="0" y="0"/>
                </a:cubicBezTo>
                <a:close/>
              </a:path>
            </a:pathLst>
          </a:custGeom>
          <a:solidFill>
            <a:srgbClr val="BDEDEC"/>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softEdge rad="0"/>
          </a:effectLst>
          <a:scene3d>
            <a:camera prst="orthographicFront"/>
            <a:lightRig rig="threePt" dir="t"/>
          </a:scene3d>
          <a:sp3d prstMaterial="matte"/>
        </p:spPr>
        <p:txBody>
          <a:bodyPr wrap="square" anchor="ctr" anchorCtr="0">
            <a:spAutoFit/>
          </a:bodyPr>
          <a:lstStyle/>
          <a:p>
            <a:pPr marL="0" indent="0" algn="ctr">
              <a:lnSpc>
                <a:spcPct val="150000"/>
              </a:lnSpc>
              <a:buNone/>
            </a:pPr>
            <a:endParaRPr lang="en-US" sz="1200" dirty="0">
              <a:latin typeface="Cambria" panose="02040503050406030204" pitchFamily="18" charset="0"/>
              <a:ea typeface="Cambria" panose="02040503050406030204" pitchFamily="18" charset="0"/>
            </a:endParaRPr>
          </a:p>
          <a:p>
            <a:pPr marL="0" indent="0" algn="ctr">
              <a:lnSpc>
                <a:spcPct val="150000"/>
              </a:lnSpc>
              <a:buNone/>
            </a:pPr>
            <a:r>
              <a:rPr lang="en-US" sz="2800" dirty="0">
                <a:latin typeface="Cambria" panose="02040503050406030204" pitchFamily="18" charset="0"/>
                <a:ea typeface="Cambria" panose="02040503050406030204" pitchFamily="18" charset="0"/>
              </a:rPr>
              <a:t>Arrow (1950) – impossibility theorem</a:t>
            </a:r>
          </a:p>
          <a:p>
            <a:pPr marL="0" indent="0" algn="ctr">
              <a:lnSpc>
                <a:spcPct val="150000"/>
              </a:lnSpc>
              <a:buNone/>
            </a:pPr>
            <a:endParaRPr lang="en-US" sz="1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37063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5">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093976"/>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841248" y="2252870"/>
            <a:ext cx="3412219" cy="1448319"/>
          </a:xfrm>
        </p:spPr>
        <p:txBody>
          <a:bodyPr>
            <a:normAutofit/>
          </a:bodyPr>
          <a:lstStyle/>
          <a:p>
            <a:pPr marL="0" indent="0" algn="ctr">
              <a:buNone/>
            </a:pPr>
            <a:r>
              <a:rPr lang="en-US" sz="2400" u="sng" dirty="0">
                <a:latin typeface="Cambria" panose="02040503050406030204" pitchFamily="18" charset="0"/>
                <a:ea typeface="Cambria" panose="02040503050406030204" pitchFamily="18" charset="0"/>
              </a:rPr>
              <a:t>Axioms </a:t>
            </a:r>
          </a:p>
          <a:p>
            <a:pPr marL="0" indent="0" algn="ctr">
              <a:buNone/>
            </a:pPr>
            <a:r>
              <a:rPr lang="en-US" sz="2400" u="sng" dirty="0">
                <a:latin typeface="Cambria" panose="02040503050406030204" pitchFamily="18" charset="0"/>
                <a:ea typeface="Cambria" panose="02040503050406030204" pitchFamily="18" charset="0"/>
              </a:rPr>
              <a:t>for the </a:t>
            </a:r>
          </a:p>
          <a:p>
            <a:pPr marL="0" indent="0" algn="ctr">
              <a:buNone/>
            </a:pPr>
            <a:r>
              <a:rPr lang="en-US" sz="2400" u="sng" dirty="0">
                <a:latin typeface="Cambria" panose="02040503050406030204" pitchFamily="18" charset="0"/>
                <a:ea typeface="Cambria" panose="02040503050406030204" pitchFamily="18" charset="0"/>
              </a:rPr>
              <a:t>special case</a:t>
            </a:r>
          </a:p>
        </p:txBody>
      </p:sp>
      <p:pic>
        <p:nvPicPr>
          <p:cNvPr id="5" name="Picture 4">
            <a:extLst>
              <a:ext uri="{FF2B5EF4-FFF2-40B4-BE49-F238E27FC236}">
                <a16:creationId xmlns:a16="http://schemas.microsoft.com/office/drawing/2014/main" id="{33021038-5BE6-46B0-8B77-AD3F5DFDEB95}"/>
              </a:ext>
            </a:extLst>
          </p:cNvPr>
          <p:cNvPicPr>
            <a:picLocks noChangeAspect="1"/>
          </p:cNvPicPr>
          <p:nvPr/>
        </p:nvPicPr>
        <p:blipFill>
          <a:blip r:embed="rId2"/>
          <a:stretch>
            <a:fillRect/>
          </a:stretch>
        </p:blipFill>
        <p:spPr>
          <a:xfrm>
            <a:off x="5148429" y="630936"/>
            <a:ext cx="6601253" cy="5495544"/>
          </a:xfrm>
          <a:prstGeom prst="rect">
            <a:avLst/>
          </a:prstGeom>
        </p:spPr>
      </p:pic>
    </p:spTree>
    <p:extLst>
      <p:ext uri="{BB962C8B-B14F-4D97-AF65-F5344CB8AC3E}">
        <p14:creationId xmlns:p14="http://schemas.microsoft.com/office/powerpoint/2010/main" val="3942769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75265" y="83342"/>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Related literature</a:t>
            </a:r>
          </a:p>
        </p:txBody>
      </p:sp>
      <p:sp>
        <p:nvSpPr>
          <p:cNvPr id="6" name="TextBox 5">
            <a:extLst>
              <a:ext uri="{FF2B5EF4-FFF2-40B4-BE49-F238E27FC236}">
                <a16:creationId xmlns:a16="http://schemas.microsoft.com/office/drawing/2014/main" id="{69DCCEEA-4ACC-475E-B49F-4E93C3B2AB18}"/>
              </a:ext>
            </a:extLst>
          </p:cNvPr>
          <p:cNvSpPr txBox="1"/>
          <p:nvPr/>
        </p:nvSpPr>
        <p:spPr>
          <a:xfrm>
            <a:off x="273269" y="702271"/>
            <a:ext cx="11645462" cy="6025432"/>
          </a:xfrm>
          <a:prstGeom prst="rect">
            <a:avLst/>
          </a:prstGeom>
          <a:noFill/>
        </p:spPr>
        <p:txBody>
          <a:bodyPr wrap="square" lIns="0" tIns="0" rIns="0" bIns="0" rtlCol="0">
            <a:spAutoFit/>
          </a:bodyPr>
          <a:lstStyle/>
          <a:p>
            <a:pPr marL="457200" indent="-457200" algn="l">
              <a:lnSpc>
                <a:spcPct val="150000"/>
              </a:lnSpc>
              <a:buFont typeface="Arial" panose="020B0604020202020204" pitchFamily="34" charset="0"/>
              <a:buChar char="•"/>
            </a:pPr>
            <a:r>
              <a:rPr lang="en-US" sz="2400" dirty="0">
                <a:latin typeface="Cambria" panose="02040503050406030204" pitchFamily="18" charset="0"/>
                <a:ea typeface="Cambria" panose="02040503050406030204" pitchFamily="18" charset="0"/>
              </a:rPr>
              <a:t>When alternatives are allocations of bundles and individuals care only about their personal allocated bundles, basic assumptions entail cardinal individual utilities and a utilitarian social preference. Still, these utilities do not convey any meaningful notion of strength of preference. Moreover, even when alternatives are allocations, our setup can describe individuals that care about more than their personally allocated bundles, accommodating, for example, public goods and other-regarding preferences.</a:t>
            </a:r>
          </a:p>
          <a:p>
            <a:pPr marL="457200" indent="-457200" algn="l">
              <a:lnSpc>
                <a:spcPct val="150000"/>
              </a:lnSpc>
              <a:buFont typeface="Arial" panose="020B0604020202020204" pitchFamily="34" charset="0"/>
              <a:buChar char="•"/>
            </a:pPr>
            <a:r>
              <a:rPr lang="en-US" sz="2400" dirty="0" err="1">
                <a:latin typeface="Cambria" panose="02040503050406030204" pitchFamily="18" charset="0"/>
                <a:ea typeface="Cambria" panose="02040503050406030204" pitchFamily="18" charset="0"/>
              </a:rPr>
              <a:t>Piacquadio</a:t>
            </a:r>
            <a:r>
              <a:rPr lang="en-US" sz="2400" dirty="0">
                <a:latin typeface="Cambria" panose="02040503050406030204" pitchFamily="18" charset="0"/>
                <a:ea typeface="Cambria" panose="02040503050406030204" pitchFamily="18" charset="0"/>
              </a:rPr>
              <a:t> (2017)– also starts with ordinal preferences, extracts cardinal utilities based on fairness considerations, and aggregates them into a utilitarian social preference. Differences of individual utility values in his model express the tradeoffs in individuals’ well-being levels as perceived by the social planner based on her/his concept of fairness.</a:t>
            </a:r>
          </a:p>
        </p:txBody>
      </p:sp>
    </p:spTree>
    <p:extLst>
      <p:ext uri="{BB962C8B-B14F-4D97-AF65-F5344CB8AC3E}">
        <p14:creationId xmlns:p14="http://schemas.microsoft.com/office/powerpoint/2010/main" val="3285935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179925"/>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Sketch of the proof</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9DCCEEA-4ACC-475E-B49F-4E93C3B2AB18}"/>
                  </a:ext>
                </a:extLst>
              </p:cNvPr>
              <p:cNvSpPr txBox="1"/>
              <p:nvPr/>
            </p:nvSpPr>
            <p:spPr>
              <a:xfrm>
                <a:off x="610898" y="912120"/>
                <a:ext cx="11027727" cy="5410905"/>
              </a:xfrm>
              <a:prstGeom prst="rect">
                <a:avLst/>
              </a:prstGeom>
              <a:noFill/>
            </p:spPr>
            <p:txBody>
              <a:bodyPr wrap="square" lIns="0" tIns="0" rIns="0" bIns="0" rtlCol="0">
                <a:spAutoFit/>
              </a:bodyPr>
              <a:lstStyle/>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For every nonempty, disjoint </a:t>
                </a:r>
                <a14:m>
                  <m:oMath xmlns:m="http://schemas.openxmlformats.org/officeDocument/2006/math">
                    <m:r>
                      <a:rPr lang="en-US" sz="2600" b="0" i="1" smtClean="0">
                        <a:latin typeface="Cambria Math" panose="02040503050406030204" pitchFamily="18" charset="0"/>
                        <a:ea typeface="Cambria" panose="02040503050406030204" pitchFamily="18" charset="0"/>
                      </a:rPr>
                      <m:t>𝐺</m:t>
                    </m:r>
                    <m:r>
                      <a:rPr lang="en-US" sz="2600" b="0" i="1" smtClean="0">
                        <a:latin typeface="Cambria Math" panose="02040503050406030204" pitchFamily="18" charset="0"/>
                        <a:ea typeface="Cambria" panose="02040503050406030204" pitchFamily="18" charset="0"/>
                      </a:rPr>
                      <m:t>,</m:t>
                    </m:r>
                    <m:r>
                      <a:rPr lang="en-US" sz="2600" b="0" i="1" smtClean="0">
                        <a:latin typeface="Cambria Math" panose="02040503050406030204" pitchFamily="18" charset="0"/>
                        <a:ea typeface="Cambria" panose="02040503050406030204" pitchFamily="18" charset="0"/>
                      </a:rPr>
                      <m:t>𝑇</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𝑁</m:t>
                    </m:r>
                  </m:oMath>
                </a14:m>
                <a:r>
                  <a:rPr lang="en-US" sz="2600" dirty="0">
                    <a:latin typeface="Cambria" panose="02040503050406030204" pitchFamily="18" charset="0"/>
                    <a:ea typeface="Cambria" panose="02040503050406030204" pitchFamily="18" charset="0"/>
                  </a:rPr>
                  <a:t> an additive representation of  </a:t>
                </a:r>
                <a14:m>
                  <m:oMath xmlns:m="http://schemas.openxmlformats.org/officeDocument/2006/math">
                    <m:sSup>
                      <m:sSupPr>
                        <m:ctrlPr>
                          <a:rPr lang="en-US" sz="2600" i="1" smtClean="0">
                            <a:latin typeface="Cambria Math" panose="02040503050406030204" pitchFamily="18" charset="0"/>
                            <a:ea typeface="Cambria" panose="02040503050406030204" pitchFamily="18" charset="0"/>
                          </a:rPr>
                        </m:ctrlPr>
                      </m:sSupPr>
                      <m:e>
                        <m:r>
                          <a:rPr lang="en-US" sz="2600" i="1" smtClean="0">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panose="02040503050406030204" pitchFamily="18" charset="0"/>
                          </a:rPr>
                          <m:t>𝐺</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𝑇</m:t>
                        </m:r>
                      </m:sup>
                    </m:sSup>
                  </m:oMath>
                </a14:m>
                <a:r>
                  <a:rPr lang="en-US" sz="2600" dirty="0">
                    <a:latin typeface="Cambria" panose="02040503050406030204" pitchFamily="18" charset="0"/>
                    <a:ea typeface="Cambria" panose="02040503050406030204" pitchFamily="18" charset="0"/>
                  </a:rPr>
                  <a:t> is derived, by applying a result of </a:t>
                </a:r>
                <a:r>
                  <a:rPr lang="en-US" sz="2600" dirty="0" err="1">
                    <a:latin typeface="Cambria" panose="02040503050406030204" pitchFamily="18" charset="0"/>
                    <a:ea typeface="Cambria" panose="02040503050406030204" pitchFamily="18" charset="0"/>
                  </a:rPr>
                  <a:t>Chateauneuf</a:t>
                </a:r>
                <a:r>
                  <a:rPr lang="en-US" sz="2600" dirty="0">
                    <a:latin typeface="Cambria" panose="02040503050406030204" pitchFamily="18" charset="0"/>
                    <a:ea typeface="Cambria" panose="02040503050406030204" pitchFamily="18" charset="0"/>
                  </a:rPr>
                  <a:t> and Wakker (1993) in utilities space (all sorts of connectedness and continuity conditions need to be shown to hold)</a:t>
                </a:r>
                <a:br>
                  <a:rPr lang="en-US" sz="2600" dirty="0">
                    <a:latin typeface="Cambria" panose="02040503050406030204" pitchFamily="18" charset="0"/>
                    <a:ea typeface="Cambria" panose="02040503050406030204" pitchFamily="18" charset="0"/>
                  </a:rPr>
                </a:br>
                <a:endParaRPr lang="en-US" sz="2600" dirty="0">
                  <a:latin typeface="Cambria" panose="02040503050406030204" pitchFamily="18" charset="0"/>
                  <a:ea typeface="Cambria" panose="02040503050406030204" pitchFamily="18" charset="0"/>
                </a:endParaRPr>
              </a:p>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Utilities </a:t>
                </a:r>
                <a14:m>
                  <m:oMath xmlns:m="http://schemas.openxmlformats.org/officeDocument/2006/math">
                    <m:sSub>
                      <m:sSubPr>
                        <m:ctrlPr>
                          <a:rPr lang="en-US" sz="2600" b="0" i="1" smtClean="0">
                            <a:latin typeface="Cambria Math" panose="02040503050406030204" pitchFamily="18" charset="0"/>
                            <a:ea typeface="Cambria" panose="02040503050406030204" pitchFamily="18" charset="0"/>
                          </a:rPr>
                        </m:ctrlPr>
                      </m:sSubPr>
                      <m:e>
                        <m:r>
                          <a:rPr lang="en-US" sz="2600" b="0" i="1" smtClean="0">
                            <a:latin typeface="Cambria Math" panose="02040503050406030204" pitchFamily="18" charset="0"/>
                            <a:ea typeface="Cambria" panose="02040503050406030204" pitchFamily="18" charset="0"/>
                          </a:rPr>
                          <m:t>𝑈</m:t>
                        </m:r>
                      </m:e>
                      <m:sub>
                        <m:r>
                          <a:rPr lang="en-US" sz="2600" b="0" i="1" smtClean="0">
                            <a:latin typeface="Cambria Math" panose="02040503050406030204" pitchFamily="18" charset="0"/>
                            <a:ea typeface="Cambria" panose="02040503050406030204" pitchFamily="18" charset="0"/>
                          </a:rPr>
                          <m:t>𝑇</m:t>
                        </m:r>
                      </m:sub>
                    </m:sSub>
                  </m:oMath>
                </a14:m>
                <a:r>
                  <a:rPr lang="en-US" sz="2600" dirty="0">
                    <a:latin typeface="Cambria" panose="02040503050406030204" pitchFamily="18" charset="0"/>
                    <a:ea typeface="Cambria" panose="02040503050406030204" pitchFamily="18" charset="0"/>
                  </a:rPr>
                  <a:t> derived for additive representations of </a:t>
                </a:r>
                <a14:m>
                  <m:oMath xmlns:m="http://schemas.openxmlformats.org/officeDocument/2006/math">
                    <m:sSup>
                      <m:sSupPr>
                        <m:ctrlPr>
                          <a:rPr lang="en-US" sz="2600" i="1">
                            <a:latin typeface="Cambria Math" panose="02040503050406030204" pitchFamily="18" charset="0"/>
                            <a:ea typeface="Cambria" panose="02040503050406030204" pitchFamily="18" charset="0"/>
                          </a:rPr>
                        </m:ctrlPr>
                      </m:sSupPr>
                      <m:e>
                        <m:r>
                          <a:rPr lang="en-US" sz="2600" i="1">
                            <a:latin typeface="Cambria Math" panose="02040503050406030204" pitchFamily="18" charset="0"/>
                            <a:ea typeface="Cambria Math" panose="02040503050406030204" pitchFamily="18" charset="0"/>
                          </a:rPr>
                          <m:t>≿</m:t>
                        </m:r>
                      </m:e>
                      <m:sup>
                        <m:r>
                          <a:rPr lang="en-US" sz="2600" i="1">
                            <a:latin typeface="Cambria Math" panose="02040503050406030204" pitchFamily="18" charset="0"/>
                            <a:ea typeface="Cambria" panose="02040503050406030204" pitchFamily="18" charset="0"/>
                          </a:rPr>
                          <m:t>𝐺</m:t>
                        </m:r>
                        <m:r>
                          <a:rPr lang="en-US" sz="2600" i="1">
                            <a:latin typeface="Cambria Math" panose="02040503050406030204" pitchFamily="18" charset="0"/>
                            <a:ea typeface="Cambria Math" panose="02040503050406030204" pitchFamily="18" charset="0"/>
                          </a:rPr>
                          <m:t>∪</m:t>
                        </m:r>
                        <m:r>
                          <a:rPr lang="en-US" sz="2600" i="1">
                            <a:latin typeface="Cambria Math" panose="02040503050406030204" pitchFamily="18" charset="0"/>
                            <a:ea typeface="Cambria Math" panose="02040503050406030204" pitchFamily="18" charset="0"/>
                          </a:rPr>
                          <m:t>𝑇</m:t>
                        </m:r>
                      </m:sup>
                    </m:sSup>
                  </m:oMath>
                </a14:m>
                <a:r>
                  <a:rPr lang="en-US" sz="2600" dirty="0">
                    <a:latin typeface="Cambria" panose="02040503050406030204" pitchFamily="18" charset="0"/>
                    <a:ea typeface="Cambria" panose="02040503050406030204" pitchFamily="18" charset="0"/>
                  </a:rPr>
                  <a:t> and </a:t>
                </a:r>
                <a14:m>
                  <m:oMath xmlns:m="http://schemas.openxmlformats.org/officeDocument/2006/math">
                    <m:sSup>
                      <m:sSupPr>
                        <m:ctrlPr>
                          <a:rPr lang="en-US" sz="2600" i="1">
                            <a:latin typeface="Cambria Math" panose="02040503050406030204" pitchFamily="18" charset="0"/>
                            <a:ea typeface="Cambria" panose="02040503050406030204" pitchFamily="18" charset="0"/>
                          </a:rPr>
                        </m:ctrlPr>
                      </m:sSupPr>
                      <m:e>
                        <m:r>
                          <a:rPr lang="en-US" sz="2600" i="1">
                            <a:latin typeface="Cambria Math" panose="02040503050406030204" pitchFamily="18" charset="0"/>
                            <a:ea typeface="Cambria Math" panose="02040503050406030204" pitchFamily="18" charset="0"/>
                          </a:rPr>
                          <m:t>≿</m:t>
                        </m:r>
                      </m:e>
                      <m:sup>
                        <m:sSup>
                          <m:sSupPr>
                            <m:ctrlPr>
                              <a:rPr lang="en-US" sz="2600" b="0" i="1" smtClean="0">
                                <a:latin typeface="Cambria Math" panose="02040503050406030204" pitchFamily="18" charset="0"/>
                                <a:ea typeface="Cambria" panose="02040503050406030204" pitchFamily="18" charset="0"/>
                              </a:rPr>
                            </m:ctrlPr>
                          </m:sSupPr>
                          <m:e>
                            <m:r>
                              <a:rPr lang="en-US" sz="2600" i="1">
                                <a:latin typeface="Cambria Math" panose="02040503050406030204" pitchFamily="18" charset="0"/>
                                <a:ea typeface="Cambria" panose="02040503050406030204" pitchFamily="18" charset="0"/>
                              </a:rPr>
                              <m:t>𝐺</m:t>
                            </m:r>
                          </m:e>
                          <m:sup>
                            <m:r>
                              <a:rPr lang="en-US" sz="2600" b="0" i="1" smtClean="0">
                                <a:latin typeface="Cambria Math" panose="02040503050406030204" pitchFamily="18" charset="0"/>
                                <a:ea typeface="Cambria" panose="02040503050406030204" pitchFamily="18" charset="0"/>
                              </a:rPr>
                              <m:t>′</m:t>
                            </m:r>
                          </m:sup>
                        </m:sSup>
                        <m:r>
                          <a:rPr lang="en-US" sz="2600" i="1">
                            <a:latin typeface="Cambria Math" panose="02040503050406030204" pitchFamily="18" charset="0"/>
                            <a:ea typeface="Cambria Math" panose="02040503050406030204" pitchFamily="18" charset="0"/>
                          </a:rPr>
                          <m:t>∪</m:t>
                        </m:r>
                        <m:r>
                          <a:rPr lang="en-US" sz="2600" i="1">
                            <a:latin typeface="Cambria Math" panose="02040503050406030204" pitchFamily="18" charset="0"/>
                            <a:ea typeface="Cambria Math" panose="02040503050406030204" pitchFamily="18" charset="0"/>
                          </a:rPr>
                          <m:t>𝑇</m:t>
                        </m:r>
                      </m:sup>
                    </m:sSup>
                  </m:oMath>
                </a14:m>
                <a:r>
                  <a:rPr lang="en-US" sz="2600" dirty="0">
                    <a:latin typeface="Cambria" panose="02040503050406030204" pitchFamily="18" charset="0"/>
                    <a:ea typeface="Cambria" panose="02040503050406030204" pitchFamily="18" charset="0"/>
                  </a:rPr>
                  <a:t>, as well as those derived for additive representation of </a:t>
                </a:r>
                <a14:m>
                  <m:oMath xmlns:m="http://schemas.openxmlformats.org/officeDocument/2006/math">
                    <m:sSup>
                      <m:sSupPr>
                        <m:ctrlPr>
                          <a:rPr lang="en-US" sz="2600" i="1">
                            <a:latin typeface="Cambria Math" panose="02040503050406030204" pitchFamily="18" charset="0"/>
                            <a:ea typeface="Cambria" panose="02040503050406030204" pitchFamily="18" charset="0"/>
                          </a:rPr>
                        </m:ctrlPr>
                      </m:sSupPr>
                      <m:e>
                        <m:r>
                          <a:rPr lang="en-US" sz="2600" i="1">
                            <a:latin typeface="Cambria Math" panose="02040503050406030204" pitchFamily="18" charset="0"/>
                            <a:ea typeface="Cambria Math" panose="02040503050406030204" pitchFamily="18" charset="0"/>
                          </a:rPr>
                          <m:t>≿</m:t>
                        </m:r>
                      </m:e>
                      <m:sup>
                        <m:r>
                          <a:rPr lang="en-US" sz="2600" i="1">
                            <a:latin typeface="Cambria Math" panose="02040503050406030204" pitchFamily="18" charset="0"/>
                            <a:ea typeface="Cambria Math" panose="02040503050406030204" pitchFamily="18" charset="0"/>
                          </a:rPr>
                          <m:t>𝑇</m:t>
                        </m:r>
                      </m:sup>
                    </m:sSup>
                  </m:oMath>
                </a14:m>
                <a:r>
                  <a:rPr lang="en-US" sz="2600" dirty="0">
                    <a:latin typeface="Cambria" panose="02040503050406030204" pitchFamily="18" charset="0"/>
                    <a:ea typeface="Cambria" panose="02040503050406030204" pitchFamily="18" charset="0"/>
                  </a:rPr>
                  <a:t> through partitions to </a:t>
                </a:r>
                <a14:m>
                  <m:oMath xmlns:m="http://schemas.openxmlformats.org/officeDocument/2006/math">
                    <m:r>
                      <a:rPr lang="en-US" sz="2600" b="0" i="1" smtClean="0">
                        <a:latin typeface="Cambria Math" panose="02040503050406030204" pitchFamily="18" charset="0"/>
                        <a:ea typeface="Cambria" panose="02040503050406030204" pitchFamily="18" charset="0"/>
                      </a:rPr>
                      <m:t>𝐻</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𝑇</m:t>
                    </m:r>
                  </m:oMath>
                </a14:m>
                <a:r>
                  <a:rPr lang="en-US" sz="2600" dirty="0">
                    <a:latin typeface="Cambria" panose="02040503050406030204" pitchFamily="18" charset="0"/>
                    <a:ea typeface="Cambria" panose="02040503050406030204" pitchFamily="18" charset="0"/>
                  </a:rPr>
                  <a:t> and </a:t>
                </a:r>
                <a14:m>
                  <m:oMath xmlns:m="http://schemas.openxmlformats.org/officeDocument/2006/math">
                    <m:r>
                      <a:rPr lang="en-US" sz="2600" b="0" i="1" smtClean="0">
                        <a:latin typeface="Cambria Math" panose="02040503050406030204" pitchFamily="18" charset="0"/>
                        <a:ea typeface="Cambria" panose="02040503050406030204" pitchFamily="18" charset="0"/>
                      </a:rPr>
                      <m:t>𝑇</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𝐻</m:t>
                    </m:r>
                  </m:oMath>
                </a14:m>
                <a:r>
                  <a:rPr lang="en-US" sz="2600" dirty="0">
                    <a:latin typeface="Cambria" panose="02040503050406030204" pitchFamily="18" charset="0"/>
                    <a:ea typeface="Cambria" panose="02040503050406030204" pitchFamily="18" charset="0"/>
                  </a:rPr>
                  <a:t> , are all affine transformations of one another (= cardinally identical)</a:t>
                </a:r>
              </a:p>
            </p:txBody>
          </p:sp>
        </mc:Choice>
        <mc:Fallback xmlns="">
          <p:sp>
            <p:nvSpPr>
              <p:cNvPr id="6" name="TextBox 5">
                <a:extLst>
                  <a:ext uri="{FF2B5EF4-FFF2-40B4-BE49-F238E27FC236}">
                    <a16:creationId xmlns:a16="http://schemas.microsoft.com/office/drawing/2014/main" id="{69DCCEEA-4ACC-475E-B49F-4E93C3B2AB18}"/>
                  </a:ext>
                </a:extLst>
              </p:cNvPr>
              <p:cNvSpPr txBox="1">
                <a:spLocks noRot="1" noChangeAspect="1" noMove="1" noResize="1" noEditPoints="1" noAdjustHandles="1" noChangeArrowheads="1" noChangeShapeType="1" noTextEdit="1"/>
              </p:cNvSpPr>
              <p:nvPr/>
            </p:nvSpPr>
            <p:spPr>
              <a:xfrm>
                <a:off x="610898" y="912120"/>
                <a:ext cx="11027727" cy="5410905"/>
              </a:xfrm>
              <a:prstGeom prst="rect">
                <a:avLst/>
              </a:prstGeom>
              <a:blipFill>
                <a:blip r:embed="rId2"/>
                <a:stretch>
                  <a:fillRect l="-1658" r="-2211" b="-2818"/>
                </a:stretch>
              </a:blipFill>
            </p:spPr>
            <p:txBody>
              <a:bodyPr/>
              <a:lstStyle/>
              <a:p>
                <a:r>
                  <a:rPr lang="LID4096">
                    <a:noFill/>
                  </a:rPr>
                  <a:t> </a:t>
                </a:r>
              </a:p>
            </p:txBody>
          </p:sp>
        </mc:Fallback>
      </mc:AlternateContent>
    </p:spTree>
    <p:extLst>
      <p:ext uri="{BB962C8B-B14F-4D97-AF65-F5344CB8AC3E}">
        <p14:creationId xmlns:p14="http://schemas.microsoft.com/office/powerpoint/2010/main" val="4072345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179925"/>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Sketch of the proof of the special case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9DCCEEA-4ACC-475E-B49F-4E93C3B2AB18}"/>
                  </a:ext>
                </a:extLst>
              </p:cNvPr>
              <p:cNvSpPr txBox="1"/>
              <p:nvPr/>
            </p:nvSpPr>
            <p:spPr>
              <a:xfrm>
                <a:off x="582135" y="1060916"/>
                <a:ext cx="11027727" cy="4736168"/>
              </a:xfrm>
              <a:prstGeom prst="rect">
                <a:avLst/>
              </a:prstGeom>
              <a:noFill/>
            </p:spPr>
            <p:txBody>
              <a:bodyPr wrap="square" lIns="0" tIns="0" rIns="0" bIns="0" rtlCol="0">
                <a:spAutoFit/>
              </a:bodyPr>
              <a:lstStyle/>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Utilities </a:t>
                </a:r>
                <a14:m>
                  <m:oMath xmlns:m="http://schemas.openxmlformats.org/officeDocument/2006/math">
                    <m:sSub>
                      <m:sSubPr>
                        <m:ctrlPr>
                          <a:rPr lang="en-US" sz="2600" b="0" i="1" smtClean="0">
                            <a:latin typeface="Cambria Math" panose="02040503050406030204" pitchFamily="18" charset="0"/>
                            <a:ea typeface="Cambria" panose="02040503050406030204" pitchFamily="18" charset="0"/>
                          </a:rPr>
                        </m:ctrlPr>
                      </m:sSubPr>
                      <m:e>
                        <m:r>
                          <a:rPr lang="en-US" sz="2600" b="0" i="1" smtClean="0">
                            <a:latin typeface="Cambria Math" panose="02040503050406030204" pitchFamily="18" charset="0"/>
                            <a:ea typeface="Cambria" panose="02040503050406030204" pitchFamily="18" charset="0"/>
                          </a:rPr>
                          <m:t>𝑈</m:t>
                        </m:r>
                      </m:e>
                      <m:sub>
                        <m:r>
                          <a:rPr lang="en-US" sz="2600" b="0" i="1" smtClean="0">
                            <a:latin typeface="Cambria Math" panose="02040503050406030204" pitchFamily="18" charset="0"/>
                            <a:ea typeface="Cambria" panose="02040503050406030204" pitchFamily="18" charset="0"/>
                          </a:rPr>
                          <m:t>𝑁</m:t>
                        </m:r>
                      </m:sub>
                    </m:sSub>
                  </m:oMath>
                </a14:m>
                <a:r>
                  <a:rPr lang="en-US" sz="2600" dirty="0">
                    <a:latin typeface="Cambria" panose="02040503050406030204" pitchFamily="18" charset="0"/>
                    <a:ea typeface="Cambria" panose="02040503050406030204" pitchFamily="18" charset="0"/>
                  </a:rPr>
                  <a:t> derived for additive representation of </a:t>
                </a:r>
                <a14:m>
                  <m:oMath xmlns:m="http://schemas.openxmlformats.org/officeDocument/2006/math">
                    <m:sSup>
                      <m:sSupPr>
                        <m:ctrlPr>
                          <a:rPr lang="en-US" sz="2600" i="1">
                            <a:latin typeface="Cambria Math" panose="02040503050406030204" pitchFamily="18" charset="0"/>
                            <a:ea typeface="Cambria" panose="02040503050406030204" pitchFamily="18" charset="0"/>
                          </a:rPr>
                        </m:ctrlPr>
                      </m:sSupPr>
                      <m:e>
                        <m:r>
                          <a:rPr lang="en-US" sz="2600" i="1">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𝑁</m:t>
                        </m:r>
                      </m:sup>
                    </m:sSup>
                  </m:oMath>
                </a14:m>
                <a:r>
                  <a:rPr lang="en-US" sz="2600" dirty="0">
                    <a:latin typeface="Cambria" panose="02040503050406030204" pitchFamily="18" charset="0"/>
                    <a:ea typeface="Cambria" panose="02040503050406030204" pitchFamily="18" charset="0"/>
                  </a:rPr>
                  <a:t> through partitions to </a:t>
                </a:r>
                <a14:m>
                  <m:oMath xmlns:m="http://schemas.openxmlformats.org/officeDocument/2006/math">
                    <m:r>
                      <m:rPr>
                        <m:sty m:val="p"/>
                      </m:rPr>
                      <a:rPr lang="en-US" sz="2600" b="0" i="0" smtClean="0">
                        <a:latin typeface="Cambria Math" panose="02040503050406030204" pitchFamily="18" charset="0"/>
                        <a:ea typeface="Cambria Math" panose="02040503050406030204" pitchFamily="18" charset="0"/>
                      </a:rPr>
                      <m:t>T</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𝑁</m:t>
                    </m:r>
                  </m:oMath>
                </a14:m>
                <a:r>
                  <a:rPr lang="en-US" sz="2600" dirty="0">
                    <a:latin typeface="Cambria" panose="02040503050406030204" pitchFamily="18" charset="0"/>
                    <a:ea typeface="Cambria" panose="02040503050406030204" pitchFamily="18" charset="0"/>
                  </a:rPr>
                  <a:t> and </a:t>
                </a:r>
                <a14:m>
                  <m:oMath xmlns:m="http://schemas.openxmlformats.org/officeDocument/2006/math">
                    <m:r>
                      <m:rPr>
                        <m:sty m:val="p"/>
                      </m:rPr>
                      <a:rPr lang="en-US" sz="2600" b="0" i="0" smtClean="0">
                        <a:latin typeface="Cambria Math" panose="02040503050406030204" pitchFamily="18" charset="0"/>
                        <a:ea typeface="Cambria Math" panose="02040503050406030204" pitchFamily="18" charset="0"/>
                      </a:rPr>
                      <m:t>N</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𝑇</m:t>
                    </m:r>
                  </m:oMath>
                </a14:m>
                <a:r>
                  <a:rPr lang="en-US" sz="2600" dirty="0">
                    <a:latin typeface="Cambria" panose="02040503050406030204" pitchFamily="18" charset="0"/>
                    <a:ea typeface="Cambria" panose="02040503050406030204" pitchFamily="18" charset="0"/>
                  </a:rPr>
                  <a:t> , are all affine transformations of one another . </a:t>
                </a:r>
              </a:p>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For every nonempty, disjoint </a:t>
                </a:r>
                <a14:m>
                  <m:oMath xmlns:m="http://schemas.openxmlformats.org/officeDocument/2006/math">
                    <m:r>
                      <a:rPr lang="en-US" sz="2600" b="0" i="1" smtClean="0">
                        <a:latin typeface="Cambria Math" panose="02040503050406030204" pitchFamily="18" charset="0"/>
                        <a:ea typeface="Cambria" panose="02040503050406030204" pitchFamily="18" charset="0"/>
                      </a:rPr>
                      <m:t>𝐺</m:t>
                    </m:r>
                    <m:r>
                      <a:rPr lang="en-US" sz="2600" b="0" i="1" smtClean="0">
                        <a:latin typeface="Cambria Math" panose="02040503050406030204" pitchFamily="18" charset="0"/>
                        <a:ea typeface="Cambria" panose="02040503050406030204" pitchFamily="18" charset="0"/>
                      </a:rPr>
                      <m:t>,</m:t>
                    </m:r>
                    <m:r>
                      <a:rPr lang="en-US" sz="2600" b="0" i="1" smtClean="0">
                        <a:latin typeface="Cambria Math" panose="02040503050406030204" pitchFamily="18" charset="0"/>
                        <a:ea typeface="Cambria" panose="02040503050406030204" pitchFamily="18" charset="0"/>
                      </a:rPr>
                      <m:t>𝑇</m:t>
                    </m:r>
                    <m:r>
                      <a:rPr lang="en-US" sz="2600" b="0" i="1" smtClean="0">
                        <a:latin typeface="Cambria Math" panose="02040503050406030204" pitchFamily="18" charset="0"/>
                        <a:ea typeface="Cambria" panose="02040503050406030204" pitchFamily="18" charset="0"/>
                      </a:rPr>
                      <m:t>,</m:t>
                    </m:r>
                    <m:r>
                      <a:rPr lang="en-US" sz="2600" b="0" i="1" smtClean="0">
                        <a:latin typeface="Cambria Math" panose="02040503050406030204" pitchFamily="18" charset="0"/>
                        <a:ea typeface="Cambria" panose="02040503050406030204" pitchFamily="18" charset="0"/>
                      </a:rPr>
                      <m:t>𝐻</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𝑁</m:t>
                    </m:r>
                  </m:oMath>
                </a14:m>
                <a:r>
                  <a:rPr lang="en-US" sz="2600" dirty="0">
                    <a:latin typeface="Cambria" panose="02040503050406030204" pitchFamily="18" charset="0"/>
                    <a:ea typeface="Cambria" panose="02040503050406030204" pitchFamily="18" charset="0"/>
                  </a:rPr>
                  <a:t>, there is a unique additive representation of </a:t>
                </a:r>
                <a14:m>
                  <m:oMath xmlns:m="http://schemas.openxmlformats.org/officeDocument/2006/math">
                    <m:sSup>
                      <m:sSupPr>
                        <m:ctrlPr>
                          <a:rPr lang="en-US" sz="2600" i="1" smtClean="0">
                            <a:latin typeface="Cambria Math" panose="02040503050406030204" pitchFamily="18" charset="0"/>
                            <a:ea typeface="Cambria Math" panose="02040503050406030204" pitchFamily="18" charset="0"/>
                          </a:rPr>
                        </m:ctrlPr>
                      </m:sSupPr>
                      <m:e>
                        <m:r>
                          <a:rPr lang="en-US" sz="2600" i="1">
                            <a:latin typeface="Cambria Math" panose="02040503050406030204" pitchFamily="18" charset="0"/>
                            <a:ea typeface="Cambria Math" panose="02040503050406030204" pitchFamily="18" charset="0"/>
                          </a:rPr>
                          <m:t>≿</m:t>
                        </m:r>
                      </m:e>
                      <m:sup>
                        <m:r>
                          <a:rPr lang="en-US" sz="2600" b="0" i="1" smtClean="0">
                            <a:latin typeface="Cambria Math" panose="02040503050406030204" pitchFamily="18" charset="0"/>
                            <a:ea typeface="Cambria Math" panose="02040503050406030204" pitchFamily="18" charset="0"/>
                          </a:rPr>
                          <m:t>𝐺</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𝐻</m:t>
                        </m:r>
                      </m:sup>
                    </m:sSup>
                  </m:oMath>
                </a14:m>
                <a:r>
                  <a:rPr lang="en-US" sz="2600" dirty="0">
                    <a:latin typeface="Cambria" panose="02040503050406030204" pitchFamily="18" charset="0"/>
                    <a:ea typeface="Cambria" panose="02040503050406030204" pitchFamily="18" charset="0"/>
                  </a:rPr>
                  <a:t> (regardless of the order in which </a:t>
                </a:r>
                <a14:m>
                  <m:oMath xmlns:m="http://schemas.openxmlformats.org/officeDocument/2006/math">
                    <m:r>
                      <a:rPr lang="en-US" sz="2600" i="1">
                        <a:latin typeface="Cambria Math" panose="02040503050406030204" pitchFamily="18" charset="0"/>
                        <a:ea typeface="Cambria Math" panose="02040503050406030204" pitchFamily="18" charset="0"/>
                      </a:rPr>
                      <m:t>𝐺</m:t>
                    </m:r>
                    <m:r>
                      <a:rPr lang="en-US" sz="2600" i="1">
                        <a:latin typeface="Cambria Math" panose="02040503050406030204" pitchFamily="18" charset="0"/>
                        <a:ea typeface="Cambria Math" panose="02040503050406030204" pitchFamily="18" charset="0"/>
                      </a:rPr>
                      <m:t>∪</m:t>
                    </m:r>
                    <m:r>
                      <a:rPr lang="en-US" sz="2600" i="1">
                        <a:latin typeface="Cambria Math" panose="02040503050406030204" pitchFamily="18" charset="0"/>
                        <a:ea typeface="Cambria Math" panose="02040503050406030204" pitchFamily="18" charset="0"/>
                      </a:rPr>
                      <m:t>𝑇</m:t>
                    </m:r>
                    <m:r>
                      <a:rPr lang="en-US" sz="2600" i="1">
                        <a:latin typeface="Cambria Math" panose="02040503050406030204" pitchFamily="18" charset="0"/>
                        <a:ea typeface="Cambria Math" panose="02040503050406030204" pitchFamily="18" charset="0"/>
                      </a:rPr>
                      <m:t>∪</m:t>
                    </m:r>
                    <m:r>
                      <a:rPr lang="en-US" sz="2600" i="1">
                        <a:latin typeface="Cambria Math" panose="02040503050406030204" pitchFamily="18" charset="0"/>
                        <a:ea typeface="Cambria Math" panose="02040503050406030204" pitchFamily="18" charset="0"/>
                      </a:rPr>
                      <m:t>𝐻</m:t>
                    </m:r>
                  </m:oMath>
                </a14:m>
                <a:r>
                  <a:rPr lang="en-US" sz="2600" dirty="0">
                    <a:latin typeface="Cambria" panose="02040503050406030204" pitchFamily="18" charset="0"/>
                    <a:ea typeface="Cambria" panose="02040503050406030204" pitchFamily="18" charset="0"/>
                  </a:rPr>
                  <a:t> is partitioned – into </a:t>
                </a:r>
                <a14:m>
                  <m:oMath xmlns:m="http://schemas.openxmlformats.org/officeDocument/2006/math">
                    <m:r>
                      <a:rPr lang="en-US" sz="2600" i="1">
                        <a:latin typeface="Cambria Math" panose="02040503050406030204" pitchFamily="18" charset="0"/>
                        <a:ea typeface="Cambria Math" panose="02040503050406030204" pitchFamily="18" charset="0"/>
                      </a:rPr>
                      <m:t>𝐺</m:t>
                    </m:r>
                  </m:oMath>
                </a14:m>
                <a:r>
                  <a:rPr lang="en-US" sz="2600" dirty="0">
                    <a:latin typeface="Cambria" panose="02040503050406030204" pitchFamily="18" charset="0"/>
                    <a:ea typeface="Cambria" panose="02040503050406030204" pitchFamily="18" charset="0"/>
                  </a:rPr>
                  <a:t> and </a:t>
                </a:r>
                <a14:m>
                  <m:oMath xmlns:m="http://schemas.openxmlformats.org/officeDocument/2006/math">
                    <m:r>
                      <a:rPr lang="en-US" sz="2600" i="1">
                        <a:latin typeface="Cambria Math" panose="02040503050406030204" pitchFamily="18" charset="0"/>
                        <a:ea typeface="Cambria Math" panose="02040503050406030204" pitchFamily="18" charset="0"/>
                      </a:rPr>
                      <m:t>𝑇</m:t>
                    </m:r>
                    <m:r>
                      <a:rPr lang="en-US" sz="2600" i="1">
                        <a:latin typeface="Cambria Math" panose="02040503050406030204" pitchFamily="18" charset="0"/>
                        <a:ea typeface="Cambria Math" panose="02040503050406030204" pitchFamily="18" charset="0"/>
                      </a:rPr>
                      <m:t>∪</m:t>
                    </m:r>
                    <m:r>
                      <a:rPr lang="en-US" sz="2600" i="1">
                        <a:latin typeface="Cambria Math" panose="02040503050406030204" pitchFamily="18" charset="0"/>
                        <a:ea typeface="Cambria Math" panose="02040503050406030204" pitchFamily="18" charset="0"/>
                      </a:rPr>
                      <m:t>𝐻</m:t>
                    </m:r>
                  </m:oMath>
                </a14:m>
                <a:r>
                  <a:rPr lang="en-US" sz="2600" dirty="0">
                    <a:latin typeface="Cambria" panose="02040503050406030204" pitchFamily="18" charset="0"/>
                    <a:ea typeface="Cambria" panose="02040503050406030204" pitchFamily="18" charset="0"/>
                  </a:rPr>
                  <a:t> and then </a:t>
                </a:r>
                <a14:m>
                  <m:oMath xmlns:m="http://schemas.openxmlformats.org/officeDocument/2006/math">
                    <m:r>
                      <a:rPr lang="en-US" sz="2600" i="1">
                        <a:latin typeface="Cambria Math" panose="02040503050406030204" pitchFamily="18" charset="0"/>
                        <a:ea typeface="Cambria Math" panose="02040503050406030204" pitchFamily="18" charset="0"/>
                      </a:rPr>
                      <m:t>𝑇</m:t>
                    </m:r>
                    <m:r>
                      <a:rPr lang="en-US" sz="2600" i="1">
                        <a:latin typeface="Cambria Math" panose="02040503050406030204" pitchFamily="18" charset="0"/>
                        <a:ea typeface="Cambria Math" panose="02040503050406030204" pitchFamily="18" charset="0"/>
                      </a:rPr>
                      <m:t>∪</m:t>
                    </m:r>
                    <m:r>
                      <a:rPr lang="en-US" sz="2600" i="1">
                        <a:latin typeface="Cambria Math" panose="02040503050406030204" pitchFamily="18" charset="0"/>
                        <a:ea typeface="Cambria Math" panose="02040503050406030204" pitchFamily="18" charset="0"/>
                      </a:rPr>
                      <m:t>𝐻</m:t>
                    </m:r>
                  </m:oMath>
                </a14:m>
                <a:r>
                  <a:rPr lang="en-US" sz="2600" dirty="0">
                    <a:latin typeface="Cambria" panose="02040503050406030204" pitchFamily="18" charset="0"/>
                    <a:ea typeface="Cambria" panose="02040503050406030204" pitchFamily="18" charset="0"/>
                  </a:rPr>
                  <a:t> into </a:t>
                </a:r>
                <a14:m>
                  <m:oMath xmlns:m="http://schemas.openxmlformats.org/officeDocument/2006/math">
                    <m:r>
                      <a:rPr lang="en-US" sz="2600" i="1">
                        <a:latin typeface="Cambria Math" panose="02040503050406030204" pitchFamily="18" charset="0"/>
                        <a:ea typeface="Cambria Math" panose="02040503050406030204" pitchFamily="18" charset="0"/>
                      </a:rPr>
                      <m:t>𝑇</m:t>
                    </m:r>
                  </m:oMath>
                </a14:m>
                <a:r>
                  <a:rPr lang="en-US" sz="2600" dirty="0">
                    <a:latin typeface="Cambria" panose="02040503050406030204" pitchFamily="18" charset="0"/>
                    <a:ea typeface="Cambria" panose="02040503050406030204" pitchFamily="18" charset="0"/>
                  </a:rPr>
                  <a:t> and </a:t>
                </a:r>
                <a14:m>
                  <m:oMath xmlns:m="http://schemas.openxmlformats.org/officeDocument/2006/math">
                    <m:r>
                      <a:rPr lang="en-US" sz="2600" i="1">
                        <a:latin typeface="Cambria Math" panose="02040503050406030204" pitchFamily="18" charset="0"/>
                        <a:ea typeface="Cambria Math" panose="02040503050406030204" pitchFamily="18" charset="0"/>
                      </a:rPr>
                      <m:t>𝐻</m:t>
                    </m:r>
                  </m:oMath>
                </a14:m>
                <a:r>
                  <a:rPr lang="en-US" sz="2600" dirty="0">
                    <a:latin typeface="Cambria" panose="02040503050406030204" pitchFamily="18" charset="0"/>
                    <a:ea typeface="Cambria" panose="02040503050406030204" pitchFamily="18" charset="0"/>
                  </a:rPr>
                  <a:t>, into </a:t>
                </a:r>
                <a14:m>
                  <m:oMath xmlns:m="http://schemas.openxmlformats.org/officeDocument/2006/math">
                    <m:r>
                      <a:rPr lang="en-US" sz="2600" b="0" i="1" smtClean="0">
                        <a:latin typeface="Cambria Math" panose="02040503050406030204" pitchFamily="18" charset="0"/>
                        <a:ea typeface="Cambria" panose="02040503050406030204" pitchFamily="18" charset="0"/>
                      </a:rPr>
                      <m:t>𝑇</m:t>
                    </m:r>
                  </m:oMath>
                </a14:m>
                <a:r>
                  <a:rPr lang="en-US" sz="2600" dirty="0">
                    <a:latin typeface="Cambria" panose="02040503050406030204" pitchFamily="18" charset="0"/>
                    <a:ea typeface="Cambria" panose="02040503050406030204" pitchFamily="18" charset="0"/>
                  </a:rPr>
                  <a:t> and </a:t>
                </a:r>
                <a14:m>
                  <m:oMath xmlns:m="http://schemas.openxmlformats.org/officeDocument/2006/math">
                    <m:r>
                      <m:rPr>
                        <m:sty m:val="p"/>
                      </m:rPr>
                      <a:rPr lang="en-US" sz="2600" b="0" i="0" smtClean="0">
                        <a:latin typeface="Cambria Math" panose="02040503050406030204" pitchFamily="18" charset="0"/>
                        <a:ea typeface="Cambria Math" panose="02040503050406030204" pitchFamily="18" charset="0"/>
                      </a:rPr>
                      <m:t>G</m:t>
                    </m:r>
                    <m:r>
                      <a:rPr lang="en-US" sz="2600" i="1">
                        <a:latin typeface="Cambria Math" panose="02040503050406030204" pitchFamily="18" charset="0"/>
                        <a:ea typeface="Cambria Math" panose="02040503050406030204" pitchFamily="18" charset="0"/>
                      </a:rPr>
                      <m:t>∪</m:t>
                    </m:r>
                    <m:r>
                      <a:rPr lang="en-US" sz="2600" i="1">
                        <a:latin typeface="Cambria Math" panose="02040503050406030204" pitchFamily="18" charset="0"/>
                        <a:ea typeface="Cambria Math" panose="02040503050406030204" pitchFamily="18" charset="0"/>
                      </a:rPr>
                      <m:t>𝐻</m:t>
                    </m:r>
                  </m:oMath>
                </a14:m>
                <a:r>
                  <a:rPr lang="en-US" sz="2600" dirty="0">
                    <a:latin typeface="Cambria" panose="02040503050406030204" pitchFamily="18" charset="0"/>
                    <a:ea typeface="Cambria" panose="02040503050406030204" pitchFamily="18" charset="0"/>
                  </a:rPr>
                  <a:t> and so on) . </a:t>
                </a:r>
              </a:p>
              <a:p>
                <a:pPr marL="457200" indent="-457200">
                  <a:lnSpc>
                    <a:spcPct val="150000"/>
                  </a:lnSpc>
                  <a:buFont typeface="Arial" panose="020B0604020202020204" pitchFamily="34" charset="0"/>
                  <a:buChar char="•"/>
                </a:pPr>
                <a:r>
                  <a:rPr lang="en-US" sz="2600" dirty="0">
                    <a:latin typeface="Cambria" panose="02040503050406030204" pitchFamily="18" charset="0"/>
                    <a:ea typeface="Cambria" panose="02040503050406030204" pitchFamily="18" charset="0"/>
                  </a:rPr>
                  <a:t>By induction, a representation </a:t>
                </a:r>
                <a14:m>
                  <m:oMath xmlns:m="http://schemas.openxmlformats.org/officeDocument/2006/math">
                    <m:sSub>
                      <m:sSubPr>
                        <m:ctrlPr>
                          <a:rPr lang="en-US" sz="2600" b="0" i="1" smtClean="0">
                            <a:latin typeface="Cambria Math" panose="02040503050406030204" pitchFamily="18" charset="0"/>
                            <a:ea typeface="Cambria" panose="02040503050406030204" pitchFamily="18" charset="0"/>
                          </a:rPr>
                        </m:ctrlPr>
                      </m:sSubPr>
                      <m:e>
                        <m:r>
                          <a:rPr lang="en-US" sz="2600" b="0" i="1" smtClean="0">
                            <a:latin typeface="Cambria Math" panose="02040503050406030204" pitchFamily="18" charset="0"/>
                            <a:ea typeface="Cambria" panose="02040503050406030204" pitchFamily="18" charset="0"/>
                          </a:rPr>
                          <m:t>𝑈</m:t>
                        </m:r>
                      </m:e>
                      <m:sub>
                        <m:r>
                          <a:rPr lang="en-US" sz="2600" b="0" i="1" smtClean="0">
                            <a:latin typeface="Cambria Math" panose="02040503050406030204" pitchFamily="18" charset="0"/>
                            <a:ea typeface="Cambria" panose="02040503050406030204" pitchFamily="18" charset="0"/>
                          </a:rPr>
                          <m:t>𝑁</m:t>
                        </m:r>
                      </m:sub>
                    </m:sSub>
                    <m:r>
                      <a:rPr lang="en-US" sz="2600" b="0" i="1" smtClean="0">
                        <a:latin typeface="Cambria Math" panose="02040503050406030204" pitchFamily="18" charset="0"/>
                        <a:ea typeface="Cambria" panose="02040503050406030204" pitchFamily="18" charset="0"/>
                      </a:rPr>
                      <m:t>=</m:t>
                    </m:r>
                    <m:nary>
                      <m:naryPr>
                        <m:chr m:val="∑"/>
                        <m:supHide m:val="on"/>
                        <m:ctrlPr>
                          <a:rPr lang="en-US" sz="2600" b="0" i="1" smtClean="0">
                            <a:latin typeface="Cambria Math" panose="02040503050406030204" pitchFamily="18" charset="0"/>
                            <a:ea typeface="Cambria" panose="02040503050406030204" pitchFamily="18" charset="0"/>
                          </a:rPr>
                        </m:ctrlPr>
                      </m:naryPr>
                      <m:sub>
                        <m:r>
                          <m:rPr>
                            <m:brk m:alnAt="7"/>
                          </m:rPr>
                          <a:rPr lang="en-US" sz="2600" b="0" i="1" smtClean="0">
                            <a:latin typeface="Cambria Math" panose="02040503050406030204" pitchFamily="18" charset="0"/>
                            <a:ea typeface="Cambria" panose="02040503050406030204" pitchFamily="18" charset="0"/>
                          </a:rPr>
                          <m:t>𝑖</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𝑁</m:t>
                        </m:r>
                      </m:sub>
                      <m:sup/>
                      <m:e>
                        <m:sSub>
                          <m:sSubPr>
                            <m:ctrlPr>
                              <a:rPr lang="en-US" sz="2600" b="0" i="1" smtClean="0">
                                <a:latin typeface="Cambria Math" panose="02040503050406030204" pitchFamily="18" charset="0"/>
                                <a:ea typeface="Cambria" panose="02040503050406030204" pitchFamily="18" charset="0"/>
                              </a:rPr>
                            </m:ctrlPr>
                          </m:sSubPr>
                          <m:e>
                            <m:r>
                              <a:rPr lang="en-US" sz="2600" b="0" i="1" smtClean="0">
                                <a:latin typeface="Cambria Math" panose="02040503050406030204" pitchFamily="18" charset="0"/>
                                <a:ea typeface="Cambria" panose="02040503050406030204" pitchFamily="18" charset="0"/>
                              </a:rPr>
                              <m:t>𝑢</m:t>
                            </m:r>
                          </m:e>
                          <m:sub>
                            <m:r>
                              <a:rPr lang="en-US" sz="2600" b="0" i="1" smtClean="0">
                                <a:latin typeface="Cambria Math" panose="02040503050406030204" pitchFamily="18" charset="0"/>
                                <a:ea typeface="Cambria" panose="02040503050406030204" pitchFamily="18" charset="0"/>
                              </a:rPr>
                              <m:t>𝑖</m:t>
                            </m:r>
                          </m:sub>
                        </m:sSub>
                      </m:e>
                    </m:nary>
                  </m:oMath>
                </a14:m>
                <a:r>
                  <a:rPr lang="en-US" sz="2600" dirty="0">
                    <a:latin typeface="Cambria" panose="02040503050406030204" pitchFamily="18" charset="0"/>
                    <a:ea typeface="Cambria" panose="02040503050406030204" pitchFamily="18" charset="0"/>
                  </a:rPr>
                  <a:t> is built, satisfying that for any </a:t>
                </a:r>
                <a14:m>
                  <m:oMath xmlns:m="http://schemas.openxmlformats.org/officeDocument/2006/math">
                    <m:r>
                      <a:rPr lang="en-US" sz="2600" b="0" i="1" smtClean="0">
                        <a:latin typeface="Cambria Math" panose="02040503050406030204" pitchFamily="18" charset="0"/>
                        <a:ea typeface="Cambria" panose="02040503050406030204" pitchFamily="18" charset="0"/>
                      </a:rPr>
                      <m:t>𝑇</m:t>
                    </m:r>
                    <m: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𝑁</m:t>
                    </m:r>
                  </m:oMath>
                </a14:m>
                <a:r>
                  <a:rPr lang="en-US" sz="2600" dirty="0">
                    <a:latin typeface="Cambria" panose="02040503050406030204" pitchFamily="18" charset="0"/>
                    <a:ea typeface="Cambria" panose="02040503050406030204" pitchFamily="18" charset="0"/>
                  </a:rPr>
                  <a:t>, </a:t>
                </a:r>
                <a14:m>
                  <m:oMath xmlns:m="http://schemas.openxmlformats.org/officeDocument/2006/math">
                    <m:sSub>
                      <m:sSubPr>
                        <m:ctrlPr>
                          <a:rPr lang="en-US" sz="2600" i="1">
                            <a:latin typeface="Cambria Math" panose="02040503050406030204" pitchFamily="18" charset="0"/>
                            <a:ea typeface="Cambria" panose="02040503050406030204" pitchFamily="18" charset="0"/>
                          </a:rPr>
                        </m:ctrlPr>
                      </m:sSubPr>
                      <m:e>
                        <m:r>
                          <a:rPr lang="en-US" sz="2600" i="1">
                            <a:latin typeface="Cambria Math" panose="02040503050406030204" pitchFamily="18" charset="0"/>
                            <a:ea typeface="Cambria" panose="02040503050406030204" pitchFamily="18" charset="0"/>
                          </a:rPr>
                          <m:t>𝑈</m:t>
                        </m:r>
                      </m:e>
                      <m:sub>
                        <m:r>
                          <a:rPr lang="en-US" sz="2600" b="0" i="1" smtClean="0">
                            <a:latin typeface="Cambria Math" panose="02040503050406030204" pitchFamily="18" charset="0"/>
                            <a:ea typeface="Cambria" panose="02040503050406030204" pitchFamily="18" charset="0"/>
                          </a:rPr>
                          <m:t>𝑇</m:t>
                        </m:r>
                      </m:sub>
                    </m:sSub>
                    <m:r>
                      <a:rPr lang="en-US" sz="2600" i="1">
                        <a:latin typeface="Cambria Math" panose="02040503050406030204" pitchFamily="18" charset="0"/>
                        <a:ea typeface="Cambria" panose="02040503050406030204" pitchFamily="18" charset="0"/>
                      </a:rPr>
                      <m:t>=</m:t>
                    </m:r>
                    <m:nary>
                      <m:naryPr>
                        <m:chr m:val="∑"/>
                        <m:supHide m:val="on"/>
                        <m:ctrlPr>
                          <a:rPr lang="en-US" sz="2600" i="1">
                            <a:latin typeface="Cambria Math" panose="02040503050406030204" pitchFamily="18" charset="0"/>
                            <a:ea typeface="Cambria" panose="02040503050406030204" pitchFamily="18" charset="0"/>
                          </a:rPr>
                        </m:ctrlPr>
                      </m:naryPr>
                      <m:sub>
                        <m:r>
                          <m:rPr>
                            <m:brk m:alnAt="7"/>
                          </m:rPr>
                          <a:rPr lang="en-US" sz="2600" i="1">
                            <a:latin typeface="Cambria Math" panose="02040503050406030204" pitchFamily="18" charset="0"/>
                            <a:ea typeface="Cambria" panose="02040503050406030204" pitchFamily="18" charset="0"/>
                          </a:rPr>
                          <m:t>𝑖</m:t>
                        </m:r>
                        <m:r>
                          <a:rPr lang="en-US" sz="2600" i="1">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𝑇</m:t>
                        </m:r>
                      </m:sub>
                      <m:sup/>
                      <m:e>
                        <m:sSub>
                          <m:sSubPr>
                            <m:ctrlPr>
                              <a:rPr lang="en-US" sz="2600" i="1">
                                <a:latin typeface="Cambria Math" panose="02040503050406030204" pitchFamily="18" charset="0"/>
                                <a:ea typeface="Cambria" panose="02040503050406030204" pitchFamily="18" charset="0"/>
                              </a:rPr>
                            </m:ctrlPr>
                          </m:sSubPr>
                          <m:e>
                            <m:r>
                              <a:rPr lang="en-US" sz="2600" i="1">
                                <a:latin typeface="Cambria Math" panose="02040503050406030204" pitchFamily="18" charset="0"/>
                                <a:ea typeface="Cambria" panose="02040503050406030204" pitchFamily="18" charset="0"/>
                              </a:rPr>
                              <m:t>𝑢</m:t>
                            </m:r>
                          </m:e>
                          <m:sub>
                            <m:r>
                              <a:rPr lang="en-US" sz="2600" i="1">
                                <a:latin typeface="Cambria Math" panose="02040503050406030204" pitchFamily="18" charset="0"/>
                                <a:ea typeface="Cambria" panose="02040503050406030204" pitchFamily="18" charset="0"/>
                              </a:rPr>
                              <m:t>𝑖</m:t>
                            </m:r>
                          </m:sub>
                        </m:sSub>
                      </m:e>
                    </m:nary>
                  </m:oMath>
                </a14:m>
                <a:r>
                  <a:rPr lang="en-US" sz="2600" dirty="0">
                    <a:latin typeface="Cambria" panose="02040503050406030204" pitchFamily="18" charset="0"/>
                    <a:ea typeface="Cambria" panose="02040503050406030204" pitchFamily="18" charset="0"/>
                  </a:rPr>
                  <a:t> . </a:t>
                </a:r>
              </a:p>
            </p:txBody>
          </p:sp>
        </mc:Choice>
        <mc:Fallback xmlns="">
          <p:sp>
            <p:nvSpPr>
              <p:cNvPr id="6" name="TextBox 5">
                <a:extLst>
                  <a:ext uri="{FF2B5EF4-FFF2-40B4-BE49-F238E27FC236}">
                    <a16:creationId xmlns:a16="http://schemas.microsoft.com/office/drawing/2014/main" id="{69DCCEEA-4ACC-475E-B49F-4E93C3B2AB18}"/>
                  </a:ext>
                </a:extLst>
              </p:cNvPr>
              <p:cNvSpPr txBox="1">
                <a:spLocks noRot="1" noChangeAspect="1" noMove="1" noResize="1" noEditPoints="1" noAdjustHandles="1" noChangeArrowheads="1" noChangeShapeType="1" noTextEdit="1"/>
              </p:cNvSpPr>
              <p:nvPr/>
            </p:nvSpPr>
            <p:spPr>
              <a:xfrm>
                <a:off x="582135" y="1060916"/>
                <a:ext cx="11027727" cy="4736168"/>
              </a:xfrm>
              <a:prstGeom prst="rect">
                <a:avLst/>
              </a:prstGeom>
              <a:blipFill>
                <a:blip r:embed="rId2"/>
                <a:stretch>
                  <a:fillRect l="-1657" r="-1436" b="-3089"/>
                </a:stretch>
              </a:blipFill>
            </p:spPr>
            <p:txBody>
              <a:bodyPr/>
              <a:lstStyle/>
              <a:p>
                <a:r>
                  <a:rPr lang="LID4096">
                    <a:noFill/>
                  </a:rPr>
                  <a:t> </a:t>
                </a:r>
              </a:p>
            </p:txBody>
          </p:sp>
        </mc:Fallback>
      </mc:AlternateContent>
    </p:spTree>
    <p:extLst>
      <p:ext uri="{BB962C8B-B14F-4D97-AF65-F5344CB8AC3E}">
        <p14:creationId xmlns:p14="http://schemas.microsoft.com/office/powerpoint/2010/main" val="3399579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309266"/>
            <a:ext cx="11220449" cy="3757909"/>
          </a:xfrm>
        </p:spPr>
        <p:txBody>
          <a:bodyPr>
            <a:norm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What do we know about the individual preferences?</a:t>
            </a:r>
          </a:p>
          <a:p>
            <a:pPr>
              <a:lnSpc>
                <a:spcPct val="150000"/>
              </a:lnSpc>
            </a:pPr>
            <a:r>
              <a:rPr lang="en-US" dirty="0">
                <a:latin typeface="Cambria" panose="02040503050406030204" pitchFamily="18" charset="0"/>
                <a:ea typeface="Cambria" panose="02040503050406030204" pitchFamily="18" charset="0"/>
              </a:rPr>
              <a:t>Sometimes preferences of individuals are </a:t>
            </a:r>
            <a:r>
              <a:rPr lang="en-US" b="1" u="sng" dirty="0">
                <a:highlight>
                  <a:srgbClr val="BDEDEC"/>
                </a:highlight>
                <a:latin typeface="Cambria" panose="02040503050406030204" pitchFamily="18" charset="0"/>
                <a:ea typeface="Cambria" panose="02040503050406030204" pitchFamily="18" charset="0"/>
              </a:rPr>
              <a:t>cardinal</a:t>
            </a:r>
            <a:r>
              <a:rPr lang="en-US" dirty="0">
                <a:latin typeface="Cambria" panose="02040503050406030204" pitchFamily="18" charset="0"/>
                <a:ea typeface="Cambria" panose="02040503050406030204" pitchFamily="18" charset="0"/>
              </a:rPr>
              <a:t>: </a:t>
            </a:r>
            <a:br>
              <a:rPr lang="en-US" dirty="0">
                <a:latin typeface="Cambria" panose="02040503050406030204" pitchFamily="18" charset="0"/>
                <a:ea typeface="Cambria" panose="02040503050406030204" pitchFamily="18" charset="0"/>
              </a:rPr>
            </a:br>
            <a:r>
              <a:rPr lang="en-US" dirty="0">
                <a:latin typeface="Cambria" panose="02040503050406030204" pitchFamily="18" charset="0"/>
                <a:ea typeface="Cambria" panose="02040503050406030204" pitchFamily="18" charset="0"/>
              </a:rPr>
              <a:t>We know whether one alternative is better than another, as well as </a:t>
            </a:r>
            <a:r>
              <a:rPr lang="en-US" i="1" dirty="0">
                <a:latin typeface="Cambria" panose="02040503050406030204" pitchFamily="18" charset="0"/>
                <a:ea typeface="Cambria" panose="02040503050406030204" pitchFamily="18" charset="0"/>
              </a:rPr>
              <a:t>by how much</a:t>
            </a:r>
            <a:r>
              <a:rPr lang="en-US" dirty="0">
                <a:latin typeface="Cambria" panose="02040503050406030204" pitchFamily="18" charset="0"/>
                <a:ea typeface="Cambria" panose="02040503050406030204" pitchFamily="18" charset="0"/>
              </a:rPr>
              <a:t> it is better</a:t>
            </a:r>
          </a:p>
          <a:p>
            <a:pPr>
              <a:lnSpc>
                <a:spcPct val="150000"/>
              </a:lnSpc>
            </a:pPr>
            <a:r>
              <a:rPr lang="en-US" dirty="0">
                <a:latin typeface="Cambria" panose="02040503050406030204" pitchFamily="18" charset="0"/>
                <a:ea typeface="Cambria" panose="02040503050406030204" pitchFamily="18" charset="0"/>
              </a:rPr>
              <a:t>Easier to balance conflicting tastes of individuals</a:t>
            </a:r>
          </a:p>
        </p:txBody>
      </p:sp>
      <p:sp>
        <p:nvSpPr>
          <p:cNvPr id="9" name="TextBox 8">
            <a:extLst>
              <a:ext uri="{FF2B5EF4-FFF2-40B4-BE49-F238E27FC236}">
                <a16:creationId xmlns:a16="http://schemas.microsoft.com/office/drawing/2014/main" id="{FD4EF89B-80A1-4933-B723-FCE26AA00A9D}"/>
              </a:ext>
            </a:extLst>
          </p:cNvPr>
          <p:cNvSpPr txBox="1"/>
          <p:nvPr/>
        </p:nvSpPr>
        <p:spPr>
          <a:xfrm>
            <a:off x="642936" y="4320816"/>
            <a:ext cx="10906125" cy="1904752"/>
          </a:xfrm>
          <a:custGeom>
            <a:avLst/>
            <a:gdLst>
              <a:gd name="connsiteX0" fmla="*/ 0 w 10906125"/>
              <a:gd name="connsiteY0" fmla="*/ 0 h 1904752"/>
              <a:gd name="connsiteX1" fmla="*/ 683068 w 10906125"/>
              <a:gd name="connsiteY1" fmla="*/ 0 h 1904752"/>
              <a:gd name="connsiteX2" fmla="*/ 1366136 w 10906125"/>
              <a:gd name="connsiteY2" fmla="*/ 0 h 1904752"/>
              <a:gd name="connsiteX3" fmla="*/ 2049203 w 10906125"/>
              <a:gd name="connsiteY3" fmla="*/ 0 h 1904752"/>
              <a:gd name="connsiteX4" fmla="*/ 2732271 w 10906125"/>
              <a:gd name="connsiteY4" fmla="*/ 0 h 1904752"/>
              <a:gd name="connsiteX5" fmla="*/ 3524400 w 10906125"/>
              <a:gd name="connsiteY5" fmla="*/ 0 h 1904752"/>
              <a:gd name="connsiteX6" fmla="*/ 4098407 w 10906125"/>
              <a:gd name="connsiteY6" fmla="*/ 0 h 1904752"/>
              <a:gd name="connsiteX7" fmla="*/ 4781475 w 10906125"/>
              <a:gd name="connsiteY7" fmla="*/ 0 h 1904752"/>
              <a:gd name="connsiteX8" fmla="*/ 5355481 w 10906125"/>
              <a:gd name="connsiteY8" fmla="*/ 0 h 1904752"/>
              <a:gd name="connsiteX9" fmla="*/ 5929488 w 10906125"/>
              <a:gd name="connsiteY9" fmla="*/ 0 h 1904752"/>
              <a:gd name="connsiteX10" fmla="*/ 6503495 w 10906125"/>
              <a:gd name="connsiteY10" fmla="*/ 0 h 1904752"/>
              <a:gd name="connsiteX11" fmla="*/ 6750317 w 10906125"/>
              <a:gd name="connsiteY11" fmla="*/ 0 h 1904752"/>
              <a:gd name="connsiteX12" fmla="*/ 7433385 w 10906125"/>
              <a:gd name="connsiteY12" fmla="*/ 0 h 1904752"/>
              <a:gd name="connsiteX13" fmla="*/ 7680208 w 10906125"/>
              <a:gd name="connsiteY13" fmla="*/ 0 h 1904752"/>
              <a:gd name="connsiteX14" fmla="*/ 8254215 w 10906125"/>
              <a:gd name="connsiteY14" fmla="*/ 0 h 1904752"/>
              <a:gd name="connsiteX15" fmla="*/ 9046344 w 10906125"/>
              <a:gd name="connsiteY15" fmla="*/ 0 h 1904752"/>
              <a:gd name="connsiteX16" fmla="*/ 9838473 w 10906125"/>
              <a:gd name="connsiteY16" fmla="*/ 0 h 1904752"/>
              <a:gd name="connsiteX17" fmla="*/ 10906125 w 10906125"/>
              <a:gd name="connsiteY17" fmla="*/ 0 h 1904752"/>
              <a:gd name="connsiteX18" fmla="*/ 10906125 w 10906125"/>
              <a:gd name="connsiteY18" fmla="*/ 457140 h 1904752"/>
              <a:gd name="connsiteX19" fmla="*/ 10906125 w 10906125"/>
              <a:gd name="connsiteY19" fmla="*/ 895233 h 1904752"/>
              <a:gd name="connsiteX20" fmla="*/ 10906125 w 10906125"/>
              <a:gd name="connsiteY20" fmla="*/ 1371421 h 1904752"/>
              <a:gd name="connsiteX21" fmla="*/ 10906125 w 10906125"/>
              <a:gd name="connsiteY21" fmla="*/ 1904752 h 1904752"/>
              <a:gd name="connsiteX22" fmla="*/ 10441180 w 10906125"/>
              <a:gd name="connsiteY22" fmla="*/ 1904752 h 1904752"/>
              <a:gd name="connsiteX23" fmla="*/ 9867173 w 10906125"/>
              <a:gd name="connsiteY23" fmla="*/ 1904752 h 1904752"/>
              <a:gd name="connsiteX24" fmla="*/ 9075044 w 10906125"/>
              <a:gd name="connsiteY24" fmla="*/ 1904752 h 1904752"/>
              <a:gd name="connsiteX25" fmla="*/ 8501037 w 10906125"/>
              <a:gd name="connsiteY25" fmla="*/ 1904752 h 1904752"/>
              <a:gd name="connsiteX26" fmla="*/ 7817970 w 10906125"/>
              <a:gd name="connsiteY26" fmla="*/ 1904752 h 1904752"/>
              <a:gd name="connsiteX27" fmla="*/ 7571147 w 10906125"/>
              <a:gd name="connsiteY27" fmla="*/ 1904752 h 1904752"/>
              <a:gd name="connsiteX28" fmla="*/ 6779018 w 10906125"/>
              <a:gd name="connsiteY28" fmla="*/ 1904752 h 1904752"/>
              <a:gd name="connsiteX29" fmla="*/ 6314072 w 10906125"/>
              <a:gd name="connsiteY29" fmla="*/ 1904752 h 1904752"/>
              <a:gd name="connsiteX30" fmla="*/ 5631005 w 10906125"/>
              <a:gd name="connsiteY30" fmla="*/ 1904752 h 1904752"/>
              <a:gd name="connsiteX31" fmla="*/ 5384182 w 10906125"/>
              <a:gd name="connsiteY31" fmla="*/ 1904752 h 1904752"/>
              <a:gd name="connsiteX32" fmla="*/ 4592053 w 10906125"/>
              <a:gd name="connsiteY32" fmla="*/ 1904752 h 1904752"/>
              <a:gd name="connsiteX33" fmla="*/ 4127107 w 10906125"/>
              <a:gd name="connsiteY33" fmla="*/ 1904752 h 1904752"/>
              <a:gd name="connsiteX34" fmla="*/ 3553101 w 10906125"/>
              <a:gd name="connsiteY34" fmla="*/ 1904752 h 1904752"/>
              <a:gd name="connsiteX35" fmla="*/ 3197217 w 10906125"/>
              <a:gd name="connsiteY35" fmla="*/ 1904752 h 1904752"/>
              <a:gd name="connsiteX36" fmla="*/ 2514149 w 10906125"/>
              <a:gd name="connsiteY36" fmla="*/ 1904752 h 1904752"/>
              <a:gd name="connsiteX37" fmla="*/ 1722020 w 10906125"/>
              <a:gd name="connsiteY37" fmla="*/ 1904752 h 1904752"/>
              <a:gd name="connsiteX38" fmla="*/ 1257074 w 10906125"/>
              <a:gd name="connsiteY38" fmla="*/ 1904752 h 1904752"/>
              <a:gd name="connsiteX39" fmla="*/ 0 w 10906125"/>
              <a:gd name="connsiteY39" fmla="*/ 1904752 h 1904752"/>
              <a:gd name="connsiteX40" fmla="*/ 0 w 10906125"/>
              <a:gd name="connsiteY40" fmla="*/ 1428564 h 1904752"/>
              <a:gd name="connsiteX41" fmla="*/ 0 w 10906125"/>
              <a:gd name="connsiteY41" fmla="*/ 952376 h 1904752"/>
              <a:gd name="connsiteX42" fmla="*/ 0 w 10906125"/>
              <a:gd name="connsiteY42" fmla="*/ 457140 h 1904752"/>
              <a:gd name="connsiteX43" fmla="*/ 0 w 10906125"/>
              <a:gd name="connsiteY43" fmla="*/ 0 h 190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906125" h="1904752" fill="none" extrusionOk="0">
                <a:moveTo>
                  <a:pt x="0" y="0"/>
                </a:moveTo>
                <a:cubicBezTo>
                  <a:pt x="252242" y="-39722"/>
                  <a:pt x="529696" y="916"/>
                  <a:pt x="683068" y="0"/>
                </a:cubicBezTo>
                <a:cubicBezTo>
                  <a:pt x="836440" y="-916"/>
                  <a:pt x="1125895" y="74359"/>
                  <a:pt x="1366136" y="0"/>
                </a:cubicBezTo>
                <a:cubicBezTo>
                  <a:pt x="1606377" y="-74359"/>
                  <a:pt x="1832721" y="43852"/>
                  <a:pt x="2049203" y="0"/>
                </a:cubicBezTo>
                <a:cubicBezTo>
                  <a:pt x="2265685" y="-43852"/>
                  <a:pt x="2532040" y="13034"/>
                  <a:pt x="2732271" y="0"/>
                </a:cubicBezTo>
                <a:cubicBezTo>
                  <a:pt x="2932502" y="-13034"/>
                  <a:pt x="3352865" y="66086"/>
                  <a:pt x="3524400" y="0"/>
                </a:cubicBezTo>
                <a:cubicBezTo>
                  <a:pt x="3695935" y="-66086"/>
                  <a:pt x="3926508" y="3461"/>
                  <a:pt x="4098407" y="0"/>
                </a:cubicBezTo>
                <a:cubicBezTo>
                  <a:pt x="4270306" y="-3461"/>
                  <a:pt x="4481494" y="7306"/>
                  <a:pt x="4781475" y="0"/>
                </a:cubicBezTo>
                <a:cubicBezTo>
                  <a:pt x="5081456" y="-7306"/>
                  <a:pt x="5229409" y="54268"/>
                  <a:pt x="5355481" y="0"/>
                </a:cubicBezTo>
                <a:cubicBezTo>
                  <a:pt x="5481553" y="-54268"/>
                  <a:pt x="5741268" y="46635"/>
                  <a:pt x="5929488" y="0"/>
                </a:cubicBezTo>
                <a:cubicBezTo>
                  <a:pt x="6117708" y="-46635"/>
                  <a:pt x="6356422" y="18376"/>
                  <a:pt x="6503495" y="0"/>
                </a:cubicBezTo>
                <a:cubicBezTo>
                  <a:pt x="6650568" y="-18376"/>
                  <a:pt x="6684752" y="13128"/>
                  <a:pt x="6750317" y="0"/>
                </a:cubicBezTo>
                <a:cubicBezTo>
                  <a:pt x="6815882" y="-13128"/>
                  <a:pt x="7226906" y="42079"/>
                  <a:pt x="7433385" y="0"/>
                </a:cubicBezTo>
                <a:cubicBezTo>
                  <a:pt x="7639864" y="-42079"/>
                  <a:pt x="7586990" y="5844"/>
                  <a:pt x="7680208" y="0"/>
                </a:cubicBezTo>
                <a:cubicBezTo>
                  <a:pt x="7773426" y="-5844"/>
                  <a:pt x="8129691" y="10279"/>
                  <a:pt x="8254215" y="0"/>
                </a:cubicBezTo>
                <a:cubicBezTo>
                  <a:pt x="8378739" y="-10279"/>
                  <a:pt x="8712250" y="71125"/>
                  <a:pt x="9046344" y="0"/>
                </a:cubicBezTo>
                <a:cubicBezTo>
                  <a:pt x="9380438" y="-71125"/>
                  <a:pt x="9465830" y="7096"/>
                  <a:pt x="9838473" y="0"/>
                </a:cubicBezTo>
                <a:cubicBezTo>
                  <a:pt x="10211116" y="-7096"/>
                  <a:pt x="10397754" y="18233"/>
                  <a:pt x="10906125" y="0"/>
                </a:cubicBezTo>
                <a:cubicBezTo>
                  <a:pt x="10922419" y="139796"/>
                  <a:pt x="10885519" y="234619"/>
                  <a:pt x="10906125" y="457140"/>
                </a:cubicBezTo>
                <a:cubicBezTo>
                  <a:pt x="10926731" y="679661"/>
                  <a:pt x="10905730" y="792572"/>
                  <a:pt x="10906125" y="895233"/>
                </a:cubicBezTo>
                <a:cubicBezTo>
                  <a:pt x="10906520" y="997894"/>
                  <a:pt x="10877888" y="1149510"/>
                  <a:pt x="10906125" y="1371421"/>
                </a:cubicBezTo>
                <a:cubicBezTo>
                  <a:pt x="10934362" y="1593332"/>
                  <a:pt x="10872865" y="1705244"/>
                  <a:pt x="10906125" y="1904752"/>
                </a:cubicBezTo>
                <a:cubicBezTo>
                  <a:pt x="10685187" y="1909385"/>
                  <a:pt x="10634517" y="1862342"/>
                  <a:pt x="10441180" y="1904752"/>
                </a:cubicBezTo>
                <a:cubicBezTo>
                  <a:pt x="10247844" y="1947162"/>
                  <a:pt x="10032272" y="1872357"/>
                  <a:pt x="9867173" y="1904752"/>
                </a:cubicBezTo>
                <a:cubicBezTo>
                  <a:pt x="9702074" y="1937147"/>
                  <a:pt x="9352880" y="1821989"/>
                  <a:pt x="9075044" y="1904752"/>
                </a:cubicBezTo>
                <a:cubicBezTo>
                  <a:pt x="8797208" y="1987515"/>
                  <a:pt x="8747858" y="1840172"/>
                  <a:pt x="8501037" y="1904752"/>
                </a:cubicBezTo>
                <a:cubicBezTo>
                  <a:pt x="8254216" y="1969332"/>
                  <a:pt x="8124742" y="1864075"/>
                  <a:pt x="7817970" y="1904752"/>
                </a:cubicBezTo>
                <a:cubicBezTo>
                  <a:pt x="7511198" y="1945429"/>
                  <a:pt x="7657455" y="1897953"/>
                  <a:pt x="7571147" y="1904752"/>
                </a:cubicBezTo>
                <a:cubicBezTo>
                  <a:pt x="7484839" y="1911551"/>
                  <a:pt x="7130686" y="1863309"/>
                  <a:pt x="6779018" y="1904752"/>
                </a:cubicBezTo>
                <a:cubicBezTo>
                  <a:pt x="6427350" y="1946195"/>
                  <a:pt x="6441599" y="1875981"/>
                  <a:pt x="6314072" y="1904752"/>
                </a:cubicBezTo>
                <a:cubicBezTo>
                  <a:pt x="6186545" y="1933523"/>
                  <a:pt x="5799345" y="1899917"/>
                  <a:pt x="5631005" y="1904752"/>
                </a:cubicBezTo>
                <a:cubicBezTo>
                  <a:pt x="5462665" y="1909587"/>
                  <a:pt x="5450196" y="1897812"/>
                  <a:pt x="5384182" y="1904752"/>
                </a:cubicBezTo>
                <a:cubicBezTo>
                  <a:pt x="5318168" y="1911692"/>
                  <a:pt x="4765082" y="1863616"/>
                  <a:pt x="4592053" y="1904752"/>
                </a:cubicBezTo>
                <a:cubicBezTo>
                  <a:pt x="4419024" y="1945888"/>
                  <a:pt x="4345100" y="1865192"/>
                  <a:pt x="4127107" y="1904752"/>
                </a:cubicBezTo>
                <a:cubicBezTo>
                  <a:pt x="3909114" y="1944312"/>
                  <a:pt x="3696088" y="1874646"/>
                  <a:pt x="3553101" y="1904752"/>
                </a:cubicBezTo>
                <a:cubicBezTo>
                  <a:pt x="3410114" y="1934858"/>
                  <a:pt x="3284608" y="1895162"/>
                  <a:pt x="3197217" y="1904752"/>
                </a:cubicBezTo>
                <a:cubicBezTo>
                  <a:pt x="3109826" y="1914342"/>
                  <a:pt x="2854842" y="1844369"/>
                  <a:pt x="2514149" y="1904752"/>
                </a:cubicBezTo>
                <a:cubicBezTo>
                  <a:pt x="2173456" y="1965135"/>
                  <a:pt x="2090283" y="1810126"/>
                  <a:pt x="1722020" y="1904752"/>
                </a:cubicBezTo>
                <a:cubicBezTo>
                  <a:pt x="1353757" y="1999378"/>
                  <a:pt x="1437632" y="1883022"/>
                  <a:pt x="1257074" y="1904752"/>
                </a:cubicBezTo>
                <a:cubicBezTo>
                  <a:pt x="1076516" y="1926482"/>
                  <a:pt x="352086" y="1774509"/>
                  <a:pt x="0" y="1904752"/>
                </a:cubicBezTo>
                <a:cubicBezTo>
                  <a:pt x="-33464" y="1701752"/>
                  <a:pt x="7322" y="1606789"/>
                  <a:pt x="0" y="1428564"/>
                </a:cubicBezTo>
                <a:cubicBezTo>
                  <a:pt x="-7322" y="1250339"/>
                  <a:pt x="43859" y="1187422"/>
                  <a:pt x="0" y="952376"/>
                </a:cubicBezTo>
                <a:cubicBezTo>
                  <a:pt x="-43859" y="717330"/>
                  <a:pt x="44504" y="704098"/>
                  <a:pt x="0" y="457140"/>
                </a:cubicBezTo>
                <a:cubicBezTo>
                  <a:pt x="-44504" y="210182"/>
                  <a:pt x="49599" y="218470"/>
                  <a:pt x="0" y="0"/>
                </a:cubicBezTo>
                <a:close/>
              </a:path>
              <a:path w="10906125" h="1904752" stroke="0" extrusionOk="0">
                <a:moveTo>
                  <a:pt x="0" y="0"/>
                </a:moveTo>
                <a:cubicBezTo>
                  <a:pt x="152782" y="-46467"/>
                  <a:pt x="279316" y="4780"/>
                  <a:pt x="464945" y="0"/>
                </a:cubicBezTo>
                <a:cubicBezTo>
                  <a:pt x="650575" y="-4780"/>
                  <a:pt x="657374" y="20412"/>
                  <a:pt x="711768" y="0"/>
                </a:cubicBezTo>
                <a:cubicBezTo>
                  <a:pt x="766162" y="-20412"/>
                  <a:pt x="1185925" y="53953"/>
                  <a:pt x="1503897" y="0"/>
                </a:cubicBezTo>
                <a:cubicBezTo>
                  <a:pt x="1821869" y="-53953"/>
                  <a:pt x="1841809" y="33251"/>
                  <a:pt x="1968843" y="0"/>
                </a:cubicBezTo>
                <a:cubicBezTo>
                  <a:pt x="2095877" y="-33251"/>
                  <a:pt x="2273327" y="30493"/>
                  <a:pt x="2433788" y="0"/>
                </a:cubicBezTo>
                <a:cubicBezTo>
                  <a:pt x="2594250" y="-30493"/>
                  <a:pt x="2873640" y="36518"/>
                  <a:pt x="3225917" y="0"/>
                </a:cubicBezTo>
                <a:cubicBezTo>
                  <a:pt x="3578194" y="-36518"/>
                  <a:pt x="3431333" y="30381"/>
                  <a:pt x="3581801" y="0"/>
                </a:cubicBezTo>
                <a:cubicBezTo>
                  <a:pt x="3732269" y="-30381"/>
                  <a:pt x="4024733" y="16483"/>
                  <a:pt x="4373930" y="0"/>
                </a:cubicBezTo>
                <a:cubicBezTo>
                  <a:pt x="4723127" y="-16483"/>
                  <a:pt x="4979800" y="42701"/>
                  <a:pt x="5166059" y="0"/>
                </a:cubicBezTo>
                <a:cubicBezTo>
                  <a:pt x="5352318" y="-42701"/>
                  <a:pt x="5533039" y="56810"/>
                  <a:pt x="5740066" y="0"/>
                </a:cubicBezTo>
                <a:cubicBezTo>
                  <a:pt x="5947093" y="-56810"/>
                  <a:pt x="6331696" y="53346"/>
                  <a:pt x="6532195" y="0"/>
                </a:cubicBezTo>
                <a:cubicBezTo>
                  <a:pt x="6732694" y="-53346"/>
                  <a:pt x="6818329" y="234"/>
                  <a:pt x="6997140" y="0"/>
                </a:cubicBezTo>
                <a:cubicBezTo>
                  <a:pt x="7175951" y="-234"/>
                  <a:pt x="7236486" y="343"/>
                  <a:pt x="7462086" y="0"/>
                </a:cubicBezTo>
                <a:cubicBezTo>
                  <a:pt x="7687686" y="-343"/>
                  <a:pt x="7989078" y="46751"/>
                  <a:pt x="8145153" y="0"/>
                </a:cubicBezTo>
                <a:cubicBezTo>
                  <a:pt x="8301228" y="-46751"/>
                  <a:pt x="8487595" y="53392"/>
                  <a:pt x="8610099" y="0"/>
                </a:cubicBezTo>
                <a:cubicBezTo>
                  <a:pt x="8732603" y="-53392"/>
                  <a:pt x="9105666" y="75744"/>
                  <a:pt x="9402228" y="0"/>
                </a:cubicBezTo>
                <a:cubicBezTo>
                  <a:pt x="9698790" y="-75744"/>
                  <a:pt x="9892905" y="22716"/>
                  <a:pt x="10194357" y="0"/>
                </a:cubicBezTo>
                <a:cubicBezTo>
                  <a:pt x="10495809" y="-22716"/>
                  <a:pt x="10577674" y="18706"/>
                  <a:pt x="10906125" y="0"/>
                </a:cubicBezTo>
                <a:cubicBezTo>
                  <a:pt x="10960582" y="223554"/>
                  <a:pt x="10884393" y="285860"/>
                  <a:pt x="10906125" y="457140"/>
                </a:cubicBezTo>
                <a:cubicBezTo>
                  <a:pt x="10927857" y="628420"/>
                  <a:pt x="10878119" y="791866"/>
                  <a:pt x="10906125" y="876186"/>
                </a:cubicBezTo>
                <a:cubicBezTo>
                  <a:pt x="10934131" y="960506"/>
                  <a:pt x="10901178" y="1179673"/>
                  <a:pt x="10906125" y="1314279"/>
                </a:cubicBezTo>
                <a:cubicBezTo>
                  <a:pt x="10911072" y="1448885"/>
                  <a:pt x="10841126" y="1743824"/>
                  <a:pt x="10906125" y="1904752"/>
                </a:cubicBezTo>
                <a:cubicBezTo>
                  <a:pt x="10782803" y="1956657"/>
                  <a:pt x="10553023" y="1868021"/>
                  <a:pt x="10441180" y="1904752"/>
                </a:cubicBezTo>
                <a:cubicBezTo>
                  <a:pt x="10329338" y="1941483"/>
                  <a:pt x="10005773" y="1882880"/>
                  <a:pt x="9867173" y="1904752"/>
                </a:cubicBezTo>
                <a:cubicBezTo>
                  <a:pt x="9728573" y="1926624"/>
                  <a:pt x="9739061" y="1888721"/>
                  <a:pt x="9620350" y="1904752"/>
                </a:cubicBezTo>
                <a:cubicBezTo>
                  <a:pt x="9501639" y="1920783"/>
                  <a:pt x="9423753" y="1877917"/>
                  <a:pt x="9373527" y="1904752"/>
                </a:cubicBezTo>
                <a:cubicBezTo>
                  <a:pt x="9323301" y="1931587"/>
                  <a:pt x="8982081" y="1847256"/>
                  <a:pt x="8799521" y="1904752"/>
                </a:cubicBezTo>
                <a:cubicBezTo>
                  <a:pt x="8616961" y="1962248"/>
                  <a:pt x="8577278" y="1881208"/>
                  <a:pt x="8443637" y="1904752"/>
                </a:cubicBezTo>
                <a:cubicBezTo>
                  <a:pt x="8309996" y="1928296"/>
                  <a:pt x="8090743" y="1864591"/>
                  <a:pt x="7760569" y="1904752"/>
                </a:cubicBezTo>
                <a:cubicBezTo>
                  <a:pt x="7430395" y="1944913"/>
                  <a:pt x="7573791" y="1882505"/>
                  <a:pt x="7404685" y="1904752"/>
                </a:cubicBezTo>
                <a:cubicBezTo>
                  <a:pt x="7235579" y="1926999"/>
                  <a:pt x="7009129" y="1829717"/>
                  <a:pt x="6721617" y="1904752"/>
                </a:cubicBezTo>
                <a:cubicBezTo>
                  <a:pt x="6434105" y="1979787"/>
                  <a:pt x="6537394" y="1890064"/>
                  <a:pt x="6474794" y="1904752"/>
                </a:cubicBezTo>
                <a:cubicBezTo>
                  <a:pt x="6412194" y="1919440"/>
                  <a:pt x="5960389" y="1886805"/>
                  <a:pt x="5791726" y="1904752"/>
                </a:cubicBezTo>
                <a:cubicBezTo>
                  <a:pt x="5623063" y="1922699"/>
                  <a:pt x="5608507" y="1897549"/>
                  <a:pt x="5435842" y="1904752"/>
                </a:cubicBezTo>
                <a:cubicBezTo>
                  <a:pt x="5263177" y="1911955"/>
                  <a:pt x="5251021" y="1886175"/>
                  <a:pt x="5189019" y="1904752"/>
                </a:cubicBezTo>
                <a:cubicBezTo>
                  <a:pt x="5127017" y="1923329"/>
                  <a:pt x="4968743" y="1875040"/>
                  <a:pt x="4833135" y="1904752"/>
                </a:cubicBezTo>
                <a:cubicBezTo>
                  <a:pt x="4697527" y="1934464"/>
                  <a:pt x="4363635" y="1899344"/>
                  <a:pt x="4150068" y="1904752"/>
                </a:cubicBezTo>
                <a:cubicBezTo>
                  <a:pt x="3936501" y="1910160"/>
                  <a:pt x="3921395" y="1889072"/>
                  <a:pt x="3794183" y="1904752"/>
                </a:cubicBezTo>
                <a:cubicBezTo>
                  <a:pt x="3666971" y="1920432"/>
                  <a:pt x="3666650" y="1903641"/>
                  <a:pt x="3547361" y="1904752"/>
                </a:cubicBezTo>
                <a:cubicBezTo>
                  <a:pt x="3428072" y="1905863"/>
                  <a:pt x="3281031" y="1891852"/>
                  <a:pt x="3191477" y="1904752"/>
                </a:cubicBezTo>
                <a:cubicBezTo>
                  <a:pt x="3101923" y="1917652"/>
                  <a:pt x="2864821" y="1852570"/>
                  <a:pt x="2726531" y="1904752"/>
                </a:cubicBezTo>
                <a:cubicBezTo>
                  <a:pt x="2588241" y="1956934"/>
                  <a:pt x="2314210" y="1859572"/>
                  <a:pt x="2152525" y="1904752"/>
                </a:cubicBezTo>
                <a:cubicBezTo>
                  <a:pt x="1990840" y="1949932"/>
                  <a:pt x="1950164" y="1903009"/>
                  <a:pt x="1796641" y="1904752"/>
                </a:cubicBezTo>
                <a:cubicBezTo>
                  <a:pt x="1643118" y="1906495"/>
                  <a:pt x="1210020" y="1842458"/>
                  <a:pt x="1004512" y="1904752"/>
                </a:cubicBezTo>
                <a:cubicBezTo>
                  <a:pt x="799004" y="1967046"/>
                  <a:pt x="501614" y="1784240"/>
                  <a:pt x="0" y="1904752"/>
                </a:cubicBezTo>
                <a:cubicBezTo>
                  <a:pt x="-12146" y="1770687"/>
                  <a:pt x="48462" y="1500024"/>
                  <a:pt x="0" y="1390469"/>
                </a:cubicBezTo>
                <a:cubicBezTo>
                  <a:pt x="-48462" y="1280914"/>
                  <a:pt x="28681" y="1109488"/>
                  <a:pt x="0" y="914281"/>
                </a:cubicBezTo>
                <a:cubicBezTo>
                  <a:pt x="-28681" y="719074"/>
                  <a:pt x="57063" y="638817"/>
                  <a:pt x="0" y="438093"/>
                </a:cubicBezTo>
                <a:cubicBezTo>
                  <a:pt x="-57063" y="237369"/>
                  <a:pt x="20537" y="137837"/>
                  <a:pt x="0" y="0"/>
                </a:cubicBezTo>
                <a:close/>
              </a:path>
            </a:pathLst>
          </a:custGeom>
          <a:solidFill>
            <a:srgbClr val="BDEDEC"/>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softEdge rad="0"/>
          </a:effectLst>
          <a:scene3d>
            <a:camera prst="orthographicFront"/>
            <a:lightRig rig="threePt" dir="t"/>
          </a:scene3d>
          <a:sp3d prstMaterial="matte"/>
        </p:spPr>
        <p:txBody>
          <a:bodyPr wrap="square" anchor="ctr" anchorCtr="0">
            <a:spAutoFit/>
          </a:bodyPr>
          <a:lstStyle/>
          <a:p>
            <a:pPr marL="0" indent="0">
              <a:lnSpc>
                <a:spcPct val="150000"/>
              </a:lnSpc>
              <a:buNone/>
            </a:pPr>
            <a:endParaRPr lang="en-US" sz="1200" dirty="0">
              <a:latin typeface="Cambria" panose="02040503050406030204" pitchFamily="18" charset="0"/>
              <a:ea typeface="Cambria" panose="02040503050406030204" pitchFamily="18" charset="0"/>
            </a:endParaRPr>
          </a:p>
          <a:p>
            <a:pPr>
              <a:lnSpc>
                <a:spcPct val="150000"/>
              </a:lnSpc>
            </a:pPr>
            <a:r>
              <a:rPr lang="en-US" sz="2800" dirty="0" err="1">
                <a:latin typeface="Cambria" panose="02040503050406030204" pitchFamily="18" charset="0"/>
                <a:ea typeface="Cambria" panose="02040503050406030204" pitchFamily="18" charset="0"/>
              </a:rPr>
              <a:t>Harsanyi</a:t>
            </a:r>
            <a:r>
              <a:rPr lang="en-US" sz="2800" dirty="0">
                <a:latin typeface="Cambria" panose="02040503050406030204" pitchFamily="18" charset="0"/>
                <a:ea typeface="Cambria" panose="02040503050406030204" pitchFamily="18" charset="0"/>
              </a:rPr>
              <a:t> (1955) – possibility – if the preferences of the individuals and the social planner are </a:t>
            </a:r>
            <a:r>
              <a:rPr lang="en-US" sz="2800" b="1" dirty="0">
                <a:latin typeface="Cambria" panose="02040503050406030204" pitchFamily="18" charset="0"/>
                <a:ea typeface="Cambria" panose="02040503050406030204" pitchFamily="18" charset="0"/>
              </a:rPr>
              <a:t>cardinal</a:t>
            </a:r>
            <a:r>
              <a:rPr lang="en-US" sz="2800" dirty="0">
                <a:latin typeface="Cambria" panose="02040503050406030204" pitchFamily="18" charset="0"/>
                <a:ea typeface="Cambria" panose="02040503050406030204" pitchFamily="18" charset="0"/>
              </a:rPr>
              <a:t>, aggregation must be </a:t>
            </a:r>
            <a:r>
              <a:rPr lang="en-US" sz="2800" b="1" dirty="0">
                <a:latin typeface="Cambria" panose="02040503050406030204" pitchFamily="18" charset="0"/>
                <a:ea typeface="Cambria" panose="02040503050406030204" pitchFamily="18" charset="0"/>
              </a:rPr>
              <a:t>utilitarian</a:t>
            </a:r>
            <a:r>
              <a:rPr lang="en-US" sz="2800" dirty="0">
                <a:latin typeface="Cambria" panose="02040503050406030204" pitchFamily="18" charset="0"/>
                <a:ea typeface="Cambria" panose="02040503050406030204" pitchFamily="18" charset="0"/>
              </a:rPr>
              <a:t> </a:t>
            </a:r>
            <a:endParaRPr lang="en-US" sz="2800" dirty="0">
              <a:latin typeface="Cambria" panose="02040503050406030204" pitchFamily="18" charset="0"/>
              <a:ea typeface="Cambria" panose="02040503050406030204" pitchFamily="18" charset="0"/>
              <a:sym typeface="Wingdings" panose="05000000000000000000" pitchFamily="2" charset="2"/>
            </a:endParaRPr>
          </a:p>
          <a:p>
            <a:pPr marL="0" indent="0">
              <a:lnSpc>
                <a:spcPct val="150000"/>
              </a:lnSpc>
              <a:buNone/>
            </a:pPr>
            <a:endParaRPr lang="en-US" sz="1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0301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00050" y="213062"/>
            <a:ext cx="11391900" cy="6329779"/>
          </a:xfrm>
        </p:spPr>
        <p:txBody>
          <a:bodyPr>
            <a:normAutofit fontScale="85000" lnSpcReduction="10000"/>
          </a:bodyPr>
          <a:lstStyle/>
          <a:p>
            <a:pPr marL="0" indent="0" algn="ctr">
              <a:lnSpc>
                <a:spcPct val="150000"/>
              </a:lnSpc>
              <a:buNone/>
            </a:pPr>
            <a:r>
              <a:rPr lang="en-US" sz="3300" u="sng" dirty="0">
                <a:latin typeface="Cambria" panose="02040503050406030204" pitchFamily="18" charset="0"/>
                <a:ea typeface="Cambria" panose="02040503050406030204" pitchFamily="18" charset="0"/>
              </a:rPr>
              <a:t>So, what’s the problem?</a:t>
            </a:r>
          </a:p>
          <a:p>
            <a:pPr>
              <a:lnSpc>
                <a:spcPct val="150000"/>
              </a:lnSpc>
            </a:pPr>
            <a:r>
              <a:rPr lang="en-US" sz="3300" dirty="0">
                <a:latin typeface="Cambria" panose="02040503050406030204" pitchFamily="18" charset="0"/>
                <a:ea typeface="Cambria" panose="02040503050406030204" pitchFamily="18" charset="0"/>
              </a:rPr>
              <a:t>We can just take cardinal preferences as primitives and we’ll have Utilitarian aggregation. Problem solved. Why not? For that we should understand - </a:t>
            </a:r>
          </a:p>
          <a:p>
            <a:pPr>
              <a:lnSpc>
                <a:spcPct val="150000"/>
              </a:lnSpc>
            </a:pPr>
            <a:r>
              <a:rPr lang="en-US" sz="3300" u="sng" dirty="0">
                <a:latin typeface="Cambria" panose="02040503050406030204" pitchFamily="18" charset="0"/>
                <a:ea typeface="Cambria" panose="02040503050406030204" pitchFamily="18" charset="0"/>
              </a:rPr>
              <a:t>How are cardinal preferences typically derived? </a:t>
            </a:r>
          </a:p>
          <a:p>
            <a:pPr lvl="1">
              <a:lnSpc>
                <a:spcPct val="150000"/>
              </a:lnSpc>
              <a:buFont typeface="Aharoni" panose="02010803020104030203" pitchFamily="2" charset="-79"/>
              <a:buChar char="-"/>
            </a:pPr>
            <a:r>
              <a:rPr lang="en-US" sz="3100" dirty="0">
                <a:latin typeface="Cambria" panose="02040503050406030204" pitchFamily="18" charset="0"/>
                <a:ea typeface="Cambria" panose="02040503050406030204" pitchFamily="18" charset="0"/>
              </a:rPr>
              <a:t>Domain of alternatives composed of (at least) two </a:t>
            </a:r>
            <a:r>
              <a:rPr lang="en-US" sz="3100" dirty="0">
                <a:highlight>
                  <a:srgbClr val="BDEDEC"/>
                </a:highlight>
                <a:latin typeface="Cambria" panose="02040503050406030204" pitchFamily="18" charset="0"/>
                <a:ea typeface="Cambria" panose="02040503050406030204" pitchFamily="18" charset="0"/>
              </a:rPr>
              <a:t>distinct components </a:t>
            </a:r>
            <a:br>
              <a:rPr lang="en-US" sz="3100" dirty="0">
                <a:latin typeface="Cambria" panose="02040503050406030204" pitchFamily="18" charset="0"/>
                <a:ea typeface="Cambria" panose="02040503050406030204" pitchFamily="18" charset="0"/>
              </a:rPr>
            </a:br>
            <a:r>
              <a:rPr lang="en-US" sz="3100" dirty="0">
                <a:latin typeface="Cambria" panose="02040503050406030204" pitchFamily="18" charset="0"/>
                <a:ea typeface="Cambria" panose="02040503050406030204" pitchFamily="18" charset="0"/>
              </a:rPr>
              <a:t>(e.g., prizes and probabilities, prizes and states of nature, prizes and time)</a:t>
            </a:r>
          </a:p>
          <a:p>
            <a:pPr lvl="1">
              <a:lnSpc>
                <a:spcPct val="150000"/>
              </a:lnSpc>
              <a:buFont typeface="Aharoni" panose="02010803020104030203" pitchFamily="2" charset="-79"/>
              <a:buChar char="-"/>
            </a:pPr>
            <a:r>
              <a:rPr lang="en-US" sz="3100" dirty="0">
                <a:latin typeface="Cambria" panose="02040503050406030204" pitchFamily="18" charset="0"/>
                <a:ea typeface="Cambria" panose="02040503050406030204" pitchFamily="18" charset="0"/>
              </a:rPr>
              <a:t>Appropriate assumptions depict these components as </a:t>
            </a:r>
            <a:r>
              <a:rPr lang="en-US" sz="3100" dirty="0">
                <a:highlight>
                  <a:srgbClr val="BDEDEC"/>
                </a:highlight>
                <a:latin typeface="Cambria" panose="02040503050406030204" pitchFamily="18" charset="0"/>
                <a:ea typeface="Cambria" panose="02040503050406030204" pitchFamily="18" charset="0"/>
              </a:rPr>
              <a:t>separable </a:t>
            </a:r>
          </a:p>
          <a:p>
            <a:pPr lvl="1">
              <a:lnSpc>
                <a:spcPct val="150000"/>
              </a:lnSpc>
              <a:buFont typeface="Aharoni" panose="02010803020104030203" pitchFamily="2" charset="-79"/>
              <a:buChar char="-"/>
            </a:pPr>
            <a:r>
              <a:rPr lang="en-US" sz="3100" dirty="0">
                <a:latin typeface="Cambria" panose="02040503050406030204" pitchFamily="18" charset="0"/>
                <a:ea typeface="Cambria" panose="02040503050406030204" pitchFamily="18" charset="0"/>
              </a:rPr>
              <a:t>A cardinal preference is derived, tradeoffs between prizes are measured over the separate component</a:t>
            </a:r>
          </a:p>
        </p:txBody>
      </p:sp>
    </p:spTree>
    <p:extLst>
      <p:ext uri="{BB962C8B-B14F-4D97-AF65-F5344CB8AC3E}">
        <p14:creationId xmlns:p14="http://schemas.microsoft.com/office/powerpoint/2010/main" val="2421805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00050" y="504956"/>
            <a:ext cx="11391900" cy="5398904"/>
          </a:xfrm>
        </p:spPr>
        <p:txBody>
          <a:bodyPr>
            <a:normAutofit lnSpcReduction="10000"/>
          </a:bodyPr>
          <a:lstStyle/>
          <a:p>
            <a:pPr marL="0" indent="0" algn="ctr">
              <a:lnSpc>
                <a:spcPct val="150000"/>
              </a:lnSpc>
              <a:buNone/>
            </a:pPr>
            <a:r>
              <a:rPr lang="en-US" u="sng" dirty="0">
                <a:latin typeface="Cambria" panose="02040503050406030204" pitchFamily="18" charset="0"/>
                <a:ea typeface="Cambria" panose="02040503050406030204" pitchFamily="18" charset="0"/>
              </a:rPr>
              <a:t>What can go wrong?</a:t>
            </a:r>
          </a:p>
          <a:p>
            <a:pPr>
              <a:lnSpc>
                <a:spcPct val="150000"/>
              </a:lnSpc>
            </a:pPr>
            <a:r>
              <a:rPr lang="en-US" dirty="0">
                <a:latin typeface="Cambria" panose="02040503050406030204" pitchFamily="18" charset="0"/>
                <a:ea typeface="Cambria" panose="02040503050406030204" pitchFamily="18" charset="0"/>
              </a:rPr>
              <a:t>In many problems alternatives are not composed of conceptually distinct components (e.g., bundles, allocations)</a:t>
            </a:r>
          </a:p>
          <a:p>
            <a:pPr>
              <a:lnSpc>
                <a:spcPct val="150000"/>
              </a:lnSpc>
            </a:pPr>
            <a:r>
              <a:rPr lang="en-US" dirty="0">
                <a:latin typeface="Cambria" panose="02040503050406030204" pitchFamily="18" charset="0"/>
                <a:ea typeface="Cambria" panose="02040503050406030204" pitchFamily="18" charset="0"/>
              </a:rPr>
              <a:t>Preferences may not satisfy separability assumptions over a distinct component </a:t>
            </a:r>
          </a:p>
          <a:p>
            <a:pPr>
              <a:lnSpc>
                <a:spcPct val="150000"/>
              </a:lnSpc>
            </a:pPr>
            <a:r>
              <a:rPr lang="en-US" dirty="0">
                <a:latin typeface="Cambria" panose="02040503050406030204" pitchFamily="18" charset="0"/>
                <a:ea typeface="Cambria" panose="02040503050406030204" pitchFamily="18" charset="0"/>
              </a:rPr>
              <a:t>Even if individual preferences are cardinal, social preference may not be. Tradeoffs over probabilities, for example, may not be relevant for a social compromise</a:t>
            </a:r>
          </a:p>
          <a:p>
            <a:pPr>
              <a:lnSpc>
                <a:spcPct val="150000"/>
              </a:lnSpc>
            </a:pP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07779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00050" y="123000"/>
            <a:ext cx="11391900" cy="876826"/>
          </a:xfrm>
        </p:spPr>
        <p:txBody>
          <a:bodyPr>
            <a:normAutofit/>
          </a:bodyPr>
          <a:lstStyle/>
          <a:p>
            <a:pPr marL="0" indent="0" algn="ctr">
              <a:lnSpc>
                <a:spcPct val="150000"/>
              </a:lnSpc>
              <a:buNone/>
            </a:pPr>
            <a:r>
              <a:rPr lang="en-US" sz="3300" u="sng" dirty="0">
                <a:latin typeface="Cambria" panose="02040503050406030204" pitchFamily="18" charset="0"/>
                <a:ea typeface="Cambria" panose="02040503050406030204" pitchFamily="18" charset="0"/>
              </a:rPr>
              <a:t>Our goal</a:t>
            </a:r>
          </a:p>
        </p:txBody>
      </p:sp>
      <p:sp>
        <p:nvSpPr>
          <p:cNvPr id="9" name="TextBox 8">
            <a:extLst>
              <a:ext uri="{FF2B5EF4-FFF2-40B4-BE49-F238E27FC236}">
                <a16:creationId xmlns:a16="http://schemas.microsoft.com/office/drawing/2014/main" id="{FD4EF89B-80A1-4933-B723-FCE26AA00A9D}"/>
              </a:ext>
            </a:extLst>
          </p:cNvPr>
          <p:cNvSpPr txBox="1"/>
          <p:nvPr/>
        </p:nvSpPr>
        <p:spPr>
          <a:xfrm>
            <a:off x="507698" y="1370738"/>
            <a:ext cx="4510253" cy="1904752"/>
          </a:xfrm>
          <a:custGeom>
            <a:avLst/>
            <a:gdLst>
              <a:gd name="connsiteX0" fmla="*/ 0 w 4510253"/>
              <a:gd name="connsiteY0" fmla="*/ 0 h 1904752"/>
              <a:gd name="connsiteX1" fmla="*/ 518679 w 4510253"/>
              <a:gd name="connsiteY1" fmla="*/ 0 h 1904752"/>
              <a:gd name="connsiteX2" fmla="*/ 1082461 w 4510253"/>
              <a:gd name="connsiteY2" fmla="*/ 0 h 1904752"/>
              <a:gd name="connsiteX3" fmla="*/ 1736447 w 4510253"/>
              <a:gd name="connsiteY3" fmla="*/ 0 h 1904752"/>
              <a:gd name="connsiteX4" fmla="*/ 2345332 w 4510253"/>
              <a:gd name="connsiteY4" fmla="*/ 0 h 1904752"/>
              <a:gd name="connsiteX5" fmla="*/ 2773806 w 4510253"/>
              <a:gd name="connsiteY5" fmla="*/ 0 h 1904752"/>
              <a:gd name="connsiteX6" fmla="*/ 3292485 w 4510253"/>
              <a:gd name="connsiteY6" fmla="*/ 0 h 1904752"/>
              <a:gd name="connsiteX7" fmla="*/ 3946471 w 4510253"/>
              <a:gd name="connsiteY7" fmla="*/ 0 h 1904752"/>
              <a:gd name="connsiteX8" fmla="*/ 4510253 w 4510253"/>
              <a:gd name="connsiteY8" fmla="*/ 0 h 1904752"/>
              <a:gd name="connsiteX9" fmla="*/ 4510253 w 4510253"/>
              <a:gd name="connsiteY9" fmla="*/ 495236 h 1904752"/>
              <a:gd name="connsiteX10" fmla="*/ 4510253 w 4510253"/>
              <a:gd name="connsiteY10" fmla="*/ 914281 h 1904752"/>
              <a:gd name="connsiteX11" fmla="*/ 4510253 w 4510253"/>
              <a:gd name="connsiteY11" fmla="*/ 1352374 h 1904752"/>
              <a:gd name="connsiteX12" fmla="*/ 4510253 w 4510253"/>
              <a:gd name="connsiteY12" fmla="*/ 1904752 h 1904752"/>
              <a:gd name="connsiteX13" fmla="*/ 4036676 w 4510253"/>
              <a:gd name="connsiteY13" fmla="*/ 1904752 h 1904752"/>
              <a:gd name="connsiteX14" fmla="*/ 3608202 w 4510253"/>
              <a:gd name="connsiteY14" fmla="*/ 1904752 h 1904752"/>
              <a:gd name="connsiteX15" fmla="*/ 3179728 w 4510253"/>
              <a:gd name="connsiteY15" fmla="*/ 1904752 h 1904752"/>
              <a:gd name="connsiteX16" fmla="*/ 2570844 w 4510253"/>
              <a:gd name="connsiteY16" fmla="*/ 1904752 h 1904752"/>
              <a:gd name="connsiteX17" fmla="*/ 2142370 w 4510253"/>
              <a:gd name="connsiteY17" fmla="*/ 1904752 h 1904752"/>
              <a:gd name="connsiteX18" fmla="*/ 1578589 w 4510253"/>
              <a:gd name="connsiteY18" fmla="*/ 1904752 h 1904752"/>
              <a:gd name="connsiteX19" fmla="*/ 1105012 w 4510253"/>
              <a:gd name="connsiteY19" fmla="*/ 1904752 h 1904752"/>
              <a:gd name="connsiteX20" fmla="*/ 541230 w 4510253"/>
              <a:gd name="connsiteY20" fmla="*/ 1904752 h 1904752"/>
              <a:gd name="connsiteX21" fmla="*/ 0 w 4510253"/>
              <a:gd name="connsiteY21" fmla="*/ 1904752 h 1904752"/>
              <a:gd name="connsiteX22" fmla="*/ 0 w 4510253"/>
              <a:gd name="connsiteY22" fmla="*/ 1428564 h 1904752"/>
              <a:gd name="connsiteX23" fmla="*/ 0 w 4510253"/>
              <a:gd name="connsiteY23" fmla="*/ 971424 h 1904752"/>
              <a:gd name="connsiteX24" fmla="*/ 0 w 4510253"/>
              <a:gd name="connsiteY24" fmla="*/ 514283 h 1904752"/>
              <a:gd name="connsiteX25" fmla="*/ 0 w 4510253"/>
              <a:gd name="connsiteY25" fmla="*/ 0 h 190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10253" h="1904752" fill="none" extrusionOk="0">
                <a:moveTo>
                  <a:pt x="0" y="0"/>
                </a:moveTo>
                <a:cubicBezTo>
                  <a:pt x="138851" y="-46679"/>
                  <a:pt x="384395" y="26000"/>
                  <a:pt x="518679" y="0"/>
                </a:cubicBezTo>
                <a:cubicBezTo>
                  <a:pt x="652963" y="-26000"/>
                  <a:pt x="954579" y="63944"/>
                  <a:pt x="1082461" y="0"/>
                </a:cubicBezTo>
                <a:cubicBezTo>
                  <a:pt x="1210343" y="-63944"/>
                  <a:pt x="1471177" y="25561"/>
                  <a:pt x="1736447" y="0"/>
                </a:cubicBezTo>
                <a:cubicBezTo>
                  <a:pt x="2001717" y="-25561"/>
                  <a:pt x="2044890" y="61606"/>
                  <a:pt x="2345332" y="0"/>
                </a:cubicBezTo>
                <a:cubicBezTo>
                  <a:pt x="2645774" y="-61606"/>
                  <a:pt x="2684036" y="45370"/>
                  <a:pt x="2773806" y="0"/>
                </a:cubicBezTo>
                <a:cubicBezTo>
                  <a:pt x="2863576" y="-45370"/>
                  <a:pt x="3098960" y="12305"/>
                  <a:pt x="3292485" y="0"/>
                </a:cubicBezTo>
                <a:cubicBezTo>
                  <a:pt x="3486010" y="-12305"/>
                  <a:pt x="3765310" y="10610"/>
                  <a:pt x="3946471" y="0"/>
                </a:cubicBezTo>
                <a:cubicBezTo>
                  <a:pt x="4127632" y="-10610"/>
                  <a:pt x="4243447" y="31682"/>
                  <a:pt x="4510253" y="0"/>
                </a:cubicBezTo>
                <a:cubicBezTo>
                  <a:pt x="4532741" y="123938"/>
                  <a:pt x="4459270" y="253455"/>
                  <a:pt x="4510253" y="495236"/>
                </a:cubicBezTo>
                <a:cubicBezTo>
                  <a:pt x="4561236" y="737017"/>
                  <a:pt x="4496362" y="786712"/>
                  <a:pt x="4510253" y="914281"/>
                </a:cubicBezTo>
                <a:cubicBezTo>
                  <a:pt x="4524144" y="1041851"/>
                  <a:pt x="4501553" y="1183997"/>
                  <a:pt x="4510253" y="1352374"/>
                </a:cubicBezTo>
                <a:cubicBezTo>
                  <a:pt x="4518953" y="1520751"/>
                  <a:pt x="4480173" y="1775656"/>
                  <a:pt x="4510253" y="1904752"/>
                </a:cubicBezTo>
                <a:cubicBezTo>
                  <a:pt x="4405283" y="1936995"/>
                  <a:pt x="4189719" y="1875310"/>
                  <a:pt x="4036676" y="1904752"/>
                </a:cubicBezTo>
                <a:cubicBezTo>
                  <a:pt x="3883633" y="1934194"/>
                  <a:pt x="3809582" y="1878434"/>
                  <a:pt x="3608202" y="1904752"/>
                </a:cubicBezTo>
                <a:cubicBezTo>
                  <a:pt x="3406822" y="1931070"/>
                  <a:pt x="3342609" y="1884114"/>
                  <a:pt x="3179728" y="1904752"/>
                </a:cubicBezTo>
                <a:cubicBezTo>
                  <a:pt x="3016847" y="1925390"/>
                  <a:pt x="2779099" y="1853769"/>
                  <a:pt x="2570844" y="1904752"/>
                </a:cubicBezTo>
                <a:cubicBezTo>
                  <a:pt x="2362589" y="1955735"/>
                  <a:pt x="2278460" y="1872877"/>
                  <a:pt x="2142370" y="1904752"/>
                </a:cubicBezTo>
                <a:cubicBezTo>
                  <a:pt x="2006280" y="1936627"/>
                  <a:pt x="1822074" y="1874081"/>
                  <a:pt x="1578589" y="1904752"/>
                </a:cubicBezTo>
                <a:cubicBezTo>
                  <a:pt x="1335104" y="1935423"/>
                  <a:pt x="1270104" y="1870686"/>
                  <a:pt x="1105012" y="1904752"/>
                </a:cubicBezTo>
                <a:cubicBezTo>
                  <a:pt x="939920" y="1938818"/>
                  <a:pt x="803721" y="1888305"/>
                  <a:pt x="541230" y="1904752"/>
                </a:cubicBezTo>
                <a:cubicBezTo>
                  <a:pt x="278739" y="1921199"/>
                  <a:pt x="156575" y="1848439"/>
                  <a:pt x="0" y="1904752"/>
                </a:cubicBezTo>
                <a:cubicBezTo>
                  <a:pt x="-28462" y="1766627"/>
                  <a:pt x="8253" y="1616535"/>
                  <a:pt x="0" y="1428564"/>
                </a:cubicBezTo>
                <a:cubicBezTo>
                  <a:pt x="-8253" y="1240593"/>
                  <a:pt x="29720" y="1142124"/>
                  <a:pt x="0" y="971424"/>
                </a:cubicBezTo>
                <a:cubicBezTo>
                  <a:pt x="-29720" y="800724"/>
                  <a:pt x="7360" y="673627"/>
                  <a:pt x="0" y="514283"/>
                </a:cubicBezTo>
                <a:cubicBezTo>
                  <a:pt x="-7360" y="354939"/>
                  <a:pt x="53758" y="193917"/>
                  <a:pt x="0" y="0"/>
                </a:cubicBezTo>
                <a:close/>
              </a:path>
              <a:path w="4510253" h="1904752" stroke="0" extrusionOk="0">
                <a:moveTo>
                  <a:pt x="0" y="0"/>
                </a:moveTo>
                <a:cubicBezTo>
                  <a:pt x="213896" y="-50619"/>
                  <a:pt x="316471" y="12813"/>
                  <a:pt x="518679" y="0"/>
                </a:cubicBezTo>
                <a:cubicBezTo>
                  <a:pt x="720887" y="-12813"/>
                  <a:pt x="742236" y="34408"/>
                  <a:pt x="947153" y="0"/>
                </a:cubicBezTo>
                <a:cubicBezTo>
                  <a:pt x="1152070" y="-34408"/>
                  <a:pt x="1455969" y="61585"/>
                  <a:pt x="1601140" y="0"/>
                </a:cubicBezTo>
                <a:cubicBezTo>
                  <a:pt x="1746311" y="-61585"/>
                  <a:pt x="1934518" y="46520"/>
                  <a:pt x="2119819" y="0"/>
                </a:cubicBezTo>
                <a:cubicBezTo>
                  <a:pt x="2305120" y="-46520"/>
                  <a:pt x="2523032" y="37016"/>
                  <a:pt x="2638498" y="0"/>
                </a:cubicBezTo>
                <a:cubicBezTo>
                  <a:pt x="2753964" y="-37016"/>
                  <a:pt x="2979517" y="73944"/>
                  <a:pt x="3292485" y="0"/>
                </a:cubicBezTo>
                <a:cubicBezTo>
                  <a:pt x="3605453" y="-73944"/>
                  <a:pt x="3534107" y="32516"/>
                  <a:pt x="3766061" y="0"/>
                </a:cubicBezTo>
                <a:cubicBezTo>
                  <a:pt x="3998015" y="-32516"/>
                  <a:pt x="4245799" y="38863"/>
                  <a:pt x="4510253" y="0"/>
                </a:cubicBezTo>
                <a:cubicBezTo>
                  <a:pt x="4517980" y="206818"/>
                  <a:pt x="4477866" y="261478"/>
                  <a:pt x="4510253" y="514283"/>
                </a:cubicBezTo>
                <a:cubicBezTo>
                  <a:pt x="4542640" y="767088"/>
                  <a:pt x="4506472" y="856582"/>
                  <a:pt x="4510253" y="952376"/>
                </a:cubicBezTo>
                <a:cubicBezTo>
                  <a:pt x="4514034" y="1048170"/>
                  <a:pt x="4462811" y="1302982"/>
                  <a:pt x="4510253" y="1428564"/>
                </a:cubicBezTo>
                <a:cubicBezTo>
                  <a:pt x="4557695" y="1554146"/>
                  <a:pt x="4491392" y="1734809"/>
                  <a:pt x="4510253" y="1904752"/>
                </a:cubicBezTo>
                <a:cubicBezTo>
                  <a:pt x="4368071" y="1909743"/>
                  <a:pt x="4291878" y="1882793"/>
                  <a:pt x="4081779" y="1904752"/>
                </a:cubicBezTo>
                <a:cubicBezTo>
                  <a:pt x="3871680" y="1926711"/>
                  <a:pt x="3612253" y="1840867"/>
                  <a:pt x="3427792" y="1904752"/>
                </a:cubicBezTo>
                <a:cubicBezTo>
                  <a:pt x="3243331" y="1968637"/>
                  <a:pt x="3139552" y="1874040"/>
                  <a:pt x="2954216" y="1904752"/>
                </a:cubicBezTo>
                <a:cubicBezTo>
                  <a:pt x="2768880" y="1935464"/>
                  <a:pt x="2587483" y="1884479"/>
                  <a:pt x="2390434" y="1904752"/>
                </a:cubicBezTo>
                <a:cubicBezTo>
                  <a:pt x="2193385" y="1925025"/>
                  <a:pt x="1871455" y="1893641"/>
                  <a:pt x="1736447" y="1904752"/>
                </a:cubicBezTo>
                <a:cubicBezTo>
                  <a:pt x="1601439" y="1915863"/>
                  <a:pt x="1298134" y="1849608"/>
                  <a:pt x="1172666" y="1904752"/>
                </a:cubicBezTo>
                <a:cubicBezTo>
                  <a:pt x="1047198" y="1959896"/>
                  <a:pt x="861364" y="1860988"/>
                  <a:pt x="744192" y="1904752"/>
                </a:cubicBezTo>
                <a:cubicBezTo>
                  <a:pt x="627020" y="1948516"/>
                  <a:pt x="365259" y="1817129"/>
                  <a:pt x="0" y="1904752"/>
                </a:cubicBezTo>
                <a:cubicBezTo>
                  <a:pt x="-47975" y="1707797"/>
                  <a:pt x="16687" y="1531338"/>
                  <a:pt x="0" y="1390469"/>
                </a:cubicBezTo>
                <a:cubicBezTo>
                  <a:pt x="-16687" y="1249600"/>
                  <a:pt x="5269" y="1007149"/>
                  <a:pt x="0" y="876186"/>
                </a:cubicBezTo>
                <a:cubicBezTo>
                  <a:pt x="-5269" y="745223"/>
                  <a:pt x="36023" y="423086"/>
                  <a:pt x="0" y="0"/>
                </a:cubicBezTo>
                <a:close/>
              </a:path>
            </a:pathLst>
          </a:custGeom>
          <a:solidFill>
            <a:srgbClr val="FFDEBD"/>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softEdge rad="0"/>
          </a:effectLst>
          <a:scene3d>
            <a:camera prst="orthographicFront"/>
            <a:lightRig rig="threePt" dir="t"/>
          </a:scene3d>
          <a:sp3d prstMaterial="matte"/>
        </p:spPr>
        <p:txBody>
          <a:bodyPr wrap="square" anchor="ctr" anchorCtr="0">
            <a:spAutoFit/>
          </a:bodyPr>
          <a:lstStyle/>
          <a:p>
            <a:pPr marL="0" indent="0">
              <a:lnSpc>
                <a:spcPct val="150000"/>
              </a:lnSpc>
              <a:buNone/>
            </a:pPr>
            <a:endParaRPr lang="en-US" sz="1200" dirty="0">
              <a:latin typeface="Cambria" panose="02040503050406030204" pitchFamily="18" charset="0"/>
              <a:ea typeface="Cambria" panose="02040503050406030204" pitchFamily="18" charset="0"/>
            </a:endParaRPr>
          </a:p>
          <a:p>
            <a:pPr algn="ctr">
              <a:lnSpc>
                <a:spcPct val="150000"/>
              </a:lnSpc>
            </a:pPr>
            <a:r>
              <a:rPr lang="en-US" sz="2800" b="1" dirty="0">
                <a:latin typeface="Cambria" panose="02040503050406030204" pitchFamily="18" charset="0"/>
                <a:ea typeface="Cambria" panose="02040503050406030204" pitchFamily="18" charset="0"/>
              </a:rPr>
              <a:t>General set of alternatives </a:t>
            </a:r>
            <a:r>
              <a:rPr lang="en-US" sz="2800" dirty="0">
                <a:latin typeface="Cambria" panose="02040503050406030204" pitchFamily="18" charset="0"/>
                <a:ea typeface="Cambria" panose="02040503050406030204" pitchFamily="18" charset="0"/>
              </a:rPr>
              <a:t>(no separable components)</a:t>
            </a:r>
          </a:p>
          <a:p>
            <a:pPr marL="0" indent="0">
              <a:lnSpc>
                <a:spcPct val="150000"/>
              </a:lnSpc>
              <a:buNone/>
            </a:pPr>
            <a:endParaRPr lang="en-US" sz="1200" dirty="0">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74236CA8-C284-43C9-8A1E-834F3804805D}"/>
              </a:ext>
            </a:extLst>
          </p:cNvPr>
          <p:cNvSpPr txBox="1"/>
          <p:nvPr/>
        </p:nvSpPr>
        <p:spPr>
          <a:xfrm>
            <a:off x="952501" y="3995635"/>
            <a:ext cx="5305425" cy="1904752"/>
          </a:xfrm>
          <a:custGeom>
            <a:avLst/>
            <a:gdLst>
              <a:gd name="connsiteX0" fmla="*/ 0 w 5305425"/>
              <a:gd name="connsiteY0" fmla="*/ 0 h 1904752"/>
              <a:gd name="connsiteX1" fmla="*/ 642546 w 5305425"/>
              <a:gd name="connsiteY1" fmla="*/ 0 h 1904752"/>
              <a:gd name="connsiteX2" fmla="*/ 1072875 w 5305425"/>
              <a:gd name="connsiteY2" fmla="*/ 0 h 1904752"/>
              <a:gd name="connsiteX3" fmla="*/ 1609312 w 5305425"/>
              <a:gd name="connsiteY3" fmla="*/ 0 h 1904752"/>
              <a:gd name="connsiteX4" fmla="*/ 2304912 w 5305425"/>
              <a:gd name="connsiteY4" fmla="*/ 0 h 1904752"/>
              <a:gd name="connsiteX5" fmla="*/ 2894404 w 5305425"/>
              <a:gd name="connsiteY5" fmla="*/ 0 h 1904752"/>
              <a:gd name="connsiteX6" fmla="*/ 3536950 w 5305425"/>
              <a:gd name="connsiteY6" fmla="*/ 0 h 1904752"/>
              <a:gd name="connsiteX7" fmla="*/ 4073387 w 5305425"/>
              <a:gd name="connsiteY7" fmla="*/ 0 h 1904752"/>
              <a:gd name="connsiteX8" fmla="*/ 4662879 w 5305425"/>
              <a:gd name="connsiteY8" fmla="*/ 0 h 1904752"/>
              <a:gd name="connsiteX9" fmla="*/ 5305425 w 5305425"/>
              <a:gd name="connsiteY9" fmla="*/ 0 h 1904752"/>
              <a:gd name="connsiteX10" fmla="*/ 5305425 w 5305425"/>
              <a:gd name="connsiteY10" fmla="*/ 438093 h 1904752"/>
              <a:gd name="connsiteX11" fmla="*/ 5305425 w 5305425"/>
              <a:gd name="connsiteY11" fmla="*/ 857138 h 1904752"/>
              <a:gd name="connsiteX12" fmla="*/ 5305425 w 5305425"/>
              <a:gd name="connsiteY12" fmla="*/ 1295231 h 1904752"/>
              <a:gd name="connsiteX13" fmla="*/ 5305425 w 5305425"/>
              <a:gd name="connsiteY13" fmla="*/ 1904752 h 1904752"/>
              <a:gd name="connsiteX14" fmla="*/ 4715933 w 5305425"/>
              <a:gd name="connsiteY14" fmla="*/ 1904752 h 1904752"/>
              <a:gd name="connsiteX15" fmla="*/ 4126442 w 5305425"/>
              <a:gd name="connsiteY15" fmla="*/ 1904752 h 1904752"/>
              <a:gd name="connsiteX16" fmla="*/ 3643059 w 5305425"/>
              <a:gd name="connsiteY16" fmla="*/ 1904752 h 1904752"/>
              <a:gd name="connsiteX17" fmla="*/ 3053567 w 5305425"/>
              <a:gd name="connsiteY17" fmla="*/ 1904752 h 1904752"/>
              <a:gd name="connsiteX18" fmla="*/ 2464075 w 5305425"/>
              <a:gd name="connsiteY18" fmla="*/ 1904752 h 1904752"/>
              <a:gd name="connsiteX19" fmla="*/ 1874583 w 5305425"/>
              <a:gd name="connsiteY19" fmla="*/ 1904752 h 1904752"/>
              <a:gd name="connsiteX20" fmla="*/ 1285092 w 5305425"/>
              <a:gd name="connsiteY20" fmla="*/ 1904752 h 1904752"/>
              <a:gd name="connsiteX21" fmla="*/ 748654 w 5305425"/>
              <a:gd name="connsiteY21" fmla="*/ 1904752 h 1904752"/>
              <a:gd name="connsiteX22" fmla="*/ 0 w 5305425"/>
              <a:gd name="connsiteY22" fmla="*/ 1904752 h 1904752"/>
              <a:gd name="connsiteX23" fmla="*/ 0 w 5305425"/>
              <a:gd name="connsiteY23" fmla="*/ 1428564 h 1904752"/>
              <a:gd name="connsiteX24" fmla="*/ 0 w 5305425"/>
              <a:gd name="connsiteY24" fmla="*/ 933328 h 1904752"/>
              <a:gd name="connsiteX25" fmla="*/ 0 w 5305425"/>
              <a:gd name="connsiteY25" fmla="*/ 438093 h 1904752"/>
              <a:gd name="connsiteX26" fmla="*/ 0 w 5305425"/>
              <a:gd name="connsiteY26" fmla="*/ 0 h 190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05425" h="1904752" fill="none" extrusionOk="0">
                <a:moveTo>
                  <a:pt x="0" y="0"/>
                </a:moveTo>
                <a:cubicBezTo>
                  <a:pt x="223928" y="-13641"/>
                  <a:pt x="488800" y="33539"/>
                  <a:pt x="642546" y="0"/>
                </a:cubicBezTo>
                <a:cubicBezTo>
                  <a:pt x="796292" y="-33539"/>
                  <a:pt x="866683" y="18933"/>
                  <a:pt x="1072875" y="0"/>
                </a:cubicBezTo>
                <a:cubicBezTo>
                  <a:pt x="1279067" y="-18933"/>
                  <a:pt x="1406586" y="33936"/>
                  <a:pt x="1609312" y="0"/>
                </a:cubicBezTo>
                <a:cubicBezTo>
                  <a:pt x="1812038" y="-33936"/>
                  <a:pt x="2042125" y="52542"/>
                  <a:pt x="2304912" y="0"/>
                </a:cubicBezTo>
                <a:cubicBezTo>
                  <a:pt x="2567699" y="-52542"/>
                  <a:pt x="2708316" y="41092"/>
                  <a:pt x="2894404" y="0"/>
                </a:cubicBezTo>
                <a:cubicBezTo>
                  <a:pt x="3080492" y="-41092"/>
                  <a:pt x="3403325" y="72097"/>
                  <a:pt x="3536950" y="0"/>
                </a:cubicBezTo>
                <a:cubicBezTo>
                  <a:pt x="3670575" y="-72097"/>
                  <a:pt x="3888862" y="16858"/>
                  <a:pt x="4073387" y="0"/>
                </a:cubicBezTo>
                <a:cubicBezTo>
                  <a:pt x="4257912" y="-16858"/>
                  <a:pt x="4505476" y="47504"/>
                  <a:pt x="4662879" y="0"/>
                </a:cubicBezTo>
                <a:cubicBezTo>
                  <a:pt x="4820282" y="-47504"/>
                  <a:pt x="5044462" y="18771"/>
                  <a:pt x="5305425" y="0"/>
                </a:cubicBezTo>
                <a:cubicBezTo>
                  <a:pt x="5327280" y="168262"/>
                  <a:pt x="5261827" y="236348"/>
                  <a:pt x="5305425" y="438093"/>
                </a:cubicBezTo>
                <a:cubicBezTo>
                  <a:pt x="5349023" y="639838"/>
                  <a:pt x="5257394" y="656610"/>
                  <a:pt x="5305425" y="857138"/>
                </a:cubicBezTo>
                <a:cubicBezTo>
                  <a:pt x="5353456" y="1057667"/>
                  <a:pt x="5281715" y="1093045"/>
                  <a:pt x="5305425" y="1295231"/>
                </a:cubicBezTo>
                <a:cubicBezTo>
                  <a:pt x="5329135" y="1497417"/>
                  <a:pt x="5296702" y="1627183"/>
                  <a:pt x="5305425" y="1904752"/>
                </a:cubicBezTo>
                <a:cubicBezTo>
                  <a:pt x="5036229" y="1933615"/>
                  <a:pt x="4970446" y="1857941"/>
                  <a:pt x="4715933" y="1904752"/>
                </a:cubicBezTo>
                <a:cubicBezTo>
                  <a:pt x="4461420" y="1951563"/>
                  <a:pt x="4273507" y="1840982"/>
                  <a:pt x="4126442" y="1904752"/>
                </a:cubicBezTo>
                <a:cubicBezTo>
                  <a:pt x="3979377" y="1968522"/>
                  <a:pt x="3781192" y="1857894"/>
                  <a:pt x="3643059" y="1904752"/>
                </a:cubicBezTo>
                <a:cubicBezTo>
                  <a:pt x="3504926" y="1951610"/>
                  <a:pt x="3269813" y="1855087"/>
                  <a:pt x="3053567" y="1904752"/>
                </a:cubicBezTo>
                <a:cubicBezTo>
                  <a:pt x="2837321" y="1954417"/>
                  <a:pt x="2638293" y="1869599"/>
                  <a:pt x="2464075" y="1904752"/>
                </a:cubicBezTo>
                <a:cubicBezTo>
                  <a:pt x="2289857" y="1939905"/>
                  <a:pt x="2030226" y="1868351"/>
                  <a:pt x="1874583" y="1904752"/>
                </a:cubicBezTo>
                <a:cubicBezTo>
                  <a:pt x="1718940" y="1941153"/>
                  <a:pt x="1489639" y="1874597"/>
                  <a:pt x="1285092" y="1904752"/>
                </a:cubicBezTo>
                <a:cubicBezTo>
                  <a:pt x="1080545" y="1934907"/>
                  <a:pt x="881638" y="1853960"/>
                  <a:pt x="748654" y="1904752"/>
                </a:cubicBezTo>
                <a:cubicBezTo>
                  <a:pt x="615670" y="1955544"/>
                  <a:pt x="276215" y="1826710"/>
                  <a:pt x="0" y="1904752"/>
                </a:cubicBezTo>
                <a:cubicBezTo>
                  <a:pt x="-14777" y="1797523"/>
                  <a:pt x="14292" y="1625239"/>
                  <a:pt x="0" y="1428564"/>
                </a:cubicBezTo>
                <a:cubicBezTo>
                  <a:pt x="-14292" y="1231889"/>
                  <a:pt x="8952" y="1105874"/>
                  <a:pt x="0" y="933328"/>
                </a:cubicBezTo>
                <a:cubicBezTo>
                  <a:pt x="-8952" y="760782"/>
                  <a:pt x="27465" y="569221"/>
                  <a:pt x="0" y="438093"/>
                </a:cubicBezTo>
                <a:cubicBezTo>
                  <a:pt x="-27465" y="306966"/>
                  <a:pt x="43139" y="154598"/>
                  <a:pt x="0" y="0"/>
                </a:cubicBezTo>
                <a:close/>
              </a:path>
              <a:path w="5305425" h="1904752" stroke="0" extrusionOk="0">
                <a:moveTo>
                  <a:pt x="0" y="0"/>
                </a:moveTo>
                <a:cubicBezTo>
                  <a:pt x="149361" y="-23250"/>
                  <a:pt x="281033" y="52063"/>
                  <a:pt x="536437" y="0"/>
                </a:cubicBezTo>
                <a:cubicBezTo>
                  <a:pt x="791841" y="-52063"/>
                  <a:pt x="846282" y="1673"/>
                  <a:pt x="966766" y="0"/>
                </a:cubicBezTo>
                <a:cubicBezTo>
                  <a:pt x="1087250" y="-1673"/>
                  <a:pt x="1352631" y="65828"/>
                  <a:pt x="1662367" y="0"/>
                </a:cubicBezTo>
                <a:cubicBezTo>
                  <a:pt x="1972103" y="-65828"/>
                  <a:pt x="1938322" y="3988"/>
                  <a:pt x="2198804" y="0"/>
                </a:cubicBezTo>
                <a:cubicBezTo>
                  <a:pt x="2459286" y="-3988"/>
                  <a:pt x="2569436" y="3638"/>
                  <a:pt x="2735241" y="0"/>
                </a:cubicBezTo>
                <a:cubicBezTo>
                  <a:pt x="2901046" y="-3638"/>
                  <a:pt x="3199064" y="25207"/>
                  <a:pt x="3430841" y="0"/>
                </a:cubicBezTo>
                <a:cubicBezTo>
                  <a:pt x="3662618" y="-25207"/>
                  <a:pt x="3682358" y="50151"/>
                  <a:pt x="3914225" y="0"/>
                </a:cubicBezTo>
                <a:cubicBezTo>
                  <a:pt x="4146092" y="-50151"/>
                  <a:pt x="4332252" y="49719"/>
                  <a:pt x="4609825" y="0"/>
                </a:cubicBezTo>
                <a:cubicBezTo>
                  <a:pt x="4887398" y="-49719"/>
                  <a:pt x="4978146" y="33877"/>
                  <a:pt x="5305425" y="0"/>
                </a:cubicBezTo>
                <a:cubicBezTo>
                  <a:pt x="5360140" y="187597"/>
                  <a:pt x="5267124" y="287748"/>
                  <a:pt x="5305425" y="476188"/>
                </a:cubicBezTo>
                <a:cubicBezTo>
                  <a:pt x="5343726" y="664628"/>
                  <a:pt x="5257983" y="826794"/>
                  <a:pt x="5305425" y="952376"/>
                </a:cubicBezTo>
                <a:cubicBezTo>
                  <a:pt x="5352867" y="1077958"/>
                  <a:pt x="5269108" y="1347013"/>
                  <a:pt x="5305425" y="1447612"/>
                </a:cubicBezTo>
                <a:cubicBezTo>
                  <a:pt x="5341742" y="1548211"/>
                  <a:pt x="5287017" y="1679502"/>
                  <a:pt x="5305425" y="1904752"/>
                </a:cubicBezTo>
                <a:cubicBezTo>
                  <a:pt x="5049768" y="1972400"/>
                  <a:pt x="4976670" y="1897803"/>
                  <a:pt x="4715933" y="1904752"/>
                </a:cubicBezTo>
                <a:cubicBezTo>
                  <a:pt x="4455196" y="1911701"/>
                  <a:pt x="4427081" y="1858257"/>
                  <a:pt x="4232550" y="1904752"/>
                </a:cubicBezTo>
                <a:cubicBezTo>
                  <a:pt x="4038019" y="1951247"/>
                  <a:pt x="3909529" y="1876362"/>
                  <a:pt x="3643059" y="1904752"/>
                </a:cubicBezTo>
                <a:cubicBezTo>
                  <a:pt x="3376589" y="1933142"/>
                  <a:pt x="3116854" y="1867801"/>
                  <a:pt x="2947458" y="1904752"/>
                </a:cubicBezTo>
                <a:cubicBezTo>
                  <a:pt x="2778062" y="1941703"/>
                  <a:pt x="2638274" y="1902934"/>
                  <a:pt x="2357967" y="1904752"/>
                </a:cubicBezTo>
                <a:cubicBezTo>
                  <a:pt x="2077660" y="1906570"/>
                  <a:pt x="2087791" y="1899518"/>
                  <a:pt x="1927638" y="1904752"/>
                </a:cubicBezTo>
                <a:cubicBezTo>
                  <a:pt x="1767485" y="1909986"/>
                  <a:pt x="1669765" y="1848475"/>
                  <a:pt x="1444255" y="1904752"/>
                </a:cubicBezTo>
                <a:cubicBezTo>
                  <a:pt x="1218745" y="1961029"/>
                  <a:pt x="1072708" y="1887493"/>
                  <a:pt x="748654" y="1904752"/>
                </a:cubicBezTo>
                <a:cubicBezTo>
                  <a:pt x="424600" y="1922011"/>
                  <a:pt x="173321" y="1841232"/>
                  <a:pt x="0" y="1904752"/>
                </a:cubicBezTo>
                <a:cubicBezTo>
                  <a:pt x="-42501" y="1806433"/>
                  <a:pt x="36023" y="1673630"/>
                  <a:pt x="0" y="1466659"/>
                </a:cubicBezTo>
                <a:cubicBezTo>
                  <a:pt x="-36023" y="1259688"/>
                  <a:pt x="17069" y="1211038"/>
                  <a:pt x="0" y="1009519"/>
                </a:cubicBezTo>
                <a:cubicBezTo>
                  <a:pt x="-17069" y="808000"/>
                  <a:pt x="6992" y="721084"/>
                  <a:pt x="0" y="590473"/>
                </a:cubicBezTo>
                <a:cubicBezTo>
                  <a:pt x="-6992" y="459862"/>
                  <a:pt x="47980" y="208563"/>
                  <a:pt x="0" y="0"/>
                </a:cubicBezTo>
                <a:close/>
              </a:path>
            </a:pathLst>
          </a:custGeom>
          <a:solidFill>
            <a:srgbClr val="D5D5FF"/>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softEdge rad="0"/>
          </a:effectLst>
          <a:scene3d>
            <a:camera prst="orthographicFront"/>
            <a:lightRig rig="threePt" dir="t"/>
          </a:scene3d>
          <a:sp3d prstMaterial="matte"/>
        </p:spPr>
        <p:txBody>
          <a:bodyPr wrap="square" anchor="ctr" anchorCtr="0">
            <a:spAutoFit/>
          </a:bodyPr>
          <a:lstStyle/>
          <a:p>
            <a:pPr marL="0" indent="0">
              <a:lnSpc>
                <a:spcPct val="150000"/>
              </a:lnSpc>
              <a:buNone/>
            </a:pPr>
            <a:endParaRPr lang="en-US" sz="1200" dirty="0">
              <a:latin typeface="Cambria" panose="02040503050406030204" pitchFamily="18" charset="0"/>
              <a:ea typeface="Cambria" panose="02040503050406030204" pitchFamily="18" charset="0"/>
            </a:endParaRPr>
          </a:p>
          <a:p>
            <a:pPr algn="ctr">
              <a:lnSpc>
                <a:spcPct val="150000"/>
              </a:lnSpc>
            </a:pPr>
            <a:r>
              <a:rPr lang="en-US" sz="2800" dirty="0">
                <a:latin typeface="Cambria" panose="02040503050406030204" pitchFamily="18" charset="0"/>
                <a:ea typeface="Cambria" panose="02040503050406030204" pitchFamily="18" charset="0"/>
              </a:rPr>
              <a:t>Extract </a:t>
            </a:r>
            <a:r>
              <a:rPr lang="en-US" sz="2800" b="1" dirty="0">
                <a:latin typeface="Cambria" panose="02040503050406030204" pitchFamily="18" charset="0"/>
                <a:ea typeface="Cambria" panose="02040503050406030204" pitchFamily="18" charset="0"/>
              </a:rPr>
              <a:t>cardinality</a:t>
            </a:r>
            <a:r>
              <a:rPr lang="en-US" sz="2800" dirty="0">
                <a:latin typeface="Cambria" panose="02040503050406030204" pitchFamily="18" charset="0"/>
                <a:ea typeface="Cambria" panose="02040503050406030204" pitchFamily="18" charset="0"/>
              </a:rPr>
              <a:t> of preferences over the general set</a:t>
            </a:r>
          </a:p>
          <a:p>
            <a:pPr marL="0" indent="0">
              <a:lnSpc>
                <a:spcPct val="150000"/>
              </a:lnSpc>
              <a:buNone/>
            </a:pPr>
            <a:endParaRPr lang="en-US" sz="1200" dirty="0">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FBF38008-1805-4178-A180-E4EEDF56B4B2}"/>
              </a:ext>
            </a:extLst>
          </p:cNvPr>
          <p:cNvSpPr txBox="1"/>
          <p:nvPr/>
        </p:nvSpPr>
        <p:spPr>
          <a:xfrm>
            <a:off x="7583196" y="1581857"/>
            <a:ext cx="4348164" cy="3843745"/>
          </a:xfrm>
          <a:custGeom>
            <a:avLst/>
            <a:gdLst>
              <a:gd name="connsiteX0" fmla="*/ 0 w 4348164"/>
              <a:gd name="connsiteY0" fmla="*/ 0 h 3843745"/>
              <a:gd name="connsiteX1" fmla="*/ 413076 w 4348164"/>
              <a:gd name="connsiteY1" fmla="*/ 0 h 3843745"/>
              <a:gd name="connsiteX2" fmla="*/ 1000078 w 4348164"/>
              <a:gd name="connsiteY2" fmla="*/ 0 h 3843745"/>
              <a:gd name="connsiteX3" fmla="*/ 1500117 w 4348164"/>
              <a:gd name="connsiteY3" fmla="*/ 0 h 3843745"/>
              <a:gd name="connsiteX4" fmla="*/ 2043637 w 4348164"/>
              <a:gd name="connsiteY4" fmla="*/ 0 h 3843745"/>
              <a:gd name="connsiteX5" fmla="*/ 2674121 w 4348164"/>
              <a:gd name="connsiteY5" fmla="*/ 0 h 3843745"/>
              <a:gd name="connsiteX6" fmla="*/ 3130678 w 4348164"/>
              <a:gd name="connsiteY6" fmla="*/ 0 h 3843745"/>
              <a:gd name="connsiteX7" fmla="*/ 3717680 w 4348164"/>
              <a:gd name="connsiteY7" fmla="*/ 0 h 3843745"/>
              <a:gd name="connsiteX8" fmla="*/ 4348164 w 4348164"/>
              <a:gd name="connsiteY8" fmla="*/ 0 h 3843745"/>
              <a:gd name="connsiteX9" fmla="*/ 4348164 w 4348164"/>
              <a:gd name="connsiteY9" fmla="*/ 549106 h 3843745"/>
              <a:gd name="connsiteX10" fmla="*/ 4348164 w 4348164"/>
              <a:gd name="connsiteY10" fmla="*/ 1098213 h 3843745"/>
              <a:gd name="connsiteX11" fmla="*/ 4348164 w 4348164"/>
              <a:gd name="connsiteY11" fmla="*/ 1570444 h 3843745"/>
              <a:gd name="connsiteX12" fmla="*/ 4348164 w 4348164"/>
              <a:gd name="connsiteY12" fmla="*/ 2196426 h 3843745"/>
              <a:gd name="connsiteX13" fmla="*/ 4348164 w 4348164"/>
              <a:gd name="connsiteY13" fmla="*/ 2745532 h 3843745"/>
              <a:gd name="connsiteX14" fmla="*/ 4348164 w 4348164"/>
              <a:gd name="connsiteY14" fmla="*/ 3371513 h 3843745"/>
              <a:gd name="connsiteX15" fmla="*/ 4348164 w 4348164"/>
              <a:gd name="connsiteY15" fmla="*/ 3843745 h 3843745"/>
              <a:gd name="connsiteX16" fmla="*/ 3848125 w 4348164"/>
              <a:gd name="connsiteY16" fmla="*/ 3843745 h 3843745"/>
              <a:gd name="connsiteX17" fmla="*/ 3348086 w 4348164"/>
              <a:gd name="connsiteY17" fmla="*/ 3843745 h 3843745"/>
              <a:gd name="connsiteX18" fmla="*/ 2761084 w 4348164"/>
              <a:gd name="connsiteY18" fmla="*/ 3843745 h 3843745"/>
              <a:gd name="connsiteX19" fmla="*/ 2217564 w 4348164"/>
              <a:gd name="connsiteY19" fmla="*/ 3843745 h 3843745"/>
              <a:gd name="connsiteX20" fmla="*/ 1587080 w 4348164"/>
              <a:gd name="connsiteY20" fmla="*/ 3843745 h 3843745"/>
              <a:gd name="connsiteX21" fmla="*/ 956596 w 4348164"/>
              <a:gd name="connsiteY21" fmla="*/ 3843745 h 3843745"/>
              <a:gd name="connsiteX22" fmla="*/ 0 w 4348164"/>
              <a:gd name="connsiteY22" fmla="*/ 3843745 h 3843745"/>
              <a:gd name="connsiteX23" fmla="*/ 0 w 4348164"/>
              <a:gd name="connsiteY23" fmla="*/ 3256201 h 3843745"/>
              <a:gd name="connsiteX24" fmla="*/ 0 w 4348164"/>
              <a:gd name="connsiteY24" fmla="*/ 2668657 h 3843745"/>
              <a:gd name="connsiteX25" fmla="*/ 0 w 4348164"/>
              <a:gd name="connsiteY25" fmla="*/ 2119551 h 3843745"/>
              <a:gd name="connsiteX26" fmla="*/ 0 w 4348164"/>
              <a:gd name="connsiteY26" fmla="*/ 1570444 h 3843745"/>
              <a:gd name="connsiteX27" fmla="*/ 0 w 4348164"/>
              <a:gd name="connsiteY27" fmla="*/ 1021338 h 3843745"/>
              <a:gd name="connsiteX28" fmla="*/ 0 w 4348164"/>
              <a:gd name="connsiteY28" fmla="*/ 587544 h 3843745"/>
              <a:gd name="connsiteX29" fmla="*/ 0 w 4348164"/>
              <a:gd name="connsiteY29" fmla="*/ 0 h 3843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348164" h="3843745" fill="none" extrusionOk="0">
                <a:moveTo>
                  <a:pt x="0" y="0"/>
                </a:moveTo>
                <a:cubicBezTo>
                  <a:pt x="125142" y="-39010"/>
                  <a:pt x="258655" y="48665"/>
                  <a:pt x="413076" y="0"/>
                </a:cubicBezTo>
                <a:cubicBezTo>
                  <a:pt x="567497" y="-48665"/>
                  <a:pt x="709637" y="11505"/>
                  <a:pt x="1000078" y="0"/>
                </a:cubicBezTo>
                <a:cubicBezTo>
                  <a:pt x="1290519" y="-11505"/>
                  <a:pt x="1267128" y="45343"/>
                  <a:pt x="1500117" y="0"/>
                </a:cubicBezTo>
                <a:cubicBezTo>
                  <a:pt x="1733106" y="-45343"/>
                  <a:pt x="1878789" y="34730"/>
                  <a:pt x="2043637" y="0"/>
                </a:cubicBezTo>
                <a:cubicBezTo>
                  <a:pt x="2208485" y="-34730"/>
                  <a:pt x="2410417" y="33675"/>
                  <a:pt x="2674121" y="0"/>
                </a:cubicBezTo>
                <a:cubicBezTo>
                  <a:pt x="2937825" y="-33675"/>
                  <a:pt x="2914263" y="17911"/>
                  <a:pt x="3130678" y="0"/>
                </a:cubicBezTo>
                <a:cubicBezTo>
                  <a:pt x="3347093" y="-17911"/>
                  <a:pt x="3550517" y="13626"/>
                  <a:pt x="3717680" y="0"/>
                </a:cubicBezTo>
                <a:cubicBezTo>
                  <a:pt x="3884843" y="-13626"/>
                  <a:pt x="4220353" y="25290"/>
                  <a:pt x="4348164" y="0"/>
                </a:cubicBezTo>
                <a:cubicBezTo>
                  <a:pt x="4350623" y="122198"/>
                  <a:pt x="4309417" y="409994"/>
                  <a:pt x="4348164" y="549106"/>
                </a:cubicBezTo>
                <a:cubicBezTo>
                  <a:pt x="4386911" y="688218"/>
                  <a:pt x="4337583" y="977408"/>
                  <a:pt x="4348164" y="1098213"/>
                </a:cubicBezTo>
                <a:cubicBezTo>
                  <a:pt x="4358745" y="1219018"/>
                  <a:pt x="4316196" y="1367015"/>
                  <a:pt x="4348164" y="1570444"/>
                </a:cubicBezTo>
                <a:cubicBezTo>
                  <a:pt x="4380132" y="1773873"/>
                  <a:pt x="4347043" y="1982366"/>
                  <a:pt x="4348164" y="2196426"/>
                </a:cubicBezTo>
                <a:cubicBezTo>
                  <a:pt x="4349285" y="2410486"/>
                  <a:pt x="4312147" y="2625282"/>
                  <a:pt x="4348164" y="2745532"/>
                </a:cubicBezTo>
                <a:cubicBezTo>
                  <a:pt x="4384181" y="2865782"/>
                  <a:pt x="4291827" y="3075366"/>
                  <a:pt x="4348164" y="3371513"/>
                </a:cubicBezTo>
                <a:cubicBezTo>
                  <a:pt x="4404501" y="3667660"/>
                  <a:pt x="4307115" y="3727189"/>
                  <a:pt x="4348164" y="3843745"/>
                </a:cubicBezTo>
                <a:cubicBezTo>
                  <a:pt x="4163567" y="3844762"/>
                  <a:pt x="4028233" y="3806745"/>
                  <a:pt x="3848125" y="3843745"/>
                </a:cubicBezTo>
                <a:cubicBezTo>
                  <a:pt x="3668017" y="3880745"/>
                  <a:pt x="3580915" y="3817078"/>
                  <a:pt x="3348086" y="3843745"/>
                </a:cubicBezTo>
                <a:cubicBezTo>
                  <a:pt x="3115257" y="3870412"/>
                  <a:pt x="2924232" y="3804551"/>
                  <a:pt x="2761084" y="3843745"/>
                </a:cubicBezTo>
                <a:cubicBezTo>
                  <a:pt x="2597936" y="3882939"/>
                  <a:pt x="2413336" y="3843605"/>
                  <a:pt x="2217564" y="3843745"/>
                </a:cubicBezTo>
                <a:cubicBezTo>
                  <a:pt x="2021792" y="3843885"/>
                  <a:pt x="1731744" y="3810142"/>
                  <a:pt x="1587080" y="3843745"/>
                </a:cubicBezTo>
                <a:cubicBezTo>
                  <a:pt x="1442416" y="3877348"/>
                  <a:pt x="1087735" y="3820543"/>
                  <a:pt x="956596" y="3843745"/>
                </a:cubicBezTo>
                <a:cubicBezTo>
                  <a:pt x="825457" y="3866947"/>
                  <a:pt x="316161" y="3748297"/>
                  <a:pt x="0" y="3843745"/>
                </a:cubicBezTo>
                <a:cubicBezTo>
                  <a:pt x="-44704" y="3662644"/>
                  <a:pt x="24755" y="3431000"/>
                  <a:pt x="0" y="3256201"/>
                </a:cubicBezTo>
                <a:cubicBezTo>
                  <a:pt x="-24755" y="3081402"/>
                  <a:pt x="46175" y="2831603"/>
                  <a:pt x="0" y="2668657"/>
                </a:cubicBezTo>
                <a:cubicBezTo>
                  <a:pt x="-46175" y="2505711"/>
                  <a:pt x="50371" y="2236931"/>
                  <a:pt x="0" y="2119551"/>
                </a:cubicBezTo>
                <a:cubicBezTo>
                  <a:pt x="-50371" y="2002171"/>
                  <a:pt x="27110" y="1749735"/>
                  <a:pt x="0" y="1570444"/>
                </a:cubicBezTo>
                <a:cubicBezTo>
                  <a:pt x="-27110" y="1391153"/>
                  <a:pt x="45193" y="1174616"/>
                  <a:pt x="0" y="1021338"/>
                </a:cubicBezTo>
                <a:cubicBezTo>
                  <a:pt x="-45193" y="868060"/>
                  <a:pt x="13292" y="716514"/>
                  <a:pt x="0" y="587544"/>
                </a:cubicBezTo>
                <a:cubicBezTo>
                  <a:pt x="-13292" y="458574"/>
                  <a:pt x="31970" y="292790"/>
                  <a:pt x="0" y="0"/>
                </a:cubicBezTo>
                <a:close/>
              </a:path>
              <a:path w="4348164" h="3843745" stroke="0" extrusionOk="0">
                <a:moveTo>
                  <a:pt x="0" y="0"/>
                </a:moveTo>
                <a:cubicBezTo>
                  <a:pt x="193027" y="-6156"/>
                  <a:pt x="259024" y="25509"/>
                  <a:pt x="500039" y="0"/>
                </a:cubicBezTo>
                <a:cubicBezTo>
                  <a:pt x="741054" y="-25509"/>
                  <a:pt x="750038" y="32855"/>
                  <a:pt x="913114" y="0"/>
                </a:cubicBezTo>
                <a:cubicBezTo>
                  <a:pt x="1076190" y="-32855"/>
                  <a:pt x="1372706" y="31055"/>
                  <a:pt x="1543598" y="0"/>
                </a:cubicBezTo>
                <a:cubicBezTo>
                  <a:pt x="1714490" y="-31055"/>
                  <a:pt x="1855079" y="8980"/>
                  <a:pt x="2043637" y="0"/>
                </a:cubicBezTo>
                <a:cubicBezTo>
                  <a:pt x="2232195" y="-8980"/>
                  <a:pt x="2384715" y="50296"/>
                  <a:pt x="2543676" y="0"/>
                </a:cubicBezTo>
                <a:cubicBezTo>
                  <a:pt x="2702637" y="-50296"/>
                  <a:pt x="2883921" y="41443"/>
                  <a:pt x="3174160" y="0"/>
                </a:cubicBezTo>
                <a:cubicBezTo>
                  <a:pt x="3464399" y="-41443"/>
                  <a:pt x="3403935" y="45744"/>
                  <a:pt x="3630717" y="0"/>
                </a:cubicBezTo>
                <a:cubicBezTo>
                  <a:pt x="3857499" y="-45744"/>
                  <a:pt x="4149213" y="85779"/>
                  <a:pt x="4348164" y="0"/>
                </a:cubicBezTo>
                <a:cubicBezTo>
                  <a:pt x="4395280" y="164665"/>
                  <a:pt x="4283063" y="491663"/>
                  <a:pt x="4348164" y="625981"/>
                </a:cubicBezTo>
                <a:cubicBezTo>
                  <a:pt x="4413265" y="760299"/>
                  <a:pt x="4336873" y="992217"/>
                  <a:pt x="4348164" y="1098213"/>
                </a:cubicBezTo>
                <a:cubicBezTo>
                  <a:pt x="4359455" y="1204209"/>
                  <a:pt x="4343531" y="1395318"/>
                  <a:pt x="4348164" y="1647319"/>
                </a:cubicBezTo>
                <a:cubicBezTo>
                  <a:pt x="4352797" y="1899320"/>
                  <a:pt x="4321821" y="2040426"/>
                  <a:pt x="4348164" y="2234863"/>
                </a:cubicBezTo>
                <a:cubicBezTo>
                  <a:pt x="4374507" y="2429300"/>
                  <a:pt x="4319020" y="2483703"/>
                  <a:pt x="4348164" y="2668657"/>
                </a:cubicBezTo>
                <a:cubicBezTo>
                  <a:pt x="4377308" y="2853611"/>
                  <a:pt x="4332258" y="3024967"/>
                  <a:pt x="4348164" y="3217764"/>
                </a:cubicBezTo>
                <a:cubicBezTo>
                  <a:pt x="4364070" y="3410561"/>
                  <a:pt x="4329492" y="3590784"/>
                  <a:pt x="4348164" y="3843745"/>
                </a:cubicBezTo>
                <a:cubicBezTo>
                  <a:pt x="4231653" y="3844508"/>
                  <a:pt x="4057398" y="3805448"/>
                  <a:pt x="3804644" y="3843745"/>
                </a:cubicBezTo>
                <a:cubicBezTo>
                  <a:pt x="3551890" y="3882042"/>
                  <a:pt x="3346663" y="3768375"/>
                  <a:pt x="3174160" y="3843745"/>
                </a:cubicBezTo>
                <a:cubicBezTo>
                  <a:pt x="3001657" y="3919115"/>
                  <a:pt x="2884276" y="3822715"/>
                  <a:pt x="2630639" y="3843745"/>
                </a:cubicBezTo>
                <a:cubicBezTo>
                  <a:pt x="2377002" y="3864775"/>
                  <a:pt x="2395886" y="3832215"/>
                  <a:pt x="2217564" y="3843745"/>
                </a:cubicBezTo>
                <a:cubicBezTo>
                  <a:pt x="2039242" y="3855275"/>
                  <a:pt x="1899854" y="3799199"/>
                  <a:pt x="1761006" y="3843745"/>
                </a:cubicBezTo>
                <a:cubicBezTo>
                  <a:pt x="1622158" y="3888291"/>
                  <a:pt x="1345387" y="3782076"/>
                  <a:pt x="1130523" y="3843745"/>
                </a:cubicBezTo>
                <a:cubicBezTo>
                  <a:pt x="915659" y="3905414"/>
                  <a:pt x="734632" y="3819815"/>
                  <a:pt x="587002" y="3843745"/>
                </a:cubicBezTo>
                <a:cubicBezTo>
                  <a:pt x="439372" y="3867675"/>
                  <a:pt x="148672" y="3793993"/>
                  <a:pt x="0" y="3843745"/>
                </a:cubicBezTo>
                <a:cubicBezTo>
                  <a:pt x="-50588" y="3590374"/>
                  <a:pt x="1197" y="3485865"/>
                  <a:pt x="0" y="3294639"/>
                </a:cubicBezTo>
                <a:cubicBezTo>
                  <a:pt x="-1197" y="3103413"/>
                  <a:pt x="7639" y="2953830"/>
                  <a:pt x="0" y="2860844"/>
                </a:cubicBezTo>
                <a:cubicBezTo>
                  <a:pt x="-7639" y="2767858"/>
                  <a:pt x="13658" y="2555790"/>
                  <a:pt x="0" y="2427050"/>
                </a:cubicBezTo>
                <a:cubicBezTo>
                  <a:pt x="-13658" y="2298310"/>
                  <a:pt x="65683" y="2058484"/>
                  <a:pt x="0" y="1839507"/>
                </a:cubicBezTo>
                <a:cubicBezTo>
                  <a:pt x="-65683" y="1620530"/>
                  <a:pt x="50622" y="1553573"/>
                  <a:pt x="0" y="1367275"/>
                </a:cubicBezTo>
                <a:cubicBezTo>
                  <a:pt x="-50622" y="1180977"/>
                  <a:pt x="71190" y="959590"/>
                  <a:pt x="0" y="741294"/>
                </a:cubicBezTo>
                <a:cubicBezTo>
                  <a:pt x="-71190" y="522998"/>
                  <a:pt x="21817" y="239440"/>
                  <a:pt x="0" y="0"/>
                </a:cubicBezTo>
                <a:close/>
              </a:path>
            </a:pathLst>
          </a:custGeom>
          <a:solidFill>
            <a:srgbClr val="BDEDEC"/>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softEdge rad="0"/>
          </a:effectLst>
          <a:scene3d>
            <a:camera prst="orthographicFront"/>
            <a:lightRig rig="threePt" dir="t"/>
          </a:scene3d>
          <a:sp3d prstMaterial="matte"/>
        </p:spPr>
        <p:txBody>
          <a:bodyPr wrap="square" anchor="ctr" anchorCtr="0">
            <a:spAutoFit/>
          </a:bodyPr>
          <a:lstStyle/>
          <a:p>
            <a:pPr marL="0" indent="0" algn="ctr">
              <a:lnSpc>
                <a:spcPct val="150000"/>
              </a:lnSpc>
              <a:buNone/>
            </a:pPr>
            <a:endParaRPr lang="en-US" sz="1200" dirty="0">
              <a:latin typeface="Cambria" panose="02040503050406030204" pitchFamily="18" charset="0"/>
              <a:ea typeface="Cambria" panose="02040503050406030204" pitchFamily="18" charset="0"/>
            </a:endParaRPr>
          </a:p>
          <a:p>
            <a:pPr algn="ctr">
              <a:lnSpc>
                <a:spcPct val="150000"/>
              </a:lnSpc>
            </a:pPr>
            <a:r>
              <a:rPr lang="en-US" sz="2800" dirty="0">
                <a:latin typeface="Cambria" panose="02040503050406030204" pitchFamily="18" charset="0"/>
                <a:ea typeface="Cambria" panose="02040503050406030204" pitchFamily="18" charset="0"/>
              </a:rPr>
              <a:t>Obtain a </a:t>
            </a:r>
            <a:r>
              <a:rPr lang="en-US" sz="2800" b="1" dirty="0">
                <a:latin typeface="Cambria" panose="02040503050406030204" pitchFamily="18" charset="0"/>
                <a:ea typeface="Cambria" panose="02040503050406030204" pitchFamily="18" charset="0"/>
              </a:rPr>
              <a:t>Utilitarian</a:t>
            </a:r>
            <a:r>
              <a:rPr lang="en-US" sz="2800" dirty="0">
                <a:latin typeface="Cambria" panose="02040503050406030204" pitchFamily="18" charset="0"/>
                <a:ea typeface="Cambria" panose="02040503050406030204" pitchFamily="18" charset="0"/>
              </a:rPr>
              <a:t> social preference – </a:t>
            </a:r>
            <a:br>
              <a:rPr lang="en-US" sz="2800" dirty="0">
                <a:latin typeface="Cambria" panose="02040503050406030204" pitchFamily="18" charset="0"/>
                <a:ea typeface="Cambria" panose="02040503050406030204" pitchFamily="18" charset="0"/>
              </a:rPr>
            </a:br>
            <a:r>
              <a:rPr lang="en-US" sz="2800" i="1" dirty="0">
                <a:latin typeface="Cambria" panose="02040503050406030204" pitchFamily="18" charset="0"/>
                <a:ea typeface="Cambria" panose="02040503050406030204" pitchFamily="18" charset="0"/>
              </a:rPr>
              <a:t>without any element that is exogenous to the social problem</a:t>
            </a:r>
          </a:p>
          <a:p>
            <a:pPr marL="0" indent="0" algn="ctr">
              <a:lnSpc>
                <a:spcPct val="150000"/>
              </a:lnSpc>
              <a:buNone/>
            </a:pPr>
            <a:endParaRPr lang="en-US" sz="1200" dirty="0">
              <a:latin typeface="Cambria" panose="02040503050406030204" pitchFamily="18" charset="0"/>
              <a:ea typeface="Cambria" panose="02040503050406030204" pitchFamily="18" charset="0"/>
            </a:endParaRPr>
          </a:p>
        </p:txBody>
      </p:sp>
      <p:grpSp>
        <p:nvGrpSpPr>
          <p:cNvPr id="10" name="Group 9">
            <a:extLst>
              <a:ext uri="{FF2B5EF4-FFF2-40B4-BE49-F238E27FC236}">
                <a16:creationId xmlns:a16="http://schemas.microsoft.com/office/drawing/2014/main" id="{ADE8123D-66F0-4756-834A-6461784C1990}"/>
              </a:ext>
            </a:extLst>
          </p:cNvPr>
          <p:cNvGrpSpPr/>
          <p:nvPr/>
        </p:nvGrpSpPr>
        <p:grpSpPr>
          <a:xfrm>
            <a:off x="5801450" y="1192170"/>
            <a:ext cx="1542240" cy="5514840"/>
            <a:chOff x="5875020" y="1192170"/>
            <a:chExt cx="1542240" cy="551484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3D8DB32F-F677-401C-883C-636A9A3888A3}"/>
                    </a:ext>
                  </a:extLst>
                </p14:cNvPr>
                <p14:cNvContentPartPr/>
                <p14:nvPr/>
              </p14:nvContentPartPr>
              <p14:xfrm>
                <a:off x="5875020" y="1192170"/>
                <a:ext cx="1193040" cy="5514840"/>
              </p14:xfrm>
            </p:contentPart>
          </mc:Choice>
          <mc:Fallback xmlns="">
            <p:pic>
              <p:nvPicPr>
                <p:cNvPr id="2" name="Ink 1">
                  <a:extLst>
                    <a:ext uri="{FF2B5EF4-FFF2-40B4-BE49-F238E27FC236}">
                      <a16:creationId xmlns:a16="http://schemas.microsoft.com/office/drawing/2014/main" id="{3D8DB32F-F677-401C-883C-636A9A3888A3}"/>
                    </a:ext>
                  </a:extLst>
                </p:cNvPr>
                <p:cNvPicPr/>
                <p:nvPr/>
              </p:nvPicPr>
              <p:blipFill>
                <a:blip r:embed="rId3"/>
                <a:stretch>
                  <a:fillRect/>
                </a:stretch>
              </p:blipFill>
              <p:spPr>
                <a:xfrm>
                  <a:off x="5866020" y="1183530"/>
                  <a:ext cx="1210680" cy="55324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00CB2B67-2620-4CFB-AA1D-21F96CA63263}"/>
                    </a:ext>
                  </a:extLst>
                </p14:cNvPr>
                <p14:cNvContentPartPr/>
                <p14:nvPr/>
              </p14:nvContentPartPr>
              <p14:xfrm>
                <a:off x="6876540" y="3365850"/>
                <a:ext cx="464040" cy="28440"/>
              </p14:xfrm>
            </p:contentPart>
          </mc:Choice>
          <mc:Fallback xmlns="">
            <p:pic>
              <p:nvPicPr>
                <p:cNvPr id="3" name="Ink 2">
                  <a:extLst>
                    <a:ext uri="{FF2B5EF4-FFF2-40B4-BE49-F238E27FC236}">
                      <a16:creationId xmlns:a16="http://schemas.microsoft.com/office/drawing/2014/main" id="{00CB2B67-2620-4CFB-AA1D-21F96CA63263}"/>
                    </a:ext>
                  </a:extLst>
                </p:cNvPr>
                <p:cNvPicPr/>
                <p:nvPr/>
              </p:nvPicPr>
              <p:blipFill>
                <a:blip r:embed="rId5"/>
                <a:stretch>
                  <a:fillRect/>
                </a:stretch>
              </p:blipFill>
              <p:spPr>
                <a:xfrm>
                  <a:off x="6867900" y="3356850"/>
                  <a:ext cx="48168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04519DF0-D7EE-4E52-B76F-903CDB6EC30B}"/>
                    </a:ext>
                  </a:extLst>
                </p14:cNvPr>
                <p14:cNvContentPartPr/>
                <p14:nvPr/>
              </p14:nvContentPartPr>
              <p14:xfrm>
                <a:off x="6908940" y="3503730"/>
                <a:ext cx="440280" cy="33480"/>
              </p14:xfrm>
            </p:contentPart>
          </mc:Choice>
          <mc:Fallback xmlns="">
            <p:pic>
              <p:nvPicPr>
                <p:cNvPr id="6" name="Ink 5">
                  <a:extLst>
                    <a:ext uri="{FF2B5EF4-FFF2-40B4-BE49-F238E27FC236}">
                      <a16:creationId xmlns:a16="http://schemas.microsoft.com/office/drawing/2014/main" id="{04519DF0-D7EE-4E52-B76F-903CDB6EC30B}"/>
                    </a:ext>
                  </a:extLst>
                </p:cNvPr>
                <p:cNvPicPr/>
                <p:nvPr/>
              </p:nvPicPr>
              <p:blipFill>
                <a:blip r:embed="rId7"/>
                <a:stretch>
                  <a:fillRect/>
                </a:stretch>
              </p:blipFill>
              <p:spPr>
                <a:xfrm>
                  <a:off x="6900300" y="3494730"/>
                  <a:ext cx="45792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6C8D041D-37E7-4F3C-A8B9-E4BB59D63C30}"/>
                    </a:ext>
                  </a:extLst>
                </p14:cNvPr>
                <p14:cNvContentPartPr/>
                <p14:nvPr/>
              </p14:nvContentPartPr>
              <p14:xfrm>
                <a:off x="7154100" y="3275490"/>
                <a:ext cx="263160" cy="386640"/>
              </p14:xfrm>
            </p:contentPart>
          </mc:Choice>
          <mc:Fallback xmlns="">
            <p:pic>
              <p:nvPicPr>
                <p:cNvPr id="8" name="Ink 7">
                  <a:extLst>
                    <a:ext uri="{FF2B5EF4-FFF2-40B4-BE49-F238E27FC236}">
                      <a16:creationId xmlns:a16="http://schemas.microsoft.com/office/drawing/2014/main" id="{6C8D041D-37E7-4F3C-A8B9-E4BB59D63C30}"/>
                    </a:ext>
                  </a:extLst>
                </p:cNvPr>
                <p:cNvPicPr/>
                <p:nvPr/>
              </p:nvPicPr>
              <p:blipFill>
                <a:blip r:embed="rId9"/>
                <a:stretch>
                  <a:fillRect/>
                </a:stretch>
              </p:blipFill>
              <p:spPr>
                <a:xfrm>
                  <a:off x="7145460" y="3266490"/>
                  <a:ext cx="280800" cy="404280"/>
                </a:xfrm>
                <a:prstGeom prst="rect">
                  <a:avLst/>
                </a:prstGeom>
              </p:spPr>
            </p:pic>
          </mc:Fallback>
        </mc:AlternateContent>
      </p:grpSp>
    </p:spTree>
    <p:extLst>
      <p:ext uri="{BB962C8B-B14F-4D97-AF65-F5344CB8AC3E}">
        <p14:creationId xmlns:p14="http://schemas.microsoft.com/office/powerpoint/2010/main" val="2059465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433091"/>
            <a:ext cx="11220449" cy="3197876"/>
          </a:xfrm>
        </p:spPr>
        <p:txBody>
          <a:bodyPr>
            <a:norm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The key - cardinality through social interactions</a:t>
            </a:r>
          </a:p>
          <a:p>
            <a:pPr>
              <a:lnSpc>
                <a:spcPct val="150000"/>
              </a:lnSpc>
            </a:pPr>
            <a:r>
              <a:rPr lang="en-US" dirty="0">
                <a:latin typeface="Cambria" panose="02040503050406030204" pitchFamily="18" charset="0"/>
                <a:ea typeface="Cambria" panose="02040503050406030204" pitchFamily="18" charset="0"/>
              </a:rPr>
              <a:t>For cardinality we need to measure tradeoffs between alternatives, hence we need some component to measure them against</a:t>
            </a:r>
          </a:p>
          <a:p>
            <a:pPr>
              <a:lnSpc>
                <a:spcPct val="150000"/>
              </a:lnSpc>
            </a:pPr>
            <a:r>
              <a:rPr lang="en-US" dirty="0">
                <a:latin typeface="Cambria" panose="02040503050406030204" pitchFamily="18" charset="0"/>
                <a:ea typeface="Cambria" panose="02040503050406030204" pitchFamily="18" charset="0"/>
              </a:rPr>
              <a:t>We use a component intrinsic to the social decision - other individuals</a:t>
            </a:r>
          </a:p>
        </p:txBody>
      </p:sp>
      <p:sp>
        <p:nvSpPr>
          <p:cNvPr id="4" name="TextBox 3">
            <a:extLst>
              <a:ext uri="{FF2B5EF4-FFF2-40B4-BE49-F238E27FC236}">
                <a16:creationId xmlns:a16="http://schemas.microsoft.com/office/drawing/2014/main" id="{2879A01E-5D9B-4897-B0A3-AE3367200FAF}"/>
              </a:ext>
            </a:extLst>
          </p:cNvPr>
          <p:cNvSpPr txBox="1"/>
          <p:nvPr/>
        </p:nvSpPr>
        <p:spPr>
          <a:xfrm>
            <a:off x="642936" y="3785046"/>
            <a:ext cx="10906125" cy="2551083"/>
          </a:xfrm>
          <a:custGeom>
            <a:avLst/>
            <a:gdLst>
              <a:gd name="connsiteX0" fmla="*/ 0 w 10906125"/>
              <a:gd name="connsiteY0" fmla="*/ 0 h 2551083"/>
              <a:gd name="connsiteX1" fmla="*/ 792129 w 10906125"/>
              <a:gd name="connsiteY1" fmla="*/ 0 h 2551083"/>
              <a:gd name="connsiteX2" fmla="*/ 1475197 w 10906125"/>
              <a:gd name="connsiteY2" fmla="*/ 0 h 2551083"/>
              <a:gd name="connsiteX3" fmla="*/ 2267326 w 10906125"/>
              <a:gd name="connsiteY3" fmla="*/ 0 h 2551083"/>
              <a:gd name="connsiteX4" fmla="*/ 2841333 w 10906125"/>
              <a:gd name="connsiteY4" fmla="*/ 0 h 2551083"/>
              <a:gd name="connsiteX5" fmla="*/ 3524400 w 10906125"/>
              <a:gd name="connsiteY5" fmla="*/ 0 h 2551083"/>
              <a:gd name="connsiteX6" fmla="*/ 4098407 w 10906125"/>
              <a:gd name="connsiteY6" fmla="*/ 0 h 2551083"/>
              <a:gd name="connsiteX7" fmla="*/ 4672414 w 10906125"/>
              <a:gd name="connsiteY7" fmla="*/ 0 h 2551083"/>
              <a:gd name="connsiteX8" fmla="*/ 5246420 w 10906125"/>
              <a:gd name="connsiteY8" fmla="*/ 0 h 2551083"/>
              <a:gd name="connsiteX9" fmla="*/ 5493243 w 10906125"/>
              <a:gd name="connsiteY9" fmla="*/ 0 h 2551083"/>
              <a:gd name="connsiteX10" fmla="*/ 6176311 w 10906125"/>
              <a:gd name="connsiteY10" fmla="*/ 0 h 2551083"/>
              <a:gd name="connsiteX11" fmla="*/ 6423134 w 10906125"/>
              <a:gd name="connsiteY11" fmla="*/ 0 h 2551083"/>
              <a:gd name="connsiteX12" fmla="*/ 6997140 w 10906125"/>
              <a:gd name="connsiteY12" fmla="*/ 0 h 2551083"/>
              <a:gd name="connsiteX13" fmla="*/ 7789269 w 10906125"/>
              <a:gd name="connsiteY13" fmla="*/ 0 h 2551083"/>
              <a:gd name="connsiteX14" fmla="*/ 8581398 w 10906125"/>
              <a:gd name="connsiteY14" fmla="*/ 0 h 2551083"/>
              <a:gd name="connsiteX15" fmla="*/ 9264466 w 10906125"/>
              <a:gd name="connsiteY15" fmla="*/ 0 h 2551083"/>
              <a:gd name="connsiteX16" fmla="*/ 9729412 w 10906125"/>
              <a:gd name="connsiteY16" fmla="*/ 0 h 2551083"/>
              <a:gd name="connsiteX17" fmla="*/ 9976234 w 10906125"/>
              <a:gd name="connsiteY17" fmla="*/ 0 h 2551083"/>
              <a:gd name="connsiteX18" fmla="*/ 10906125 w 10906125"/>
              <a:gd name="connsiteY18" fmla="*/ 0 h 2551083"/>
              <a:gd name="connsiteX19" fmla="*/ 10906125 w 10906125"/>
              <a:gd name="connsiteY19" fmla="*/ 535727 h 2551083"/>
              <a:gd name="connsiteX20" fmla="*/ 10906125 w 10906125"/>
              <a:gd name="connsiteY20" fmla="*/ 1020433 h 2551083"/>
              <a:gd name="connsiteX21" fmla="*/ 10906125 w 10906125"/>
              <a:gd name="connsiteY21" fmla="*/ 1581671 h 2551083"/>
              <a:gd name="connsiteX22" fmla="*/ 10906125 w 10906125"/>
              <a:gd name="connsiteY22" fmla="*/ 2040866 h 2551083"/>
              <a:gd name="connsiteX23" fmla="*/ 10906125 w 10906125"/>
              <a:gd name="connsiteY23" fmla="*/ 2551083 h 2551083"/>
              <a:gd name="connsiteX24" fmla="*/ 10550241 w 10906125"/>
              <a:gd name="connsiteY24" fmla="*/ 2551083 h 2551083"/>
              <a:gd name="connsiteX25" fmla="*/ 10303418 w 10906125"/>
              <a:gd name="connsiteY25" fmla="*/ 2551083 h 2551083"/>
              <a:gd name="connsiteX26" fmla="*/ 9511289 w 10906125"/>
              <a:gd name="connsiteY26" fmla="*/ 2551083 h 2551083"/>
              <a:gd name="connsiteX27" fmla="*/ 9046344 w 10906125"/>
              <a:gd name="connsiteY27" fmla="*/ 2551083 h 2551083"/>
              <a:gd name="connsiteX28" fmla="*/ 8363276 w 10906125"/>
              <a:gd name="connsiteY28" fmla="*/ 2551083 h 2551083"/>
              <a:gd name="connsiteX29" fmla="*/ 8116453 w 10906125"/>
              <a:gd name="connsiteY29" fmla="*/ 2551083 h 2551083"/>
              <a:gd name="connsiteX30" fmla="*/ 7324324 w 10906125"/>
              <a:gd name="connsiteY30" fmla="*/ 2551083 h 2551083"/>
              <a:gd name="connsiteX31" fmla="*/ 6859379 w 10906125"/>
              <a:gd name="connsiteY31" fmla="*/ 2551083 h 2551083"/>
              <a:gd name="connsiteX32" fmla="*/ 6285372 w 10906125"/>
              <a:gd name="connsiteY32" fmla="*/ 2551083 h 2551083"/>
              <a:gd name="connsiteX33" fmla="*/ 5929488 w 10906125"/>
              <a:gd name="connsiteY33" fmla="*/ 2551083 h 2551083"/>
              <a:gd name="connsiteX34" fmla="*/ 5246420 w 10906125"/>
              <a:gd name="connsiteY34" fmla="*/ 2551083 h 2551083"/>
              <a:gd name="connsiteX35" fmla="*/ 4454291 w 10906125"/>
              <a:gd name="connsiteY35" fmla="*/ 2551083 h 2551083"/>
              <a:gd name="connsiteX36" fmla="*/ 3989346 w 10906125"/>
              <a:gd name="connsiteY36" fmla="*/ 2551083 h 2551083"/>
              <a:gd name="connsiteX37" fmla="*/ 3197217 w 10906125"/>
              <a:gd name="connsiteY37" fmla="*/ 2551083 h 2551083"/>
              <a:gd name="connsiteX38" fmla="*/ 2623210 w 10906125"/>
              <a:gd name="connsiteY38" fmla="*/ 2551083 h 2551083"/>
              <a:gd name="connsiteX39" fmla="*/ 1831081 w 10906125"/>
              <a:gd name="connsiteY39" fmla="*/ 2551083 h 2551083"/>
              <a:gd name="connsiteX40" fmla="*/ 1038952 w 10906125"/>
              <a:gd name="connsiteY40" fmla="*/ 2551083 h 2551083"/>
              <a:gd name="connsiteX41" fmla="*/ 683068 w 10906125"/>
              <a:gd name="connsiteY41" fmla="*/ 2551083 h 2551083"/>
              <a:gd name="connsiteX42" fmla="*/ 0 w 10906125"/>
              <a:gd name="connsiteY42" fmla="*/ 2551083 h 2551083"/>
              <a:gd name="connsiteX43" fmla="*/ 0 w 10906125"/>
              <a:gd name="connsiteY43" fmla="*/ 2040866 h 2551083"/>
              <a:gd name="connsiteX44" fmla="*/ 0 w 10906125"/>
              <a:gd name="connsiteY44" fmla="*/ 1479628 h 2551083"/>
              <a:gd name="connsiteX45" fmla="*/ 0 w 10906125"/>
              <a:gd name="connsiteY45" fmla="*/ 1045944 h 2551083"/>
              <a:gd name="connsiteX46" fmla="*/ 0 w 10906125"/>
              <a:gd name="connsiteY46" fmla="*/ 612260 h 2551083"/>
              <a:gd name="connsiteX47" fmla="*/ 0 w 10906125"/>
              <a:gd name="connsiteY47" fmla="*/ 0 h 2551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906125" h="2551083" fill="none" extrusionOk="0">
                <a:moveTo>
                  <a:pt x="0" y="0"/>
                </a:moveTo>
                <a:cubicBezTo>
                  <a:pt x="304557" y="-52615"/>
                  <a:pt x="491273" y="62863"/>
                  <a:pt x="792129" y="0"/>
                </a:cubicBezTo>
                <a:cubicBezTo>
                  <a:pt x="1092985" y="-62863"/>
                  <a:pt x="1274966" y="13034"/>
                  <a:pt x="1475197" y="0"/>
                </a:cubicBezTo>
                <a:cubicBezTo>
                  <a:pt x="1675428" y="-13034"/>
                  <a:pt x="2095791" y="66086"/>
                  <a:pt x="2267326" y="0"/>
                </a:cubicBezTo>
                <a:cubicBezTo>
                  <a:pt x="2438861" y="-66086"/>
                  <a:pt x="2669434" y="3461"/>
                  <a:pt x="2841333" y="0"/>
                </a:cubicBezTo>
                <a:cubicBezTo>
                  <a:pt x="3013232" y="-3461"/>
                  <a:pt x="3226389" y="8352"/>
                  <a:pt x="3524400" y="0"/>
                </a:cubicBezTo>
                <a:cubicBezTo>
                  <a:pt x="3822411" y="-8352"/>
                  <a:pt x="3969126" y="50267"/>
                  <a:pt x="4098407" y="0"/>
                </a:cubicBezTo>
                <a:cubicBezTo>
                  <a:pt x="4227688" y="-50267"/>
                  <a:pt x="4484194" y="46635"/>
                  <a:pt x="4672414" y="0"/>
                </a:cubicBezTo>
                <a:cubicBezTo>
                  <a:pt x="4860634" y="-46635"/>
                  <a:pt x="5104401" y="19097"/>
                  <a:pt x="5246420" y="0"/>
                </a:cubicBezTo>
                <a:cubicBezTo>
                  <a:pt x="5388439" y="-19097"/>
                  <a:pt x="5422913" y="1577"/>
                  <a:pt x="5493243" y="0"/>
                </a:cubicBezTo>
                <a:cubicBezTo>
                  <a:pt x="5563573" y="-1577"/>
                  <a:pt x="5969832" y="42079"/>
                  <a:pt x="6176311" y="0"/>
                </a:cubicBezTo>
                <a:cubicBezTo>
                  <a:pt x="6382790" y="-42079"/>
                  <a:pt x="6329916" y="5844"/>
                  <a:pt x="6423134" y="0"/>
                </a:cubicBezTo>
                <a:cubicBezTo>
                  <a:pt x="6516352" y="-5844"/>
                  <a:pt x="6873263" y="11826"/>
                  <a:pt x="6997140" y="0"/>
                </a:cubicBezTo>
                <a:cubicBezTo>
                  <a:pt x="7121017" y="-11826"/>
                  <a:pt x="7455175" y="71125"/>
                  <a:pt x="7789269" y="0"/>
                </a:cubicBezTo>
                <a:cubicBezTo>
                  <a:pt x="8123363" y="-71125"/>
                  <a:pt x="8208755" y="7096"/>
                  <a:pt x="8581398" y="0"/>
                </a:cubicBezTo>
                <a:cubicBezTo>
                  <a:pt x="8954041" y="-7096"/>
                  <a:pt x="8980209" y="69425"/>
                  <a:pt x="9264466" y="0"/>
                </a:cubicBezTo>
                <a:cubicBezTo>
                  <a:pt x="9548723" y="-69425"/>
                  <a:pt x="9600658" y="53230"/>
                  <a:pt x="9729412" y="0"/>
                </a:cubicBezTo>
                <a:cubicBezTo>
                  <a:pt x="9858166" y="-53230"/>
                  <a:pt x="9879255" y="8889"/>
                  <a:pt x="9976234" y="0"/>
                </a:cubicBezTo>
                <a:cubicBezTo>
                  <a:pt x="10073213" y="-8889"/>
                  <a:pt x="10648790" y="26305"/>
                  <a:pt x="10906125" y="0"/>
                </a:cubicBezTo>
                <a:cubicBezTo>
                  <a:pt x="10943499" y="176034"/>
                  <a:pt x="10874702" y="348830"/>
                  <a:pt x="10906125" y="535727"/>
                </a:cubicBezTo>
                <a:cubicBezTo>
                  <a:pt x="10937548" y="722624"/>
                  <a:pt x="10852154" y="815999"/>
                  <a:pt x="10906125" y="1020433"/>
                </a:cubicBezTo>
                <a:cubicBezTo>
                  <a:pt x="10960096" y="1224867"/>
                  <a:pt x="10904151" y="1310301"/>
                  <a:pt x="10906125" y="1581671"/>
                </a:cubicBezTo>
                <a:cubicBezTo>
                  <a:pt x="10908099" y="1853041"/>
                  <a:pt x="10888075" y="1834685"/>
                  <a:pt x="10906125" y="2040866"/>
                </a:cubicBezTo>
                <a:cubicBezTo>
                  <a:pt x="10924175" y="2247048"/>
                  <a:pt x="10904330" y="2410213"/>
                  <a:pt x="10906125" y="2551083"/>
                </a:cubicBezTo>
                <a:cubicBezTo>
                  <a:pt x="10789182" y="2581377"/>
                  <a:pt x="10676485" y="2516351"/>
                  <a:pt x="10550241" y="2551083"/>
                </a:cubicBezTo>
                <a:cubicBezTo>
                  <a:pt x="10423997" y="2585815"/>
                  <a:pt x="10389726" y="2544284"/>
                  <a:pt x="10303418" y="2551083"/>
                </a:cubicBezTo>
                <a:cubicBezTo>
                  <a:pt x="10217110" y="2557882"/>
                  <a:pt x="9862957" y="2509640"/>
                  <a:pt x="9511289" y="2551083"/>
                </a:cubicBezTo>
                <a:cubicBezTo>
                  <a:pt x="9159621" y="2592526"/>
                  <a:pt x="9171035" y="2516317"/>
                  <a:pt x="9046344" y="2551083"/>
                </a:cubicBezTo>
                <a:cubicBezTo>
                  <a:pt x="8921654" y="2585849"/>
                  <a:pt x="8532159" y="2550349"/>
                  <a:pt x="8363276" y="2551083"/>
                </a:cubicBezTo>
                <a:cubicBezTo>
                  <a:pt x="8194393" y="2551817"/>
                  <a:pt x="8182467" y="2544143"/>
                  <a:pt x="8116453" y="2551083"/>
                </a:cubicBezTo>
                <a:cubicBezTo>
                  <a:pt x="8050439" y="2558023"/>
                  <a:pt x="7497353" y="2509947"/>
                  <a:pt x="7324324" y="2551083"/>
                </a:cubicBezTo>
                <a:cubicBezTo>
                  <a:pt x="7151295" y="2592219"/>
                  <a:pt x="7073746" y="2502714"/>
                  <a:pt x="6859379" y="2551083"/>
                </a:cubicBezTo>
                <a:cubicBezTo>
                  <a:pt x="6645013" y="2599452"/>
                  <a:pt x="6433636" y="2524698"/>
                  <a:pt x="6285372" y="2551083"/>
                </a:cubicBezTo>
                <a:cubicBezTo>
                  <a:pt x="6137108" y="2577468"/>
                  <a:pt x="6016879" y="2541493"/>
                  <a:pt x="5929488" y="2551083"/>
                </a:cubicBezTo>
                <a:cubicBezTo>
                  <a:pt x="5842097" y="2560673"/>
                  <a:pt x="5587113" y="2490700"/>
                  <a:pt x="5246420" y="2551083"/>
                </a:cubicBezTo>
                <a:cubicBezTo>
                  <a:pt x="4905727" y="2611466"/>
                  <a:pt x="4822554" y="2456457"/>
                  <a:pt x="4454291" y="2551083"/>
                </a:cubicBezTo>
                <a:cubicBezTo>
                  <a:pt x="4086028" y="2645709"/>
                  <a:pt x="4168740" y="2524121"/>
                  <a:pt x="3989346" y="2551083"/>
                </a:cubicBezTo>
                <a:cubicBezTo>
                  <a:pt x="3809952" y="2578045"/>
                  <a:pt x="3527052" y="2485441"/>
                  <a:pt x="3197217" y="2551083"/>
                </a:cubicBezTo>
                <a:cubicBezTo>
                  <a:pt x="2867382" y="2616725"/>
                  <a:pt x="2756330" y="2520321"/>
                  <a:pt x="2623210" y="2551083"/>
                </a:cubicBezTo>
                <a:cubicBezTo>
                  <a:pt x="2490090" y="2581845"/>
                  <a:pt x="2111433" y="2516929"/>
                  <a:pt x="1831081" y="2551083"/>
                </a:cubicBezTo>
                <a:cubicBezTo>
                  <a:pt x="1550729" y="2585237"/>
                  <a:pt x="1413938" y="2487621"/>
                  <a:pt x="1038952" y="2551083"/>
                </a:cubicBezTo>
                <a:cubicBezTo>
                  <a:pt x="663966" y="2614545"/>
                  <a:pt x="832444" y="2513156"/>
                  <a:pt x="683068" y="2551083"/>
                </a:cubicBezTo>
                <a:cubicBezTo>
                  <a:pt x="533692" y="2589010"/>
                  <a:pt x="314213" y="2534109"/>
                  <a:pt x="0" y="2551083"/>
                </a:cubicBezTo>
                <a:cubicBezTo>
                  <a:pt x="-35426" y="2423359"/>
                  <a:pt x="37894" y="2289935"/>
                  <a:pt x="0" y="2040866"/>
                </a:cubicBezTo>
                <a:cubicBezTo>
                  <a:pt x="-37894" y="1791797"/>
                  <a:pt x="58037" y="1699820"/>
                  <a:pt x="0" y="1479628"/>
                </a:cubicBezTo>
                <a:cubicBezTo>
                  <a:pt x="-58037" y="1259436"/>
                  <a:pt x="48118" y="1200317"/>
                  <a:pt x="0" y="1045944"/>
                </a:cubicBezTo>
                <a:cubicBezTo>
                  <a:pt x="-48118" y="891571"/>
                  <a:pt x="8848" y="777833"/>
                  <a:pt x="0" y="612260"/>
                </a:cubicBezTo>
                <a:cubicBezTo>
                  <a:pt x="-8848" y="446687"/>
                  <a:pt x="3709" y="275414"/>
                  <a:pt x="0" y="0"/>
                </a:cubicBezTo>
                <a:close/>
              </a:path>
              <a:path w="10906125" h="2551083" stroke="0" extrusionOk="0">
                <a:moveTo>
                  <a:pt x="0" y="0"/>
                </a:moveTo>
                <a:cubicBezTo>
                  <a:pt x="152782" y="-46467"/>
                  <a:pt x="279316" y="4780"/>
                  <a:pt x="464945" y="0"/>
                </a:cubicBezTo>
                <a:cubicBezTo>
                  <a:pt x="650575" y="-4780"/>
                  <a:pt x="657374" y="20412"/>
                  <a:pt x="711768" y="0"/>
                </a:cubicBezTo>
                <a:cubicBezTo>
                  <a:pt x="766162" y="-20412"/>
                  <a:pt x="1185925" y="53953"/>
                  <a:pt x="1503897" y="0"/>
                </a:cubicBezTo>
                <a:cubicBezTo>
                  <a:pt x="1821869" y="-53953"/>
                  <a:pt x="1841809" y="33251"/>
                  <a:pt x="1968843" y="0"/>
                </a:cubicBezTo>
                <a:cubicBezTo>
                  <a:pt x="2095877" y="-33251"/>
                  <a:pt x="2273327" y="30493"/>
                  <a:pt x="2433788" y="0"/>
                </a:cubicBezTo>
                <a:cubicBezTo>
                  <a:pt x="2594250" y="-30493"/>
                  <a:pt x="2873640" y="36518"/>
                  <a:pt x="3225917" y="0"/>
                </a:cubicBezTo>
                <a:cubicBezTo>
                  <a:pt x="3578194" y="-36518"/>
                  <a:pt x="3431333" y="30381"/>
                  <a:pt x="3581801" y="0"/>
                </a:cubicBezTo>
                <a:cubicBezTo>
                  <a:pt x="3732269" y="-30381"/>
                  <a:pt x="4024733" y="16483"/>
                  <a:pt x="4373930" y="0"/>
                </a:cubicBezTo>
                <a:cubicBezTo>
                  <a:pt x="4723127" y="-16483"/>
                  <a:pt x="4979800" y="42701"/>
                  <a:pt x="5166059" y="0"/>
                </a:cubicBezTo>
                <a:cubicBezTo>
                  <a:pt x="5352318" y="-42701"/>
                  <a:pt x="5533039" y="56810"/>
                  <a:pt x="5740066" y="0"/>
                </a:cubicBezTo>
                <a:cubicBezTo>
                  <a:pt x="5947093" y="-56810"/>
                  <a:pt x="6331696" y="53346"/>
                  <a:pt x="6532195" y="0"/>
                </a:cubicBezTo>
                <a:cubicBezTo>
                  <a:pt x="6732694" y="-53346"/>
                  <a:pt x="6818329" y="234"/>
                  <a:pt x="6997140" y="0"/>
                </a:cubicBezTo>
                <a:cubicBezTo>
                  <a:pt x="7175951" y="-234"/>
                  <a:pt x="7236486" y="343"/>
                  <a:pt x="7462086" y="0"/>
                </a:cubicBezTo>
                <a:cubicBezTo>
                  <a:pt x="7687686" y="-343"/>
                  <a:pt x="7989078" y="46751"/>
                  <a:pt x="8145153" y="0"/>
                </a:cubicBezTo>
                <a:cubicBezTo>
                  <a:pt x="8301228" y="-46751"/>
                  <a:pt x="8487595" y="53392"/>
                  <a:pt x="8610099" y="0"/>
                </a:cubicBezTo>
                <a:cubicBezTo>
                  <a:pt x="8732603" y="-53392"/>
                  <a:pt x="9105666" y="75744"/>
                  <a:pt x="9402228" y="0"/>
                </a:cubicBezTo>
                <a:cubicBezTo>
                  <a:pt x="9698790" y="-75744"/>
                  <a:pt x="9892905" y="22716"/>
                  <a:pt x="10194357" y="0"/>
                </a:cubicBezTo>
                <a:cubicBezTo>
                  <a:pt x="10495809" y="-22716"/>
                  <a:pt x="10577674" y="18706"/>
                  <a:pt x="10906125" y="0"/>
                </a:cubicBezTo>
                <a:cubicBezTo>
                  <a:pt x="10921285" y="164460"/>
                  <a:pt x="10884697" y="344033"/>
                  <a:pt x="10906125" y="484706"/>
                </a:cubicBezTo>
                <a:cubicBezTo>
                  <a:pt x="10927553" y="625379"/>
                  <a:pt x="10877896" y="720191"/>
                  <a:pt x="10906125" y="918390"/>
                </a:cubicBezTo>
                <a:cubicBezTo>
                  <a:pt x="10934354" y="1116589"/>
                  <a:pt x="10874584" y="1172355"/>
                  <a:pt x="10906125" y="1377585"/>
                </a:cubicBezTo>
                <a:cubicBezTo>
                  <a:pt x="10937666" y="1582816"/>
                  <a:pt x="10867155" y="1760958"/>
                  <a:pt x="10906125" y="1913312"/>
                </a:cubicBezTo>
                <a:cubicBezTo>
                  <a:pt x="10945095" y="2065666"/>
                  <a:pt x="10847777" y="2384703"/>
                  <a:pt x="10906125" y="2551083"/>
                </a:cubicBezTo>
                <a:cubicBezTo>
                  <a:pt x="10748105" y="2556564"/>
                  <a:pt x="10709246" y="2548856"/>
                  <a:pt x="10550241" y="2551083"/>
                </a:cubicBezTo>
                <a:cubicBezTo>
                  <a:pt x="10391236" y="2553310"/>
                  <a:pt x="10422129" y="2535052"/>
                  <a:pt x="10303418" y="2551083"/>
                </a:cubicBezTo>
                <a:cubicBezTo>
                  <a:pt x="10184707" y="2567114"/>
                  <a:pt x="10106821" y="2524248"/>
                  <a:pt x="10056595" y="2551083"/>
                </a:cubicBezTo>
                <a:cubicBezTo>
                  <a:pt x="10006369" y="2577918"/>
                  <a:pt x="9665149" y="2493587"/>
                  <a:pt x="9482589" y="2551083"/>
                </a:cubicBezTo>
                <a:cubicBezTo>
                  <a:pt x="9300029" y="2608579"/>
                  <a:pt x="9260346" y="2527539"/>
                  <a:pt x="9126705" y="2551083"/>
                </a:cubicBezTo>
                <a:cubicBezTo>
                  <a:pt x="8993064" y="2574627"/>
                  <a:pt x="8773811" y="2510922"/>
                  <a:pt x="8443637" y="2551083"/>
                </a:cubicBezTo>
                <a:cubicBezTo>
                  <a:pt x="8113463" y="2591244"/>
                  <a:pt x="8256859" y="2528836"/>
                  <a:pt x="8087753" y="2551083"/>
                </a:cubicBezTo>
                <a:cubicBezTo>
                  <a:pt x="7918647" y="2573330"/>
                  <a:pt x="7692197" y="2476048"/>
                  <a:pt x="7404685" y="2551083"/>
                </a:cubicBezTo>
                <a:cubicBezTo>
                  <a:pt x="7117173" y="2626118"/>
                  <a:pt x="7220462" y="2536395"/>
                  <a:pt x="7157862" y="2551083"/>
                </a:cubicBezTo>
                <a:cubicBezTo>
                  <a:pt x="7095262" y="2565771"/>
                  <a:pt x="6643457" y="2533136"/>
                  <a:pt x="6474794" y="2551083"/>
                </a:cubicBezTo>
                <a:cubicBezTo>
                  <a:pt x="6306131" y="2569030"/>
                  <a:pt x="6291575" y="2543880"/>
                  <a:pt x="6118910" y="2551083"/>
                </a:cubicBezTo>
                <a:cubicBezTo>
                  <a:pt x="5946245" y="2558286"/>
                  <a:pt x="5934089" y="2532506"/>
                  <a:pt x="5872087" y="2551083"/>
                </a:cubicBezTo>
                <a:cubicBezTo>
                  <a:pt x="5810085" y="2569660"/>
                  <a:pt x="5651811" y="2521371"/>
                  <a:pt x="5516203" y="2551083"/>
                </a:cubicBezTo>
                <a:cubicBezTo>
                  <a:pt x="5380595" y="2580795"/>
                  <a:pt x="5047069" y="2548822"/>
                  <a:pt x="4833135" y="2551083"/>
                </a:cubicBezTo>
                <a:cubicBezTo>
                  <a:pt x="4619201" y="2553344"/>
                  <a:pt x="4598508" y="2532922"/>
                  <a:pt x="4477251" y="2551083"/>
                </a:cubicBezTo>
                <a:cubicBezTo>
                  <a:pt x="4355994" y="2569244"/>
                  <a:pt x="4280851" y="2526843"/>
                  <a:pt x="4230428" y="2551083"/>
                </a:cubicBezTo>
                <a:cubicBezTo>
                  <a:pt x="4180005" y="2575323"/>
                  <a:pt x="3964098" y="2538183"/>
                  <a:pt x="3874544" y="2551083"/>
                </a:cubicBezTo>
                <a:cubicBezTo>
                  <a:pt x="3784990" y="2563983"/>
                  <a:pt x="3542943" y="2548183"/>
                  <a:pt x="3409599" y="2551083"/>
                </a:cubicBezTo>
                <a:cubicBezTo>
                  <a:pt x="3276256" y="2553983"/>
                  <a:pt x="2997278" y="2505903"/>
                  <a:pt x="2835593" y="2551083"/>
                </a:cubicBezTo>
                <a:cubicBezTo>
                  <a:pt x="2673908" y="2596263"/>
                  <a:pt x="2640293" y="2550037"/>
                  <a:pt x="2479708" y="2551083"/>
                </a:cubicBezTo>
                <a:cubicBezTo>
                  <a:pt x="2319123" y="2552129"/>
                  <a:pt x="1893087" y="2488789"/>
                  <a:pt x="1687579" y="2551083"/>
                </a:cubicBezTo>
                <a:cubicBezTo>
                  <a:pt x="1482071" y="2613377"/>
                  <a:pt x="1229973" y="2497205"/>
                  <a:pt x="1113573" y="2551083"/>
                </a:cubicBezTo>
                <a:cubicBezTo>
                  <a:pt x="997173" y="2604961"/>
                  <a:pt x="244047" y="2465357"/>
                  <a:pt x="0" y="2551083"/>
                </a:cubicBezTo>
                <a:cubicBezTo>
                  <a:pt x="-53992" y="2383325"/>
                  <a:pt x="17159" y="2213547"/>
                  <a:pt x="0" y="2015356"/>
                </a:cubicBezTo>
                <a:cubicBezTo>
                  <a:pt x="-17159" y="1817165"/>
                  <a:pt x="37609" y="1751363"/>
                  <a:pt x="0" y="1505139"/>
                </a:cubicBezTo>
                <a:cubicBezTo>
                  <a:pt x="-37609" y="1258915"/>
                  <a:pt x="26887" y="1201481"/>
                  <a:pt x="0" y="1020433"/>
                </a:cubicBezTo>
                <a:cubicBezTo>
                  <a:pt x="-26887" y="839385"/>
                  <a:pt x="27934" y="638893"/>
                  <a:pt x="0" y="484706"/>
                </a:cubicBezTo>
                <a:cubicBezTo>
                  <a:pt x="-27934" y="330519"/>
                  <a:pt x="3548" y="109343"/>
                  <a:pt x="0" y="0"/>
                </a:cubicBezTo>
                <a:close/>
              </a:path>
            </a:pathLst>
          </a:custGeom>
          <a:solidFill>
            <a:srgbClr val="BDEDEC"/>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softEdge rad="0"/>
          </a:effectLst>
          <a:scene3d>
            <a:camera prst="orthographicFront"/>
            <a:lightRig rig="threePt" dir="t"/>
          </a:scene3d>
          <a:sp3d prstMaterial="matte"/>
        </p:spPr>
        <p:txBody>
          <a:bodyPr wrap="square" anchor="ctr" anchorCtr="0">
            <a:spAutoFit/>
          </a:bodyPr>
          <a:lstStyle/>
          <a:p>
            <a:pPr marL="0" indent="0">
              <a:lnSpc>
                <a:spcPct val="150000"/>
              </a:lnSpc>
              <a:buNone/>
            </a:pPr>
            <a:endParaRPr lang="en-US" sz="1200" dirty="0">
              <a:latin typeface="Cambria" panose="02040503050406030204" pitchFamily="18" charset="0"/>
              <a:ea typeface="Cambria" panose="02040503050406030204" pitchFamily="18" charset="0"/>
            </a:endParaRPr>
          </a:p>
          <a:p>
            <a:pPr>
              <a:lnSpc>
                <a:spcPct val="150000"/>
              </a:lnSpc>
            </a:pPr>
            <a:r>
              <a:rPr lang="en-US" sz="2800" b="1" dirty="0">
                <a:latin typeface="Cambria" panose="02040503050406030204" pitchFamily="18" charset="0"/>
                <a:ea typeface="Cambria" panose="02040503050406030204" pitchFamily="18" charset="0"/>
              </a:rPr>
              <a:t>The main idea</a:t>
            </a:r>
            <a:r>
              <a:rPr lang="en-US" sz="2800" dirty="0">
                <a:latin typeface="Cambria" panose="02040503050406030204" pitchFamily="18" charset="0"/>
                <a:ea typeface="Cambria" panose="02040503050406030204" pitchFamily="18" charset="0"/>
              </a:rPr>
              <a:t>: when reaching joint decisions with significant others, people compromise. That is, they make tradeoffs between their wellbeing and the wellbeing of others. </a:t>
            </a:r>
          </a:p>
          <a:p>
            <a:pPr marL="0" indent="0">
              <a:lnSpc>
                <a:spcPct val="150000"/>
              </a:lnSpc>
              <a:buNone/>
            </a:pPr>
            <a:endParaRPr lang="en-US" sz="1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11764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FD8162-EB62-4D40-B70C-05B54D533CD5}"/>
              </a:ext>
            </a:extLst>
          </p:cNvPr>
          <p:cNvSpPr>
            <a:spLocks noGrp="1"/>
          </p:cNvSpPr>
          <p:nvPr>
            <p:ph idx="1"/>
          </p:nvPr>
        </p:nvSpPr>
        <p:spPr>
          <a:xfrm>
            <a:off x="485775" y="171120"/>
            <a:ext cx="11220449" cy="776584"/>
          </a:xfrm>
        </p:spPr>
        <p:txBody>
          <a:bodyPr>
            <a:noAutofit/>
          </a:bodyPr>
          <a:lstStyle/>
          <a:p>
            <a:pPr marL="0" indent="0" algn="ctr">
              <a:lnSpc>
                <a:spcPct val="150000"/>
              </a:lnSpc>
              <a:buNone/>
            </a:pPr>
            <a:r>
              <a:rPr lang="en-US" u="sng" dirty="0">
                <a:latin typeface="Cambria" panose="02040503050406030204" pitchFamily="18" charset="0"/>
                <a:ea typeface="Cambria" panose="02040503050406030204" pitchFamily="18" charset="0"/>
              </a:rPr>
              <a:t>Setup</a:t>
            </a:r>
          </a:p>
        </p:txBody>
      </p:sp>
      <p:pic>
        <p:nvPicPr>
          <p:cNvPr id="5" name="Picture 4">
            <a:extLst>
              <a:ext uri="{FF2B5EF4-FFF2-40B4-BE49-F238E27FC236}">
                <a16:creationId xmlns:a16="http://schemas.microsoft.com/office/drawing/2014/main" id="{7EBBD25E-4D70-48F3-B1EE-7499E0505C12}"/>
              </a:ext>
            </a:extLst>
          </p:cNvPr>
          <p:cNvPicPr>
            <a:picLocks noChangeAspect="1"/>
          </p:cNvPicPr>
          <p:nvPr/>
        </p:nvPicPr>
        <p:blipFill>
          <a:blip r:embed="rId3"/>
          <a:stretch>
            <a:fillRect/>
          </a:stretch>
        </p:blipFill>
        <p:spPr>
          <a:xfrm>
            <a:off x="937824" y="959965"/>
            <a:ext cx="9295571" cy="2696611"/>
          </a:xfrm>
          <a:prstGeom prst="rect">
            <a:avLst/>
          </a:prstGeom>
        </p:spPr>
      </p:pic>
      <p:sp>
        <p:nvSpPr>
          <p:cNvPr id="12" name="TextBox 11">
            <a:extLst>
              <a:ext uri="{FF2B5EF4-FFF2-40B4-BE49-F238E27FC236}">
                <a16:creationId xmlns:a16="http://schemas.microsoft.com/office/drawing/2014/main" id="{661646FA-5B72-40F5-898A-5F7C49C469C1}"/>
              </a:ext>
            </a:extLst>
          </p:cNvPr>
          <p:cNvSpPr txBox="1"/>
          <p:nvPr/>
        </p:nvSpPr>
        <p:spPr>
          <a:xfrm>
            <a:off x="937824" y="3649787"/>
            <a:ext cx="10635051" cy="2926570"/>
          </a:xfrm>
          <a:prstGeom prst="rect">
            <a:avLst/>
          </a:prstGeom>
          <a:noFill/>
        </p:spPr>
        <p:txBody>
          <a:bodyPr wrap="square" lIns="0" tIns="0" rIns="0" bIns="0" rtlCol="0">
            <a:spAutoFit/>
          </a:bodyPr>
          <a:lstStyle/>
          <a:p>
            <a:pPr>
              <a:lnSpc>
                <a:spcPct val="150000"/>
              </a:lnSpc>
            </a:pPr>
            <a:r>
              <a:rPr lang="en-US" sz="2600" u="sng" dirty="0">
                <a:latin typeface="Cambria" panose="02040503050406030204" pitchFamily="18" charset="0"/>
                <a:ea typeface="Cambria" panose="02040503050406030204" pitchFamily="18" charset="0"/>
              </a:rPr>
              <a:t>Interpretation</a:t>
            </a:r>
            <a:r>
              <a:rPr lang="en-US" sz="2600" dirty="0">
                <a:latin typeface="Cambria" panose="02040503050406030204" pitchFamily="18" charset="0"/>
                <a:ea typeface="Cambria" panose="02040503050406030204" pitchFamily="18" charset="0"/>
              </a:rPr>
              <a:t>: </a:t>
            </a:r>
          </a:p>
          <a:p>
            <a:pPr>
              <a:lnSpc>
                <a:spcPct val="150000"/>
              </a:lnSpc>
            </a:pPr>
            <a:r>
              <a:rPr lang="en-US" sz="2600" dirty="0">
                <a:latin typeface="Cambria" panose="02040503050406030204" pitchFamily="18" charset="0"/>
                <a:ea typeface="Cambria" panose="02040503050406030204" pitchFamily="18" charset="0"/>
              </a:rPr>
              <a:t>Some of the groups are </a:t>
            </a:r>
            <a:r>
              <a:rPr lang="en-US" sz="2600" i="1" dirty="0">
                <a:latin typeface="Cambria" panose="02040503050406030204" pitchFamily="18" charset="0"/>
                <a:ea typeface="Cambria" panose="02040503050406030204" pitchFamily="18" charset="0"/>
              </a:rPr>
              <a:t>organic</a:t>
            </a:r>
            <a:r>
              <a:rPr lang="en-US" sz="2600" dirty="0">
                <a:latin typeface="Cambria" panose="02040503050406030204" pitchFamily="18" charset="0"/>
                <a:ea typeface="Cambria" panose="02040503050406030204" pitchFamily="18" charset="0"/>
              </a:rPr>
              <a:t>, in which individuals make joint decisions of their own accord (e.g., households). Some are </a:t>
            </a:r>
            <a:r>
              <a:rPr lang="en-US" sz="2600" i="1" dirty="0">
                <a:latin typeface="Cambria" panose="02040503050406030204" pitchFamily="18" charset="0"/>
                <a:ea typeface="Cambria" panose="02040503050406030204" pitchFamily="18" charset="0"/>
              </a:rPr>
              <a:t>non-organic</a:t>
            </a:r>
            <a:r>
              <a:rPr lang="en-US" sz="2600" dirty="0">
                <a:latin typeface="Cambria" panose="02040503050406030204" pitchFamily="18" charset="0"/>
                <a:ea typeface="Cambria" panose="02040503050406030204" pitchFamily="18" charset="0"/>
              </a:rPr>
              <a:t>. </a:t>
            </a:r>
          </a:p>
          <a:p>
            <a:pPr>
              <a:lnSpc>
                <a:spcPct val="150000"/>
              </a:lnSpc>
            </a:pPr>
            <a:r>
              <a:rPr lang="en-US" sz="2600" dirty="0">
                <a:latin typeface="Cambria" panose="02040503050406030204" pitchFamily="18" charset="0"/>
                <a:ea typeface="Cambria" panose="02040503050406030204" pitchFamily="18" charset="0"/>
              </a:rPr>
              <a:t>For the former, the relation is their voluntary joint preferences, for the latter it is the social planner’s preference for the group. </a:t>
            </a:r>
            <a:endParaRPr lang="LID4096"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675524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5862</TotalTime>
  <Words>1782</Words>
  <Application>Microsoft Office PowerPoint</Application>
  <PresentationFormat>Widescreen</PresentationFormat>
  <Paragraphs>165</Paragraphs>
  <Slides>33</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Aharoni</vt:lpstr>
      <vt:lpstr>Arial</vt:lpstr>
      <vt:lpstr>Calibri</vt:lpstr>
      <vt:lpstr>Calibri Light</vt:lpstr>
      <vt:lpstr>Cambria</vt:lpstr>
      <vt:lpstr>Cambria Math</vt:lpstr>
      <vt:lpstr>Segoe UI</vt:lpstr>
      <vt:lpstr>Office Theme</vt:lpstr>
      <vt:lpstr>Cardinality  and  Utilitarianism through Social Interactions  Shiri Alon  &amp;  Ehud Lehrer  -Part of a project investigating preferences in a social context- (Subjective Utilitarianism, JET 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Cardinality and Utilitarianism through Social Interactions</dc:title>
  <dc:creator>Shiri Alon Eron</dc:creator>
  <cp:lastModifiedBy>Shiri Alon Eron</cp:lastModifiedBy>
  <cp:revision>351</cp:revision>
  <dcterms:created xsi:type="dcterms:W3CDTF">2021-11-14T06:53:39Z</dcterms:created>
  <dcterms:modified xsi:type="dcterms:W3CDTF">2021-11-23T08:58:41Z</dcterms:modified>
</cp:coreProperties>
</file>