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6" r:id="rId1"/>
  </p:sldMasterIdLst>
  <p:sldIdLst>
    <p:sldId id="256" r:id="rId2"/>
    <p:sldId id="292" r:id="rId3"/>
    <p:sldId id="294" r:id="rId4"/>
    <p:sldId id="258" r:id="rId5"/>
    <p:sldId id="259" r:id="rId6"/>
    <p:sldId id="263" r:id="rId7"/>
    <p:sldId id="264" r:id="rId8"/>
    <p:sldId id="265" r:id="rId9"/>
    <p:sldId id="266" r:id="rId10"/>
    <p:sldId id="273" r:id="rId11"/>
    <p:sldId id="267" r:id="rId12"/>
    <p:sldId id="282" r:id="rId13"/>
    <p:sldId id="270" r:id="rId14"/>
    <p:sldId id="268" r:id="rId15"/>
    <p:sldId id="283" r:id="rId16"/>
    <p:sldId id="269" r:id="rId17"/>
    <p:sldId id="275" r:id="rId18"/>
    <p:sldId id="271" r:id="rId19"/>
    <p:sldId id="272" r:id="rId20"/>
    <p:sldId id="260" r:id="rId21"/>
    <p:sldId id="274" r:id="rId22"/>
    <p:sldId id="285" r:id="rId23"/>
    <p:sldId id="276" r:id="rId24"/>
    <p:sldId id="284" r:id="rId25"/>
    <p:sldId id="288" r:id="rId26"/>
    <p:sldId id="287" r:id="rId27"/>
    <p:sldId id="261" r:id="rId28"/>
    <p:sldId id="277" r:id="rId29"/>
    <p:sldId id="286" r:id="rId30"/>
    <p:sldId id="278" r:id="rId31"/>
    <p:sldId id="289" r:id="rId32"/>
    <p:sldId id="279" r:id="rId33"/>
    <p:sldId id="290" r:id="rId34"/>
    <p:sldId id="280" r:id="rId35"/>
    <p:sldId id="293" r:id="rId36"/>
    <p:sldId id="291" r:id="rId37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18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364795B-B772-4F90-BD0F-C5AA5114003A}" type="datetimeFigureOut">
              <a:rPr lang="he-IL" smtClean="0"/>
              <a:pPr/>
              <a:t>ו'/טבת/תשע"ב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193E658-DF23-4324-8FA4-9B91A05FF0FD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1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r" rtl="1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r" rtl="1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r" rtl="1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r" rtl="1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r" rtl="1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808312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Decomposition-Integral: Unifying </a:t>
            </a:r>
            <a:r>
              <a:rPr lang="en-US" sz="4800" dirty="0" err="1" smtClean="0"/>
              <a:t>Choquet</a:t>
            </a:r>
            <a:r>
              <a:rPr lang="en-US" sz="4800" dirty="0" smtClean="0"/>
              <a:t> and the Concave Integrals</a:t>
            </a:r>
            <a:r>
              <a:rPr lang="he-IL" sz="4800" dirty="0" smtClean="0"/>
              <a:t/>
            </a:r>
            <a:br>
              <a:rPr lang="he-IL" sz="4800" dirty="0" smtClean="0"/>
            </a:br>
            <a:endParaRPr lang="he-IL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3087071" y="5165229"/>
            <a:ext cx="2556148" cy="132343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800" dirty="0" err="1" smtClean="0"/>
              <a:t>Yaarit</a:t>
            </a:r>
            <a:r>
              <a:rPr lang="en-US" sz="2800" dirty="0" smtClean="0"/>
              <a:t> </a:t>
            </a:r>
            <a:r>
              <a:rPr lang="en-US" sz="2800" dirty="0" smtClean="0"/>
              <a:t>Even</a:t>
            </a:r>
            <a:endParaRPr lang="he-IL" sz="2800" dirty="0" smtClean="0"/>
          </a:p>
          <a:p>
            <a:pPr algn="ctr"/>
            <a:r>
              <a:rPr lang="en-US" sz="2400" dirty="0" smtClean="0"/>
              <a:t>Tel-Aviv University</a:t>
            </a:r>
          </a:p>
          <a:p>
            <a:pPr algn="ctr"/>
            <a:r>
              <a:rPr lang="en-US" sz="2800" dirty="0" smtClean="0"/>
              <a:t>December 2011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xmlns="" val="383424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12974"/>
          </a:xfrm>
        </p:spPr>
        <p:txBody>
          <a:bodyPr>
            <a:noAutofit/>
          </a:bodyPr>
          <a:lstStyle/>
          <a:p>
            <a:r>
              <a:rPr lang="en-US" sz="4400" dirty="0" smtClean="0"/>
              <a:t>The decomposition-integral as a generalization of known integrals</a:t>
            </a:r>
            <a:endParaRPr lang="he-IL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algn="l" rtl="0"/>
            <a:r>
              <a:rPr lang="en-US" sz="3000" dirty="0" err="1" smtClean="0"/>
              <a:t>Choquet</a:t>
            </a:r>
            <a:r>
              <a:rPr lang="en-US" sz="3000" dirty="0" smtClean="0"/>
              <a:t> integral</a:t>
            </a:r>
          </a:p>
          <a:p>
            <a:pPr algn="l" rtl="0"/>
            <a:r>
              <a:rPr lang="en-US" sz="3000" dirty="0" smtClean="0"/>
              <a:t>The concave integral</a:t>
            </a:r>
          </a:p>
          <a:p>
            <a:pPr algn="l" rtl="0"/>
            <a:r>
              <a:rPr lang="en-US" sz="3000" dirty="0" smtClean="0"/>
              <a:t>Riemann integral</a:t>
            </a:r>
          </a:p>
          <a:p>
            <a:pPr algn="l" rtl="0"/>
            <a:r>
              <a:rPr lang="en-US" sz="3000" dirty="0" err="1" smtClean="0"/>
              <a:t>Shilkret</a:t>
            </a:r>
            <a:r>
              <a:rPr lang="en-US" sz="3000" dirty="0" smtClean="0"/>
              <a:t> integral</a:t>
            </a:r>
          </a:p>
          <a:p>
            <a:pPr marL="0" indent="0" algn="l" rtl="0">
              <a:buNone/>
            </a:pPr>
            <a:endParaRPr lang="en-US" sz="3000" dirty="0"/>
          </a:p>
          <a:p>
            <a:pPr marL="0" indent="0" algn="l" rtl="0">
              <a:buNone/>
            </a:pPr>
            <a:r>
              <a:rPr lang="en-US" sz="3000" dirty="0" smtClean="0"/>
              <a:t>And other plausible integration schemes</a:t>
            </a:r>
            <a:r>
              <a:rPr lang="en-US" sz="3000" dirty="0"/>
              <a:t>.</a:t>
            </a:r>
            <a:endParaRPr lang="he-IL" sz="3000" dirty="0"/>
          </a:p>
        </p:txBody>
      </p:sp>
    </p:spTree>
    <p:extLst>
      <p:ext uri="{BB962C8B-B14F-4D97-AF65-F5344CB8AC3E}">
        <p14:creationId xmlns:p14="http://schemas.microsoft.com/office/powerpoint/2010/main" xmlns="" val="32490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T</a:t>
            </a:r>
            <a:r>
              <a:rPr lang="en-US" sz="4400" dirty="0" smtClean="0"/>
              <a:t>he concave 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916832"/>
                <a:ext cx="8291264" cy="4608512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20000"/>
                  </a:lnSpc>
                </a:pPr>
                <a:r>
                  <a:rPr lang="en-US" sz="3000" dirty="0" smtClean="0"/>
                  <a:t>Definition (Lehrer):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b="0" i="1" smtClean="0">
                            <a:latin typeface="Cambria Math"/>
                          </a:rPr>
                          <m:t>𝑐𝑎𝑣</m:t>
                        </m:r>
                      </m:sup>
                      <m:e>
                        <m:r>
                          <a:rPr lang="en-US" sz="3000" b="0" i="1" smtClean="0">
                            <a:latin typeface="Cambria Math"/>
                          </a:rPr>
                          <m:t>𝑋𝑑𝑣</m:t>
                        </m:r>
                        <m:r>
                          <a:rPr lang="en-US" sz="3000" b="0" i="1" smtClean="0">
                            <a:latin typeface="Cambria Math"/>
                          </a:rPr>
                          <m:t>=</m:t>
                        </m:r>
                        <m:r>
                          <a:rPr lang="en-US" sz="3000" b="0" i="1" smtClean="0">
                            <a:latin typeface="Cambria Math"/>
                          </a:rPr>
                          <m:t>𝑚𝑖𝑛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</m:d>
                          </m:e>
                        </m:d>
                      </m:e>
                    </m:nary>
                  </m:oMath>
                </a14:m>
                <a:r>
                  <a:rPr lang="en-US" sz="3000" dirty="0" smtClean="0"/>
                  <a:t>, where the minimum is taken over all concave and homogeneous functions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𝑓</m:t>
                    </m:r>
                    <m:r>
                      <a:rPr lang="en-US" sz="3000" b="0" i="1" smtClean="0">
                        <a:latin typeface="Cambria Math"/>
                      </a:rPr>
                      <m:t>:</m:t>
                    </m:r>
                    <m:sSubSup>
                      <m:sSubSup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sSubSupPr>
                      <m:e>
                        <m:sSub>
                          <m:sSubPr>
                            <m:ctrlP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ℝ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</m:sub>
                        </m:sSub>
                      </m:e>
                      <m:sub/>
                      <m:sup>
                        <m:r>
                          <a:rPr lang="en-US" sz="3000" b="0" i="1" smtClean="0">
                            <a:latin typeface="Cambria Math"/>
                          </a:rPr>
                          <m:t>𝑛</m:t>
                        </m:r>
                      </m:sup>
                    </m:sSubSup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en-US" sz="3000" dirty="0" smtClean="0"/>
                  <a:t>, such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𝑆</m:t>
                        </m:r>
                      </m:e>
                    </m:d>
                  </m:oMath>
                </a14:m>
                <a:r>
                  <a:rPr lang="en-US" sz="3000" dirty="0" smtClean="0"/>
                  <a:t>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𝑆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𝑁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>
                  <a:lnSpc>
                    <a:spcPct val="120000"/>
                  </a:lnSpc>
                </a:pPr>
                <a:r>
                  <a:rPr lang="en-US" sz="3000" dirty="0" smtClean="0"/>
                  <a:t>Lemma (Lehrer):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b="0" i="1" smtClean="0">
                            <a:latin typeface="Cambria Math"/>
                          </a:rPr>
                          <m:t>𝑐𝑎𝑣</m:t>
                        </m:r>
                      </m:sup>
                      <m:e>
                        <m:r>
                          <a:rPr lang="en-US" sz="3000" b="0" i="1" smtClean="0">
                            <a:latin typeface="Cambria Math"/>
                          </a:rPr>
                          <m:t>𝑋𝑑𝑣</m:t>
                        </m:r>
                      </m:e>
                    </m:nary>
                  </m:oMath>
                </a14:m>
                <a:r>
                  <a:rPr lang="en-US" sz="3000" dirty="0" smtClean="0"/>
                  <a:t>=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𝑚𝑎𝑥</m:t>
                    </m:r>
                    <m:r>
                      <a:rPr lang="en-US" sz="3000" i="1">
                        <a:latin typeface="Cambria Math"/>
                      </a:rPr>
                      <m:t>{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3000" b="0" i="1" smtClean="0">
                            <a:latin typeface="Cambria Math"/>
                          </a:rPr>
                          <m:t>𝑆</m:t>
                        </m:r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⊆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𝑁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𝑆</m:t>
                            </m:r>
                          </m:sub>
                        </m:sSub>
                        <m:r>
                          <a:rPr lang="en-US" sz="3000" i="1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𝑆</m:t>
                            </m:r>
                          </m:e>
                        </m:d>
                      </m:e>
                    </m:nary>
                    <m:r>
                      <a:rPr lang="en-US" sz="3000">
                        <a:latin typeface="Cambria Math"/>
                      </a:rPr>
                      <m:t>; 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latin typeface="Cambria Math"/>
                          </a:rPr>
                          <m:t>𝑆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⊆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𝑁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𝑆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𝑆</m:t>
                            </m:r>
                          </m:sub>
                        </m:sSub>
                        <m:r>
                          <a:rPr lang="en-US" sz="3000" b="0" i="1" smtClean="0">
                            <a:latin typeface="Cambria Math"/>
                          </a:rPr>
                          <m:t>=</m:t>
                        </m:r>
                        <m:r>
                          <a:rPr lang="en-US" sz="3000" b="0" i="1" smtClean="0">
                            <a:latin typeface="Cambria Math"/>
                          </a:rPr>
                          <m:t>𝑋</m:t>
                        </m:r>
                      </m:e>
                    </m:nary>
                    <m:r>
                      <a:rPr lang="en-US" sz="3000" b="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𝑆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}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>
                  <a:lnSpc>
                    <a:spcPct val="120000"/>
                  </a:lnSpc>
                </a:pPr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916832"/>
                <a:ext cx="8291264" cy="4608512"/>
              </a:xfr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99302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52728"/>
          </a:xfrm>
        </p:spPr>
        <p:txBody>
          <a:bodyPr>
            <a:noAutofit/>
          </a:bodyPr>
          <a:lstStyle/>
          <a:p>
            <a:pPr rtl="0"/>
            <a:r>
              <a:rPr lang="en-US" sz="4400" dirty="0" smtClean="0"/>
              <a:t>The concave integral as a decomposition-integral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291264" cy="4320480"/>
              </a:xfrm>
            </p:spPr>
            <p:txBody>
              <a:bodyPr>
                <a:normAutofit fontScale="92500" lnSpcReduction="10000"/>
              </a:bodyPr>
              <a:lstStyle/>
              <a:p>
                <a:pPr algn="l" rtl="0">
                  <a:lnSpc>
                    <a:spcPct val="120000"/>
                  </a:lnSpc>
                </a:pPr>
                <a:r>
                  <a:rPr lang="en-US" dirty="0"/>
                  <a:t>Define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𝑐𝑎𝑣</m:t>
                        </m:r>
                      </m:sup>
                    </m:sSup>
                    <m:r>
                      <a:rPr lang="en-US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dirty="0"/>
                  <a:t>. </a:t>
                </a:r>
                <a:endParaRPr lang="en-US" dirty="0" smtClean="0"/>
              </a:p>
              <a:p>
                <a:pPr marL="0" indent="0" algn="l" rtl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i="1">
                            <a:latin typeface="Cambria Math"/>
                          </a:rPr>
                          <m:t>𝑐𝑎𝑣</m:t>
                        </m:r>
                      </m:sup>
                      <m:e>
                        <m:r>
                          <a:rPr lang="en-US" i="1">
                            <a:latin typeface="Cambria Math"/>
                          </a:rPr>
                          <m:t>𝑋𝑑𝑣</m:t>
                        </m:r>
                      </m:e>
                    </m:nary>
                  </m:oMath>
                </a14:m>
                <a:r>
                  <a:rPr lang="en-US" dirty="0"/>
                  <a:t> =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 dirty="0">
                            <a:latin typeface="Cambria Math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/>
                                <a:ea typeface="Cambria Math"/>
                              </a:rPr>
                              <m:t>ℱ</m:t>
                            </m:r>
                          </m:e>
                          <m:sup>
                            <m:r>
                              <a:rPr lang="en-US" i="1" dirty="0">
                                <a:latin typeface="Cambria Math"/>
                              </a:rPr>
                              <m:t>𝑐𝑎𝑣</m:t>
                            </m:r>
                          </m:sup>
                        </m:sSup>
                      </m:sub>
                      <m:sup/>
                      <m:e>
                        <m:r>
                          <a:rPr lang="en-US" i="1" dirty="0">
                            <a:latin typeface="Cambria Math"/>
                          </a:rPr>
                          <m:t>𝑋𝑑𝑣</m:t>
                        </m:r>
                      </m:e>
                    </m:nary>
                  </m:oMath>
                </a14:m>
                <a:r>
                  <a:rPr lang="en-US" i="1" dirty="0">
                    <a:latin typeface="Cambria Math"/>
                  </a:rPr>
                  <a:t>=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𝑚𝑎𝑥</m:t>
                    </m:r>
                    <m:r>
                      <a:rPr lang="en-US" i="1">
                        <a:latin typeface="Cambria Math"/>
                      </a:rPr>
                      <m:t>{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>
                        <a:latin typeface="Cambria Math"/>
                      </a:rPr>
                      <m:t>; 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𝑐𝑎𝑣</m:t>
                        </m:r>
                      </m:sup>
                    </m:sSup>
                  </m:oMath>
                </a14:m>
                <a:r>
                  <a:rPr lang="en-US" dirty="0"/>
                  <a:t>-allowable sub-decomposition of X}. </a:t>
                </a:r>
              </a:p>
              <a:p>
                <a:pPr algn="l" rtl="0">
                  <a:lnSpc>
                    <a:spcPct val="120000"/>
                  </a:lnSpc>
                </a:pPr>
                <a:r>
                  <a:rPr lang="en-US" dirty="0"/>
                  <a:t>Since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𝑣</m:t>
                    </m:r>
                  </m:oMath>
                </a14:m>
                <a:r>
                  <a:rPr lang="en-US" dirty="0"/>
                  <a:t> is monotonic w.r.t. inclusion, we have:</a:t>
                </a: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i="1">
                            <a:latin typeface="Cambria Math"/>
                          </a:rPr>
                          <m:t>𝑐𝑎𝑣</m:t>
                        </m:r>
                      </m:sup>
                      <m:e>
                        <m:r>
                          <a:rPr lang="en-US" i="1">
                            <a:latin typeface="Cambria Math"/>
                          </a:rPr>
                          <m:t>𝑋𝑑𝑣</m:t>
                        </m:r>
                      </m:e>
                    </m:nary>
                  </m:oMath>
                </a14:m>
                <a:r>
                  <a:rPr lang="en-US" dirty="0"/>
                  <a:t> =</a:t>
                </a:r>
                <a:r>
                  <a:rPr lang="en-US" i="1" dirty="0"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𝑚𝑎𝑥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{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>
                        <a:latin typeface="Cambria Math"/>
                      </a:rPr>
                      <m:t>; 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𝑐𝑎𝑣</m:t>
                        </m:r>
                      </m:sup>
                    </m:sSup>
                  </m:oMath>
                </a14:m>
                <a:r>
                  <a:rPr lang="en-US" dirty="0"/>
                  <a:t>-allowable decomposition of X}. </a:t>
                </a:r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291264" cy="4320480"/>
              </a:xfrm>
              <a:blipFill rotWithShape="1">
                <a:blip r:embed="rId2" cstate="print"/>
                <a:stretch>
                  <a:fillRect l="-2206" t="-141" r="-147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45329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The concave 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291264" cy="4065315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3000" dirty="0" smtClean="0"/>
                  <a:t>Since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</a:rPr>
                          <m:t>𝑐𝑎𝑣</m:t>
                        </m:r>
                      </m:sup>
                    </m:sSup>
                  </m:oMath>
                </a14:m>
                <a:r>
                  <a:rPr lang="en-US" sz="3000" dirty="0" smtClean="0"/>
                  <a:t> allows for all decompositions, for every vocabulary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, the following inequality holds:</a:t>
                </a:r>
              </a:p>
              <a:p>
                <a:pPr marL="0" indent="0" algn="l" rtl="0">
                  <a:buNone/>
                </a:pPr>
                <a:r>
                  <a:rPr lang="en-US" sz="3000" dirty="0" smtClean="0"/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  <m:r>
                      <a:rPr lang="en-US" sz="3000" i="1" smtClean="0">
                        <a:latin typeface="Cambria Math"/>
                        <a:ea typeface="Cambria Math"/>
                      </a:rPr>
                      <m:t>≤</m:t>
                    </m:r>
                    <m:nary>
                      <m:naryPr>
                        <m:ctrlPr>
                          <a:rPr lang="en-US" sz="3000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en-US" sz="30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000" i="1" smtClean="0">
                                <a:latin typeface="Cambria Math"/>
                                <a:ea typeface="Cambria Math"/>
                              </a:rPr>
                              <m:t>ℱ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𝑐𝑎𝑣</m:t>
                            </m:r>
                          </m:sup>
                        </m:sSup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sz="3000" dirty="0" smtClean="0"/>
                  <a:t>,  for every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3000" dirty="0" smtClean="0"/>
              </a:p>
              <a:p>
                <a:pPr marL="0" indent="0" algn="l" rtl="0">
                  <a:buNone/>
                </a:pPr>
                <a:r>
                  <a:rPr lang="en-US" sz="3000" dirty="0" smtClean="0"/>
                  <a:t>Concluding, that of all the decomposition-integrals, the concave integral attains the highest value.</a:t>
                </a:r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291264" cy="4065315"/>
              </a:xfrm>
              <a:blipFill rotWithShape="1">
                <a:blip r:embed="rId2" cstate="print"/>
                <a:stretch>
                  <a:fillRect l="-2206" t="-600" r="-17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70808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Choquet</a:t>
            </a:r>
            <a:r>
              <a:rPr lang="en-US" sz="4400" dirty="0" smtClean="0"/>
              <a:t> 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424936" cy="4176464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3000" dirty="0" smtClean="0"/>
                  <a:t>Definition: 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b="0" i="1" smtClean="0">
                            <a:latin typeface="Cambria Math"/>
                          </a:rPr>
                          <m:t>𝐶</m:t>
                        </m:r>
                        <m:r>
                          <a:rPr lang="en-US" sz="3000" b="0" i="1" smtClean="0">
                            <a:latin typeface="Cambria Math"/>
                          </a:rPr>
                          <m:t>h</m:t>
                        </m:r>
                      </m:sup>
                      <m:e>
                        <m:r>
                          <a:rPr lang="en-US" sz="3000" b="0" i="1" smtClean="0">
                            <a:latin typeface="Cambria Math"/>
                          </a:rPr>
                          <m:t>𝑋𝑑𝑣</m:t>
                        </m:r>
                        <m:r>
                          <a:rPr lang="en-US" sz="3000" b="0" i="1" smtClean="0">
                            <a:latin typeface="Cambria Math"/>
                          </a:rPr>
                          <m:t>=</m:t>
                        </m:r>
                        <m:nary>
                          <m:nary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3000" b="0" i="1" smtClean="0">
                                <a:latin typeface="Cambria Math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∞</m:t>
                            </m:r>
                          </m:sup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𝑣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30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000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en-US" sz="3000" b="0" i="1" smtClean="0">
                                        <a:latin typeface="Cambria Math"/>
                                        <a:ea typeface="Cambria Math"/>
                                      </a:rPr>
                                      <m:t>∈</m:t>
                                    </m:r>
                                    <m:r>
                                      <a:rPr lang="en-US" sz="3000" b="0" i="1" smtClean="0">
                                        <a:latin typeface="Cambria Math"/>
                                        <a:ea typeface="Cambria Math"/>
                                      </a:rPr>
                                      <m:t>𝑁</m:t>
                                    </m:r>
                                  </m:e>
                                  <m:e>
                                    <m:r>
                                      <a:rPr lang="en-US" sz="3000" b="0" i="1" smtClean="0">
                                        <a:latin typeface="Cambria Math"/>
                                      </a:rPr>
                                      <m:t>𝑋</m:t>
                                    </m:r>
                                    <m:d>
                                      <m:dPr>
                                        <m:ctrlPr>
                                          <a:rPr lang="en-US" sz="3000" b="0" i="1" smtClean="0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000" b="0" i="1" smtClean="0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e>
                                    </m:d>
                                    <m:r>
                                      <a:rPr lang="en-US" sz="3000" b="0" i="1" smtClean="0">
                                        <a:latin typeface="Cambria Math"/>
                                        <a:ea typeface="Cambria Math"/>
                                      </a:rPr>
                                      <m:t>≥</m:t>
                                    </m:r>
                                    <m:r>
                                      <a:rPr lang="en-US" sz="3000" b="0" i="1" smtClean="0">
                                        <a:latin typeface="Cambria Math"/>
                                        <a:ea typeface="Cambria Math"/>
                                      </a:rPr>
                                      <m:t>𝛼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3000" b="0" i="1" smtClean="0">
                                <a:latin typeface="Cambria Math"/>
                              </a:rPr>
                              <m:t>𝑑</m:t>
                            </m:r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sz="3000" dirty="0" smtClean="0"/>
                  <a:t> =</a:t>
                </a:r>
              </a:p>
              <a:p>
                <a:pPr marL="0" indent="0" algn="l" rtl="0">
                  <a:buNone/>
                </a:pPr>
                <a:r>
                  <a:rPr lang="en-US" sz="3000" dirty="0" smtClean="0"/>
                  <a:t>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3000" b="0" i="1" smtClean="0">
                            <a:latin typeface="Cambria Math"/>
                          </a:rPr>
                          <m:t>𝑖</m:t>
                        </m:r>
                        <m:r>
                          <m:rPr>
                            <m:brk m:alnAt="25"/>
                          </m:rPr>
                          <a:rPr lang="en-US" sz="3000" b="0" i="1" smtClean="0">
                            <a:latin typeface="Cambria Math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sz="3000" b="0" i="1" smtClean="0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3000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en-US" sz="300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3000" i="1" smtClean="0"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  <m:d>
                                  <m:dPr>
                                    <m:ctrlPr>
                                      <a:rPr lang="en-US" sz="300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000" b="0" i="1" smtClean="0">
                                        <a:latin typeface="Cambria Math"/>
                                        <a:ea typeface="Cambria Math"/>
                                      </a:rPr>
                                      <m:t>𝑖</m:t>
                                    </m:r>
                                  </m:e>
                                </m:d>
                              </m:sub>
                            </m:sSub>
                            <m:r>
                              <a:rPr lang="en-US" sz="3000" b="0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  <m:d>
                                  <m:dPr>
                                    <m:ctrlPr>
                                      <a:rPr lang="en-US" sz="30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000" b="0" i="1" smtClean="0">
                                        <a:latin typeface="Cambria Math"/>
                                        <a:ea typeface="Cambria Math"/>
                                      </a:rPr>
                                      <m:t>𝑖</m:t>
                                    </m:r>
                                    <m:r>
                                      <a:rPr lang="en-US" sz="3000" b="0" i="1" smtClean="0">
                                        <a:latin typeface="Cambria Math"/>
                                        <a:ea typeface="Cambria Math"/>
                                      </a:rPr>
                                      <m:t>−</m:t>
                                    </m:r>
                                    <m:r>
                                      <a:rPr lang="en-US" sz="3000" b="0" i="1" smtClean="0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sz="3000" dirty="0" smtClean="0"/>
                  <a:t>, </a:t>
                </a:r>
              </a:p>
              <a:p>
                <a:pPr marL="0" indent="0" algn="l" rtl="0">
                  <a:buNone/>
                </a:pPr>
                <a:r>
                  <a:rPr lang="en-US" sz="3000" dirty="0" smtClean="0"/>
                  <a:t>where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/>
                        <a:ea typeface="Cambria Math"/>
                      </a:rPr>
                      <m:t>𝜎</m:t>
                    </m:r>
                  </m:oMath>
                </a14:m>
                <a:r>
                  <a:rPr lang="en-US" sz="3000" dirty="0" smtClean="0"/>
                  <a:t> is a permutation over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𝑁</m:t>
                    </m:r>
                  </m:oMath>
                </a14:m>
                <a:r>
                  <a:rPr lang="en-US" sz="3000" dirty="0" smtClean="0"/>
                  <a:t> that satisfies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𝜎</m:t>
                        </m:r>
                        <m:d>
                          <m:dPr>
                            <m:ctrlPr>
                              <a:rPr lang="en-US" sz="300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US" sz="300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…≤</m:t>
                    </m:r>
                    <m:sSub>
                      <m:sSubPr>
                        <m:ctrlPr>
                          <a:rPr lang="en-US" sz="3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𝑋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30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,…,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3000" dirty="0" smtClean="0"/>
                  <a:t> </a:t>
                </a:r>
                <a14:m>
                  <m:oMath xmlns:m="http://schemas.openxmlformats.org/officeDocument/2006/math">
                    <m:r>
                      <a:rPr lang="en-US" sz="3000" b="0" i="0" dirty="0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30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dirty="0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sz="3000" i="1" dirty="0" smtClean="0">
                            <a:latin typeface="Cambria Math"/>
                            <a:ea typeface="Cambria Math"/>
                          </a:rPr>
                          <m:t>𝜎</m:t>
                        </m:r>
                        <m:d>
                          <m:dPr>
                            <m:ctrlPr>
                              <a:rPr lang="en-US" sz="3000" i="1" dirty="0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dirty="0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e>
                        </m:d>
                      </m:sub>
                    </m:sSub>
                    <m:r>
                      <a:rPr lang="en-US" sz="3000" b="0" i="1" dirty="0" smtClean="0">
                        <a:latin typeface="Cambria Math"/>
                      </a:rPr>
                      <m:t>=</m:t>
                    </m:r>
                    <m:r>
                      <a:rPr lang="en-US" sz="3000" b="0" i="1" dirty="0" smtClean="0">
                        <a:latin typeface="Cambria Math"/>
                      </a:rPr>
                      <m:t>0</m:t>
                    </m:r>
                    <m:r>
                      <a:rPr lang="en-US" sz="30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endParaRPr lang="en-US" sz="3000" b="0" i="1" dirty="0" smtClean="0">
                  <a:latin typeface="Cambria Math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𝑋</m:t>
                    </m:r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3000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sz="3000" dirty="0" smtClean="0"/>
                  <a:t>  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e>
                        </m:d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3000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3000" dirty="0" smtClean="0"/>
              </a:p>
              <a:p>
                <a:pPr algn="l" rtl="0"/>
                <a:endParaRPr lang="en-US" sz="3000" dirty="0" smtClean="0"/>
              </a:p>
              <a:p>
                <a:pPr algn="l" rtl="0"/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424936" cy="4176464"/>
              </a:xfrm>
              <a:blipFill rotWithShape="1">
                <a:blip r:embed="rId2" cstate="print"/>
                <a:stretch>
                  <a:fillRect l="-2171" t="-584" b="-292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12076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52728"/>
          </a:xfrm>
        </p:spPr>
        <p:txBody>
          <a:bodyPr>
            <a:noAutofit/>
          </a:bodyPr>
          <a:lstStyle/>
          <a:p>
            <a:pPr rtl="0"/>
            <a:r>
              <a:rPr lang="en-US" sz="4400" dirty="0" err="1" smtClean="0"/>
              <a:t>Choquet</a:t>
            </a:r>
            <a:r>
              <a:rPr lang="en-US" sz="4400" dirty="0" smtClean="0"/>
              <a:t> integral as a decomposition-integral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2132856"/>
                <a:ext cx="8085584" cy="4032448"/>
              </a:xfrm>
            </p:spPr>
            <p:txBody>
              <a:bodyPr/>
              <a:lstStyle/>
              <a:p>
                <a:pPr marL="0" indent="0" algn="l" rtl="0">
                  <a:buNone/>
                </a:pPr>
                <a:r>
                  <a:rPr lang="en-US" sz="3000" dirty="0" smtClean="0"/>
                  <a:t>Definitions:</a:t>
                </a:r>
              </a:p>
              <a:p>
                <a:pPr algn="l" rtl="0"/>
                <a:r>
                  <a:rPr lang="en-US" sz="3000" dirty="0" smtClean="0"/>
                  <a:t>Any </a:t>
                </a:r>
                <a:r>
                  <a:rPr lang="en-US" sz="3000" dirty="0"/>
                  <a:t>two subsets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𝐴</m:t>
                    </m:r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𝐵</m:t>
                    </m:r>
                  </m:oMath>
                </a14:m>
                <a:r>
                  <a:rPr lang="en-US" sz="3000" dirty="0"/>
                  <a:t> of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𝑁</m:t>
                    </m:r>
                  </m:oMath>
                </a14:m>
                <a:r>
                  <a:rPr lang="en-US" sz="3000" dirty="0"/>
                  <a:t> are nested if either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𝐴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US" sz="3000" dirty="0"/>
                  <a:t> or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𝐵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𝐴</m:t>
                    </m:r>
                  </m:oMath>
                </a14:m>
                <a:r>
                  <a:rPr lang="en-US" sz="3000" dirty="0"/>
                  <a:t>.</a:t>
                </a:r>
              </a:p>
              <a:p>
                <a:pPr algn="l" rtl="0"/>
                <a:r>
                  <a:rPr lang="en-US" sz="3000" dirty="0"/>
                  <a:t>A set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𝐷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⊆</m:t>
                    </m:r>
                    <m:sSup>
                      <m:sSup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  <m:sup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sz="3000" dirty="0"/>
                  <a:t> is called a chain if any two events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𝐴</m:t>
                    </m:r>
                    <m:r>
                      <a:rPr lang="en-US" sz="3000" i="1">
                        <a:latin typeface="Cambria Math"/>
                      </a:rPr>
                      <m:t>, </m:t>
                    </m:r>
                    <m:r>
                      <a:rPr lang="en-US" sz="3000" i="1">
                        <a:latin typeface="Cambria Math"/>
                      </a:rPr>
                      <m:t>𝐵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𝐷</m:t>
                    </m:r>
                  </m:oMath>
                </a14:m>
                <a:r>
                  <a:rPr lang="en-US" sz="3000" dirty="0"/>
                  <a:t> are nested.</a:t>
                </a:r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2132856"/>
                <a:ext cx="8085584" cy="4032448"/>
              </a:xfrm>
              <a:blipFill rotWithShape="1">
                <a:blip r:embed="rId2" cstate="print"/>
                <a:stretch>
                  <a:fillRect l="-2262" t="-756" r="-5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92727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52728"/>
          </a:xfrm>
        </p:spPr>
        <p:txBody>
          <a:bodyPr>
            <a:noAutofit/>
          </a:bodyPr>
          <a:lstStyle/>
          <a:p>
            <a:r>
              <a:rPr lang="en-US" sz="4400" dirty="0" err="1" smtClean="0"/>
              <a:t>Choquet</a:t>
            </a:r>
            <a:r>
              <a:rPr lang="en-US" sz="4400" dirty="0" smtClean="0"/>
              <a:t> integral as a decomposition-integral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291264" cy="4065315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3000" dirty="0"/>
                  <a:t>Define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i="1">
                            <a:latin typeface="Cambria Math"/>
                          </a:rPr>
                          <m:t>𝐶</m:t>
                        </m:r>
                        <m:r>
                          <a:rPr lang="en-US" sz="3000" i="1">
                            <a:latin typeface="Cambria Math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sz="3000" dirty="0"/>
                  <a:t> to be the </a:t>
                </a:r>
                <a:r>
                  <a:rPr lang="en-US" sz="3000" dirty="0" smtClean="0"/>
                  <a:t>set </a:t>
                </a:r>
                <a:r>
                  <a:rPr lang="en-US" sz="3000" dirty="0"/>
                  <a:t>of all chains.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b="0" i="1" smtClean="0">
                            <a:latin typeface="Cambria Math"/>
                          </a:rPr>
                          <m:t>𝐶</m:t>
                        </m:r>
                        <m:r>
                          <a:rPr lang="en-US" sz="3000" b="0" i="1" smtClean="0">
                            <a:latin typeface="Cambria Math"/>
                          </a:rPr>
                          <m:t>h</m:t>
                        </m:r>
                      </m:sup>
                      <m:e>
                        <m:r>
                          <a:rPr lang="en-US" sz="3000" i="1">
                            <a:latin typeface="Cambria Math"/>
                          </a:rPr>
                          <m:t>𝑋𝑑𝑣</m:t>
                        </m:r>
                        <m:r>
                          <a:rPr lang="en-US" sz="3000" b="0" i="1" smtClean="0"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3000" dirty="0" smtClean="0"/>
                  <a:t>=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dirty="0" smtClean="0">
                            <a:latin typeface="Cambria Math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en-US" sz="30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000" i="1" dirty="0" smtClean="0">
                                <a:latin typeface="Cambria Math"/>
                                <a:ea typeface="Cambria Math"/>
                              </a:rPr>
                              <m:t>ℱ</m:t>
                            </m:r>
                          </m:e>
                          <m:sup>
                            <m:r>
                              <a:rPr lang="en-US" sz="3000" b="0" i="1" dirty="0" smtClean="0">
                                <a:latin typeface="Cambria Math"/>
                              </a:rPr>
                              <m:t>𝐶</m:t>
                            </m:r>
                            <m:r>
                              <a:rPr lang="en-US" sz="3000" b="0" i="1" dirty="0" smtClean="0">
                                <a:latin typeface="Cambria Math"/>
                              </a:rPr>
                              <m:t>h</m:t>
                            </m:r>
                          </m:sup>
                        </m:sSup>
                      </m:sub>
                      <m:sup/>
                      <m:e>
                        <m:r>
                          <a:rPr lang="en-US" sz="3000" b="0" i="1" dirty="0" smtClean="0">
                            <a:latin typeface="Cambria Math"/>
                          </a:rPr>
                          <m:t>𝑋𝑑𝑣</m:t>
                        </m:r>
                      </m:e>
                    </m:nary>
                  </m:oMath>
                </a14:m>
                <a:r>
                  <a:rPr lang="en-US" sz="3000" dirty="0" smtClean="0"/>
                  <a:t> </a:t>
                </a:r>
                <a:r>
                  <a:rPr lang="en-US" sz="3000" dirty="0"/>
                  <a:t>=</a:t>
                </a:r>
                <a:endParaRPr lang="en-US" sz="3000" i="1" dirty="0" smtClean="0">
                  <a:latin typeface="Cambria Math"/>
                </a:endParaRP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𝑚𝑎𝑥</m:t>
                    </m:r>
                  </m:oMath>
                </a14:m>
                <a:r>
                  <a:rPr lang="en-US" sz="3000" dirty="0"/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{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3000" i="1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3000">
                        <a:latin typeface="Cambria Math"/>
                      </a:rPr>
                      <m:t>; 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sz="3000" dirty="0"/>
                  <a:t>-allowable sub-decomposition of X</a:t>
                </a:r>
                <a:r>
                  <a:rPr lang="en-US" sz="3000" dirty="0" smtClean="0"/>
                  <a:t>}</a:t>
                </a:r>
                <a:endParaRPr lang="en-US" sz="3000" i="1" dirty="0" smtClean="0">
                  <a:latin typeface="Cambria Math"/>
                </a:endParaRPr>
              </a:p>
              <a:p>
                <a:pPr marL="0" indent="0" algn="l" rtl="0">
                  <a:buNone/>
                </a:pPr>
                <a:r>
                  <a:rPr lang="en-US" sz="3000" dirty="0" smtClean="0"/>
                  <a:t>=</a:t>
                </a:r>
                <a:r>
                  <a:rPr lang="en-US" sz="3000" i="1" dirty="0" smtClean="0"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𝑚𝑎𝑥</m:t>
                    </m:r>
                  </m:oMath>
                </a14:m>
                <a:r>
                  <a:rPr lang="en-US" sz="3000" dirty="0"/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{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3000" i="1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3000">
                        <a:latin typeface="Cambria Math"/>
                      </a:rPr>
                      <m:t>; 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sz="3000" dirty="0"/>
                  <a:t>-allowable decomposition of X}. </a:t>
                </a:r>
              </a:p>
              <a:p>
                <a:pPr marL="0" indent="0" algn="l" rtl="0">
                  <a:buNone/>
                </a:pPr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291264" cy="4065315"/>
              </a:xfrm>
              <a:blipFill rotWithShape="1">
                <a:blip r:embed="rId2" cstate="print"/>
                <a:stretch>
                  <a:fillRect l="-2206" t="-450" r="-80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31393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Examples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424936" cy="4320480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3000" dirty="0" smtClean="0"/>
                  <a:t>Suppose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3</m:t>
                    </m:r>
                  </m:oMath>
                </a14:m>
                <a:r>
                  <a:rPr lang="en-US" sz="3000" dirty="0" smtClean="0"/>
                  <a:t> 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1</m:t>
                    </m:r>
                  </m:oMath>
                </a14:m>
                <a:r>
                  <a:rPr lang="en-US" sz="3000" dirty="0"/>
                  <a:t>,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12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13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1</m:t>
                    </m:r>
                    <m:r>
                      <a:rPr lang="en-US" sz="3000" i="1">
                        <a:latin typeface="Cambria Math"/>
                      </a:rPr>
                      <m:t>/</m:t>
                    </m:r>
                    <m:r>
                      <a:rPr lang="en-US" sz="3000" i="1">
                        <a:latin typeface="Cambria Math"/>
                      </a:rPr>
                      <m:t>2</m:t>
                    </m:r>
                  </m:oMath>
                </a14:m>
                <a:r>
                  <a:rPr lang="en-US" sz="3000" dirty="0"/>
                  <a:t>,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23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5</m:t>
                    </m:r>
                    <m:r>
                      <a:rPr lang="en-US" sz="3000" i="1">
                        <a:latin typeface="Cambria Math"/>
                      </a:rPr>
                      <m:t>/</m:t>
                    </m:r>
                    <m:r>
                      <a:rPr lang="en-US" sz="3000" i="1">
                        <a:latin typeface="Cambria Math"/>
                      </a:rPr>
                      <m:t>6</m:t>
                    </m:r>
                  </m:oMath>
                </a14:m>
                <a:r>
                  <a:rPr lang="en-US" sz="3000" dirty="0"/>
                  <a:t>,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3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1</m:t>
                    </m:r>
                    <m:r>
                      <a:rPr lang="en-US" sz="3000" i="1">
                        <a:latin typeface="Cambria Math"/>
                      </a:rPr>
                      <m:t>/</m:t>
                    </m:r>
                    <m:r>
                      <a:rPr lang="en-US" sz="3000" i="1">
                        <a:latin typeface="Cambria Math"/>
                      </a:rPr>
                      <m:t>3</m:t>
                    </m:r>
                  </m:oMath>
                </a14:m>
                <a:r>
                  <a:rPr lang="en-US" sz="3000" dirty="0" smtClean="0"/>
                  <a:t>  and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  <m:r>
                      <a:rPr lang="en-US" sz="3000" i="1" dirty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0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 dirty="0">
                            <a:latin typeface="Cambria Math"/>
                          </a:rPr>
                          <m:t>2</m:t>
                        </m:r>
                        <m:r>
                          <a:rPr lang="en-US" sz="3000" i="1" dirty="0">
                            <a:latin typeface="Cambria Math"/>
                          </a:rPr>
                          <m:t>,</m:t>
                        </m:r>
                        <m:r>
                          <a:rPr lang="en-US" sz="3000" i="1" dirty="0">
                            <a:latin typeface="Cambria Math"/>
                          </a:rPr>
                          <m:t>2</m:t>
                        </m:r>
                        <m:r>
                          <a:rPr lang="en-US" sz="3000" i="1" dirty="0">
                            <a:latin typeface="Cambria Math"/>
                          </a:rPr>
                          <m:t>,</m:t>
                        </m:r>
                        <m:r>
                          <a:rPr lang="en-US" sz="3000" i="1" dirty="0">
                            <a:latin typeface="Cambria Math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000" dirty="0" smtClean="0"/>
                  <a:t>.</a:t>
                </a:r>
                <a:r>
                  <a:rPr lang="en-US" sz="3000" dirty="0"/>
                  <a:t> </a:t>
                </a:r>
                <a:endParaRPr lang="en-US" sz="3000" dirty="0" smtClean="0"/>
              </a:p>
              <a:p>
                <a:pPr marL="0" indent="0" algn="l" rtl="0">
                  <a:buNone/>
                </a:pPr>
                <a:endParaRPr lang="en-US" sz="3000" i="1" dirty="0" smtClean="0">
                  <a:latin typeface="Cambria Math"/>
                </a:endParaRP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3000" i="1" smtClean="0">
                              <a:latin typeface="Cambria Math"/>
                            </a:rPr>
                          </m:ctrlPr>
                        </m:naryPr>
                        <m:sub/>
                        <m:sup>
                          <m:r>
                            <a:rPr lang="en-US" sz="3000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h</m:t>
                          </m:r>
                        </m:sup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𝑋𝑑𝑣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3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𝑁</m:t>
                              </m:r>
                            </m:e>
                          </m:d>
                          <m:r>
                            <a:rPr lang="en-US" sz="3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3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12</m:t>
                              </m:r>
                            </m:e>
                          </m:d>
                          <m:r>
                            <a:rPr lang="en-US" sz="3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  <m:f>
                            <m:fPr>
                              <m:ctrlPr>
                                <a:rPr lang="en-US" sz="30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  <m:r>
                        <a:rPr lang="en-US" sz="30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3000" b="0" i="1" dirty="0" smtClean="0">
                  <a:latin typeface="Cambria Math"/>
                </a:endParaRP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3000" i="1" smtClean="0">
                              <a:latin typeface="Cambria Math"/>
                            </a:rPr>
                          </m:ctrlPr>
                        </m:naryPr>
                        <m:sub/>
                        <m:sup>
                          <m:r>
                            <a:rPr lang="en-US" sz="3000" b="0" i="1" smtClean="0">
                              <a:latin typeface="Cambria Math"/>
                            </a:rPr>
                            <m:t>𝑐𝑎𝑣</m:t>
                          </m:r>
                        </m:sup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𝑋𝑑𝑣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3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r>
                            <a:rPr lang="en-US" sz="3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3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  <m:r>
                            <a:rPr lang="en-US" sz="3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3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23</m:t>
                              </m:r>
                            </m:e>
                          </m:d>
                          <m:r>
                            <a:rPr lang="en-US" sz="3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  <m:f>
                            <m:fPr>
                              <m:ctrlPr>
                                <a:rPr lang="en-US" sz="30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latin typeface="Cambria Math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3000" b="0" i="1" smtClean="0">
                                  <a:latin typeface="Cambria Math"/>
                                </a:rPr>
                                <m:t>6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3000" dirty="0" smtClean="0"/>
              </a:p>
              <a:p>
                <a:pPr marL="0" indent="0" algn="l" rtl="0">
                  <a:buNone/>
                </a:pPr>
                <a:endParaRPr lang="en-US" sz="3000" dirty="0"/>
              </a:p>
              <a:p>
                <a:pPr marL="0" indent="0" algn="l" rtl="0">
                  <a:buNone/>
                </a:pPr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424936" cy="4320480"/>
              </a:xfrm>
              <a:blipFill rotWithShape="1">
                <a:blip r:embed="rId2" cstate="print"/>
                <a:stretch>
                  <a:fillRect t="-5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86911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Riemann 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291264" cy="4339952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3000" dirty="0" smtClean="0"/>
                  <a:t>A partition of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𝑁</m:t>
                    </m:r>
                  </m:oMath>
                </a14:m>
                <a:r>
                  <a:rPr lang="en-US" sz="3000" dirty="0" smtClean="0"/>
                  <a:t> is a set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𝐷</m:t>
                    </m:r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3000" b="0" i="1" smtClean="0">
                            <a:latin typeface="Cambria Math"/>
                          </a:rPr>
                          <m:t>,…,</m:t>
                        </m:r>
                        <m:sSub>
                          <m:sSub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en-US" sz="3000" b="0" i="1" smtClean="0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3000" dirty="0" smtClean="0"/>
                  <a:t>, such that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/>
                  <a:t>’s are pairwise disjoint and their union is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𝑁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r>
                  <a:rPr lang="en-US" sz="3000" dirty="0" smtClean="0"/>
                  <a:t>Define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</a:rPr>
                          <m:t>𝑝𝑎𝑟𝑡</m:t>
                        </m:r>
                      </m:sup>
                    </m:sSup>
                  </m:oMath>
                </a14:m>
                <a:r>
                  <a:rPr lang="en-US" sz="3000" dirty="0" smtClean="0"/>
                  <a:t> to be the set of all partitions of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𝑁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r>
                  <a:rPr lang="en-US" sz="3000" dirty="0" smtClean="0"/>
                  <a:t>The Riemann integral can be defined as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en-US" sz="3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000" i="1" smtClean="0">
                                <a:latin typeface="Cambria Math"/>
                                <a:ea typeface="Cambria Math"/>
                              </a:rPr>
                              <m:t>ℱ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/>
                              </a:rPr>
                              <m:t>𝑝𝑎𝑟𝑡</m:t>
                            </m:r>
                          </m:sup>
                        </m:sSup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</a:rPr>
                          <m:t> </m:t>
                        </m:r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sz="3000" dirty="0" smtClean="0"/>
                  <a:t>.</a:t>
                </a:r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291264" cy="4339952"/>
              </a:xfrm>
              <a:blipFill rotWithShape="1">
                <a:blip r:embed="rId2" cstate="print"/>
                <a:stretch>
                  <a:fillRect t="-56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637210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Shilkret</a:t>
            </a:r>
            <a:r>
              <a:rPr lang="en-US" dirty="0"/>
              <a:t> integral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sz="3000" dirty="0" smtClean="0"/>
                  <a:t>Define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</a:rPr>
                          <m:t>𝑠𝑖𝑛𝑔</m:t>
                        </m:r>
                      </m:sup>
                    </m:sSup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𝐴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;</m:t>
                        </m:r>
                        <m:r>
                          <a:rPr lang="en-US" sz="3000" b="0" i="1" smtClean="0">
                            <a:latin typeface="Cambria Math"/>
                          </a:rPr>
                          <m:t>𝐴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⊆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𝑁</m:t>
                        </m:r>
                      </m:e>
                    </m:d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r>
                  <a:rPr lang="en-US" sz="3000" dirty="0" smtClean="0"/>
                  <a:t>The </a:t>
                </a:r>
                <a:r>
                  <a:rPr lang="en-US" sz="3000" dirty="0" err="1" smtClean="0"/>
                  <a:t>Shilkret</a:t>
                </a:r>
                <a:r>
                  <a:rPr lang="en-US" sz="3000" dirty="0" smtClean="0"/>
                  <a:t> integral can be defined as:</a:t>
                </a:r>
              </a:p>
              <a:p>
                <a:pPr algn="l" rtl="0"/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en-US" sz="3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000" i="1" smtClean="0">
                                <a:latin typeface="Cambria Math"/>
                                <a:ea typeface="Cambria Math"/>
                              </a:rPr>
                              <m:t>ℱ</m:t>
                            </m:r>
                          </m:e>
                          <m:sup>
                            <m:r>
                              <a:rPr lang="en-US" sz="3000" b="0" i="1" smtClean="0">
                                <a:latin typeface="Cambria Math"/>
                              </a:rPr>
                              <m:t>𝑠𝑖𝑛𝑔</m:t>
                            </m:r>
                          </m:sup>
                        </m:sSup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</a:rPr>
                          <m:t>𝑋𝑑𝑣</m:t>
                        </m:r>
                      </m:e>
                    </m:nary>
                  </m:oMath>
                </a14:m>
                <a:r>
                  <a:rPr lang="en-US" sz="3000" dirty="0" smtClean="0"/>
                  <a:t> = 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𝑚𝑎𝑥</m:t>
                    </m:r>
                  </m:oMath>
                </a14:m>
                <a:r>
                  <a:rPr lang="en-US" sz="3000" dirty="0"/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{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3000" i="1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3000">
                        <a:latin typeface="Cambria Math"/>
                      </a:rPr>
                      <m:t>; 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𝑠𝑖𝑛𝑔</m:t>
                        </m:r>
                      </m:sup>
                    </m:sSup>
                  </m:oMath>
                </a14:m>
                <a:r>
                  <a:rPr lang="en-US" sz="3000" dirty="0"/>
                  <a:t>-allowable sub-decomposition of X</a:t>
                </a:r>
                <a:r>
                  <a:rPr lang="en-US" sz="3000" dirty="0" smtClean="0"/>
                  <a:t>} =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𝑚𝑎𝑥</m:t>
                    </m:r>
                  </m:oMath>
                </a14:m>
                <a:r>
                  <a:rPr lang="en-US" sz="3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00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 dirty="0" smtClean="0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b="0" i="1" dirty="0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dirty="0" smtClean="0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e>
                        </m:d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; 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𝛼</m:t>
                        </m:r>
                        <m:sSub>
                          <m:sSubPr>
                            <m:ctrlPr>
                              <a:rPr lang="en-US" sz="3000" b="0" i="1" dirty="0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000" b="0" i="1" dirty="0" smtClean="0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r>
                              <a:rPr lang="en-US" sz="3000" b="0" i="1" dirty="0" smtClean="0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𝑋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𝐴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⊆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𝑁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≥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0</m:t>
                        </m:r>
                      </m:e>
                    </m:d>
                  </m:oMath>
                </a14:m>
                <a:r>
                  <a:rPr lang="en-US" sz="3000" dirty="0" smtClean="0"/>
                  <a:t> =</a:t>
                </a:r>
                <a:endParaRPr lang="en-US" sz="3000" i="1" dirty="0" smtClean="0">
                  <a:latin typeface="Cambria Math"/>
                </a:endParaRP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𝑚𝑎𝑥</m:t>
                    </m:r>
                  </m:oMath>
                </a14:m>
                <a:r>
                  <a:rPr lang="en-US" sz="3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00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 dirty="0" smtClean="0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3000" i="1" dirty="0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b="0" i="1" dirty="0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dirty="0" smtClean="0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  <m:r>
                              <a:rPr lang="en-US" sz="3000" b="0" i="1" dirty="0" smtClean="0">
                                <a:latin typeface="Cambria Math"/>
                                <a:ea typeface="Cambria Math"/>
                              </a:rPr>
                              <m:t>≥</m:t>
                            </m:r>
                            <m:r>
                              <a:rPr lang="en-US" sz="3000" b="0" i="1" dirty="0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</m:d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; 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≥</m:t>
                        </m:r>
                        <m:r>
                          <a:rPr lang="en-US" sz="3000" b="0" i="1" dirty="0" smtClean="0">
                            <a:latin typeface="Cambria Math"/>
                            <a:ea typeface="Cambria Math"/>
                          </a:rPr>
                          <m:t>0</m:t>
                        </m:r>
                      </m:e>
                    </m:d>
                  </m:oMath>
                </a14:m>
                <a:r>
                  <a:rPr lang="en-US" sz="3000" dirty="0" smtClean="0"/>
                  <a:t>.</a:t>
                </a:r>
                <a:endParaRPr lang="en-US" sz="3000" dirty="0"/>
              </a:p>
              <a:p>
                <a:pPr algn="l" rtl="0"/>
                <a:endParaRPr lang="en-US" sz="3000" dirty="0" smtClean="0"/>
              </a:p>
              <a:p>
                <a:pPr marL="0" indent="0" algn="l" rtl="0">
                  <a:buNone/>
                </a:pPr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 cstate="print"/>
                <a:stretch>
                  <a:fillRect l="-1704" t="-80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589787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Non-additive integral</a:t>
            </a:r>
            <a:endParaRPr lang="he-IL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39952"/>
          </a:xfrm>
        </p:spPr>
        <p:txBody>
          <a:bodyPr/>
          <a:lstStyle/>
          <a:p>
            <a:pPr algn="l" rtl="0"/>
            <a:r>
              <a:rPr lang="en-US" sz="3000" dirty="0" smtClean="0"/>
              <a:t>Decision making under uncertainty</a:t>
            </a:r>
          </a:p>
          <a:p>
            <a:pPr algn="l" rtl="0"/>
            <a:r>
              <a:rPr lang="en-US" sz="3000" dirty="0" smtClean="0"/>
              <a:t>Game theory </a:t>
            </a:r>
          </a:p>
          <a:p>
            <a:pPr algn="l" rtl="0"/>
            <a:r>
              <a:rPr lang="en-US" sz="3000" dirty="0" smtClean="0"/>
              <a:t>Multi-criteria decision aid (MCDA) </a:t>
            </a:r>
          </a:p>
          <a:p>
            <a:pPr algn="l" rtl="0"/>
            <a:r>
              <a:rPr lang="en-US" sz="3000" dirty="0" smtClean="0"/>
              <a:t>Insurance and financial assets pricing</a:t>
            </a:r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xmlns="" val="171208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52728"/>
          </a:xfrm>
        </p:spPr>
        <p:txBody>
          <a:bodyPr>
            <a:noAutofit/>
          </a:bodyPr>
          <a:lstStyle/>
          <a:p>
            <a:r>
              <a:rPr lang="en-US" sz="4400" dirty="0" smtClean="0"/>
              <a:t>Properties of the decomposition-integral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467545" y="1772816"/>
                <a:ext cx="8352928" cy="465845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457200" indent="-457200" algn="l" rtl="0">
                  <a:buFont typeface="Arial" pitchFamily="34" charset="0"/>
                  <a:buChar char="•"/>
                </a:pPr>
                <a:r>
                  <a:rPr lang="en-US" sz="3000" b="1" dirty="0" smtClean="0"/>
                  <a:t>Positive homogeneity of degree one</a:t>
                </a:r>
                <a:r>
                  <a:rPr lang="en-US" sz="3000" dirty="0" smtClean="0"/>
                  <a:t>: </a:t>
                </a:r>
              </a:p>
              <a:p>
                <a:pPr algn="l" rtl="0"/>
                <a:r>
                  <a:rPr lang="en-US" sz="3000" dirty="0" smtClean="0"/>
                  <a:t>for </a:t>
                </a:r>
                <a:r>
                  <a:rPr lang="en-US" sz="3000" dirty="0"/>
                  <a:t>every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  <a:ea typeface="Cambria Math"/>
                      </a:rPr>
                      <m:t>𝜆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000" b="0" i="0" smtClean="0">
                        <a:latin typeface="Cambria Math"/>
                        <a:ea typeface="Cambria Math"/>
                      </a:rPr>
                      <m:t> </m:t>
                    </m:r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𝑋𝑑𝑣</m:t>
                        </m:r>
                      </m:e>
                    </m:nary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𝜆</m:t>
                    </m:r>
                    <m:nary>
                      <m:naryPr>
                        <m:ctrlPr>
                          <a:rPr lang="en-US" sz="3000" b="0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𝑋𝑑𝑣</m:t>
                        </m:r>
                      </m:e>
                    </m:nary>
                  </m:oMath>
                </a14:m>
                <a:r>
                  <a:rPr lang="en-US" sz="3000" dirty="0" smtClean="0"/>
                  <a:t> for every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 smtClean="0"/>
                  <a:t>,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sz="30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marL="285750" indent="-285750" algn="l" rtl="0">
                  <a:buFont typeface="Arial" pitchFamily="34" charset="0"/>
                  <a:buChar char="•"/>
                </a:pPr>
                <a:endParaRPr lang="en-US" sz="3000" dirty="0" smtClean="0"/>
              </a:p>
              <a:p>
                <a:pPr marL="457200" indent="-457200" algn="l" rtl="0">
                  <a:buFont typeface="Arial" pitchFamily="34" charset="0"/>
                  <a:buChar char="•"/>
                </a:pPr>
                <a:r>
                  <a:rPr lang="en-US" sz="3000" b="1" dirty="0" smtClean="0"/>
                  <a:t>The decomposition-integral and additive capacities</a:t>
                </a:r>
                <a:r>
                  <a:rPr lang="en-US" sz="3000" dirty="0" smtClean="0"/>
                  <a:t>:</a:t>
                </a:r>
              </a:p>
              <a:p>
                <a:pPr algn="l" rtl="0"/>
                <a:r>
                  <a:rPr lang="en-US" sz="3000" u="sng" dirty="0" smtClean="0"/>
                  <a:t>Proposition</a:t>
                </a:r>
                <a:r>
                  <a:rPr lang="en-US" sz="3000" dirty="0" smtClean="0"/>
                  <a:t>: Let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000" dirty="0" smtClean="0"/>
                  <a:t> be a probability and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 a vocabulary.  Then,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𝔼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sz="3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𝑋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nary>
                      <m:nary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</a:rPr>
                          <m:t>𝑋𝑑𝑃</m:t>
                        </m:r>
                      </m:e>
                    </m:nary>
                  </m:oMath>
                </a14:m>
                <a:r>
                  <a:rPr lang="en-US" sz="3000" dirty="0" smtClean="0"/>
                  <a:t> for every </a:t>
                </a:r>
                <a:r>
                  <a:rPr lang="en-US" sz="3000" dirty="0" err="1" smtClean="0"/>
                  <a:t>r.v</a:t>
                </a:r>
                <a:r>
                  <a:rPr lang="en-US" sz="3000" dirty="0" smtClean="0"/>
                  <a:t>.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 smtClean="0"/>
                  <a:t> </a:t>
                </a:r>
                <a:r>
                  <a:rPr lang="en-US" sz="3000" dirty="0" err="1" smtClean="0"/>
                  <a:t>iff</a:t>
                </a:r>
                <a:r>
                  <a:rPr lang="en-US" sz="3000" dirty="0" smtClean="0"/>
                  <a:t> every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 smtClean="0"/>
                  <a:t> has a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𝐷</m:t>
                    </m:r>
                  </m:oMath>
                </a14:m>
                <a:r>
                  <a:rPr lang="en-US" sz="3000" dirty="0" smtClean="0"/>
                  <a:t>-decomposition,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𝐷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.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5" y="1772816"/>
                <a:ext cx="8352928" cy="465845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752" t="-1571" b="-31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34367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52728"/>
          </a:xfrm>
        </p:spPr>
        <p:txBody>
          <a:bodyPr>
            <a:noAutofit/>
          </a:bodyPr>
          <a:lstStyle/>
          <a:p>
            <a:r>
              <a:rPr lang="en-US" sz="4400" dirty="0"/>
              <a:t>Properties of the </a:t>
            </a:r>
            <a:r>
              <a:rPr lang="en-US" sz="4400" dirty="0" smtClean="0"/>
              <a:t>decomposition-integral - continuation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424936" cy="4464496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3000" b="1" dirty="0" smtClean="0"/>
                  <a:t>Monotonicity</a:t>
                </a:r>
                <a:r>
                  <a:rPr lang="en-US" sz="3000" dirty="0" smtClean="0"/>
                  <a:t>:</a:t>
                </a:r>
              </a:p>
              <a:p>
                <a:pPr marL="0" indent="0" algn="l" rtl="0">
                  <a:buNone/>
                </a:pPr>
                <a:r>
                  <a:rPr lang="en-US" sz="3000" dirty="0" smtClean="0">
                    <a:solidFill>
                      <a:schemeClr val="accent1"/>
                    </a:solidFill>
                  </a:rPr>
                  <a:t>1.  </a:t>
                </a:r>
                <a:r>
                  <a:rPr lang="en-US" sz="3000" dirty="0" smtClean="0"/>
                  <a:t>Monotonicity w.r.t. </a:t>
                </a:r>
                <a:r>
                  <a:rPr lang="en-US" sz="3000" dirty="0" err="1" smtClean="0"/>
                  <a:t>r.v.’s</a:t>
                </a:r>
                <a:r>
                  <a:rPr lang="en-US" sz="3000" dirty="0" smtClean="0"/>
                  <a:t>: Fix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sz="30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 and suppose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𝑋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𝑌</m:t>
                    </m:r>
                  </m:oMath>
                </a14:m>
                <a:r>
                  <a:rPr lang="en-US" sz="3000" dirty="0" smtClean="0"/>
                  <a:t>.  Then,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</a:rPr>
                          <m:t>𝑋𝑑𝑣</m:t>
                        </m:r>
                      </m:e>
                    </m:nary>
                    <m:r>
                      <a:rPr lang="en-US" sz="3000" i="1" smtClean="0">
                        <a:latin typeface="Cambria Math"/>
                        <a:ea typeface="Cambria Math"/>
                      </a:rPr>
                      <m:t>≤</m:t>
                    </m:r>
                    <m:nary>
                      <m:naryPr>
                        <m:ctrlPr>
                          <a:rPr lang="en-US" sz="3000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𝑌𝑑𝑣</m:t>
                        </m:r>
                      </m:e>
                    </m:nary>
                  </m:oMath>
                </a14:m>
                <a:r>
                  <a:rPr lang="en-US" sz="3000" dirty="0" smtClean="0"/>
                  <a:t>.</a:t>
                </a:r>
              </a:p>
              <a:p>
                <a:pPr marL="0" indent="0" algn="l" rtl="0">
                  <a:buNone/>
                </a:pPr>
                <a:r>
                  <a:rPr lang="en-US" sz="3000" dirty="0" smtClean="0">
                    <a:solidFill>
                      <a:schemeClr val="accent1"/>
                    </a:solidFill>
                  </a:rPr>
                  <a:t>2.  </a:t>
                </a:r>
                <a:r>
                  <a:rPr lang="en-US" sz="3000" dirty="0" smtClean="0"/>
                  <a:t>Monotonicity w.r.t. capacities: Fix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.  If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𝐷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 and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𝐴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𝐷</m:t>
                    </m:r>
                  </m:oMath>
                </a14:m>
                <a:r>
                  <a:rPr lang="en-US" sz="3000" dirty="0" smtClean="0"/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𝑢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𝐴</m:t>
                        </m:r>
                      </m:e>
                    </m:d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3000" dirty="0" smtClean="0"/>
                  <a:t>, then for every </a:t>
                </a:r>
                <a:r>
                  <a:rPr lang="en-US" sz="3000" dirty="0" err="1" smtClean="0"/>
                  <a:t>r.v</a:t>
                </a:r>
                <a:r>
                  <a:rPr lang="en-US" sz="3000" dirty="0" smtClean="0"/>
                  <a:t>.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 smtClean="0"/>
                  <a:t>,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</a:rPr>
                          <m:t>𝑋𝑑𝑢</m:t>
                        </m:r>
                      </m:e>
                    </m:nary>
                    <m:r>
                      <a:rPr lang="en-US" sz="3000" i="1" smtClean="0">
                        <a:latin typeface="Cambria Math"/>
                        <a:ea typeface="Cambria Math"/>
                      </a:rPr>
                      <m:t>≤</m:t>
                    </m:r>
                    <m:nary>
                      <m:naryPr>
                        <m:ctrlPr>
                          <a:rPr lang="en-US" sz="3000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𝑋𝑑𝑣</m:t>
                        </m:r>
                      </m:e>
                    </m:nary>
                  </m:oMath>
                </a14:m>
                <a:r>
                  <a:rPr lang="en-US" sz="3000" dirty="0" smtClean="0"/>
                  <a:t>.  </a:t>
                </a:r>
              </a:p>
              <a:p>
                <a:pPr marL="514350" indent="-514350" algn="l" rtl="0">
                  <a:buFont typeface="+mj-lt"/>
                  <a:buAutoNum type="arabicPeriod"/>
                </a:pPr>
                <a:endParaRPr lang="en-US" dirty="0" smtClean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424936" cy="4464496"/>
              </a:xfrm>
              <a:blipFill rotWithShape="1">
                <a:blip r:embed="rId2" cstate="print"/>
                <a:stretch>
                  <a:fillRect l="-2171" t="-546" r="-24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36631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52728"/>
          </a:xfrm>
        </p:spPr>
        <p:txBody>
          <a:bodyPr>
            <a:noAutofit/>
          </a:bodyPr>
          <a:lstStyle/>
          <a:p>
            <a:r>
              <a:rPr lang="en-US" sz="4400" dirty="0"/>
              <a:t>Properties of the decomposition-integral - continuation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60848"/>
                <a:ext cx="8229600" cy="4065315"/>
              </a:xfrm>
            </p:spPr>
            <p:txBody>
              <a:bodyPr/>
              <a:lstStyle/>
              <a:p>
                <a:pPr marL="0" indent="0" algn="l" rtl="0">
                  <a:buNone/>
                </a:pPr>
                <a:r>
                  <a:rPr lang="en-US" sz="3000" dirty="0" smtClean="0">
                    <a:solidFill>
                      <a:schemeClr val="accent1"/>
                    </a:solidFill>
                  </a:rPr>
                  <a:t>3.  </a:t>
                </a:r>
                <a:r>
                  <a:rPr lang="en-US" sz="3000" dirty="0" smtClean="0"/>
                  <a:t>Monotonicity w.r.t. vocabularies: Fix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𝑣</m:t>
                    </m:r>
                  </m:oMath>
                </a14:m>
                <a:r>
                  <a:rPr lang="en-US" sz="3000" dirty="0"/>
                  <a:t> and suppose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r>
                  <a:rPr lang="en-US" sz="3000" dirty="0"/>
                  <a:t> are two vocabularies.</a:t>
                </a:r>
              </a:p>
              <a:p>
                <a:pPr marL="0" indent="0" algn="l" rtl="0">
                  <a:buNone/>
                </a:pPr>
                <a:r>
                  <a:rPr lang="en-US" sz="3000" u="sng" dirty="0"/>
                  <a:t>Proposition</a:t>
                </a:r>
                <a:r>
                  <a:rPr lang="en-US" sz="3000" dirty="0"/>
                  <a:t>: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  <m:r>
                      <a:rPr lang="en-US" sz="3000" i="1">
                        <a:latin typeface="Cambria Math"/>
                        <a:ea typeface="Cambria Math"/>
                      </a:rPr>
                      <m:t>≤</m:t>
                    </m:r>
                    <m:nary>
                      <m:nary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en-US" sz="30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ℱ</m:t>
                            </m:r>
                          </m:e>
                          <m:sup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sub>
                      <m:sup/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 ∙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sz="3000" dirty="0"/>
                  <a:t>  </a:t>
                </a:r>
                <a:r>
                  <a:rPr lang="en-US" sz="3000" dirty="0" err="1"/>
                  <a:t>iff</a:t>
                </a:r>
                <a:r>
                  <a:rPr lang="en-US" sz="3000" dirty="0"/>
                  <a:t> for every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𝐷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/>
                  <a:t> and every minimal set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𝐶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𝐷</m:t>
                    </m:r>
                  </m:oMath>
                </a14:m>
                <a:r>
                  <a:rPr lang="en-US" sz="3000" dirty="0"/>
                  <a:t>, there is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𝐷</m:t>
                    </m:r>
                    <m:r>
                      <a:rPr lang="en-US" sz="3000" i="1">
                        <a:latin typeface="Cambria Math"/>
                      </a:rPr>
                      <m:t>′∈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r>
                  <a:rPr lang="en-US" sz="3000" dirty="0"/>
                  <a:t> such that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𝐶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𝐷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r>
                  <a:rPr lang="en-US" sz="3000" dirty="0"/>
                  <a:t>.</a:t>
                </a:r>
              </a:p>
              <a:p>
                <a:pPr algn="l" rtl="0"/>
                <a:endParaRPr lang="en-US" sz="3000" dirty="0" smtClean="0"/>
              </a:p>
              <a:p>
                <a:pPr algn="l" rtl="0"/>
                <a:r>
                  <a:rPr lang="en-US" sz="3000" dirty="0" smtClean="0"/>
                  <a:t>A </a:t>
                </a:r>
                <a:r>
                  <a:rPr lang="en-US" sz="3000" dirty="0"/>
                  <a:t>set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𝐶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⊆</m:t>
                    </m:r>
                    <m:sSup>
                      <m:sSup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  <m:sup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sz="3000" dirty="0"/>
                  <a:t> is minimal if the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sz="3000" i="1">
                        <a:latin typeface="Cambria Math"/>
                      </a:rPr>
                      <m:t>, </m:t>
                    </m:r>
                    <m:r>
                      <a:rPr lang="en-US" sz="3000" i="1">
                        <a:latin typeface="Cambria Math"/>
                      </a:rPr>
                      <m:t>𝐴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𝐶</m:t>
                    </m:r>
                  </m:oMath>
                </a14:m>
                <a:r>
                  <a:rPr lang="en-US" sz="3000" dirty="0"/>
                  <a:t> are algebraically independent.</a:t>
                </a:r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60848"/>
                <a:ext cx="8229600" cy="4065315"/>
              </a:xfrm>
              <a:blipFill rotWithShape="1">
                <a:blip r:embed="rId2" cstate="print"/>
                <a:stretch>
                  <a:fillRect l="-2148" t="-600" r="-667" b="-314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4559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52728"/>
          </a:xfrm>
        </p:spPr>
        <p:txBody>
          <a:bodyPr>
            <a:noAutofit/>
          </a:bodyPr>
          <a:lstStyle/>
          <a:p>
            <a:r>
              <a:rPr lang="en-US" sz="4400" dirty="0"/>
              <a:t>Properties of the decomposition-integral - continuation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352928" cy="4392488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3000" b="1" dirty="0" smtClean="0"/>
                  <a:t>Additivity</a:t>
                </a:r>
                <a:r>
                  <a:rPr lang="en-US" sz="3000" dirty="0" smtClean="0"/>
                  <a:t>:</a:t>
                </a:r>
              </a:p>
              <a:p>
                <a:pPr algn="l" rtl="0"/>
                <a:r>
                  <a:rPr lang="en-US" sz="3000" dirty="0" smtClean="0"/>
                  <a:t>Two variables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sz="3000" dirty="0" smtClean="0"/>
                  <a:t> are </a:t>
                </a:r>
                <a:r>
                  <a:rPr lang="en-US" sz="3000" dirty="0" err="1" smtClean="0">
                    <a:solidFill>
                      <a:schemeClr val="accent1"/>
                    </a:solidFill>
                  </a:rPr>
                  <a:t>comonotone</a:t>
                </a:r>
                <a:r>
                  <a:rPr lang="en-US" sz="3000" dirty="0" smtClean="0"/>
                  <a:t> if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𝑖</m:t>
                    </m:r>
                    <m:r>
                      <a:rPr lang="en-US" sz="3000" b="0" i="1" smtClean="0">
                        <a:latin typeface="Cambria Math"/>
                      </a:rPr>
                      <m:t>, </m:t>
                    </m:r>
                    <m:r>
                      <a:rPr lang="en-US" sz="3000" b="0" i="1" smtClean="0">
                        <a:latin typeface="Cambria Math"/>
                      </a:rPr>
                      <m:t>𝑗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𝑁</m:t>
                    </m:r>
                  </m:oMath>
                </a14:m>
                <a:r>
                  <a:rPr lang="en-US" sz="3000" dirty="0" smtClean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𝑋</m:t>
                        </m:r>
                        <m:d>
                          <m:d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e>
                        </m:d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𝑋</m:t>
                        </m:r>
                        <m:d>
                          <m:dPr>
                            <m:ctrlPr>
                              <a:rPr lang="en-US" sz="3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𝑗</m:t>
                            </m:r>
                          </m:e>
                        </m:d>
                      </m:e>
                    </m:d>
                    <m:d>
                      <m:dPr>
                        <m:ctrlPr>
                          <a:rPr lang="en-US" sz="30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𝑌</m:t>
                        </m:r>
                        <m:d>
                          <m:d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𝑌</m:t>
                        </m:r>
                        <m:d>
                          <m:dPr>
                            <m:ctrlPr>
                              <a:rPr lang="en-US" sz="3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𝑗</m:t>
                            </m:r>
                          </m:e>
                        </m:d>
                      </m:e>
                    </m:d>
                    <m:r>
                      <a:rPr lang="en-US" sz="300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sz="3000" dirty="0" smtClean="0"/>
                  <a:t>.</a:t>
                </a:r>
                <a:endParaRPr lang="en-US" sz="3000" dirty="0" smtClean="0"/>
              </a:p>
              <a:p>
                <a:pPr algn="l" rtl="0"/>
                <a:r>
                  <a:rPr lang="en-US" sz="3000" dirty="0" err="1" smtClean="0">
                    <a:solidFill>
                      <a:schemeClr val="accent1"/>
                    </a:solidFill>
                  </a:rPr>
                  <a:t>Comonotone</a:t>
                </a:r>
                <a:r>
                  <a:rPr lang="en-US" sz="30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3000" dirty="0" err="1" smtClean="0">
                    <a:solidFill>
                      <a:schemeClr val="accent1"/>
                    </a:solidFill>
                  </a:rPr>
                  <a:t>additivity</a:t>
                </a:r>
                <a:r>
                  <a:rPr lang="en-US" sz="30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3000" dirty="0" smtClean="0"/>
                  <a:t>means that if X and Y are </a:t>
                </a:r>
                <a:r>
                  <a:rPr lang="en-US" sz="3000" dirty="0" err="1" smtClean="0"/>
                  <a:t>comonotone</a:t>
                </a:r>
                <a:r>
                  <a:rPr lang="en-US" sz="3000" dirty="0" smtClean="0"/>
                  <a:t>, then: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</a:rPr>
                          <m:t>𝑋𝑑𝑣</m:t>
                        </m:r>
                      </m:e>
                    </m:nary>
                    <m:r>
                      <a:rPr lang="en-US" sz="3000" b="0" i="1" smtClean="0">
                        <a:latin typeface="Cambria Math"/>
                      </a:rPr>
                      <m:t>+</m:t>
                    </m:r>
                    <m:nary>
                      <m:nary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</a:rPr>
                          <m:t>𝑌𝑑𝑣</m:t>
                        </m:r>
                      </m:e>
                    </m:nary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nary>
                      <m:nary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sz="3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3000" b="0" i="1" smtClean="0">
                                <a:latin typeface="Cambria Math"/>
                              </a:rPr>
                              <m:t>𝑌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r>
                  <a:rPr lang="en-US" sz="3000" dirty="0"/>
                  <a:t>Let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sz="3000" dirty="0"/>
                  <a:t>. 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𝑌</m:t>
                    </m:r>
                  </m:oMath>
                </a14:m>
                <a:r>
                  <a:rPr lang="en-US" sz="3000" dirty="0"/>
                  <a:t> are </a:t>
                </a:r>
                <a:r>
                  <a:rPr lang="en-US" sz="3000" dirty="0" err="1"/>
                  <a:t>comonotone</a:t>
                </a:r>
                <a:r>
                  <a:rPr lang="en-US" sz="3000" dirty="0"/>
                  <a:t> </a:t>
                </a:r>
                <a:r>
                  <a:rPr lang="en-US" sz="3000" dirty="0" err="1"/>
                  <a:t>iff</a:t>
                </a:r>
                <a:r>
                  <a:rPr lang="en-US" sz="3000" dirty="0"/>
                  <a:t> their optimal decompositions use the same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𝐷</m:t>
                    </m:r>
                  </m:oMath>
                </a14:m>
                <a:r>
                  <a:rPr lang="en-US" sz="3000" dirty="0"/>
                  <a:t> in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/>
                  <a:t>.</a:t>
                </a:r>
              </a:p>
              <a:p>
                <a:pPr algn="l" rtl="0"/>
                <a:endParaRPr lang="en-US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352928" cy="4392488"/>
              </a:xfrm>
              <a:blipFill rotWithShape="1">
                <a:blip r:embed="rId2" cstate="print"/>
                <a:stretch>
                  <a:fillRect t="-555" r="-292" b="-152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53960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84982"/>
          </a:xfrm>
        </p:spPr>
        <p:txBody>
          <a:bodyPr>
            <a:noAutofit/>
          </a:bodyPr>
          <a:lstStyle/>
          <a:p>
            <a:r>
              <a:rPr lang="en-US" sz="4400" dirty="0"/>
              <a:t>Properties of the decomposition-integral - continuation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496944" cy="4608512"/>
              </a:xfrm>
            </p:spPr>
            <p:txBody>
              <a:bodyPr>
                <a:normAutofit fontScale="85000" lnSpcReduction="10000"/>
              </a:bodyPr>
              <a:lstStyle/>
              <a:p>
                <a:pPr algn="l" rtl="0">
                  <a:lnSpc>
                    <a:spcPct val="120000"/>
                  </a:lnSpc>
                </a:pPr>
                <a:r>
                  <a:rPr lang="en-US" sz="3500" dirty="0" smtClean="0"/>
                  <a:t>Example: 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/>
                          </a:rPr>
                          <m:t>12</m:t>
                        </m:r>
                      </m:e>
                    </m:d>
                    <m:r>
                      <a:rPr lang="en-US" sz="3500" b="0" i="1" smtClean="0">
                        <a:latin typeface="Cambria Math"/>
                      </a:rPr>
                      <m:t>=</m:t>
                    </m:r>
                    <m:r>
                      <a:rPr lang="en-US" sz="3500" b="0" i="1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sz="3500" dirty="0" smtClean="0"/>
                  <a:t>,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3500" b="0" i="1" smtClean="0">
                        <a:latin typeface="Cambria Math"/>
                      </a:rPr>
                      <m:t>=</m:t>
                    </m:r>
                    <m:r>
                      <a:rPr lang="en-US" sz="35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3500" b="0" i="1" smtClean="0">
                        <a:latin typeface="Cambria Math"/>
                      </a:rPr>
                      <m:t>=</m:t>
                    </m:r>
                    <m:r>
                      <a:rPr lang="en-US" sz="3500" b="0" i="1" smtClean="0">
                        <a:latin typeface="Cambria Math"/>
                      </a:rPr>
                      <m:t>1</m:t>
                    </m:r>
                    <m:r>
                      <a:rPr lang="en-US" sz="3500" b="0" i="1" smtClean="0">
                        <a:latin typeface="Cambria Math"/>
                      </a:rPr>
                      <m:t>/</m:t>
                    </m:r>
                    <m:r>
                      <a:rPr lang="en-US" sz="3500" b="0" i="1" smtClean="0">
                        <a:latin typeface="Cambria Math"/>
                      </a:rPr>
                      <m:t>3</m:t>
                    </m:r>
                  </m:oMath>
                </a14:m>
                <a:endParaRPr lang="en-US" sz="3500" dirty="0" smtClean="0"/>
              </a:p>
              <a:p>
                <a:pPr marL="0" indent="0" algn="l" rtl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𝑋</m:t>
                    </m:r>
                    <m:r>
                      <a:rPr lang="en-US" sz="35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/>
                            <a:ea typeface="Cambria Math"/>
                          </a:rPr>
                          <m:t>𝜀</m:t>
                        </m:r>
                        <m:r>
                          <a:rPr lang="en-US" sz="3500" b="0" i="1" smtClean="0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US" sz="35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5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𝑌</m:t>
                    </m:r>
                    <m:r>
                      <a:rPr lang="en-US" sz="35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/>
                          </a:rPr>
                          <m:t>1</m:t>
                        </m:r>
                        <m:r>
                          <a:rPr lang="en-US" sz="3500" b="0" i="1" smtClean="0">
                            <a:latin typeface="Cambria Math"/>
                          </a:rPr>
                          <m:t>, </m:t>
                        </m:r>
                        <m:r>
                          <a:rPr lang="en-US" sz="3500" b="0" i="1" smtClean="0">
                            <a:latin typeface="Cambria Math"/>
                            <a:ea typeface="Cambria Math"/>
                          </a:rPr>
                          <m:t>𝜀</m:t>
                        </m:r>
                      </m:e>
                    </m:d>
                  </m:oMath>
                </a14:m>
                <a:r>
                  <a:rPr lang="en-US" sz="3500" dirty="0" smtClean="0"/>
                  <a:t>.  Fix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sz="35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35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500" b="0" i="1" smtClean="0">
                            <a:latin typeface="Cambria Math"/>
                            <a:ea typeface="Cambria Math"/>
                          </a:rPr>
                          <m:t>𝑝𝑎𝑟𝑡</m:t>
                        </m:r>
                      </m:sup>
                    </m:sSup>
                  </m:oMath>
                </a14:m>
                <a:r>
                  <a:rPr lang="en-US" sz="3500" dirty="0" smtClean="0"/>
                  <a:t>.  Suppose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/>
                        <a:ea typeface="Cambria Math"/>
                      </a:rPr>
                      <m:t>ℰ</m:t>
                    </m:r>
                  </m:oMath>
                </a14:m>
                <a:r>
                  <a:rPr lang="en-US" sz="3500" dirty="0" smtClean="0"/>
                  <a:t> is small enough so that the optimal D-decompositions of X and Y use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𝐷</m:t>
                    </m:r>
                    <m:r>
                      <a:rPr lang="en-US" sz="35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35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5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  <m:r>
                          <a:rPr lang="en-US" sz="3500" b="0" i="1" smtClean="0">
                            <a:latin typeface="Cambria Math"/>
                          </a:rPr>
                          <m:t>, </m:t>
                        </m:r>
                        <m:d>
                          <m:dPr>
                            <m:ctrlPr>
                              <a:rPr lang="en-US" sz="35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500" b="0" i="1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3500" dirty="0" smtClean="0"/>
                  <a:t>: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5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5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500" b="0" i="1" smtClean="0">
                            <a:latin typeface="Cambria Math"/>
                          </a:rPr>
                          <m:t>𝑋𝑑𝑣</m:t>
                        </m:r>
                      </m:e>
                    </m:nary>
                    <m:r>
                      <a:rPr lang="en-US" sz="3500" b="0" i="1" smtClean="0">
                        <a:latin typeface="Cambria Math"/>
                      </a:rPr>
                      <m:t>=</m:t>
                    </m:r>
                    <m:nary>
                      <m:nary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500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500" b="0" i="1" smtClean="0">
                            <a:latin typeface="Cambria Math"/>
                          </a:rPr>
                          <m:t>𝑌𝑑𝑣</m:t>
                        </m:r>
                      </m:e>
                    </m:nary>
                    <m:r>
                      <a:rPr lang="en-US" sz="3500" b="0" i="1" smtClean="0">
                        <a:latin typeface="Cambria Math"/>
                      </a:rPr>
                      <m:t>=</m:t>
                    </m:r>
                    <m:r>
                      <a:rPr lang="en-US" sz="3500" b="0" i="1" smtClean="0">
                        <a:latin typeface="Cambria Math"/>
                      </a:rPr>
                      <m:t>1</m:t>
                    </m:r>
                    <m:r>
                      <a:rPr lang="en-US" sz="3500" b="0" i="1" smtClean="0">
                        <a:latin typeface="Cambria Math"/>
                      </a:rPr>
                      <m:t>/</m:t>
                    </m:r>
                    <m:r>
                      <a:rPr lang="en-US" sz="3500" b="0" i="1" smtClean="0">
                        <a:latin typeface="Cambria Math"/>
                      </a:rPr>
                      <m:t>3</m:t>
                    </m:r>
                    <m:d>
                      <m:d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500" b="0" i="1" smtClean="0">
                            <a:latin typeface="Cambria Math"/>
                          </a:rPr>
                          <m:t>1</m:t>
                        </m:r>
                        <m:r>
                          <a:rPr lang="en-US" sz="3500" b="0" i="1" smtClean="0">
                            <a:latin typeface="Cambria Math"/>
                          </a:rPr>
                          <m:t>+</m:t>
                        </m:r>
                        <m:r>
                          <a:rPr lang="en-US" sz="3500" b="0" i="1" smtClean="0">
                            <a:latin typeface="Cambria Math"/>
                            <a:ea typeface="Cambria Math"/>
                          </a:rPr>
                          <m:t>ℰ</m:t>
                        </m:r>
                      </m:e>
                    </m:d>
                  </m:oMath>
                </a14:m>
                <a:r>
                  <a:rPr lang="en-US" sz="3500" i="1" dirty="0" smtClean="0">
                    <a:latin typeface="Cambria Math"/>
                  </a:rPr>
                  <a:t>, </a:t>
                </a: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en-US" sz="3500" dirty="0" smtClean="0">
                    <a:latin typeface="Cambria Math"/>
                  </a:rPr>
                  <a:t>but for </a:t>
                </a:r>
                <a14:m>
                  <m:oMath xmlns:m="http://schemas.openxmlformats.org/officeDocument/2006/math">
                    <m:r>
                      <a:rPr lang="en-US" sz="3500" i="1" dirty="0" smtClean="0">
                        <a:latin typeface="Cambria Math"/>
                      </a:rPr>
                      <m:t>𝑋</m:t>
                    </m:r>
                    <m:r>
                      <a:rPr lang="en-US" sz="3500" i="1" dirty="0" smtClean="0">
                        <a:latin typeface="Cambria Math"/>
                      </a:rPr>
                      <m:t>+</m:t>
                    </m:r>
                    <m:r>
                      <a:rPr lang="en-US" sz="3500" i="1" dirty="0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sz="3500" dirty="0" smtClean="0">
                    <a:latin typeface="Cambria Math"/>
                  </a:rPr>
                  <a:t>, taking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/>
                          </a:rPr>
                          <m:t>D</m:t>
                        </m:r>
                      </m:e>
                      <m:sup>
                        <m:r>
                          <a:rPr lang="en-US" sz="3500" b="0" i="0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3500" b="0" i="0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35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500" b="0" i="0" smtClean="0">
                                <a:latin typeface="Cambria Math"/>
                              </a:rPr>
                              <m:t>12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3500" dirty="0" smtClean="0">
                    <a:latin typeface="Cambria Math"/>
                  </a:rPr>
                  <a:t>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30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000" i="1" smtClean="0">
                              <a:latin typeface="Cambria Math"/>
                              <a:ea typeface="Cambria Math"/>
                            </a:rPr>
                            <m:t>ℱ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sz="30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US" sz="3000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000" b="0" i="1" smtClean="0">
                                  <a:latin typeface="Cambria Math"/>
                                </a:rPr>
                                <m:t>𝑌</m:t>
                              </m:r>
                            </m:e>
                          </m:d>
                          <m:r>
                            <a:rPr lang="en-US" sz="3000" b="0" i="1" smtClean="0">
                              <a:latin typeface="Cambria Math"/>
                            </a:rPr>
                            <m:t>𝑑𝑣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ℰ</m:t>
                          </m:r>
                        </m:e>
                      </m:nary>
                      <m:r>
                        <a:rPr lang="en-US" sz="3000" b="0" i="1" smtClean="0">
                          <a:latin typeface="Cambria Math"/>
                        </a:rPr>
                        <m:t>&gt;</m:t>
                      </m:r>
                      <m:nary>
                        <m:naryPr>
                          <m:ctrlPr>
                            <a:rPr lang="en-US" sz="30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ℱ</m:t>
                          </m:r>
                        </m:sub>
                        <m:sup/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𝑋𝑑𝑣</m:t>
                          </m:r>
                        </m:e>
                      </m:nary>
                      <m:r>
                        <a:rPr lang="en-US" sz="30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trlPr>
                            <a:rPr lang="en-US" sz="30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ℱ</m:t>
                          </m:r>
                        </m:sub>
                        <m:sup/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𝑌𝑑𝑣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/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3</m:t>
                          </m:r>
                          <m:d>
                            <m:dPr>
                              <m:ctrlPr>
                                <a:rPr lang="en-US" sz="3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3000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ℰ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3000" dirty="0" smtClean="0"/>
              </a:p>
              <a:p>
                <a:pPr algn="l" rtl="0"/>
                <a:endParaRPr lang="en-US" sz="3000" dirty="0"/>
              </a:p>
              <a:p>
                <a:pPr algn="l" rtl="0"/>
                <a:endParaRPr lang="en-US" sz="3000" dirty="0" smtClean="0"/>
              </a:p>
              <a:p>
                <a:pPr algn="l" rtl="0"/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496944" cy="4608512"/>
              </a:xfrm>
              <a:blipFill rotWithShape="1">
                <a:blip r:embed="rId2" cstate="print"/>
                <a:stretch>
                  <a:fillRect l="-2152" t="-1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18223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12974"/>
          </a:xfrm>
        </p:spPr>
        <p:txBody>
          <a:bodyPr>
            <a:noAutofit/>
          </a:bodyPr>
          <a:lstStyle/>
          <a:p>
            <a:r>
              <a:rPr lang="en-US" sz="4400" dirty="0"/>
              <a:t>Properties of the decomposition-integral - continuation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291264" cy="4065315"/>
              </a:xfrm>
            </p:spPr>
            <p:txBody>
              <a:bodyPr/>
              <a:lstStyle/>
              <a:p>
                <a:pPr algn="l" rtl="0"/>
                <a:r>
                  <a:rPr lang="en-US" dirty="0" smtClean="0"/>
                  <a:t>Fix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𝑣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𝑌</m:t>
                    </m:r>
                  </m:oMath>
                </a14:m>
                <a:r>
                  <a:rPr lang="en-US" dirty="0"/>
                  <a:t> is </a:t>
                </a:r>
                <a:r>
                  <a:rPr lang="en-US" dirty="0">
                    <a:solidFill>
                      <a:schemeClr val="accent1"/>
                    </a:solidFill>
                  </a:rPr>
                  <a:t>leaner</a:t>
                </a:r>
                <a:r>
                  <a:rPr lang="en-US" dirty="0"/>
                  <a:t> than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/>
                  <a:t> if there are optimal decompositions in which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/>
                  <a:t> employ every indicator that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employs:</a:t>
                </a:r>
              </a:p>
              <a:p>
                <a:pPr marL="118872" indent="0" algn="l" rtl="0">
                  <a:buNone/>
                </a:pPr>
                <a:r>
                  <a:rPr lang="en-US" dirty="0" smtClean="0"/>
                  <a:t>The optimal decomposition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dirty="0" smtClean="0"/>
                  <a:t> is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/>
                          </a:rPr>
                          <m:t>𝐴</m:t>
                        </m:r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b="0" i="1" dirty="0" smtClean="0">
                        <a:latin typeface="Cambria Math"/>
                      </a:rPr>
                      <m:t>&gt;</m:t>
                    </m:r>
                    <m:r>
                      <a:rPr lang="en-US" b="0" i="1" dirty="0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dirty="0" smtClean="0"/>
                  <a:t>, and the optimal decomposition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 smtClean="0"/>
                  <a:t> is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/>
                          </a:rPr>
                          <m:t>𝐵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𝜖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sub>
                      <m:sup/>
                      <m:e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n-US" b="0" i="1" dirty="0" smtClean="0">
                        <a:latin typeface="Cambria Math"/>
                      </a:rPr>
                      <m:t>&gt;</m:t>
                    </m:r>
                    <m:r>
                      <a:rPr lang="en-US" b="0" i="1" dirty="0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dirty="0" smtClean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𝐶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𝐶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291264" cy="4065315"/>
              </a:xfrm>
              <a:blipFill rotWithShape="1">
                <a:blip r:embed="rId2" cstate="print"/>
                <a:stretch>
                  <a:fillRect l="-956" t="-6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86249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82154"/>
          </a:xfrm>
        </p:spPr>
        <p:txBody>
          <a:bodyPr>
            <a:noAutofit/>
          </a:bodyPr>
          <a:lstStyle/>
          <a:p>
            <a:r>
              <a:rPr lang="en-US" sz="4400" dirty="0"/>
              <a:t>Properties of the decomposition-integral - continuation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988840"/>
                <a:ext cx="8291264" cy="4680520"/>
              </a:xfrm>
            </p:spPr>
            <p:txBody>
              <a:bodyPr>
                <a:normAutofit fontScale="92500"/>
              </a:bodyPr>
              <a:lstStyle/>
              <a:p>
                <a:pPr algn="l" rtl="0"/>
                <a:r>
                  <a:rPr lang="en-US" u="sng" dirty="0"/>
                  <a:t>Proposition</a:t>
                </a:r>
                <a:r>
                  <a:rPr lang="en-US" dirty="0"/>
                  <a:t>: Fix a vocabulary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dirty="0"/>
                  <a:t> such that every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/>
                  <a:t> has an optimal decomposition for every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𝑣</m:t>
                    </m:r>
                  </m:oMath>
                </a14:m>
                <a:r>
                  <a:rPr lang="en-US" dirty="0"/>
                  <a:t>.  Suppose that for every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𝐷</m:t>
                    </m:r>
                    <m:r>
                      <a:rPr lang="en-US" i="1">
                        <a:latin typeface="Cambria Math"/>
                      </a:rPr>
                      <m:t>, 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dirty="0"/>
                  <a:t>, whenever there are two different decompositions of the same variable,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𝐴</m:t>
                        </m:r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𝛿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</m:e>
                    </m:nary>
                    <m:r>
                      <a:rPr lang="en-US" i="1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𝐵</m:t>
                        </m:r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sub>
                      <m:sup>
                        <m:sSup>
                          <m:sSup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/>
                          <m:sup/>
                        </m:sSup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, there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′′</m:t>
                        </m:r>
                      </m:sup>
                    </m:sSup>
                    <m:r>
                      <a:rPr lang="en-US" i="1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dirty="0"/>
                  <a:t> that contains all the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/>
                  <a:t>’s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𝛿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𝐴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dirty="0"/>
                  <a:t> and all the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𝐵</m:t>
                    </m:r>
                  </m:oMath>
                </a14:m>
                <a:r>
                  <a:rPr lang="en-US" dirty="0"/>
                  <a:t>’s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𝛾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dirty="0"/>
                  <a:t>.  Then, for every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𝑣</m:t>
                    </m:r>
                  </m:oMath>
                </a14:m>
                <a:r>
                  <a:rPr lang="en-US" dirty="0"/>
                  <a:t> and every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𝑌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𝑌</m:t>
                    </m:r>
                  </m:oMath>
                </a14:m>
                <a:r>
                  <a:rPr lang="en-US" dirty="0"/>
                  <a:t> is leaner than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i="1">
                            <a:latin typeface="Cambria Math"/>
                          </a:rPr>
                          <m:t>𝑋𝑑𝑣</m:t>
                        </m:r>
                      </m:e>
                    </m:nary>
                    <m:r>
                      <a:rPr lang="en-US" i="1">
                        <a:latin typeface="Cambria Math"/>
                      </a:rPr>
                      <m:t>+</m:t>
                    </m:r>
                    <m:nary>
                      <m:naryPr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i="1">
                            <a:latin typeface="Cambria Math"/>
                          </a:rPr>
                          <m:t>𝑌𝑑𝑣</m:t>
                        </m:r>
                      </m:e>
                    </m:nary>
                    <m:r>
                      <a:rPr lang="en-US" i="1">
                        <a:latin typeface="Cambria Math"/>
                      </a:rPr>
                      <m:t>=</m:t>
                    </m:r>
                    <m:nary>
                      <m:naryPr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𝑋</m:t>
                            </m:r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latin typeface="Cambria Math"/>
                              </a:rPr>
                              <m:t>𝑌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dirty="0"/>
                  <a:t>.</a:t>
                </a:r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988840"/>
                <a:ext cx="8291264" cy="4680520"/>
              </a:xfrm>
              <a:blipFill rotWithShape="1">
                <a:blip r:embed="rId2" cstate="print"/>
                <a:stretch>
                  <a:fillRect t="-521" r="-1618" b="-14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87691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Desirable properties</a:t>
            </a:r>
            <a:endParaRPr lang="he-IL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276872"/>
            <a:ext cx="7487567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l" rtl="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3000" dirty="0" smtClean="0"/>
              <a:t>Concavity</a:t>
            </a:r>
          </a:p>
          <a:p>
            <a:pPr marL="457200" indent="-457200" algn="l" rtl="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3000" dirty="0" smtClean="0"/>
              <a:t>Monotonicity w.r.t. stochastic dominance</a:t>
            </a:r>
          </a:p>
          <a:p>
            <a:pPr marL="457200" indent="-457200" algn="l" rtl="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3000" dirty="0" smtClean="0"/>
              <a:t>Translation-invariance</a:t>
            </a:r>
            <a:endParaRPr lang="he-IL" sz="3000" dirty="0"/>
          </a:p>
        </p:txBody>
      </p:sp>
    </p:spTree>
    <p:extLst>
      <p:ext uri="{BB962C8B-B14F-4D97-AF65-F5344CB8AC3E}">
        <p14:creationId xmlns:p14="http://schemas.microsoft.com/office/powerpoint/2010/main" xmlns="" val="4857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52728"/>
          </a:xfrm>
        </p:spPr>
        <p:txBody>
          <a:bodyPr>
            <a:normAutofit/>
          </a:bodyPr>
          <a:lstStyle/>
          <a:p>
            <a:r>
              <a:rPr lang="en-US" sz="4400" dirty="0" smtClean="0"/>
              <a:t>Concavity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844824"/>
                <a:ext cx="8291264" cy="4752528"/>
              </a:xfrm>
            </p:spPr>
            <p:txBody>
              <a:bodyPr>
                <a:normAutofit lnSpcReduction="10000"/>
              </a:bodyPr>
              <a:lstStyle/>
              <a:p>
                <a:pPr algn="l" rtl="0"/>
                <a14:m>
                  <m:oMath xmlns:m="http://schemas.openxmlformats.org/officeDocument/2006/math">
                    <m:nary>
                      <m:naryPr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dirty="0" smtClean="0"/>
                  <a:t> is 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concave</a:t>
                </a:r>
                <a:r>
                  <a:rPr lang="en-US" dirty="0" smtClean="0"/>
                  <a:t> if for every two </a:t>
                </a:r>
                <a:r>
                  <a:rPr lang="en-US" dirty="0" err="1" smtClean="0"/>
                  <a:t>r.v</a:t>
                </a:r>
                <a:r>
                  <a:rPr lang="en-US" dirty="0" smtClean="0"/>
                  <a:t>.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dirty="0" smtClean="0"/>
                  <a:t>, and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𝛾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e>
                    </m:d>
                  </m:oMath>
                </a14:m>
                <a:r>
                  <a:rPr lang="en-US" dirty="0" smtClean="0"/>
                  <a:t>: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 dirty="0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dirty="0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  <m: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  <m: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b="0" i="1" dirty="0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dirty="0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  <m:r>
                                  <a:rPr lang="en-US" b="0" i="1" dirty="0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b="0" i="1" dirty="0" smtClean="0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e>
                            </m:d>
                            <m: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  <m:t>𝑌</m:t>
                            </m:r>
                          </m:e>
                        </m:d>
                        <m:r>
                          <a:rPr lang="en-US" b="0" i="1" dirty="0" smtClean="0">
                            <a:latin typeface="Cambria Math"/>
                          </a:rPr>
                          <m:t>𝑑𝑣</m:t>
                        </m:r>
                      </m:e>
                    </m:nary>
                    <m:r>
                      <a:rPr lang="en-US" i="1" dirty="0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i="1" dirty="0" smtClean="0">
                        <a:latin typeface="Cambria Math"/>
                        <a:ea typeface="Cambria Math"/>
                      </a:rPr>
                      <m:t>𝛾</m:t>
                    </m:r>
                    <m:nary>
                      <m:naryPr>
                        <m:ctrlPr>
                          <a:rPr lang="en-US" i="1" dirty="0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dirty="0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𝑋𝑑𝑣</m:t>
                        </m:r>
                      </m:e>
                    </m:nary>
                    <m:r>
                      <a:rPr lang="en-US" b="0" i="1" dirty="0" smtClean="0">
                        <a:latin typeface="Cambria Math"/>
                        <a:ea typeface="Cambria Math"/>
                      </a:rPr>
                      <m:t>+</m:t>
                    </m:r>
                    <m:d>
                      <m:dPr>
                        <m:ctrlPr>
                          <a:rPr lang="en-US" b="0" i="1" dirty="0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𝛾</m:t>
                        </m:r>
                      </m:e>
                    </m:d>
                    <m:nary>
                      <m:naryPr>
                        <m:ctrlPr>
                          <a:rPr lang="en-US" b="0" i="1" dirty="0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dirty="0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𝑌𝑑𝑣</m:t>
                        </m:r>
                      </m:e>
                    </m:nary>
                  </m:oMath>
                </a14:m>
                <a:endParaRPr lang="en-US" dirty="0" smtClean="0"/>
              </a:p>
              <a:p>
                <a:pPr algn="l" rtl="0"/>
                <a:endParaRPr lang="en-US" u="sng" dirty="0"/>
              </a:p>
              <a:p>
                <a:pPr algn="l" rtl="0"/>
                <a:r>
                  <a:rPr lang="en-US" u="sng" dirty="0" smtClean="0"/>
                  <a:t>Theorem 1</a:t>
                </a:r>
                <a:r>
                  <a:rPr lang="en-US" dirty="0" smtClean="0"/>
                  <a:t>: The decomposition-integral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dirty="0" smtClean="0"/>
                  <a:t> is concave for every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en-US" dirty="0" err="1" smtClean="0"/>
                  <a:t>iff</a:t>
                </a:r>
                <a:r>
                  <a:rPr lang="en-US" dirty="0" smtClean="0"/>
                  <a:t> there exists a vocabulary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r>
                  <a:rPr lang="en-US" dirty="0" smtClean="0"/>
                  <a:t> containing only one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𝐷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/>
                          </a:rPr>
                          <m:t>𝐷</m:t>
                        </m:r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⊆</m:t>
                        </m:r>
                        <m:sSup>
                          <m:sSupPr>
                            <m:ctrlP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  <m:t>𝑁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 such that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  <m:r>
                      <a:rPr lang="en-US" b="0" i="1" smtClean="0">
                        <a:latin typeface="Cambria Math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ℱ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sub>
                      <m:sup/>
                      <m:e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dirty="0" smtClean="0"/>
                  <a:t>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844824"/>
                <a:ext cx="8291264" cy="4752528"/>
              </a:xfrm>
              <a:blipFill rotWithShape="1">
                <a:blip r:embed="rId2" cstate="print"/>
                <a:stretch>
                  <a:fillRect l="-74" r="-2426" b="-51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07323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82154"/>
          </a:xfrm>
        </p:spPr>
        <p:txBody>
          <a:bodyPr>
            <a:noAutofit/>
          </a:bodyPr>
          <a:lstStyle/>
          <a:p>
            <a:r>
              <a:rPr lang="en-US" sz="4400" dirty="0"/>
              <a:t>A new characterization of </a:t>
            </a:r>
            <a:r>
              <a:rPr lang="en-US" sz="4400" dirty="0" smtClean="0"/>
              <a:t>the concave </a:t>
            </a:r>
            <a:r>
              <a:rPr lang="en-US" sz="4400" dirty="0"/>
              <a:t>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916832"/>
                <a:ext cx="8291264" cy="4209331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3000" u="sng" dirty="0"/>
                  <a:t>Corollary 1</a:t>
                </a:r>
                <a:r>
                  <a:rPr lang="en-US" sz="3000" dirty="0"/>
                  <a:t>: A decomposition-integral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sz="3000" dirty="0"/>
                  <a:t> satisfies (</a:t>
                </a:r>
                <a:r>
                  <a:rPr lang="en-US" sz="3000" dirty="0" err="1"/>
                  <a:t>i</a:t>
                </a:r>
                <a:r>
                  <a:rPr lang="en-US" sz="3000" dirty="0"/>
                  <a:t>)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en-US" sz="3000" i="1">
                            <a:latin typeface="Cambria Math"/>
                          </a:rPr>
                          <m:t>𝑑𝑣</m:t>
                        </m:r>
                      </m:e>
                    </m:nary>
                    <m:r>
                      <a:rPr lang="en-US" sz="3000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3000" dirty="0"/>
                  <a:t> for every event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𝐴</m:t>
                    </m:r>
                  </m:oMath>
                </a14:m>
                <a:r>
                  <a:rPr lang="en-US" sz="3000" dirty="0"/>
                  <a:t> and capacity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𝑣</m:t>
                    </m:r>
                  </m:oMath>
                </a14:m>
                <a:r>
                  <a:rPr lang="en-US" sz="3000" dirty="0"/>
                  <a:t>; and (ii)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sz="3000" dirty="0"/>
                  <a:t> is concave, </a:t>
                </a:r>
                <a:r>
                  <a:rPr lang="en-US" sz="3000" dirty="0" err="1"/>
                  <a:t>iff</a:t>
                </a:r>
                <a:r>
                  <a:rPr lang="en-US" sz="3000" dirty="0"/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𝑐𝑎𝑣</m:t>
                        </m:r>
                      </m:sup>
                    </m:sSup>
                  </m:oMath>
                </a14:m>
                <a:r>
                  <a:rPr lang="en-US" sz="3000" dirty="0"/>
                  <a:t>.</a:t>
                </a:r>
                <a:endParaRPr lang="he-IL" sz="3000" dirty="0"/>
              </a:p>
              <a:p>
                <a:pPr algn="l" rtl="0"/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916832"/>
                <a:ext cx="8291264" cy="4209331"/>
              </a:xfr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42249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In this presentation</a:t>
            </a:r>
            <a:endParaRPr lang="he-IL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39952"/>
          </a:xfrm>
        </p:spPr>
        <p:txBody>
          <a:bodyPr/>
          <a:lstStyle/>
          <a:p>
            <a:pPr algn="l" rtl="0"/>
            <a:r>
              <a:rPr lang="en-US" sz="3000" dirty="0" smtClean="0"/>
              <a:t>A new definition for integrals w.r.t. capacities.</a:t>
            </a:r>
          </a:p>
          <a:p>
            <a:pPr algn="l" rtl="0"/>
            <a:r>
              <a:rPr lang="en-US" sz="3000" dirty="0" smtClean="0"/>
              <a:t>Defining </a:t>
            </a:r>
            <a:r>
              <a:rPr lang="en-US" sz="3000" dirty="0" err="1" smtClean="0"/>
              <a:t>Choquet</a:t>
            </a:r>
            <a:r>
              <a:rPr lang="en-US" sz="3000" dirty="0" smtClean="0"/>
              <a:t> and the concave integrals by terms of the new integral.</a:t>
            </a:r>
          </a:p>
          <a:p>
            <a:pPr algn="l" rtl="0"/>
            <a:r>
              <a:rPr lang="en-US" sz="3000" dirty="0" smtClean="0"/>
              <a:t>Properties of the new integral.</a:t>
            </a:r>
          </a:p>
          <a:p>
            <a:pPr algn="l" rtl="0"/>
            <a:r>
              <a:rPr lang="en-US" sz="3000" dirty="0" smtClean="0"/>
              <a:t>Desirable properties and the conditions for which the new integral maintains them.</a:t>
            </a:r>
          </a:p>
          <a:p>
            <a:pPr marL="118872" indent="0" algn="l" rtl="0">
              <a:buNone/>
            </a:pPr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xmlns="" val="247430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n-US" sz="4900" dirty="0"/>
              <a:t>Monotonicity w.r.t. stochastic dominance</a:t>
            </a:r>
            <a:r>
              <a:rPr lang="en-US" dirty="0"/>
              <a:t/>
            </a:r>
            <a:br>
              <a:rPr lang="en-US" dirty="0"/>
            </a:b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568952" cy="4320480"/>
              </a:xfrm>
            </p:spPr>
            <p:txBody>
              <a:bodyPr>
                <a:normAutofit fontScale="92500"/>
              </a:bodyPr>
              <a:lstStyle/>
              <a:p>
                <a:pPr algn="l" rtl="0"/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stochastically dominates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dirty="0" smtClean="0"/>
                  <a:t> w.r.t.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/>
                          </a:rPr>
                          <m:t>𝑋</m:t>
                        </m:r>
                        <m:sSup>
                          <m:sSup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  <a:ea typeface="Cambria Math"/>
                              </a:rPr>
                              <m:t>≽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</a:rPr>
                              <m:t>𝑣</m:t>
                            </m:r>
                          </m:sup>
                        </m:sSup>
                        <m:r>
                          <a:rPr lang="en-US" b="0" i="1" dirty="0" smtClean="0">
                            <a:latin typeface="Cambria Math"/>
                          </a:rPr>
                          <m:t>𝑌</m:t>
                        </m:r>
                      </m:e>
                    </m:d>
                  </m:oMath>
                </a14:m>
                <a:r>
                  <a:rPr lang="en-US" dirty="0" smtClean="0"/>
                  <a:t> if for every number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𝑡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𝑋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≥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𝑣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𝑌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≥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14:m>
                  <m:oMath xmlns:m="http://schemas.openxmlformats.org/officeDocument/2006/math">
                    <m:nary>
                      <m:naryPr>
                        <m:ctrlPr>
                          <a:rPr lang="he-IL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he-IL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he-IL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dirty="0" smtClean="0"/>
                  <a:t> is 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monotonic w.r.t. stochastic dominance </a:t>
                </a: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𝑋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𝑌</m:t>
                    </m:r>
                    <m:r>
                      <a:rPr lang="he-IL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 implies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/>
                          </a:rPr>
                          <m:t>𝑋𝑑𝑣</m:t>
                        </m:r>
                      </m:e>
                    </m:nary>
                    <m:r>
                      <a:rPr lang="en-US" i="1" smtClean="0">
                        <a:latin typeface="Cambria Math"/>
                        <a:ea typeface="Cambria Math"/>
                      </a:rPr>
                      <m:t>≥</m:t>
                    </m:r>
                    <m:nary>
                      <m:naryPr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𝑌𝑑𝑣</m:t>
                        </m:r>
                      </m:e>
                    </m:nary>
                  </m:oMath>
                </a14:m>
                <a:r>
                  <a:rPr lang="he-IL" dirty="0" smtClean="0"/>
                  <a:t>  </a:t>
                </a:r>
                <a:endParaRPr lang="en-US" dirty="0" smtClean="0"/>
              </a:p>
              <a:p>
                <a:pPr algn="l" rtl="0"/>
                <a:r>
                  <a:rPr lang="en-US" u="sng" dirty="0" smtClean="0"/>
                  <a:t>Theorem 2</a:t>
                </a:r>
                <a:r>
                  <a:rPr lang="en-US" dirty="0" smtClean="0"/>
                  <a:t>: The decomposition-integral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he-IL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he-IL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he-IL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dirty="0" smtClean="0"/>
                  <a:t> is monotonic w.r.t. stochastic dominance </a:t>
                </a:r>
                <a:r>
                  <a:rPr lang="en-US" dirty="0" err="1" smtClean="0"/>
                  <a:t>iff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dirty="0" smtClean="0"/>
                  <a:t> is the collection of all chains of the same size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dirty="0" smtClean="0"/>
                  <a:t>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𝑘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dirty="0" smtClean="0"/>
                  <a:t>).</a:t>
                </a:r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568952" cy="4320480"/>
              </a:xfrm>
              <a:blipFill rotWithShape="1">
                <a:blip r:embed="rId2" cstate="print"/>
                <a:stretch>
                  <a:fillRect t="-564" r="-11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00537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12974"/>
          </a:xfrm>
        </p:spPr>
        <p:txBody>
          <a:bodyPr>
            <a:noAutofit/>
          </a:bodyPr>
          <a:lstStyle/>
          <a:p>
            <a:r>
              <a:rPr lang="en-US" sz="4400" dirty="0"/>
              <a:t>Monotonicity w.r.t. stochastic dominance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496944" cy="4392488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3000" dirty="0" smtClean="0"/>
                  <a:t>Example: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3</m:t>
                    </m:r>
                  </m:oMath>
                </a14:m>
                <a:r>
                  <a:rPr lang="en-US" sz="3000" dirty="0"/>
                  <a:t> 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3000" dirty="0"/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12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13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1</m:t>
                    </m:r>
                  </m:oMath>
                </a14:m>
                <a:r>
                  <a:rPr lang="en-US" sz="3000" dirty="0"/>
                  <a:t>,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23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5</m:t>
                    </m:r>
                    <m:r>
                      <a:rPr lang="en-US" sz="3000" i="1">
                        <a:latin typeface="Cambria Math"/>
                      </a:rPr>
                      <m:t>/</m:t>
                    </m:r>
                    <m:r>
                      <a:rPr lang="en-US" sz="3000" i="1">
                        <a:latin typeface="Cambria Math"/>
                      </a:rPr>
                      <m:t>6</m:t>
                    </m:r>
                  </m:oMath>
                </a14:m>
                <a:r>
                  <a:rPr lang="en-US" sz="3000" dirty="0"/>
                  <a:t>,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1</m:t>
                    </m:r>
                    <m:r>
                      <a:rPr lang="en-US" sz="3000" b="0" i="1" smtClean="0">
                        <a:latin typeface="Cambria Math"/>
                      </a:rPr>
                      <m:t>/</m:t>
                    </m:r>
                    <m:r>
                      <a:rPr lang="en-US" sz="3000" b="0" i="1" smtClean="0">
                        <a:latin typeface="Cambria Math"/>
                      </a:rPr>
                      <m:t>3</m:t>
                    </m:r>
                  </m:oMath>
                </a14:m>
                <a:r>
                  <a:rPr lang="en-US" sz="3000" dirty="0" smtClean="0"/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3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1</m:t>
                    </m:r>
                    <m:r>
                      <a:rPr lang="en-US" sz="3000" b="0" i="1" smtClean="0">
                        <a:latin typeface="Cambria Math"/>
                      </a:rPr>
                      <m:t>/</m:t>
                    </m:r>
                    <m:r>
                      <a:rPr lang="en-US" sz="3000" b="0" i="1" smtClean="0">
                        <a:latin typeface="Cambria Math"/>
                      </a:rPr>
                      <m:t>6</m:t>
                    </m:r>
                  </m:oMath>
                </a14:m>
                <a:endParaRPr lang="en-US" sz="3000" dirty="0" smtClean="0"/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  <m:r>
                      <a:rPr lang="en-US" sz="3000" i="1" dirty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0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dirty="0" smtClean="0">
                            <a:latin typeface="Cambria Math"/>
                          </a:rPr>
                          <m:t>1</m:t>
                        </m:r>
                        <m:r>
                          <a:rPr lang="en-US" sz="3000" i="1" dirty="0">
                            <a:latin typeface="Cambria Math"/>
                          </a:rPr>
                          <m:t>,</m:t>
                        </m:r>
                        <m:r>
                          <a:rPr lang="en-US" sz="3000" b="0" i="1" dirty="0" smtClean="0">
                            <a:latin typeface="Cambria Math"/>
                          </a:rPr>
                          <m:t>2</m:t>
                        </m:r>
                        <m:r>
                          <a:rPr lang="en-US" sz="3000" i="1" dirty="0">
                            <a:latin typeface="Cambria Math"/>
                          </a:rPr>
                          <m:t>,</m:t>
                        </m:r>
                        <m:r>
                          <a:rPr lang="en-US" sz="3000" i="1" dirty="0">
                            <a:latin typeface="Cambria Math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0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𝑌</m:t>
                    </m:r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  <m:r>
                          <a:rPr lang="en-US" sz="3000" b="0" i="1" smtClean="0">
                            <a:latin typeface="Cambria Math"/>
                          </a:rPr>
                          <m:t>,</m:t>
                        </m:r>
                        <m:r>
                          <a:rPr lang="en-US" sz="3000" b="0" i="1" smtClean="0">
                            <a:latin typeface="Cambria Math"/>
                          </a:rPr>
                          <m:t>1</m:t>
                        </m:r>
                        <m:r>
                          <a:rPr lang="en-US" sz="3000" b="0" i="1" smtClean="0">
                            <a:latin typeface="Cambria Math"/>
                          </a:rPr>
                          <m:t>,</m:t>
                        </m:r>
                        <m:r>
                          <a:rPr lang="en-US" sz="3000" b="0" i="1" smtClean="0">
                            <a:latin typeface="Cambria Math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000" dirty="0" smtClean="0"/>
                  <a:t>.</a:t>
                </a:r>
              </a:p>
              <a:p>
                <a:pPr marL="0" indent="0" algn="l" rtl="0">
                  <a:buNone/>
                </a:pPr>
                <a:r>
                  <a:rPr lang="en-US" sz="3000" dirty="0" smtClean="0"/>
                  <a:t>Obviously,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𝑋</m:t>
                    </m:r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≽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𝑣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sz="2800" b="0" i="1" dirty="0" smtClean="0">
                    <a:latin typeface="Cambria Math"/>
                  </a:rPr>
                  <a:t>.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i="1" smtClean="0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sz="3000" dirty="0" smtClean="0"/>
                  <a:t>: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i="1">
                            <a:latin typeface="Cambria Math"/>
                          </a:rPr>
                          <m:t>𝐶</m:t>
                        </m:r>
                        <m:r>
                          <a:rPr lang="en-US" sz="3000" i="1">
                            <a:latin typeface="Cambria Math"/>
                          </a:rPr>
                          <m:t>h</m:t>
                        </m:r>
                      </m:sup>
                      <m:e>
                        <m:r>
                          <a:rPr lang="en-US" sz="3000" i="1">
                            <a:latin typeface="Cambria Math"/>
                          </a:rPr>
                          <m:t>𝑋𝑑𝑣</m:t>
                        </m:r>
                        <m:r>
                          <a:rPr lang="en-US" sz="3000" i="1">
                            <a:latin typeface="Cambria Math"/>
                          </a:rPr>
                          <m:t>=</m:t>
                        </m:r>
                        <m:r>
                          <a:rPr lang="en-US" sz="3000" i="1">
                            <a:latin typeface="Cambria Math"/>
                          </a:rPr>
                          <m:t>1</m:t>
                        </m:r>
                        <m:f>
                          <m:fPr>
                            <m:ctrlPr>
                              <a:rPr lang="en-US" sz="30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b="0" i="1" smtClean="0">
                                <a:latin typeface="Cambria Math"/>
                              </a:rPr>
                              <m:t>3</m:t>
                            </m:r>
                          </m:den>
                        </m:f>
                      </m:e>
                    </m:nary>
                    <m:r>
                      <a:rPr lang="en-US" sz="30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3000" i="1" dirty="0" smtClean="0">
                    <a:latin typeface="Cambria Math"/>
                  </a:rPr>
                  <a:t>  </a:t>
                </a:r>
                <a:r>
                  <a:rPr lang="en-US" sz="3000" dirty="0" smtClean="0">
                    <a:latin typeface="Cambria Math"/>
                  </a:rPr>
                  <a:t>&gt;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b="0" i="1" smtClean="0">
                            <a:latin typeface="Cambria Math"/>
                          </a:rPr>
                          <m:t>𝐶</m:t>
                        </m:r>
                        <m:r>
                          <a:rPr lang="en-US" sz="3000" b="0" i="1" smtClean="0">
                            <a:latin typeface="Cambria Math"/>
                          </a:rPr>
                          <m:t>h</m:t>
                        </m:r>
                      </m:sup>
                      <m:e>
                        <m:r>
                          <a:rPr lang="en-US" sz="3000" b="0" i="1" smtClean="0">
                            <a:latin typeface="Cambria Math"/>
                          </a:rPr>
                          <m:t>𝑌𝑑𝑣</m:t>
                        </m:r>
                      </m:e>
                    </m:nary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1</m:t>
                    </m:r>
                    <m:f>
                      <m:f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000" b="0" i="1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endParaRPr lang="en-US" sz="3000" b="0" i="1" dirty="0" smtClean="0">
                  <a:latin typeface="Cambria Math"/>
                </a:endParaRP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𝑐𝑎𝑣</m:t>
                        </m:r>
                      </m:sup>
                    </m:sSup>
                  </m:oMath>
                </a14:m>
                <a:r>
                  <a:rPr lang="en-US" sz="3000" dirty="0" smtClean="0"/>
                  <a:t>: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i="1">
                            <a:latin typeface="Cambria Math"/>
                          </a:rPr>
                          <m:t>𝑐𝑎𝑣</m:t>
                        </m:r>
                      </m:sup>
                      <m:e>
                        <m:r>
                          <a:rPr lang="en-US" sz="3000" i="1">
                            <a:latin typeface="Cambria Math"/>
                          </a:rPr>
                          <m:t>𝑋𝑑𝑣</m:t>
                        </m:r>
                        <m:r>
                          <a:rPr lang="en-US" sz="3000" i="1">
                            <a:latin typeface="Cambria Math"/>
                          </a:rPr>
                          <m:t>=</m:t>
                        </m:r>
                        <m:r>
                          <a:rPr lang="en-US" sz="3000" i="1">
                            <a:latin typeface="Cambria Math"/>
                          </a:rPr>
                          <m:t>1</m:t>
                        </m:r>
                        <m:f>
                          <m:f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latin typeface="Cambria Math"/>
                              </a:rPr>
                              <m:t>5</m:t>
                            </m:r>
                          </m:num>
                          <m:den>
                            <m:r>
                              <a:rPr lang="en-US" sz="3000" i="1">
                                <a:latin typeface="Cambria Math"/>
                              </a:rPr>
                              <m:t>6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3000" dirty="0" smtClean="0"/>
                  <a:t>   &lt;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b="0" i="1" smtClean="0">
                            <a:latin typeface="Cambria Math"/>
                          </a:rPr>
                          <m:t>𝑐𝑎𝑣</m:t>
                        </m:r>
                      </m:sup>
                      <m:e>
                        <m:r>
                          <a:rPr lang="en-US" sz="3000" b="0" i="1" smtClean="0">
                            <a:latin typeface="Cambria Math"/>
                          </a:rPr>
                          <m:t>𝑌𝑑𝑣</m:t>
                        </m:r>
                        <m:r>
                          <a:rPr lang="en-US" sz="3000" b="0" i="1" smtClean="0">
                            <a:latin typeface="Cambria Math"/>
                          </a:rPr>
                          <m:t>=</m:t>
                        </m:r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e>
                    </m:nary>
                  </m:oMath>
                </a14:m>
                <a:endParaRPr lang="en-US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496944" cy="4392488"/>
              </a:xfrm>
              <a:blipFill rotWithShape="1">
                <a:blip r:embed="rId2" cstate="print"/>
                <a:stretch>
                  <a:fillRect l="-2152" t="-55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86259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en-US" sz="4900" dirty="0"/>
              <a:t>Translation-invariance</a:t>
            </a:r>
            <a:r>
              <a:rPr lang="he-IL" dirty="0"/>
              <a:t/>
            </a:r>
            <a:br>
              <a:rPr lang="he-IL" dirty="0"/>
            </a:b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916832"/>
                <a:ext cx="8291264" cy="4536504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nary>
                      <m:naryPr>
                        <m:ctrlPr>
                          <a:rPr lang="he-IL" sz="30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he-IL" sz="3000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he-IL" sz="30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sz="3000" dirty="0" smtClean="0"/>
                  <a:t> is </a:t>
                </a:r>
                <a:r>
                  <a:rPr lang="en-US" sz="3000" dirty="0" smtClean="0">
                    <a:solidFill>
                      <a:schemeClr val="accent1"/>
                    </a:solidFill>
                  </a:rPr>
                  <a:t>translation-invariant</a:t>
                </a:r>
                <a:r>
                  <a:rPr lang="en-US" sz="3000" dirty="0" smtClean="0"/>
                  <a:t> for every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sz="3000" dirty="0" smtClean="0"/>
                  <a:t>, if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𝑐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sz="3000" dirty="0" smtClean="0"/>
                  <a:t>,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sz="30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sz="3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3000" b="0" i="1" smtClean="0">
                                <a:latin typeface="Cambria Math"/>
                              </a:rPr>
                              <m:t>𝑐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𝑑𝑣</m:t>
                        </m:r>
                      </m:e>
                    </m:nary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nary>
                      <m:nary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b="0" i="1" smtClean="0">
                            <a:latin typeface="Cambria Math"/>
                          </a:rPr>
                          <m:t>𝑋𝑑𝑣</m:t>
                        </m:r>
                      </m:e>
                    </m:nary>
                    <m:r>
                      <a:rPr lang="en-US" sz="3000" b="0" i="1" smtClean="0">
                        <a:latin typeface="Cambria Math"/>
                      </a:rPr>
                      <m:t>+</m:t>
                    </m:r>
                    <m:r>
                      <a:rPr lang="en-US" sz="3000" b="0" i="1" smtClean="0">
                        <a:latin typeface="Cambria Math"/>
                      </a:rPr>
                      <m:t>𝑐</m:t>
                    </m:r>
                  </m:oMath>
                </a14:m>
                <a:r>
                  <a:rPr lang="en-US" sz="3000" dirty="0" smtClean="0"/>
                  <a:t>, when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r>
                  <a:rPr lang="en-US" sz="3000" u="sng" dirty="0" smtClean="0"/>
                  <a:t>Theorem 3</a:t>
                </a:r>
                <a:r>
                  <a:rPr lang="en-US" sz="3000" dirty="0" smtClean="0"/>
                  <a:t>: </a:t>
                </a:r>
                <a:r>
                  <a:rPr lang="en-US" sz="3000" dirty="0"/>
                  <a:t>The decomposition-integral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he-IL" sz="3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he-IL" sz="3000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he-IL" sz="30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sz="3000" dirty="0" smtClean="0"/>
                  <a:t> is translation-invariant for every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sz="3000" dirty="0" smtClean="0"/>
                  <a:t> </a:t>
                </a:r>
                <a:r>
                  <a:rPr lang="en-US" sz="3000" dirty="0" err="1" smtClean="0"/>
                  <a:t>iff</a:t>
                </a:r>
                <a:r>
                  <a:rPr lang="en-US" sz="3000" dirty="0" smtClean="0"/>
                  <a:t> the vocabulary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 is (</a:t>
                </a:r>
                <a:r>
                  <a:rPr lang="en-US" sz="3000" dirty="0" err="1" smtClean="0"/>
                  <a:t>i</a:t>
                </a:r>
                <a:r>
                  <a:rPr lang="en-US" sz="3000" dirty="0" smtClean="0"/>
                  <a:t>) composed of chains; and (ii) any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𝐷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 is contained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𝐷</m:t>
                    </m:r>
                    <m:r>
                      <a:rPr lang="en-US" sz="3000" b="0" i="1" smtClean="0">
                        <a:latin typeface="Cambria Math"/>
                      </a:rPr>
                      <m:t>′∈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 that includes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3000" dirty="0" smtClean="0"/>
                  <a:t>.</a:t>
                </a:r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916832"/>
                <a:ext cx="8291264" cy="4536504"/>
              </a:xfrm>
              <a:blipFill rotWithShape="1">
                <a:blip r:embed="rId2" cstate="print"/>
                <a:stretch>
                  <a:fillRect r="-662" b="-107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3466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/>
          </a:bodyPr>
          <a:lstStyle/>
          <a:p>
            <a:r>
              <a:rPr lang="en-US" sz="4400" dirty="0"/>
              <a:t>Translation-invariance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291264" cy="4339952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3000" dirty="0" smtClean="0"/>
                  <a:t>Example: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3</m:t>
                    </m:r>
                  </m:oMath>
                </a14:m>
                <a:r>
                  <a:rPr lang="en-US" sz="3000" dirty="0"/>
                  <a:t> 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sz="3000" dirty="0" smtClean="0"/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12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23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2</m:t>
                    </m:r>
                    <m:r>
                      <a:rPr lang="en-US" sz="3000" b="0" i="1" smtClean="0">
                        <a:latin typeface="Cambria Math"/>
                      </a:rPr>
                      <m:t>/</m:t>
                    </m:r>
                    <m:r>
                      <a:rPr lang="en-US" sz="3000" b="0" i="1" smtClean="0">
                        <a:latin typeface="Cambria Math"/>
                      </a:rPr>
                      <m:t>3</m:t>
                    </m:r>
                  </m:oMath>
                </a14:m>
                <a:r>
                  <a:rPr lang="en-US" sz="3000" dirty="0" smtClean="0"/>
                  <a:t>, </a:t>
                </a:r>
                <a:endParaRPr lang="en-US" sz="3000" b="0" i="1" dirty="0" smtClean="0">
                  <a:latin typeface="Cambria Math"/>
                </a:endParaRP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13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3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sz="3000" dirty="0" smtClean="0"/>
                  <a:t> 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𝑋</m:t>
                    </m:r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  <m:r>
                          <a:rPr lang="en-US" sz="3000" b="0" i="1" smtClean="0">
                            <a:latin typeface="Cambria Math"/>
                          </a:rPr>
                          <m:t>,</m:t>
                        </m:r>
                        <m:r>
                          <a:rPr lang="en-US" sz="3000" b="0" i="1" smtClean="0">
                            <a:latin typeface="Cambria Math"/>
                          </a:rPr>
                          <m:t>4</m:t>
                        </m:r>
                        <m:r>
                          <a:rPr lang="en-US" sz="3000" b="0" i="1" smtClean="0">
                            <a:latin typeface="Cambria Math"/>
                          </a:rPr>
                          <m:t>,</m:t>
                        </m:r>
                        <m:r>
                          <a:rPr lang="en-US" sz="3000" b="0" i="1" smtClean="0">
                            <a:latin typeface="Cambria Math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0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𝑐</m:t>
                    </m:r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i="1">
                            <a:latin typeface="Cambria Math"/>
                          </a:rPr>
                          <m:t>𝐶</m:t>
                        </m:r>
                        <m:r>
                          <a:rPr lang="en-US" sz="3000" i="1">
                            <a:latin typeface="Cambria Math"/>
                          </a:rPr>
                          <m:t>h</m:t>
                        </m:r>
                      </m:sup>
                      <m:e>
                        <m:r>
                          <a:rPr lang="en-US" sz="3000" i="1">
                            <a:latin typeface="Cambria Math"/>
                          </a:rPr>
                          <m:t>𝑋𝑑𝑣</m:t>
                        </m:r>
                        <m:r>
                          <a:rPr lang="en-US" sz="3000" i="1">
                            <a:latin typeface="Cambria Math"/>
                          </a:rPr>
                          <m:t>=</m:t>
                        </m:r>
                        <m:r>
                          <a:rPr lang="en-US" sz="3000" i="1">
                            <a:latin typeface="Cambria Math"/>
                          </a:rPr>
                          <m:t>1</m:t>
                        </m:r>
                        <m:f>
                          <m:f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US" sz="3000" i="1">
                                <a:latin typeface="Cambria Math"/>
                              </a:rPr>
                              <m:t>3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3000" dirty="0" smtClean="0"/>
                  <a:t>  and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b="0" i="1" smtClean="0">
                            <a:latin typeface="Cambria Math"/>
                          </a:rPr>
                          <m:t>𝐶</m:t>
                        </m:r>
                        <m:r>
                          <a:rPr lang="en-US" sz="3000" b="0" i="1" smtClean="0">
                            <a:latin typeface="Cambria Math"/>
                          </a:rPr>
                          <m:t>h</m:t>
                        </m:r>
                      </m:sup>
                      <m:e>
                        <m:d>
                          <m:dPr>
                            <m:ctrlPr>
                              <a:rPr lang="en-US" sz="30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sz="3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30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  <m:r>
                          <a:rPr lang="en-US" sz="3000" i="1">
                            <a:latin typeface="Cambria Math"/>
                          </a:rPr>
                          <m:t>𝑑𝑣</m:t>
                        </m:r>
                        <m:r>
                          <a:rPr lang="en-US" sz="3000" i="1">
                            <a:latin typeface="Cambria Math"/>
                          </a:rPr>
                          <m:t>=</m:t>
                        </m:r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  <m:f>
                          <m:f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US" sz="3000" b="0" i="1" smtClean="0">
                                <a:latin typeface="Cambria Math"/>
                              </a:rPr>
                              <m:t>3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3000" dirty="0"/>
                  <a:t> </a:t>
                </a:r>
                <a:r>
                  <a:rPr lang="en-US" sz="3000" dirty="0" smtClean="0"/>
                  <a:t>.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i="1">
                            <a:latin typeface="Cambria Math"/>
                          </a:rPr>
                          <m:t>𝑐𝑎𝑣</m:t>
                        </m:r>
                      </m:sup>
                      <m:e>
                        <m:r>
                          <a:rPr lang="en-US" sz="3000" i="1">
                            <a:latin typeface="Cambria Math"/>
                          </a:rPr>
                          <m:t>𝑋𝑑𝑣</m:t>
                        </m:r>
                        <m:r>
                          <a:rPr lang="en-US" sz="3000" i="1">
                            <a:latin typeface="Cambria Math"/>
                          </a:rPr>
                          <m:t>=</m:t>
                        </m:r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  <m:r>
                          <a:rPr lang="en-US" sz="30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3000" b="0" i="1" smtClean="0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12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+</m:t>
                        </m:r>
                        <m:r>
                          <a:rPr lang="en-US" sz="3000" b="0" i="1" smtClean="0">
                            <a:latin typeface="Cambria Math"/>
                          </a:rPr>
                          <m:t>1</m:t>
                        </m:r>
                        <m:r>
                          <a:rPr lang="en-US" sz="30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3000" b="0" i="1" smtClean="0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23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=</m:t>
                        </m:r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e>
                    </m:nary>
                  </m:oMath>
                </a14:m>
                <a:r>
                  <a:rPr lang="en-US" sz="3000" dirty="0" smtClean="0"/>
                  <a:t> , but -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/>
                      <m:sup>
                        <m:r>
                          <a:rPr lang="en-US" sz="3000" i="1">
                            <a:latin typeface="Cambria Math"/>
                          </a:rPr>
                          <m:t>𝑐𝑎𝑣</m:t>
                        </m:r>
                      </m:sup>
                      <m:e>
                        <m:d>
                          <m:dPr>
                            <m:ctrlPr>
                              <a:rPr lang="en-US" sz="30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𝑋</m:t>
                            </m:r>
                            <m:r>
                              <a:rPr lang="en-US" sz="3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30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  <m:r>
                          <a:rPr lang="en-US" sz="3000" i="1">
                            <a:latin typeface="Cambria Math"/>
                          </a:rPr>
                          <m:t>𝑑𝑣</m:t>
                        </m:r>
                        <m:r>
                          <a:rPr lang="en-US" sz="3000" i="1">
                            <a:latin typeface="Cambria Math"/>
                          </a:rPr>
                          <m:t>=</m:t>
                        </m:r>
                        <m:r>
                          <a:rPr lang="en-US" sz="3000" b="0" i="1" smtClean="0">
                            <a:latin typeface="Cambria Math"/>
                          </a:rPr>
                          <m:t>3</m:t>
                        </m:r>
                        <m:r>
                          <a:rPr lang="en-US" sz="30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3000" b="0" i="1" smtClean="0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12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+</m:t>
                        </m:r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  <m:r>
                          <a:rPr lang="en-US" sz="30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3000" b="0" i="1" smtClean="0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23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=</m:t>
                        </m:r>
                        <m:r>
                          <a:rPr lang="en-US" sz="3000" b="0" i="1" smtClean="0">
                            <a:latin typeface="Cambria Math"/>
                          </a:rPr>
                          <m:t>3</m:t>
                        </m:r>
                        <m:f>
                          <m:f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b="0" i="1" smtClean="0">
                                <a:latin typeface="Cambria Math"/>
                              </a:rPr>
                              <m:t>3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3000" dirty="0"/>
                  <a:t> </a:t>
                </a:r>
                <a:r>
                  <a:rPr lang="en-US" sz="3000" dirty="0" smtClean="0"/>
                  <a:t>.</a:t>
                </a:r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291264" cy="4339952"/>
              </a:xfrm>
              <a:blipFill rotWithShape="1">
                <a:blip r:embed="rId2" cstate="print"/>
                <a:stretch>
                  <a:fillRect t="-56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029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52728"/>
          </a:xfrm>
        </p:spPr>
        <p:txBody>
          <a:bodyPr>
            <a:noAutofit/>
          </a:bodyPr>
          <a:lstStyle/>
          <a:p>
            <a:r>
              <a:rPr lang="en-US" sz="4400" dirty="0" smtClean="0"/>
              <a:t>A new characterization of </a:t>
            </a:r>
            <a:r>
              <a:rPr lang="en-US" sz="4400" dirty="0" err="1" smtClean="0"/>
              <a:t>Choquet</a:t>
            </a:r>
            <a:r>
              <a:rPr lang="en-US" sz="4400" dirty="0" smtClean="0"/>
              <a:t> 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988840"/>
                <a:ext cx="8424936" cy="4536504"/>
              </a:xfrm>
            </p:spPr>
            <p:txBody>
              <a:bodyPr>
                <a:normAutofit fontScale="92500" lnSpcReduction="10000"/>
              </a:bodyPr>
              <a:lstStyle/>
              <a:p>
                <a:pPr algn="l" rtl="0"/>
                <a:r>
                  <a:rPr lang="en-US" u="sng" dirty="0" smtClean="0"/>
                  <a:t>Corollary 2</a:t>
                </a:r>
                <a:r>
                  <a:rPr lang="en-US" dirty="0"/>
                  <a:t>: A decomposition-integral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dirty="0"/>
                  <a:t> satisfies (</a:t>
                </a:r>
                <a:r>
                  <a:rPr lang="en-US" dirty="0" err="1"/>
                  <a:t>i</a:t>
                </a:r>
                <a:r>
                  <a:rPr lang="en-US" dirty="0"/>
                  <a:t>)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𝑑𝑃</m:t>
                        </m:r>
                      </m:e>
                    </m:nary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d>
                  </m:oMath>
                </a14:m>
                <a:r>
                  <a:rPr lang="en-US" dirty="0" smtClean="0"/>
                  <a:t> for every probability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dirty="0" smtClean="0"/>
                  <a:t>; and (ii) it is monotonic w.r.t. stochastic dominance for every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iff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dirty="0" smtClean="0"/>
                  <a:t>.</a:t>
                </a:r>
              </a:p>
              <a:p>
                <a:pPr algn="l" rtl="0"/>
                <a:r>
                  <a:rPr lang="en-US" u="sng" dirty="0" smtClean="0"/>
                  <a:t>Corollary 3</a:t>
                </a:r>
                <a:r>
                  <a:rPr lang="en-US" dirty="0" smtClean="0"/>
                  <a:t>: </a:t>
                </a:r>
                <a:r>
                  <a:rPr lang="en-US" dirty="0"/>
                  <a:t>A decomposition-integral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dirty="0"/>
                  <a:t> satisfies (</a:t>
                </a:r>
                <a:r>
                  <a:rPr lang="en-US" dirty="0" err="1"/>
                  <a:t>i</a:t>
                </a:r>
                <a:r>
                  <a:rPr lang="en-US" dirty="0"/>
                  <a:t>)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𝑑𝑃</m:t>
                        </m:r>
                      </m:e>
                    </m:nary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𝔼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d>
                  </m:oMath>
                </a14:m>
                <a:r>
                  <a:rPr lang="en-US" dirty="0"/>
                  <a:t> for every </a:t>
                </a:r>
                <a:r>
                  <a:rPr lang="en-US" dirty="0" smtClean="0"/>
                  <a:t>probability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𝑃</m:t>
                    </m:r>
                  </m:oMath>
                </a14:m>
                <a:r>
                  <a:rPr lang="en-US" dirty="0"/>
                  <a:t>; and (ii) it </a:t>
                </a:r>
                <a:r>
                  <a:rPr lang="en-US" dirty="0" smtClean="0"/>
                  <a:t>is translation-invariant for every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dirty="0" smtClean="0"/>
                  <a:t> iff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ℱ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dirty="0" smtClean="0"/>
                  <a:t>.</a:t>
                </a:r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988840"/>
                <a:ext cx="8424936" cy="4536504"/>
              </a:xfr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93326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For Conclusion</a:t>
            </a:r>
            <a:endParaRPr lang="he-IL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39952"/>
          </a:xfrm>
        </p:spPr>
        <p:txBody>
          <a:bodyPr/>
          <a:lstStyle/>
          <a:p>
            <a:pPr algn="l" rtl="0"/>
            <a:r>
              <a:rPr lang="en-US" sz="3000" dirty="0"/>
              <a:t>A new definition for integrals w.r.t. capacities.</a:t>
            </a:r>
          </a:p>
          <a:p>
            <a:pPr algn="l" rtl="0"/>
            <a:r>
              <a:rPr lang="en-US" sz="3000" dirty="0"/>
              <a:t>A new characterization of the concave </a:t>
            </a:r>
            <a:r>
              <a:rPr lang="en-US" sz="3000" dirty="0" smtClean="0"/>
              <a:t>integral.</a:t>
            </a:r>
            <a:endParaRPr lang="en-US" sz="3000" dirty="0"/>
          </a:p>
          <a:p>
            <a:pPr algn="l" rtl="0"/>
            <a:r>
              <a:rPr lang="en-US" sz="3000" dirty="0"/>
              <a:t>Two new characterizations of integral </a:t>
            </a:r>
            <a:r>
              <a:rPr lang="en-US" sz="3000" dirty="0" err="1" smtClean="0"/>
              <a:t>Choquet</a:t>
            </a:r>
            <a:r>
              <a:rPr lang="en-US" sz="3000" dirty="0" smtClean="0"/>
              <a:t> (that </a:t>
            </a:r>
            <a:r>
              <a:rPr lang="en-US" sz="3000" dirty="0"/>
              <a:t>do not use </a:t>
            </a:r>
            <a:r>
              <a:rPr lang="en-US" sz="3000" dirty="0" err="1"/>
              <a:t>comonotone</a:t>
            </a:r>
            <a:r>
              <a:rPr lang="en-US" sz="3000" dirty="0"/>
              <a:t> </a:t>
            </a:r>
            <a:r>
              <a:rPr lang="en-US" sz="3000" dirty="0" err="1" smtClean="0"/>
              <a:t>additivity</a:t>
            </a:r>
            <a:r>
              <a:rPr lang="en-US" sz="3000" dirty="0" smtClean="0"/>
              <a:t>).</a:t>
            </a:r>
          </a:p>
          <a:p>
            <a:pPr algn="l" rtl="0"/>
            <a:r>
              <a:rPr lang="en-US" sz="3000" dirty="0" smtClean="0"/>
              <a:t>Finding a trade-off between different desirable properties.</a:t>
            </a:r>
            <a:endParaRPr lang="en-US" sz="3000" dirty="0"/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xmlns="" val="87720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415661" y="1556792"/>
            <a:ext cx="8229600" cy="2808312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THE  END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xmlns="" val="62346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Definitions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60848"/>
                <a:ext cx="8435280" cy="4320480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000" dirty="0" smtClean="0"/>
                  <a:t>Let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𝑁</m:t>
                    </m:r>
                  </m:oMath>
                </a14:m>
                <a:r>
                  <a:rPr lang="en-US" sz="3000" dirty="0" smtClean="0"/>
                  <a:t> be a </a:t>
                </a:r>
                <a:r>
                  <a:rPr lang="en-US" sz="3000" dirty="0"/>
                  <a:t>finite set,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i="1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𝑛</m:t>
                    </m:r>
                  </m:oMath>
                </a14:m>
                <a:r>
                  <a:rPr lang="en-US" sz="3000" dirty="0"/>
                  <a:t>.</a:t>
                </a:r>
              </a:p>
              <a:p>
                <a:pPr algn="l" rtl="0"/>
                <a:r>
                  <a:rPr lang="en-US" sz="3000" dirty="0" smtClean="0"/>
                  <a:t>A </a:t>
                </a:r>
                <a:r>
                  <a:rPr lang="en-US" sz="3000" dirty="0" smtClean="0">
                    <a:cs typeface="+mj-cs"/>
                  </a:rPr>
                  <a:t>capacity</a:t>
                </a:r>
                <a:r>
                  <a:rPr lang="en-US" sz="3000" dirty="0" smtClean="0"/>
                  <a:t>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sz="3000" dirty="0" smtClean="0"/>
                  <a:t> over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𝑁</m:t>
                    </m:r>
                  </m:oMath>
                </a14:m>
                <a:r>
                  <a:rPr lang="en-US" sz="3000" dirty="0" smtClean="0"/>
                  <a:t> is a function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r>
                      <a:rPr lang="en-US" sz="3000" b="0" i="1" smtClean="0"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</a:rPr>
                          <m:t>𝑁</m:t>
                        </m:r>
                      </m:sup>
                    </m:sSup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→</m:t>
                    </m:r>
                    <m:d>
                      <m:dPr>
                        <m:begChr m:val="["/>
                        <m:endChr m:val="]"/>
                        <m:ctrlPr>
                          <a:rPr lang="en-US" sz="3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,∞</m:t>
                        </m:r>
                      </m:e>
                    </m:d>
                  </m:oMath>
                </a14:m>
                <a:r>
                  <a:rPr lang="en-US" sz="3000" dirty="0" smtClean="0"/>
                  <a:t> satisfying: </a:t>
                </a:r>
              </a:p>
              <a:p>
                <a:pPr marL="0" indent="0" algn="l" rtl="0">
                  <a:buNone/>
                </a:pPr>
                <a:r>
                  <a:rPr lang="en-US" sz="3000" dirty="0" smtClean="0"/>
                  <a:t>(</a:t>
                </a:r>
                <a:r>
                  <a:rPr lang="en-US" sz="3000" dirty="0" err="1" smtClean="0"/>
                  <a:t>i</a:t>
                </a:r>
                <a:r>
                  <a:rPr lang="en-US" sz="3000" dirty="0" smtClean="0"/>
                  <a:t>)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𝜙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sz="3000" dirty="0" smtClean="0"/>
                  <a:t>. </a:t>
                </a:r>
              </a:p>
              <a:p>
                <a:pPr marL="0" indent="0" algn="l" rtl="0">
                  <a:buNone/>
                </a:pPr>
                <a:r>
                  <a:rPr lang="en-US" sz="3000" dirty="0" smtClean="0"/>
                  <a:t>(ii)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𝑆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𝑁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3000" dirty="0" smtClean="0"/>
                  <a:t>,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𝑆</m:t>
                        </m:r>
                      </m:e>
                    </m:d>
                    <m:r>
                      <a:rPr lang="en-US" sz="30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𝑣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r>
                  <a:rPr lang="en-US" sz="3000" dirty="0" smtClean="0"/>
                  <a:t>A random variable (</a:t>
                </a:r>
                <a:r>
                  <a:rPr lang="en-US" sz="3000" dirty="0" err="1" smtClean="0"/>
                  <a:t>r.v</a:t>
                </a:r>
                <a:r>
                  <a:rPr lang="en-US" sz="3000" dirty="0" smtClean="0"/>
                  <a:t>.)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 smtClean="0"/>
                  <a:t> over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𝑁</m:t>
                    </m:r>
                  </m:oMath>
                </a14:m>
                <a:r>
                  <a:rPr lang="en-US" sz="3000" dirty="0" smtClean="0"/>
                  <a:t> is a function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𝑋</m:t>
                    </m:r>
                    <m:r>
                      <a:rPr lang="en-US" sz="3000" b="0" i="1" smtClean="0">
                        <a:latin typeface="Cambria Math"/>
                      </a:rPr>
                      <m:t>:</m:t>
                    </m:r>
                    <m:r>
                      <a:rPr lang="en-US" sz="3000" b="0" i="1" smtClean="0">
                        <a:latin typeface="Cambria Math"/>
                      </a:rPr>
                      <m:t>𝑁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r>
                  <a:rPr lang="en-US" sz="3000" dirty="0" smtClean="0"/>
                  <a:t>A subset of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𝑁</m:t>
                    </m:r>
                  </m:oMath>
                </a14:m>
                <a:r>
                  <a:rPr lang="en-US" sz="3000" dirty="0" smtClean="0"/>
                  <a:t> will be called an event.</a:t>
                </a:r>
              </a:p>
              <a:p>
                <a:pPr marL="0" indent="0" algn="l" rtl="0">
                  <a:buNone/>
                </a:pPr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60848"/>
                <a:ext cx="8435280" cy="4320480"/>
              </a:xfrm>
              <a:blipFill rotWithShape="1">
                <a:blip r:embed="rId2" cstate="print"/>
                <a:stretch>
                  <a:fillRect l="-2095" t="-564"/>
                </a:stretch>
              </a:blipFill>
            </p:spPr>
            <p:txBody>
              <a:bodyPr/>
              <a:lstStyle/>
              <a:p>
                <a:r>
                  <a:rPr lang="he-IL" dirty="0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8468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60848"/>
                <a:ext cx="8291264" cy="4608512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 smtClean="0"/>
                  <a:t> be a random variable.</a:t>
                </a:r>
              </a:p>
              <a:p>
                <a:pPr algn="l" rtl="0">
                  <a:lnSpc>
                    <a:spcPct val="120000"/>
                  </a:lnSpc>
                </a:pPr>
                <a:r>
                  <a:rPr lang="en-US" dirty="0" smtClean="0"/>
                  <a:t>A 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sub-decomposition</a:t>
                </a:r>
                <a:r>
                  <a:rPr lang="en-US" dirty="0" smtClean="0"/>
                  <a:t>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 smtClean="0"/>
                  <a:t> is a finite summation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dirty="0" smtClean="0"/>
                  <a:t> such that:</a:t>
                </a: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en-US" dirty="0" smtClean="0"/>
                  <a:t>(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)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  <m:r>
                      <a:rPr lang="en-US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𝑋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en-US" dirty="0" smtClean="0"/>
                  <a:t>(ii)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𝑁</m:t>
                    </m:r>
                  </m:oMath>
                </a14:m>
                <a:r>
                  <a:rPr lang="en-US" dirty="0" smtClean="0"/>
                  <a:t>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𝑖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1</m:t>
                    </m:r>
                    <m:r>
                      <a:rPr lang="en-US" b="0" i="1" smtClean="0">
                        <a:latin typeface="Cambria Math"/>
                      </a:rPr>
                      <m:t>,…,</m:t>
                    </m:r>
                    <m:r>
                      <a:rPr lang="en-US" b="0" i="1" smtClean="0">
                        <a:latin typeface="Cambria Math"/>
                      </a:rPr>
                      <m:t>𝑘</m:t>
                    </m:r>
                    <m:r>
                      <a:rPr lang="en-US" b="0" i="1" smtClean="0">
                        <a:latin typeface="Cambria Math"/>
                      </a:rPr>
                      <m:t>.</m:t>
                    </m:r>
                  </m:oMath>
                </a14:m>
                <a:endParaRPr lang="en-US" b="0" dirty="0" smtClean="0"/>
              </a:p>
              <a:p>
                <a:pPr algn="l" rtl="0">
                  <a:lnSpc>
                    <a:spcPct val="120000"/>
                  </a:lnSpc>
                </a:pPr>
                <a:r>
                  <a:rPr lang="en-US" b="0" dirty="0" smtClean="0"/>
                  <a:t>If there is an equality in (</a:t>
                </a:r>
                <a:r>
                  <a:rPr lang="en-US" b="0" dirty="0" err="1" smtClean="0"/>
                  <a:t>i</a:t>
                </a:r>
                <a:r>
                  <a:rPr lang="en-US" b="0" dirty="0" smtClean="0"/>
                  <a:t>), then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 is a 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decomposition</a:t>
                </a:r>
                <a:r>
                  <a:rPr lang="en-US" dirty="0" smtClean="0"/>
                  <a:t>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algn="l" rtl="0">
                  <a:lnSpc>
                    <a:spcPct val="120000"/>
                  </a:lnSpc>
                </a:pPr>
                <a:r>
                  <a:rPr lang="en-US" b="0" dirty="0" smtClean="0"/>
                  <a:t>The </a:t>
                </a:r>
                <a:r>
                  <a:rPr lang="en-US" b="0" dirty="0" smtClean="0">
                    <a:solidFill>
                      <a:schemeClr val="accent1"/>
                    </a:solidFill>
                  </a:rPr>
                  <a:t>value</a:t>
                </a:r>
                <a:r>
                  <a:rPr lang="en-US" b="0" dirty="0" smtClean="0"/>
                  <a:t> of a decomposition w.r.t.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𝑣</m:t>
                    </m:r>
                  </m:oMath>
                </a14:m>
                <a:r>
                  <a:rPr lang="en-US" b="0" dirty="0" smtClean="0"/>
                  <a:t> is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b="0" dirty="0" smtClean="0"/>
                  <a:t>.</a:t>
                </a:r>
              </a:p>
              <a:p>
                <a:pPr algn="l" rtl="0"/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60848"/>
                <a:ext cx="8291264" cy="4608512"/>
              </a:xfrm>
              <a:blipFill rotWithShape="1">
                <a:blip r:embed="rId2" cstate="print"/>
                <a:stretch>
                  <a:fillRect l="-2132" t="-529" b="-251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51520" y="116632"/>
            <a:ext cx="889248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Sub-decompositions and decompositions of a random variable</a:t>
            </a:r>
            <a:endParaRPr lang="he-IL" sz="4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00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67544" y="14469"/>
                <a:ext cx="8352928" cy="1359024"/>
              </a:xfrm>
            </p:spPr>
            <p:txBody>
              <a:bodyPr>
                <a:noAutofit/>
              </a:bodyPr>
              <a:lstStyle/>
              <a:p>
                <a:pPr rtl="0"/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/>
                      </a:rPr>
                      <m:t>𝐷</m:t>
                    </m:r>
                  </m:oMath>
                </a14:m>
                <a:r>
                  <a:rPr lang="en-US" sz="4400" dirty="0" smtClean="0"/>
                  <a:t>-sub-decompositions and </a:t>
                </a:r>
                <a:br>
                  <a:rPr lang="en-US" sz="4400" dirty="0" smtClean="0"/>
                </a:b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/>
                      </a:rPr>
                      <m:t>𝐷</m:t>
                    </m:r>
                  </m:oMath>
                </a14:m>
                <a:r>
                  <a:rPr lang="en-US" sz="4400" dirty="0" smtClean="0"/>
                  <a:t>-decompositions</a:t>
                </a:r>
                <a:endParaRPr lang="he-IL" sz="4400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67544" y="14469"/>
                <a:ext cx="8352928" cy="1359024"/>
              </a:xfr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132856"/>
                <a:ext cx="8229600" cy="4237931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000" dirty="0"/>
                  <a:t>Let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𝐷</m:t>
                    </m:r>
                  </m:oMath>
                </a14:m>
                <a:r>
                  <a:rPr lang="en-US" sz="3000" dirty="0"/>
                  <a:t> be a set of subsets of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𝑁</m:t>
                    </m:r>
                  </m:oMath>
                </a14:m>
                <a:r>
                  <a:rPr lang="en-US" sz="3000" dirty="0"/>
                  <a:t>,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𝐷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⊆</m:t>
                    </m:r>
                    <m:sSup>
                      <m:sSup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  <m:sup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sz="3000" dirty="0"/>
                  <a:t>.</a:t>
                </a:r>
              </a:p>
              <a:p>
                <a:pPr algn="l" rtl="0"/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3000" i="1">
                            <a:latin typeface="Cambria Math"/>
                          </a:rPr>
                          <m:t>𝑖</m:t>
                        </m:r>
                        <m:r>
                          <m:rPr>
                            <m:brk m:alnAt="25"/>
                          </m:rPr>
                          <a:rPr lang="en-US" sz="3000" i="1">
                            <a:latin typeface="Cambria Math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sz="30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3000" i="1">
                            <a:latin typeface="Cambria Math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sz="3000" dirty="0"/>
                  <a:t> is a </a:t>
                </a:r>
                <a14:m>
                  <m:oMath xmlns:m="http://schemas.openxmlformats.org/officeDocument/2006/math">
                    <m:r>
                      <a:rPr lang="en-US" sz="3000" i="1" dirty="0">
                        <a:solidFill>
                          <a:schemeClr val="accent1"/>
                        </a:solidFill>
                        <a:latin typeface="Cambria Math"/>
                      </a:rPr>
                      <m:t>𝐷</m:t>
                    </m:r>
                  </m:oMath>
                </a14:m>
                <a:r>
                  <a:rPr lang="en-US" sz="3000" dirty="0">
                    <a:solidFill>
                      <a:schemeClr val="accent1"/>
                    </a:solidFill>
                  </a:rPr>
                  <a:t>-sub-decomposition </a:t>
                </a:r>
                <a:r>
                  <a:rPr lang="en-US" sz="3000" dirty="0"/>
                  <a:t>of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/>
                  <a:t> if </a:t>
                </a:r>
                <a:r>
                  <a:rPr lang="en-US" sz="3000" dirty="0" smtClean="0"/>
                  <a:t>it is a sub-decomposition of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30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𝐷</m:t>
                    </m:r>
                  </m:oMath>
                </a14:m>
                <a:r>
                  <a:rPr lang="en-US" sz="3000" dirty="0"/>
                  <a:t> for every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𝑖</m:t>
                    </m:r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1</m:t>
                    </m:r>
                    <m:r>
                      <a:rPr lang="en-US" sz="3000" i="1">
                        <a:latin typeface="Cambria Math"/>
                      </a:rPr>
                      <m:t>,…,</m:t>
                    </m:r>
                    <m:r>
                      <a:rPr lang="en-US" sz="3000" i="1">
                        <a:latin typeface="Cambria Math"/>
                      </a:rPr>
                      <m:t>𝑘</m:t>
                    </m:r>
                    <m:r>
                      <a:rPr lang="en-US" sz="3000" i="1">
                        <a:latin typeface="Cambria Math"/>
                      </a:rPr>
                      <m:t>.</m:t>
                    </m:r>
                  </m:oMath>
                </a14:m>
                <a:endParaRPr lang="en-US" sz="3000" dirty="0" smtClean="0"/>
              </a:p>
              <a:p>
                <a:pPr algn="l" rtl="0"/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3000" i="1">
                            <a:latin typeface="Cambria Math"/>
                          </a:rPr>
                          <m:t>𝑖</m:t>
                        </m:r>
                        <m:r>
                          <m:rPr>
                            <m:brk m:alnAt="25"/>
                          </m:rPr>
                          <a:rPr lang="en-US" sz="3000" i="1">
                            <a:latin typeface="Cambria Math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sz="30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3000" i="1">
                            <a:latin typeface="Cambria Math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sz="3000" dirty="0"/>
                  <a:t> is a </a:t>
                </a:r>
                <a14:m>
                  <m:oMath xmlns:m="http://schemas.openxmlformats.org/officeDocument/2006/math">
                    <m:r>
                      <a:rPr lang="en-US" sz="3000" i="1" dirty="0">
                        <a:solidFill>
                          <a:schemeClr val="accent1"/>
                        </a:solidFill>
                        <a:latin typeface="Cambria Math"/>
                      </a:rPr>
                      <m:t>𝐷</m:t>
                    </m:r>
                  </m:oMath>
                </a14:m>
                <a:r>
                  <a:rPr lang="en-US" sz="3000" dirty="0">
                    <a:solidFill>
                      <a:schemeClr val="accent1"/>
                    </a:solidFill>
                  </a:rPr>
                  <a:t>-decomposition </a:t>
                </a:r>
                <a:r>
                  <a:rPr lang="en-US" sz="3000" dirty="0"/>
                  <a:t>of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/>
                  <a:t> if it is </a:t>
                </a:r>
                <a:r>
                  <a:rPr lang="en-US" sz="3000" dirty="0" smtClean="0"/>
                  <a:t>a decomposition of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30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𝐷</m:t>
                    </m:r>
                  </m:oMath>
                </a14:m>
                <a:r>
                  <a:rPr lang="en-US" sz="3000" dirty="0"/>
                  <a:t> for every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𝑖</m:t>
                    </m:r>
                    <m:r>
                      <a:rPr lang="en-US" sz="3000" i="1">
                        <a:latin typeface="Cambria Math"/>
                      </a:rPr>
                      <m:t>=</m:t>
                    </m:r>
                    <m:r>
                      <a:rPr lang="en-US" sz="3000" i="1">
                        <a:latin typeface="Cambria Math"/>
                      </a:rPr>
                      <m:t>1</m:t>
                    </m:r>
                    <m:r>
                      <a:rPr lang="en-US" sz="3000" i="1">
                        <a:latin typeface="Cambria Math"/>
                      </a:rPr>
                      <m:t>,…,</m:t>
                    </m:r>
                    <m:r>
                      <a:rPr lang="en-US" sz="3000" i="1">
                        <a:latin typeface="Cambria Math"/>
                      </a:rPr>
                      <m:t>𝑘</m:t>
                    </m:r>
                    <m:r>
                      <a:rPr lang="en-US" sz="3000" i="1">
                        <a:latin typeface="Cambria Math"/>
                      </a:rPr>
                      <m:t>.</m:t>
                    </m:r>
                  </m:oMath>
                </a14:m>
                <a:endParaRPr lang="en-US" sz="3000" dirty="0"/>
              </a:p>
              <a:p>
                <a:pPr algn="l" rtl="0"/>
                <a:endParaRPr lang="en-US" sz="3000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132856"/>
                <a:ext cx="8229600" cy="4237931"/>
              </a:xfrm>
              <a:blipFill rotWithShape="1">
                <a:blip r:embed="rId3" cstate="print"/>
                <a:stretch>
                  <a:fillRect l="-2222" t="-719" r="-192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780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4400" dirty="0" smtClean="0"/>
              <a:t>Examples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496944" cy="4392488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3000" dirty="0" smtClean="0"/>
                  <a:t>Suppose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𝐷</m:t>
                    </m:r>
                    <m:r>
                      <a:rPr lang="en-US" sz="3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3000" i="1">
                            <a:latin typeface="Cambria Math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𝑋</m:t>
                    </m:r>
                    <m:r>
                      <a:rPr lang="en-US" sz="30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3000" dirty="0"/>
                  <a:t>.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he-IL" sz="3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3000" i="1">
                            <a:latin typeface="Cambria Math"/>
                          </a:rPr>
                          <m:t>𝑖</m:t>
                        </m:r>
                        <m:r>
                          <m:rPr>
                            <m:brk m:alnAt="25"/>
                          </m:rPr>
                          <a:rPr lang="he-IL" sz="3000" i="1">
                            <a:latin typeface="Cambria Math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he-IL" sz="30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3000" i="1">
                            <a:latin typeface="Cambria Math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he-IL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he-IL" sz="3000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he-IL" sz="3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e>
                            </m:d>
                          </m:sub>
                        </m:sSub>
                      </m:e>
                    </m:nary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3000" dirty="0"/>
                  <a:t> are both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𝐷</m:t>
                    </m:r>
                  </m:oMath>
                </a14:m>
                <a:r>
                  <a:rPr lang="en-US" sz="3000" dirty="0"/>
                  <a:t>-decompositions of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endParaRPr lang="en-US" sz="3000" dirty="0" smtClean="0"/>
              </a:p>
              <a:p>
                <a:pPr algn="l" rtl="0"/>
                <a:r>
                  <a:rPr lang="en-US" sz="3000" dirty="0" smtClean="0"/>
                  <a:t>Suppose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3</m:t>
                    </m:r>
                  </m:oMath>
                </a14:m>
                <a:r>
                  <a:rPr lang="en-US" sz="3000" dirty="0" smtClean="0"/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𝐷</m:t>
                    </m:r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, 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12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</a:rPr>
                          <m:t>, </m:t>
                        </m:r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</a:rPr>
                              <m:t>123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3000" dirty="0" smtClean="0"/>
                  <a:t>,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latin typeface="Cambria Math"/>
                      </a:rPr>
                      <m:t>𝑋</m:t>
                    </m:r>
                    <m:r>
                      <a:rPr lang="en-US" sz="3000" b="0" i="1" dirty="0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000" b="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dirty="0" smtClean="0">
                            <a:latin typeface="Cambria Math"/>
                          </a:rPr>
                          <m:t>2</m:t>
                        </m:r>
                        <m:r>
                          <a:rPr lang="en-US" sz="3000" b="0" i="1" dirty="0" smtClean="0">
                            <a:latin typeface="Cambria Math"/>
                          </a:rPr>
                          <m:t>,</m:t>
                        </m:r>
                        <m:r>
                          <a:rPr lang="en-US" sz="3000" b="0" i="1" dirty="0" smtClean="0">
                            <a:latin typeface="Cambria Math"/>
                          </a:rPr>
                          <m:t>2</m:t>
                        </m:r>
                        <m:r>
                          <a:rPr lang="en-US" sz="3000" b="0" i="1" dirty="0" smtClean="0">
                            <a:latin typeface="Cambria Math"/>
                          </a:rPr>
                          <m:t>,</m:t>
                        </m:r>
                        <m:r>
                          <a:rPr lang="en-US" sz="3000" b="0" i="1" dirty="0" smtClean="0">
                            <a:latin typeface="Cambria Math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0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𝑌</m:t>
                    </m:r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000" b="0" i="1" smtClean="0">
                            <a:latin typeface="Cambria Math"/>
                          </a:rPr>
                          <m:t>1</m:t>
                        </m:r>
                        <m:r>
                          <a:rPr lang="en-US" sz="3000" b="0" i="1" smtClean="0">
                            <a:latin typeface="Cambria Math"/>
                          </a:rPr>
                          <m:t>,</m:t>
                        </m:r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  <m:r>
                          <a:rPr lang="en-US" sz="3000" b="0" i="1" smtClean="0">
                            <a:latin typeface="Cambria Math"/>
                          </a:rPr>
                          <m:t>,</m:t>
                        </m:r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3000" dirty="0" smtClean="0"/>
                  <a:t>.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  <m:r>
                      <a:rPr lang="en-US" sz="30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3000" dirty="0" smtClean="0"/>
                  <a:t>has a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𝐷</m:t>
                    </m:r>
                  </m:oMath>
                </a14:m>
                <a:r>
                  <a:rPr lang="en-US" sz="3000" dirty="0"/>
                  <a:t>-</a:t>
                </a:r>
                <a:r>
                  <a:rPr lang="en-US" sz="3000" dirty="0" smtClean="0"/>
                  <a:t>decomposition: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3000" i="1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30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ctrlPr>
                              <a:rPr lang="en-US" sz="300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US" sz="3000" b="0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3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12</m:t>
                            </m:r>
                          </m:e>
                        </m:d>
                      </m:sub>
                    </m:sSub>
                    <m:r>
                      <a:rPr lang="en-US" sz="3000" b="0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3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123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3000" dirty="0" smtClean="0"/>
                  <a:t>, and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sz="3000" dirty="0" smtClean="0"/>
                  <a:t> has only </a:t>
                </a:r>
                <a14:m>
                  <m:oMath xmlns:m="http://schemas.openxmlformats.org/officeDocument/2006/math">
                    <m:r>
                      <a:rPr lang="en-US" sz="3000" i="1" dirty="0" smtClean="0">
                        <a:latin typeface="Cambria Math"/>
                      </a:rPr>
                      <m:t>𝐷</m:t>
                    </m:r>
                  </m:oMath>
                </a14:m>
                <a:r>
                  <a:rPr lang="en-US" sz="3000" dirty="0" smtClean="0"/>
                  <a:t>-sub-decompositions, such as: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∗</m:t>
                        </m:r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ctrlPr>
                              <a:rPr lang="en-US" sz="300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US" sz="30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∗</m:t>
                    </m:r>
                    <m:sSub>
                      <m:sSub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ctrlPr>
                              <a:rPr lang="en-US" sz="300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12</m:t>
                            </m:r>
                          </m:e>
                        </m:d>
                      </m:sub>
                    </m:sSub>
                    <m:r>
                      <a:rPr lang="en-US" sz="3000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3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ctrlPr>
                              <a:rPr lang="en-US" sz="300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123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3000" dirty="0" smtClean="0"/>
                  <a:t>.</a:t>
                </a:r>
                <a:endParaRPr lang="he-IL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496944" cy="4392488"/>
              </a:xfrm>
              <a:blipFill rotWithShape="1">
                <a:blip r:embed="rId2" cstate="print"/>
                <a:stretch>
                  <a:fillRect l="-2152" t="-55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71647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The decomposition-integral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060848"/>
                <a:ext cx="8424936" cy="4464496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3000" dirty="0" smtClean="0"/>
                  <a:t>A vocabulary</a:t>
                </a:r>
                <a14:m>
                  <m:oMath xmlns:m="http://schemas.openxmlformats.org/officeDocument/2006/math">
                    <m:r>
                      <a:rPr lang="en-US" sz="3000" b="0" i="0" dirty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3000" i="1" dirty="0" smtClean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 is a set of subsets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latin typeface="Cambria Math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r>
                  <a:rPr lang="en-US" sz="3000" dirty="0"/>
                  <a:t>A sub-decomposition of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/>
                  <a:t>-allowable if it is a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𝐷</m:t>
                    </m:r>
                  </m:oMath>
                </a14:m>
                <a:r>
                  <a:rPr lang="en-US" sz="3000" dirty="0"/>
                  <a:t>-sub-decomposition of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𝐷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pPr algn="l" rtl="0"/>
                <a:r>
                  <a:rPr lang="en-US" sz="3000" dirty="0" smtClean="0"/>
                  <a:t>The </a:t>
                </a:r>
                <a:r>
                  <a:rPr lang="en-US" sz="3000" dirty="0"/>
                  <a:t>decomposition-integral w.r.t.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/>
                  <a:t> </a:t>
                </a:r>
                <a:r>
                  <a:rPr lang="en-US" sz="3000" dirty="0" smtClean="0"/>
                  <a:t>is defined:   </a:t>
                </a:r>
                <a:endParaRPr lang="en-US" sz="3000" dirty="0"/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3000" i="1">
                            <a:latin typeface="Cambria Math"/>
                          </a:rPr>
                          <m:t>𝑋𝑑𝑣</m:t>
                        </m:r>
                      </m:e>
                    </m:nary>
                  </m:oMath>
                </a14:m>
                <a:r>
                  <a:rPr lang="en-US" sz="3000" dirty="0"/>
                  <a:t>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>
                        <a:latin typeface="Cambria Math"/>
                      </a:rPr>
                      <m:t>max</m:t>
                    </m:r>
                    <m:r>
                      <a:rPr lang="en-US" sz="3000">
                        <a:latin typeface="Cambria Math"/>
                      </a:rPr>
                      <m:t> </m:t>
                    </m:r>
                    <m:r>
                      <a:rPr lang="en-US" sz="3000" i="1">
                        <a:latin typeface="Cambria Math"/>
                      </a:rPr>
                      <m:t>{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3000" i="1">
                            <a:latin typeface="Cambria Math"/>
                          </a:rPr>
                          <m:t>𝑣</m:t>
                        </m:r>
                        <m:d>
                          <m:d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3000">
                        <a:latin typeface="Cambria Math"/>
                      </a:rPr>
                      <m:t>; 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brk m:alnAt="7"/>
                          </m:rPr>
                          <a:rPr lang="en-US" sz="3000" i="1">
                            <a:latin typeface="Cambria Math"/>
                            <a:ea typeface="Cambria Math"/>
                          </a:rPr>
                          <m:t>𝐷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0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  <a:ea typeface="Cambria Math"/>
                      </a:rPr>
                      <m:t>ℱ</m:t>
                    </m:r>
                  </m:oMath>
                </a14:m>
                <a:r>
                  <a:rPr lang="en-US" sz="3000" dirty="0"/>
                  <a:t>-allowable sub-decomposition of X}. </a:t>
                </a:r>
              </a:p>
              <a:p>
                <a:pPr algn="l" rtl="0"/>
                <a:endParaRPr lang="en-US" sz="3000" dirty="0" smtClean="0"/>
              </a:p>
              <a:p>
                <a:pPr algn="l" rtl="0"/>
                <a:r>
                  <a:rPr lang="en-US" sz="3000" dirty="0" smtClean="0"/>
                  <a:t>The </a:t>
                </a:r>
                <a:r>
                  <a:rPr lang="en-US" sz="3000" dirty="0"/>
                  <a:t>sub-decomposition attaining the maximum is called the </a:t>
                </a:r>
                <a:r>
                  <a:rPr lang="en-US" sz="3000" dirty="0">
                    <a:solidFill>
                      <a:srgbClr val="FFC000"/>
                    </a:solidFill>
                  </a:rPr>
                  <a:t>optimal sub-decomposition </a:t>
                </a:r>
                <a:r>
                  <a:rPr lang="en-US" sz="3000" dirty="0"/>
                  <a:t>of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sz="3000" dirty="0" smtClean="0"/>
                  <a:t>.</a:t>
                </a:r>
                <a:endParaRPr lang="en-US" sz="3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060848"/>
                <a:ext cx="8424936" cy="4464496"/>
              </a:xfrm>
              <a:blipFill rotWithShape="1">
                <a:blip r:embed="rId2" cstate="print"/>
                <a:stretch>
                  <a:fillRect l="-2171" t="-546" r="-2098" b="-423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63964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Examples</a:t>
            </a:r>
            <a:endParaRPr lang="he-IL" sz="4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988840"/>
                <a:ext cx="8676456" cy="4680520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20000"/>
                  </a:lnSpc>
                </a:pPr>
                <a:r>
                  <a:rPr lang="en-US" sz="2700" dirty="0" smtClean="0"/>
                  <a:t>Suppose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3</m:t>
                    </m:r>
                  </m:oMath>
                </a14:m>
                <a:endParaRPr lang="en-US" sz="2700" dirty="0" smtClean="0"/>
              </a:p>
              <a:p>
                <a:pPr marL="0" indent="0" algn="l" rtl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2700" i="1" smtClean="0">
                        <a:latin typeface="Cambria Math"/>
                        <a:ea typeface="Cambria Math"/>
                      </a:rPr>
                      <m:t>ℱ</m:t>
                    </m:r>
                    <m:r>
                      <a:rPr lang="en-US" sz="2700" b="0" i="1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7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  <m:r>
                              <a:rPr lang="en-US" sz="27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, </m:t>
                            </m:r>
                            <m:d>
                              <m:dPr>
                                <m:ctrlPr>
                                  <a:rPr lang="en-US" sz="27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7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  <m:r>
                              <a:rPr lang="en-US" sz="27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, </m:t>
                            </m:r>
                            <m:d>
                              <m:dPr>
                                <m:ctrlPr>
                                  <a:rPr lang="en-US" sz="27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123</m:t>
                                </m:r>
                              </m:e>
                            </m:d>
                          </m:e>
                        </m:d>
                        <m:r>
                          <a:rPr lang="en-US" sz="27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7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e>
                            </m:d>
                            <m:r>
                              <a:rPr lang="en-US" sz="27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d>
                              <m:dPr>
                                <m:ctrlPr>
                                  <a:rPr lang="en-US" sz="27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latin typeface="Cambria Math"/>
                                    <a:ea typeface="Cambria Math"/>
                                  </a:rPr>
                                  <m:t>12</m:t>
                                </m:r>
                              </m:e>
                            </m:d>
                          </m:e>
                        </m:d>
                        <m:r>
                          <a:rPr lang="en-US" sz="27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7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latin typeface="Cambria Math"/>
                                    <a:ea typeface="Cambria Math"/>
                                  </a:rPr>
                                  <m:t>23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lang="en-US" sz="2700" dirty="0" smtClean="0"/>
                  <a:t> </a:t>
                </a: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27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𝑁</m:t>
                        </m:r>
                      </m:e>
                    </m:d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1</m:t>
                    </m:r>
                  </m:oMath>
                </a14:m>
                <a:r>
                  <a:rPr lang="en-US" sz="2700" dirty="0"/>
                  <a:t>,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12</m:t>
                        </m:r>
                      </m:e>
                    </m:d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13</m:t>
                        </m:r>
                      </m:e>
                    </m:d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1</m:t>
                    </m:r>
                    <m:r>
                      <a:rPr lang="en-US" sz="2700" i="1">
                        <a:latin typeface="Cambria Math"/>
                      </a:rPr>
                      <m:t>/</m:t>
                    </m:r>
                    <m:r>
                      <a:rPr lang="en-US" sz="2700" i="1">
                        <a:latin typeface="Cambria Math"/>
                      </a:rPr>
                      <m:t>2</m:t>
                    </m:r>
                  </m:oMath>
                </a14:m>
                <a:r>
                  <a:rPr lang="en-US" sz="2700" dirty="0"/>
                  <a:t>,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23</m:t>
                        </m:r>
                      </m:e>
                    </m:d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5</m:t>
                    </m:r>
                    <m:r>
                      <a:rPr lang="en-US" sz="2700" i="1">
                        <a:latin typeface="Cambria Math"/>
                      </a:rPr>
                      <m:t>/</m:t>
                    </m:r>
                    <m:r>
                      <a:rPr lang="en-US" sz="2700" i="1">
                        <a:latin typeface="Cambria Math"/>
                      </a:rPr>
                      <m:t>6</m:t>
                    </m:r>
                  </m:oMath>
                </a14:m>
                <a:r>
                  <a:rPr lang="en-US" sz="2700" dirty="0"/>
                  <a:t>,</a:t>
                </a:r>
                <a:r>
                  <a:rPr lang="en-US" sz="2700" dirty="0" smtClean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3</m:t>
                        </m:r>
                      </m:e>
                    </m:d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1</m:t>
                    </m:r>
                    <m:r>
                      <a:rPr lang="en-US" sz="2700" i="1">
                        <a:latin typeface="Cambria Math"/>
                      </a:rPr>
                      <m:t>/</m:t>
                    </m:r>
                    <m:r>
                      <a:rPr lang="en-US" sz="2700" i="1">
                        <a:latin typeface="Cambria Math"/>
                      </a:rPr>
                      <m:t>3</m:t>
                    </m:r>
                  </m:oMath>
                </a14:m>
                <a:r>
                  <a:rPr lang="en-US" sz="2700" dirty="0"/>
                  <a:t>.</a:t>
                </a:r>
                <a:r>
                  <a:rPr lang="en-US" sz="2700" i="1" dirty="0">
                    <a:latin typeface="Cambria Math"/>
                  </a:rPr>
                  <a:t> </a:t>
                </a:r>
                <a:r>
                  <a:rPr lang="en-US" sz="2700" i="1" dirty="0" smtClean="0"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 dirty="0">
                        <a:latin typeface="Cambria Math"/>
                      </a:rPr>
                      <m:t>𝑋</m:t>
                    </m:r>
                    <m:r>
                      <a:rPr lang="en-US" sz="2700" i="1" dirty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7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 dirty="0">
                            <a:latin typeface="Cambria Math"/>
                          </a:rPr>
                          <m:t>2</m:t>
                        </m:r>
                        <m:r>
                          <a:rPr lang="en-US" sz="2700" i="1" dirty="0">
                            <a:latin typeface="Cambria Math"/>
                          </a:rPr>
                          <m:t>,</m:t>
                        </m:r>
                        <m:r>
                          <a:rPr lang="en-US" sz="2700" i="1" dirty="0">
                            <a:latin typeface="Cambria Math"/>
                          </a:rPr>
                          <m:t>2</m:t>
                        </m:r>
                        <m:r>
                          <a:rPr lang="en-US" sz="2700" i="1" dirty="0">
                            <a:latin typeface="Cambria Math"/>
                          </a:rPr>
                          <m:t>,</m:t>
                        </m:r>
                        <m:r>
                          <a:rPr lang="en-US" sz="2700" i="1" dirty="0">
                            <a:latin typeface="Cambria Math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700" dirty="0"/>
                  <a:t> and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/>
                      </a:rPr>
                      <m:t>𝑌</m:t>
                    </m:r>
                    <m:r>
                      <a:rPr lang="en-US" sz="27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1</m:t>
                        </m:r>
                        <m:r>
                          <a:rPr lang="en-US" sz="2700" i="1">
                            <a:latin typeface="Cambria Math"/>
                          </a:rPr>
                          <m:t>,</m:t>
                        </m:r>
                        <m:r>
                          <a:rPr lang="en-US" sz="2700" i="1">
                            <a:latin typeface="Cambria Math"/>
                          </a:rPr>
                          <m:t>2</m:t>
                        </m:r>
                        <m:r>
                          <a:rPr lang="en-US" sz="2700" i="1">
                            <a:latin typeface="Cambria Math"/>
                          </a:rPr>
                          <m:t>,</m:t>
                        </m:r>
                        <m:r>
                          <a:rPr lang="en-US" sz="2700" b="0" i="1" smtClean="0">
                            <a:latin typeface="Cambria Math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2700" dirty="0"/>
                  <a:t>.</a:t>
                </a:r>
                <a:endParaRPr lang="en-US" sz="2700" dirty="0" smtClean="0"/>
              </a:p>
              <a:p>
                <a:pPr marL="0" indent="0" algn="l" rtl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2700" i="1" dirty="0">
                        <a:latin typeface="Cambria Math"/>
                      </a:rPr>
                      <m:t>𝑋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smtClean="0"/>
                  <a:t>has an optimal decomposition: </a:t>
                </a:r>
                <a:endParaRPr lang="en-US" sz="2700" dirty="0" smtClean="0">
                  <a:latin typeface="Cambria Math"/>
                  <a:ea typeface="Cambria Math"/>
                </a:endParaRP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270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700" i="1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7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700" i="1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ctrlPr>
                              <a:rPr lang="en-US" sz="27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</m:sub>
                    </m:sSub>
                    <m:r>
                      <a:rPr lang="en-US" sz="2700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27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700" i="1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ctrlPr>
                              <a:rPr lang="en-US" sz="27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/>
                                <a:ea typeface="Cambria Math"/>
                              </a:rPr>
                              <m:t>12</m:t>
                            </m:r>
                          </m:e>
                        </m:d>
                      </m:sub>
                    </m:sSub>
                    <m:r>
                      <a:rPr lang="en-US" sz="2700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27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700" i="1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ctrlPr>
                              <a:rPr lang="en-US" sz="27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/>
                                <a:ea typeface="Cambria Math"/>
                              </a:rPr>
                              <m:t>123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2700" dirty="0" smtClean="0"/>
                  <a:t>,</a:t>
                </a:r>
                <a:r>
                  <a:rPr lang="en-US" sz="2700" dirty="0"/>
                  <a:t> </a:t>
                </a:r>
                <a:r>
                  <a:rPr lang="en-US" sz="2700" dirty="0" smtClean="0"/>
                  <a:t>and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7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7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2700" b="0" i="1" smtClean="0">
                            <a:latin typeface="Cambria Math"/>
                          </a:rPr>
                          <m:t>𝑋𝑑𝑣</m:t>
                        </m:r>
                        <m:r>
                          <a:rPr lang="en-US" sz="2700" b="0" i="1" smtClean="0"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700" dirty="0" smtClean="0"/>
                  <a:t>= </a:t>
                </a:r>
                <a14:m>
                  <m:oMath xmlns:m="http://schemas.openxmlformats.org/officeDocument/2006/math">
                    <m:r>
                      <a:rPr lang="en-US" sz="2700" b="0" i="1" dirty="0" smtClean="0">
                        <a:latin typeface="Cambria Math"/>
                      </a:rPr>
                      <m:t>0</m:t>
                    </m:r>
                    <m:r>
                      <a:rPr lang="en-US" sz="2700" b="0" i="1" dirty="0" smtClean="0">
                        <a:latin typeface="Cambria Math"/>
                      </a:rPr>
                      <m:t>∗</m:t>
                    </m:r>
                    <m:f>
                      <m:fPr>
                        <m:ctrlPr>
                          <a:rPr lang="en-US" sz="2700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700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700" b="0" i="1" dirty="0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700" b="0" i="1" dirty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700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700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700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700" b="0" i="1" dirty="0" smtClean="0">
                        <a:latin typeface="Cambria Math"/>
                      </a:rPr>
                      <m:t>+</m:t>
                    </m:r>
                    <m:r>
                      <a:rPr lang="en-US" sz="2700" b="0" i="1" dirty="0" smtClean="0">
                        <a:latin typeface="Cambria Math"/>
                      </a:rPr>
                      <m:t>1</m:t>
                    </m:r>
                    <m:r>
                      <a:rPr lang="en-US" sz="2700" b="0" i="1" dirty="0" smtClean="0">
                        <a:latin typeface="Cambria Math"/>
                      </a:rPr>
                      <m:t>=</m:t>
                    </m:r>
                    <m:r>
                      <a:rPr lang="en-US" sz="2700" b="0" i="1" dirty="0" smtClean="0">
                        <a:latin typeface="Cambria Math"/>
                      </a:rPr>
                      <m:t>1</m:t>
                    </m:r>
                    <m:f>
                      <m:fPr>
                        <m:ctrlPr>
                          <a:rPr lang="en-US" sz="2700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700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700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700" dirty="0" smtClean="0"/>
                  <a:t>.  </a:t>
                </a:r>
                <a:endParaRPr lang="en-US" sz="2700" i="1" dirty="0" smtClean="0">
                  <a:latin typeface="Cambria Math"/>
                </a:endParaRP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2700" i="1" dirty="0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sz="2700" dirty="0" smtClean="0"/>
                  <a:t> has an optimal sub-decomposition: </a:t>
                </a:r>
                <a:endParaRPr lang="en-US" sz="2700" b="0" i="1" dirty="0" smtClean="0">
                  <a:latin typeface="Cambria Math"/>
                </a:endParaRP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2</m:t>
                    </m:r>
                    <m:r>
                      <a:rPr lang="en-US" sz="2700" b="0" i="1" smtClean="0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n-US" sz="27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latin typeface="Cambria Math"/>
                            <a:ea typeface="Cambria Math"/>
                          </a:rPr>
                          <m:t>𝕀</m:t>
                        </m:r>
                      </m:e>
                      <m:sub>
                        <m:d>
                          <m:dPr>
                            <m:ctrlPr>
                              <a:rPr lang="en-US" sz="27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latin typeface="Cambria Math"/>
                              </a:rPr>
                              <m:t>23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2700" dirty="0" smtClean="0"/>
                  <a:t>, and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7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700" i="1" smtClean="0">
                            <a:latin typeface="Cambria Math"/>
                            <a:ea typeface="Cambria Math"/>
                          </a:rPr>
                          <m:t>ℱ</m:t>
                        </m:r>
                      </m:sub>
                      <m:sup/>
                      <m:e>
                        <m:r>
                          <a:rPr lang="en-US" sz="2700" b="0" i="1" smtClean="0">
                            <a:latin typeface="Cambria Math"/>
                          </a:rPr>
                          <m:t>𝑌𝑑𝑣</m:t>
                        </m:r>
                        <m:r>
                          <a:rPr lang="en-US" sz="2700" b="0" i="1" smtClean="0"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700" dirty="0" smtClean="0"/>
                  <a:t>= </a:t>
                </a:r>
                <a14:m>
                  <m:oMath xmlns:m="http://schemas.openxmlformats.org/officeDocument/2006/math">
                    <m:r>
                      <a:rPr lang="en-US" sz="2700" b="0" i="1" dirty="0" smtClean="0">
                        <a:latin typeface="Cambria Math"/>
                      </a:rPr>
                      <m:t>2</m:t>
                    </m:r>
                    <m:r>
                      <a:rPr lang="en-US" sz="2700" b="0" i="1" dirty="0" smtClean="0">
                        <a:latin typeface="Cambria Math"/>
                      </a:rPr>
                      <m:t>∗</m:t>
                    </m:r>
                    <m:f>
                      <m:fPr>
                        <m:ctrlPr>
                          <a:rPr lang="en-US" sz="2700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700" b="0" i="1" dirty="0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2700" b="0" i="1" dirty="0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sz="2700" b="0" i="1" dirty="0" smtClean="0">
                        <a:latin typeface="Cambria Math"/>
                      </a:rPr>
                      <m:t>=</m:t>
                    </m:r>
                    <m:r>
                      <a:rPr lang="en-US" sz="2700" b="0" i="1" dirty="0" smtClean="0">
                        <a:latin typeface="Cambria Math"/>
                      </a:rPr>
                      <m:t>1</m:t>
                    </m:r>
                    <m:f>
                      <m:fPr>
                        <m:ctrlPr>
                          <a:rPr lang="en-US" sz="2700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700" b="0" i="1" dirty="0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700" b="0" i="1" dirty="0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700" dirty="0" smtClean="0"/>
                  <a:t>.</a:t>
                </a:r>
                <a:endParaRPr lang="en-US" sz="2700" dirty="0"/>
              </a:p>
              <a:p>
                <a:pPr algn="l" rtl="0"/>
                <a:endParaRPr lang="he-IL" sz="27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988840"/>
                <a:ext cx="8676456" cy="4680520"/>
              </a:xfr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82662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3460</TotalTime>
  <Words>259</Words>
  <Application>Microsoft Office PowerPoint</Application>
  <PresentationFormat>On-screen Show (4:3)</PresentationFormat>
  <Paragraphs>90</Paragraphs>
  <Slides>36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Module</vt:lpstr>
      <vt:lpstr>Decomposition-Integral: Unifying Choquet and the Concave Integrals </vt:lpstr>
      <vt:lpstr>Non-additive integral</vt:lpstr>
      <vt:lpstr>In this presentation</vt:lpstr>
      <vt:lpstr>Definitions</vt:lpstr>
      <vt:lpstr>Slide 5</vt:lpstr>
      <vt:lpstr> </vt:lpstr>
      <vt:lpstr>Examples</vt:lpstr>
      <vt:lpstr>The decomposition-integral</vt:lpstr>
      <vt:lpstr>Examples</vt:lpstr>
      <vt:lpstr>The decomposition-integral as a generalization of known integrals</vt:lpstr>
      <vt:lpstr>The concave integral</vt:lpstr>
      <vt:lpstr>The concave integral as a decomposition-integral</vt:lpstr>
      <vt:lpstr>The concave integral</vt:lpstr>
      <vt:lpstr>Choquet integral</vt:lpstr>
      <vt:lpstr>Choquet integral as a decomposition-integral</vt:lpstr>
      <vt:lpstr>Choquet integral as a decomposition-integral</vt:lpstr>
      <vt:lpstr>Examples</vt:lpstr>
      <vt:lpstr>Riemann integral</vt:lpstr>
      <vt:lpstr>Shilkret integral</vt:lpstr>
      <vt:lpstr>Properties of the decomposition-integral</vt:lpstr>
      <vt:lpstr>Properties of the decomposition-integral - continuation</vt:lpstr>
      <vt:lpstr>Properties of the decomposition-integral - continuation</vt:lpstr>
      <vt:lpstr>Properties of the decomposition-integral - continuation</vt:lpstr>
      <vt:lpstr>Properties of the decomposition-integral - continuation</vt:lpstr>
      <vt:lpstr>Properties of the decomposition-integral - continuation</vt:lpstr>
      <vt:lpstr>Properties of the decomposition-integral - continuation</vt:lpstr>
      <vt:lpstr>Desirable properties</vt:lpstr>
      <vt:lpstr>Concavity</vt:lpstr>
      <vt:lpstr>A new characterization of the concave integral</vt:lpstr>
      <vt:lpstr>Monotonicity w.r.t. stochastic dominance </vt:lpstr>
      <vt:lpstr>Monotonicity w.r.t. stochastic dominance</vt:lpstr>
      <vt:lpstr>Translation-invariance </vt:lpstr>
      <vt:lpstr>Translation-invariance</vt:lpstr>
      <vt:lpstr>A new characterization of Choquet integral</vt:lpstr>
      <vt:lpstr>For Conclusion</vt:lpstr>
      <vt:lpstr>THE 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Decomposition-Integral: Unifying Choquet and the Concave Integrals</dc:title>
  <dc:creator>Amnon-Yaarit</dc:creator>
  <cp:lastModifiedBy>lehrer</cp:lastModifiedBy>
  <cp:revision>117</cp:revision>
  <dcterms:created xsi:type="dcterms:W3CDTF">2011-12-15T14:02:27Z</dcterms:created>
  <dcterms:modified xsi:type="dcterms:W3CDTF">2012-01-01T12:51:55Z</dcterms:modified>
</cp:coreProperties>
</file>