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3"/>
  </p:notesMasterIdLst>
  <p:sldIdLst>
    <p:sldId id="256" r:id="rId2"/>
    <p:sldId id="261" r:id="rId3"/>
    <p:sldId id="257" r:id="rId4"/>
    <p:sldId id="258" r:id="rId5"/>
    <p:sldId id="259" r:id="rId6"/>
    <p:sldId id="260" r:id="rId7"/>
    <p:sldId id="269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73" r:id="rId17"/>
    <p:sldId id="274" r:id="rId18"/>
    <p:sldId id="281" r:id="rId19"/>
    <p:sldId id="275" r:id="rId20"/>
    <p:sldId id="276" r:id="rId21"/>
    <p:sldId id="279" r:id="rId22"/>
    <p:sldId id="280" r:id="rId23"/>
    <p:sldId id="288" r:id="rId24"/>
    <p:sldId id="282" r:id="rId25"/>
    <p:sldId id="283" r:id="rId26"/>
    <p:sldId id="284" r:id="rId27"/>
    <p:sldId id="285" r:id="rId28"/>
    <p:sldId id="286" r:id="rId29"/>
    <p:sldId id="287" r:id="rId30"/>
    <p:sldId id="289" r:id="rId31"/>
    <p:sldId id="290" r:id="rId32"/>
    <p:sldId id="292" r:id="rId33"/>
    <p:sldId id="291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2" r:id="rId52"/>
    <p:sldId id="313" r:id="rId53"/>
    <p:sldId id="314" r:id="rId54"/>
    <p:sldId id="315" r:id="rId55"/>
    <p:sldId id="316" r:id="rId56"/>
    <p:sldId id="317" r:id="rId57"/>
    <p:sldId id="310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  <p:sldId id="331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94660"/>
  </p:normalViewPr>
  <p:slideViewPr>
    <p:cSldViewPr>
      <p:cViewPr varScale="1">
        <p:scale>
          <a:sx n="87" d="100"/>
          <a:sy n="87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2645F-6957-460C-86EE-9C354135D98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C8E3E-BAD5-4696-AB99-761E43774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Written by </a:t>
            </a:r>
            <a:r>
              <a:rPr lang="en-US" dirty="0" err="1" smtClean="0"/>
              <a:t>Yoav</a:t>
            </a:r>
            <a:r>
              <a:rPr lang="en-US" smtClean="0"/>
              <a:t> Cohen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C8E3E-BAD5-4696-AB99-761E437744C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A097C4-46B0-4341-96C7-8C3A1BFC854E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307114-A1C7-46D8-B101-901DD66FFEA1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34FFF-8C77-47CE-9082-4509A3A9E8B0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B606F-04C1-4308-A96F-8FA428A304CB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79A30-9672-427C-AC47-CFFAF64DD70C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B7D4-8C3F-410E-9FEC-810628F49A2B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FE398-5CDB-4A0D-8892-39A1C69B2273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B64E12-5708-4DD3-8A59-C73E29A86D5C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EAE5C-8303-4B56-A152-7BB9119F3992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E9D3E4-BBFD-4276-9DB3-16C5A3BC90D6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8B90E0-E611-4057-BC05-32A6247CB443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B7F47F-2CED-44AB-8413-67731E8B1CEC}" type="datetime1">
              <a:rPr lang="en-US" smtClean="0"/>
              <a:pPr/>
              <a:t>6/14/2010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8316"/>
            <a:ext cx="7772400" cy="1082056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Computational Game Theory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Lecture 1 - 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3730" name="Picture 2" descr="https://mail.google.com/mail/images/cleardo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88425" y="-136525"/>
            <a:ext cx="9525" cy="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representation of the game: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Prisoner’s </a:t>
            </a:r>
            <a:r>
              <a:rPr lang="en-US" dirty="0" err="1" smtClean="0"/>
              <a:t>Dilema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285992"/>
            <a:ext cx="4772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ular Callout 4"/>
          <p:cNvSpPr/>
          <p:nvPr/>
        </p:nvSpPr>
        <p:spPr>
          <a:xfrm>
            <a:off x="2643174" y="4786322"/>
            <a:ext cx="914400" cy="612648"/>
          </a:xfrm>
          <a:prstGeom prst="wedgeRectCallout">
            <a:avLst>
              <a:gd name="adj1" fmla="val 152917"/>
              <a:gd name="adj2" fmla="val -213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Row Player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representation of the game: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Prisoner’s </a:t>
            </a:r>
            <a:r>
              <a:rPr lang="en-US" dirty="0" err="1" smtClean="0"/>
              <a:t>Dilema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285992"/>
            <a:ext cx="4772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4857752" y="5000636"/>
            <a:ext cx="1857388" cy="612648"/>
          </a:xfrm>
          <a:prstGeom prst="wedgeRectCallout">
            <a:avLst>
              <a:gd name="adj1" fmla="val -50872"/>
              <a:gd name="adj2" fmla="val -243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Column Player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590350"/>
          </a:xfrm>
        </p:spPr>
        <p:txBody>
          <a:bodyPr/>
          <a:lstStyle/>
          <a:p>
            <a:r>
              <a:rPr lang="en-US" dirty="0" smtClean="0"/>
              <a:t>Matrix representation of the game: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Prisoner’s </a:t>
            </a:r>
            <a:r>
              <a:rPr lang="en-US" dirty="0" err="1" smtClean="0"/>
              <a:t>Dilema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285992"/>
            <a:ext cx="4772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357686" y="3546158"/>
            <a:ext cx="714380" cy="2857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51514" y="4500570"/>
            <a:ext cx="8229600" cy="92869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000" dirty="0" smtClean="0"/>
              <a:t>For example: Column player confesses, row player doesn’t.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000" dirty="0" smtClean="0"/>
              <a:t> Column player gets 1 year, row player gets 5 years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player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If player 1-i confesses then:</a:t>
            </a:r>
          </a:p>
          <a:p>
            <a:pPr lvl="2"/>
            <a:r>
              <a:rPr lang="en-US" dirty="0" smtClean="0"/>
              <a:t>If player </a:t>
            </a:r>
            <a:r>
              <a:rPr lang="en-US" dirty="0" err="1" smtClean="0"/>
              <a:t>i</a:t>
            </a:r>
            <a:r>
              <a:rPr lang="en-US" dirty="0" smtClean="0"/>
              <a:t> confesses he will get 4 years</a:t>
            </a:r>
          </a:p>
          <a:p>
            <a:pPr lvl="2"/>
            <a:r>
              <a:rPr lang="en-US" dirty="0" smtClean="0"/>
              <a:t>If player </a:t>
            </a:r>
            <a:r>
              <a:rPr lang="en-US" dirty="0" err="1" smtClean="0"/>
              <a:t>i</a:t>
            </a:r>
            <a:r>
              <a:rPr lang="en-US" dirty="0" smtClean="0"/>
              <a:t> doesn’t confess he will get 5 years</a:t>
            </a:r>
          </a:p>
          <a:p>
            <a:pPr lvl="1"/>
            <a:r>
              <a:rPr lang="en-US" dirty="0" smtClean="0"/>
              <a:t>If player 1-i doesn’t confess then:</a:t>
            </a:r>
          </a:p>
          <a:p>
            <a:pPr lvl="2"/>
            <a:r>
              <a:rPr lang="en-US" dirty="0" smtClean="0"/>
              <a:t>If player </a:t>
            </a:r>
            <a:r>
              <a:rPr lang="en-US" dirty="0" err="1" smtClean="0"/>
              <a:t>i</a:t>
            </a:r>
            <a:r>
              <a:rPr lang="en-US" dirty="0" smtClean="0"/>
              <a:t> confesses he will get 1 year</a:t>
            </a:r>
          </a:p>
          <a:p>
            <a:pPr lvl="2"/>
            <a:r>
              <a:rPr lang="en-US" dirty="0" smtClean="0"/>
              <a:t>If player </a:t>
            </a:r>
            <a:r>
              <a:rPr lang="en-US" dirty="0" err="1" smtClean="0"/>
              <a:t>i</a:t>
            </a:r>
            <a:r>
              <a:rPr lang="en-US" dirty="0" smtClean="0"/>
              <a:t> confesses he will get 2 years</a:t>
            </a:r>
          </a:p>
          <a:p>
            <a:pPr lvl="2"/>
            <a:endParaRPr lang="en-US" dirty="0" smtClean="0"/>
          </a:p>
          <a:p>
            <a:pPr algn="ctr">
              <a:buNone/>
            </a:pPr>
            <a:r>
              <a:rPr lang="en-US" dirty="0" smtClean="0"/>
              <a:t>What will player </a:t>
            </a:r>
            <a:r>
              <a:rPr lang="en-US" dirty="0" err="1" smtClean="0"/>
              <a:t>i</a:t>
            </a:r>
            <a:r>
              <a:rPr lang="en-US" dirty="0" smtClean="0"/>
              <a:t> do?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Prisoner’s </a:t>
            </a:r>
            <a:r>
              <a:rPr lang="en-US" dirty="0" err="1" smtClean="0"/>
              <a:t>Dilema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player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If player 1-i confesses then:</a:t>
            </a:r>
          </a:p>
          <a:p>
            <a:pPr lvl="2"/>
            <a:r>
              <a:rPr lang="en-US" b="1" dirty="0" smtClean="0">
                <a:solidFill>
                  <a:srgbClr val="92D050"/>
                </a:solidFill>
              </a:rPr>
              <a:t>If player </a:t>
            </a:r>
            <a:r>
              <a:rPr lang="en-US" b="1" dirty="0" err="1" smtClean="0">
                <a:solidFill>
                  <a:srgbClr val="92D050"/>
                </a:solidFill>
              </a:rPr>
              <a:t>i</a:t>
            </a:r>
            <a:r>
              <a:rPr lang="en-US" b="1" dirty="0" smtClean="0">
                <a:solidFill>
                  <a:srgbClr val="92D050"/>
                </a:solidFill>
              </a:rPr>
              <a:t> confesses he will get 4 years</a:t>
            </a:r>
          </a:p>
          <a:p>
            <a:pPr lvl="2"/>
            <a:r>
              <a:rPr lang="en-US" dirty="0" smtClean="0"/>
              <a:t>If player </a:t>
            </a:r>
            <a:r>
              <a:rPr lang="en-US" dirty="0" err="1" smtClean="0"/>
              <a:t>i</a:t>
            </a:r>
            <a:r>
              <a:rPr lang="en-US" dirty="0" smtClean="0"/>
              <a:t> doesn’t confess he will get 5 years</a:t>
            </a:r>
          </a:p>
          <a:p>
            <a:pPr lvl="1"/>
            <a:r>
              <a:rPr lang="en-US" dirty="0" smtClean="0"/>
              <a:t>If player 1-i doesn’t confess then:</a:t>
            </a:r>
          </a:p>
          <a:p>
            <a:pPr lvl="2"/>
            <a:r>
              <a:rPr lang="en-US" b="1" dirty="0" smtClean="0">
                <a:solidFill>
                  <a:srgbClr val="92D050"/>
                </a:solidFill>
              </a:rPr>
              <a:t>If player </a:t>
            </a:r>
            <a:r>
              <a:rPr lang="en-US" b="1" dirty="0" err="1" smtClean="0">
                <a:solidFill>
                  <a:srgbClr val="92D050"/>
                </a:solidFill>
              </a:rPr>
              <a:t>i</a:t>
            </a:r>
            <a:r>
              <a:rPr lang="en-US" b="1" dirty="0" smtClean="0">
                <a:solidFill>
                  <a:srgbClr val="92D050"/>
                </a:solidFill>
              </a:rPr>
              <a:t> confesses he will get 1 year</a:t>
            </a:r>
          </a:p>
          <a:p>
            <a:pPr lvl="2"/>
            <a:r>
              <a:rPr lang="en-US" dirty="0" smtClean="0"/>
              <a:t>If player </a:t>
            </a:r>
            <a:r>
              <a:rPr lang="en-US" dirty="0" err="1" smtClean="0"/>
              <a:t>i</a:t>
            </a:r>
            <a:r>
              <a:rPr lang="en-US" dirty="0" smtClean="0"/>
              <a:t> confesses he will get 2 years</a:t>
            </a:r>
          </a:p>
          <a:p>
            <a:pPr lvl="2"/>
            <a:endParaRPr lang="en-US" dirty="0" smtClean="0"/>
          </a:p>
          <a:p>
            <a:pPr algn="ctr">
              <a:buNone/>
            </a:pPr>
            <a:r>
              <a:rPr lang="en-US" b="1" dirty="0" smtClean="0"/>
              <a:t>Confessing is the best action for player </a:t>
            </a:r>
            <a:r>
              <a:rPr lang="en-US" b="1" dirty="0" err="1" smtClean="0"/>
              <a:t>i</a:t>
            </a:r>
            <a:endParaRPr lang="en-US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Prisoner’s </a:t>
            </a:r>
            <a:r>
              <a:rPr lang="en-US" dirty="0" err="1" smtClean="0"/>
              <a:t>Dilema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Theory predicts that both players will choose to confess</a:t>
            </a:r>
          </a:p>
          <a:p>
            <a:r>
              <a:rPr lang="en-US" dirty="0" smtClean="0"/>
              <a:t>This is called an Equilibrium (to be defined later)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Prisoner’s </a:t>
            </a:r>
            <a:r>
              <a:rPr lang="en-US" dirty="0" err="1" smtClean="0"/>
              <a:t>Dilema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8277" y="3762389"/>
            <a:ext cx="4772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33140" y="4702806"/>
            <a:ext cx="714380" cy="2857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 Service Providers (ISP) often share their physical networks for free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some cases an ISP can either choose to route traffic in its own network or via a partner network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 Routing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ISP</a:t>
            </a:r>
            <a:r>
              <a:rPr lang="en-US" sz="2400" dirty="0" err="1" smtClean="0"/>
              <a:t>i</a:t>
            </a:r>
            <a:r>
              <a:rPr lang="en-US" dirty="0" smtClean="0"/>
              <a:t> needs to route traffic from </a:t>
            </a:r>
            <a:r>
              <a:rPr lang="en-US" dirty="0" err="1" smtClean="0"/>
              <a:t>s</a:t>
            </a:r>
            <a:r>
              <a:rPr lang="en-US" sz="2000" dirty="0" err="1" smtClean="0"/>
              <a:t>i</a:t>
            </a:r>
            <a:r>
              <a:rPr lang="en-US" dirty="0" smtClean="0"/>
              <a:t> to </a:t>
            </a:r>
            <a:r>
              <a:rPr lang="en-US" dirty="0" err="1" smtClean="0"/>
              <a:t>t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r>
              <a:rPr lang="en-US" dirty="0" smtClean="0"/>
              <a:t>A and B are gateways between their physical networks</a:t>
            </a:r>
          </a:p>
          <a:p>
            <a:r>
              <a:rPr lang="en-US" dirty="0" smtClean="0"/>
              <a:t>The cost of routing </a:t>
            </a:r>
          </a:p>
          <a:p>
            <a:pPr>
              <a:buNone/>
            </a:pPr>
            <a:r>
              <a:rPr lang="en-US" dirty="0" smtClean="0"/>
              <a:t>	along each edge is </a:t>
            </a:r>
          </a:p>
          <a:p>
            <a:pPr>
              <a:buNone/>
            </a:pPr>
            <a:r>
              <a:rPr lang="en-US" dirty="0" smtClean="0"/>
              <a:t>	1</a:t>
            </a:r>
          </a:p>
          <a:p>
            <a:endParaRPr lang="en-US" dirty="0" smtClean="0"/>
          </a:p>
          <a:p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 Routing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714620"/>
            <a:ext cx="32575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3929066"/>
            <a:ext cx="3433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46397" y="3941889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For example: ISP</a:t>
            </a:r>
            <a:r>
              <a:rPr lang="en-US" sz="1800" dirty="0" smtClean="0"/>
              <a:t>1</a:t>
            </a:r>
            <a:r>
              <a:rPr lang="en-US" sz="2400" dirty="0" smtClean="0"/>
              <a:t> routes via A</a:t>
            </a:r>
          </a:p>
          <a:p>
            <a:pPr lvl="1"/>
            <a:r>
              <a:rPr lang="en-US" sz="2800" dirty="0" smtClean="0">
                <a:solidFill>
                  <a:schemeClr val="accent2"/>
                </a:solidFill>
              </a:rPr>
              <a:t>Cost for ISP</a:t>
            </a:r>
            <a:r>
              <a:rPr lang="en-US" sz="2000" dirty="0" smtClean="0">
                <a:solidFill>
                  <a:schemeClr val="accent2"/>
                </a:solidFill>
              </a:rPr>
              <a:t>1</a:t>
            </a:r>
            <a:r>
              <a:rPr lang="en-US" sz="2800" dirty="0" smtClean="0">
                <a:solidFill>
                  <a:schemeClr val="accent2"/>
                </a:solidFill>
              </a:rPr>
              <a:t>: 1</a:t>
            </a:r>
          </a:p>
          <a:p>
            <a:pPr lvl="1"/>
            <a:r>
              <a:rPr lang="en-US" sz="2800" dirty="0" smtClean="0">
                <a:solidFill>
                  <a:schemeClr val="accent1"/>
                </a:solidFill>
              </a:rPr>
              <a:t>Cost for ISP</a:t>
            </a:r>
            <a:r>
              <a:rPr lang="en-US" sz="2000" dirty="0" smtClean="0">
                <a:solidFill>
                  <a:schemeClr val="accent1"/>
                </a:solidFill>
              </a:rPr>
              <a:t>2</a:t>
            </a:r>
            <a:r>
              <a:rPr lang="en-US" sz="2800" dirty="0" smtClean="0">
                <a:solidFill>
                  <a:schemeClr val="accent1"/>
                </a:solidFill>
              </a:rPr>
              <a:t>: 3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 Routing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714620"/>
            <a:ext cx="32575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3929066"/>
            <a:ext cx="3433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46397" y="3941889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4429124" y="428625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43504" y="5000636"/>
            <a:ext cx="1143008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5965041" y="4393413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6679421" y="4179099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matrix for the game: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 Routing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116"/>
            <a:ext cx="5879426" cy="203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143248"/>
            <a:ext cx="2670247" cy="324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28834" y="4130557"/>
            <a:ext cx="3433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786710" y="4143380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Game Theory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baseline="0" dirty="0" smtClean="0"/>
              <a:t>Basic</a:t>
            </a:r>
            <a:r>
              <a:rPr lang="en-US" sz="2700" dirty="0" smtClean="0"/>
              <a:t> Game Theory Examples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Strategic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Games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baseline="0" dirty="0" smtClean="0"/>
              <a:t>More</a:t>
            </a:r>
            <a:r>
              <a:rPr lang="en-US" sz="2700" dirty="0" smtClean="0"/>
              <a:t> Game Theory Examples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Equilibrium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dirty="0" smtClean="0"/>
              <a:t>Mixed Strategy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</a:t>
            </a:r>
            <a:r>
              <a:rPr lang="en-US" dirty="0" err="1" smtClean="0"/>
              <a:t>ISP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 lvl="1"/>
            <a:r>
              <a:rPr lang="en-US" dirty="0" smtClean="0"/>
              <a:t>If ISP</a:t>
            </a:r>
            <a:r>
              <a:rPr lang="en-US" sz="1800" dirty="0" smtClean="0"/>
              <a:t>1-i</a:t>
            </a:r>
            <a:r>
              <a:rPr lang="en-US" dirty="0" smtClean="0"/>
              <a:t> routes via A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ISP</a:t>
            </a:r>
            <a:r>
              <a:rPr lang="en-US" sz="1800" dirty="0" err="1" smtClean="0"/>
              <a:t>i</a:t>
            </a:r>
            <a:r>
              <a:rPr lang="en-US" dirty="0" smtClean="0"/>
              <a:t> routes via A its cost would be 3+1=4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ISP</a:t>
            </a:r>
            <a:r>
              <a:rPr lang="en-US" sz="1800" dirty="0" err="1" smtClean="0"/>
              <a:t>i</a:t>
            </a:r>
            <a:r>
              <a:rPr lang="en-US" dirty="0" smtClean="0"/>
              <a:t> routes via B its cost would be 3+2=5</a:t>
            </a:r>
          </a:p>
          <a:p>
            <a:pPr lvl="1"/>
            <a:r>
              <a:rPr lang="en-US" dirty="0" smtClean="0"/>
              <a:t>If ISP</a:t>
            </a:r>
            <a:r>
              <a:rPr lang="en-US" sz="1800" dirty="0" smtClean="0"/>
              <a:t>1-i</a:t>
            </a:r>
            <a:r>
              <a:rPr lang="en-US" dirty="0" smtClean="0"/>
              <a:t> routes via B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ISP</a:t>
            </a:r>
            <a:r>
              <a:rPr lang="en-US" sz="1800" dirty="0" err="1" smtClean="0"/>
              <a:t>i</a:t>
            </a:r>
            <a:r>
              <a:rPr lang="en-US" dirty="0" smtClean="0"/>
              <a:t> routes via A its cost </a:t>
            </a:r>
          </a:p>
          <a:p>
            <a:pPr lvl="2">
              <a:buNone/>
            </a:pPr>
            <a:r>
              <a:rPr lang="en-US" dirty="0" smtClean="0"/>
              <a:t>	would be 1+1=2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ISP</a:t>
            </a:r>
            <a:r>
              <a:rPr lang="en-US" sz="1800" dirty="0" err="1" smtClean="0"/>
              <a:t>i</a:t>
            </a:r>
            <a:r>
              <a:rPr lang="en-US" dirty="0" smtClean="0"/>
              <a:t> routes via B its cost </a:t>
            </a:r>
          </a:p>
          <a:p>
            <a:pPr lvl="2">
              <a:buNone/>
            </a:pPr>
            <a:r>
              <a:rPr lang="en-US" dirty="0" smtClean="0"/>
              <a:t>	would be 1+2=3</a:t>
            </a:r>
          </a:p>
          <a:p>
            <a:pPr lvl="2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 Routing 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143248"/>
            <a:ext cx="2670247" cy="324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28834" y="4130557"/>
            <a:ext cx="3433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86710" y="4143380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</a:t>
            </a:r>
            <a:r>
              <a:rPr lang="en-US" dirty="0" err="1" smtClean="0"/>
              <a:t>ISP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 lvl="1"/>
            <a:r>
              <a:rPr lang="en-US" dirty="0" smtClean="0"/>
              <a:t>If ISP</a:t>
            </a:r>
            <a:r>
              <a:rPr lang="en-US" sz="1800" dirty="0" smtClean="0"/>
              <a:t>1-i</a:t>
            </a:r>
            <a:r>
              <a:rPr lang="en-US" dirty="0" smtClean="0"/>
              <a:t> routes via A</a:t>
            </a:r>
          </a:p>
          <a:p>
            <a:pPr lvl="2"/>
            <a:r>
              <a:rPr lang="en-US" b="1" dirty="0" smtClean="0">
                <a:solidFill>
                  <a:srgbClr val="92D050"/>
                </a:solidFill>
              </a:rPr>
              <a:t>If </a:t>
            </a:r>
            <a:r>
              <a:rPr lang="en-US" b="1" dirty="0" err="1" smtClean="0">
                <a:solidFill>
                  <a:srgbClr val="92D050"/>
                </a:solidFill>
              </a:rPr>
              <a:t>ISP</a:t>
            </a:r>
            <a:r>
              <a:rPr lang="en-US" sz="1800" b="1" dirty="0" err="1" smtClean="0">
                <a:solidFill>
                  <a:srgbClr val="92D050"/>
                </a:solidFill>
              </a:rPr>
              <a:t>i</a:t>
            </a:r>
            <a:r>
              <a:rPr lang="en-US" b="1" dirty="0" smtClean="0">
                <a:solidFill>
                  <a:srgbClr val="92D050"/>
                </a:solidFill>
              </a:rPr>
              <a:t> routes via A its cost would be 3+1=4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ISP</a:t>
            </a:r>
            <a:r>
              <a:rPr lang="en-US" sz="1800" dirty="0" err="1" smtClean="0"/>
              <a:t>i</a:t>
            </a:r>
            <a:r>
              <a:rPr lang="en-US" dirty="0" smtClean="0"/>
              <a:t> routes via B its cost would be 3+2=5</a:t>
            </a:r>
          </a:p>
          <a:p>
            <a:pPr lvl="1"/>
            <a:r>
              <a:rPr lang="en-US" dirty="0" smtClean="0"/>
              <a:t>If ISP</a:t>
            </a:r>
            <a:r>
              <a:rPr lang="en-US" sz="1800" dirty="0" smtClean="0"/>
              <a:t>1-i</a:t>
            </a:r>
            <a:r>
              <a:rPr lang="en-US" dirty="0" smtClean="0"/>
              <a:t> routes via B</a:t>
            </a:r>
          </a:p>
          <a:p>
            <a:pPr lvl="2"/>
            <a:r>
              <a:rPr lang="en-US" b="1" dirty="0" smtClean="0">
                <a:solidFill>
                  <a:srgbClr val="92D050"/>
                </a:solidFill>
              </a:rPr>
              <a:t>If </a:t>
            </a:r>
            <a:r>
              <a:rPr lang="en-US" b="1" dirty="0" err="1" smtClean="0">
                <a:solidFill>
                  <a:srgbClr val="92D050"/>
                </a:solidFill>
              </a:rPr>
              <a:t>ISPi</a:t>
            </a:r>
            <a:r>
              <a:rPr lang="en-US" b="1" dirty="0" smtClean="0">
                <a:solidFill>
                  <a:srgbClr val="92D050"/>
                </a:solidFill>
              </a:rPr>
              <a:t> routes via A its cost 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92D050"/>
                </a:solidFill>
              </a:rPr>
              <a:t>	would be 1+1=2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ISP</a:t>
            </a:r>
            <a:r>
              <a:rPr lang="en-US" sz="1800" dirty="0" err="1" smtClean="0"/>
              <a:t>i</a:t>
            </a:r>
            <a:r>
              <a:rPr lang="en-US" dirty="0" smtClean="0"/>
              <a:t> routes via B its cost </a:t>
            </a:r>
          </a:p>
          <a:p>
            <a:pPr lvl="2">
              <a:buNone/>
            </a:pPr>
            <a:r>
              <a:rPr lang="en-US" dirty="0" smtClean="0"/>
              <a:t>	would be 1+2=3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b="1" dirty="0" smtClean="0"/>
              <a:t>A is the best option for </a:t>
            </a:r>
            <a:r>
              <a:rPr lang="en-US" b="1" dirty="0" err="1" smtClean="0"/>
              <a:t>ISP</a:t>
            </a:r>
            <a:r>
              <a:rPr lang="en-US" sz="1800" b="1" dirty="0" err="1" smtClean="0"/>
              <a:t>i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 Routing 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143248"/>
            <a:ext cx="2670247" cy="324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28834" y="4130557"/>
            <a:ext cx="3433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86710" y="4143380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(A,A) is an Equilibrium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 Routing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116"/>
            <a:ext cx="5879426" cy="203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143248"/>
            <a:ext cx="2670247" cy="324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28834" y="4130557"/>
            <a:ext cx="3433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786710" y="4143380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465129" y="3274401"/>
            <a:ext cx="714380" cy="2857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Game Theory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baseline="0" dirty="0" smtClean="0"/>
              <a:t>Basic</a:t>
            </a:r>
            <a:r>
              <a:rPr lang="en-US" sz="2700" dirty="0" smtClean="0"/>
              <a:t> Game Theory examples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game consists of only one ‘turn’</a:t>
            </a:r>
          </a:p>
          <a:p>
            <a:endParaRPr lang="en-US" dirty="0" smtClean="0"/>
          </a:p>
          <a:p>
            <a:r>
              <a:rPr lang="en-US" dirty="0" smtClean="0"/>
              <a:t>All the players play simultaneously and are unaware of what the other players do</a:t>
            </a:r>
          </a:p>
          <a:p>
            <a:endParaRPr lang="en-US" dirty="0" smtClean="0"/>
          </a:p>
          <a:p>
            <a:r>
              <a:rPr lang="en-US" dirty="0" smtClean="0"/>
              <a:t>Players are selfish, wanting to maximize their own benefit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Games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= {1,…,n} players</a:t>
            </a:r>
          </a:p>
          <a:p>
            <a:r>
              <a:rPr lang="en-US" dirty="0" smtClean="0"/>
              <a:t>Player </a:t>
            </a:r>
            <a:r>
              <a:rPr lang="en-US" dirty="0" err="1" smtClean="0"/>
              <a:t>i</a:t>
            </a:r>
            <a:r>
              <a:rPr lang="en-US" dirty="0" smtClean="0"/>
              <a:t> has m possible actions A</a:t>
            </a:r>
            <a:r>
              <a:rPr lang="en-US" sz="2000" dirty="0" smtClean="0"/>
              <a:t>i</a:t>
            </a:r>
            <a:r>
              <a:rPr lang="en-US" dirty="0" smtClean="0"/>
              <a:t> = {a</a:t>
            </a:r>
            <a:r>
              <a:rPr lang="en-US" sz="2000" dirty="0" smtClean="0"/>
              <a:t>i1</a:t>
            </a:r>
            <a:r>
              <a:rPr lang="en-US" dirty="0" smtClean="0"/>
              <a:t>,…,a</a:t>
            </a:r>
            <a:r>
              <a:rPr lang="en-US" sz="2000" dirty="0" smtClean="0"/>
              <a:t>im</a:t>
            </a:r>
            <a:r>
              <a:rPr lang="en-US" dirty="0" smtClean="0"/>
              <a:t>}. Action == Strategy (wording)</a:t>
            </a:r>
          </a:p>
          <a:p>
            <a:r>
              <a:rPr lang="en-US" dirty="0" smtClean="0"/>
              <a:t>The space of all possible action vectors is A = A</a:t>
            </a:r>
            <a:r>
              <a:rPr lang="en-US" sz="2000" dirty="0" smtClean="0"/>
              <a:t>1</a:t>
            </a:r>
            <a:r>
              <a:rPr lang="en-US" dirty="0" smtClean="0"/>
              <a:t>×…×</a:t>
            </a:r>
            <a:r>
              <a:rPr lang="en-US" sz="2800" dirty="0" smtClean="0"/>
              <a:t>A</a:t>
            </a:r>
            <a:r>
              <a:rPr lang="en-US" sz="2000" dirty="0" smtClean="0"/>
              <a:t>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joint action is the vector </a:t>
            </a:r>
            <a:r>
              <a:rPr lang="en-US" dirty="0" err="1" smtClean="0"/>
              <a:t>a∈A</a:t>
            </a:r>
            <a:r>
              <a:rPr lang="en-US" dirty="0" smtClean="0"/>
              <a:t> (the game outcome – the action of each player)</a:t>
            </a:r>
          </a:p>
          <a:p>
            <a:r>
              <a:rPr lang="en-US" dirty="0" smtClean="0"/>
              <a:t>Player </a:t>
            </a:r>
            <a:r>
              <a:rPr lang="en-US" dirty="0" err="1" smtClean="0"/>
              <a:t>i</a:t>
            </a:r>
            <a:r>
              <a:rPr lang="en-US" dirty="0" smtClean="0"/>
              <a:t> has a utility function </a:t>
            </a:r>
            <a:r>
              <a:rPr lang="en-US" dirty="0" err="1" smtClean="0"/>
              <a:t>u</a:t>
            </a:r>
            <a:r>
              <a:rPr lang="en-US" sz="2000" dirty="0" err="1" smtClean="0"/>
              <a:t>i</a:t>
            </a:r>
            <a:r>
              <a:rPr lang="en-US" dirty="0" smtClean="0"/>
              <a:t>: A→ℛ or a cost function </a:t>
            </a:r>
            <a:r>
              <a:rPr lang="en-US" dirty="0" err="1" smtClean="0"/>
              <a:t>c</a:t>
            </a:r>
            <a:r>
              <a:rPr lang="en-US" sz="2000" dirty="0" err="1" smtClean="0"/>
              <a:t>i</a:t>
            </a:r>
            <a:r>
              <a:rPr lang="en-US" dirty="0" smtClean="0"/>
              <a:t>: A→ℛ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Games – Formal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strategic game is the triplet: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Games – Formal Model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500306"/>
            <a:ext cx="2676525" cy="4191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strategic game is the triplet: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Games – Formal Model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500306"/>
            <a:ext cx="2676525" cy="4191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1857356" y="4357694"/>
            <a:ext cx="1285884" cy="612648"/>
          </a:xfrm>
          <a:prstGeom prst="wedgeRectCallout">
            <a:avLst>
              <a:gd name="adj1" fmla="val 55110"/>
              <a:gd name="adj2" fmla="val -275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strategic game is the triplet: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Games – Formal Model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500306"/>
            <a:ext cx="2676525" cy="4191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428992" y="4643446"/>
            <a:ext cx="2000264" cy="785818"/>
          </a:xfrm>
          <a:prstGeom prst="wedgeRectCallout">
            <a:avLst>
              <a:gd name="adj1" fmla="val -24889"/>
              <a:gd name="adj2" fmla="val -271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Actions of each player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strategic game is the triplet: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Games – Formal Model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500306"/>
            <a:ext cx="2676525" cy="4191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5643570" y="4143380"/>
            <a:ext cx="2000264" cy="785818"/>
          </a:xfrm>
          <a:prstGeom prst="wedgeRectCallout">
            <a:avLst>
              <a:gd name="adj1" fmla="val -73460"/>
              <a:gd name="adj2" fmla="val -2106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Utility of each player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study of Game Theory in the context of Computer Science, in order to reason about problems from computability and algorithm design.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Game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519044"/>
          </a:xfrm>
        </p:spPr>
        <p:txBody>
          <a:bodyPr/>
          <a:lstStyle/>
          <a:p>
            <a:r>
              <a:rPr lang="en-US" dirty="0" smtClean="0"/>
              <a:t>Describes the best action a player can choose</a:t>
            </a:r>
          </a:p>
          <a:p>
            <a:r>
              <a:rPr lang="en-US" dirty="0" smtClean="0"/>
              <a:t>Action </a:t>
            </a:r>
            <a:r>
              <a:rPr lang="en-US" dirty="0" err="1" smtClean="0"/>
              <a:t>a</a:t>
            </a:r>
            <a:r>
              <a:rPr lang="en-US" sz="2000" dirty="0" err="1" smtClean="0"/>
              <a:t>i</a:t>
            </a:r>
            <a:r>
              <a:rPr lang="en-US" dirty="0" smtClean="0"/>
              <a:t> of player </a:t>
            </a:r>
            <a:r>
              <a:rPr lang="en-US" dirty="0" err="1" smtClean="0"/>
              <a:t>i</a:t>
            </a:r>
            <a:r>
              <a:rPr lang="en-US" dirty="0" smtClean="0"/>
              <a:t> is a Weak Dominant Strategy if: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Dominant Strategy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000372"/>
            <a:ext cx="4914286" cy="41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1"/>
          <p:cNvSpPr txBox="1">
            <a:spLocks/>
          </p:cNvSpPr>
          <p:nvPr/>
        </p:nvSpPr>
        <p:spPr>
          <a:xfrm>
            <a:off x="571472" y="3838782"/>
            <a:ext cx="8229600" cy="15190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player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Strong Dominant Strategy if: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4910352"/>
            <a:ext cx="48863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5786454"/>
            <a:ext cx="3790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outcome a of a game is </a:t>
            </a:r>
            <a:r>
              <a:rPr lang="en-US" dirty="0" err="1" smtClean="0"/>
              <a:t>pareto</a:t>
            </a:r>
            <a:r>
              <a:rPr lang="en-US" dirty="0" smtClean="0"/>
              <a:t> optimal if for every other outcome b, some player will lose by changing to b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Pareto Optimality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1646" y="3500438"/>
            <a:ext cx="53435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Game Theory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baseline="0" dirty="0" smtClean="0"/>
              <a:t>Basic</a:t>
            </a:r>
            <a:r>
              <a:rPr lang="en-US" sz="2700" dirty="0" smtClean="0"/>
              <a:t> Game Theory examples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players live in a neighborhood. Each owns a dog.</a:t>
            </a:r>
          </a:p>
          <a:p>
            <a:r>
              <a:rPr lang="en-US" dirty="0" smtClean="0"/>
              <a:t>Each player has a cost function:</a:t>
            </a:r>
          </a:p>
          <a:p>
            <a:pPr lvl="1"/>
            <a:r>
              <a:rPr lang="en-US" dirty="0" smtClean="0"/>
              <a:t>The cost of picking up after your dog is 3</a:t>
            </a:r>
          </a:p>
          <a:p>
            <a:pPr lvl="1"/>
            <a:r>
              <a:rPr lang="en-US" dirty="0" smtClean="0"/>
              <a:t>The cost incurred by not picking up after a dog is 1</a:t>
            </a:r>
          </a:p>
          <a:p>
            <a:r>
              <a:rPr lang="en-US" dirty="0" smtClean="0"/>
              <a:t>A single player’s point of view:</a:t>
            </a:r>
          </a:p>
          <a:p>
            <a:pPr lvl="1"/>
            <a:r>
              <a:rPr lang="en-US" dirty="0" smtClean="0"/>
              <a:t>If k players choose “Leave” and n-k-1 players choose “Pick”:</a:t>
            </a:r>
          </a:p>
          <a:p>
            <a:pPr lvl="2"/>
            <a:r>
              <a:rPr lang="en-US" dirty="0" smtClean="0"/>
              <a:t>If I choose “Leave” my cost would be k+1</a:t>
            </a:r>
          </a:p>
          <a:p>
            <a:pPr lvl="2"/>
            <a:r>
              <a:rPr lang="en-US" dirty="0" smtClean="0"/>
              <a:t>If I choose “Pick” my cost would be k+3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up after your dog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“Leave” is a dominant action for a player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 dirty="0" smtClean="0"/>
              <a:t>If all players choose “Pick” the cost would be 3 for each</a:t>
            </a:r>
          </a:p>
          <a:p>
            <a:pPr lvl="1"/>
            <a:r>
              <a:rPr lang="en-US" dirty="0" smtClean="0"/>
              <a:t>The dominant action can be changed by changing the rules: assume the authorities would fine me every time I choose “Leave”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up after your dog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there’s a shared resource (network bandwidth) and N players.</a:t>
            </a:r>
          </a:p>
          <a:p>
            <a:r>
              <a:rPr lang="en-US" dirty="0" smtClean="0"/>
              <a:t>Each player requests a proportion of the resource, by choosing X</a:t>
            </a:r>
            <a:r>
              <a:rPr lang="en-US" sz="2000" dirty="0" smtClean="0"/>
              <a:t>i</a:t>
            </a:r>
            <a:r>
              <a:rPr lang="en-US" dirty="0" smtClean="0"/>
              <a:t> from [0,1]. </a:t>
            </a:r>
          </a:p>
          <a:p>
            <a:r>
              <a:rPr lang="en-US" dirty="0" smtClean="0"/>
              <a:t>If the sum of all X</a:t>
            </a:r>
            <a:r>
              <a:rPr lang="en-US" sz="2000" dirty="0" smtClean="0"/>
              <a:t>i</a:t>
            </a:r>
            <a:r>
              <a:rPr lang="en-US" dirty="0" smtClean="0"/>
              <a:t> &gt; 1 then the resource collapses (everyone gets 0, all </a:t>
            </a:r>
            <a:r>
              <a:rPr lang="en-US" dirty="0" err="1" smtClean="0"/>
              <a:t>u</a:t>
            </a:r>
            <a:r>
              <a:rPr lang="en-US" sz="2000" dirty="0" err="1" smtClean="0"/>
              <a:t>i</a:t>
            </a:r>
            <a:r>
              <a:rPr lang="en-US" dirty="0" smtClean="0"/>
              <a:t> = 0)</a:t>
            </a:r>
          </a:p>
          <a:p>
            <a:r>
              <a:rPr lang="en-US" dirty="0" smtClean="0"/>
              <a:t>Otherwise, each gets according to their request: </a:t>
            </a:r>
            <a:r>
              <a:rPr lang="en-US" dirty="0" err="1" smtClean="0"/>
              <a:t>u</a:t>
            </a:r>
            <a:r>
              <a:rPr lang="en-US" sz="2000" dirty="0" err="1" smtClean="0"/>
              <a:t>j</a:t>
            </a:r>
            <a:r>
              <a:rPr lang="en-US" dirty="0" smtClean="0"/>
              <a:t>=(1-</a:t>
            </a:r>
            <a:r>
              <a:rPr lang="el-GR" dirty="0" smtClean="0"/>
              <a:t>Σ</a:t>
            </a:r>
            <a:r>
              <a:rPr lang="en-US" dirty="0" smtClean="0"/>
              <a:t>X</a:t>
            </a:r>
            <a:r>
              <a:rPr lang="en-US" sz="2000" dirty="0" smtClean="0"/>
              <a:t>i</a:t>
            </a:r>
            <a:r>
              <a:rPr lang="en-US" dirty="0" smtClean="0"/>
              <a:t>)</a:t>
            </a:r>
            <a:r>
              <a:rPr lang="en-US" dirty="0" err="1" smtClean="0"/>
              <a:t>X</a:t>
            </a:r>
            <a:r>
              <a:rPr lang="en-US" sz="2000" dirty="0" err="1" smtClean="0"/>
              <a:t>j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Tragedy of the commons</a:t>
            </a: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player’s point of view:</a:t>
            </a:r>
          </a:p>
          <a:p>
            <a:pPr lvl="1"/>
            <a:r>
              <a:rPr lang="en-US" dirty="0" smtClean="0"/>
              <a:t>Define</a:t>
            </a:r>
          </a:p>
          <a:p>
            <a:pPr lvl="1"/>
            <a:r>
              <a:rPr lang="en-US" dirty="0" smtClean="0"/>
              <a:t>Player </a:t>
            </a:r>
            <a:r>
              <a:rPr lang="en-US" dirty="0" err="1" smtClean="0"/>
              <a:t>i</a:t>
            </a:r>
            <a:r>
              <a:rPr lang="en-US" dirty="0" smtClean="0"/>
              <a:t> will try to maximize f which is: 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Taking the derivative of f yields: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order to find the maximum of f we require: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Tragedy of the commons</a:t>
            </a:r>
            <a:endParaRPr lang="en-US" dirty="0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4544" y="1981192"/>
            <a:ext cx="126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857496"/>
            <a:ext cx="4038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4000504"/>
            <a:ext cx="3524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5286388"/>
            <a:ext cx="24479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dominant action for player </a:t>
            </a:r>
            <a:r>
              <a:rPr lang="en-US" dirty="0" err="1" smtClean="0"/>
              <a:t>i</a:t>
            </a:r>
            <a:r>
              <a:rPr lang="en-US" dirty="0" smtClean="0"/>
              <a:t> 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utility for player </a:t>
            </a:r>
            <a:r>
              <a:rPr lang="en-US" dirty="0" err="1" smtClean="0"/>
              <a:t>i</a:t>
            </a:r>
            <a:r>
              <a:rPr lang="en-US" dirty="0" smtClean="0"/>
              <a:t> according to X</a:t>
            </a:r>
            <a:r>
              <a:rPr lang="en-US" sz="2000" dirty="0" smtClean="0"/>
              <a:t>i</a:t>
            </a:r>
            <a:r>
              <a:rPr lang="en-US" dirty="0" smtClean="0"/>
              <a:t> 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r">
              <a:buNone/>
            </a:pPr>
            <a:endParaRPr lang="en-US" sz="2000" dirty="0" smtClean="0"/>
          </a:p>
          <a:p>
            <a:pPr algn="r">
              <a:buNone/>
            </a:pPr>
            <a:r>
              <a:rPr lang="en-US" sz="2000" dirty="0" smtClean="0"/>
              <a:t>(see scribe notes for a complete proof)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Tragedy of the commons</a:t>
            </a:r>
            <a:endParaRPr lang="en-US" dirty="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071678"/>
            <a:ext cx="1647825" cy="838200"/>
          </a:xfrm>
          <a:prstGeom prst="rect">
            <a:avLst/>
          </a:prstGeom>
          <a:noFill/>
        </p:spPr>
      </p:pic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000504"/>
            <a:ext cx="1295400" cy="895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though we calculated a dominant action for each player, it is not Pareto Optimal: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If each player choose: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will get: 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Tragedy of the commons</a:t>
            </a:r>
            <a:endParaRPr lang="en-US" dirty="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2571744"/>
            <a:ext cx="1238250" cy="828675"/>
          </a:xfrm>
          <a:prstGeom prst="rect">
            <a:avLst/>
          </a:prstGeom>
          <a:noFill/>
        </p:spPr>
      </p:pic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0362" y="3726182"/>
            <a:ext cx="1200150" cy="82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Game Theory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baseline="0" dirty="0" smtClean="0"/>
              <a:t>Basic</a:t>
            </a:r>
            <a:r>
              <a:rPr lang="en-US" sz="2700" dirty="0" smtClean="0"/>
              <a:t> Game Theory examples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</a:p>
          <a:p>
            <a:pPr lvl="1"/>
            <a:r>
              <a:rPr lang="en-US" dirty="0" smtClean="0"/>
              <a:t>Single/multi agent environment </a:t>
            </a:r>
          </a:p>
          <a:p>
            <a:pPr lvl="1"/>
            <a:r>
              <a:rPr lang="en-US" dirty="0" smtClean="0"/>
              <a:t>Learning</a:t>
            </a:r>
          </a:p>
          <a:p>
            <a:endParaRPr lang="en-US" dirty="0" smtClean="0"/>
          </a:p>
          <a:p>
            <a:r>
              <a:rPr lang="en-US" dirty="0" smtClean="0"/>
              <a:t>Communications Networks</a:t>
            </a:r>
          </a:p>
          <a:p>
            <a:pPr lvl="1"/>
            <a:r>
              <a:rPr lang="en-US" dirty="0" smtClean="0"/>
              <a:t>Many players (end-users, ISVs, Infrastructure Providers)</a:t>
            </a:r>
          </a:p>
          <a:p>
            <a:pPr lvl="1"/>
            <a:r>
              <a:rPr lang="en-US" dirty="0" smtClean="0"/>
              <a:t>Players wish to maximize their own benefit and act accordingly</a:t>
            </a:r>
          </a:p>
          <a:p>
            <a:pPr lvl="1"/>
            <a:r>
              <a:rPr lang="en-US" dirty="0" smtClean="0"/>
              <a:t>The trick is to design a system where it’s beneficial for the player to follow the rules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CGT in Computer Science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Nash Equilibrium is an outcome of the game in which no player can improve its utility alone: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Alternative definition: every player’s action is a best response: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Nash Equilibrium</a:t>
            </a:r>
            <a:endParaRPr lang="en-US" dirty="0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9934" y="2428868"/>
            <a:ext cx="4533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4500570"/>
            <a:ext cx="25050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 (of different gender) should decide on which even to attend (Sports or Opera)</a:t>
            </a:r>
          </a:p>
          <a:p>
            <a:r>
              <a:rPr lang="en-US" dirty="0" smtClean="0"/>
              <a:t>The man prefers going to the Sports event</a:t>
            </a:r>
          </a:p>
          <a:p>
            <a:r>
              <a:rPr lang="en-US" dirty="0" smtClean="0"/>
              <a:t>The woman prefers going to the Opera</a:t>
            </a:r>
          </a:p>
          <a:p>
            <a:r>
              <a:rPr lang="en-US" dirty="0" smtClean="0"/>
              <a:t>Each player has a utility:</a:t>
            </a:r>
          </a:p>
          <a:p>
            <a:pPr lvl="1"/>
            <a:r>
              <a:rPr lang="en-US" dirty="0" smtClean="0"/>
              <a:t>If I attend my preferred event I get 2 points, 1 otherwise.</a:t>
            </a:r>
          </a:p>
          <a:p>
            <a:pPr lvl="1"/>
            <a:r>
              <a:rPr lang="en-US" dirty="0" smtClean="0"/>
              <a:t>If we both go to the same event I get 2 points, 0 otherwise.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the Sexes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payoff matrix: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the Sexes</a:t>
            </a:r>
            <a:endParaRPr 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923" y="2295526"/>
            <a:ext cx="6427787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payoff matrix: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the Sexes</a:t>
            </a:r>
            <a:endParaRPr 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923" y="2295526"/>
            <a:ext cx="6427787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5643570" y="4429132"/>
            <a:ext cx="2000264" cy="928694"/>
          </a:xfrm>
          <a:prstGeom prst="wedgeRectCallout">
            <a:avLst>
              <a:gd name="adj1" fmla="val -59746"/>
              <a:gd name="adj2" fmla="val -1526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Row player has no incentive to move 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payoff matrix: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the Sexes</a:t>
            </a:r>
            <a:endParaRPr 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923" y="2295526"/>
            <a:ext cx="6427787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3428992" y="4357694"/>
            <a:ext cx="2000264" cy="928694"/>
          </a:xfrm>
          <a:prstGeom prst="wedgeRectCallout">
            <a:avLst>
              <a:gd name="adj1" fmla="val 61396"/>
              <a:gd name="adj2" fmla="val -140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Column player has no incentive to move left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payoff matrix: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the Sexes</a:t>
            </a:r>
            <a:endParaRPr 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923" y="2295526"/>
            <a:ext cx="6427787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3428992" y="4786322"/>
            <a:ext cx="2214578" cy="928694"/>
          </a:xfrm>
          <a:prstGeom prst="wedgeRectCallout">
            <a:avLst>
              <a:gd name="adj1" fmla="val 47608"/>
              <a:gd name="adj2" fmla="val -174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 this is an Equilibrium state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14942" y="3226116"/>
            <a:ext cx="714380" cy="2857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payoff matrix: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the Sexes</a:t>
            </a:r>
            <a:endParaRPr 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923" y="2295526"/>
            <a:ext cx="6427787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3428992" y="4643446"/>
            <a:ext cx="2214578" cy="928694"/>
          </a:xfrm>
          <a:prstGeom prst="wedgeRectCallout">
            <a:avLst>
              <a:gd name="adj1" fmla="val 14060"/>
              <a:gd name="adj2" fmla="val -195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Same thing here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86248" y="2917504"/>
            <a:ext cx="714380" cy="2857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 need to send a packet from point O to the network. </a:t>
            </a:r>
          </a:p>
          <a:p>
            <a:r>
              <a:rPr lang="en-US" dirty="0" smtClean="0"/>
              <a:t>They can send it via A (costs 1) or B (costs 2)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Game</a:t>
            </a:r>
            <a:endParaRPr lang="en-US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4646" y="3071810"/>
            <a:ext cx="3200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cost matrix: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Game</a:t>
            </a:r>
            <a:endParaRPr lang="en-US" dirty="0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9923" y="2180264"/>
            <a:ext cx="2905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cost matrix: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Game</a:t>
            </a:r>
            <a:endParaRPr lang="en-US" dirty="0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9923" y="2180264"/>
            <a:ext cx="2905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046216" y="3429000"/>
            <a:ext cx="714380" cy="2857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34892" y="3106100"/>
            <a:ext cx="714380" cy="2857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4572000" y="4786322"/>
            <a:ext cx="2214578" cy="928694"/>
          </a:xfrm>
          <a:prstGeom prst="wedgeRectCallout">
            <a:avLst>
              <a:gd name="adj1" fmla="val -37036"/>
              <a:gd name="adj2" fmla="val -1871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Equilibrium states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Theory</a:t>
            </a:r>
          </a:p>
          <a:p>
            <a:pPr lvl="1"/>
            <a:r>
              <a:rPr lang="en-US" dirty="0" smtClean="0"/>
              <a:t>Algorithms design</a:t>
            </a:r>
          </a:p>
          <a:p>
            <a:pPr lvl="1"/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Quality of game states (Equilibrium states in particular)</a:t>
            </a:r>
          </a:p>
          <a:p>
            <a:endParaRPr lang="en-US" dirty="0" smtClean="0"/>
          </a:p>
          <a:p>
            <a:r>
              <a:rPr lang="en-US" dirty="0" smtClean="0"/>
              <a:t>Industry</a:t>
            </a:r>
          </a:p>
          <a:p>
            <a:pPr lvl="1"/>
            <a:r>
              <a:rPr lang="en-US" dirty="0" smtClean="0"/>
              <a:t>Sponsored search – design biddings to maximize bidder’s benefit while ensuring good outcome for </a:t>
            </a:r>
            <a:r>
              <a:rPr lang="en-US" smtClean="0"/>
              <a:t>the owners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CGT in Computer Science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Game Theory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baseline="0" dirty="0" smtClean="0"/>
              <a:t>Basic</a:t>
            </a:r>
            <a:r>
              <a:rPr lang="en-US" sz="2700" dirty="0" smtClean="0"/>
              <a:t> Game Theory examples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players, each chooses Head or Tail</a:t>
            </a:r>
          </a:p>
          <a:p>
            <a:r>
              <a:rPr lang="en-US" dirty="0" smtClean="0"/>
              <a:t>Row player wins if they match the column player wins if they don’t</a:t>
            </a:r>
          </a:p>
          <a:p>
            <a:r>
              <a:rPr lang="en-US" dirty="0" smtClean="0"/>
              <a:t>Utility matrix: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224" y="3500446"/>
            <a:ext cx="3086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players, each chooses Head or Tail</a:t>
            </a:r>
          </a:p>
          <a:p>
            <a:r>
              <a:rPr lang="en-US" dirty="0" smtClean="0"/>
              <a:t>Row player wins if they match the column player wins if they don’t</a:t>
            </a:r>
          </a:p>
          <a:p>
            <a:r>
              <a:rPr lang="en-US" dirty="0" smtClean="0"/>
              <a:t>Utility matrix: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224" y="3500446"/>
            <a:ext cx="3086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5786446" y="5357826"/>
            <a:ext cx="2214578" cy="928694"/>
          </a:xfrm>
          <a:prstGeom prst="wedgeRectCallout">
            <a:avLst>
              <a:gd name="adj1" fmla="val -62843"/>
              <a:gd name="adj2" fmla="val -1428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Row player is fine, but Column player wants to move left</a:t>
            </a:r>
            <a:endParaRPr lang="en-US" sz="16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players, each chooses Head or Tail</a:t>
            </a:r>
          </a:p>
          <a:p>
            <a:r>
              <a:rPr lang="en-US" dirty="0" smtClean="0"/>
              <a:t>Row player wins if they match the column player wins if they don’t</a:t>
            </a:r>
          </a:p>
          <a:p>
            <a:r>
              <a:rPr lang="en-US" dirty="0" smtClean="0"/>
              <a:t>Utility matrix: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224" y="3500446"/>
            <a:ext cx="3086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3643306" y="5572140"/>
            <a:ext cx="2214578" cy="928694"/>
          </a:xfrm>
          <a:prstGeom prst="wedgeRectCallout">
            <a:avLst>
              <a:gd name="adj1" fmla="val -11230"/>
              <a:gd name="adj2" fmla="val -1662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Column player is fine, but Row player wants to move up</a:t>
            </a:r>
            <a:endParaRPr lang="en-US" sz="16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players, each chooses Head or Tail</a:t>
            </a:r>
          </a:p>
          <a:p>
            <a:r>
              <a:rPr lang="en-US" dirty="0" smtClean="0"/>
              <a:t>Row player wins if they match the column player wins if they don’t</a:t>
            </a:r>
          </a:p>
          <a:p>
            <a:r>
              <a:rPr lang="en-US" dirty="0" smtClean="0"/>
              <a:t>Utility matrix: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224" y="3500446"/>
            <a:ext cx="3086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1071538" y="4643446"/>
            <a:ext cx="2214578" cy="928694"/>
          </a:xfrm>
          <a:prstGeom prst="wedgeRectCallout">
            <a:avLst>
              <a:gd name="adj1" fmla="val 82189"/>
              <a:gd name="adj2" fmla="val -1058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Row player is fine, but Column player wants to move right</a:t>
            </a:r>
            <a:endParaRPr lang="en-US" sz="16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players, each chooses Head or Tail</a:t>
            </a:r>
          </a:p>
          <a:p>
            <a:r>
              <a:rPr lang="en-US" dirty="0" smtClean="0"/>
              <a:t>Row player wins if they match the column player wins if they don’t</a:t>
            </a:r>
          </a:p>
          <a:p>
            <a:r>
              <a:rPr lang="en-US" dirty="0" smtClean="0"/>
              <a:t>Utility matrix: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224" y="3500446"/>
            <a:ext cx="3086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6357950" y="3214686"/>
            <a:ext cx="2214578" cy="928694"/>
          </a:xfrm>
          <a:prstGeom prst="wedgeRectCallout">
            <a:avLst>
              <a:gd name="adj1" fmla="val -69036"/>
              <a:gd name="adj2" fmla="val 356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Column player is fine, but Row player wants to move down</a:t>
            </a:r>
            <a:endParaRPr lang="en-US" sz="14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players, each chooses Head or Tail</a:t>
            </a:r>
          </a:p>
          <a:p>
            <a:r>
              <a:rPr lang="en-US" dirty="0" smtClean="0"/>
              <a:t>Row player wins if they match the column player wins if they don’t</a:t>
            </a:r>
          </a:p>
          <a:p>
            <a:r>
              <a:rPr lang="en-US" dirty="0" smtClean="0"/>
              <a:t>Utility matrix: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/>
              <a:t>No equilibrium state!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224" y="3500446"/>
            <a:ext cx="3086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Players do not choose a pure strategy (one specific strategy)</a:t>
            </a:r>
          </a:p>
          <a:p>
            <a:r>
              <a:rPr lang="en-US" dirty="0" smtClean="0"/>
              <a:t>Players choose a distribution over their possible pure strategies</a:t>
            </a:r>
          </a:p>
          <a:p>
            <a:r>
              <a:rPr lang="en-US" dirty="0" smtClean="0"/>
              <a:t>For example: with probability p I choose Head, and with probability 1-p I choose Tail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Strategy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 1 chooses Head with probability p and Tail with probability 1-p </a:t>
            </a:r>
          </a:p>
          <a:p>
            <a:r>
              <a:rPr lang="en-US" dirty="0" smtClean="0"/>
              <a:t>Player 2 chooses Head with probability q and Tail with probability 1-q</a:t>
            </a:r>
          </a:p>
          <a:p>
            <a:r>
              <a:rPr lang="en-US" dirty="0" smtClean="0"/>
              <a:t>Player </a:t>
            </a:r>
            <a:r>
              <a:rPr lang="en-US" dirty="0" err="1" smtClean="0"/>
              <a:t>i</a:t>
            </a:r>
            <a:r>
              <a:rPr lang="en-US" dirty="0" smtClean="0"/>
              <a:t> wants to maximize its expected utility</a:t>
            </a:r>
          </a:p>
          <a:p>
            <a:r>
              <a:rPr lang="en-US" dirty="0" smtClean="0"/>
              <a:t>What’s the best response for player 1?</a:t>
            </a:r>
          </a:p>
          <a:p>
            <a:pPr lvl="1"/>
            <a:r>
              <a:rPr lang="en-US" dirty="0" smtClean="0"/>
              <a:t>If I choose Head then with probability q I get 1and with probability 1-q I get -1. u = 2q-1.</a:t>
            </a:r>
          </a:p>
          <a:p>
            <a:pPr lvl="1"/>
            <a:r>
              <a:rPr lang="en-US" dirty="0" smtClean="0"/>
              <a:t>If I choose Tail then with probability q I get -1 and with probability 1-q I get 1. u = 1-2q.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player 1 will choose Head if 2q-1 &gt; 1-2q which results in q &gt; ½</a:t>
            </a:r>
          </a:p>
          <a:p>
            <a:r>
              <a:rPr lang="en-US" dirty="0" smtClean="0"/>
              <a:t>If q &lt; ½ player 1 will choose Tail</a:t>
            </a:r>
          </a:p>
          <a:p>
            <a:r>
              <a:rPr lang="en-US" dirty="0" smtClean="0"/>
              <a:t>If q = ½, the player is indifferent</a:t>
            </a:r>
          </a:p>
          <a:p>
            <a:r>
              <a:rPr lang="en-US" dirty="0" smtClean="0"/>
              <a:t>The same holds for player 2</a:t>
            </a:r>
          </a:p>
          <a:p>
            <a:r>
              <a:rPr lang="en-US" dirty="0" smtClean="0"/>
              <a:t>Equilibrium is reached if both players choose the mixed strategy (½, ½)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Rational Player</a:t>
            </a:r>
          </a:p>
          <a:p>
            <a:pPr lvl="1"/>
            <a:r>
              <a:rPr lang="en-US" sz="2400" dirty="0" smtClean="0"/>
              <a:t>Prioritizes possible actions according to utility or cost</a:t>
            </a:r>
          </a:p>
          <a:p>
            <a:pPr lvl="1"/>
            <a:r>
              <a:rPr lang="en-US" sz="2400" dirty="0" smtClean="0"/>
              <a:t>Strives to maximize utility or to minimize cost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Competitive Environment</a:t>
            </a:r>
          </a:p>
          <a:p>
            <a:pPr lvl="1"/>
            <a:r>
              <a:rPr lang="en-US" sz="2400" dirty="0" smtClean="0"/>
              <a:t>More than one player at the same time</a:t>
            </a:r>
          </a:p>
          <a:p>
            <a:pPr lvl="1" algn="ctr"/>
            <a:endParaRPr lang="en-US" dirty="0" smtClean="0"/>
          </a:p>
          <a:p>
            <a:pPr lvl="1" algn="ctr">
              <a:buNone/>
            </a:pPr>
            <a:r>
              <a:rPr lang="en-US" sz="2800" b="1" dirty="0" smtClean="0"/>
              <a:t>Game Theory analyzes how </a:t>
            </a:r>
            <a:r>
              <a:rPr lang="en-US" sz="2800" b="1" u="sng" dirty="0" smtClean="0"/>
              <a:t>rational players </a:t>
            </a:r>
            <a:r>
              <a:rPr lang="en-US" sz="2800" b="1" dirty="0" smtClean="0"/>
              <a:t>behave in </a:t>
            </a:r>
            <a:r>
              <a:rPr lang="en-US" sz="2800" b="1" u="sng" dirty="0" smtClean="0"/>
              <a:t>competitive environments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player selects               where         is the set of all possible distributions over A</a:t>
            </a:r>
            <a:r>
              <a:rPr lang="en-US" sz="2000" dirty="0" smtClean="0"/>
              <a:t>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 outcome of the game is the Joint Mixed Strategy </a:t>
            </a:r>
          </a:p>
          <a:p>
            <a:endParaRPr lang="en-US" dirty="0" smtClean="0"/>
          </a:p>
          <a:p>
            <a:r>
              <a:rPr lang="en-US" dirty="0" smtClean="0"/>
              <a:t>An outcome of the game is a Mixed Nash Equilibrium if for every player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Strategy</a:t>
            </a:r>
            <a:endParaRPr lang="en-US" dirty="0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560182"/>
            <a:ext cx="12858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1571612"/>
            <a:ext cx="6667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4109" y="3286124"/>
            <a:ext cx="16478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87481" y="4688219"/>
            <a:ext cx="27622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51691" y="5286388"/>
            <a:ext cx="52292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definition of Mixed Nash Equilibrium: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Definition: </a:t>
            </a:r>
          </a:p>
          <a:p>
            <a:endParaRPr lang="en-US" dirty="0" smtClean="0"/>
          </a:p>
          <a:p>
            <a:r>
              <a:rPr lang="en-US" dirty="0" smtClean="0"/>
              <a:t>Definition:</a:t>
            </a:r>
          </a:p>
          <a:p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definition of Mixed Nash Equilibrium: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Strategy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8263" y="2143116"/>
            <a:ext cx="6465887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10" y="2928934"/>
            <a:ext cx="31432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857631"/>
            <a:ext cx="37909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23224" y="5357826"/>
            <a:ext cx="30765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pure strategy Nash Equilibrium, only Mixed Nash Equilibrium, for mixed strategy (1/3, 1/3, 1/3) 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Rock Paper Scissors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2175" y="3028959"/>
            <a:ext cx="481965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ice cream vendors are spread on the beach</a:t>
            </a:r>
          </a:p>
          <a:p>
            <a:r>
              <a:rPr lang="en-US" dirty="0" smtClean="0"/>
              <a:t>Assume that the beach is the line [0,1]</a:t>
            </a:r>
          </a:p>
          <a:p>
            <a:r>
              <a:rPr lang="en-US" dirty="0" smtClean="0"/>
              <a:t>Each vendor chooses a location X</a:t>
            </a:r>
            <a:r>
              <a:rPr lang="en-US" sz="2000" dirty="0" smtClean="0"/>
              <a:t>i</a:t>
            </a:r>
            <a:r>
              <a:rPr lang="en-US" dirty="0" smtClean="0"/>
              <a:t>, which affects its utility (sales volume).</a:t>
            </a:r>
          </a:p>
          <a:p>
            <a:r>
              <a:rPr lang="en-US" dirty="0" smtClean="0"/>
              <a:t>The utility for player </a:t>
            </a:r>
            <a:r>
              <a:rPr lang="en-US" dirty="0" err="1" smtClean="0"/>
              <a:t>i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X</a:t>
            </a:r>
            <a:r>
              <a:rPr lang="en-US" sz="2000" dirty="0" smtClean="0"/>
              <a:t>0</a:t>
            </a:r>
            <a:r>
              <a:rPr lang="en-US" dirty="0" smtClean="0"/>
              <a:t> = 0, X</a:t>
            </a:r>
            <a:r>
              <a:rPr lang="en-US" sz="2000" dirty="0" smtClean="0"/>
              <a:t>n+1</a:t>
            </a:r>
            <a:r>
              <a:rPr lang="en-US" dirty="0" smtClean="0"/>
              <a:t> = 1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Game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395665"/>
            <a:ext cx="19335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N=2 we have a pure Nash Equilibrium: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No player wants to move since it will lose space</a:t>
            </a:r>
          </a:p>
          <a:p>
            <a:endParaRPr lang="en-US" dirty="0" smtClean="0"/>
          </a:p>
          <a:p>
            <a:r>
              <a:rPr lang="en-US" dirty="0" smtClean="0"/>
              <a:t>For N=3 no pure Nash Equilibrium: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player in the middle always wants to move to improve its utility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Game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71802" y="2131686"/>
            <a:ext cx="292895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Flowchart: Connector 8"/>
          <p:cNvSpPr/>
          <p:nvPr/>
        </p:nvSpPr>
        <p:spPr>
          <a:xfrm>
            <a:off x="4357686" y="2000240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4620578" y="2000240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28926" y="220312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32166" y="219169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67210" y="2283315"/>
            <a:ext cx="490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1/2</a:t>
            </a:r>
            <a:endParaRPr lang="en-US" sz="1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071802" y="4202676"/>
            <a:ext cx="292895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Flowchart: Connector 14"/>
          <p:cNvSpPr/>
          <p:nvPr/>
        </p:nvSpPr>
        <p:spPr>
          <a:xfrm>
            <a:off x="4226240" y="4083372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/>
          <p:cNvSpPr/>
          <p:nvPr/>
        </p:nvSpPr>
        <p:spPr>
          <a:xfrm>
            <a:off x="4726306" y="4082660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28926" y="42741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32166" y="426268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367210" y="4354305"/>
            <a:ext cx="490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1/2</a:t>
            </a:r>
            <a:endParaRPr lang="en-US" sz="1200" dirty="0"/>
          </a:p>
        </p:txBody>
      </p:sp>
      <p:sp>
        <p:nvSpPr>
          <p:cNvPr id="20" name="Flowchart: Connector 19"/>
          <p:cNvSpPr/>
          <p:nvPr/>
        </p:nvSpPr>
        <p:spPr>
          <a:xfrm>
            <a:off x="4474844" y="4082660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instead of a line we will assume a circle, we will always have a pure Nash Equilibrium where every player is evenly distanced from each other: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Game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2928926" y="3323272"/>
            <a:ext cx="3286148" cy="3000396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4451984" y="3203256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451984" y="6215082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106488" y="4680594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2820340" y="4692024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companies are producing the same product</a:t>
            </a:r>
          </a:p>
          <a:p>
            <a:r>
              <a:rPr lang="en-US" dirty="0" smtClean="0"/>
              <a:t>Company I needs to choose its production volume, X</a:t>
            </a:r>
            <a:r>
              <a:rPr lang="en-US" sz="2000" dirty="0" smtClean="0"/>
              <a:t>i</a:t>
            </a:r>
            <a:r>
              <a:rPr lang="en-US" dirty="0" smtClean="0"/>
              <a:t>&gt;=0</a:t>
            </a:r>
          </a:p>
          <a:p>
            <a:r>
              <a:rPr lang="en-US" dirty="0" smtClean="0"/>
              <a:t>The price is determined based on the overall production volume,</a:t>
            </a:r>
          </a:p>
          <a:p>
            <a:r>
              <a:rPr lang="en-US" dirty="0" smtClean="0"/>
              <a:t>Each company has a production cost:</a:t>
            </a:r>
          </a:p>
          <a:p>
            <a:r>
              <a:rPr lang="en-US" dirty="0" smtClean="0"/>
              <a:t>The utility of company </a:t>
            </a:r>
            <a:r>
              <a:rPr lang="en-US" dirty="0" err="1" smtClean="0"/>
              <a:t>i</a:t>
            </a:r>
            <a:r>
              <a:rPr lang="en-US" dirty="0" smtClean="0"/>
              <a:t> is: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Cournot</a:t>
            </a:r>
            <a:r>
              <a:rPr lang="en-US" dirty="0" smtClean="0"/>
              <a:t> Competition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3388" y="3346132"/>
            <a:ext cx="10858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257683"/>
            <a:ext cx="34099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72349" y="3786190"/>
            <a:ext cx="8286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1: Linear price, no production cost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Company </a:t>
            </a:r>
            <a:r>
              <a:rPr lang="en-US" dirty="0" err="1" smtClean="0"/>
              <a:t>i’s</a:t>
            </a:r>
            <a:r>
              <a:rPr lang="en-US" dirty="0" smtClean="0"/>
              <a:t> utility: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Pure Nash Equilibrium is reached at: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Cournot</a:t>
            </a:r>
            <a:r>
              <a:rPr lang="en-US" dirty="0" smtClean="0"/>
              <a:t> Competition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071678"/>
            <a:ext cx="19240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3076" y="3326130"/>
            <a:ext cx="53054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4529148"/>
            <a:ext cx="2543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2: Harmonic price, no production cost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Company </a:t>
            </a:r>
            <a:r>
              <a:rPr lang="en-US" dirty="0" err="1" smtClean="0"/>
              <a:t>i’s</a:t>
            </a:r>
            <a:r>
              <a:rPr lang="en-US" dirty="0" smtClean="0"/>
              <a:t> utility: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Companies have incentive to produce as much as they can – no pure or mixed Nash Equilibrium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Cournot</a:t>
            </a:r>
            <a:r>
              <a:rPr lang="en-US" dirty="0" smtClean="0"/>
              <a:t> Competition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60" y="2005007"/>
            <a:ext cx="14859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2613" y="3357562"/>
            <a:ext cx="54387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players wants to buy a single item which is on sale</a:t>
            </a:r>
          </a:p>
          <a:p>
            <a:r>
              <a:rPr lang="en-US" dirty="0" smtClean="0"/>
              <a:t>Each player has a valuation for the product, v</a:t>
            </a:r>
            <a:r>
              <a:rPr lang="en-US" sz="2000" dirty="0" smtClean="0"/>
              <a:t>i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Assume WLOG that v</a:t>
            </a:r>
            <a:r>
              <a:rPr lang="en-US" sz="2000" dirty="0" smtClean="0"/>
              <a:t>1</a:t>
            </a:r>
            <a:r>
              <a:rPr lang="en-US" dirty="0" smtClean="0"/>
              <a:t>&gt;=v</a:t>
            </a:r>
            <a:r>
              <a:rPr lang="en-US" sz="2000" dirty="0" smtClean="0"/>
              <a:t>2</a:t>
            </a:r>
            <a:r>
              <a:rPr lang="en-US" dirty="0" smtClean="0"/>
              <a:t>&gt;=…</a:t>
            </a:r>
          </a:p>
          <a:p>
            <a:r>
              <a:rPr lang="en-US" dirty="0" smtClean="0"/>
              <a:t>Each player submits its bid, b</a:t>
            </a:r>
            <a:r>
              <a:rPr lang="en-US" sz="2000" dirty="0" smtClean="0"/>
              <a:t>i</a:t>
            </a:r>
            <a:r>
              <a:rPr lang="en-US" dirty="0" smtClean="0"/>
              <a:t>, all players submit simultaneously.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Auction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Game Theory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baseline="0" dirty="0" smtClean="0"/>
              <a:t>Basic</a:t>
            </a:r>
            <a:r>
              <a:rPr lang="en-US" sz="2700" dirty="0" smtClean="0"/>
              <a:t> Game Theory examples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1: First price auction</a:t>
            </a:r>
          </a:p>
          <a:p>
            <a:pPr lvl="1"/>
            <a:r>
              <a:rPr lang="en-US" dirty="0" smtClean="0"/>
              <a:t>The player with the highest bid wins</a:t>
            </a:r>
          </a:p>
          <a:p>
            <a:pPr lvl="1"/>
            <a:r>
              <a:rPr lang="en-US" dirty="0" smtClean="0"/>
              <a:t>The price equals to the bid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Equilibrium is:</a:t>
            </a:r>
          </a:p>
          <a:p>
            <a:pPr lvl="2"/>
            <a:r>
              <a:rPr lang="en-US" dirty="0" smtClean="0"/>
              <a:t>The first player needs to know the valuation of the second player – not practical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Equilibrium is: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Auction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2747960"/>
            <a:ext cx="36195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3500440"/>
            <a:ext cx="3371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2: Second price auction</a:t>
            </a:r>
          </a:p>
          <a:p>
            <a:pPr lvl="1"/>
            <a:r>
              <a:rPr lang="en-US" dirty="0" smtClean="0"/>
              <a:t>The player with the highest bid wins</a:t>
            </a:r>
          </a:p>
          <a:p>
            <a:pPr lvl="1"/>
            <a:r>
              <a:rPr lang="en-US" dirty="0" smtClean="0"/>
              <a:t>The price equals to the second highest bid</a:t>
            </a:r>
          </a:p>
          <a:p>
            <a:pPr lvl="2"/>
            <a:r>
              <a:rPr lang="en-US" dirty="0" smtClean="0"/>
              <a:t>No incentive to bid higher than one’s valuation - a player’s utility when it bids its valuation is at least as high than when it bids any other value</a:t>
            </a:r>
          </a:p>
          <a:p>
            <a:pPr lvl="2"/>
            <a:r>
              <a:rPr lang="en-US" smtClean="0"/>
              <a:t>This mechanism encourages players to bid truthfully</a:t>
            </a:r>
          </a:p>
          <a:p>
            <a:pPr lvl="3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Auction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criminals committed a crime and they’re held in isolation</a:t>
            </a:r>
          </a:p>
          <a:p>
            <a:endParaRPr lang="en-US" dirty="0" smtClean="0"/>
          </a:p>
          <a:p>
            <a:r>
              <a:rPr lang="en-US" dirty="0" smtClean="0"/>
              <a:t>If they both confess they get 4 years each</a:t>
            </a:r>
          </a:p>
          <a:p>
            <a:endParaRPr lang="en-US" dirty="0" smtClean="0"/>
          </a:p>
          <a:p>
            <a:r>
              <a:rPr lang="en-US" dirty="0" smtClean="0"/>
              <a:t>If neither confesses they get 2 years each</a:t>
            </a:r>
          </a:p>
          <a:p>
            <a:endParaRPr lang="en-US" dirty="0" smtClean="0"/>
          </a:p>
          <a:p>
            <a:r>
              <a:rPr lang="en-US" dirty="0" smtClean="0"/>
              <a:t>If one confesses and the other doesn’t, the one that confessed gets 1 year and the other gets 5 years.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Prisoner’s </a:t>
            </a:r>
            <a:r>
              <a:rPr lang="en-US" dirty="0" err="1" smtClean="0"/>
              <a:t>Dilema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representation of the game: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Prisoner’s </a:t>
            </a:r>
            <a:r>
              <a:rPr lang="en-US" dirty="0" err="1" smtClean="0"/>
              <a:t>Dilema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285992"/>
            <a:ext cx="4772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0950-4D06-4BB9-A40E-0A6AEF4E7D8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2779</TotalTime>
  <Words>2331</Words>
  <Application>Microsoft Office PowerPoint</Application>
  <PresentationFormat>On-screen Show (4:3)</PresentationFormat>
  <Paragraphs>471</Paragraphs>
  <Slides>71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Concourse</vt:lpstr>
      <vt:lpstr>Computational Game Theory</vt:lpstr>
      <vt:lpstr>Agenda</vt:lpstr>
      <vt:lpstr>Computational Game Theory</vt:lpstr>
      <vt:lpstr>CGT in Computer Science</vt:lpstr>
      <vt:lpstr>CGT in Computer Science</vt:lpstr>
      <vt:lpstr>Game Theory</vt:lpstr>
      <vt:lpstr>Agenda</vt:lpstr>
      <vt:lpstr>The Prisoner’s Dilema</vt:lpstr>
      <vt:lpstr>The Prisoner’s Dilema</vt:lpstr>
      <vt:lpstr>The Prisoner’s Dilema</vt:lpstr>
      <vt:lpstr>The Prisoner’s Dilema</vt:lpstr>
      <vt:lpstr>The Prisoner’s Dilema</vt:lpstr>
      <vt:lpstr>The Prisoner’s Dilema</vt:lpstr>
      <vt:lpstr>The Prisoner’s Dilema</vt:lpstr>
      <vt:lpstr>The Prisoner’s Dilema</vt:lpstr>
      <vt:lpstr>ISP Routing </vt:lpstr>
      <vt:lpstr>ISP Routing </vt:lpstr>
      <vt:lpstr>ISP Routing </vt:lpstr>
      <vt:lpstr>ISP Routing </vt:lpstr>
      <vt:lpstr>ISP Routing </vt:lpstr>
      <vt:lpstr>ISP Routing </vt:lpstr>
      <vt:lpstr>ISP Routing </vt:lpstr>
      <vt:lpstr>Agenda</vt:lpstr>
      <vt:lpstr>Strategic Games</vt:lpstr>
      <vt:lpstr>Strategic Games – Formal Model</vt:lpstr>
      <vt:lpstr>Strategic Games – Formal Model</vt:lpstr>
      <vt:lpstr>Strategic Games – Formal Model</vt:lpstr>
      <vt:lpstr>Strategic Games – Formal Model</vt:lpstr>
      <vt:lpstr>Strategic Games – Formal Model</vt:lpstr>
      <vt:lpstr>Dominant Strategy</vt:lpstr>
      <vt:lpstr>Pareto Optimality</vt:lpstr>
      <vt:lpstr>Agenda</vt:lpstr>
      <vt:lpstr>Picking up after your dog</vt:lpstr>
      <vt:lpstr>Picking up after your dog</vt:lpstr>
      <vt:lpstr>Tragedy of the commons</vt:lpstr>
      <vt:lpstr>Tragedy of the commons</vt:lpstr>
      <vt:lpstr>Tragedy of the commons</vt:lpstr>
      <vt:lpstr>Tragedy of the commons</vt:lpstr>
      <vt:lpstr>Agenda</vt:lpstr>
      <vt:lpstr>Nash Equilibrium</vt:lpstr>
      <vt:lpstr>Battle of the Sexes</vt:lpstr>
      <vt:lpstr>Battle of the Sexes</vt:lpstr>
      <vt:lpstr>Battle of the Sexes</vt:lpstr>
      <vt:lpstr>Battle of the Sexes</vt:lpstr>
      <vt:lpstr>Battle of the Sexes</vt:lpstr>
      <vt:lpstr>Battle of the Sexes</vt:lpstr>
      <vt:lpstr>Routing Game</vt:lpstr>
      <vt:lpstr>Routing Game</vt:lpstr>
      <vt:lpstr>Routing Game</vt:lpstr>
      <vt:lpstr>Agenda</vt:lpstr>
      <vt:lpstr>Matching Pennies</vt:lpstr>
      <vt:lpstr>Matching Pennies</vt:lpstr>
      <vt:lpstr>Matching Pennies</vt:lpstr>
      <vt:lpstr>Matching Pennies</vt:lpstr>
      <vt:lpstr>Matching Pennies</vt:lpstr>
      <vt:lpstr>Matching Pennies</vt:lpstr>
      <vt:lpstr>Mixed Strategy</vt:lpstr>
      <vt:lpstr>Matching Pennies</vt:lpstr>
      <vt:lpstr>Matching Pennies</vt:lpstr>
      <vt:lpstr>Mixed Strategy</vt:lpstr>
      <vt:lpstr>Mixed Strategy</vt:lpstr>
      <vt:lpstr>Rock Paper Scissors</vt:lpstr>
      <vt:lpstr>Location Game</vt:lpstr>
      <vt:lpstr>Location Game</vt:lpstr>
      <vt:lpstr>Location Game</vt:lpstr>
      <vt:lpstr>Cournot Competition</vt:lpstr>
      <vt:lpstr>Cournot Competition</vt:lpstr>
      <vt:lpstr>Cournot Competition</vt:lpstr>
      <vt:lpstr>Auction</vt:lpstr>
      <vt:lpstr>Auction</vt:lpstr>
      <vt:lpstr>Auction</vt:lpstr>
    </vt:vector>
  </TitlesOfParts>
  <Company>SAP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Game Theory</dc:title>
  <dc:creator>I039488</dc:creator>
  <cp:lastModifiedBy> </cp:lastModifiedBy>
  <cp:revision>55</cp:revision>
  <dcterms:created xsi:type="dcterms:W3CDTF">2010-05-09T21:31:37Z</dcterms:created>
  <dcterms:modified xsi:type="dcterms:W3CDTF">2010-06-14T05:40:37Z</dcterms:modified>
</cp:coreProperties>
</file>