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43"/>
  </p:notesMasterIdLst>
  <p:sldIdLst>
    <p:sldId id="256" r:id="rId2"/>
    <p:sldId id="257" r:id="rId3"/>
    <p:sldId id="301" r:id="rId4"/>
    <p:sldId id="263" r:id="rId5"/>
    <p:sldId id="264" r:id="rId6"/>
    <p:sldId id="265" r:id="rId7"/>
    <p:sldId id="266" r:id="rId8"/>
    <p:sldId id="291" r:id="rId9"/>
    <p:sldId id="305" r:id="rId10"/>
    <p:sldId id="268" r:id="rId11"/>
    <p:sldId id="270" r:id="rId12"/>
    <p:sldId id="269" r:id="rId13"/>
    <p:sldId id="271" r:id="rId14"/>
    <p:sldId id="272" r:id="rId15"/>
    <p:sldId id="302" r:id="rId16"/>
    <p:sldId id="273" r:id="rId17"/>
    <p:sldId id="274" r:id="rId18"/>
    <p:sldId id="303" r:id="rId19"/>
    <p:sldId id="292" r:id="rId20"/>
    <p:sldId id="300" r:id="rId21"/>
    <p:sldId id="293" r:id="rId22"/>
    <p:sldId id="296" r:id="rId23"/>
    <p:sldId id="295" r:id="rId24"/>
    <p:sldId id="294" r:id="rId25"/>
    <p:sldId id="277" r:id="rId26"/>
    <p:sldId id="276" r:id="rId27"/>
    <p:sldId id="278" r:id="rId28"/>
    <p:sldId id="297" r:id="rId29"/>
    <p:sldId id="288" r:id="rId30"/>
    <p:sldId id="289" r:id="rId31"/>
    <p:sldId id="279" r:id="rId32"/>
    <p:sldId id="280" r:id="rId33"/>
    <p:sldId id="282" r:id="rId34"/>
    <p:sldId id="281" r:id="rId35"/>
    <p:sldId id="299" r:id="rId36"/>
    <p:sldId id="283" r:id="rId37"/>
    <p:sldId id="284" r:id="rId38"/>
    <p:sldId id="285" r:id="rId39"/>
    <p:sldId id="304" r:id="rId40"/>
    <p:sldId id="287" r:id="rId41"/>
    <p:sldId id="286" r:id="rId4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4A19"/>
    <a:srgbClr val="296EF7"/>
    <a:srgbClr val="006C31"/>
    <a:srgbClr val="525252"/>
    <a:srgbClr val="D1551D"/>
    <a:srgbClr val="2B96A5"/>
    <a:srgbClr val="5DC7D5"/>
    <a:srgbClr val="A50021"/>
    <a:srgbClr val="3D5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977" autoAdjust="0"/>
  </p:normalViewPr>
  <p:slideViewPr>
    <p:cSldViewPr>
      <p:cViewPr varScale="1">
        <p:scale>
          <a:sx n="79" d="100"/>
          <a:sy n="79" d="100"/>
        </p:scale>
        <p:origin x="1382" y="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45F6C-D291-4EF9-AE9A-50F08AC82E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A8277-456C-46AF-B58C-E481639B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1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 err="1" smtClean="0"/>
              <a:t>halfsapaces</a:t>
            </a:r>
            <a:r>
              <a:rPr lang="en-US" dirty="0" smtClean="0"/>
              <a:t> ranges best known result is O(n^(1-1/d))?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A8277-456C-46AF-B58C-E481639B1D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51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 err="1" smtClean="0"/>
              <a:t>halfsapaces</a:t>
            </a:r>
            <a:r>
              <a:rPr lang="en-US" dirty="0" smtClean="0"/>
              <a:t> ranges best known result is O(n^(1-1/d))?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A8277-456C-46AF-B58C-E481639B1D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99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A8277-456C-46AF-B58C-E481639B1D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91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A8277-456C-46AF-B58C-E481639B1D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04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A8277-456C-46AF-B58C-E481639B1D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71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A8277-456C-46AF-B58C-E481639B1D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97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A8277-456C-46AF-B58C-E481639B1D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48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A8277-456C-46AF-B58C-E481639B1D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39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228F-36E4-490B-84DC-8861D5C6F3E0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21968E-CDBF-43C0-8419-63A848D047AC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228F-36E4-490B-84DC-8861D5C6F3E0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968E-CDBF-43C0-8419-63A848D047AC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921968E-CDBF-43C0-8419-63A848D047AC}" type="slidenum">
              <a:rPr lang="he-IL" smtClean="0"/>
              <a:t>‹#›</a:t>
            </a:fld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228F-36E4-490B-84DC-8861D5C6F3E0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228F-36E4-490B-84DC-8861D5C6F3E0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921968E-CDBF-43C0-8419-63A848D047AC}" type="slidenum">
              <a:rPr lang="he-IL" smtClean="0"/>
              <a:t>‹#›</a:t>
            </a:fld>
            <a:endParaRPr lang="he-I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228F-36E4-490B-84DC-8861D5C6F3E0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21968E-CDBF-43C0-8419-63A848D047AC}" type="slidenum">
              <a:rPr lang="he-IL" smtClean="0"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19C228F-36E4-490B-84DC-8861D5C6F3E0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968E-CDBF-43C0-8419-63A848D047AC}" type="slidenum">
              <a:rPr lang="he-IL" smtClean="0"/>
              <a:t>‹#›</a:t>
            </a:fld>
            <a:endParaRPr lang="he-IL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228F-36E4-490B-84DC-8861D5C6F3E0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e-IL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921968E-CDBF-43C0-8419-63A848D047AC}" type="slidenum">
              <a:rPr lang="he-IL" smtClean="0"/>
              <a:t>‹#›</a:t>
            </a:fld>
            <a:endParaRPr lang="he-IL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228F-36E4-490B-84DC-8861D5C6F3E0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921968E-CDBF-43C0-8419-63A848D047AC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228F-36E4-490B-84DC-8861D5C6F3E0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21968E-CDBF-43C0-8419-63A848D047AC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21968E-CDBF-43C0-8419-63A848D047AC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228F-36E4-490B-84DC-8861D5C6F3E0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921968E-CDBF-43C0-8419-63A848D047AC}" type="slidenum">
              <a:rPr lang="he-IL" smtClean="0"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19C228F-36E4-490B-84DC-8861D5C6F3E0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19C228F-36E4-490B-84DC-8861D5C6F3E0}" type="datetimeFigureOut">
              <a:rPr lang="he-IL" smtClean="0"/>
              <a:t>כ"ג/טבת/תשע"ו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21968E-CDBF-43C0-8419-63A848D047AC}" type="slidenum">
              <a:rPr lang="he-IL" smtClean="0"/>
              <a:t>‹#›</a:t>
            </a:fld>
            <a:endParaRPr lang="he-IL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50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200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1.png"/><Relationship Id="rId4" Type="http://schemas.openxmlformats.org/officeDocument/2006/relationships/image" Target="../media/image2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410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10" Type="http://schemas.openxmlformats.org/officeDocument/2006/relationships/image" Target="../media/image370.png"/><Relationship Id="rId4" Type="http://schemas.openxmlformats.org/officeDocument/2006/relationships/image" Target="../media/image310.png"/><Relationship Id="rId9" Type="http://schemas.openxmlformats.org/officeDocument/2006/relationships/image" Target="../media/image36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1.png"/><Relationship Id="rId4" Type="http://schemas.openxmlformats.org/officeDocument/2006/relationships/image" Target="../media/image2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Approximating the Depth via Sampling and Emptiness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2780928"/>
            <a:ext cx="41044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err="1" smtClean="0">
                <a:solidFill>
                  <a:srgbClr val="3D5059"/>
                </a:solidFill>
              </a:rPr>
              <a:t>Shirly</a:t>
            </a:r>
            <a:r>
              <a:rPr lang="en-US" b="1" dirty="0" smtClean="0">
                <a:solidFill>
                  <a:srgbClr val="3D5059"/>
                </a:solidFill>
              </a:rPr>
              <a:t> </a:t>
            </a:r>
            <a:r>
              <a:rPr lang="en-US" b="1" dirty="0" err="1" smtClean="0">
                <a:solidFill>
                  <a:srgbClr val="3D5059"/>
                </a:solidFill>
              </a:rPr>
              <a:t>Yakubov</a:t>
            </a:r>
            <a:endParaRPr lang="he-IL" b="1" dirty="0">
              <a:solidFill>
                <a:srgbClr val="3D505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2809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D1551D"/>
                </a:solidFill>
              </a:rPr>
              <a:t>The data-structure</a:t>
            </a:r>
            <a:endParaRPr lang="he-IL" sz="4000" b="1" dirty="0">
              <a:solidFill>
                <a:srgbClr val="D1551D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052736"/>
                <a:ext cx="8136904" cy="4642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2000" b="1" dirty="0" smtClean="0"/>
                  <a:t>Observation: </a:t>
                </a:r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 smtClean="0"/>
                  <a:t>, 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en-US" sz="2000" dirty="0" smtClean="0"/>
              </a:p>
              <a:p>
                <a:pPr algn="l" rtl="0">
                  <a:lnSpc>
                    <a:spcPct val="200000"/>
                  </a:lnSpc>
                </a:pPr>
                <a:endParaRPr lang="en-US" sz="600" b="1" dirty="0" smtClean="0"/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b="1" dirty="0" smtClean="0"/>
                  <a:t>Lemma: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:=</m:t>
                    </m:r>
                    <m:func>
                      <m:func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sub>
                            </m:s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b="1" i="0" smtClean="0">
                                <a:latin typeface="Cambria Math" panose="02040503050406030204" pitchFamily="18" charset="0"/>
                              </a:rPr>
                              <m:t>𝚲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000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can be made arbitrarily large by a choice of large enough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>
                  <a:lnSpc>
                    <a:spcPct val="200000"/>
                  </a:lnSpc>
                </a:pPr>
                <a:endParaRPr lang="en-US" sz="1100" b="1" dirty="0" smtClean="0"/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b="1" dirty="0" smtClean="0"/>
                  <a:t>Proof: </a:t>
                </a:r>
              </a:p>
              <a:p>
                <a:pPr algn="l" rtl="0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1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b="0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]≤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 smtClean="0"/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We will from now on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052736"/>
                <a:ext cx="8136904" cy="4642553"/>
              </a:xfrm>
              <a:prstGeom prst="rect">
                <a:avLst/>
              </a:prstGeom>
              <a:blipFill>
                <a:blip r:embed="rId2"/>
                <a:stretch>
                  <a:fillRect l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913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2809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D1551D"/>
                </a:solidFill>
              </a:rPr>
              <a:t>The data-structure</a:t>
            </a:r>
            <a:endParaRPr lang="he-IL" sz="4000" b="1" dirty="0">
              <a:solidFill>
                <a:srgbClr val="D1551D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980728"/>
                <a:ext cx="8136904" cy="1042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296EF7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solidFill>
                              <a:srgbClr val="296EF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296EF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296EF7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296EF7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d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1" i="1" smtClean="0">
                        <a:solidFill>
                          <a:srgbClr val="296EF7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296EF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296EF7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296EF7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dirty="0" smtClean="0"/>
                  <a:t>,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0728"/>
                <a:ext cx="8136904" cy="1042978"/>
              </a:xfrm>
              <a:prstGeom prst="rect">
                <a:avLst/>
              </a:prstGeom>
              <a:blipFill>
                <a:blip r:embed="rId2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3166277"/>
                <a:ext cx="8739341" cy="906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296EF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d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sz="2000" dirty="0"/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66277"/>
                <a:ext cx="8739341" cy="9060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544" y="5045805"/>
                <a:ext cx="8474126" cy="83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045805"/>
                <a:ext cx="8474126" cy="835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3275856" y="3866965"/>
            <a:ext cx="0" cy="2821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7524" y="4139115"/>
                <a:ext cx="5976664" cy="79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525252"/>
                    </a:solidFill>
                  </a:rPr>
                  <a:t>By the </a:t>
                </a:r>
                <a:r>
                  <a:rPr lang="en-US" dirty="0">
                    <a:solidFill>
                      <a:srgbClr val="525252"/>
                    </a:solidFill>
                  </a:rPr>
                  <a:t>observation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en-US" dirty="0">
                  <a:solidFill>
                    <a:srgbClr val="525252"/>
                  </a:solidFill>
                </a:endParaRPr>
              </a:p>
              <a:p>
                <a:endParaRPr lang="en-US" dirty="0">
                  <a:solidFill>
                    <a:srgbClr val="525252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24" y="4139115"/>
                <a:ext cx="5976664" cy="796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4427984" y="5740297"/>
            <a:ext cx="0" cy="2821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07704" y="5939988"/>
                <a:ext cx="48312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525252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52525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rgbClr val="52525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solidFill>
                                  <a:srgbClr val="52525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>
                                <a:solidFill>
                                  <a:srgbClr val="52525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525252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939988"/>
                <a:ext cx="4831285" cy="369332"/>
              </a:xfrm>
              <a:prstGeom prst="rect">
                <a:avLst/>
              </a:prstGeom>
              <a:blipFill>
                <a:blip r:embed="rId6"/>
                <a:stretch>
                  <a:fillRect r="-505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5940152" y="1988840"/>
            <a:ext cx="0" cy="2821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79759" y="2237650"/>
                <a:ext cx="3720785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solidFill>
                            <a:srgbClr val="52525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>
                          <a:solidFill>
                            <a:srgbClr val="52525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52525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rgbClr val="52525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solidFill>
                                <a:srgbClr val="52525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>
                          <a:solidFill>
                            <a:srgbClr val="525252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52525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525252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52525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rgbClr val="52525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52525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solidFill>
                                        <a:srgbClr val="52525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solidFill>
                                        <a:srgbClr val="525252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m:rPr>
                          <m:sty m:val="p"/>
                        </m:rPr>
                        <a:rPr lang="en-US" i="0">
                          <a:solidFill>
                            <a:srgbClr val="525252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>
                          <a:solidFill>
                            <a:srgbClr val="52525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>
                          <a:solidFill>
                            <a:srgbClr val="525252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>
                          <a:solidFill>
                            <a:srgbClr val="525252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52525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rgbClr val="52525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solidFill>
                                <a:srgbClr val="52525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525252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59" y="2237650"/>
                <a:ext cx="3720785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 rot="5400000">
                <a:off x="2040299" y="2944391"/>
                <a:ext cx="22794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B74A1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srgbClr val="B74A19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040299" y="2944391"/>
                <a:ext cx="227948" cy="307777"/>
              </a:xfrm>
              <a:prstGeom prst="rect">
                <a:avLst/>
              </a:prstGeom>
              <a:blipFill>
                <a:blip r:embed="rId8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90024" y="2732569"/>
                <a:ext cx="112849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B74A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B74A19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B74A19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rgbClr val="B74A1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B74A19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B74A19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024" y="2732569"/>
                <a:ext cx="1128498" cy="338554"/>
              </a:xfrm>
              <a:prstGeom prst="rect">
                <a:avLst/>
              </a:prstGeom>
              <a:blipFill>
                <a:blip r:embed="rId9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 rot="5400000">
                <a:off x="1867816" y="3908156"/>
                <a:ext cx="23436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B74A1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srgbClr val="B74A19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867816" y="3908156"/>
                <a:ext cx="234360" cy="338554"/>
              </a:xfrm>
              <a:prstGeom prst="rect">
                <a:avLst/>
              </a:prstGeom>
              <a:blipFill>
                <a:blip r:embed="rId10"/>
                <a:stretch>
                  <a:fillRect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75403" y="4130927"/>
                <a:ext cx="1992594" cy="370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B74A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B74A19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B74A19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rgbClr val="B74A1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74A1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74A19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solidFill>
                                    <a:srgbClr val="B74A19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rgbClr val="B74A19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74A19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B74A19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03" y="4130927"/>
                <a:ext cx="1992594" cy="370294"/>
              </a:xfrm>
              <a:prstGeom prst="rect">
                <a:avLst/>
              </a:prstGeom>
              <a:blipFill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544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2809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D1551D"/>
                </a:solidFill>
              </a:rPr>
              <a:t>The data-structure</a:t>
            </a:r>
            <a:endParaRPr lang="he-IL" sz="4000" b="1" dirty="0">
              <a:solidFill>
                <a:srgbClr val="D1551D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2330" y="1412776"/>
                <a:ext cx="8474126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296EF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1" i="1" smtClean="0">
                          <a:solidFill>
                            <a:srgbClr val="296EF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296EF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296EF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296EF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296EF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296EF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296EF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296EF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30" y="1412776"/>
                <a:ext cx="8474126" cy="612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95536" y="2161629"/>
                <a:ext cx="8568952" cy="3344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Deploying </a:t>
                </a:r>
                <a:r>
                  <a:rPr lang="en-US" sz="2000" dirty="0" err="1" smtClean="0"/>
                  <a:t>Chernoff</a:t>
                </a:r>
                <a:r>
                  <a:rPr lang="en-US" sz="2000" dirty="0" smtClean="0"/>
                  <a:t> inequality we have:</a:t>
                </a:r>
              </a:p>
              <a:p>
                <a:pPr algn="l" rtl="0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296EF7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b="1" i="1" smtClean="0">
                          <a:solidFill>
                            <a:srgbClr val="296EF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296EF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296EF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296EF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296EF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296EF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296EF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296EF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b="1" i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161629"/>
                <a:ext cx="8568952" cy="3344505"/>
              </a:xfrm>
              <a:prstGeom prst="rect">
                <a:avLst/>
              </a:prstGeom>
              <a:blipFill>
                <a:blip r:embed="rId4"/>
                <a:stretch>
                  <a:fillRect l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5536" y="5949280"/>
                <a:ext cx="864096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296EF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rgbClr val="296EF7"/>
                              </a:solidFill>
                            </a:rPr>
                            <m:t>Chernoff</m:t>
                          </m:r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rgbClr val="296EF7"/>
                              </a:solidFill>
                            </a:rPr>
                            <m:t>: </m:t>
                          </m:r>
                          <m:func>
                            <m:funcPr>
                              <m:ctrlPr>
                                <a:rPr lang="en-US" b="1" i="1">
                                  <a:solidFill>
                                    <a:srgbClr val="296EF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>
                                  <a:solidFill>
                                    <a:srgbClr val="296EF7"/>
                                  </a:solidFill>
                                  <a:latin typeface="Cambria Math" panose="02040503050406030204" pitchFamily="18" charset="0"/>
                                </a:rPr>
                                <m:t>𝐏𝐫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>
                                      <a:solidFill>
                                        <a:srgbClr val="296EF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>
                                      <a:solidFill>
                                        <a:srgbClr val="296EF7"/>
                                      </a:solidFill>
                                      <a:latin typeface="Cambria Math" panose="02040503050406030204" pitchFamily="18" charset="0"/>
                                    </a:rPr>
                                    <m:t>𝚺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296EF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solidFill>
                                            <a:srgbClr val="296EF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en-US" b="1">
                                          <a:solidFill>
                                            <a:srgbClr val="296EF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b="1">
                                      <a:solidFill>
                                        <a:srgbClr val="296EF7"/>
                                      </a:solidFill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solidFill>
                                            <a:srgbClr val="296EF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>
                                          <a:solidFill>
                                            <a:srgbClr val="296EF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b="1">
                                          <a:solidFill>
                                            <a:srgbClr val="296EF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1">
                                          <a:solidFill>
                                            <a:srgbClr val="296EF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𝜹</m:t>
                                      </m:r>
                                    </m:e>
                                  </m:d>
                                  <m:r>
                                    <a:rPr lang="en-US" b="1">
                                      <a:solidFill>
                                        <a:srgbClr val="296EF7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1" i="1">
                                          <a:solidFill>
                                            <a:srgbClr val="296EF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>
                                          <a:solidFill>
                                            <a:srgbClr val="296EF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𝚺</m:t>
                                      </m:r>
                                      <m:sSub>
                                        <m:sSubPr>
                                          <m:ctrlPr>
                                            <a:rPr lang="en-US" b="1" i="1">
                                              <a:solidFill>
                                                <a:srgbClr val="296EF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>
                                              <a:solidFill>
                                                <a:srgbClr val="296EF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𝑿</m:t>
                                          </m:r>
                                        </m:e>
                                        <m:sub>
                                          <m:r>
                                            <a:rPr lang="en-US" b="1">
                                              <a:solidFill>
                                                <a:srgbClr val="296EF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func>
                          <m:r>
                            <a:rPr lang="en-US" b="1">
                              <a:solidFill>
                                <a:srgbClr val="296EF7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1" i="0">
                              <a:solidFill>
                                <a:srgbClr val="296EF7"/>
                              </a:solidFill>
                              <a:latin typeface="Cambria Math" panose="02040503050406030204" pitchFamily="18" charset="0"/>
                            </a:rPr>
                            <m:t>𝐞𝐱𝐩</m:t>
                          </m:r>
                          <m:r>
                            <a:rPr lang="en-US" b="1">
                              <a:solidFill>
                                <a:srgbClr val="296EF7"/>
                              </a:solidFill>
                              <a:latin typeface="Cambria Math" panose="02040503050406030204" pitchFamily="18" charset="0"/>
                            </a:rPr>
                            <m:t>⁡(−</m:t>
                          </m:r>
                          <m:r>
                            <a:rPr lang="en-US" b="1">
                              <a:solidFill>
                                <a:srgbClr val="296EF7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solidFill>
                                    <a:srgbClr val="296EF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solidFill>
                                    <a:srgbClr val="296EF7"/>
                                  </a:solidFill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296EF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solidFill>
                                        <a:srgbClr val="296EF7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1">
                                      <a:solidFill>
                                        <a:srgbClr val="296EF7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296EF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solidFill>
                                    <a:srgbClr val="296EF7"/>
                                  </a:solidFill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e>
                            <m:sup>
                              <m:r>
                                <a:rPr lang="en-US" b="1">
                                  <a:solidFill>
                                    <a:srgbClr val="296EF7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>
                              <a:solidFill>
                                <a:srgbClr val="296EF7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1">
                              <a:solidFill>
                                <a:srgbClr val="296EF7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>
                              <a:solidFill>
                                <a:srgbClr val="296EF7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rgbClr val="296EF7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rgbClr val="296EF7"/>
                              </a:solidFill>
                            </a:rPr>
                            <m:t>for</m:t>
                          </m:r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rgbClr val="296EF7"/>
                              </a:solidFill>
                            </a:rPr>
                            <m:t> </m:t>
                          </m:r>
                          <m:r>
                            <a:rPr lang="en-US" b="1">
                              <a:solidFill>
                                <a:srgbClr val="296EF7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  <m:r>
                            <a:rPr lang="en-US" b="1">
                              <a:solidFill>
                                <a:srgbClr val="296EF7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1">
                              <a:solidFill>
                                <a:srgbClr val="296EF7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>
                              <a:solidFill>
                                <a:srgbClr val="296EF7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b="1">
                              <a:solidFill>
                                <a:srgbClr val="296EF7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>
                              <a:solidFill>
                                <a:srgbClr val="296EF7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296EF7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949280"/>
                <a:ext cx="8640960" cy="404983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7524328" y="1986401"/>
            <a:ext cx="0" cy="2821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372200" y="2293490"/>
                <a:ext cx="223224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rgbClr val="52525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solidFill>
                                <a:srgbClr val="52525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0" smtClean="0">
                              <a:solidFill>
                                <a:srgbClr val="52525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525252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52525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rgbClr val="52525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solidFill>
                                    <a:srgbClr val="52525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>
                                  <a:solidFill>
                                    <a:srgbClr val="52525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0" smtClean="0">
                          <a:solidFill>
                            <a:srgbClr val="525252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>
                          <a:solidFill>
                            <a:srgbClr val="52525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solidFill>
                            <a:srgbClr val="52525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293490"/>
                <a:ext cx="2232248" cy="369332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4765557" y="5129370"/>
            <a:ext cx="0" cy="2821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41421" y="5316043"/>
                <a:ext cx="292869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421" y="5316043"/>
                <a:ext cx="2928697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3181381" y="5129370"/>
            <a:ext cx="0" cy="2821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483768" y="5014983"/>
                <a:ext cx="1421904" cy="790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014983"/>
                <a:ext cx="1421904" cy="7902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199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2809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D1551D"/>
                </a:solidFill>
              </a:rPr>
              <a:t>The data-structure</a:t>
            </a:r>
            <a:endParaRPr lang="he-IL" sz="4000" b="1" dirty="0">
              <a:solidFill>
                <a:srgbClr val="D1551D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608870"/>
                <a:ext cx="8136904" cy="4916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Given a set </a:t>
                </a:r>
                <a:r>
                  <a:rPr lang="en-US" sz="2000" b="1" dirty="0">
                    <a:solidFill>
                      <a:srgbClr val="B74A19"/>
                    </a:solidFill>
                    <a:latin typeface="Cambria Math" panose="02040503050406030204" pitchFamily="18" charset="0"/>
                  </a:rPr>
                  <a:t>S</a:t>
                </a:r>
                <a:r>
                  <a:rPr lang="en-US" sz="2000" dirty="0" smtClean="0"/>
                  <a:t> of n objects, a parameter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,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 smtClean="0"/>
                  <a:t>, one can construct a data-structure </a:t>
                </a:r>
                <a14:m>
                  <m:oMath xmlns:m="http://schemas.openxmlformats.org/officeDocument/2006/math">
                    <m:r>
                      <a:rPr lang="en-US" sz="2000" b="1" i="0">
                        <a:solidFill>
                          <a:srgbClr val="B74A19"/>
                        </a:solidFill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sz="2000" b="1" i="0">
                        <a:solidFill>
                          <a:srgbClr val="B74A1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0">
                        <a:solidFill>
                          <a:srgbClr val="B74A19"/>
                        </a:solidFill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sz="2000" b="1" i="0">
                        <a:solidFill>
                          <a:srgbClr val="B74A1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0">
                        <a:solidFill>
                          <a:srgbClr val="B74A19"/>
                        </a:solidFill>
                        <a:latin typeface="Cambria Math" panose="02040503050406030204" pitchFamily="18" charset="0"/>
                      </a:rPr>
                      <m:t>𝐳</m:t>
                    </m:r>
                    <m:r>
                      <a:rPr lang="en-US" sz="2000" b="1" i="0">
                        <a:solidFill>
                          <a:srgbClr val="B74A1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0">
                        <a:solidFill>
                          <a:srgbClr val="B74A19"/>
                        </a:solidFill>
                        <a:latin typeface="Cambria Math" panose="02040503050406030204" pitchFamily="18" charset="0"/>
                      </a:rPr>
                      <m:t>𝛆</m:t>
                    </m:r>
                    <m:r>
                      <a:rPr lang="en-US" sz="2000" b="1" i="0">
                        <a:solidFill>
                          <a:srgbClr val="B74A1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which, given a range r, returns either L or R. </a:t>
                </a:r>
              </a:p>
              <a:p>
                <a:pPr algn="l" rtl="0">
                  <a:lnSpc>
                    <a:spcPct val="200000"/>
                  </a:lnSpc>
                </a:pPr>
                <a:endParaRPr lang="en-US" sz="1050" dirty="0" smtClean="0"/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if it return L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sz="2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 smtClean="0"/>
                  <a:t>, else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 smtClean="0"/>
                  <a:t>. It might return either answer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>
                  <a:lnSpc>
                    <a:spcPct val="200000"/>
                  </a:lnSpc>
                </a:pPr>
                <a:endParaRPr lang="en-US" sz="2000" dirty="0" smtClean="0"/>
              </a:p>
              <a:p>
                <a:pPr algn="ctr" rtl="0">
                  <a:lnSpc>
                    <a:spcPct val="200000"/>
                  </a:lnSpc>
                </a:pPr>
                <a:r>
                  <a:rPr lang="en-US" dirty="0" smtClean="0"/>
                  <a:t>(All results are correct with high probability)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08870"/>
                <a:ext cx="8136904" cy="4916474"/>
              </a:xfrm>
              <a:prstGeom prst="rect">
                <a:avLst/>
              </a:prstGeom>
              <a:blipFill>
                <a:blip r:embed="rId2"/>
                <a:stretch>
                  <a:fillRect l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95536" y="1036711"/>
            <a:ext cx="1433406" cy="6133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/>
              <a:t>Corollary</a:t>
            </a:r>
          </a:p>
        </p:txBody>
      </p:sp>
    </p:spTree>
    <p:extLst>
      <p:ext uri="{BB962C8B-B14F-4D97-AF65-F5344CB8AC3E}">
        <p14:creationId xmlns:p14="http://schemas.microsoft.com/office/powerpoint/2010/main" val="3735029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2809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D1551D"/>
                </a:solidFill>
              </a:rPr>
              <a:t>The data-structure</a:t>
            </a:r>
            <a:endParaRPr lang="he-IL" sz="4000" b="1" dirty="0">
              <a:solidFill>
                <a:srgbClr val="D1551D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574245"/>
                <a:ext cx="8136904" cy="4951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2000" b="1" dirty="0" smtClean="0">
                    <a:solidFill>
                      <a:srgbClr val="B74A19"/>
                    </a:solidFill>
                    <a:latin typeface="Cambria Math" panose="02040503050406030204" pitchFamily="18" charset="0"/>
                  </a:rPr>
                  <a:t>D</a:t>
                </a:r>
                <a:r>
                  <a:rPr lang="en-US" sz="2000" dirty="0" smtClean="0"/>
                  <a:t> consists 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B74A19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0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000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000" dirty="0" smtClean="0"/>
                  <a:t>emptiness data-structures. The space and preprocessing time needed to build them are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 </a:t>
                </a:r>
                <a:r>
                  <a:rPr lang="en-US" sz="2000" dirty="0" smtClean="0"/>
                  <a:t>where S(m) is the space (and time) needed for a single emptiness data-structure storing m objects.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The query time is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 </a:t>
                </a:r>
                <a:r>
                  <a:rPr lang="en-US" sz="2000" dirty="0" smtClean="0">
                    <a:latin typeface="Cambria Math" panose="02040503050406030204" pitchFamily="18" charset="0"/>
                  </a:rPr>
                  <a:t>where Q(m) is the query time of one emptiness data-structure. </a:t>
                </a:r>
              </a:p>
              <a:p>
                <a:pPr algn="ctr" rtl="0">
                  <a:lnSpc>
                    <a:spcPct val="200000"/>
                  </a:lnSpc>
                </a:pPr>
                <a:r>
                  <a:rPr lang="en-US" dirty="0"/>
                  <a:t>(All </a:t>
                </a:r>
                <a:r>
                  <a:rPr lang="en-US" dirty="0" smtClean="0"/>
                  <a:t>bounds hold with </a:t>
                </a:r>
                <a:r>
                  <a:rPr lang="en-US" dirty="0"/>
                  <a:t>high probability)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74245"/>
                <a:ext cx="8136904" cy="4951099"/>
              </a:xfrm>
              <a:prstGeom prst="rect">
                <a:avLst/>
              </a:prstGeom>
              <a:blipFill>
                <a:blip r:embed="rId3"/>
                <a:stretch>
                  <a:fillRect l="-824" r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95536" y="1036711"/>
            <a:ext cx="1433406" cy="6133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/>
              <a:t>Corollary</a:t>
            </a:r>
          </a:p>
        </p:txBody>
      </p:sp>
    </p:spTree>
    <p:extLst>
      <p:ext uri="{BB962C8B-B14F-4D97-AF65-F5344CB8AC3E}">
        <p14:creationId xmlns:p14="http://schemas.microsoft.com/office/powerpoint/2010/main" val="1006039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2809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D1551D"/>
                </a:solidFill>
              </a:rPr>
              <a:t>The data-structure</a:t>
            </a:r>
            <a:endParaRPr lang="he-IL" sz="4000" b="1" dirty="0">
              <a:solidFill>
                <a:srgbClr val="D1551D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772816"/>
                <a:ext cx="8136904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 rtl="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dirty="0" smtClean="0">
                    <a:latin typeface="Cambria Math" panose="02040503050406030204" pitchFamily="18" charset="0"/>
                  </a:rPr>
                  <a:t>A data structure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B74A19"/>
                        </a:solidFill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sz="2000" b="1">
                        <a:solidFill>
                          <a:srgbClr val="B74A1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>
                        <a:solidFill>
                          <a:srgbClr val="B74A19"/>
                        </a:solidFill>
                        <a:latin typeface="Cambria Math" panose="02040503050406030204" pitchFamily="18" charset="0"/>
                      </a:rPr>
                      <m:t>𝐳</m:t>
                    </m:r>
                    <m:r>
                      <a:rPr lang="en-US" sz="2000" b="1">
                        <a:solidFill>
                          <a:srgbClr val="B74A1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>
                        <a:solidFill>
                          <a:srgbClr val="B74A19"/>
                        </a:solidFill>
                        <a:latin typeface="Cambria Math" panose="02040503050406030204" pitchFamily="18" charset="0"/>
                      </a:rPr>
                      <m:t>𝛆</m:t>
                    </m:r>
                    <m:r>
                      <a:rPr lang="en-US" sz="2000" b="1">
                        <a:solidFill>
                          <a:srgbClr val="B74A1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dirty="0"/>
                  <a:t>that uses </a:t>
                </a:r>
                <a:r>
                  <a:rPr lang="en-US" b="1" dirty="0" smtClean="0"/>
                  <a:t>logarithmic</a:t>
                </a:r>
                <a:r>
                  <a:rPr lang="en-US" dirty="0" smtClean="0"/>
                  <a:t> number of emptiness </a:t>
                </a:r>
                <a:r>
                  <a:rPr lang="en-US" dirty="0"/>
                  <a:t>data structures as a </a:t>
                </a:r>
                <a:r>
                  <a:rPr lang="en-US" dirty="0" smtClean="0"/>
                  <a:t>black box.</a:t>
                </a:r>
                <a:endParaRPr lang="en-US" sz="1100" dirty="0" smtClean="0"/>
              </a:p>
              <a:p>
                <a:pPr marL="342900" indent="-342900" algn="l" rtl="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sz="2000" b="1">
                        <a:solidFill>
                          <a:srgbClr val="B74A19"/>
                        </a:solidFill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sz="2000" b="1">
                        <a:solidFill>
                          <a:srgbClr val="B74A1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>
                        <a:solidFill>
                          <a:srgbClr val="B74A19"/>
                        </a:solidFill>
                        <a:latin typeface="Cambria Math" panose="02040503050406030204" pitchFamily="18" charset="0"/>
                      </a:rPr>
                      <m:t>𝐳</m:t>
                    </m:r>
                    <m:r>
                      <a:rPr lang="en-US" sz="2000" b="1">
                        <a:solidFill>
                          <a:srgbClr val="B74A1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>
                        <a:solidFill>
                          <a:srgbClr val="B74A19"/>
                        </a:solidFill>
                        <a:latin typeface="Cambria Math" panose="02040503050406030204" pitchFamily="18" charset="0"/>
                      </a:rPr>
                      <m:t>𝛆</m:t>
                    </m:r>
                    <m:r>
                      <a:rPr lang="en-US" sz="2000" b="1">
                        <a:solidFill>
                          <a:srgbClr val="B74A1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decides </a:t>
                </a: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sz="2000" b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000" b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1" dirty="0" smtClean="0"/>
                  <a:t>(L)</a:t>
                </a:r>
                <a:r>
                  <a:rPr lang="en-US" sz="2000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b="1" dirty="0" smtClean="0"/>
                  <a:t>(R)</a:t>
                </a:r>
                <a:r>
                  <a:rPr lang="en-US" sz="2000" dirty="0" smtClean="0"/>
                  <a:t>, and the answer is correct </a:t>
                </a:r>
                <a:r>
                  <a:rPr lang="en-US" sz="2000" dirty="0"/>
                  <a:t>with high </a:t>
                </a:r>
                <a:r>
                  <a:rPr lang="en-US" sz="2000" dirty="0" smtClean="0"/>
                  <a:t>probability.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72816"/>
                <a:ext cx="8136904" cy="2492990"/>
              </a:xfrm>
              <a:prstGeom prst="rect">
                <a:avLst/>
              </a:prstGeom>
              <a:blipFill>
                <a:blip r:embed="rId2"/>
                <a:stretch>
                  <a:fillRect l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95536" y="1124744"/>
            <a:ext cx="2178802" cy="6133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 smtClean="0"/>
              <a:t>So far we have:</a:t>
            </a:r>
            <a:endParaRPr lang="en-US" sz="20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17449" y="5756838"/>
            <a:ext cx="792088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55976" y="5613784"/>
            <a:ext cx="0" cy="2880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045743" y="5847655"/>
                <a:ext cx="6362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743" y="5847655"/>
                <a:ext cx="63625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362635" y="5891944"/>
                <a:ext cx="156129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US" sz="1600" b="1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635" y="5891944"/>
                <a:ext cx="1561293" cy="400110"/>
              </a:xfrm>
              <a:prstGeom prst="rect">
                <a:avLst/>
              </a:prstGeom>
              <a:blipFill>
                <a:blip r:embed="rId4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3157557" y="5613784"/>
            <a:ext cx="0" cy="2880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208256" y="5896351"/>
                <a:ext cx="11881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US" sz="1600" b="1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256" y="5896351"/>
                <a:ext cx="118813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5724128" y="5613784"/>
            <a:ext cx="0" cy="2880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3157557" y="5301208"/>
            <a:ext cx="4726811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041232" y="4941168"/>
            <a:ext cx="4682896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157557" y="5213677"/>
            <a:ext cx="0" cy="17698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27549" y="4852676"/>
            <a:ext cx="0" cy="17698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TextBox 13314"/>
          <p:cNvSpPr txBox="1"/>
          <p:nvPr/>
        </p:nvSpPr>
        <p:spPr>
          <a:xfrm>
            <a:off x="7164288" y="483652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96EF7"/>
                </a:solidFill>
              </a:rPr>
              <a:t>R</a:t>
            </a:r>
            <a:endParaRPr lang="en-US" b="1" dirty="0">
              <a:solidFill>
                <a:srgbClr val="296EF7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11511" y="447950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96EF7"/>
                </a:solidFill>
              </a:rPr>
              <a:t>L</a:t>
            </a:r>
            <a:endParaRPr lang="en-US" b="1" dirty="0">
              <a:solidFill>
                <a:srgbClr val="296E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59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2809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D1551D"/>
                </a:solidFill>
              </a:rPr>
              <a:t>Approximating the depth</a:t>
            </a:r>
            <a:endParaRPr lang="he-IL" sz="4000" b="1" dirty="0">
              <a:solidFill>
                <a:srgbClr val="D1551D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268760"/>
                <a:ext cx="8136904" cy="4470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2000" b="1" dirty="0" smtClean="0"/>
                  <a:t>The goal: </a:t>
                </a:r>
                <a:r>
                  <a:rPr lang="en-US" sz="2000" dirty="0" smtClean="0"/>
                  <a:t>Given a set </a:t>
                </a:r>
                <a:r>
                  <a:rPr lang="en-US" sz="2000" b="1" dirty="0" smtClean="0">
                    <a:solidFill>
                      <a:srgbClr val="B74A19"/>
                    </a:solidFill>
                  </a:rPr>
                  <a:t>S</a:t>
                </a:r>
                <a:r>
                  <a:rPr lang="en-US" sz="2000" dirty="0" smtClean="0"/>
                  <a:t> of n objects and a parameter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, build a data-structure that for a range 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r</a:t>
                </a:r>
                <a:r>
                  <a:rPr lang="en-US" sz="2000" dirty="0" smtClean="0"/>
                  <a:t> outputs a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sz="2000" dirty="0" smtClean="0"/>
                  <a:t>, with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sSub>
                      <m:sSubPr>
                        <m:ctrlPr>
                          <a:rPr lang="en-US" sz="2000" b="1" i="1" smtClean="0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>
                  <a:lnSpc>
                    <a:spcPct val="200000"/>
                  </a:lnSpc>
                </a:pPr>
                <a:endParaRPr lang="en-US" sz="1400" dirty="0" smtClean="0"/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b="1" dirty="0" smtClean="0"/>
                  <a:t>The idea: </a:t>
                </a:r>
                <a:r>
                  <a:rPr lang="en-US" sz="2000" dirty="0" smtClean="0"/>
                  <a:t>build several data-structures as described before and perform a binary search on them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>
                  <a:lnSpc>
                    <a:spcPct val="200000"/>
                  </a:lnSpc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68760"/>
                <a:ext cx="8136904" cy="4470198"/>
              </a:xfrm>
              <a:prstGeom prst="rect">
                <a:avLst/>
              </a:prstGeom>
              <a:blipFill>
                <a:blip r:embed="rId2"/>
                <a:stretch>
                  <a:fillRect l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234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2809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D1551D"/>
                </a:solidFill>
              </a:rPr>
              <a:t>Approximating the depth</a:t>
            </a:r>
            <a:endParaRPr lang="he-IL" sz="4000" b="1" dirty="0">
              <a:solidFill>
                <a:srgbClr val="D1551D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124744"/>
                <a:ext cx="8136904" cy="210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2000" b="1" dirty="0" smtClean="0"/>
                  <a:t>The data-structure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For small values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 smtClean="0"/>
                  <a:t>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000" dirty="0" smtClean="0"/>
                  <a:t> we construct data structures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 smtClean="0"/>
                  <a:t>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24744"/>
                <a:ext cx="8136904" cy="2101666"/>
              </a:xfrm>
              <a:prstGeom prst="rect">
                <a:avLst/>
              </a:prstGeom>
              <a:blipFill>
                <a:blip r:embed="rId3"/>
                <a:stretch>
                  <a:fillRect l="-824" b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928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2809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D1551D"/>
                </a:solidFill>
              </a:rPr>
              <a:t>Approximating the depth</a:t>
            </a:r>
            <a:endParaRPr lang="he-IL" sz="4000" b="1" dirty="0">
              <a:solidFill>
                <a:srgbClr val="D1551D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395536" y="1124744"/>
            <a:ext cx="8424936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 smtClean="0"/>
              <a:t>The data-structure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5536" y="1451331"/>
                <a:ext cx="8280920" cy="4946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Next, consider the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𝑼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𝜺</m:t>
                                </m:r>
                              </m:num>
                              <m:den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p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smtClean="0"/>
                  <a:t>where </a:t>
                </a:r>
              </a:p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/>
                  <a:t>. Note that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𝐥𝐨𝐠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2000" dirty="0" smtClean="0"/>
                  <a:t>:</a:t>
                </a:r>
              </a:p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num>
                              <m:den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𝑈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000" b="0" i="1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000" b="0" dirty="0" smtClean="0"/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We </a:t>
                </a:r>
                <a:r>
                  <a:rPr lang="en-US" sz="2000" dirty="0"/>
                  <a:t>build a data-structure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𝐣</m:t>
                        </m:r>
                      </m:sub>
                    </m:sSub>
                    <m:r>
                      <a:rPr lang="en-US" sz="2000" b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1" i="0"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𝜺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451331"/>
                <a:ext cx="8280920" cy="4946611"/>
              </a:xfrm>
              <a:prstGeom prst="rect">
                <a:avLst/>
              </a:prstGeom>
              <a:blipFill>
                <a:blip r:embed="rId2"/>
                <a:stretch>
                  <a:fillRect l="-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88024" y="4859868"/>
                <a:ext cx="33123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52525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52525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525252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52525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52525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rgbClr val="52525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rgbClr val="52525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solidFill>
                                <a:srgbClr val="52525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en-US" b="0" i="1" smtClean="0">
                              <a:solidFill>
                                <a:srgbClr val="52525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52525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52525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for</m:t>
                          </m:r>
                          <m:r>
                            <a:rPr lang="en-US" b="0" i="0" smtClean="0">
                              <a:solidFill>
                                <a:srgbClr val="52525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52525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small</m:t>
                          </m:r>
                          <m:r>
                            <a:rPr lang="en-US" b="0" i="0" smtClean="0">
                              <a:solidFill>
                                <a:srgbClr val="52525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52525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52525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525252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859868"/>
                <a:ext cx="3312368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515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2809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D1551D"/>
                </a:solidFill>
              </a:rPr>
              <a:t>Approximating the depth</a:t>
            </a:r>
            <a:endParaRPr lang="he-IL" sz="4000" b="1" dirty="0">
              <a:solidFill>
                <a:srgbClr val="D1551D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124744"/>
                <a:ext cx="8136904" cy="3475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2000" b="1" dirty="0" smtClean="0"/>
                  <a:t>Answering a query range r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First, we can determine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 smtClean="0"/>
                  <a:t> is at least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000" dirty="0" smtClean="0"/>
                  <a:t> or smaller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(using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:=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D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).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if smaller, we can perform binary search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sz="2000" dirty="0" smtClean="0"/>
                  <a:t> to find the exact (+-1)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 smtClean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24744"/>
                <a:ext cx="8136904" cy="3475823"/>
              </a:xfrm>
              <a:prstGeom prst="rect">
                <a:avLst/>
              </a:prstGeom>
              <a:blipFill>
                <a:blip r:embed="rId3"/>
                <a:stretch>
                  <a:fillRect l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395536" y="5159518"/>
            <a:ext cx="79208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6181" y="5015502"/>
            <a:ext cx="0" cy="2880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27584" y="5222234"/>
                <a:ext cx="6362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222234"/>
                <a:ext cx="63625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51520" y="5303534"/>
                <a:ext cx="72008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1600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303534"/>
                <a:ext cx="720080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611560" y="5015502"/>
            <a:ext cx="0" cy="2880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319824" y="5303534"/>
                <a:ext cx="72008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1600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824" y="5303534"/>
                <a:ext cx="720080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1679864" y="5015502"/>
            <a:ext cx="0" cy="2880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70265" y="5016464"/>
            <a:ext cx="0" cy="2880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251668" y="5223196"/>
                <a:ext cx="6362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668" y="5223196"/>
                <a:ext cx="63625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315565" y="5304496"/>
                <a:ext cx="108011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1600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565" y="5304496"/>
                <a:ext cx="1080119" cy="400110"/>
              </a:xfrm>
              <a:prstGeom prst="rect">
                <a:avLst/>
              </a:prstGeom>
              <a:blipFill>
                <a:blip r:embed="rId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3035644" y="5016464"/>
            <a:ext cx="0" cy="2880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743908" y="5304496"/>
                <a:ext cx="11881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1600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908" y="5304496"/>
                <a:ext cx="1188132" cy="400110"/>
              </a:xfrm>
              <a:prstGeom prst="rect">
                <a:avLst/>
              </a:prstGeom>
              <a:blipFill>
                <a:blip r:embed="rId9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4103948" y="5016464"/>
            <a:ext cx="0" cy="2880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422693" y="5013176"/>
            <a:ext cx="0" cy="2880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104096" y="5219908"/>
                <a:ext cx="6362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096" y="5219908"/>
                <a:ext cx="63625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012160" y="5301208"/>
                <a:ext cx="123595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1600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5301208"/>
                <a:ext cx="1235952" cy="400110"/>
              </a:xfrm>
              <a:prstGeom prst="rect">
                <a:avLst/>
              </a:prstGeom>
              <a:blipFill>
                <a:blip r:embed="rId11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6888072" y="5013176"/>
            <a:ext cx="0" cy="2880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596335" y="5301208"/>
                <a:ext cx="123595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1600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5" y="5301208"/>
                <a:ext cx="1235953" cy="400110"/>
              </a:xfrm>
              <a:prstGeom prst="rect">
                <a:avLst/>
              </a:prstGeom>
              <a:blipFill>
                <a:blip r:embed="rId12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7956376" y="5013176"/>
            <a:ext cx="0" cy="2880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59721" y="5078799"/>
            <a:ext cx="1662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. . . . 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107843" y="5929132"/>
                <a:ext cx="95982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1600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843" y="5929132"/>
                <a:ext cx="959823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 rot="5400000">
                <a:off x="6467369" y="5605776"/>
                <a:ext cx="2407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467369" y="5605776"/>
                <a:ext cx="240772" cy="369332"/>
              </a:xfrm>
              <a:prstGeom prst="rect">
                <a:avLst/>
              </a:prstGeom>
              <a:blipFill>
                <a:blip r:embed="rId14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7608664" y="5929132"/>
                <a:ext cx="95982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1600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664" y="5929132"/>
                <a:ext cx="959823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 rot="5400000">
                <a:off x="7968190" y="5605776"/>
                <a:ext cx="2407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968190" y="5605776"/>
                <a:ext cx="240772" cy="369332"/>
              </a:xfrm>
              <a:prstGeom prst="rect">
                <a:avLst/>
              </a:prstGeom>
              <a:blipFill>
                <a:blip r:embed="rId16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887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2809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D1551D"/>
                </a:solidFill>
              </a:rPr>
              <a:t>Motivation</a:t>
            </a:r>
            <a:endParaRPr lang="he-IL" sz="4000" b="1" dirty="0">
              <a:solidFill>
                <a:srgbClr val="D1551D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1269915"/>
                <a:ext cx="8136904" cy="4235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>
                  <a:lnSpc>
                    <a:spcPct val="150000"/>
                  </a:lnSpc>
                </a:pPr>
                <a:r>
                  <a:rPr lang="en-US" sz="2000" dirty="0" smtClean="0"/>
                  <a:t>Given a set </a:t>
                </a:r>
                <a:r>
                  <a:rPr lang="en-US" sz="2000" b="1" dirty="0">
                    <a:solidFill>
                      <a:srgbClr val="D1551D"/>
                    </a:solidFill>
                  </a:rPr>
                  <a:t>S</a:t>
                </a:r>
                <a:r>
                  <a:rPr lang="en-US" sz="2000" dirty="0"/>
                  <a:t> of n objects we </a:t>
                </a:r>
                <a:r>
                  <a:rPr lang="en-US" sz="2000" dirty="0" smtClean="0"/>
                  <a:t>want to store them in </a:t>
                </a:r>
                <a:r>
                  <a:rPr lang="en-US" sz="2000" dirty="0"/>
                  <a:t>a </a:t>
                </a:r>
                <a:r>
                  <a:rPr lang="en-US" sz="2000" dirty="0" smtClean="0"/>
                  <a:t>data-structure </a:t>
                </a:r>
                <a:r>
                  <a:rPr lang="en-US" sz="2000" dirty="0"/>
                  <a:t>that </a:t>
                </a:r>
                <a:r>
                  <a:rPr lang="en-US" sz="2000" dirty="0" smtClean="0"/>
                  <a:t>could answer </a:t>
                </a:r>
                <a:r>
                  <a:rPr lang="en-US" sz="2000" dirty="0"/>
                  <a:t>range queries. For a range </a:t>
                </a:r>
                <a:r>
                  <a:rPr lang="en-US" sz="2000" b="1" dirty="0">
                    <a:solidFill>
                      <a:srgbClr val="D1551D"/>
                    </a:solidFill>
                  </a:rPr>
                  <a:t>r</a:t>
                </a:r>
                <a:r>
                  <a:rPr lang="en-US" sz="2000" dirty="0"/>
                  <a:t> we have</a:t>
                </a:r>
                <a:r>
                  <a:rPr lang="en-US" sz="2000" dirty="0" smtClean="0"/>
                  <a:t>:</a:t>
                </a:r>
              </a:p>
              <a:p>
                <a:pPr algn="l" rtl="0">
                  <a:lnSpc>
                    <a:spcPct val="150000"/>
                  </a:lnSpc>
                </a:pPr>
                <a:endParaRPr lang="en-US" sz="1050" dirty="0" smtClean="0"/>
              </a:p>
              <a:p>
                <a:pPr marL="742950" lvl="1" indent="-285750" algn="l" rtl="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000" b="1" dirty="0">
                    <a:solidFill>
                      <a:srgbClr val="237D89"/>
                    </a:solidFill>
                  </a:rPr>
                  <a:t>range-searching counting</a:t>
                </a:r>
                <a:r>
                  <a:rPr lang="en-US" sz="2000" dirty="0">
                    <a:solidFill>
                      <a:srgbClr val="237D89"/>
                    </a:solidFill>
                  </a:rPr>
                  <a:t> </a:t>
                </a:r>
                <a:r>
                  <a:rPr lang="en-US" sz="2000" dirty="0"/>
                  <a:t>queries – number of objects from S intersected by r, </a:t>
                </a:r>
                <a:r>
                  <a:rPr lang="en-US" sz="2000" dirty="0" smtClean="0"/>
                  <a:t>denoted </a:t>
                </a:r>
                <a:r>
                  <a:rPr lang="en-US" sz="2000" dirty="0"/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sz="2000" b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>
                        <a:latin typeface="Cambria Math" panose="02040503050406030204" pitchFamily="18" charset="0"/>
                      </a:rPr>
                      <m:t>depth</m:t>
                    </m:r>
                    <m:r>
                      <a:rPr lang="en-US" sz="2000" b="0" i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000" b="0" i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000" b="0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742950" lvl="1" indent="-285750" algn="l" rtl="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000" b="1" dirty="0">
                    <a:solidFill>
                      <a:srgbClr val="237D89"/>
                    </a:solidFill>
                  </a:rPr>
                  <a:t>range-searching emptiness </a:t>
                </a:r>
                <a:r>
                  <a:rPr lang="en-US" sz="2000" dirty="0"/>
                  <a:t>queries – does r </a:t>
                </a:r>
                <a:r>
                  <a:rPr lang="en-US" sz="2000" dirty="0" smtClean="0"/>
                  <a:t>intersect </a:t>
                </a:r>
                <a:r>
                  <a:rPr lang="en-US" sz="2000" dirty="0"/>
                  <a:t>any of the objects in S</a:t>
                </a:r>
                <a:r>
                  <a:rPr lang="en-US" sz="2000" dirty="0" smtClean="0"/>
                  <a:t>.</a:t>
                </a:r>
              </a:p>
              <a:p>
                <a:pPr marL="0" lvl="2" algn="l" rtl="0">
                  <a:lnSpc>
                    <a:spcPct val="150000"/>
                  </a:lnSpc>
                </a:pPr>
                <a:endParaRPr lang="en-US" sz="900" dirty="0" smtClean="0"/>
              </a:p>
              <a:p>
                <a:pPr marL="342900" lvl="2" indent="-342900" algn="l" rtl="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Counting </a:t>
                </a:r>
                <a:r>
                  <a:rPr lang="en-US" sz="2000" dirty="0"/>
                  <a:t>queries are harder than emptiness </a:t>
                </a:r>
                <a:r>
                  <a:rPr lang="en-US" sz="2000" dirty="0" smtClean="0"/>
                  <a:t>ones.</a:t>
                </a:r>
              </a:p>
              <a:p>
                <a:pPr marL="342900" lvl="2" indent="-342900" algn="l" rtl="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W</a:t>
                </a:r>
                <a:r>
                  <a:rPr lang="en-US" sz="2000" dirty="0" smtClean="0"/>
                  <a:t>e </a:t>
                </a:r>
                <a:r>
                  <a:rPr lang="en-US" sz="2000" dirty="0"/>
                  <a:t>want to </a:t>
                </a:r>
                <a:r>
                  <a:rPr lang="en-US" sz="2000" dirty="0" smtClean="0"/>
                  <a:t>approximate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sz="2000" dirty="0"/>
                  <a:t> using emptiness queries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69915"/>
                <a:ext cx="8136904" cy="4235775"/>
              </a:xfrm>
              <a:prstGeom prst="rect">
                <a:avLst/>
              </a:prstGeom>
              <a:blipFill>
                <a:blip r:embed="rId3"/>
                <a:stretch>
                  <a:fillRect l="-825" r="-1049" b="-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2809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D1551D"/>
                </a:solidFill>
              </a:rPr>
              <a:t>Approximating the depth</a:t>
            </a:r>
            <a:endParaRPr lang="he-IL" sz="4000" b="1" dirty="0">
              <a:solidFill>
                <a:srgbClr val="D1551D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124744"/>
                <a:ext cx="8136904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2000" b="1" dirty="0" smtClean="0"/>
                  <a:t>Answering a query range r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If bigger, with high probability, if we were to query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2000" dirty="0" smtClean="0"/>
                  <a:t>, we would get a sequence of </a:t>
                </a:r>
                <a:r>
                  <a:rPr lang="en-US" sz="2000" dirty="0" err="1" smtClean="0"/>
                  <a:t>Rs</a:t>
                </a:r>
                <a:r>
                  <a:rPr lang="en-US" sz="2000" dirty="0" smtClean="0"/>
                  <a:t>, followed by a sequence of Ls:</a:t>
                </a:r>
              </a:p>
              <a:p>
                <a:pPr algn="l" rtl="0">
                  <a:lnSpc>
                    <a:spcPct val="200000"/>
                  </a:lnSpc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24744"/>
                <a:ext cx="8136904" cy="2554545"/>
              </a:xfrm>
              <a:prstGeom prst="rect">
                <a:avLst/>
              </a:prstGeom>
              <a:blipFill>
                <a:blip r:embed="rId3"/>
                <a:stretch>
                  <a:fillRect l="-824" r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539552" y="4221088"/>
            <a:ext cx="79208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35796" y="4077072"/>
            <a:ext cx="0" cy="2880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43908" y="4077072"/>
            <a:ext cx="0" cy="2880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557512" y="4283804"/>
                <a:ext cx="2584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B74A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B74A19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B74A19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512" y="4283804"/>
                <a:ext cx="258404" cy="461665"/>
              </a:xfrm>
              <a:prstGeom prst="rect">
                <a:avLst/>
              </a:prstGeom>
              <a:blipFill>
                <a:blip r:embed="rId4"/>
                <a:stretch>
                  <a:fillRect l="-7143" r="-80952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417199" y="4283804"/>
                <a:ext cx="636257" cy="496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199" y="4283804"/>
                <a:ext cx="636257" cy="496674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341394" y="4270159"/>
                <a:ext cx="636257" cy="496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394" y="4270159"/>
                <a:ext cx="636257" cy="496674"/>
              </a:xfrm>
              <a:prstGeom prst="rect">
                <a:avLst/>
              </a:prstGeom>
              <a:blipFill>
                <a:blip r:embed="rId6"/>
                <a:stretch>
                  <a:fillRect r="-15238"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4752020" y="4077072"/>
            <a:ext cx="0" cy="2880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83668" y="4797152"/>
                <a:ext cx="2520280" cy="619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2000" b="1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668" y="4797152"/>
                <a:ext cx="2520280" cy="6194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 rot="5400000">
                <a:off x="2614941" y="4612486"/>
                <a:ext cx="2407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614941" y="4612486"/>
                <a:ext cx="240772" cy="369332"/>
              </a:xfrm>
              <a:prstGeom prst="rect">
                <a:avLst/>
              </a:prstGeom>
              <a:blipFill>
                <a:blip r:embed="rId8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932040" y="4380957"/>
                <a:ext cx="2520280" cy="619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2000" b="1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380957"/>
                <a:ext cx="2520280" cy="6194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6192180" y="4077072"/>
            <a:ext cx="0" cy="2880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95536" y="5501535"/>
            <a:ext cx="7344816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dirty="0"/>
              <a:t>We can perform a binary search to find this changeover.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95536" y="3021331"/>
                <a:ext cx="7754431" cy="613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000" dirty="0"/>
                  <a:t>Notice that for every j: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021331"/>
                <a:ext cx="7754431" cy="613758"/>
              </a:xfrm>
              <a:prstGeom prst="rect">
                <a:avLst/>
              </a:prstGeom>
              <a:blipFill>
                <a:blip r:embed="rId10"/>
                <a:stretch>
                  <a:fillRect l="-865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295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2809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D1551D"/>
                </a:solidFill>
              </a:rPr>
              <a:t>Approximating the depth</a:t>
            </a:r>
            <a:endParaRPr lang="he-IL" sz="4000" b="1" dirty="0">
              <a:solidFill>
                <a:srgbClr val="D1551D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124744"/>
                <a:ext cx="8136904" cy="4145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2000" b="1" dirty="0" smtClean="0"/>
                  <a:t>Answering a query range r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 smtClean="0"/>
                  <a:t> be the last data-structure returning R, we have:</a:t>
                </a:r>
              </a:p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en-US" sz="2000" dirty="0" smtClean="0"/>
                  <a:t>       and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/>
                  <a:t>, 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 smtClean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24744"/>
                <a:ext cx="8136904" cy="4145879"/>
              </a:xfrm>
              <a:prstGeom prst="rect">
                <a:avLst/>
              </a:prstGeom>
              <a:blipFill>
                <a:blip r:embed="rId2"/>
                <a:stretch>
                  <a:fillRect l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9245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0212" y="3027803"/>
                <a:ext cx="8280920" cy="1207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000" dirty="0" smtClean="0"/>
                  <a:t>We have: </a:t>
                </a:r>
              </a:p>
              <a:p>
                <a:pPr algn="l" rtl="0"/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den>
                    </m:f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12" y="3027803"/>
                <a:ext cx="8280920" cy="1207254"/>
              </a:xfrm>
              <a:prstGeom prst="rect">
                <a:avLst/>
              </a:prstGeom>
              <a:blipFill>
                <a:blip r:embed="rId2"/>
                <a:stretch>
                  <a:fillRect l="-736" t="-3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5536" y="404664"/>
            <a:ext cx="82809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D1551D"/>
                </a:solidFill>
              </a:rPr>
              <a:t>Approximating the depth</a:t>
            </a:r>
            <a:endParaRPr lang="he-IL" sz="4000" b="1" dirty="0">
              <a:solidFill>
                <a:srgbClr val="D1551D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395536" y="1124744"/>
            <a:ext cx="8424936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 smtClean="0"/>
              <a:t>Answering a query range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5536" y="5373216"/>
                <a:ext cx="84249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000" dirty="0" smtClean="0"/>
                  <a:t>Now,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⌈"/>
                        <m:endChr m:val="⌉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000" dirty="0" smtClean="0"/>
                  <a:t> yields the required approximation: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sSub>
                      <m:sSubPr>
                        <m:ctrlPr>
                          <a:rPr lang="en-US" sz="2000" b="1" i="1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sz="2000" dirty="0" smtClean="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373216"/>
                <a:ext cx="8424936" cy="400110"/>
              </a:xfrm>
              <a:prstGeom prst="rect">
                <a:avLst/>
              </a:prstGeom>
              <a:blipFill>
                <a:blip r:embed="rId3"/>
                <a:stretch>
                  <a:fillRect l="-796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2874" y="2073376"/>
                <a:ext cx="8427598" cy="688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5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5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15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15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5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5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num>
                                <m:den>
                                  <m:r>
                                    <a:rPr lang="en-US" sz="15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sz="15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5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num>
                                <m:den>
                                  <m:r>
                                    <a:rPr lang="en-US" sz="15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5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5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5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15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5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5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num>
                                        <m:den>
                                          <m:r>
                                            <a:rPr lang="en-US" sz="15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16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5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US" sz="15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5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5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15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15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5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5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num>
                                <m:den>
                                  <m:r>
                                    <a:rPr lang="en-US" sz="15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sz="15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5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num>
                                <m:den>
                                  <m:r>
                                    <a:rPr lang="en-US" sz="15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5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5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5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15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5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5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num>
                                        <m:den>
                                          <m:r>
                                            <a:rPr lang="en-US" sz="15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16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5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5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5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US" sz="15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sz="15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5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sz="15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15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15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5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5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num>
                                <m:den>
                                  <m:r>
                                    <a:rPr lang="en-US" sz="15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sz="15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5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num>
                                <m:den>
                                  <m:r>
                                    <a:rPr lang="en-US" sz="15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5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5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5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15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5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5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num>
                                        <m:den>
                                          <m:r>
                                            <a:rPr lang="en-US" sz="1500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16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5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74" y="2073376"/>
                <a:ext cx="8427598" cy="6889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5724128" y="3952942"/>
            <a:ext cx="0" cy="2821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24028" y="4149080"/>
                <a:ext cx="1800200" cy="796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028" y="4149080"/>
                <a:ext cx="1800200" cy="7966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306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2809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D1551D"/>
                </a:solidFill>
              </a:rPr>
              <a:t>Approximating the depth</a:t>
            </a:r>
            <a:endParaRPr lang="he-IL" sz="4000" b="1" dirty="0">
              <a:solidFill>
                <a:srgbClr val="D1551D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268760"/>
                <a:ext cx="8136904" cy="4803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2000" b="1" dirty="0" smtClean="0"/>
                  <a:t>Complexity :</a:t>
                </a:r>
              </a:p>
              <a:p>
                <a:pPr marL="342900" indent="-342900" algn="l" rtl="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We have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000" b="1" i="0"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 smtClean="0"/>
                  <a:t>)</a:t>
                </a:r>
                <a:r>
                  <a:rPr lang="en-US" sz="2000" dirty="0" smtClean="0"/>
                  <a:t> data-structures. </a:t>
                </a:r>
              </a:p>
              <a:p>
                <a:pPr marL="342900" indent="-342900" algn="l" rtl="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E</a:t>
                </a:r>
                <a:r>
                  <a:rPr lang="en-US" sz="2000" dirty="0" smtClean="0"/>
                  <a:t>ach of them consists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emptiness data-structures.</a:t>
                </a:r>
              </a:p>
              <a:p>
                <a:pPr marL="342900" indent="-342900" algn="l" rtl="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We used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𝜺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000" dirty="0" smtClean="0"/>
                  <a:t> queries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2000" dirty="0" smtClean="0"/>
                  <a:t>. </a:t>
                </a:r>
              </a:p>
              <a:p>
                <a:pPr algn="l" rtl="0">
                  <a:lnSpc>
                    <a:spcPct val="200000"/>
                  </a:lnSpc>
                </a:pPr>
                <a:endParaRPr lang="en-US" sz="700" dirty="0"/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Therefore, The overall query time is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000" b="1" dirty="0" smtClean="0"/>
                  <a:t>, </a:t>
                </a:r>
                <a:r>
                  <a:rPr lang="en-US" sz="2000" dirty="0" smtClean="0"/>
                  <a:t>were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is the emptiness-query time of the emptiness data-structures we use. We get the following theorem: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68760"/>
                <a:ext cx="8136904" cy="4803110"/>
              </a:xfrm>
              <a:prstGeom prst="rect">
                <a:avLst/>
              </a:prstGeom>
              <a:blipFill>
                <a:blip r:embed="rId2"/>
                <a:stretch>
                  <a:fillRect l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991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2809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D1551D"/>
                </a:solidFill>
              </a:rPr>
              <a:t>Approximating the depth</a:t>
            </a:r>
            <a:endParaRPr lang="he-IL" sz="4000" b="1" dirty="0">
              <a:solidFill>
                <a:srgbClr val="D1551D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268760"/>
                <a:ext cx="8136904" cy="5250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2000" b="1" dirty="0" smtClean="0"/>
                  <a:t>Theorem : </a:t>
                </a:r>
                <a:r>
                  <a:rPr lang="en-US" sz="2000" dirty="0" smtClean="0"/>
                  <a:t>Given a set </a:t>
                </a:r>
                <a:r>
                  <a:rPr lang="en-US" sz="2000" b="1" dirty="0" smtClean="0">
                    <a:solidFill>
                      <a:srgbClr val="B74A19"/>
                    </a:solidFill>
                  </a:rPr>
                  <a:t>S</a:t>
                </a:r>
                <a:r>
                  <a:rPr lang="en-US" sz="2000" dirty="0" smtClean="0"/>
                  <a:t> of n objects and a parameter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 smtClean="0"/>
                  <a:t>, assume that one can construct, using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space, in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time, a data-structure that answers emptiness queries in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time.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Then, one can construct, using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func>
                          <m:func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 smtClean="0"/>
                  <a:t> space, in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func>
                      <m:func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sz="2000" b="1" dirty="0" smtClean="0"/>
                  <a:t>) </a:t>
                </a:r>
                <a:r>
                  <a:rPr lang="en-US" sz="2000" dirty="0" smtClean="0"/>
                  <a:t>time, a data-structure that, given a range </a:t>
                </a:r>
                <a:r>
                  <a:rPr lang="en-US" sz="2000" b="1" dirty="0" smtClean="0">
                    <a:solidFill>
                      <a:srgbClr val="B74A19"/>
                    </a:solidFill>
                  </a:rPr>
                  <a:t>r</a:t>
                </a:r>
                <a:r>
                  <a:rPr lang="en-US" sz="2000" dirty="0" smtClean="0"/>
                  <a:t>, outputs a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sz="2000" dirty="0" smtClean="0"/>
                  <a:t>,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sSub>
                      <m:sSubPr>
                        <m:ctrlPr>
                          <a:rPr lang="en-US" sz="2000" b="1" i="1" smtClean="0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sz="2000" dirty="0" smtClean="0"/>
                  <a:t>, in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func>
                          <m:func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𝜺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time.</a:t>
                </a:r>
              </a:p>
              <a:p>
                <a:pPr algn="l" rtl="0">
                  <a:lnSpc>
                    <a:spcPct val="200000"/>
                  </a:lnSpc>
                </a:pPr>
                <a:endParaRPr lang="en-US" sz="400" dirty="0" smtClean="0"/>
              </a:p>
              <a:p>
                <a:pPr algn="ctr" rtl="0">
                  <a:lnSpc>
                    <a:spcPct val="200000"/>
                  </a:lnSpc>
                </a:pPr>
                <a:r>
                  <a:rPr lang="en-US" dirty="0" smtClean="0"/>
                  <a:t>(</a:t>
                </a:r>
                <a:r>
                  <a:rPr lang="en-US" dirty="0"/>
                  <a:t>All results </a:t>
                </a:r>
                <a:r>
                  <a:rPr lang="en-US" dirty="0" smtClean="0"/>
                  <a:t>and bounds hold </a:t>
                </a:r>
                <a:r>
                  <a:rPr lang="en-US" dirty="0"/>
                  <a:t>with high probability)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68760"/>
                <a:ext cx="8136904" cy="5250796"/>
              </a:xfrm>
              <a:prstGeom prst="rect">
                <a:avLst/>
              </a:prstGeom>
              <a:blipFill>
                <a:blip r:embed="rId2"/>
                <a:stretch>
                  <a:fillRect l="-824" r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892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2809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D1551D"/>
                </a:solidFill>
              </a:rPr>
              <a:t>Applications</a:t>
            </a:r>
            <a:endParaRPr lang="he-IL" sz="4000" b="1" dirty="0">
              <a:solidFill>
                <a:srgbClr val="D1551D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395536" y="1538061"/>
            <a:ext cx="8136904" cy="369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We will show several examples of emptiness data-structures that answer emptiness queries in </a:t>
            </a:r>
            <a:r>
              <a:rPr lang="en-US" sz="2000" b="1" dirty="0" smtClean="0"/>
              <a:t>logarithmic </a:t>
            </a:r>
            <a:r>
              <a:rPr lang="en-US" sz="2000" dirty="0" smtClean="0"/>
              <a:t>time, using </a:t>
            </a:r>
            <a:r>
              <a:rPr lang="en-US" sz="2000" b="1" dirty="0" smtClean="0"/>
              <a:t>linear</a:t>
            </a:r>
            <a:r>
              <a:rPr lang="en-US" sz="2000" dirty="0" smtClean="0"/>
              <a:t> space. </a:t>
            </a:r>
          </a:p>
          <a:p>
            <a:pPr marL="342900" indent="-342900" algn="l" rtl="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342900" indent="-342900" algn="l" rtl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Applying these data-structures to our theorem will give us efficient data-structures for approximating the depth. </a:t>
            </a:r>
          </a:p>
        </p:txBody>
      </p:sp>
    </p:spTree>
    <p:extLst>
      <p:ext uri="{BB962C8B-B14F-4D97-AF65-F5344CB8AC3E}">
        <p14:creationId xmlns:p14="http://schemas.microsoft.com/office/powerpoint/2010/main" val="2679320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519770"/>
                <a:ext cx="8280920" cy="5329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b="1" dirty="0" smtClean="0">
                    <a:solidFill>
                      <a:srgbClr val="D1551D"/>
                    </a:solidFill>
                  </a:rPr>
                  <a:t>S =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D1551D"/>
                    </a:solidFill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D1551D"/>
                    </a:solidFill>
                  </a:rPr>
                  <a:t>, r = </a:t>
                </a:r>
                <a:r>
                  <a:rPr lang="en-US" sz="2800" b="1" dirty="0" err="1" smtClean="0">
                    <a:solidFill>
                      <a:srgbClr val="D1551D"/>
                    </a:solidFill>
                  </a:rPr>
                  <a:t>halfplane</a:t>
                </a:r>
                <a:r>
                  <a:rPr lang="en-US" sz="2800" b="1" dirty="0" smtClean="0">
                    <a:solidFill>
                      <a:srgbClr val="D1551D"/>
                    </a:solidFill>
                  </a:rPr>
                  <a:t>/ </a:t>
                </a:r>
                <a:r>
                  <a:rPr lang="en-US" sz="2800" b="1" dirty="0" err="1" smtClean="0">
                    <a:solidFill>
                      <a:srgbClr val="D1551D"/>
                    </a:solidFill>
                  </a:rPr>
                  <a:t>halfspace</a:t>
                </a:r>
                <a:endParaRPr lang="he-IL" sz="2800" b="1" dirty="0">
                  <a:solidFill>
                    <a:srgbClr val="D1551D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19770"/>
                <a:ext cx="8280920" cy="532966"/>
              </a:xfrm>
              <a:prstGeom prst="rect">
                <a:avLst/>
              </a:prstGeom>
              <a:blipFill>
                <a:blip r:embed="rId2"/>
                <a:stretch>
                  <a:fillRect l="-1546"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395536" y="1315763"/>
            <a:ext cx="8136904" cy="2460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 err="1" smtClean="0"/>
              <a:t>Dobkin</a:t>
            </a:r>
            <a:r>
              <a:rPr lang="en-US" sz="2000" b="1" dirty="0" smtClean="0"/>
              <a:t> and Kirkpatrick hierarchy</a:t>
            </a:r>
          </a:p>
          <a:p>
            <a:pPr algn="l" rtl="0">
              <a:lnSpc>
                <a:spcPct val="200000"/>
              </a:lnSpc>
            </a:pPr>
            <a:endParaRPr lang="en-US" sz="2000" dirty="0" smtClean="0"/>
          </a:p>
          <a:p>
            <a:pPr marL="342900" indent="-342900" algn="l" rtl="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algn="l" rtl="0">
              <a:lnSpc>
                <a:spcPct val="200000"/>
              </a:lnSpc>
            </a:pP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238" t="44263" r="45812" b="30946"/>
          <a:stretch/>
        </p:blipFill>
        <p:spPr>
          <a:xfrm>
            <a:off x="2159732" y="2042938"/>
            <a:ext cx="4752528" cy="1701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24" y="4221088"/>
            <a:ext cx="7643752" cy="152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15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395536" y="1268760"/>
            <a:ext cx="8136904" cy="1844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 smtClean="0"/>
              <a:t>Answering emptiness queries for </a:t>
            </a:r>
            <a:r>
              <a:rPr lang="en-US" sz="2000" b="1" dirty="0" err="1" smtClean="0"/>
              <a:t>halfplane</a:t>
            </a:r>
            <a:r>
              <a:rPr lang="en-US" sz="2000" b="1" dirty="0" smtClean="0"/>
              <a:t> using </a:t>
            </a:r>
            <a:r>
              <a:rPr lang="en-US" sz="2000" b="1" dirty="0" err="1" smtClean="0"/>
              <a:t>Dobkin</a:t>
            </a:r>
            <a:r>
              <a:rPr lang="en-US" sz="2000" b="1" dirty="0" smtClean="0"/>
              <a:t> and Kirkpatrick hierarchy</a:t>
            </a:r>
          </a:p>
          <a:p>
            <a:pPr algn="l" rtl="0">
              <a:lnSpc>
                <a:spcPct val="200000"/>
              </a:lnSpc>
            </a:pPr>
            <a:r>
              <a:rPr lang="en-US" sz="2000" u="sng" dirty="0" smtClean="0"/>
              <a:t>The data structure: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36513" y="2996952"/>
                <a:ext cx="629499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 algn="l" rtl="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Given n points in the plane, compute their convex hull P (can be computed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time, using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space). 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3" y="2996952"/>
                <a:ext cx="6294993" cy="19389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1"/>
          <a:stretch/>
        </p:blipFill>
        <p:spPr>
          <a:xfrm>
            <a:off x="6315340" y="2636912"/>
            <a:ext cx="2160240" cy="18814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-41480" y="4841431"/>
                <a:ext cx="8573920" cy="1228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 algn="l" rtl="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Build </a:t>
                </a:r>
                <a:r>
                  <a:rPr lang="en-US" sz="2000" dirty="0"/>
                  <a:t>the DK hierarchy for P (constructing time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the space required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).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480" y="4841431"/>
                <a:ext cx="8573920" cy="1228926"/>
              </a:xfrm>
              <a:prstGeom prst="rect">
                <a:avLst/>
              </a:prstGeom>
              <a:blipFill>
                <a:blip r:embed="rId4"/>
                <a:stretch>
                  <a:fillRect b="-7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824736" y="2422992"/>
            <a:ext cx="152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Convex hull: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5536" y="519770"/>
                <a:ext cx="8280920" cy="5329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b="1" dirty="0" smtClean="0">
                    <a:solidFill>
                      <a:srgbClr val="D1551D"/>
                    </a:solidFill>
                  </a:rPr>
                  <a:t>S =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D1551D"/>
                    </a:solidFill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D1551D"/>
                    </a:solidFill>
                  </a:rPr>
                  <a:t>, r = </a:t>
                </a:r>
                <a:r>
                  <a:rPr lang="en-US" sz="2800" b="1" dirty="0" err="1" smtClean="0">
                    <a:solidFill>
                      <a:srgbClr val="D1551D"/>
                    </a:solidFill>
                  </a:rPr>
                  <a:t>halfplane</a:t>
                </a:r>
                <a:r>
                  <a:rPr lang="en-US" sz="2800" b="1" dirty="0" smtClean="0">
                    <a:solidFill>
                      <a:srgbClr val="D1551D"/>
                    </a:solidFill>
                  </a:rPr>
                  <a:t>/ </a:t>
                </a:r>
                <a:r>
                  <a:rPr lang="en-US" sz="2800" b="1" dirty="0" err="1" smtClean="0">
                    <a:solidFill>
                      <a:srgbClr val="D1551D"/>
                    </a:solidFill>
                  </a:rPr>
                  <a:t>halfspace</a:t>
                </a:r>
                <a:endParaRPr lang="he-IL" sz="2800" b="1" dirty="0">
                  <a:solidFill>
                    <a:srgbClr val="D1551D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19770"/>
                <a:ext cx="8280920" cy="532966"/>
              </a:xfrm>
              <a:prstGeom prst="rect">
                <a:avLst/>
              </a:prstGeom>
              <a:blipFill>
                <a:blip r:embed="rId5"/>
                <a:stretch>
                  <a:fillRect l="-1546"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586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395536" y="1268760"/>
            <a:ext cx="8136904" cy="369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 smtClean="0"/>
              <a:t>Answering emptiness queries for </a:t>
            </a:r>
            <a:r>
              <a:rPr lang="en-US" sz="2000" b="1" dirty="0" err="1" smtClean="0"/>
              <a:t>halfplane</a:t>
            </a:r>
            <a:r>
              <a:rPr lang="en-US" sz="2000" b="1" dirty="0" smtClean="0"/>
              <a:t> using </a:t>
            </a:r>
            <a:r>
              <a:rPr lang="en-US" sz="2000" b="1" dirty="0" err="1" smtClean="0"/>
              <a:t>Dobkin</a:t>
            </a:r>
            <a:r>
              <a:rPr lang="en-US" sz="2000" b="1" dirty="0" smtClean="0"/>
              <a:t> and Kirkpatrick hierarchy</a:t>
            </a:r>
          </a:p>
          <a:p>
            <a:pPr algn="l" rtl="0">
              <a:lnSpc>
                <a:spcPct val="200000"/>
              </a:lnSpc>
            </a:pPr>
            <a:r>
              <a:rPr lang="en-US" sz="2000" u="sng" dirty="0" smtClean="0"/>
              <a:t>Answering a query:</a:t>
            </a:r>
          </a:p>
          <a:p>
            <a:pPr algn="l" rtl="0">
              <a:lnSpc>
                <a:spcPct val="200000"/>
              </a:lnSpc>
            </a:pPr>
            <a:endParaRPr lang="en-US" sz="2000" dirty="0" smtClean="0"/>
          </a:p>
          <a:p>
            <a:pPr marL="342900" indent="-342900" algn="l" rtl="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algn="l" rtl="0">
              <a:lnSpc>
                <a:spcPct val="200000"/>
              </a:lnSpc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12" y="1989732"/>
            <a:ext cx="4752424" cy="40846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519770"/>
                <a:ext cx="8280920" cy="5329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b="1" dirty="0" smtClean="0">
                    <a:solidFill>
                      <a:srgbClr val="D1551D"/>
                    </a:solidFill>
                  </a:rPr>
                  <a:t>S =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D1551D"/>
                    </a:solidFill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D1551D"/>
                    </a:solidFill>
                  </a:rPr>
                  <a:t>, r = </a:t>
                </a:r>
                <a:r>
                  <a:rPr lang="en-US" sz="2800" b="1" dirty="0" err="1" smtClean="0">
                    <a:solidFill>
                      <a:srgbClr val="D1551D"/>
                    </a:solidFill>
                  </a:rPr>
                  <a:t>halfplane</a:t>
                </a:r>
                <a:r>
                  <a:rPr lang="en-US" sz="2800" b="1" dirty="0" smtClean="0">
                    <a:solidFill>
                      <a:srgbClr val="D1551D"/>
                    </a:solidFill>
                  </a:rPr>
                  <a:t>/ </a:t>
                </a:r>
                <a:r>
                  <a:rPr lang="en-US" sz="2800" b="1" dirty="0" err="1" smtClean="0">
                    <a:solidFill>
                      <a:srgbClr val="D1551D"/>
                    </a:solidFill>
                  </a:rPr>
                  <a:t>halfspace</a:t>
                </a:r>
                <a:endParaRPr lang="he-IL" sz="2800" b="1" dirty="0">
                  <a:solidFill>
                    <a:srgbClr val="D1551D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19770"/>
                <a:ext cx="8280920" cy="532966"/>
              </a:xfrm>
              <a:prstGeom prst="rect">
                <a:avLst/>
              </a:prstGeom>
              <a:blipFill>
                <a:blip r:embed="rId3"/>
                <a:stretch>
                  <a:fillRect l="-1546"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698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12" y="1989732"/>
            <a:ext cx="4752426" cy="4084637"/>
          </a:xfrm>
          <a:prstGeom prst="rect">
            <a:avLst/>
          </a:prstGeom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395536" y="1268760"/>
            <a:ext cx="8136904" cy="430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 smtClean="0"/>
              <a:t>Answering emptiness queries for </a:t>
            </a:r>
            <a:r>
              <a:rPr lang="en-US" sz="2000" b="1" dirty="0" err="1" smtClean="0"/>
              <a:t>halfplane</a:t>
            </a:r>
            <a:r>
              <a:rPr lang="en-US" sz="2000" b="1" dirty="0" smtClean="0"/>
              <a:t> using </a:t>
            </a:r>
            <a:r>
              <a:rPr lang="en-US" sz="2000" b="1" dirty="0" err="1" smtClean="0"/>
              <a:t>Dobkin</a:t>
            </a:r>
            <a:r>
              <a:rPr lang="en-US" sz="2000" b="1" dirty="0" smtClean="0"/>
              <a:t> and Kirkpatrick hierarchy</a:t>
            </a:r>
          </a:p>
          <a:p>
            <a:pPr algn="l" rtl="0">
              <a:lnSpc>
                <a:spcPct val="200000"/>
              </a:lnSpc>
            </a:pPr>
            <a:r>
              <a:rPr lang="en-US" sz="2000" u="sng" dirty="0"/>
              <a:t>Answering a query:</a:t>
            </a:r>
          </a:p>
          <a:p>
            <a:pPr algn="l" rtl="0">
              <a:lnSpc>
                <a:spcPct val="200000"/>
              </a:lnSpc>
            </a:pPr>
            <a:endParaRPr lang="en-US" sz="2000" b="1" dirty="0" smtClean="0"/>
          </a:p>
          <a:p>
            <a:pPr algn="l" rtl="0">
              <a:lnSpc>
                <a:spcPct val="200000"/>
              </a:lnSpc>
            </a:pPr>
            <a:endParaRPr lang="en-US" sz="2000" dirty="0" smtClean="0"/>
          </a:p>
          <a:p>
            <a:pPr marL="342900" indent="-342900" algn="l" rtl="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algn="l" rtl="0">
              <a:lnSpc>
                <a:spcPct val="200000"/>
              </a:lnSpc>
            </a:pPr>
            <a:endParaRPr lang="en-US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519770"/>
                <a:ext cx="8280920" cy="5329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b="1" dirty="0" smtClean="0">
                    <a:solidFill>
                      <a:srgbClr val="D1551D"/>
                    </a:solidFill>
                  </a:rPr>
                  <a:t>S =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D1551D"/>
                    </a:solidFill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D1551D"/>
                    </a:solidFill>
                  </a:rPr>
                  <a:t>, r = </a:t>
                </a:r>
                <a:r>
                  <a:rPr lang="en-US" sz="2800" b="1" dirty="0" err="1" smtClean="0">
                    <a:solidFill>
                      <a:srgbClr val="D1551D"/>
                    </a:solidFill>
                  </a:rPr>
                  <a:t>halfplane</a:t>
                </a:r>
                <a:r>
                  <a:rPr lang="en-US" sz="2800" b="1" dirty="0" smtClean="0">
                    <a:solidFill>
                      <a:srgbClr val="D1551D"/>
                    </a:solidFill>
                  </a:rPr>
                  <a:t>/ </a:t>
                </a:r>
                <a:r>
                  <a:rPr lang="en-US" sz="2800" b="1" dirty="0" err="1" smtClean="0">
                    <a:solidFill>
                      <a:srgbClr val="D1551D"/>
                    </a:solidFill>
                  </a:rPr>
                  <a:t>halfspace</a:t>
                </a:r>
                <a:endParaRPr lang="he-IL" sz="2800" b="1" dirty="0">
                  <a:solidFill>
                    <a:srgbClr val="D1551D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19770"/>
                <a:ext cx="8280920" cy="532966"/>
              </a:xfrm>
              <a:prstGeom prst="rect">
                <a:avLst/>
              </a:prstGeom>
              <a:blipFill>
                <a:blip r:embed="rId3"/>
                <a:stretch>
                  <a:fillRect l="-1546"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640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2809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D1551D"/>
                </a:solidFill>
              </a:rPr>
              <a:t>Motivation</a:t>
            </a:r>
            <a:endParaRPr lang="he-IL" sz="4000" b="1" dirty="0">
              <a:solidFill>
                <a:srgbClr val="D1551D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14172"/>
            <a:ext cx="3842496" cy="3540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541" y="1138446"/>
            <a:ext cx="4247915" cy="284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1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988840"/>
            <a:ext cx="4753568" cy="4085619"/>
          </a:xfrm>
          <a:prstGeom prst="rect">
            <a:avLst/>
          </a:prstGeom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268760"/>
                <a:ext cx="8136904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2000" b="1" dirty="0" smtClean="0"/>
                  <a:t>Answering emptiness queries for </a:t>
                </a:r>
                <a:r>
                  <a:rPr lang="en-US" sz="2000" b="1" dirty="0" err="1" smtClean="0"/>
                  <a:t>halfplane</a:t>
                </a:r>
                <a:r>
                  <a:rPr lang="en-US" sz="2000" b="1" dirty="0" smtClean="0"/>
                  <a:t> using </a:t>
                </a:r>
                <a:r>
                  <a:rPr lang="en-US" sz="2000" b="1" dirty="0" err="1" smtClean="0"/>
                  <a:t>Dobkin</a:t>
                </a:r>
                <a:r>
                  <a:rPr lang="en-US" sz="2000" b="1" dirty="0" smtClean="0"/>
                  <a:t> and Kirkpatrick hierarchy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u="sng" dirty="0"/>
                  <a:t>Answering a query:</a:t>
                </a:r>
              </a:p>
              <a:p>
                <a:pPr algn="l" rtl="0">
                  <a:lnSpc>
                    <a:spcPct val="200000"/>
                  </a:lnSpc>
                </a:pPr>
                <a:endParaRPr lang="en-US" sz="2000" b="1" dirty="0" smtClean="0"/>
              </a:p>
              <a:p>
                <a:pPr algn="l" rtl="0">
                  <a:lnSpc>
                    <a:spcPct val="200000"/>
                  </a:lnSpc>
                </a:pPr>
                <a:endParaRPr lang="en-US" sz="2000" dirty="0" smtClean="0"/>
              </a:p>
              <a:p>
                <a:pPr marL="342900" indent="-342900" algn="l" rtl="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endParaRPr lang="en-US" sz="2000" dirty="0" smtClean="0"/>
              </a:p>
              <a:p>
                <a:pPr marL="342900" indent="-342900" algn="l" rtl="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endParaRPr lang="en-US" sz="500" dirty="0" smtClean="0"/>
              </a:p>
              <a:p>
                <a:pPr algn="l" rtl="0">
                  <a:lnSpc>
                    <a:spcPct val="200000"/>
                  </a:lnSpc>
                </a:pPr>
                <a:endParaRPr lang="en-US" sz="2000" dirty="0" smtClean="0"/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We have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𝑺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2000" dirty="0"/>
                  <a:t>,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and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𝑸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68760"/>
                <a:ext cx="8136904" cy="5170646"/>
              </a:xfrm>
              <a:prstGeom prst="rect">
                <a:avLst/>
              </a:prstGeom>
              <a:blipFill>
                <a:blip r:embed="rId3"/>
                <a:stretch>
                  <a:fillRect l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519770"/>
                <a:ext cx="8280920" cy="5329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b="1" dirty="0" smtClean="0">
                    <a:solidFill>
                      <a:srgbClr val="D1551D"/>
                    </a:solidFill>
                  </a:rPr>
                  <a:t>S =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D1551D"/>
                    </a:solidFill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D1551D"/>
                    </a:solidFill>
                  </a:rPr>
                  <a:t>, r = </a:t>
                </a:r>
                <a:r>
                  <a:rPr lang="en-US" sz="2800" b="1" dirty="0" err="1" smtClean="0">
                    <a:solidFill>
                      <a:srgbClr val="D1551D"/>
                    </a:solidFill>
                  </a:rPr>
                  <a:t>halfplane</a:t>
                </a:r>
                <a:r>
                  <a:rPr lang="en-US" sz="2800" b="1" dirty="0" smtClean="0">
                    <a:solidFill>
                      <a:srgbClr val="D1551D"/>
                    </a:solidFill>
                  </a:rPr>
                  <a:t>/ </a:t>
                </a:r>
                <a:r>
                  <a:rPr lang="en-US" sz="2800" b="1" dirty="0" err="1" smtClean="0">
                    <a:solidFill>
                      <a:srgbClr val="D1551D"/>
                    </a:solidFill>
                  </a:rPr>
                  <a:t>halfspace</a:t>
                </a:r>
                <a:endParaRPr lang="he-IL" sz="2800" b="1" dirty="0">
                  <a:solidFill>
                    <a:srgbClr val="D1551D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19770"/>
                <a:ext cx="8280920" cy="532966"/>
              </a:xfrm>
              <a:prstGeom prst="rect">
                <a:avLst/>
              </a:prstGeom>
              <a:blipFill>
                <a:blip r:embed="rId4"/>
                <a:stretch>
                  <a:fillRect l="-1546"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319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088656"/>
                <a:ext cx="8136904" cy="4932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2000" b="1" dirty="0" smtClean="0"/>
                  <a:t>Corollary:</a:t>
                </a:r>
                <a:r>
                  <a:rPr lang="en-US" sz="2000" dirty="0" smtClean="0"/>
                  <a:t> Given a set </a:t>
                </a:r>
                <a:r>
                  <a:rPr lang="en-US" sz="2000" b="1" dirty="0" smtClean="0">
                    <a:solidFill>
                      <a:srgbClr val="B74A19"/>
                    </a:solidFill>
                  </a:rPr>
                  <a:t>P</a:t>
                </a:r>
                <a:r>
                  <a:rPr lang="en-US" sz="2000" dirty="0" smtClean="0"/>
                  <a:t> of </a:t>
                </a:r>
                <a:r>
                  <a:rPr lang="en-US" sz="2000" b="1" dirty="0" smtClean="0"/>
                  <a:t>n</a:t>
                </a:r>
                <a:r>
                  <a:rPr lang="en-US" sz="2000" dirty="0" smtClean="0"/>
                  <a:t> points in two/three dimensions and a parameter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 smtClean="0"/>
                  <a:t>, one can construct in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𝐩𝐨𝐥𝐲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time a data-structure of size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0">
                        <a:latin typeface="Cambria Math" panose="02040503050406030204" pitchFamily="18" charset="0"/>
                      </a:rPr>
                      <m:t>𝐩𝐨𝐥𝐲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𝐥𝐨𝐠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 smtClean="0"/>
                  <a:t>, </a:t>
                </a:r>
                <a:r>
                  <a:rPr lang="en-US" sz="2000" dirty="0" smtClean="0"/>
                  <a:t>such that given a </a:t>
                </a:r>
                <a:r>
                  <a:rPr lang="en-US" sz="2000" dirty="0" err="1" smtClean="0"/>
                  <a:t>halfplane</a:t>
                </a:r>
                <a:r>
                  <a:rPr lang="en-US" sz="2000" dirty="0" smtClean="0"/>
                  <a:t>/</a:t>
                </a:r>
                <a:r>
                  <a:rPr lang="en-US" sz="2000" dirty="0" err="1" smtClean="0"/>
                  <a:t>halfspace</a:t>
                </a:r>
                <a:r>
                  <a:rPr lang="en-US" sz="2000" dirty="0" smtClean="0"/>
                  <a:t> (reps.) </a:t>
                </a:r>
                <a:r>
                  <a:rPr lang="en-US" sz="2000" b="1" dirty="0" smtClean="0">
                    <a:solidFill>
                      <a:srgbClr val="B74A19"/>
                    </a:solidFill>
                  </a:rPr>
                  <a:t>r</a:t>
                </a:r>
                <a:r>
                  <a:rPr lang="en-US" sz="2000" dirty="0" smtClean="0"/>
                  <a:t>, it outputs a number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B74A19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000" dirty="0" smtClean="0"/>
                  <a:t>, such that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000" b="1" i="1" smtClean="0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1" i="1" smtClean="0">
                        <a:solidFill>
                          <a:srgbClr val="B74A1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≤|</m:t>
                    </m:r>
                    <m:r>
                      <a:rPr lang="en-US" sz="2000" b="1" i="1" smtClean="0">
                        <a:solidFill>
                          <a:srgbClr val="B74A1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000" b="1" i="1" smtClean="0">
                        <a:solidFill>
                          <a:srgbClr val="B74A1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𝐩𝐨𝐥𝐲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𝜺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 smtClean="0"/>
                  <a:t> time.</a:t>
                </a:r>
              </a:p>
              <a:p>
                <a:pPr algn="l" rtl="0">
                  <a:lnSpc>
                    <a:spcPct val="200000"/>
                  </a:lnSpc>
                </a:pPr>
                <a:endParaRPr lang="en-US" sz="700" dirty="0"/>
              </a:p>
              <a:p>
                <a:pPr algn="l" rtl="0">
                  <a:lnSpc>
                    <a:spcPct val="200000"/>
                  </a:lnSpc>
                </a:pPr>
                <a:r>
                  <a:rPr lang="en-US" b="1" dirty="0" smtClean="0"/>
                  <a:t>*</a:t>
                </a:r>
                <a:r>
                  <a:rPr lang="en-US" dirty="0" smtClean="0"/>
                  <a:t> </a:t>
                </a:r>
                <a:r>
                  <a:rPr lang="en-US" i="1" dirty="0" smtClean="0">
                    <a:solidFill>
                      <a:srgbClr val="002060"/>
                    </a:solidFill>
                  </a:rPr>
                  <a:t>For exact counting quires, the best result that uses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>
                    <a:solidFill>
                      <a:srgbClr val="002060"/>
                    </a:solidFill>
                  </a:rPr>
                  <a:t> space gives query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>
                    <a:solidFill>
                      <a:srgbClr val="002060"/>
                    </a:solidFill>
                  </a:rPr>
                  <a:t> for two dimensions,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>
                    <a:solidFill>
                      <a:srgbClr val="002060"/>
                    </a:solidFill>
                  </a:rPr>
                  <a:t> for three dimensions.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088656"/>
                <a:ext cx="8136904" cy="4932632"/>
              </a:xfrm>
              <a:prstGeom prst="rect">
                <a:avLst/>
              </a:prstGeom>
              <a:blipFill>
                <a:blip r:embed="rId2"/>
                <a:stretch>
                  <a:fillRect l="-824" r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79512" y="6021288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(Corollary </a:t>
            </a:r>
            <a:r>
              <a:rPr lang="en-US" dirty="0"/>
              <a:t>results and bounds hold with high probability)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519770"/>
                <a:ext cx="8280920" cy="5329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b="1" dirty="0" smtClean="0">
                    <a:solidFill>
                      <a:srgbClr val="D1551D"/>
                    </a:solidFill>
                  </a:rPr>
                  <a:t>S =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D1551D"/>
                    </a:solidFill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D1551D"/>
                    </a:solidFill>
                  </a:rPr>
                  <a:t>, r = </a:t>
                </a:r>
                <a:r>
                  <a:rPr lang="en-US" sz="2800" b="1" dirty="0" err="1" smtClean="0">
                    <a:solidFill>
                      <a:srgbClr val="D1551D"/>
                    </a:solidFill>
                  </a:rPr>
                  <a:t>halfplane</a:t>
                </a:r>
                <a:r>
                  <a:rPr lang="en-US" sz="2800" b="1" dirty="0" smtClean="0">
                    <a:solidFill>
                      <a:srgbClr val="D1551D"/>
                    </a:solidFill>
                  </a:rPr>
                  <a:t>/ </a:t>
                </a:r>
                <a:r>
                  <a:rPr lang="en-US" sz="2800" b="1" dirty="0" err="1" smtClean="0">
                    <a:solidFill>
                      <a:srgbClr val="D1551D"/>
                    </a:solidFill>
                  </a:rPr>
                  <a:t>halfspace</a:t>
                </a:r>
                <a:endParaRPr lang="he-IL" sz="2800" b="1" dirty="0">
                  <a:solidFill>
                    <a:srgbClr val="D1551D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19770"/>
                <a:ext cx="8280920" cy="532966"/>
              </a:xfrm>
              <a:prstGeom prst="rect">
                <a:avLst/>
              </a:prstGeom>
              <a:blipFill>
                <a:blip r:embed="rId3"/>
                <a:stretch>
                  <a:fillRect l="-1546"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538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268760"/>
                <a:ext cx="8136904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2000" b="1" dirty="0" smtClean="0"/>
                  <a:t>Answering emptiness queries for disks using </a:t>
                </a:r>
                <a:r>
                  <a:rPr lang="en-US" sz="2000" b="1" dirty="0" err="1" smtClean="0"/>
                  <a:t>Dobkin</a:t>
                </a:r>
                <a:r>
                  <a:rPr lang="en-US" sz="2000" b="1" dirty="0" smtClean="0"/>
                  <a:t> and Kirkpatrick hierarchy</a:t>
                </a:r>
              </a:p>
              <a:p>
                <a:pPr algn="l" rtl="0">
                  <a:lnSpc>
                    <a:spcPct val="200000"/>
                  </a:lnSpc>
                </a:pPr>
                <a:endParaRPr lang="en-US" sz="2000" dirty="0" smtClean="0"/>
              </a:p>
              <a:p>
                <a:pPr algn="l" rtl="0">
                  <a:lnSpc>
                    <a:spcPct val="200000"/>
                  </a:lnSpc>
                </a:pPr>
                <a:endParaRPr lang="en-US" sz="2000" dirty="0" smtClean="0"/>
              </a:p>
              <a:p>
                <a:pPr algn="l" rtl="0">
                  <a:lnSpc>
                    <a:spcPct val="200000"/>
                  </a:lnSpc>
                </a:pPr>
                <a:endParaRPr lang="en-US" sz="2000" dirty="0" smtClean="0"/>
              </a:p>
              <a:p>
                <a:pPr algn="l" rtl="0">
                  <a:lnSpc>
                    <a:spcPct val="200000"/>
                  </a:lnSpc>
                </a:pPr>
                <a:endParaRPr lang="en-US" sz="1200" dirty="0" smtClean="0"/>
              </a:p>
              <a:p>
                <a:pPr algn="l" rtl="0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⟼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 smtClean="0">
                  <a:ea typeface="Cambria Math" panose="02040503050406030204" pitchFamily="18" charset="0"/>
                </a:endParaRPr>
              </a:p>
              <a:p>
                <a:pPr algn="l" rtl="0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⟼{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68760"/>
                <a:ext cx="8136904" cy="4770537"/>
              </a:xfrm>
              <a:prstGeom prst="rect">
                <a:avLst/>
              </a:prstGeom>
              <a:blipFill>
                <a:blip r:embed="rId2"/>
                <a:stretch>
                  <a:fillRect l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204864"/>
            <a:ext cx="2922246" cy="2953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519770"/>
                <a:ext cx="8280920" cy="5329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b="1" dirty="0" smtClean="0">
                    <a:solidFill>
                      <a:srgbClr val="D1551D"/>
                    </a:solidFill>
                  </a:rPr>
                  <a:t>S =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D1551D"/>
                    </a:solidFill>
                  </a:rPr>
                  <a:t>, r = disks</a:t>
                </a:r>
                <a:endParaRPr lang="he-IL" sz="2800" b="1" dirty="0">
                  <a:solidFill>
                    <a:srgbClr val="D1551D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19770"/>
                <a:ext cx="8280920" cy="532966"/>
              </a:xfrm>
              <a:prstGeom prst="rect">
                <a:avLst/>
              </a:prstGeom>
              <a:blipFill>
                <a:blip r:embed="rId4"/>
                <a:stretch>
                  <a:fillRect l="-1546"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235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268760"/>
                <a:ext cx="8136904" cy="3249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2000" b="1" dirty="0" smtClean="0"/>
                  <a:t>Corollary:</a:t>
                </a:r>
                <a:r>
                  <a:rPr lang="en-US" sz="2000" dirty="0" smtClean="0"/>
                  <a:t> Given a set </a:t>
                </a:r>
                <a:r>
                  <a:rPr lang="en-US" sz="2000" b="1" dirty="0" smtClean="0">
                    <a:solidFill>
                      <a:srgbClr val="B74A19"/>
                    </a:solidFill>
                  </a:rPr>
                  <a:t>P</a:t>
                </a:r>
                <a:r>
                  <a:rPr lang="en-US" sz="2000" dirty="0" smtClean="0"/>
                  <a:t> of </a:t>
                </a:r>
                <a:r>
                  <a:rPr lang="en-US" sz="2000" b="1" dirty="0" smtClean="0"/>
                  <a:t>n</a:t>
                </a:r>
                <a:r>
                  <a:rPr lang="en-US" sz="2000" dirty="0" smtClean="0"/>
                  <a:t> points in the plane and a parameter</a:t>
                </a:r>
              </a:p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 smtClean="0"/>
                  <a:t>, one can construct in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𝐩𝐨𝐥𝐲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time a data-structure of size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0">
                        <a:latin typeface="Cambria Math" panose="02040503050406030204" pitchFamily="18" charset="0"/>
                      </a:rPr>
                      <m:t>𝐩𝐨𝐥𝐲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𝐥𝐨𝐠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 smtClean="0"/>
                  <a:t>, </a:t>
                </a:r>
                <a:r>
                  <a:rPr lang="en-US" sz="2000" dirty="0" smtClean="0"/>
                  <a:t>such that given a disk </a:t>
                </a:r>
                <a:r>
                  <a:rPr lang="en-US" sz="2000" b="1" dirty="0" smtClean="0">
                    <a:solidFill>
                      <a:srgbClr val="B74A19"/>
                    </a:solidFill>
                  </a:rPr>
                  <a:t>r</a:t>
                </a:r>
                <a:r>
                  <a:rPr lang="en-US" sz="2000" dirty="0" smtClean="0"/>
                  <a:t>, it outputs a number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B74A19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000" dirty="0" smtClean="0"/>
                  <a:t>, such that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000" b="1" i="1" smtClean="0">
                            <a:solidFill>
                              <a:srgbClr val="B74A1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1" i="1" smtClean="0">
                        <a:solidFill>
                          <a:srgbClr val="B74A1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≤|</m:t>
                    </m:r>
                    <m:r>
                      <a:rPr lang="en-US" sz="2000" b="1" i="1" smtClean="0">
                        <a:solidFill>
                          <a:srgbClr val="B74A1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000" b="1" i="1" smtClean="0">
                        <a:solidFill>
                          <a:srgbClr val="B74A1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𝐩𝐨𝐥𝐲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𝜺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 smtClean="0"/>
                  <a:t> time.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68760"/>
                <a:ext cx="8136904" cy="3249351"/>
              </a:xfrm>
              <a:prstGeom prst="rect">
                <a:avLst/>
              </a:prstGeom>
              <a:blipFill>
                <a:blip r:embed="rId2"/>
                <a:stretch>
                  <a:fillRect l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79512" y="6021288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(All results and bounds hold with high probability)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519770"/>
                <a:ext cx="8280920" cy="5329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b="1" dirty="0" smtClean="0">
                    <a:solidFill>
                      <a:srgbClr val="D1551D"/>
                    </a:solidFill>
                  </a:rPr>
                  <a:t>S =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D1551D"/>
                    </a:solidFill>
                  </a:rPr>
                  <a:t>, r = disks</a:t>
                </a:r>
                <a:endParaRPr lang="he-IL" sz="2800" b="1" dirty="0">
                  <a:solidFill>
                    <a:srgbClr val="D1551D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19770"/>
                <a:ext cx="8280920" cy="532966"/>
              </a:xfrm>
              <a:prstGeom prst="rect">
                <a:avLst/>
              </a:prstGeom>
              <a:blipFill>
                <a:blip r:embed="rId3"/>
                <a:stretch>
                  <a:fillRect l="-1546"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958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55"/>
          <a:stretch/>
        </p:blipFill>
        <p:spPr>
          <a:xfrm>
            <a:off x="2231741" y="3582785"/>
            <a:ext cx="2304255" cy="22184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24"/>
          <a:stretch/>
        </p:blipFill>
        <p:spPr>
          <a:xfrm>
            <a:off x="5508104" y="3458109"/>
            <a:ext cx="2124482" cy="2016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124744"/>
            <a:ext cx="8136904" cy="2460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 smtClean="0"/>
              <a:t>Pseudo-disks</a:t>
            </a:r>
            <a:endParaRPr lang="en-US" sz="2000" dirty="0" smtClean="0"/>
          </a:p>
          <a:p>
            <a:pPr algn="l" rtl="0">
              <a:lnSpc>
                <a:spcPct val="200000"/>
              </a:lnSpc>
            </a:pPr>
            <a:r>
              <a:rPr lang="en-US" sz="2000" dirty="0" smtClean="0"/>
              <a:t>a set S of n simply connected regions in the plane is called a set of pseudo-disks if the boundaries of any two distinct regions cross at most twice.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19770"/>
            <a:ext cx="8280920" cy="5329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D1551D"/>
                </a:solidFill>
              </a:rPr>
              <a:t>S = pseudo-disks, r = a point</a:t>
            </a:r>
            <a:endParaRPr lang="he-IL" sz="2800" b="1" dirty="0">
              <a:solidFill>
                <a:srgbClr val="D155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94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124744"/>
            <a:ext cx="8136904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b="1" dirty="0" smtClean="0"/>
              <a:t>Pseudo-disks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7544" y="5181893"/>
                <a:ext cx="813690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dirty="0" smtClean="0"/>
                  <a:t>We have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𝑸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181893"/>
                <a:ext cx="8136904" cy="646331"/>
              </a:xfrm>
              <a:prstGeom prst="rect">
                <a:avLst/>
              </a:prstGeom>
              <a:blipFill>
                <a:blip r:embed="rId2"/>
                <a:stretch>
                  <a:fillRect l="-675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77" y="2097252"/>
            <a:ext cx="3710597" cy="24860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51" y="1878537"/>
            <a:ext cx="4863773" cy="2774599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2623457" y="3140272"/>
            <a:ext cx="171547" cy="186879"/>
          </a:xfrm>
          <a:custGeom>
            <a:avLst/>
            <a:gdLst>
              <a:gd name="connsiteX0" fmla="*/ 70757 w 171547"/>
              <a:gd name="connsiteY0" fmla="*/ 185314 h 186879"/>
              <a:gd name="connsiteX1" fmla="*/ 103414 w 171547"/>
              <a:gd name="connsiteY1" fmla="*/ 182592 h 186879"/>
              <a:gd name="connsiteX2" fmla="*/ 119743 w 171547"/>
              <a:gd name="connsiteY2" fmla="*/ 171707 h 186879"/>
              <a:gd name="connsiteX3" fmla="*/ 127907 w 171547"/>
              <a:gd name="connsiteY3" fmla="*/ 160821 h 186879"/>
              <a:gd name="connsiteX4" fmla="*/ 136072 w 171547"/>
              <a:gd name="connsiteY4" fmla="*/ 155378 h 186879"/>
              <a:gd name="connsiteX5" fmla="*/ 146957 w 171547"/>
              <a:gd name="connsiteY5" fmla="*/ 141771 h 186879"/>
              <a:gd name="connsiteX6" fmla="*/ 157843 w 171547"/>
              <a:gd name="connsiteY6" fmla="*/ 125442 h 186879"/>
              <a:gd name="connsiteX7" fmla="*/ 166007 w 171547"/>
              <a:gd name="connsiteY7" fmla="*/ 98228 h 186879"/>
              <a:gd name="connsiteX8" fmla="*/ 171450 w 171547"/>
              <a:gd name="connsiteY8" fmla="*/ 81899 h 186879"/>
              <a:gd name="connsiteX9" fmla="*/ 166007 w 171547"/>
              <a:gd name="connsiteY9" fmla="*/ 27471 h 186879"/>
              <a:gd name="connsiteX10" fmla="*/ 160564 w 171547"/>
              <a:gd name="connsiteY10" fmla="*/ 19307 h 186879"/>
              <a:gd name="connsiteX11" fmla="*/ 152400 w 171547"/>
              <a:gd name="connsiteY11" fmla="*/ 16585 h 186879"/>
              <a:gd name="connsiteX12" fmla="*/ 136072 w 171547"/>
              <a:gd name="connsiteY12" fmla="*/ 2978 h 186879"/>
              <a:gd name="connsiteX13" fmla="*/ 114300 w 171547"/>
              <a:gd name="connsiteY13" fmla="*/ 257 h 186879"/>
              <a:gd name="connsiteX14" fmla="*/ 62593 w 171547"/>
              <a:gd name="connsiteY14" fmla="*/ 8421 h 186879"/>
              <a:gd name="connsiteX15" fmla="*/ 54429 w 171547"/>
              <a:gd name="connsiteY15" fmla="*/ 16585 h 186879"/>
              <a:gd name="connsiteX16" fmla="*/ 46264 w 171547"/>
              <a:gd name="connsiteY16" fmla="*/ 19307 h 186879"/>
              <a:gd name="connsiteX17" fmla="*/ 38100 w 171547"/>
              <a:gd name="connsiteY17" fmla="*/ 24749 h 186879"/>
              <a:gd name="connsiteX18" fmla="*/ 21772 w 171547"/>
              <a:gd name="connsiteY18" fmla="*/ 30192 h 186879"/>
              <a:gd name="connsiteX19" fmla="*/ 13607 w 171547"/>
              <a:gd name="connsiteY19" fmla="*/ 38357 h 186879"/>
              <a:gd name="connsiteX20" fmla="*/ 5443 w 171547"/>
              <a:gd name="connsiteY20" fmla="*/ 43799 h 186879"/>
              <a:gd name="connsiteX21" fmla="*/ 0 w 171547"/>
              <a:gd name="connsiteY21" fmla="*/ 51964 h 186879"/>
              <a:gd name="connsiteX22" fmla="*/ 2722 w 171547"/>
              <a:gd name="connsiteY22" fmla="*/ 98228 h 186879"/>
              <a:gd name="connsiteX23" fmla="*/ 8164 w 171547"/>
              <a:gd name="connsiteY23" fmla="*/ 114557 h 186879"/>
              <a:gd name="connsiteX24" fmla="*/ 10886 w 171547"/>
              <a:gd name="connsiteY24" fmla="*/ 125442 h 186879"/>
              <a:gd name="connsiteX25" fmla="*/ 29936 w 171547"/>
              <a:gd name="connsiteY25" fmla="*/ 149935 h 186879"/>
              <a:gd name="connsiteX26" fmla="*/ 35379 w 171547"/>
              <a:gd name="connsiteY26" fmla="*/ 160821 h 186879"/>
              <a:gd name="connsiteX27" fmla="*/ 70757 w 171547"/>
              <a:gd name="connsiteY27" fmla="*/ 185314 h 18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1547" h="186879">
                <a:moveTo>
                  <a:pt x="70757" y="185314"/>
                </a:moveTo>
                <a:cubicBezTo>
                  <a:pt x="82096" y="188942"/>
                  <a:pt x="92889" y="185516"/>
                  <a:pt x="103414" y="182592"/>
                </a:cubicBezTo>
                <a:cubicBezTo>
                  <a:pt x="109717" y="180841"/>
                  <a:pt x="119743" y="171707"/>
                  <a:pt x="119743" y="171707"/>
                </a:cubicBezTo>
                <a:cubicBezTo>
                  <a:pt x="122464" y="168078"/>
                  <a:pt x="124700" y="164028"/>
                  <a:pt x="127907" y="160821"/>
                </a:cubicBezTo>
                <a:cubicBezTo>
                  <a:pt x="130220" y="158508"/>
                  <a:pt x="134029" y="157932"/>
                  <a:pt x="136072" y="155378"/>
                </a:cubicBezTo>
                <a:cubicBezTo>
                  <a:pt x="151097" y="136597"/>
                  <a:pt x="123556" y="157372"/>
                  <a:pt x="146957" y="141771"/>
                </a:cubicBezTo>
                <a:cubicBezTo>
                  <a:pt x="150586" y="136328"/>
                  <a:pt x="154917" y="131293"/>
                  <a:pt x="157843" y="125442"/>
                </a:cubicBezTo>
                <a:cubicBezTo>
                  <a:pt x="162657" y="115815"/>
                  <a:pt x="163076" y="107998"/>
                  <a:pt x="166007" y="98228"/>
                </a:cubicBezTo>
                <a:cubicBezTo>
                  <a:pt x="167656" y="92733"/>
                  <a:pt x="171450" y="81899"/>
                  <a:pt x="171450" y="81899"/>
                </a:cubicBezTo>
                <a:cubicBezTo>
                  <a:pt x="171290" y="79181"/>
                  <a:pt x="173108" y="41672"/>
                  <a:pt x="166007" y="27471"/>
                </a:cubicBezTo>
                <a:cubicBezTo>
                  <a:pt x="164544" y="24546"/>
                  <a:pt x="163118" y="21350"/>
                  <a:pt x="160564" y="19307"/>
                </a:cubicBezTo>
                <a:cubicBezTo>
                  <a:pt x="158324" y="17515"/>
                  <a:pt x="155121" y="17492"/>
                  <a:pt x="152400" y="16585"/>
                </a:cubicBezTo>
                <a:cubicBezTo>
                  <a:pt x="149168" y="13353"/>
                  <a:pt x="141281" y="4399"/>
                  <a:pt x="136072" y="2978"/>
                </a:cubicBezTo>
                <a:cubicBezTo>
                  <a:pt x="129016" y="1054"/>
                  <a:pt x="121557" y="1164"/>
                  <a:pt x="114300" y="257"/>
                </a:cubicBezTo>
                <a:cubicBezTo>
                  <a:pt x="86971" y="1965"/>
                  <a:pt x="78476" y="-4815"/>
                  <a:pt x="62593" y="8421"/>
                </a:cubicBezTo>
                <a:cubicBezTo>
                  <a:pt x="59636" y="10885"/>
                  <a:pt x="57631" y="14450"/>
                  <a:pt x="54429" y="16585"/>
                </a:cubicBezTo>
                <a:cubicBezTo>
                  <a:pt x="52042" y="18176"/>
                  <a:pt x="48830" y="18024"/>
                  <a:pt x="46264" y="19307"/>
                </a:cubicBezTo>
                <a:cubicBezTo>
                  <a:pt x="43339" y="20770"/>
                  <a:pt x="41089" y="23421"/>
                  <a:pt x="38100" y="24749"/>
                </a:cubicBezTo>
                <a:cubicBezTo>
                  <a:pt x="32857" y="27079"/>
                  <a:pt x="21772" y="30192"/>
                  <a:pt x="21772" y="30192"/>
                </a:cubicBezTo>
                <a:cubicBezTo>
                  <a:pt x="19050" y="32914"/>
                  <a:pt x="16564" y="35893"/>
                  <a:pt x="13607" y="38357"/>
                </a:cubicBezTo>
                <a:cubicBezTo>
                  <a:pt x="11094" y="40451"/>
                  <a:pt x="7756" y="41486"/>
                  <a:pt x="5443" y="43799"/>
                </a:cubicBezTo>
                <a:cubicBezTo>
                  <a:pt x="3130" y="46112"/>
                  <a:pt x="1814" y="49242"/>
                  <a:pt x="0" y="51964"/>
                </a:cubicBezTo>
                <a:cubicBezTo>
                  <a:pt x="907" y="67385"/>
                  <a:pt x="724" y="82910"/>
                  <a:pt x="2722" y="98228"/>
                </a:cubicBezTo>
                <a:cubicBezTo>
                  <a:pt x="3464" y="103917"/>
                  <a:pt x="6772" y="108991"/>
                  <a:pt x="8164" y="114557"/>
                </a:cubicBezTo>
                <a:cubicBezTo>
                  <a:pt x="9071" y="118185"/>
                  <a:pt x="9213" y="122097"/>
                  <a:pt x="10886" y="125442"/>
                </a:cubicBezTo>
                <a:cubicBezTo>
                  <a:pt x="27554" y="158775"/>
                  <a:pt x="15001" y="129025"/>
                  <a:pt x="29936" y="149935"/>
                </a:cubicBezTo>
                <a:cubicBezTo>
                  <a:pt x="32294" y="153236"/>
                  <a:pt x="32133" y="158387"/>
                  <a:pt x="35379" y="160821"/>
                </a:cubicBezTo>
                <a:cubicBezTo>
                  <a:pt x="43019" y="166551"/>
                  <a:pt x="59418" y="181686"/>
                  <a:pt x="70757" y="18531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5536" y="519770"/>
            <a:ext cx="8280920" cy="5329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D1551D"/>
                </a:solidFill>
              </a:rPr>
              <a:t>S = pseudo-disks, r = a point</a:t>
            </a:r>
            <a:endParaRPr lang="he-IL" sz="2800" b="1" dirty="0">
              <a:solidFill>
                <a:srgbClr val="D155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96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268760"/>
                <a:ext cx="8136904" cy="3249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2000" b="1" dirty="0" smtClean="0"/>
                  <a:t>Corollary:</a:t>
                </a:r>
                <a:r>
                  <a:rPr lang="en-US" sz="2000" dirty="0" smtClean="0"/>
                  <a:t> Given a set </a:t>
                </a:r>
                <a:r>
                  <a:rPr lang="en-US" sz="2000" b="1" dirty="0" smtClean="0">
                    <a:solidFill>
                      <a:srgbClr val="B74A19"/>
                    </a:solidFill>
                  </a:rPr>
                  <a:t>S</a:t>
                </a:r>
                <a:r>
                  <a:rPr lang="en-US" sz="2000" dirty="0" smtClean="0"/>
                  <a:t> of </a:t>
                </a:r>
                <a:r>
                  <a:rPr lang="en-US" sz="2000" b="1" dirty="0" smtClean="0"/>
                  <a:t>n</a:t>
                </a:r>
                <a:r>
                  <a:rPr lang="en-US" sz="2000" dirty="0" smtClean="0"/>
                  <a:t> pseudo-disks in the plane and a parameter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 smtClean="0"/>
                  <a:t>, one can construct in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𝐩𝐨𝐥𝐲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time a data-structure of size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0">
                        <a:latin typeface="Cambria Math" panose="02040503050406030204" pitchFamily="18" charset="0"/>
                      </a:rPr>
                      <m:t>𝐩𝐨𝐥𝐲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𝐥𝐨𝐠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 smtClean="0"/>
                  <a:t>, </a:t>
                </a:r>
                <a:r>
                  <a:rPr lang="en-US" sz="2000" dirty="0" smtClean="0"/>
                  <a:t>such that given a point </a:t>
                </a:r>
                <a:r>
                  <a:rPr lang="en-US" sz="2000" b="1" dirty="0" smtClean="0">
                    <a:solidFill>
                      <a:srgbClr val="B74A19"/>
                    </a:solidFill>
                  </a:rPr>
                  <a:t>q</a:t>
                </a:r>
                <a:r>
                  <a:rPr lang="en-US" sz="2000" dirty="0" smtClean="0"/>
                  <a:t>, it outputs a number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B74A19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000" dirty="0" smtClean="0"/>
                  <a:t>, such that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𝑑𝑒𝑝𝑡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000" b="1" i="1" smtClean="0">
                        <a:solidFill>
                          <a:srgbClr val="B74A1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𝑑𝑒𝑝𝑡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𝐩𝐨𝐥𝐲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𝜺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 smtClean="0"/>
                  <a:t> time.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68760"/>
                <a:ext cx="8136904" cy="3249351"/>
              </a:xfrm>
              <a:prstGeom prst="rect">
                <a:avLst/>
              </a:prstGeom>
              <a:blipFill>
                <a:blip r:embed="rId2"/>
                <a:stretch>
                  <a:fillRect l="-824" r="-1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79512" y="6021288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(All results and bounds hold with high probability)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519770"/>
            <a:ext cx="8280920" cy="5329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D1551D"/>
                </a:solidFill>
              </a:rPr>
              <a:t>S = pseudo-disks, r = a point</a:t>
            </a:r>
            <a:endParaRPr lang="he-IL" sz="2800" b="1" dirty="0">
              <a:solidFill>
                <a:srgbClr val="D155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891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2809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D1551D"/>
                </a:solidFill>
              </a:rPr>
              <a:t>Relative approximation via sampling</a:t>
            </a:r>
            <a:endParaRPr lang="he-IL" sz="3200" b="1" dirty="0">
              <a:solidFill>
                <a:srgbClr val="D1551D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168291"/>
                <a:ext cx="8136904" cy="4110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2000" b="1" dirty="0" smtClean="0"/>
                  <a:t>What can be done if we want to use a single sample instead of many ones?</a:t>
                </a:r>
              </a:p>
              <a:p>
                <a:pPr marL="342900" indent="-342900" algn="l" rtl="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We sample each </a:t>
                </a:r>
                <a:r>
                  <a:rPr lang="en-US" sz="2000" dirty="0"/>
                  <a:t>object with probability </a:t>
                </a:r>
                <a:r>
                  <a:rPr lang="en-US" sz="2000" b="1" i="1" dirty="0">
                    <a:solidFill>
                      <a:srgbClr val="B74A19"/>
                    </a:solidFill>
                  </a:rPr>
                  <a:t>p </a:t>
                </a:r>
                <a:r>
                  <a:rPr lang="en-US" sz="2000" dirty="0"/>
                  <a:t>in a random sample </a:t>
                </a:r>
                <a:r>
                  <a:rPr lang="en-US" sz="2000" b="1" dirty="0" smtClean="0">
                    <a:solidFill>
                      <a:srgbClr val="B74A19"/>
                    </a:solidFill>
                  </a:rPr>
                  <a:t>R</a:t>
                </a:r>
                <a:r>
                  <a:rPr lang="en-US" sz="2000" b="1" i="1" dirty="0" smtClean="0">
                    <a:solidFill>
                      <a:srgbClr val="B74A19"/>
                    </a:solidFill>
                  </a:rPr>
                  <a:t>.</a:t>
                </a:r>
                <a:endParaRPr lang="en-US" sz="2000" dirty="0" smtClean="0"/>
              </a:p>
              <a:p>
                <a:pPr marL="342900" indent="-342900" algn="l" rtl="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If the depth of a range </a:t>
                </a:r>
                <a:r>
                  <a:rPr lang="en-US" sz="2000" b="1" i="1" dirty="0" smtClean="0">
                    <a:solidFill>
                      <a:srgbClr val="B74A19"/>
                    </a:solidFill>
                  </a:rPr>
                  <a:t>r</a:t>
                </a:r>
                <a:r>
                  <a:rPr lang="en-US" sz="2000" dirty="0" smtClean="0"/>
                  <a:t> is sufficiently large (roughly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), then it can be estimated reliably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1000" dirty="0"/>
              </a:p>
              <a:p>
                <a:pPr marL="342900" indent="-342900" algn="l" rtl="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The interesting fact is that as deeper </a:t>
                </a:r>
                <a:r>
                  <a:rPr lang="en-US" sz="2000" b="1" i="1" dirty="0">
                    <a:solidFill>
                      <a:srgbClr val="B74A19"/>
                    </a:solidFill>
                  </a:rPr>
                  <a:t>r</a:t>
                </a:r>
                <a:r>
                  <a:rPr lang="en-US" sz="2000" dirty="0" smtClean="0"/>
                  <a:t> is the better this estimate is.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68291"/>
                <a:ext cx="8136904" cy="4110228"/>
              </a:xfrm>
              <a:prstGeom prst="rect">
                <a:avLst/>
              </a:prstGeom>
              <a:blipFill>
                <a:blip r:embed="rId2"/>
                <a:stretch>
                  <a:fillRect l="-824" r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809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2809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D1551D"/>
                </a:solidFill>
              </a:rPr>
              <a:t>Relative approximation via sampling</a:t>
            </a:r>
            <a:endParaRPr lang="he-IL" sz="3200" b="1" dirty="0">
              <a:solidFill>
                <a:srgbClr val="D1551D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168291"/>
                <a:ext cx="8136904" cy="4545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2000" b="1" dirty="0" smtClean="0"/>
                  <a:t>Lemma: </a:t>
                </a:r>
                <a:r>
                  <a:rPr lang="en-US" sz="2000" dirty="0" smtClean="0"/>
                  <a:t>Let </a:t>
                </a:r>
                <a:r>
                  <a:rPr lang="en-US" sz="2000" b="1" dirty="0" smtClean="0">
                    <a:solidFill>
                      <a:srgbClr val="B74A19"/>
                    </a:solidFill>
                  </a:rPr>
                  <a:t>S</a:t>
                </a:r>
                <a:r>
                  <a:rPr lang="en-US" sz="2000" dirty="0" smtClean="0"/>
                  <a:t> be a set of n objects,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 smtClean="0"/>
                  <a:t>, and </a:t>
                </a:r>
                <a:r>
                  <a:rPr lang="en-US" sz="2000" b="1" i="1" dirty="0" smtClean="0">
                    <a:solidFill>
                      <a:srgbClr val="B74A19"/>
                    </a:solidFill>
                  </a:rPr>
                  <a:t>r</a:t>
                </a:r>
                <a:r>
                  <a:rPr lang="en-US" sz="2000" dirty="0" smtClean="0"/>
                  <a:t> a range of depth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 in S. Let </a:t>
                </a:r>
                <a:r>
                  <a:rPr lang="en-US" sz="2000" b="1" dirty="0" smtClean="0">
                    <a:solidFill>
                      <a:srgbClr val="B74A19"/>
                    </a:solidFill>
                  </a:rPr>
                  <a:t>R</a:t>
                </a:r>
                <a:r>
                  <a:rPr lang="en-US" sz="2000" dirty="0" smtClean="0"/>
                  <a:t> be a random sample of </a:t>
                </a:r>
                <a:r>
                  <a:rPr lang="en-US" sz="2000" b="1" dirty="0" smtClean="0">
                    <a:solidFill>
                      <a:srgbClr val="B74A19"/>
                    </a:solidFill>
                  </a:rPr>
                  <a:t>S</a:t>
                </a:r>
                <a:r>
                  <a:rPr lang="en-US" sz="2000" dirty="0" smtClean="0"/>
                  <a:t>, such that every element is picked with probability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B74A19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>
                  <a:lnSpc>
                    <a:spcPct val="200000"/>
                  </a:lnSpc>
                </a:pPr>
                <a:endParaRPr lang="en-US" sz="1100" dirty="0" smtClean="0"/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B74A19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sz="2000" dirty="0" smtClean="0"/>
                  <a:t> be the depth of </a:t>
                </a:r>
                <a:r>
                  <a:rPr lang="en-US" sz="2000" b="1" i="1" dirty="0" smtClean="0">
                    <a:solidFill>
                      <a:srgbClr val="B74A19"/>
                    </a:solidFill>
                  </a:rPr>
                  <a:t>r</a:t>
                </a:r>
                <a:r>
                  <a:rPr lang="en-US" sz="2000" dirty="0" smtClean="0"/>
                  <a:t> in </a:t>
                </a:r>
                <a:r>
                  <a:rPr lang="en-US" sz="2000" b="1" dirty="0" smtClean="0">
                    <a:solidFill>
                      <a:srgbClr val="B74A19"/>
                    </a:solidFill>
                  </a:rPr>
                  <a:t>R</a:t>
                </a:r>
                <a:r>
                  <a:rPr lang="en-US" sz="2000" dirty="0" smtClean="0"/>
                  <a:t>. then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B74A19"/>
                        </a:solidFill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sz="2000" b="1" i="1" smtClean="0">
                        <a:solidFill>
                          <a:srgbClr val="B74A19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1" i="1" smtClean="0">
                        <a:solidFill>
                          <a:srgbClr val="B74A19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000" dirty="0" smtClean="0"/>
                  <a:t> with probability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l" rtl="0">
                  <a:lnSpc>
                    <a:spcPct val="200000"/>
                  </a:lnSpc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68291"/>
                <a:ext cx="8136904" cy="4545347"/>
              </a:xfrm>
              <a:prstGeom prst="rect">
                <a:avLst/>
              </a:prstGeom>
              <a:blipFill>
                <a:blip r:embed="rId2"/>
                <a:stretch>
                  <a:fillRect l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4325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2809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D1551D"/>
                </a:solidFill>
              </a:rPr>
              <a:t>Relative approximation via sampling</a:t>
            </a:r>
            <a:endParaRPr lang="he-IL" sz="3200" b="1" dirty="0">
              <a:solidFill>
                <a:srgbClr val="D1551D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980728"/>
                <a:ext cx="813690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2000" b="1" dirty="0" smtClean="0"/>
                  <a:t>Reminder:  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𝒔𝒂𝒎𝒑𝒍𝒆</m:t>
                    </m:r>
                  </m:oMath>
                </a14:m>
                <a:r>
                  <a:rPr lang="en-US" sz="2000" b="1" dirty="0" smtClean="0"/>
                  <a:t>)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In previous lectures we saw how to find a sample R, that with high probability, is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𝑠𝑎𝑚𝑝𝑙𝑒</m:t>
                    </m:r>
                  </m:oMath>
                </a14:m>
                <a:r>
                  <a:rPr lang="en-US" sz="2000" dirty="0" smtClean="0"/>
                  <a:t>, that is:</a:t>
                </a:r>
              </a:p>
              <a:p>
                <a:pPr algn="l" rtl="0">
                  <a:lnSpc>
                    <a:spcPct val="200000"/>
                  </a:lnSpc>
                </a:pPr>
                <a:endParaRPr lang="en-US" sz="1200" dirty="0"/>
              </a:p>
              <a:p>
                <a:pPr algn="l" rtl="0">
                  <a:lnSpc>
                    <a:spcPct val="200000"/>
                  </a:lnSpc>
                </a:pPr>
                <a:endParaRPr lang="en-US" sz="1200" dirty="0" smtClean="0"/>
              </a:p>
              <a:p>
                <a:pPr algn="l" rtl="0">
                  <a:lnSpc>
                    <a:spcPct val="200000"/>
                  </a:lnSpc>
                </a:pPr>
                <a:endParaRPr lang="en-US" sz="1200" dirty="0"/>
              </a:p>
              <a:p>
                <a:pPr algn="l" rtl="0">
                  <a:lnSpc>
                    <a:spcPct val="200000"/>
                  </a:lnSpc>
                </a:pPr>
                <a:endParaRPr lang="en-US" sz="1200" dirty="0" smtClean="0"/>
              </a:p>
              <a:p>
                <a:pPr algn="l" rtl="0">
                  <a:lnSpc>
                    <a:spcPct val="200000"/>
                  </a:lnSpc>
                </a:pPr>
                <a:endParaRPr lang="en-US" sz="1200" dirty="0" smtClean="0"/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In our case, the lemma gives us the following: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0728"/>
                <a:ext cx="8136904" cy="4401205"/>
              </a:xfrm>
              <a:prstGeom prst="rect">
                <a:avLst/>
              </a:prstGeom>
              <a:blipFill>
                <a:blip r:embed="rId2"/>
                <a:stretch>
                  <a:fillRect l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17001" y="4869160"/>
                <a:ext cx="4909998" cy="1461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001" y="4869160"/>
                <a:ext cx="4909998" cy="1461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11560" y="2564904"/>
                <a:ext cx="8172400" cy="1461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 ⟹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𝑛𝑝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⟹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564904"/>
                <a:ext cx="8172400" cy="14619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4139952" y="3645024"/>
            <a:ext cx="0" cy="2821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3568" y="4026843"/>
                <a:ext cx="66967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𝑑𝑒𝑝𝑡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𝑑𝑒𝑝𝑡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026843"/>
                <a:ext cx="6696744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369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2809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D1551D"/>
                </a:solidFill>
              </a:rPr>
              <a:t>Outline</a:t>
            </a:r>
            <a:endParaRPr lang="he-IL" sz="4000" b="1" dirty="0">
              <a:solidFill>
                <a:srgbClr val="D1551D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395536" y="1196752"/>
            <a:ext cx="813690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Constructing the data-structure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400" dirty="0" smtClean="0"/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200" dirty="0" smtClean="0"/>
          </a:p>
          <a:p>
            <a:pPr algn="l" rtl="0">
              <a:lnSpc>
                <a:spcPct val="150000"/>
              </a:lnSpc>
            </a:pPr>
            <a:endParaRPr lang="en-US" sz="2000" dirty="0" smtClean="0"/>
          </a:p>
          <a:p>
            <a:pPr algn="l" rtl="0">
              <a:lnSpc>
                <a:spcPct val="150000"/>
              </a:lnSpc>
            </a:pPr>
            <a:r>
              <a:rPr lang="en-US" sz="2000" dirty="0">
                <a:ea typeface="Cambria Math" panose="02040503050406030204" pitchFamily="18" charset="0"/>
              </a:rPr>
              <a:t> </a:t>
            </a:r>
            <a:r>
              <a:rPr lang="en-US" sz="2000" dirty="0" smtClean="0">
                <a:ea typeface="Cambria Math" panose="02040503050406030204" pitchFamily="18" charset="0"/>
              </a:rPr>
              <a:t>  </a:t>
            </a:r>
          </a:p>
          <a:p>
            <a:pPr algn="l" rtl="0">
              <a:lnSpc>
                <a:spcPct val="150000"/>
              </a:lnSpc>
            </a:pPr>
            <a:endParaRPr lang="en-US" sz="2000" dirty="0">
              <a:ea typeface="Cambria Math" panose="02040503050406030204" pitchFamily="18" charset="0"/>
            </a:endParaRPr>
          </a:p>
          <a:p>
            <a:pPr algn="l" rtl="0">
              <a:lnSpc>
                <a:spcPct val="150000"/>
              </a:lnSpc>
            </a:pPr>
            <a:endParaRPr lang="en-US" sz="2000" dirty="0" smtClean="0">
              <a:ea typeface="Cambria Math" panose="02040503050406030204" pitchFamily="18" charset="0"/>
            </a:endParaRPr>
          </a:p>
          <a:p>
            <a:pPr algn="l" rtl="0">
              <a:lnSpc>
                <a:spcPct val="200000"/>
              </a:lnSpc>
            </a:pPr>
            <a:endParaRPr lang="en-US" sz="2000" dirty="0">
              <a:ea typeface="Cambria Math" panose="02040503050406030204" pitchFamily="18" charset="0"/>
            </a:endParaRPr>
          </a:p>
          <a:p>
            <a:pPr algn="l" rtl="0">
              <a:lnSpc>
                <a:spcPct val="200000"/>
              </a:lnSpc>
            </a:pPr>
            <a:endParaRPr lang="en-US" sz="800" dirty="0">
              <a:ea typeface="Cambria Math" panose="02040503050406030204" pitchFamily="18" charset="0"/>
            </a:endParaRPr>
          </a:p>
          <a:p>
            <a:pPr marL="342900" indent="-342900" algn="l" rtl="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ea typeface="Cambria Math" panose="02040503050406030204" pitchFamily="18" charset="0"/>
              </a:rPr>
              <a:t>Applications: </a:t>
            </a:r>
            <a:r>
              <a:rPr lang="en-US" sz="2000" dirty="0" err="1" smtClean="0">
                <a:ea typeface="Cambria Math" panose="02040503050406030204" pitchFamily="18" charset="0"/>
              </a:rPr>
              <a:t>halfplane</a:t>
            </a:r>
            <a:r>
              <a:rPr lang="en-US" sz="2000" dirty="0" smtClean="0">
                <a:ea typeface="Cambria Math" panose="02040503050406030204" pitchFamily="18" charset="0"/>
              </a:rPr>
              <a:t>/</a:t>
            </a:r>
            <a:r>
              <a:rPr lang="en-US" sz="2000" dirty="0" err="1" smtClean="0">
                <a:ea typeface="Cambria Math" panose="02040503050406030204" pitchFamily="18" charset="0"/>
              </a:rPr>
              <a:t>halfspace</a:t>
            </a:r>
            <a:r>
              <a:rPr lang="en-US" sz="2000" dirty="0" smtClean="0">
                <a:ea typeface="Cambria Math" panose="02040503050406030204" pitchFamily="18" charset="0"/>
              </a:rPr>
              <a:t>, disks, pseudo-disks</a:t>
            </a:r>
          </a:p>
          <a:p>
            <a:pPr marL="342900" indent="-342900" algn="l" rtl="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ea typeface="Cambria Math" panose="02040503050406030204" pitchFamily="18" charset="0"/>
              </a:rPr>
              <a:t>Relative approximation via sampling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568" y="1628800"/>
                <a:ext cx="7992888" cy="3306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 rtl="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constructing a data-structure that for a </a:t>
                </a:r>
                <a:r>
                  <a:rPr lang="en-US" sz="2000" dirty="0" err="1"/>
                  <a:t>prespecified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decides </a:t>
                </a:r>
                <a:r>
                  <a:rPr lang="en-US" sz="2000" dirty="0" smtClean="0"/>
                  <a:t>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 smtClean="0"/>
                  <a:t> with allowed mistake if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pPr marL="342900" indent="-342900" algn="l" rtl="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sz="1100" b="0" dirty="0" smtClean="0"/>
              </a:p>
              <a:p>
                <a:pPr marL="342900" indent="-342900" algn="l" rtl="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Using </a:t>
                </a:r>
                <a:r>
                  <a:rPr lang="en-US" sz="2000" dirty="0" err="1" smtClean="0"/>
                  <a:t>polylogarithmic</a:t>
                </a:r>
                <a:r>
                  <a:rPr lang="en-US" sz="2000" dirty="0" smtClean="0"/>
                  <a:t> emptiness queries, output a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b="0" dirty="0" smtClean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sSub>
                      <m:sSubPr>
                        <m:ctrlPr>
                          <a:rPr lang="en-US" sz="2000" b="1" i="1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D1551D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endParaRPr lang="en-US" sz="2000" b="0" dirty="0" smtClean="0"/>
              </a:p>
              <a:p>
                <a:pPr algn="l" rtl="0">
                  <a:lnSpc>
                    <a:spcPct val="150000"/>
                  </a:lnSpc>
                </a:pPr>
                <a:r>
                  <a:rPr lang="en-US" sz="2000" dirty="0" smtClean="0"/>
                  <a:t> </a:t>
                </a:r>
                <a:r>
                  <a:rPr lang="en-US" dirty="0" smtClean="0"/>
                  <a:t>(the answers are correct </a:t>
                </a:r>
                <a:r>
                  <a:rPr lang="en-US" dirty="0"/>
                  <a:t>with high </a:t>
                </a:r>
                <a:r>
                  <a:rPr lang="en-US" dirty="0" smtClean="0"/>
                  <a:t>probability) 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628800"/>
                <a:ext cx="7992888" cy="3306483"/>
              </a:xfrm>
              <a:prstGeom prst="rect">
                <a:avLst/>
              </a:prstGeom>
              <a:blipFill>
                <a:blip r:embed="rId2"/>
                <a:stretch>
                  <a:fillRect l="-686" r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8503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2809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D1551D"/>
                </a:solidFill>
              </a:rPr>
              <a:t>Relative approximation via sampling</a:t>
            </a:r>
            <a:endParaRPr lang="he-IL" sz="3200" b="1" dirty="0">
              <a:solidFill>
                <a:srgbClr val="D1551D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168291"/>
                <a:ext cx="8280920" cy="5246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2000" b="1" dirty="0" smtClean="0"/>
                  <a:t>Proof: </a:t>
                </a:r>
                <a:r>
                  <a:rPr lang="en-US" sz="2000" dirty="0"/>
                  <a:t>W</a:t>
                </a:r>
                <a:r>
                  <a:rPr lang="en-US" sz="2000" dirty="0" smtClean="0"/>
                  <a:t>e have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𝑝𝑢</m:t>
                    </m:r>
                  </m:oMath>
                </a14:m>
                <a:r>
                  <a:rPr lang="en-US" sz="2000" dirty="0" smtClean="0"/>
                  <a:t>. By (*) we have:</a:t>
                </a:r>
              </a:p>
              <a:p>
                <a:pPr algn="l" rtl="0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∉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2000" b="0" dirty="0" smtClean="0"/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			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𝑝𝑢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𝑝𝑢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000" b="0" dirty="0" smtClean="0"/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		  	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(*):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dirty="0" err="1" smtClean="0"/>
                  <a:t>Chernoff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dirty="0" smtClean="0"/>
                  <a:t>Theorem: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68291"/>
                <a:ext cx="8280920" cy="5246308"/>
              </a:xfrm>
              <a:prstGeom prst="rect">
                <a:avLst/>
              </a:prstGeom>
              <a:blipFill>
                <a:blip r:embed="rId2"/>
                <a:stretch>
                  <a:fillRect l="-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3635896" y="4293097"/>
            <a:ext cx="0" cy="144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67438" y="4437112"/>
                <a:ext cx="1704562" cy="645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438" y="4437112"/>
                <a:ext cx="1704562" cy="6455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751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2809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D1551D"/>
                </a:solidFill>
              </a:rPr>
              <a:t>Relative approximation via sampling</a:t>
            </a:r>
            <a:endParaRPr lang="he-IL" sz="3200" b="1" dirty="0">
              <a:solidFill>
                <a:srgbClr val="D1551D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168291"/>
                <a:ext cx="8280920" cy="409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2000" b="1" dirty="0" smtClean="0"/>
                  <a:t>Conclusion </a:t>
                </a:r>
              </a:p>
              <a:p>
                <a:pPr marL="342900" indent="-342900" algn="l" rtl="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Note that if depth(</a:t>
                </a:r>
                <a:r>
                  <a:rPr lang="en-US" sz="2000" dirty="0" err="1" smtClean="0"/>
                  <a:t>r,S</a:t>
                </a:r>
                <a:r>
                  <a:rPr lang="en-US" sz="2000" dirty="0" smtClean="0"/>
                  <a:t>) is (say)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, then </a:t>
                </a:r>
              </a:p>
              <a:p>
                <a:pPr algn="ctr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𝑑𝑒𝑝𝑡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sz="2000" dirty="0" smtClean="0"/>
                  <a:t>, 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      which is (relatively) a small number. </a:t>
                </a:r>
              </a:p>
              <a:p>
                <a:pPr marL="342900" indent="-342900" algn="l" rtl="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Via sampling, we turned the task of estimating the depth of heavy ranges into the task of estimating the depth of a shallow range.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68291"/>
                <a:ext cx="8280920" cy="4091376"/>
              </a:xfrm>
              <a:prstGeom prst="rect">
                <a:avLst/>
              </a:prstGeom>
              <a:blipFill>
                <a:blip r:embed="rId2"/>
                <a:stretch>
                  <a:fillRect l="-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191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2809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D1551D"/>
                </a:solidFill>
              </a:rPr>
              <a:t>The data-structure</a:t>
            </a:r>
            <a:endParaRPr lang="he-IL" sz="4000" b="1" dirty="0">
              <a:solidFill>
                <a:srgbClr val="D1551D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268760"/>
                <a:ext cx="8136904" cy="4788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000" dirty="0" smtClean="0"/>
                  <a:t> be M independent random samples of </a:t>
                </a:r>
                <a:r>
                  <a:rPr lang="en-US" sz="2000" b="1" dirty="0" smtClean="0">
                    <a:solidFill>
                      <a:srgbClr val="B74A19"/>
                    </a:solidFill>
                  </a:rPr>
                  <a:t>S</a:t>
                </a:r>
                <a:r>
                  <a:rPr lang="en-US" sz="2000" dirty="0" smtClean="0"/>
                  <a:t> formed by picking every element with probability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B74A19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B74A19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1" i="1" smtClean="0">
                        <a:solidFill>
                          <a:srgbClr val="B74A19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sz="2000" dirty="0" smtClean="0"/>
                  <a:t>, where </a:t>
                </a:r>
              </a:p>
              <a:p>
                <a:pPr algn="l" rtl="0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B74A19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𝐥𝐨𝐠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  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large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absolute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constant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Build M separate emptiness-query data-structures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000" dirty="0" smtClean="0"/>
                  <a:t> respectively, and let</a:t>
                </a:r>
              </a:p>
              <a:p>
                <a:pPr algn="l" rtl="0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D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dirty="0" smtClean="0"/>
              </a:p>
              <a:p>
                <a:pPr algn="l" rtl="0">
                  <a:lnSpc>
                    <a:spcPct val="150000"/>
                  </a:lnSpc>
                </a:pP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:r>
                  <a:rPr lang="en-US" sz="2000" dirty="0" smtClean="0">
                    <a:ea typeface="Cambria Math" panose="02040503050406030204" pitchFamily="18" charset="0"/>
                  </a:rPr>
                  <a:t>  </a:t>
                </a:r>
              </a:p>
              <a:p>
                <a:pPr algn="l" rtl="0">
                  <a:lnSpc>
                    <a:spcPct val="150000"/>
                  </a:lnSpc>
                </a:pPr>
                <a:endParaRPr lang="en-US" sz="2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68760"/>
                <a:ext cx="8136904" cy="4788234"/>
              </a:xfrm>
              <a:prstGeom prst="rect">
                <a:avLst/>
              </a:prstGeom>
              <a:blipFill>
                <a:blip r:embed="rId2"/>
                <a:stretch>
                  <a:fillRect l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13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2809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D1551D"/>
                </a:solidFill>
              </a:rPr>
              <a:t>The data-structure</a:t>
            </a:r>
            <a:endParaRPr lang="he-IL" sz="4000" b="1" dirty="0">
              <a:solidFill>
                <a:srgbClr val="D1551D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268760"/>
                <a:ext cx="8136904" cy="4707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2000" b="1" dirty="0" smtClean="0"/>
                  <a:t>Answering a query </a:t>
                </a:r>
                <a:r>
                  <a:rPr lang="en-US" sz="2000" dirty="0" smtClean="0"/>
                  <a:t>of a range </a:t>
                </a:r>
                <a:r>
                  <a:rPr lang="en-US" sz="2000" b="1" dirty="0" smtClean="0">
                    <a:solidFill>
                      <a:srgbClr val="B74A19"/>
                    </a:solidFill>
                  </a:rPr>
                  <a:t>r</a:t>
                </a:r>
                <a:r>
                  <a:rPr lang="en-US" sz="2000" dirty="0" smtClean="0"/>
                  <a:t>:</a:t>
                </a:r>
              </a:p>
              <a:p>
                <a:pPr marL="342900" indent="-342900" algn="l" rtl="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∅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𝑒𝑙𝑠𝑒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</m:eqAr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 smtClean="0"/>
              </a:p>
              <a:p>
                <a:pPr marL="342900" indent="-342900" algn="l" rtl="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      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𝑝𝑟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52525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52525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525252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52525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rgbClr val="525252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solidFill>
                                  <a:srgbClr val="52525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000" b="0" i="1" smtClean="0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en-US" sz="2000" b="0" i="1" smtClean="0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52525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525252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52525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sz="2000" b="0" dirty="0" smtClean="0">
                  <a:solidFill>
                    <a:srgbClr val="525252"/>
                  </a:solidFill>
                </a:endParaRPr>
              </a:p>
              <a:p>
                <a:pPr marL="342900" indent="-342900" algn="l" rtl="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sz="2000" dirty="0" smtClean="0"/>
                  <a:t> using emptiness </a:t>
                </a:r>
                <a:r>
                  <a:rPr lang="en-US" sz="2000" dirty="0"/>
                  <a:t>queries</a:t>
                </a:r>
                <a:r>
                  <a:rPr lang="en-US" sz="2000" dirty="0" smtClean="0"/>
                  <a:t> in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marL="342900" indent="-342900" algn="l" rtl="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Compute </a:t>
                </a:r>
                <a14:m>
                  <m:oMath xmlns:m="http://schemas.openxmlformats.org/officeDocument/2006/math">
                    <m:r>
                      <a:rPr lang="el-GR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𝚲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000" i="1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000" b="0" i="1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   (=</m:t>
                    </m:r>
                    <m:r>
                      <a:rPr lang="en-US" sz="2000" i="1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52525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525252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52525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000" i="1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solidFill>
                              <a:srgbClr val="52525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000" i="1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>
                        <a:solidFill>
                          <a:srgbClr val="52525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marL="342900" indent="-342900" algn="l" rtl="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2000" dirty="0" smtClean="0"/>
                  <a:t>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sz="2000" dirty="0" smtClean="0"/>
                  <a:t>, else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68760"/>
                <a:ext cx="8136904" cy="4707827"/>
              </a:xfrm>
              <a:prstGeom prst="rect">
                <a:avLst/>
              </a:prstGeom>
              <a:blipFill>
                <a:blip r:embed="rId2"/>
                <a:stretch>
                  <a:fillRect l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516216" y="4368852"/>
                <a:ext cx="2304256" cy="18684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dirty="0" smtClean="0"/>
                  <a:t>Since each object is picked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dirty="0" smtClean="0"/>
                  <a:t> probability,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we expect to catch more objects from r to our samples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368852"/>
                <a:ext cx="2304256" cy="1868460"/>
              </a:xfrm>
              <a:prstGeom prst="rect">
                <a:avLst/>
              </a:prstGeom>
              <a:blipFill>
                <a:blip r:embed="rId3"/>
                <a:stretch>
                  <a:fillRect l="-1323" t="-1961" r="-1587" b="-45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5796136" y="5661248"/>
            <a:ext cx="57606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367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2809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D1551D"/>
                </a:solidFill>
              </a:rPr>
              <a:t>The data-structure</a:t>
            </a:r>
            <a:endParaRPr lang="he-IL" sz="4000" b="1" dirty="0">
              <a:solidFill>
                <a:srgbClr val="D1551D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268760"/>
                <a:ext cx="8136904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2000" b="1" dirty="0" smtClean="0"/>
                  <a:t>Correctness 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we will show that with high </a:t>
                </a:r>
                <a:r>
                  <a:rPr lang="en-US" sz="2000" dirty="0" smtClean="0">
                    <a:ea typeface="Cambria Math" panose="02040503050406030204" pitchFamily="18" charset="0"/>
                  </a:rPr>
                  <a:t>probability the data-structure returns the correct answer outside of the range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dirty="0" smtClean="0"/>
                  <a:t>, that is: </a:t>
                </a:r>
              </a:p>
              <a:p>
                <a:pPr algn="ctr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|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 smtClean="0"/>
                  <a:t>  and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 |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are small.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68760"/>
                <a:ext cx="8136904" cy="3170099"/>
              </a:xfrm>
              <a:prstGeom prst="rect">
                <a:avLst/>
              </a:prstGeom>
              <a:blipFill>
                <a:blip r:embed="rId2"/>
                <a:stretch>
                  <a:fillRect l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2809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D1551D"/>
                </a:solidFill>
              </a:rPr>
              <a:t>The data-structure</a:t>
            </a:r>
            <a:endParaRPr lang="he-IL" sz="4000" b="1" dirty="0">
              <a:solidFill>
                <a:srgbClr val="D1551D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13432"/>
            <a:ext cx="3744416" cy="30366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124744"/>
                <a:ext cx="8208912" cy="1844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2000" b="1" dirty="0" smtClean="0"/>
                  <a:t>The idea</a:t>
                </a:r>
              </a:p>
              <a:p>
                <a:pPr marL="342900" indent="-342900" algn="l" rtl="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By repeating the experiment M times we get an estimation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296EF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296EF7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296EF7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296EF7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1" i="1" smtClean="0">
                        <a:solidFill>
                          <a:srgbClr val="296EF7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000" dirty="0" smtClean="0"/>
                  <a:t>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24744"/>
                <a:ext cx="8208912" cy="1844479"/>
              </a:xfrm>
              <a:prstGeom prst="rect">
                <a:avLst/>
              </a:prstGeom>
              <a:blipFill>
                <a:blip r:embed="rId3"/>
                <a:stretch>
                  <a:fillRect l="-817" b="-4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506928" y="2636912"/>
                <a:ext cx="315712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928" y="2636912"/>
                <a:ext cx="3157126" cy="646331"/>
              </a:xfrm>
              <a:prstGeom prst="rect">
                <a:avLst/>
              </a:prstGeom>
              <a:blipFill>
                <a:blip r:embed="rId4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95536" y="3006071"/>
                <a:ext cx="4572000" cy="31700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indent="-342900" algn="l" rtl="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As bigger the gap is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the </a:t>
                </a:r>
                <a:r>
                  <a:rPr lang="en-US" sz="2000" dirty="0" smtClean="0"/>
                  <a:t>fewer experiments required </a:t>
                </a:r>
                <a:r>
                  <a:rPr lang="en-US" sz="2000" dirty="0"/>
                  <a:t>for a reliable estimation.</a:t>
                </a:r>
              </a:p>
              <a:p>
                <a:pPr marL="342900" indent="-342900" algn="l" rtl="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We can see that the gap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006071"/>
                <a:ext cx="4572000" cy="3170099"/>
              </a:xfrm>
              <a:prstGeom prst="rect">
                <a:avLst/>
              </a:prstGeom>
              <a:blipFill>
                <a:blip r:embed="rId5"/>
                <a:stretch>
                  <a:fillRect l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21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2809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D1551D"/>
                </a:solidFill>
              </a:rPr>
              <a:t>The data-structure</a:t>
            </a:r>
            <a:endParaRPr lang="he-IL" sz="4000" b="1" dirty="0">
              <a:solidFill>
                <a:srgbClr val="D1551D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95536" y="1124744"/>
                <a:ext cx="8208912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:r>
                  <a:rPr lang="en-US" sz="2000" b="1" dirty="0" smtClean="0"/>
                  <a:t>The idea</a:t>
                </a:r>
                <a:endParaRPr lang="en-US" sz="1050" dirty="0" smtClean="0"/>
              </a:p>
              <a:p>
                <a:pPr marL="342900" indent="-342900" algn="l" rtl="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We want to bound the probability that the difference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(=</m:t>
                    </m:r>
                    <m:r>
                      <a:rPr lang="en-US" sz="2000" i="1" smtClean="0">
                        <a:solidFill>
                          <a:srgbClr val="296EF7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296EF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296EF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296EF7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296EF7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i="1" dirty="0" smtClean="0">
                    <a:solidFill>
                      <a:srgbClr val="296EF7"/>
                    </a:solidFill>
                  </a:rPr>
                  <a:t>/M</a:t>
                </a:r>
                <a:r>
                  <a:rPr lang="en-US" sz="2000" dirty="0" smtClean="0"/>
                  <a:t>) and our estimation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296EF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296EF7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296EF7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296EF7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srgbClr val="296EF7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 smtClean="0"/>
                  <a:t> 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      exceeds this gap.</a:t>
                </a:r>
              </a:p>
              <a:p>
                <a:pPr marL="342900" indent="-342900" algn="l" rtl="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 smtClean="0"/>
                  <a:t> is a </a:t>
                </a:r>
                <a:r>
                  <a:rPr lang="en-US" sz="2000" dirty="0"/>
                  <a:t>sum of </a:t>
                </a:r>
                <a:r>
                  <a:rPr lang="en-US" sz="2000" dirty="0" smtClean="0"/>
                  <a:t>independent 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/>
                  <a:t>      Bernoulli random variables.</a:t>
                </a:r>
              </a:p>
              <a:p>
                <a:pPr marL="342900" indent="-342900" algn="l" rtl="0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Using </a:t>
                </a:r>
                <a:r>
                  <a:rPr lang="en-US" sz="2000" b="1" dirty="0" err="1" smtClean="0"/>
                  <a:t>Chernoff's</a:t>
                </a:r>
                <a:r>
                  <a:rPr lang="en-US" sz="2000" b="1" dirty="0" smtClean="0"/>
                  <a:t> </a:t>
                </a:r>
                <a:r>
                  <a:rPr lang="en-US" sz="2000" b="1" dirty="0" smtClean="0"/>
                  <a:t>inequality </a:t>
                </a:r>
                <a:r>
                  <a:rPr lang="en-US" sz="2000" dirty="0" smtClean="0"/>
                  <a:t>we </a:t>
                </a:r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can bound this probability.</a:t>
                </a:r>
                <a:endParaRPr lang="en-US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24744"/>
                <a:ext cx="8208912" cy="5016758"/>
              </a:xfrm>
              <a:prstGeom prst="rect">
                <a:avLst/>
              </a:prstGeom>
              <a:blipFill>
                <a:blip r:embed="rId3"/>
                <a:stretch>
                  <a:fillRect l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13432"/>
            <a:ext cx="3744416" cy="303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98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3720</TotalTime>
  <Words>1115</Words>
  <Application>Microsoft Office PowerPoint</Application>
  <PresentationFormat>On-screen Show (4:3)</PresentationFormat>
  <Paragraphs>284</Paragraphs>
  <Slides>41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Cambria Math</vt:lpstr>
      <vt:lpstr>Georgia</vt:lpstr>
      <vt:lpstr>Times New Roman</vt:lpstr>
      <vt:lpstr>Wingdings</vt:lpstr>
      <vt:lpstr>Wingdings 2</vt:lpstr>
      <vt:lpstr>Civic</vt:lpstr>
      <vt:lpstr>Approximating the Depth via Sampling and Emptiness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Approximating the Depth via Sampling and Emptiness</dc:title>
  <dc:creator>Shirly-Y</dc:creator>
  <cp:lastModifiedBy>Shirly Yakubov</cp:lastModifiedBy>
  <cp:revision>173</cp:revision>
  <dcterms:created xsi:type="dcterms:W3CDTF">2015-12-18T16:27:28Z</dcterms:created>
  <dcterms:modified xsi:type="dcterms:W3CDTF">2016-01-04T13:27:55Z</dcterms:modified>
</cp:coreProperties>
</file>