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8" r:id="rId10"/>
    <p:sldId id="270" r:id="rId11"/>
    <p:sldId id="267" r:id="rId12"/>
    <p:sldId id="288" r:id="rId13"/>
    <p:sldId id="271" r:id="rId14"/>
    <p:sldId id="273" r:id="rId15"/>
    <p:sldId id="289" r:id="rId16"/>
    <p:sldId id="313" r:id="rId17"/>
    <p:sldId id="275" r:id="rId18"/>
    <p:sldId id="276" r:id="rId19"/>
    <p:sldId id="277" r:id="rId20"/>
    <p:sldId id="290" r:id="rId21"/>
    <p:sldId id="291" r:id="rId22"/>
    <p:sldId id="282" r:id="rId23"/>
    <p:sldId id="272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92" r:id="rId32"/>
    <p:sldId id="293" r:id="rId33"/>
    <p:sldId id="294" r:id="rId34"/>
    <p:sldId id="295" r:id="rId35"/>
    <p:sldId id="296" r:id="rId36"/>
    <p:sldId id="297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299" r:id="rId47"/>
    <p:sldId id="309" r:id="rId48"/>
    <p:sldId id="310" r:id="rId49"/>
    <p:sldId id="311" r:id="rId50"/>
    <p:sldId id="260" r:id="rId5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80A331"/>
    <a:srgbClr val="92AB63"/>
    <a:srgbClr val="102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82CF3F0-3B34-42FC-A060-4A58D77AFA87}" type="datetimeFigureOut">
              <a:rPr lang="he-IL" smtClean="0"/>
              <a:t>ג'/טבת/תשע"ב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3E3B5F5-0287-4CA5-98C1-CF3E112E23F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333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3B5F5-0287-4CA5-98C1-CF3E112E23F6}" type="slidenum">
              <a:rPr lang="he-IL" smtClean="0"/>
              <a:t>35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17882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32395-F62B-45F6-8566-C3168766A4A8}" type="datetime1">
              <a:rPr lang="fr-FR" smtClean="0"/>
              <a:t>29/12/2011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BBB5D-23D3-4387-8015-59C3CF34649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83EFD-1AF7-450D-AF2D-6DE3CD9D1C34}" type="datetime1">
              <a:rPr lang="fr-FR" smtClean="0"/>
              <a:t>29/12/2011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E2D8E-F8A9-45E3-A307-718DC6E0BCD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056D1-59D9-4A3B-AFC3-FB205EECE669}" type="datetime1">
              <a:rPr lang="fr-FR" smtClean="0"/>
              <a:t>29/12/2011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9F7B1-0019-47CC-8E89-3EE9836749E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F50F2-52A1-42A9-9168-BD73C00BCFFA}" type="datetime1">
              <a:rPr lang="fr-FR" smtClean="0"/>
              <a:t>29/12/2011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E2C06-FE17-4354-9162-1E9C7DC7A38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F4A17-7406-4DEF-9B07-0BF422F22EB3}" type="datetime1">
              <a:rPr lang="fr-FR" smtClean="0"/>
              <a:t>29/12/2011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22E9E-03B7-4315-BF66-057FF837E35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1F4DE-EDA6-4C43-9CC7-92607E5950AB}" type="datetime1">
              <a:rPr lang="fr-FR" smtClean="0"/>
              <a:t>29/12/2011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83404-70B2-4D90-B841-8B04994A7FA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4DD63-90A0-451C-A996-D2976E3B113C}" type="datetime1">
              <a:rPr lang="fr-FR" smtClean="0"/>
              <a:t>29/12/2011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85E2-4274-4788-AA48-F2F3830FD21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15639-ECC1-4E8B-950A-75B733B75FD2}" type="datetime1">
              <a:rPr lang="fr-FR" smtClean="0"/>
              <a:t>29/12/2011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A4480-7B2B-43A1-95AA-ECC441E6495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0745E-DA2C-4F2A-9988-76E957872373}" type="datetime1">
              <a:rPr lang="fr-FR" smtClean="0"/>
              <a:t>29/12/2011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F9163-D0E5-481B-B767-B2BC46319B2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0708D-53FC-4A3F-A07E-1C9B4CDBF76C}" type="datetime1">
              <a:rPr lang="fr-FR" smtClean="0"/>
              <a:t>29/12/2011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D2B71-33E5-447F-BC42-1AD52411A8C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BA6FF-008D-40CA-8BA9-2C2E3A2D2719}" type="datetime1">
              <a:rPr lang="fr-FR" smtClean="0"/>
              <a:t>29/12/2011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D6317-1559-44C3-B901-5A7B177606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DF3576-FECE-4693-8917-0E8A60D71314}" type="datetime1">
              <a:rPr lang="fr-FR" smtClean="0"/>
              <a:t>29/12/2011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5F89C5-0B19-40F6-8C29-D92CDAC0E03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7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00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44.png"/><Relationship Id="rId7" Type="http://schemas.openxmlformats.org/officeDocument/2006/relationships/image" Target="../media/image4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4214813"/>
            <a:ext cx="7772400" cy="1470025"/>
          </a:xfrm>
        </p:spPr>
        <p:txBody>
          <a:bodyPr/>
          <a:lstStyle/>
          <a:p>
            <a:r>
              <a:rPr lang="fr-CA" sz="4000" dirty="0" smtClean="0">
                <a:solidFill>
                  <a:srgbClr val="80A331"/>
                </a:solidFill>
              </a:rPr>
              <a:t>TRIANGULATIONS</a:t>
            </a:r>
            <a:endParaRPr lang="fr-FR" sz="4000" dirty="0" smtClean="0">
              <a:solidFill>
                <a:srgbClr val="80A331"/>
              </a:solidFill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5260975"/>
            <a:ext cx="6400800" cy="752475"/>
          </a:xfrm>
        </p:spPr>
        <p:txBody>
          <a:bodyPr/>
          <a:lstStyle/>
          <a:p>
            <a:r>
              <a:rPr lang="fr-CA" sz="2800" dirty="0" smtClean="0">
                <a:solidFill>
                  <a:srgbClr val="80A331"/>
                </a:solidFill>
              </a:rPr>
              <a:t>Shir Goldstein</a:t>
            </a:r>
            <a:endParaRPr lang="fr-FR" sz="2800" dirty="0" smtClean="0">
              <a:solidFill>
                <a:srgbClr val="80A331"/>
              </a:solidFill>
            </a:endParaRP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1BBB5D-23D3-4387-8015-59C3CF346496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3124200"/>
            <a:ext cx="7467600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תיאור האלגוריתם:</a:t>
            </a:r>
            <a:endParaRPr lang="en-US" sz="2400" b="1" dirty="0" smtClean="0">
              <a:solidFill>
                <a:srgbClr val="FF0000"/>
              </a:solidFill>
              <a:cs typeface="David" pitchFamily="2" charset="-79"/>
            </a:endParaRPr>
          </a:p>
          <a:p>
            <a:pPr algn="r" rtl="1"/>
            <a:r>
              <a:rPr lang="he-IL" sz="2400" dirty="0" smtClean="0">
                <a:cs typeface="David" pitchFamily="2" charset="-79"/>
              </a:rPr>
              <a:t>1.    נמיין את הנקודות לפי סדר </a:t>
            </a:r>
            <a:r>
              <a:rPr lang="he-IL" sz="2400" dirty="0" err="1" smtClean="0">
                <a:cs typeface="David" pitchFamily="2" charset="-79"/>
              </a:rPr>
              <a:t>קוארדינטת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en-US" sz="2400" dirty="0" smtClean="0">
                <a:cs typeface="David" pitchFamily="2" charset="-79"/>
              </a:rPr>
              <a:t>x</a:t>
            </a:r>
            <a:r>
              <a:rPr lang="he-IL" sz="2400" dirty="0" smtClean="0">
                <a:cs typeface="David" pitchFamily="2" charset="-79"/>
              </a:rPr>
              <a:t> עולה.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2.    משלושת הנקודות הראשונות נבנה משולש. 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3.    כעת, עבור כל נקודה (לפי סדר המיון)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, נחבר את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 לכל </a:t>
            </a:r>
          </a:p>
          <a:p>
            <a:pPr algn="r" rtl="1"/>
            <a:r>
              <a:rPr lang="he-IL" sz="2400" dirty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      הנקודות הקודמות ש</a:t>
            </a:r>
            <a:r>
              <a:rPr lang="he-IL" sz="2400" b="1" dirty="0" smtClean="0">
                <a:cs typeface="David" pitchFamily="2" charset="-79"/>
              </a:rPr>
              <a:t>נראות</a:t>
            </a:r>
            <a:r>
              <a:rPr lang="he-IL" sz="2400" dirty="0" smtClean="0">
                <a:cs typeface="David" pitchFamily="2" charset="-79"/>
              </a:rPr>
              <a:t> על ידי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. </a:t>
            </a:r>
          </a:p>
          <a:p>
            <a:pPr algn="r" rtl="1"/>
            <a:endParaRPr lang="he-IL" sz="2400" dirty="0" smtClean="0">
              <a:cs typeface="David" pitchFamily="2" charset="-79"/>
            </a:endParaRPr>
          </a:p>
          <a:p>
            <a:pPr algn="r" rtl="1"/>
            <a:endParaRPr lang="he-IL" sz="2400" dirty="0" smtClean="0">
              <a:cs typeface="David" pitchFamily="2" charset="-79"/>
            </a:endParaRPr>
          </a:p>
          <a:p>
            <a:pPr marL="457200" indent="-457200" algn="r" rtl="1"/>
            <a:endParaRPr lang="he-IL" sz="2400" dirty="0" smtClean="0">
              <a:cs typeface="David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60198" y="304800"/>
            <a:ext cx="62295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b="1" dirty="0">
                <a:ln w="900" cmpd="sng">
                  <a:solidFill>
                    <a:schemeClr val="accent2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2">
                      <a:lumMod val="40000"/>
                      <a:lumOff val="60000"/>
                      <a:alpha val="74000"/>
                    </a:schemeClr>
                  </a:innerShdw>
                </a:effectLst>
                <a:cs typeface="David" pitchFamily="2" charset="-79"/>
              </a:rPr>
              <a:t>אלגוריתם למציאת טריאנגולציה</a:t>
            </a:r>
            <a:endParaRPr lang="en-US" sz="4000" b="1" dirty="0">
              <a:ln w="900" cmpd="sng">
                <a:solidFill>
                  <a:schemeClr val="accent2">
                    <a:lumMod val="75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2">
                    <a:lumMod val="40000"/>
                    <a:lumOff val="60000"/>
                    <a:alpha val="74000"/>
                  </a:schemeClr>
                </a:innerShdw>
              </a:effectLst>
              <a:cs typeface="David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46585" y="914400"/>
            <a:ext cx="521809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900" cmpd="sng">
                  <a:solidFill>
                    <a:schemeClr val="accent2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2">
                      <a:lumMod val="40000"/>
                      <a:lumOff val="60000"/>
                      <a:alpha val="74000"/>
                    </a:schemeClr>
                  </a:innerShdw>
                </a:effectLst>
                <a:latin typeface="Angsana New" pitchFamily="18" charset="-34"/>
                <a:cs typeface="Angsana New" pitchFamily="18" charset="-34"/>
              </a:rPr>
              <a:t>Incremental Algorithm</a:t>
            </a:r>
            <a:endParaRPr lang="en-US" sz="6000" b="1" dirty="0">
              <a:ln w="900" cmpd="sng">
                <a:solidFill>
                  <a:schemeClr val="accent2">
                    <a:lumMod val="75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2">
                    <a:lumMod val="40000"/>
                    <a:lumOff val="60000"/>
                    <a:alpha val="74000"/>
                  </a:schemeClr>
                </a:inn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2057400"/>
            <a:ext cx="7467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רעיון האלגוריתם: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בדומה למה שראינו באלגוריתם האינקרמנטלי של בניית קמור.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340191"/>
            <a:ext cx="805159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אבחנה חשובה: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בכל שלב, הנקודה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 מחוברת לקמור, ובסוף השלב גם כן מתקבל קמור!</a:t>
            </a: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05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5589" y="605135"/>
            <a:ext cx="7924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דוגמת הרצה:</a:t>
            </a:r>
            <a:endParaRPr lang="he-IL" sz="2400" dirty="0">
              <a:cs typeface="David" pitchFamily="2" charset="-79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7848600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7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38199" y="1364397"/>
            <a:ext cx="805159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האלגוריתם </a:t>
            </a:r>
            <a:r>
              <a:rPr lang="he-IL" sz="2400" dirty="0" smtClean="0">
                <a:cs typeface="David" pitchFamily="2" charset="-79"/>
              </a:rPr>
              <a:t>האינקרמנטלי </a:t>
            </a:r>
            <a:r>
              <a:rPr lang="he-IL" sz="2400" dirty="0" smtClean="0">
                <a:cs typeface="David" pitchFamily="2" charset="-79"/>
              </a:rPr>
              <a:t>יכול לייצר את כל </a:t>
            </a:r>
            <a:r>
              <a:rPr lang="he-IL" sz="2400" dirty="0" err="1" smtClean="0">
                <a:cs typeface="David" pitchFamily="2" charset="-79"/>
              </a:rPr>
              <a:t>הטריאנגולציות</a:t>
            </a:r>
            <a:r>
              <a:rPr lang="he-IL" sz="2400" dirty="0" smtClean="0">
                <a:cs typeface="David" pitchFamily="2" charset="-79"/>
              </a:rPr>
              <a:t> האפשריות של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198" y="548831"/>
            <a:ext cx="805159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תרגיל:</a:t>
            </a:r>
          </a:p>
          <a:p>
            <a:pPr algn="r" rtl="1"/>
            <a:r>
              <a:rPr lang="he-IL" sz="2400" b="1" dirty="0" smtClean="0">
                <a:cs typeface="David" pitchFamily="2" charset="-79"/>
              </a:rPr>
              <a:t>הוכח /הפרך: </a:t>
            </a:r>
            <a:endParaRPr lang="he-IL" sz="2400" dirty="0" smtClean="0">
              <a:cs typeface="David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195" y="2195394"/>
            <a:ext cx="805159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הטענה אינה נכונה.</a:t>
            </a:r>
          </a:p>
        </p:txBody>
      </p:sp>
      <p:grpSp>
        <p:nvGrpSpPr>
          <p:cNvPr id="44" name="קבוצה 43"/>
          <p:cNvGrpSpPr/>
          <p:nvPr/>
        </p:nvGrpSpPr>
        <p:grpSpPr>
          <a:xfrm>
            <a:off x="1405649" y="3268834"/>
            <a:ext cx="1878594" cy="2096885"/>
            <a:chOff x="1405649" y="3268834"/>
            <a:chExt cx="1878594" cy="2096885"/>
          </a:xfrm>
        </p:grpSpPr>
        <p:sp>
          <p:nvSpPr>
            <p:cNvPr id="2" name="אליפסה 1"/>
            <p:cNvSpPr/>
            <p:nvPr/>
          </p:nvSpPr>
          <p:spPr>
            <a:xfrm>
              <a:off x="1405649" y="4306363"/>
              <a:ext cx="192610" cy="1926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אליפסה 5"/>
            <p:cNvSpPr/>
            <p:nvPr/>
          </p:nvSpPr>
          <p:spPr>
            <a:xfrm>
              <a:off x="1739498" y="3268834"/>
              <a:ext cx="192610" cy="1926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" name="אליפסה 6"/>
            <p:cNvSpPr/>
            <p:nvPr/>
          </p:nvSpPr>
          <p:spPr>
            <a:xfrm>
              <a:off x="2611391" y="4109899"/>
              <a:ext cx="192610" cy="1926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" name="אליפסה 8"/>
            <p:cNvSpPr/>
            <p:nvPr/>
          </p:nvSpPr>
          <p:spPr>
            <a:xfrm>
              <a:off x="3091633" y="5173109"/>
              <a:ext cx="192610" cy="1926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" name="מחבר ישר 9"/>
            <p:cNvCxnSpPr>
              <a:stCxn id="6" idx="0"/>
              <a:endCxn id="2" idx="0"/>
            </p:cNvCxnSpPr>
            <p:nvPr/>
          </p:nvCxnSpPr>
          <p:spPr>
            <a:xfrm flipH="1">
              <a:off x="1501954" y="3268834"/>
              <a:ext cx="333849" cy="103752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מחבר ישר 10"/>
            <p:cNvCxnSpPr>
              <a:stCxn id="6" idx="5"/>
              <a:endCxn id="7" idx="5"/>
            </p:cNvCxnSpPr>
            <p:nvPr/>
          </p:nvCxnSpPr>
          <p:spPr>
            <a:xfrm>
              <a:off x="1903901" y="3433237"/>
              <a:ext cx="871893" cy="841065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מחבר ישר 13"/>
            <p:cNvCxnSpPr/>
            <p:nvPr/>
          </p:nvCxnSpPr>
          <p:spPr>
            <a:xfrm flipV="1">
              <a:off x="1501954" y="4207488"/>
              <a:ext cx="1137644" cy="22467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מחבר ישר 17"/>
            <p:cNvCxnSpPr>
              <a:stCxn id="2" idx="4"/>
              <a:endCxn id="9" idx="5"/>
            </p:cNvCxnSpPr>
            <p:nvPr/>
          </p:nvCxnSpPr>
          <p:spPr>
            <a:xfrm>
              <a:off x="1501954" y="4498972"/>
              <a:ext cx="1754082" cy="8385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מחבר ישר 19"/>
            <p:cNvCxnSpPr>
              <a:stCxn id="7" idx="5"/>
              <a:endCxn id="9" idx="1"/>
            </p:cNvCxnSpPr>
            <p:nvPr/>
          </p:nvCxnSpPr>
          <p:spPr>
            <a:xfrm>
              <a:off x="2775794" y="4274302"/>
              <a:ext cx="344046" cy="9270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קבוצה 39"/>
          <p:cNvGrpSpPr/>
          <p:nvPr/>
        </p:nvGrpSpPr>
        <p:grpSpPr>
          <a:xfrm>
            <a:off x="5336768" y="3228627"/>
            <a:ext cx="1873635" cy="2091350"/>
            <a:chOff x="4839831" y="2743201"/>
            <a:chExt cx="1873635" cy="2091350"/>
          </a:xfrm>
        </p:grpSpPr>
        <p:sp>
          <p:nvSpPr>
            <p:cNvPr id="23" name="אליפסה 22"/>
            <p:cNvSpPr/>
            <p:nvPr/>
          </p:nvSpPr>
          <p:spPr>
            <a:xfrm>
              <a:off x="4839831" y="3777991"/>
              <a:ext cx="192102" cy="19210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" name="אליפסה 23"/>
            <p:cNvSpPr/>
            <p:nvPr/>
          </p:nvSpPr>
          <p:spPr>
            <a:xfrm>
              <a:off x="5172799" y="2743201"/>
              <a:ext cx="192102" cy="19210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" name="אליפסה 24"/>
            <p:cNvSpPr/>
            <p:nvPr/>
          </p:nvSpPr>
          <p:spPr>
            <a:xfrm>
              <a:off x="6042391" y="3582046"/>
              <a:ext cx="192102" cy="19210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6" name="אליפסה 25"/>
            <p:cNvSpPr/>
            <p:nvPr/>
          </p:nvSpPr>
          <p:spPr>
            <a:xfrm>
              <a:off x="6521364" y="4642449"/>
              <a:ext cx="192102" cy="19210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7" name="מחבר ישר 26"/>
            <p:cNvCxnSpPr>
              <a:stCxn id="24" idx="0"/>
              <a:endCxn id="23" idx="0"/>
            </p:cNvCxnSpPr>
            <p:nvPr/>
          </p:nvCxnSpPr>
          <p:spPr>
            <a:xfrm flipH="1">
              <a:off x="4935882" y="2743201"/>
              <a:ext cx="332968" cy="10347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מחבר ישר 27"/>
            <p:cNvCxnSpPr>
              <a:stCxn id="24" idx="5"/>
              <a:endCxn id="25" idx="5"/>
            </p:cNvCxnSpPr>
            <p:nvPr/>
          </p:nvCxnSpPr>
          <p:spPr>
            <a:xfrm>
              <a:off x="5336768" y="2907170"/>
              <a:ext cx="869592" cy="8388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מחבר ישר 28"/>
            <p:cNvCxnSpPr>
              <a:stCxn id="24" idx="5"/>
              <a:endCxn id="26" idx="4"/>
            </p:cNvCxnSpPr>
            <p:nvPr/>
          </p:nvCxnSpPr>
          <p:spPr>
            <a:xfrm>
              <a:off x="5336768" y="2907170"/>
              <a:ext cx="1280647" cy="19273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מחבר ישר 29"/>
            <p:cNvCxnSpPr>
              <a:stCxn id="23" idx="4"/>
              <a:endCxn id="26" idx="5"/>
            </p:cNvCxnSpPr>
            <p:nvPr/>
          </p:nvCxnSpPr>
          <p:spPr>
            <a:xfrm>
              <a:off x="4935882" y="3970092"/>
              <a:ext cx="1749452" cy="8363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מחבר ישר 30"/>
            <p:cNvCxnSpPr>
              <a:stCxn id="25" idx="5"/>
              <a:endCxn id="26" idx="1"/>
            </p:cNvCxnSpPr>
            <p:nvPr/>
          </p:nvCxnSpPr>
          <p:spPr>
            <a:xfrm>
              <a:off x="6206360" y="3746015"/>
              <a:ext cx="343137" cy="9245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/>
          <p:cNvSpPr txBox="1"/>
          <p:nvPr/>
        </p:nvSpPr>
        <p:spPr>
          <a:xfrm>
            <a:off x="956169" y="5530334"/>
            <a:ext cx="284565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latin typeface="David" pitchFamily="34" charset="-79"/>
                <a:cs typeface="David" pitchFamily="34" charset="-79"/>
              </a:rPr>
              <a:t>פלט האלגוריתם האינקרמנטלי</a:t>
            </a:r>
            <a:endParaRPr lang="he-IL" dirty="0">
              <a:latin typeface="David" pitchFamily="34" charset="-79"/>
              <a:cs typeface="David" pitchFamily="34" charset="-79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06236" y="5530334"/>
            <a:ext cx="186942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>
                <a:latin typeface="David" pitchFamily="34" charset="-79"/>
                <a:cs typeface="David" pitchFamily="34" charset="-79"/>
              </a:rPr>
              <a:t>טריאנגולציה אחרת</a:t>
            </a: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95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90600" y="228600"/>
            <a:ext cx="7467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נרצה להוכיח השאלה ששאלנו קודם -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עבור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, </a:t>
            </a:r>
            <a:r>
              <a:rPr lang="he-IL" sz="2400" b="1" dirty="0" smtClean="0">
                <a:cs typeface="David" pitchFamily="2" charset="-79"/>
              </a:rPr>
              <a:t>כמה משולשים יהיו בטריאנגולציה כלשהי של הנקודות?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990600" y="1542871"/>
                <a:ext cx="7467600" cy="12454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הראינו כי התשובה עבור האלגוריתם </a:t>
                </a:r>
                <a:r>
                  <a:rPr lang="en-US" sz="2400" dirty="0" smtClean="0">
                    <a:cs typeface="David" pitchFamily="2" charset="-79"/>
                  </a:rPr>
                  <a:t>Triangle-Splitting</a:t>
                </a:r>
                <a:r>
                  <a:rPr lang="he-IL" sz="2400" dirty="0" smtClean="0">
                    <a:cs typeface="David" pitchFamily="2" charset="-79"/>
                  </a:rPr>
                  <a:t> היא </a:t>
                </a:r>
                <a:r>
                  <a:rPr lang="he-IL" sz="2400" dirty="0" smtClean="0">
                    <a:cs typeface="David" pitchFamily="2" charset="-79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. נראה כי זו התשובה עבור כל טריאנגולציה על 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, בעזרת </a:t>
                </a:r>
                <a:r>
                  <a:rPr lang="he-IL" sz="2400" b="1" dirty="0" smtClean="0">
                    <a:cs typeface="David" pitchFamily="2" charset="-79"/>
                  </a:rPr>
                  <a:t>הטענה של </a:t>
                </a:r>
                <a:r>
                  <a:rPr lang="he-IL" sz="2400" b="1" dirty="0" err="1" smtClean="0">
                    <a:cs typeface="David" pitchFamily="2" charset="-79"/>
                  </a:rPr>
                  <a:t>אוילר</a:t>
                </a:r>
                <a:r>
                  <a:rPr lang="he-IL" sz="2400" b="1" dirty="0" smtClean="0">
                    <a:cs typeface="David" pitchFamily="2" charset="-79"/>
                  </a:rPr>
                  <a:t>:</a:t>
                </a:r>
                <a:endParaRPr lang="he-IL" sz="2400" dirty="0" smtClean="0">
                  <a:cs typeface="David" pitchFamily="2" charset="-79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1542871"/>
                <a:ext cx="7467600" cy="1245406"/>
              </a:xfrm>
              <a:prstGeom prst="rect">
                <a:avLst/>
              </a:prstGeom>
              <a:blipFill rotWithShape="1">
                <a:blip r:embed="rId3"/>
                <a:stretch>
                  <a:fillRect t="-4902" r="-1224" b="-68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קבוצה 10"/>
          <p:cNvGrpSpPr/>
          <p:nvPr/>
        </p:nvGrpSpPr>
        <p:grpSpPr>
          <a:xfrm>
            <a:off x="76200" y="3167975"/>
            <a:ext cx="9088772" cy="2928025"/>
            <a:chOff x="76200" y="3167975"/>
            <a:chExt cx="9088772" cy="2928025"/>
          </a:xfrm>
        </p:grpSpPr>
        <p:pic>
          <p:nvPicPr>
            <p:cNvPr id="6146" name="Picture 2" descr="http://3.bp.blogspot.com/_IPV9zuUq13M/S8j0qzl9jQI/AAAAAAAAA1o/F7VeNMQkSSQ/s1600/LeonhardEuler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3334" y="4389292"/>
              <a:ext cx="1561638" cy="1706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הסבר מלבני מעוגל 3"/>
            <p:cNvSpPr/>
            <p:nvPr/>
          </p:nvSpPr>
          <p:spPr>
            <a:xfrm>
              <a:off x="228600" y="3167975"/>
              <a:ext cx="6993734" cy="2062088"/>
            </a:xfrm>
            <a:prstGeom prst="wedgeRoundRectCallout">
              <a:avLst>
                <a:gd name="adj1" fmla="val 59429"/>
                <a:gd name="adj2" fmla="val 35167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r" rtl="1"/>
              <a:endParaRPr lang="he-IL" dirty="0">
                <a:cs typeface="David" pitchFamily="2" charset="-79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6200" y="3291071"/>
                  <a:ext cx="7010400" cy="193899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r" rtl="1"/>
                  <a:r>
                    <a:rPr lang="he-IL" sz="2400" b="1" dirty="0" smtClean="0">
                      <a:solidFill>
                        <a:srgbClr val="FF0000"/>
                      </a:solidFill>
                      <a:cs typeface="David" pitchFamily="2" charset="-79"/>
                    </a:rPr>
                    <a:t>טענה (נוסחת </a:t>
                  </a:r>
                  <a:r>
                    <a:rPr lang="he-IL" sz="2400" b="1" dirty="0" err="1" smtClean="0">
                      <a:solidFill>
                        <a:srgbClr val="FF0000"/>
                      </a:solidFill>
                      <a:cs typeface="David" pitchFamily="2" charset="-79"/>
                    </a:rPr>
                    <a:t>אוילר</a:t>
                  </a:r>
                  <a:r>
                    <a:rPr lang="he-IL" sz="2400" b="1" dirty="0" smtClean="0">
                      <a:solidFill>
                        <a:srgbClr val="FF0000"/>
                      </a:solidFill>
                      <a:cs typeface="David" pitchFamily="2" charset="-79"/>
                    </a:rPr>
                    <a:t>):</a:t>
                  </a:r>
                </a:p>
                <a:p>
                  <a:pPr algn="r" rtl="1"/>
                  <a:r>
                    <a:rPr lang="he-IL" sz="2400" dirty="0" smtClean="0">
                      <a:cs typeface="David" pitchFamily="2" charset="-79"/>
                    </a:rPr>
                    <a:t>יהי </a:t>
                  </a:r>
                  <a:r>
                    <a:rPr lang="en-US" sz="2400" dirty="0" smtClean="0">
                      <a:cs typeface="David" pitchFamily="2" charset="-79"/>
                    </a:rPr>
                    <a:t>G</a:t>
                  </a:r>
                  <a:r>
                    <a:rPr lang="he-IL" sz="2400" dirty="0" smtClean="0">
                      <a:cs typeface="David" pitchFamily="2" charset="-79"/>
                    </a:rPr>
                    <a:t> גרף מישורי </a:t>
                  </a:r>
                  <a:r>
                    <a:rPr lang="he-IL" sz="2400" dirty="0" err="1" smtClean="0">
                      <a:cs typeface="David" pitchFamily="2" charset="-79"/>
                    </a:rPr>
                    <a:t>קשיר</a:t>
                  </a:r>
                  <a:r>
                    <a:rPr lang="he-IL" sz="2400" dirty="0" smtClean="0">
                      <a:cs typeface="David" pitchFamily="2" charset="-79"/>
                    </a:rPr>
                    <a:t> בעל </a:t>
                  </a:r>
                  <a:r>
                    <a:rPr lang="en-US" sz="2400" dirty="0" smtClean="0">
                      <a:cs typeface="David" pitchFamily="2" charset="-79"/>
                    </a:rPr>
                    <a:t>V</a:t>
                  </a:r>
                  <a:r>
                    <a:rPr lang="he-IL" sz="2400" dirty="0" smtClean="0">
                      <a:cs typeface="David" pitchFamily="2" charset="-79"/>
                    </a:rPr>
                    <a:t> </a:t>
                  </a:r>
                  <a:r>
                    <a:rPr lang="he-IL" sz="2400" dirty="0" err="1" smtClean="0">
                      <a:cs typeface="David" pitchFamily="2" charset="-79"/>
                    </a:rPr>
                    <a:t>קודקודים</a:t>
                  </a:r>
                  <a:r>
                    <a:rPr lang="he-IL" sz="2400" dirty="0" smtClean="0">
                      <a:cs typeface="David" pitchFamily="2" charset="-79"/>
                    </a:rPr>
                    <a:t>, </a:t>
                  </a:r>
                  <a:r>
                    <a:rPr lang="en-US" sz="2400" dirty="0" smtClean="0">
                      <a:cs typeface="David" pitchFamily="2" charset="-79"/>
                    </a:rPr>
                    <a:t>E</a:t>
                  </a:r>
                  <a:r>
                    <a:rPr lang="he-IL" sz="2400" dirty="0" smtClean="0">
                      <a:cs typeface="David" pitchFamily="2" charset="-79"/>
                    </a:rPr>
                    <a:t> קשתות ו-</a:t>
                  </a:r>
                  <a:r>
                    <a:rPr lang="en-US" sz="2400" dirty="0" smtClean="0">
                      <a:cs typeface="David" pitchFamily="2" charset="-79"/>
                    </a:rPr>
                    <a:t>F</a:t>
                  </a:r>
                  <a:r>
                    <a:rPr lang="he-IL" sz="2400" dirty="0" smtClean="0">
                      <a:cs typeface="David" pitchFamily="2" charset="-79"/>
                    </a:rPr>
                    <a:t> פאות. אזי מתקיים </a:t>
                  </a:r>
                </a:p>
                <a:p>
                  <a:pPr algn="ct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latin typeface="Cambria Math"/>
                            <a:cs typeface="David" pitchFamily="2" charset="-79"/>
                          </a:rPr>
                          <m:t>𝑽</m:t>
                        </m:r>
                        <m:r>
                          <a:rPr lang="en-US" sz="2400" b="1" i="1" dirty="0" smtClean="0">
                            <a:latin typeface="Cambria Math"/>
                            <a:cs typeface="David" pitchFamily="2" charset="-79"/>
                          </a:rPr>
                          <m:t> – </m:t>
                        </m:r>
                        <m:r>
                          <a:rPr lang="en-US" sz="2400" b="1" i="1" dirty="0" smtClean="0">
                            <a:latin typeface="Cambria Math"/>
                            <a:cs typeface="David" pitchFamily="2" charset="-79"/>
                          </a:rPr>
                          <m:t>𝑬</m:t>
                        </m:r>
                        <m:r>
                          <a:rPr lang="en-US" sz="2400" b="1" i="1" dirty="0" smtClean="0">
                            <a:latin typeface="Cambria Math"/>
                            <a:cs typeface="David" pitchFamily="2" charset="-79"/>
                          </a:rPr>
                          <m:t> + </m:t>
                        </m:r>
                        <m:r>
                          <a:rPr lang="en-US" sz="2400" b="1" i="1" dirty="0" smtClean="0">
                            <a:latin typeface="Cambria Math"/>
                            <a:cs typeface="David" pitchFamily="2" charset="-79"/>
                          </a:rPr>
                          <m:t>𝑭</m:t>
                        </m:r>
                        <m:r>
                          <a:rPr lang="en-US" sz="2400" b="1" i="1" dirty="0" smtClean="0">
                            <a:latin typeface="Cambria Math"/>
                            <a:cs typeface="David" pitchFamily="2" charset="-79"/>
                          </a:rPr>
                          <m:t> = </m:t>
                        </m:r>
                        <m:r>
                          <a:rPr lang="en-US" sz="2400" b="1" i="1" dirty="0" smtClean="0">
                            <a:latin typeface="Cambria Math"/>
                            <a:cs typeface="David" pitchFamily="2" charset="-79"/>
                          </a:rPr>
                          <m:t>𝟐</m:t>
                        </m:r>
                      </m:oMath>
                    </m:oMathPara>
                  </a14:m>
                  <a:endParaRPr lang="en-US" sz="2400" b="1" dirty="0" smtClean="0">
                    <a:cs typeface="David" pitchFamily="2" charset="-79"/>
                  </a:endParaRPr>
                </a:p>
                <a:p>
                  <a:pPr marL="457200" indent="-457200" algn="r" rtl="1"/>
                  <a:endParaRPr lang="he-IL" sz="2400" dirty="0" smtClean="0">
                    <a:cs typeface="David" pitchFamily="2" charset="-79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00" y="3291071"/>
                  <a:ext cx="7010400" cy="193899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2516" r="-130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2400" y="5638800"/>
                <a:ext cx="74676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cs typeface="David" pitchFamily="2" charset="-79"/>
                  </a:rPr>
                  <a:t>הערה: </a:t>
                </a:r>
                <a:r>
                  <a:rPr lang="he-IL" sz="2400" dirty="0" smtClean="0">
                    <a:cs typeface="David" pitchFamily="2" charset="-79"/>
                  </a:rPr>
                  <a:t>קיימת לטענה גרסה כללית יותר לפיה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𝑣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𝑓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1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𝑐</m:t>
                    </m:r>
                  </m:oMath>
                </a14:m>
                <a:r>
                  <a:rPr lang="he-IL" sz="2400" b="1" dirty="0" smtClean="0">
                    <a:cs typeface="David" pitchFamily="2" charset="-79"/>
                  </a:rPr>
                  <a:t> </a:t>
                </a:r>
                <a:r>
                  <a:rPr lang="he-IL" sz="2400" dirty="0" smtClean="0">
                    <a:cs typeface="David" pitchFamily="2" charset="-79"/>
                  </a:rPr>
                  <a:t>כאשר </a:t>
                </a:r>
                <a:r>
                  <a:rPr lang="en-US" sz="2400" dirty="0" smtClean="0">
                    <a:cs typeface="David" pitchFamily="2" charset="-79"/>
                  </a:rPr>
                  <a:t>c</a:t>
                </a:r>
                <a:r>
                  <a:rPr lang="he-IL" sz="2400" dirty="0" smtClean="0">
                    <a:cs typeface="David" pitchFamily="2" charset="-79"/>
                  </a:rPr>
                  <a:t> מציין את רכיבי הקשירות של </a:t>
                </a:r>
                <a:r>
                  <a:rPr lang="en-US" sz="2400" dirty="0" smtClean="0">
                    <a:cs typeface="David" pitchFamily="2" charset="-79"/>
                  </a:rPr>
                  <a:t>G</a:t>
                </a:r>
                <a:r>
                  <a:rPr lang="he-IL" sz="2400" dirty="0" smtClean="0">
                    <a:cs typeface="David" pitchFamily="2" charset="-79"/>
                  </a:rPr>
                  <a:t>, כאשר הוא אינו </a:t>
                </a:r>
                <a:r>
                  <a:rPr lang="he-IL" sz="2400" dirty="0" err="1" smtClean="0">
                    <a:cs typeface="David" pitchFamily="2" charset="-79"/>
                  </a:rPr>
                  <a:t>קשיר</a:t>
                </a:r>
                <a:endParaRPr lang="he-IL" sz="2400" dirty="0" smtClean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5638800"/>
                <a:ext cx="7467600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1878" t="-5882" r="-1224" b="-169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12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90600" y="538294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הוכחה - נוסחת </a:t>
            </a:r>
            <a:r>
              <a:rPr lang="he-IL" sz="2400" b="1" dirty="0" err="1" smtClean="0">
                <a:solidFill>
                  <a:srgbClr val="FF0000"/>
                </a:solidFill>
                <a:cs typeface="David" pitchFamily="2" charset="-79"/>
              </a:rPr>
              <a:t>אוילר</a:t>
            </a:r>
            <a:endParaRPr lang="he-IL" sz="2400" dirty="0" smtClean="0">
              <a:solidFill>
                <a:srgbClr val="FF0000"/>
              </a:solidFill>
              <a:cs typeface="David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369" y="10668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באינדוקציה על מספר הקשתות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369" y="1524000"/>
            <a:ext cx="7467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itchFamily="34" charset="0"/>
              <a:buChar char="•"/>
            </a:pPr>
            <a:r>
              <a:rPr lang="he-IL" sz="2400" dirty="0" smtClean="0">
                <a:cs typeface="David" pitchFamily="2" charset="-79"/>
              </a:rPr>
              <a:t>אם </a:t>
            </a:r>
            <a:r>
              <a:rPr lang="en-US" sz="2400" dirty="0" smtClean="0">
                <a:cs typeface="David" pitchFamily="2" charset="-79"/>
              </a:rPr>
              <a:t>E=0</a:t>
            </a:r>
            <a:r>
              <a:rPr lang="he-IL" sz="2400" dirty="0" smtClean="0">
                <a:cs typeface="David" pitchFamily="2" charset="-79"/>
              </a:rPr>
              <a:t> אז </a:t>
            </a:r>
            <a:r>
              <a:rPr lang="en-US" sz="2400" dirty="0" smtClean="0">
                <a:cs typeface="David" pitchFamily="2" charset="-79"/>
              </a:rPr>
              <a:t>G</a:t>
            </a:r>
            <a:r>
              <a:rPr lang="he-IL" sz="2400" dirty="0" smtClean="0">
                <a:cs typeface="David" pitchFamily="2" charset="-79"/>
              </a:rPr>
              <a:t> הוא גרף בעל צומת אחד מבודד על המישור, ומתקיים </a:t>
            </a:r>
            <a:r>
              <a:rPr lang="en-US" sz="2400" dirty="0" smtClean="0">
                <a:cs typeface="David" pitchFamily="2" charset="-79"/>
              </a:rPr>
              <a:t>V-E+F = 1-0+1 = 2</a:t>
            </a:r>
            <a:r>
              <a:rPr lang="he-IL" sz="2400" b="1" dirty="0" smtClean="0">
                <a:cs typeface="David" pitchFamily="2" charset="-79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800" y="2362200"/>
            <a:ext cx="7467600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itchFamily="34" charset="0"/>
              <a:buChar char="•"/>
            </a:pPr>
            <a:r>
              <a:rPr lang="he-IL" sz="2400" dirty="0" smtClean="0">
                <a:cs typeface="David" pitchFamily="2" charset="-79"/>
              </a:rPr>
              <a:t>נביט בקשת </a:t>
            </a:r>
            <a:r>
              <a:rPr lang="en-US" sz="2400" dirty="0" smtClean="0">
                <a:cs typeface="David" pitchFamily="2" charset="-79"/>
              </a:rPr>
              <a:t>E</a:t>
            </a:r>
            <a:r>
              <a:rPr lang="he-IL" sz="2400" dirty="0" smtClean="0">
                <a:cs typeface="David" pitchFamily="2" charset="-79"/>
              </a:rPr>
              <a:t>. אם </a:t>
            </a:r>
            <a:r>
              <a:rPr lang="en-US" sz="2400" dirty="0" smtClean="0">
                <a:cs typeface="David" pitchFamily="2" charset="-79"/>
              </a:rPr>
              <a:t>E</a:t>
            </a:r>
            <a:r>
              <a:rPr lang="he-IL" sz="2400" dirty="0" smtClean="0">
                <a:cs typeface="David" pitchFamily="2" charset="-79"/>
              </a:rPr>
              <a:t> מחברת שני צמתים, </a:t>
            </a:r>
            <a:r>
              <a:rPr lang="he-IL" sz="2400" b="1" dirty="0" smtClean="0">
                <a:cs typeface="David" pitchFamily="2" charset="-79"/>
              </a:rPr>
              <a:t>נכווץ</a:t>
            </a:r>
            <a:r>
              <a:rPr lang="he-IL" sz="2400" dirty="0" smtClean="0">
                <a:cs typeface="David" pitchFamily="2" charset="-79"/>
              </a:rPr>
              <a:t> אותה ועל ידי כך נקטין את מספר הקשתות ומספר הצמתים ב-1. אחרת, </a:t>
            </a:r>
            <a:r>
              <a:rPr lang="en-US" sz="2400" dirty="0" smtClean="0">
                <a:cs typeface="David" pitchFamily="2" charset="-79"/>
              </a:rPr>
              <a:t>E</a:t>
            </a:r>
            <a:r>
              <a:rPr lang="he-IL" sz="2400" dirty="0" smtClean="0">
                <a:cs typeface="David" pitchFamily="2" charset="-79"/>
              </a:rPr>
              <a:t> נוגעת בצומת בודד (מעיין לולאה) ועל ידי הסרתו נקטין את מספר הקשתות ואת מספר הפאות ב-1.</a:t>
            </a:r>
          </a:p>
          <a:p>
            <a:pPr lvl="1" algn="r" rtl="1"/>
            <a:r>
              <a:rPr lang="he-IL" sz="2400" dirty="0" smtClean="0">
                <a:cs typeface="David" pitchFamily="2" charset="-79"/>
              </a:rPr>
              <a:t>בסוף תהליך המחיקה מספר הקשתות שנמחקו שווה למספר הפאות שנמחקו + מספר הצמתים שנמחקו. נחזור לבסיס האינדוקציה ונקבל את הדרוש.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6466" y="5257800"/>
            <a:ext cx="725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e-IL" sz="2400" b="1" dirty="0">
                <a:cs typeface="David" pitchFamily="2" charset="-79"/>
              </a:rPr>
              <a:t>הערה חשובה: </a:t>
            </a:r>
            <a:r>
              <a:rPr lang="he-IL" sz="2400" dirty="0">
                <a:cs typeface="David" pitchFamily="2" charset="-79"/>
              </a:rPr>
              <a:t>נשים לב שבשביל </a:t>
            </a:r>
            <a:r>
              <a:rPr lang="he-IL" sz="2400" dirty="0" smtClean="0">
                <a:cs typeface="David" pitchFamily="2" charset="-79"/>
              </a:rPr>
              <a:t>להוכיח </a:t>
            </a:r>
            <a:r>
              <a:rPr lang="he-IL" sz="2400" dirty="0" err="1">
                <a:cs typeface="David" pitchFamily="2" charset="-79"/>
              </a:rPr>
              <a:t>נוסחא</a:t>
            </a:r>
            <a:r>
              <a:rPr lang="he-IL" sz="2400" dirty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זו, </a:t>
            </a:r>
            <a:r>
              <a:rPr lang="he-IL" sz="2400" dirty="0">
                <a:cs typeface="David" pitchFamily="2" charset="-79"/>
              </a:rPr>
              <a:t>השתמשנו ב</a:t>
            </a:r>
            <a:r>
              <a:rPr lang="he-IL" sz="2400" b="1" dirty="0">
                <a:cs typeface="David" pitchFamily="2" charset="-79"/>
              </a:rPr>
              <a:t>משפט </a:t>
            </a:r>
            <a:r>
              <a:rPr lang="he-IL" sz="2400" b="1" dirty="0" err="1">
                <a:cs typeface="David" pitchFamily="2" charset="-79"/>
              </a:rPr>
              <a:t>ז'ורדן</a:t>
            </a:r>
            <a:endParaRPr lang="en-US" sz="2400" b="1" dirty="0">
              <a:cs typeface="David" pitchFamily="2" charset="-79"/>
            </a:endParaRPr>
          </a:p>
        </p:txBody>
      </p:sp>
      <p:pic>
        <p:nvPicPr>
          <p:cNvPr id="9218" name="Picture 2" descr="http://www.scientific-web.com/en/Mathematics/Biographies/images/CamilleJordan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83" y="4867735"/>
            <a:ext cx="1119227" cy="17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מלבן 15"/>
          <p:cNvSpPr/>
          <p:nvPr/>
        </p:nvSpPr>
        <p:spPr>
          <a:xfrm>
            <a:off x="1828800" y="4990944"/>
            <a:ext cx="198539" cy="1985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22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7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83" y="2286000"/>
            <a:ext cx="9236683" cy="226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68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607" y="1095470"/>
            <a:ext cx="7015393" cy="4580298"/>
          </a:xfrm>
          <a:prstGeom prst="rect">
            <a:avLst/>
          </a:prstGeom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85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066800" y="1935540"/>
                <a:ext cx="7467600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solidFill>
                      <a:srgbClr val="FF0000"/>
                    </a:solidFill>
                    <a:cs typeface="David" pitchFamily="2" charset="-79"/>
                  </a:rPr>
                  <a:t>טענה:</a:t>
                </a:r>
                <a:r>
                  <a:rPr lang="en-US" sz="2400" b="1" dirty="0" smtClean="0">
                    <a:solidFill>
                      <a:srgbClr val="FF0000"/>
                    </a:solidFill>
                    <a:cs typeface="David" pitchFamily="2" charset="-79"/>
                  </a:rPr>
                  <a:t> </a:t>
                </a:r>
                <a:r>
                  <a:rPr lang="he-IL" sz="2400" b="1" dirty="0" smtClean="0">
                    <a:solidFill>
                      <a:srgbClr val="FF0000"/>
                    </a:solidFill>
                    <a:cs typeface="David" pitchFamily="2" charset="-79"/>
                  </a:rPr>
                  <a:t> </a:t>
                </a:r>
                <a:r>
                  <a:rPr lang="he-IL" sz="2400" dirty="0">
                    <a:cs typeface="David" pitchFamily="2" charset="-79"/>
                  </a:rPr>
                  <a:t>ת</a:t>
                </a:r>
                <a:r>
                  <a:rPr lang="he-IL" sz="2400" dirty="0" smtClean="0">
                    <a:cs typeface="David" pitchFamily="2" charset="-79"/>
                  </a:rPr>
                  <a:t>הי 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קבוצת נקודות בעלת </a:t>
                </a:r>
                <a:r>
                  <a:rPr lang="en-US" sz="2400" dirty="0" smtClean="0">
                    <a:cs typeface="David" pitchFamily="2" charset="-79"/>
                  </a:rPr>
                  <a:t>n</a:t>
                </a:r>
                <a:r>
                  <a:rPr lang="he-IL" sz="2400" dirty="0">
                    <a:cs typeface="David" pitchFamily="2" charset="-79"/>
                  </a:rPr>
                  <a:t> </a:t>
                </a:r>
                <a:r>
                  <a:rPr lang="he-IL" sz="2400" dirty="0" smtClean="0">
                    <a:cs typeface="David" pitchFamily="2" charset="-79"/>
                  </a:rPr>
                  <a:t>נקודות, כך ש-</a:t>
                </a:r>
                <a:r>
                  <a:rPr lang="en-US" sz="2400" dirty="0" smtClean="0">
                    <a:cs typeface="David" pitchFamily="2" charset="-79"/>
                  </a:rPr>
                  <a:t>h</a:t>
                </a:r>
                <a:r>
                  <a:rPr lang="he-IL" sz="2400" dirty="0">
                    <a:cs typeface="David" pitchFamily="2" charset="-79"/>
                  </a:rPr>
                  <a:t> </a:t>
                </a:r>
                <a:r>
                  <a:rPr lang="he-IL" sz="2400" dirty="0" smtClean="0">
                    <a:cs typeface="David" pitchFamily="2" charset="-79"/>
                  </a:rPr>
                  <a:t>מהן על שפת הקמור ו-</a:t>
                </a:r>
                <a:r>
                  <a:rPr lang="en-US" sz="2400" dirty="0" smtClean="0">
                    <a:cs typeface="David" pitchFamily="2" charset="-79"/>
                  </a:rPr>
                  <a:t>k</a:t>
                </a:r>
                <a:r>
                  <a:rPr lang="he-IL" sz="2400" dirty="0" smtClean="0">
                    <a:cs typeface="David" pitchFamily="2" charset="-79"/>
                  </a:rPr>
                  <a:t> מהן נקודות פנימיות </a:t>
                </a:r>
                <a:r>
                  <a:rPr lang="he-IL" sz="2400" dirty="0" smtClean="0">
                    <a:cs typeface="David" pitchFamily="2" charset="-79"/>
                  </a:rPr>
                  <a:t>ו-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𝑛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. </a:t>
                </a:r>
                <a:r>
                  <a:rPr lang="he-IL" sz="2400" dirty="0" smtClean="0">
                    <a:cs typeface="David" pitchFamily="2" charset="-79"/>
                  </a:rPr>
                  <a:t>אם לא כל הנקודות ב-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קו-לינאריות אזי </a:t>
                </a:r>
                <a:r>
                  <a:rPr lang="he-IL" sz="2400" b="1" dirty="0" smtClean="0">
                    <a:cs typeface="David" pitchFamily="2" charset="-79"/>
                  </a:rPr>
                  <a:t>לכל טריאנגולציה של </a:t>
                </a:r>
                <a:r>
                  <a:rPr lang="en-US" sz="2400" b="1" dirty="0" smtClean="0">
                    <a:cs typeface="David" pitchFamily="2" charset="-79"/>
                  </a:rPr>
                  <a:t>S</a:t>
                </a:r>
                <a:r>
                  <a:rPr lang="he-IL" sz="2400" b="1" dirty="0" smtClean="0">
                    <a:cs typeface="David" pitchFamily="2" charset="-79"/>
                  </a:rPr>
                  <a:t> יש בדיוק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𝟐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𝒌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𝒉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𝟐</m:t>
                    </m:r>
                  </m:oMath>
                </a14:m>
                <a:r>
                  <a:rPr lang="he-IL" sz="2400" b="1" dirty="0" smtClean="0">
                    <a:cs typeface="David" pitchFamily="2" charset="-79"/>
                  </a:rPr>
                  <a:t> משולשים ו-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𝟑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𝒌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𝟐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𝒉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1" i="1" smtClean="0">
                        <a:latin typeface="Cambria Math"/>
                        <a:cs typeface="David" pitchFamily="2" charset="-79"/>
                      </a:rPr>
                      <m:t>𝟑</m:t>
                    </m:r>
                  </m:oMath>
                </a14:m>
                <a:r>
                  <a:rPr lang="he-IL" sz="2400" b="1" dirty="0" smtClean="0">
                    <a:cs typeface="David" pitchFamily="2" charset="-79"/>
                  </a:rPr>
                  <a:t> קשתות</a:t>
                </a:r>
                <a:r>
                  <a:rPr lang="he-IL" sz="2400" b="1" dirty="0" smtClean="0">
                    <a:cs typeface="David" pitchFamily="2" charset="-79"/>
                  </a:rPr>
                  <a:t>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935540"/>
                <a:ext cx="7467600" cy="1569660"/>
              </a:xfrm>
              <a:prstGeom prst="rect">
                <a:avLst/>
              </a:prstGeom>
              <a:blipFill rotWithShape="1">
                <a:blip r:embed="rId3"/>
                <a:stretch>
                  <a:fillRect t="-3891" r="-1224" b="-81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132514" y="566169"/>
            <a:ext cx="7467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נוסחת </a:t>
            </a:r>
            <a:r>
              <a:rPr lang="he-IL" sz="2400" dirty="0" err="1" smtClean="0">
                <a:cs typeface="David" pitchFamily="2" charset="-79"/>
              </a:rPr>
              <a:t>אוילר</a:t>
            </a:r>
            <a:r>
              <a:rPr lang="he-IL" sz="2400" dirty="0" smtClean="0">
                <a:cs typeface="David" pitchFamily="2" charset="-79"/>
              </a:rPr>
              <a:t> תניב לנו את התוצאה המבוקשת - כעת נוכל להוכיח שיש מספר משולשים זהה בכל טריאנגולציה על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, ויתרה מזאת, לומר בדיוק כמה משולשים יהיו בטריאנגולציה</a:t>
            </a:r>
            <a:r>
              <a:rPr lang="he-IL" sz="2400" dirty="0">
                <a:cs typeface="David" pitchFamily="2" charset="-79"/>
              </a:rPr>
              <a:t>:</a:t>
            </a:r>
            <a:endParaRPr lang="he-IL" sz="2400" dirty="0" smtClean="0">
              <a:cs typeface="David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1481" y="36576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הוכחה: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6800" y="4094044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>
                <a:cs typeface="David" pitchFamily="2" charset="-79"/>
              </a:rPr>
              <a:t>תהי </a:t>
            </a:r>
            <a:r>
              <a:rPr lang="en-US" sz="2400" dirty="0">
                <a:cs typeface="David" pitchFamily="2" charset="-79"/>
              </a:rPr>
              <a:t>T</a:t>
            </a:r>
            <a:r>
              <a:rPr lang="he-IL" sz="2400" dirty="0">
                <a:cs typeface="David" pitchFamily="2" charset="-79"/>
              </a:rPr>
              <a:t> טריאנגולציה של </a:t>
            </a:r>
            <a:r>
              <a:rPr lang="en-US" sz="2400" dirty="0">
                <a:cs typeface="David" pitchFamily="2" charset="-79"/>
              </a:rPr>
              <a:t>S</a:t>
            </a:r>
            <a:r>
              <a:rPr lang="he-IL" sz="2400" dirty="0">
                <a:cs typeface="David" pitchFamily="2" charset="-79"/>
              </a:rPr>
              <a:t>, עם </a:t>
            </a:r>
            <a:r>
              <a:rPr lang="en-US" sz="2400" dirty="0">
                <a:cs typeface="David" pitchFamily="2" charset="-79"/>
              </a:rPr>
              <a:t>t</a:t>
            </a:r>
            <a:r>
              <a:rPr lang="he-IL" sz="2400" dirty="0">
                <a:cs typeface="David" pitchFamily="2" charset="-79"/>
              </a:rPr>
              <a:t> משולשים.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81481" y="45720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אז </a:t>
            </a:r>
            <a:r>
              <a:rPr lang="en-US" sz="2400" dirty="0" smtClean="0">
                <a:cs typeface="David" pitchFamily="2" charset="-79"/>
              </a:rPr>
              <a:t>T</a:t>
            </a:r>
            <a:r>
              <a:rPr lang="he-IL" sz="2400" dirty="0" smtClean="0">
                <a:cs typeface="David" pitchFamily="2" charset="-79"/>
              </a:rPr>
              <a:t> מחלקת את המישור ל-</a:t>
            </a:r>
            <a:r>
              <a:rPr lang="en-US" sz="2400" dirty="0" smtClean="0">
                <a:cs typeface="David" pitchFamily="2" charset="-79"/>
              </a:rPr>
              <a:t>t+1</a:t>
            </a:r>
            <a:r>
              <a:rPr lang="he-IL" sz="2400" dirty="0" smtClean="0">
                <a:cs typeface="David" pitchFamily="2" charset="-79"/>
              </a:rPr>
              <a:t> פאות - </a:t>
            </a:r>
            <a:r>
              <a:rPr lang="en-US" sz="2400" dirty="0" smtClean="0">
                <a:cs typeface="David" pitchFamily="2" charset="-79"/>
              </a:rPr>
              <a:t>t</a:t>
            </a:r>
            <a:r>
              <a:rPr lang="he-IL" sz="2400" dirty="0" smtClean="0">
                <a:cs typeface="David" pitchFamily="2" charset="-79"/>
              </a:rPr>
              <a:t> משולשים וחוץ הקמור. 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89870" y="5024735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>
                <a:cs typeface="David" pitchFamily="2" charset="-79"/>
              </a:rPr>
              <a:t>כל משולש הוא בעל 3 צלעות וחוץ הקמור הוא בעל </a:t>
            </a:r>
            <a:r>
              <a:rPr lang="en-US" sz="2400" dirty="0">
                <a:cs typeface="David" pitchFamily="2" charset="-79"/>
              </a:rPr>
              <a:t>h</a:t>
            </a:r>
            <a:r>
              <a:rPr lang="he-IL" sz="2400" dirty="0">
                <a:cs typeface="David" pitchFamily="2" charset="-79"/>
              </a:rPr>
              <a:t> צלעות</a:t>
            </a:r>
            <a:r>
              <a:rPr lang="he-IL" sz="2400" dirty="0"/>
              <a:t>. </a:t>
            </a:r>
            <a:endParaRPr lang="he-IL" sz="2400" b="1" dirty="0">
              <a:cs typeface="David" pitchFamily="2" charset="-79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515923" y="5410200"/>
            <a:ext cx="8041547" cy="830997"/>
            <a:chOff x="515923" y="5410200"/>
            <a:chExt cx="8041547" cy="830997"/>
          </a:xfrm>
        </p:grpSpPr>
        <p:sp>
          <p:nvSpPr>
            <p:cNvPr id="15" name="TextBox 14"/>
            <p:cNvSpPr txBox="1"/>
            <p:nvPr/>
          </p:nvSpPr>
          <p:spPr>
            <a:xfrm>
              <a:off x="1089870" y="5410200"/>
              <a:ext cx="74676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 sz="2400" dirty="0">
                  <a:cs typeface="David" pitchFamily="2" charset="-79"/>
                </a:rPr>
                <a:t>כלומר, נקבל </a:t>
              </a:r>
              <a:r>
                <a:rPr lang="en-US" sz="2400" dirty="0" smtClean="0">
                  <a:cs typeface="David" pitchFamily="2" charset="-79"/>
                </a:rPr>
                <a:t>        </a:t>
              </a:r>
              <a:r>
                <a:rPr lang="he-IL" sz="2400" dirty="0" smtClean="0">
                  <a:cs typeface="David" pitchFamily="2" charset="-79"/>
                </a:rPr>
                <a:t>קשתות</a:t>
              </a:r>
              <a:r>
                <a:rPr lang="he-IL" sz="2400" dirty="0">
                  <a:cs typeface="David" pitchFamily="2" charset="-79"/>
                </a:rPr>
                <a:t>. אך אלה נספרות פעמיים מכיוון שכל קשת נוגעת בדיוק ב-2 פאות. כלומר מספר הקשתות יהיה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515923" y="5824438"/>
                  <a:ext cx="17710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  <m:r>
                          <a:rPr lang="en-US" b="0" i="1" smtClean="0">
                            <a:latin typeface="Cambria Math"/>
                          </a:rPr>
                          <m:t>=(</m:t>
                        </m:r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h</m:t>
                        </m:r>
                        <m:r>
                          <a:rPr lang="en-US" b="0" i="1" smtClean="0">
                            <a:latin typeface="Cambria Math"/>
                          </a:rPr>
                          <m:t>)/</m:t>
                        </m:r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923" y="5824438"/>
                  <a:ext cx="1771062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6291044" y="5461233"/>
                  <a:ext cx="8819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h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91044" y="5461233"/>
                  <a:ext cx="881973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034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7200" y="609600"/>
                <a:ext cx="8204433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solidFill>
                      <a:srgbClr val="FF0000"/>
                    </a:solidFill>
                    <a:cs typeface="David" pitchFamily="2" charset="-79"/>
                  </a:rPr>
                  <a:t>הוכחה - המשך:</a:t>
                </a:r>
              </a:p>
              <a:p>
                <a:pPr algn="r" rtl="1"/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נפעיל את נוסחת </a:t>
                </a:r>
                <a:r>
                  <a:rPr lang="he-IL" sz="2400" dirty="0" err="1" smtClean="0">
                    <a:solidFill>
                      <a:schemeClr val="tx1"/>
                    </a:solidFill>
                    <a:cs typeface="David" pitchFamily="2" charset="-79"/>
                  </a:rPr>
                  <a:t>אוילר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עם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F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t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1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 ,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V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n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=(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3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𝑡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)/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2</m:t>
                    </m:r>
                  </m:oMath>
                </a14:m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ונקבל: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609600"/>
                <a:ext cx="8204433" cy="1200329"/>
              </a:xfrm>
              <a:prstGeom prst="rect">
                <a:avLst/>
              </a:prstGeom>
              <a:blipFill rotWithShape="1">
                <a:blip r:embed="rId3"/>
                <a:stretch>
                  <a:fillRect t="-4061" r="-1114" b="-106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048000" y="1676400"/>
            <a:ext cx="3573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Cambria Math"/>
                <a:cs typeface="David" pitchFamily="2" charset="-79"/>
              </a:rPr>
              <a:t>n – ½ (3t+h) + (t+1</a:t>
            </a:r>
            <a:r>
              <a:rPr lang="en-US" sz="2400" i="1" dirty="0" smtClean="0">
                <a:latin typeface="Cambria Math"/>
                <a:cs typeface="David" pitchFamily="2" charset="-79"/>
              </a:rPr>
              <a:t>) = 2</a:t>
            </a:r>
            <a:endParaRPr lang="en-US" sz="2400" i="1" dirty="0">
              <a:latin typeface="Cambria Math"/>
              <a:cs typeface="David" pitchFamily="2" charset="-79"/>
            </a:endParaRPr>
          </a:p>
        </p:txBody>
      </p:sp>
      <p:sp>
        <p:nvSpPr>
          <p:cNvPr id="4" name="חץ ימינה 3"/>
          <p:cNvSpPr/>
          <p:nvPr/>
        </p:nvSpPr>
        <p:spPr>
          <a:xfrm>
            <a:off x="2133600" y="2209800"/>
            <a:ext cx="685800" cy="304800"/>
          </a:xfrm>
          <a:prstGeom prst="rightArrow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048000" y="2138065"/>
            <a:ext cx="3512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Cambria Math"/>
                <a:cs typeface="David" pitchFamily="2" charset="-79"/>
              </a:rPr>
              <a:t>t = 2n - h - 2 =  2k + h - 2</a:t>
            </a:r>
            <a:endParaRPr lang="en-US" sz="2400" i="1" dirty="0">
              <a:latin typeface="Cambria Math"/>
              <a:cs typeface="David" pitchFamily="2" charset="-79"/>
            </a:endParaRPr>
          </a:p>
        </p:txBody>
      </p:sp>
      <p:sp>
        <p:nvSpPr>
          <p:cNvPr id="18" name="חץ ימינה 17"/>
          <p:cNvSpPr/>
          <p:nvPr/>
        </p:nvSpPr>
        <p:spPr>
          <a:xfrm>
            <a:off x="2126300" y="2738735"/>
            <a:ext cx="685800" cy="304800"/>
          </a:xfrm>
          <a:prstGeom prst="rightArrow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729993" y="2667000"/>
            <a:ext cx="2133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 smtClean="0">
                <a:latin typeface="Cambria Math"/>
                <a:cs typeface="David" pitchFamily="2" charset="-79"/>
              </a:rPr>
              <a:t>E = 3k + </a:t>
            </a:r>
            <a:r>
              <a:rPr lang="he-IL" sz="2400" i="1" dirty="0" smtClean="0">
                <a:latin typeface="Cambria Math"/>
                <a:cs typeface="David" pitchFamily="2" charset="-79"/>
              </a:rPr>
              <a:t>2</a:t>
            </a:r>
            <a:r>
              <a:rPr lang="en-US" sz="2400" i="1" dirty="0" smtClean="0">
                <a:latin typeface="Cambria Math"/>
                <a:cs typeface="David" pitchFamily="2" charset="-79"/>
              </a:rPr>
              <a:t>h - 3</a:t>
            </a:r>
            <a:endParaRPr lang="en-US" sz="2400" i="1" dirty="0">
              <a:latin typeface="Cambria Math"/>
              <a:cs typeface="David" pitchFamily="2" charset="-79"/>
            </a:endParaRPr>
          </a:p>
        </p:txBody>
      </p:sp>
      <p:sp>
        <p:nvSpPr>
          <p:cNvPr id="20" name="מלבן 19"/>
          <p:cNvSpPr/>
          <p:nvPr/>
        </p:nvSpPr>
        <p:spPr>
          <a:xfrm>
            <a:off x="1524000" y="3657600"/>
            <a:ext cx="198539" cy="1985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44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 animBg="1"/>
      <p:bldP spid="17" grpId="0"/>
      <p:bldP spid="18" grpId="0" animBg="1"/>
      <p:bldP spid="19" grpId="0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66800" y="5334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שאלה מתבקשת: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800" y="914400"/>
            <a:ext cx="7467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בפרק הראשון של הספר ראינו כי מספר </a:t>
            </a:r>
            <a:r>
              <a:rPr lang="he-IL" sz="2400" dirty="0" err="1" smtClean="0">
                <a:cs typeface="David" pitchFamily="2" charset="-79"/>
              </a:rPr>
              <a:t>הטריאנגולציות</a:t>
            </a:r>
            <a:r>
              <a:rPr lang="he-IL" sz="2400" dirty="0" smtClean="0">
                <a:cs typeface="David" pitchFamily="2" charset="-79"/>
              </a:rPr>
              <a:t> של מצולע קמור הוא מספר קטלן.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0813" y="18288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כמה </a:t>
            </a:r>
            <a:r>
              <a:rPr lang="he-IL" sz="2400" b="1" dirty="0" err="1" smtClean="0">
                <a:cs typeface="David" pitchFamily="2" charset="-79"/>
              </a:rPr>
              <a:t>טריאנגולציות</a:t>
            </a:r>
            <a:r>
              <a:rPr lang="he-IL" sz="2400" b="1" dirty="0" smtClean="0">
                <a:cs typeface="David" pitchFamily="2" charset="-79"/>
              </a:rPr>
              <a:t> (שונות) יש לקבוצת נקודות </a:t>
            </a:r>
            <a:r>
              <a:rPr lang="en-US" sz="2400" b="1" dirty="0" smtClean="0">
                <a:cs typeface="David" pitchFamily="2" charset="-79"/>
              </a:rPr>
              <a:t>S</a:t>
            </a:r>
            <a:r>
              <a:rPr lang="he-IL" sz="2400" b="1" dirty="0" smtClean="0">
                <a:cs typeface="David" pitchFamily="2" charset="-79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600" y="2514600"/>
            <a:ext cx="7467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אבחנה: </a:t>
            </a:r>
            <a:r>
              <a:rPr lang="he-IL" sz="2400" dirty="0" smtClean="0">
                <a:cs typeface="David" pitchFamily="2" charset="-79"/>
              </a:rPr>
              <a:t>הסוגיה במקרה זה מסובכת יותר, שכן מספר </a:t>
            </a:r>
            <a:r>
              <a:rPr lang="he-IL" sz="2400" dirty="0" err="1" smtClean="0">
                <a:cs typeface="David" pitchFamily="2" charset="-79"/>
              </a:rPr>
              <a:t>הטריאנגולציות</a:t>
            </a:r>
            <a:r>
              <a:rPr lang="he-IL" sz="2400" dirty="0" smtClean="0">
                <a:cs typeface="David" pitchFamily="2" charset="-79"/>
              </a:rPr>
              <a:t> תלוי במיקום הנקודות במישור.</a:t>
            </a:r>
          </a:p>
        </p:txBody>
      </p:sp>
      <p:pic>
        <p:nvPicPr>
          <p:cNvPr id="11266" name="Picture 2" descr="http://www.examiningthewmscog.com/wp-content/uploads/2011/08/Frustrat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27836"/>
            <a:ext cx="1926161" cy="127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80813" y="3636488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מסתבר שאפילו לתת חסם טוב זה קשה</a:t>
            </a:r>
            <a:r>
              <a:rPr lang="he-IL" sz="2400" dirty="0">
                <a:cs typeface="David" pitchFamily="2" charset="-79"/>
              </a:rPr>
              <a:t>!</a:t>
            </a:r>
            <a:endParaRPr lang="he-IL" sz="2400" dirty="0" smtClean="0">
              <a:cs typeface="David" pitchFamily="2" charset="-79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0813" y="4275974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ובכל זאת...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1573" y="4724400"/>
            <a:ext cx="7467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אדם שפר ופרופ' מיכה שריר מצאו את החסם הטוב ביותר שידוע עד כה: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66800" y="5486400"/>
                <a:ext cx="7467600" cy="8626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solidFill>
                      <a:srgbClr val="FF0000"/>
                    </a:solidFill>
                    <a:cs typeface="David" pitchFamily="2" charset="-79"/>
                  </a:rPr>
                  <a:t>טענה </a:t>
                </a:r>
                <a:r>
                  <a:rPr lang="he-IL" sz="2400" dirty="0" smtClean="0">
                    <a:cs typeface="David" pitchFamily="2" charset="-79"/>
                  </a:rPr>
                  <a:t>(לא נוכיח): יהי </a:t>
                </a:r>
                <a:r>
                  <a:rPr lang="en-US" sz="2400" dirty="0" smtClean="0">
                    <a:latin typeface="Cambria Math" pitchFamily="18" charset="0"/>
                    <a:ea typeface="Cambria Math" pitchFamily="18" charset="0"/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אוסף מישורי של </a:t>
                </a:r>
                <a:r>
                  <a:rPr lang="en-US" sz="2400" dirty="0" smtClean="0">
                    <a:latin typeface="Cambria Math" pitchFamily="18" charset="0"/>
                    <a:ea typeface="Cambria Math" pitchFamily="18" charset="0"/>
                    <a:cs typeface="David" pitchFamily="2" charset="-79"/>
                  </a:rPr>
                  <a:t>n</a:t>
                </a:r>
                <a:r>
                  <a:rPr lang="he-IL" sz="2400" dirty="0" smtClean="0">
                    <a:cs typeface="David" pitchFamily="2" charset="-79"/>
                  </a:rPr>
                  <a:t> נקודות. אזי ל-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יש </a:t>
                </a:r>
                <a:r>
                  <a:rPr lang="he-IL" sz="2400" b="1" dirty="0" smtClean="0">
                    <a:cs typeface="David" pitchFamily="2" charset="-79"/>
                  </a:rPr>
                  <a:t>לכל היותר </a:t>
                </a:r>
                <a:r>
                  <a:rPr lang="en-US" sz="2400" b="1" dirty="0" smtClean="0">
                    <a:cs typeface="David" pitchFamily="2" charset="-79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cs typeface="David" pitchFamily="2" charset="-79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cs typeface="David" pitchFamily="2" charset="-79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he-IL" sz="2400" b="1" dirty="0" smtClean="0">
                    <a:cs typeface="David" pitchFamily="2" charset="-79"/>
                  </a:rPr>
                  <a:t>טריאנגולציות שונות.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486400"/>
                <a:ext cx="7467600" cy="862608"/>
              </a:xfrm>
              <a:prstGeom prst="rect">
                <a:avLst/>
              </a:prstGeom>
              <a:blipFill rotWithShape="1">
                <a:blip r:embed="rId4"/>
                <a:stretch>
                  <a:fillRect t="-7746" r="-1224" b="-119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16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7" grpId="0"/>
      <p:bldP spid="11" grpId="0"/>
      <p:bldP spid="13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r" rtl="1"/>
            <a:r>
              <a:rPr lang="he-IL" b="1" dirty="0" smtClean="0">
                <a:solidFill>
                  <a:srgbClr val="80A331"/>
                </a:solidFill>
                <a:cs typeface="David" pitchFamily="2" charset="-79"/>
              </a:rPr>
              <a:t>הקדמה</a:t>
            </a:r>
            <a:endParaRPr lang="fr-FR" b="1" dirty="0" smtClean="0">
              <a:solidFill>
                <a:srgbClr val="80A331"/>
              </a:solidFill>
              <a:cs typeface="David" pitchFamily="2" charset="-79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43125" y="1600200"/>
            <a:ext cx="6543675" cy="4525963"/>
          </a:xfrm>
        </p:spPr>
        <p:txBody>
          <a:bodyPr/>
          <a:lstStyle/>
          <a:p>
            <a:pPr algn="r" rtl="1"/>
            <a:r>
              <a:rPr lang="he-IL" sz="2400" dirty="0" smtClean="0">
                <a:solidFill>
                  <a:srgbClr val="80A331"/>
                </a:solidFill>
                <a:latin typeface="David" pitchFamily="34" charset="-79"/>
                <a:cs typeface="David" pitchFamily="34" charset="-79"/>
              </a:rPr>
              <a:t>בפרק זה נתמקד ב'פנים' של אוסף נקודות וחלוקה שלו למשולשים </a:t>
            </a:r>
            <a:r>
              <a:rPr lang="he-IL" sz="2400" dirty="0" smtClean="0">
                <a:solidFill>
                  <a:srgbClr val="80A331"/>
                </a:solidFill>
                <a:latin typeface="David" pitchFamily="34" charset="-79"/>
                <a:cs typeface="David" pitchFamily="34" charset="-79"/>
              </a:rPr>
              <a:t>- טריאנגולציה</a:t>
            </a:r>
            <a:r>
              <a:rPr lang="he-IL" sz="2400" dirty="0" smtClean="0">
                <a:solidFill>
                  <a:srgbClr val="80A331"/>
                </a:solidFill>
                <a:latin typeface="David" pitchFamily="34" charset="-79"/>
                <a:cs typeface="David" pitchFamily="34" charset="-79"/>
              </a:rPr>
              <a:t>. </a:t>
            </a:r>
            <a:endParaRPr lang="en-US" sz="2400" dirty="0" smtClean="0">
              <a:solidFill>
                <a:srgbClr val="80A331"/>
              </a:solidFill>
              <a:latin typeface="David" pitchFamily="34" charset="-79"/>
              <a:cs typeface="David" pitchFamily="34" charset="-79"/>
            </a:endParaRPr>
          </a:p>
          <a:p>
            <a:pPr algn="r" rtl="1"/>
            <a:endParaRPr lang="he-IL" sz="2400" dirty="0" smtClean="0">
              <a:solidFill>
                <a:srgbClr val="80A331"/>
              </a:solidFill>
            </a:endParaRPr>
          </a:p>
          <a:p>
            <a:pPr algn="r" rtl="1"/>
            <a:r>
              <a:rPr lang="he-IL" sz="2400" dirty="0" smtClean="0">
                <a:solidFill>
                  <a:srgbClr val="80A331"/>
                </a:solidFill>
                <a:latin typeface="David" pitchFamily="34" charset="-79"/>
                <a:cs typeface="David" pitchFamily="34" charset="-79"/>
              </a:rPr>
              <a:t>בניגוד למה שראינו בפרק 1, פה מדובר על טריאנגולציה על נקודות חסרות מבנה, ולכן יש שוני גדול בין הטריאנגולציות</a:t>
            </a:r>
            <a:r>
              <a:rPr lang="he-IL" sz="2400" dirty="0" smtClean="0">
                <a:solidFill>
                  <a:srgbClr val="80A331"/>
                </a:solidFill>
              </a:rPr>
              <a:t>.</a:t>
            </a:r>
          </a:p>
          <a:p>
            <a:pPr algn="r" rtl="1"/>
            <a:endParaRPr lang="he-IL" sz="2400" dirty="0" smtClean="0">
              <a:solidFill>
                <a:srgbClr val="80A331"/>
              </a:solidFill>
            </a:endParaRPr>
          </a:p>
          <a:p>
            <a:pPr algn="r" rtl="1"/>
            <a:endParaRPr lang="fr-FR" sz="2400" dirty="0" smtClean="0">
              <a:solidFill>
                <a:srgbClr val="80A331"/>
              </a:solidFill>
            </a:endParaRP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66800" y="5334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תרגיל (לסיכום הפרק):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800" y="914400"/>
            <a:ext cx="74676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תהי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קבוצת נקודות כפי המתואר בציור.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הקבוצה מורכבת משתי 'שרשראות', כאשר כל זוג נקודות משרשראות שונות רואות האחת את </a:t>
            </a:r>
            <a:r>
              <a:rPr lang="he-IL" sz="2400" dirty="0" err="1" smtClean="0">
                <a:cs typeface="David" pitchFamily="2" charset="-79"/>
              </a:rPr>
              <a:t>השניה</a:t>
            </a:r>
            <a:r>
              <a:rPr lang="he-IL" sz="2400" dirty="0" smtClean="0">
                <a:cs typeface="David" pitchFamily="2" charset="-79"/>
              </a:rPr>
              <a:t>. 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הראה כי הקשתות המסומנות בציור ישתתפו בכל טריאנגולציה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אם יש </a:t>
            </a:r>
            <a:r>
              <a:rPr lang="en-US" sz="2400" dirty="0" smtClean="0">
                <a:cs typeface="David" pitchFamily="2" charset="-79"/>
              </a:rPr>
              <a:t>n</a:t>
            </a:r>
            <a:r>
              <a:rPr lang="he-IL" sz="2400" dirty="0" smtClean="0">
                <a:cs typeface="David" pitchFamily="2" charset="-79"/>
              </a:rPr>
              <a:t> נקודות ב-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, כמה </a:t>
            </a:r>
            <a:r>
              <a:rPr lang="he-IL" sz="2400" dirty="0" err="1" smtClean="0">
                <a:cs typeface="David" pitchFamily="2" charset="-79"/>
              </a:rPr>
              <a:t>טריאנגולציות</a:t>
            </a:r>
            <a:r>
              <a:rPr lang="he-IL" sz="2400" dirty="0" smtClean="0">
                <a:cs typeface="David" pitchFamily="2" charset="-79"/>
              </a:rPr>
              <a:t> יש ל-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?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2971800"/>
            <a:ext cx="443865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89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381000"/>
            <a:ext cx="3187817" cy="190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800" y="5334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פתרון: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0" y="1003302"/>
            <a:ext cx="4876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הצורה מורכבת משני מצולעים קמורים וחלק אמצעי.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0" y="1867246"/>
            <a:ext cx="4876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למדנו שלמצולעים קמורים יש מספר קטלן של </a:t>
            </a:r>
            <a:r>
              <a:rPr lang="he-IL" sz="2400" dirty="0" err="1" smtClean="0">
                <a:cs typeface="David" pitchFamily="2" charset="-79"/>
              </a:rPr>
              <a:t>טריאנגולציות</a:t>
            </a:r>
            <a:r>
              <a:rPr lang="he-IL" sz="2400" dirty="0" smtClean="0">
                <a:cs typeface="David" pitchFamily="2" charset="-79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9600" y="2707607"/>
                <a:ext cx="7924800" cy="4754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אז עבור כל מצולע קמור יש מספר קטלן </a:t>
                </a:r>
                <a:r>
                  <a:rPr lang="en-US" sz="2400" dirty="0" smtClean="0">
                    <a:solidFill>
                      <a:schemeClr val="tx1"/>
                    </a:solidFill>
                    <a:cs typeface="David" pitchFamily="2" charset="-79"/>
                  </a:rPr>
                  <a:t>n/2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, שחסום ע"י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he-IL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4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/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2</m:t>
                        </m:r>
                      </m:sup>
                    </m:sSup>
                  </m:oMath>
                </a14:m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,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707607"/>
                <a:ext cx="7924800" cy="475451"/>
              </a:xfrm>
              <a:prstGeom prst="rect">
                <a:avLst/>
              </a:prstGeom>
              <a:blipFill rotWithShape="1">
                <a:blip r:embed="rId4"/>
                <a:stretch>
                  <a:fillRect t="-10256" r="-1154" b="-294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23180" y="3197403"/>
                <a:ext cx="7924800" cy="4932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סה"כ נקבל עבור החלקים הקמורים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he-IL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4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/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2</m:t>
                        </m:r>
                      </m:sup>
                    </m:sSup>
                    <m:r>
                      <a:rPr lang="he-IL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∗</m:t>
                    </m:r>
                    <m:sSup>
                      <m:sSupPr>
                        <m:ctrlPr>
                          <a:rPr lang="he-IL" sz="240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he-IL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4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/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2</m:t>
                        </m:r>
                      </m:sup>
                    </m:sSup>
                    <m:r>
                      <a:rPr lang="he-IL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=</m:t>
                    </m:r>
                    <m:sSup>
                      <m:sSupPr>
                        <m:ctrlPr>
                          <a:rPr lang="he-IL" sz="240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4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p>
                    </m:sSup>
                  </m:oMath>
                </a14:m>
                <a:endParaRPr lang="he-IL" sz="2400" dirty="0" smtClean="0">
                  <a:solidFill>
                    <a:schemeClr val="tx1"/>
                  </a:solidFill>
                  <a:cs typeface="David" pitchFamily="2" charset="-79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80" y="3197403"/>
                <a:ext cx="7924800" cy="493277"/>
              </a:xfrm>
              <a:prstGeom prst="rect">
                <a:avLst/>
              </a:prstGeom>
              <a:blipFill rotWithShape="1">
                <a:blip r:embed="rId5"/>
                <a:stretch>
                  <a:fillRect t="-6250" r="-1231" b="-2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23180" y="3705653"/>
                <a:ext cx="7924800" cy="13232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נביט בחלק האמצעי. נשים לב כי יש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1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קשתות </a:t>
                </a:r>
                <a:r>
                  <a:rPr lang="he-IL" sz="2400" dirty="0" smtClean="0">
                    <a:cs typeface="David" pitchFamily="2" charset="-79"/>
                  </a:rPr>
                  <a:t>בכל שרשרת וכי כל משולש בטריאנגולציה חייב </a:t>
                </a:r>
                <a:r>
                  <a:rPr lang="he-IL" sz="2400" dirty="0" err="1" smtClean="0">
                    <a:cs typeface="David" pitchFamily="2" charset="-79"/>
                  </a:rPr>
                  <a:t>להשען</a:t>
                </a:r>
                <a:r>
                  <a:rPr lang="he-IL" sz="2400" dirty="0" smtClean="0">
                    <a:cs typeface="David" pitchFamily="2" charset="-79"/>
                  </a:rPr>
                  <a:t> או על קשת מהשרשרת העליונה או על קשת מהשרשרת התחתונה 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80" y="3705653"/>
                <a:ext cx="7924800" cy="1323247"/>
              </a:xfrm>
              <a:prstGeom prst="rect">
                <a:avLst/>
              </a:prstGeom>
              <a:blipFill rotWithShape="1">
                <a:blip r:embed="rId6"/>
                <a:stretch>
                  <a:fillRect l="-231" r="-1231" b="-96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09600" y="4819471"/>
            <a:ext cx="7924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לכן השאלה שקולה לבחירת </a:t>
            </a:r>
            <a:r>
              <a:rPr lang="he-IL" sz="2400" dirty="0" smtClean="0">
                <a:cs typeface="David" pitchFamily="2" charset="-79"/>
              </a:rPr>
              <a:t>ה'מקומות</a:t>
            </a:r>
            <a:r>
              <a:rPr lang="he-IL" sz="2400" dirty="0" smtClean="0">
                <a:cs typeface="David" pitchFamily="2" charset="-79"/>
              </a:rPr>
              <a:t>' </a:t>
            </a:r>
            <a:r>
              <a:rPr lang="he-IL" sz="2400" dirty="0" smtClean="0">
                <a:cs typeface="David" pitchFamily="2" charset="-79"/>
              </a:rPr>
              <a:t>בהם </a:t>
            </a:r>
            <a:r>
              <a:rPr lang="he-IL" sz="2400" dirty="0" smtClean="0">
                <a:cs typeface="David" pitchFamily="2" charset="-79"/>
              </a:rPr>
              <a:t>המשולשים ישענו על הקשת </a:t>
            </a:r>
            <a:r>
              <a:rPr lang="he-IL" sz="2400" dirty="0" smtClean="0">
                <a:cs typeface="David" pitchFamily="2" charset="-79"/>
              </a:rPr>
              <a:t>העליונה (למשל), </a:t>
            </a:r>
            <a:r>
              <a:rPr lang="he-IL" sz="2400" dirty="0" smtClean="0">
                <a:cs typeface="David" pitchFamily="2" charset="-79"/>
              </a:rPr>
              <a:t>מתוך </a:t>
            </a:r>
            <a:r>
              <a:rPr lang="en-US" sz="2400" dirty="0" smtClean="0">
                <a:cs typeface="David" pitchFamily="2" charset="-79"/>
              </a:rPr>
              <a:t>n-2</a:t>
            </a:r>
            <a:r>
              <a:rPr lang="he-IL" sz="2400" dirty="0" smtClean="0">
                <a:cs typeface="David" pitchFamily="2" charset="-79"/>
              </a:rPr>
              <a:t> המשולשים שעלינו לבנות.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09600" y="5569803"/>
                <a:ext cx="7924800" cy="645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he-IL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David" pitchFamily="2" charset="-79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David" pitchFamily="2" charset="-79"/>
                          </a:rPr>
                          <m:t>𝑛</m:t>
                        </m:r>
                      </m:sup>
                    </m:sSup>
                    <m:r>
                      <a:rPr lang="he-IL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David" pitchFamily="2" charset="-79"/>
                      </a:rPr>
                      <m:t>≈</m:t>
                    </m:r>
                    <m:d>
                      <m:dPr>
                        <m:ctrlPr>
                          <a:rPr lang="he-IL" sz="240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he-IL" sz="24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/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  <m:r>
                              <a:rPr lang="he-IL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he-IL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1</m:t>
                            </m:r>
                          </m:den>
                        </m:f>
                      </m:e>
                    </m:d>
                  </m:oMath>
                </a14:m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(לפי קירוב סטרלינג) וסה"כ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he-IL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8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טריאנגולציות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569803"/>
                <a:ext cx="7924800" cy="645048"/>
              </a:xfrm>
              <a:prstGeom prst="rect">
                <a:avLst/>
              </a:prstGeom>
              <a:blipFill rotWithShape="1">
                <a:blip r:embed="rId7"/>
                <a:stretch>
                  <a:fillRect r="-1154" b="-104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159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1857156" y="2967335"/>
            <a:ext cx="542969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bg1">
                    <a:lumMod val="65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</a:t>
            </a:r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bg1">
                    <a:lumMod val="65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he Flip Graph</a:t>
            </a:r>
            <a:endParaRPr lang="he-IL" sz="5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bg1">
                  <a:lumMod val="65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22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90600" y="5334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en-US" sz="2400" b="1" dirty="0" smtClean="0">
                <a:solidFill>
                  <a:srgbClr val="FF0000"/>
                </a:solidFill>
                <a:cs typeface="David" pitchFamily="2" charset="-79"/>
              </a:rPr>
              <a:t>The Flip Graph</a:t>
            </a:r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 - הגדרות בסיסיות</a:t>
            </a:r>
            <a:endParaRPr lang="he-IL" sz="2400" dirty="0" smtClean="0">
              <a:solidFill>
                <a:srgbClr val="FF0000"/>
              </a:solidFill>
              <a:cs typeface="David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9476" y="1295400"/>
            <a:ext cx="7467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>
                <a:solidFill>
                  <a:srgbClr val="FF0000"/>
                </a:solidFill>
                <a:cs typeface="David" pitchFamily="2" charset="-79"/>
              </a:rPr>
              <a:t>הגדרה: </a:t>
            </a:r>
            <a:r>
              <a:rPr lang="en-US" sz="2400" b="1" dirty="0">
                <a:cs typeface="David" pitchFamily="2" charset="-79"/>
              </a:rPr>
              <a:t>Edge </a:t>
            </a:r>
            <a:r>
              <a:rPr lang="en-US" sz="2400" b="1" dirty="0" err="1">
                <a:cs typeface="David" pitchFamily="2" charset="-79"/>
              </a:rPr>
              <a:t>Filp</a:t>
            </a:r>
            <a:r>
              <a:rPr lang="he-IL" sz="2400" b="1" dirty="0">
                <a:cs typeface="David" pitchFamily="2" charset="-79"/>
              </a:rPr>
              <a:t> </a:t>
            </a:r>
            <a:r>
              <a:rPr lang="he-IL" sz="2400" dirty="0">
                <a:cs typeface="David" pitchFamily="2" charset="-79"/>
              </a:rPr>
              <a:t>הינה מחיקה של אלכסון במרובע קמור והוספה של האלכסון השני.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41148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>
                <a:cs typeface="David" pitchFamily="2" charset="-79"/>
              </a:rPr>
              <a:t>אבחנה ראשונה</a:t>
            </a:r>
            <a:r>
              <a:rPr lang="he-IL" sz="2400" b="1" dirty="0" smtClean="0">
                <a:cs typeface="David" pitchFamily="2" charset="-79"/>
              </a:rPr>
              <a:t>: </a:t>
            </a:r>
            <a:r>
              <a:rPr lang="he-IL" sz="2400" dirty="0" smtClean="0">
                <a:cs typeface="David" pitchFamily="2" charset="-79"/>
              </a:rPr>
              <a:t>לא </a:t>
            </a:r>
            <a:r>
              <a:rPr lang="he-IL" sz="2400" dirty="0">
                <a:cs typeface="David" pitchFamily="2" charset="-79"/>
              </a:rPr>
              <a:t>ניתן לבצע </a:t>
            </a:r>
            <a:r>
              <a:rPr lang="en-US" sz="2400" dirty="0">
                <a:cs typeface="David" pitchFamily="2" charset="-79"/>
              </a:rPr>
              <a:t> Edge Flip</a:t>
            </a:r>
            <a:r>
              <a:rPr lang="he-IL" sz="2400" dirty="0">
                <a:cs typeface="David" pitchFamily="2" charset="-79"/>
              </a:rPr>
              <a:t>במרובע שאינו קמור</a:t>
            </a:r>
            <a:r>
              <a:rPr lang="en-US" sz="2400" dirty="0">
                <a:cs typeface="David" pitchFamily="2" charset="-79"/>
              </a:rPr>
              <a:t> </a:t>
            </a:r>
            <a:endParaRPr lang="he-IL" sz="2400" dirty="0">
              <a:cs typeface="David" pitchFamily="2" charset="-79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48516"/>
            <a:ext cx="200025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57400"/>
            <a:ext cx="211455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חץ ימינה 1"/>
          <p:cNvSpPr/>
          <p:nvPr/>
        </p:nvSpPr>
        <p:spPr>
          <a:xfrm>
            <a:off x="4038600" y="2934354"/>
            <a:ext cx="1143000" cy="266046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72" y="4724400"/>
            <a:ext cx="2024856" cy="1850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 descr="question mar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05" y="4953000"/>
            <a:ext cx="1698420" cy="169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ציין מיקום של מספר שקופית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30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7" grpId="0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90600" y="5334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en-US" sz="2400" b="1" dirty="0" smtClean="0">
                <a:solidFill>
                  <a:srgbClr val="FF0000"/>
                </a:solidFill>
                <a:cs typeface="David" pitchFamily="2" charset="-79"/>
              </a:rPr>
              <a:t>The Flip Graph</a:t>
            </a:r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 - הגדרות בסיסיות</a:t>
            </a:r>
            <a:endParaRPr lang="he-IL" sz="2400" dirty="0" smtClean="0">
              <a:solidFill>
                <a:srgbClr val="FF0000"/>
              </a:solidFill>
              <a:cs typeface="David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0505" y="1371600"/>
            <a:ext cx="7467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אבחנה שניה: </a:t>
            </a:r>
            <a:r>
              <a:rPr lang="en-US" sz="2400" dirty="0" smtClean="0">
                <a:cs typeface="David" pitchFamily="2" charset="-79"/>
              </a:rPr>
              <a:t>Edge Flip</a:t>
            </a:r>
            <a:r>
              <a:rPr lang="he-IL" sz="2400" dirty="0" smtClean="0">
                <a:cs typeface="David" pitchFamily="2" charset="-79"/>
              </a:rPr>
              <a:t> (מעתה: </a:t>
            </a:r>
            <a:r>
              <a:rPr lang="he-IL" sz="2400" b="1" dirty="0" smtClean="0">
                <a:cs typeface="David" pitchFamily="2" charset="-79"/>
              </a:rPr>
              <a:t>"היפוך"</a:t>
            </a:r>
            <a:r>
              <a:rPr lang="he-IL" sz="2400" dirty="0" smtClean="0">
                <a:cs typeface="David" pitchFamily="2" charset="-79"/>
              </a:rPr>
              <a:t>)</a:t>
            </a:r>
            <a:r>
              <a:rPr lang="he-IL" sz="2400" b="1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הינה פעולה הפיכה - לאחר ביצוע היפוך על המרובע נגיע חזרה למצב ההתחלתי של המרובע.</a:t>
            </a:r>
            <a:endParaRPr lang="he-IL" sz="2400" dirty="0">
              <a:cs typeface="David" pitchFamily="2" charset="-79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29492"/>
            <a:ext cx="200025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38375"/>
            <a:ext cx="211455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חץ ימינה 1"/>
          <p:cNvSpPr/>
          <p:nvPr/>
        </p:nvSpPr>
        <p:spPr>
          <a:xfrm>
            <a:off x="4038600" y="2934354"/>
            <a:ext cx="1143000" cy="266046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495800"/>
            <a:ext cx="200025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495800"/>
            <a:ext cx="211455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חץ ימינה 12"/>
          <p:cNvSpPr/>
          <p:nvPr/>
        </p:nvSpPr>
        <p:spPr>
          <a:xfrm>
            <a:off x="4038600" y="5348614"/>
            <a:ext cx="1143000" cy="266046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מציין מיקום של מספר שקופית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37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90600" y="533400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en-US" sz="2400" b="1" dirty="0" smtClean="0">
                <a:solidFill>
                  <a:srgbClr val="FF0000"/>
                </a:solidFill>
                <a:cs typeface="David" pitchFamily="2" charset="-79"/>
              </a:rPr>
              <a:t>The Flip Graph</a:t>
            </a:r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 - הגדרות בסיסיות</a:t>
            </a:r>
            <a:endParaRPr lang="he-IL" sz="2400" dirty="0" smtClean="0">
              <a:solidFill>
                <a:srgbClr val="FF0000"/>
              </a:solidFill>
              <a:cs typeface="David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3657600"/>
            <a:ext cx="74676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הגדרה: </a:t>
            </a:r>
            <a:r>
              <a:rPr lang="he-IL" sz="2400" dirty="0" smtClean="0">
                <a:cs typeface="David" pitchFamily="2" charset="-79"/>
              </a:rPr>
              <a:t>עבור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, </a:t>
            </a:r>
            <a:r>
              <a:rPr lang="he-IL" sz="2400" b="1" dirty="0" smtClean="0">
                <a:cs typeface="David" pitchFamily="2" charset="-79"/>
              </a:rPr>
              <a:t>ה-</a:t>
            </a:r>
            <a:r>
              <a:rPr lang="en-US" sz="2400" b="1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הוא גרף אשר </a:t>
            </a:r>
            <a:r>
              <a:rPr lang="he-IL" sz="2400" dirty="0" err="1" smtClean="0">
                <a:cs typeface="David" pitchFamily="2" charset="-79"/>
              </a:rPr>
              <a:t>קודקודיו</a:t>
            </a:r>
            <a:r>
              <a:rPr lang="he-IL" sz="2400" dirty="0" smtClean="0">
                <a:cs typeface="David" pitchFamily="2" charset="-79"/>
              </a:rPr>
              <a:t> הם אוסף </a:t>
            </a:r>
            <a:r>
              <a:rPr lang="he-IL" sz="2400" dirty="0" err="1" smtClean="0">
                <a:cs typeface="David" pitchFamily="2" charset="-79"/>
              </a:rPr>
              <a:t>הטריאנגולציות</a:t>
            </a:r>
            <a:r>
              <a:rPr lang="he-IL" sz="2400" dirty="0" smtClean="0">
                <a:cs typeface="David" pitchFamily="2" charset="-79"/>
              </a:rPr>
              <a:t>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בגרף קיימת קשת בין </a:t>
            </a:r>
            <a:r>
              <a:rPr lang="he-IL" sz="2400" dirty="0" err="1" smtClean="0">
                <a:cs typeface="David" pitchFamily="2" charset="-79"/>
              </a:rPr>
              <a:t>קודקוד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en-US" sz="2400" dirty="0" smtClean="0">
                <a:cs typeface="David" pitchFamily="2" charset="-79"/>
              </a:rPr>
              <a:t>T1</a:t>
            </a:r>
            <a:r>
              <a:rPr lang="he-IL" sz="2400" dirty="0" smtClean="0">
                <a:cs typeface="David" pitchFamily="2" charset="-79"/>
              </a:rPr>
              <a:t> ל-</a:t>
            </a:r>
            <a:r>
              <a:rPr lang="en-US" sz="2400" dirty="0" smtClean="0">
                <a:cs typeface="David" pitchFamily="2" charset="-79"/>
              </a:rPr>
              <a:t>T2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err="1" smtClean="0">
                <a:cs typeface="David" pitchFamily="2" charset="-79"/>
              </a:rPr>
              <a:t>אמ"מ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err="1" smtClean="0">
                <a:cs typeface="David" pitchFamily="2" charset="-79"/>
              </a:rPr>
              <a:t>הטריאנגולציות</a:t>
            </a:r>
            <a:r>
              <a:rPr lang="he-IL" sz="2400" dirty="0" smtClean="0">
                <a:cs typeface="David" pitchFamily="2" charset="-79"/>
              </a:rPr>
              <a:t> שמייצגים </a:t>
            </a:r>
            <a:r>
              <a:rPr lang="he-IL" sz="2400" dirty="0" err="1" smtClean="0">
                <a:cs typeface="David" pitchFamily="2" charset="-79"/>
              </a:rPr>
              <a:t>הקודקודים</a:t>
            </a:r>
            <a:r>
              <a:rPr lang="he-IL" sz="2400" dirty="0" smtClean="0">
                <a:cs typeface="David" pitchFamily="2" charset="-79"/>
              </a:rPr>
              <a:t> הללו הן </a:t>
            </a:r>
            <a:r>
              <a:rPr lang="he-IL" sz="2400" dirty="0" err="1" smtClean="0">
                <a:cs typeface="David" pitchFamily="2" charset="-79"/>
              </a:rPr>
              <a:t>טריאנגולציות</a:t>
            </a:r>
            <a:r>
              <a:rPr lang="he-IL" sz="2400" dirty="0" smtClean="0">
                <a:cs typeface="David" pitchFamily="2" charset="-79"/>
              </a:rPr>
              <a:t> "אחיות".</a:t>
            </a:r>
            <a:r>
              <a:rPr lang="en-US" sz="2400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1690" y="1554540"/>
            <a:ext cx="74676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הגדרת עזר: 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יהיו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T1</a:t>
            </a:r>
            <a:r>
              <a:rPr lang="he-IL" sz="2400" dirty="0">
                <a:latin typeface="David" pitchFamily="34" charset="-79"/>
                <a:cs typeface="David" pitchFamily="34" charset="-79"/>
              </a:rPr>
              <a:t> 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ו-</a:t>
            </a:r>
            <a:r>
              <a:rPr lang="en-US" sz="2400" dirty="0" smtClean="0">
                <a:latin typeface="David" pitchFamily="34" charset="-79"/>
                <a:cs typeface="David" pitchFamily="34" charset="-79"/>
              </a:rPr>
              <a:t>T2 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 </a:t>
            </a:r>
            <a:r>
              <a:rPr lang="he-IL" sz="2400" dirty="0" err="1" smtClean="0">
                <a:latin typeface="David" pitchFamily="34" charset="-79"/>
                <a:cs typeface="David" pitchFamily="34" charset="-79"/>
              </a:rPr>
              <a:t>טריאנגולציות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 </a:t>
            </a:r>
            <a:r>
              <a:rPr lang="he-IL" sz="2400" dirty="0">
                <a:latin typeface="David" pitchFamily="34" charset="-79"/>
                <a:cs typeface="David" pitchFamily="34" charset="-79"/>
              </a:rPr>
              <a:t>על 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קבוצת </a:t>
            </a:r>
            <a:r>
              <a:rPr lang="he-IL" sz="2400" dirty="0">
                <a:latin typeface="David" pitchFamily="34" charset="-79"/>
                <a:cs typeface="David" pitchFamily="34" charset="-79"/>
              </a:rPr>
              <a:t>נקודות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S</a:t>
            </a:r>
            <a:r>
              <a:rPr lang="he-IL" sz="2400" dirty="0">
                <a:latin typeface="David" pitchFamily="34" charset="-79"/>
                <a:cs typeface="David" pitchFamily="34" charset="-79"/>
              </a:rPr>
              <a:t>.  אזי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T1</a:t>
            </a:r>
            <a:r>
              <a:rPr lang="he-IL" sz="2400" dirty="0">
                <a:latin typeface="David" pitchFamily="34" charset="-79"/>
                <a:cs typeface="David" pitchFamily="34" charset="-79"/>
              </a:rPr>
              <a:t> ו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T2 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 </a:t>
            </a:r>
            <a:r>
              <a:rPr lang="he-IL" sz="2400" dirty="0" err="1" smtClean="0">
                <a:latin typeface="David" pitchFamily="34" charset="-79"/>
                <a:cs typeface="David" pitchFamily="34" charset="-79"/>
              </a:rPr>
              <a:t>טריאנגולציות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 </a:t>
            </a:r>
            <a:r>
              <a:rPr lang="he-IL" sz="2400" dirty="0">
                <a:latin typeface="David" pitchFamily="34" charset="-79"/>
                <a:cs typeface="David" pitchFamily="34" charset="-79"/>
              </a:rPr>
              <a:t>"אחיות" אם ניתן להגיע ל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T1</a:t>
            </a:r>
            <a:r>
              <a:rPr lang="he-IL" sz="2400" dirty="0">
                <a:latin typeface="David" pitchFamily="34" charset="-79"/>
                <a:cs typeface="David" pitchFamily="34" charset="-79"/>
              </a:rPr>
              <a:t> מ-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T2</a:t>
            </a:r>
            <a:r>
              <a:rPr lang="he-IL" sz="2400" dirty="0">
                <a:latin typeface="David" pitchFamily="34" charset="-79"/>
                <a:cs typeface="David" pitchFamily="34" charset="-79"/>
              </a:rPr>
              <a:t> על ידי 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ביצוע </a:t>
            </a:r>
            <a:r>
              <a:rPr lang="en-US" sz="2400" dirty="0" smtClean="0">
                <a:latin typeface="David" pitchFamily="34" charset="-79"/>
                <a:cs typeface="David" pitchFamily="34" charset="-79"/>
              </a:rPr>
              <a:t>edge flip</a:t>
            </a:r>
            <a:r>
              <a:rPr lang="he-IL" sz="2400" dirty="0" smtClean="0">
                <a:latin typeface="David" pitchFamily="34" charset="-79"/>
                <a:cs typeface="David" pitchFamily="34" charset="-79"/>
              </a:rPr>
              <a:t> (בודד). </a:t>
            </a:r>
            <a:endParaRPr lang="en-US" sz="2400" dirty="0">
              <a:latin typeface="David" pitchFamily="34" charset="-79"/>
              <a:cs typeface="David" pitchFamily="34" charset="-79"/>
            </a:endParaRPr>
          </a:p>
          <a:p>
            <a:pPr algn="r" rtl="1"/>
            <a:r>
              <a:rPr lang="en-US" sz="2400" b="1" dirty="0" smtClean="0">
                <a:cs typeface="David" pitchFamily="2" charset="-79"/>
              </a:rPr>
              <a:t> </a:t>
            </a:r>
            <a:r>
              <a:rPr lang="he-IL" sz="2400" b="1" dirty="0" smtClean="0">
                <a:cs typeface="David" pitchFamily="2" charset="-79"/>
              </a:rPr>
              <a:t>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746" y="697640"/>
            <a:ext cx="6989221" cy="5270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5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24369" y="685800"/>
            <a:ext cx="380869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למה זה טוב?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178" y="1413301"/>
            <a:ext cx="81094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בעזרת הגרף נוכל לענות על שאלות רבות על </a:t>
            </a:r>
            <a:r>
              <a:rPr lang="he-IL" sz="2400" dirty="0" err="1" smtClean="0">
                <a:cs typeface="David" pitchFamily="2" charset="-79"/>
              </a:rPr>
              <a:t>טריאנגולציות</a:t>
            </a:r>
            <a:r>
              <a:rPr lang="he-IL" sz="2400" dirty="0" smtClean="0">
                <a:cs typeface="David" pitchFamily="2" charset="-79"/>
              </a:rPr>
              <a:t> - נתרגם שאלות על </a:t>
            </a:r>
            <a:r>
              <a:rPr lang="he-IL" sz="2400" dirty="0" err="1" smtClean="0">
                <a:cs typeface="David" pitchFamily="2" charset="-79"/>
              </a:rPr>
              <a:t>טריאנגולציות</a:t>
            </a:r>
            <a:r>
              <a:rPr lang="he-IL" sz="2400" dirty="0" smtClean="0">
                <a:cs typeface="David" pitchFamily="2" charset="-79"/>
              </a:rPr>
              <a:t> לשאלות על הגרף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8110" y="2514600"/>
            <a:ext cx="380869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החשובה </a:t>
            </a:r>
            <a:r>
              <a:rPr lang="he-IL" sz="2400" dirty="0" err="1" smtClean="0">
                <a:cs typeface="David" pitchFamily="2" charset="-79"/>
              </a:rPr>
              <a:t>מביניהן</a:t>
            </a:r>
            <a:r>
              <a:rPr lang="he-IL" sz="2400" dirty="0" smtClean="0">
                <a:cs typeface="David" pitchFamily="2" charset="-79"/>
              </a:rPr>
              <a:t>: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2881" y="3048000"/>
            <a:ext cx="78633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האם ניתן להגיע מטריאנגולציה כלשהי </a:t>
            </a:r>
            <a:r>
              <a:rPr lang="en-US" sz="2400" b="1" dirty="0" smtClean="0">
                <a:cs typeface="David" pitchFamily="2" charset="-79"/>
              </a:rPr>
              <a:t>T1</a:t>
            </a:r>
            <a:r>
              <a:rPr lang="he-IL" sz="2400" b="1" dirty="0" smtClean="0">
                <a:cs typeface="David" pitchFamily="2" charset="-79"/>
              </a:rPr>
              <a:t> לטריאנגולציה אחרת </a:t>
            </a:r>
            <a:r>
              <a:rPr lang="en-US" sz="2400" b="1" dirty="0" smtClean="0">
                <a:cs typeface="David" pitchFamily="2" charset="-79"/>
              </a:rPr>
              <a:t>T2</a:t>
            </a:r>
            <a:r>
              <a:rPr lang="he-IL" sz="2400" b="1" dirty="0" smtClean="0">
                <a:cs typeface="David" pitchFamily="2" charset="-79"/>
              </a:rPr>
              <a:t> על ידי היפוכים?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6863" y="4114800"/>
            <a:ext cx="78633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שזה שקול לשאלה: </a:t>
            </a:r>
          </a:p>
          <a:p>
            <a:pPr algn="r" rtl="1"/>
            <a:r>
              <a:rPr lang="he-IL" sz="2400" b="1" dirty="0" smtClean="0">
                <a:cs typeface="David" pitchFamily="2" charset="-79"/>
              </a:rPr>
              <a:t>האם ה-</a:t>
            </a:r>
            <a:r>
              <a:rPr lang="en-US" sz="2400" b="1" dirty="0" smtClean="0">
                <a:cs typeface="David" pitchFamily="2" charset="-79"/>
              </a:rPr>
              <a:t>Flip Graph</a:t>
            </a:r>
            <a:r>
              <a:rPr lang="he-IL" sz="2400" b="1" dirty="0" smtClean="0">
                <a:cs typeface="David" pitchFamily="2" charset="-79"/>
              </a:rPr>
              <a:t> </a:t>
            </a:r>
            <a:r>
              <a:rPr lang="he-IL" sz="2400" b="1" dirty="0" err="1" smtClean="0">
                <a:cs typeface="David" pitchFamily="2" charset="-79"/>
              </a:rPr>
              <a:t>קשיר</a:t>
            </a:r>
            <a:r>
              <a:rPr lang="he-IL" sz="2400" b="1" dirty="0" smtClean="0">
                <a:cs typeface="David" pitchFamily="2" charset="-79"/>
              </a:rPr>
              <a:t>?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6863" y="5029200"/>
            <a:ext cx="786336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en-US" sz="2400" dirty="0" smtClean="0">
                <a:cs typeface="David" pitchFamily="2" charset="-79"/>
              </a:rPr>
              <a:t>Charles Lawson</a:t>
            </a:r>
            <a:r>
              <a:rPr lang="he-IL" sz="2400" dirty="0" smtClean="0">
                <a:cs typeface="David" pitchFamily="2" charset="-79"/>
              </a:rPr>
              <a:t> הוכיח ב-1971 שכן!</a:t>
            </a:r>
            <a:endParaRPr lang="he-IL" sz="2400" dirty="0">
              <a:cs typeface="David" pitchFamily="2" charset="-79"/>
            </a:endParaRPr>
          </a:p>
        </p:txBody>
      </p:sp>
      <p:pic>
        <p:nvPicPr>
          <p:cNvPr id="16386" name="Picture 2" descr="http://www.mentalhelp.net/images/root/connected1_id145844_jpg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63" y="4255316"/>
            <a:ext cx="1621105" cy="242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29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717731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טענה: </a:t>
            </a:r>
            <a:r>
              <a:rPr lang="he-IL" sz="2400" dirty="0" smtClean="0">
                <a:cs typeface="David" pitchFamily="2" charset="-79"/>
              </a:rPr>
              <a:t>ה-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של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במישור </a:t>
            </a:r>
            <a:r>
              <a:rPr lang="he-IL" sz="2400" b="1" dirty="0" smtClean="0">
                <a:cs typeface="David" pitchFamily="2" charset="-79"/>
              </a:rPr>
              <a:t>הוא </a:t>
            </a:r>
            <a:r>
              <a:rPr lang="he-IL" sz="2400" b="1" dirty="0" err="1" smtClean="0">
                <a:cs typeface="David" pitchFamily="2" charset="-79"/>
              </a:rPr>
              <a:t>קשיר</a:t>
            </a:r>
            <a:endParaRPr lang="he-IL" sz="2400" b="1" dirty="0">
              <a:cs typeface="David" pitchFamily="2" charset="-79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5404" y="3581400"/>
                <a:ext cx="7804646" cy="12454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cs typeface="David" pitchFamily="2" charset="-79"/>
                  </a:rPr>
                  <a:t>הגדרת עזר: 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הכוכב (</a:t>
                </a:r>
                <a:r>
                  <a:rPr lang="en-US" sz="2400" dirty="0" smtClean="0">
                    <a:solidFill>
                      <a:schemeClr val="tx1"/>
                    </a:solidFill>
                    <a:cs typeface="David" pitchFamily="2" charset="-79"/>
                  </a:rPr>
                  <a:t>Star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) של נקודה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David" pitchFamily="2" charset="-79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David" pitchFamily="2" charset="-79"/>
                      </a:rPr>
                      <m:t>𝑆</m:t>
                    </m:r>
                  </m:oMath>
                </a14:m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הוא איחוד כל המשולשים בטריאנגולציה של </a:t>
                </a:r>
                <a:r>
                  <a:rPr lang="en-US" sz="2400" dirty="0" smtClean="0">
                    <a:solidFill>
                      <a:schemeClr val="tx1"/>
                    </a:solidFill>
                    <a:cs typeface="David" pitchFamily="2" charset="-79"/>
                  </a:rPr>
                  <a:t>S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</a:t>
                </a:r>
                <a:r>
                  <a:rPr lang="he-IL" sz="2400" dirty="0" err="1" smtClean="0">
                    <a:solidFill>
                      <a:schemeClr val="tx1"/>
                    </a:solidFill>
                    <a:cs typeface="David" pitchFamily="2" charset="-79"/>
                  </a:rPr>
                  <a:t>שקודקוד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אחד שלהם הוא </a:t>
                </a:r>
                <a:r>
                  <a:rPr lang="en-US" sz="2400" dirty="0">
                    <a:solidFill>
                      <a:schemeClr val="tx1"/>
                    </a:solidFill>
                    <a:latin typeface="Cambria Math" pitchFamily="18" charset="0"/>
                    <a:ea typeface="Cambria Math" pitchFamily="18" charset="0"/>
                    <a:cs typeface="David" pitchFamily="2" charset="-79"/>
                  </a:rPr>
                  <a:t>v</a:t>
                </a:r>
                <a:r>
                  <a:rPr lang="he-IL" sz="2400" b="1" dirty="0" smtClean="0">
                    <a:solidFill>
                      <a:schemeClr val="tx1"/>
                    </a:solidFill>
                    <a:cs typeface="David" pitchFamily="2" charset="-79"/>
                  </a:rPr>
                  <a:t>.</a:t>
                </a:r>
              </a:p>
              <a:p>
                <a:pPr algn="r" rtl="1"/>
                <a:endParaRPr lang="he-IL" sz="2400" b="1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04" y="3581400"/>
                <a:ext cx="7804646" cy="1245406"/>
              </a:xfrm>
              <a:prstGeom prst="rect">
                <a:avLst/>
              </a:prstGeom>
              <a:blipFill rotWithShape="1">
                <a:blip r:embed="rId3"/>
                <a:stretch>
                  <a:fillRect t="-4902" r="-1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875950" y="13716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תהליך ההוכחה: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820723" y="1905000"/>
                <a:ext cx="7804646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נבנה את </a:t>
                </a:r>
                <a14:m>
                  <m:oMath xmlns:m="http://schemas.openxmlformats.org/officeDocument/2006/math">
                    <m:r>
                      <a:rPr lang="he-IL" sz="2400" b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 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,</a:t>
                </a:r>
                <a:r>
                  <a:rPr lang="he-IL" sz="2400" dirty="0">
                    <a:solidFill>
                      <a:schemeClr val="tx1"/>
                    </a:solidFill>
                    <a:cs typeface="David" pitchFamily="2" charset="-79"/>
                  </a:rPr>
                  <a:t> שהיא הטריאנגולציה של </a:t>
                </a:r>
                <a:r>
                  <a:rPr lang="en-US" sz="2400" dirty="0">
                    <a:solidFill>
                      <a:schemeClr val="tx1"/>
                    </a:solidFill>
                    <a:cs typeface="David" pitchFamily="2" charset="-79"/>
                  </a:rPr>
                  <a:t>S</a:t>
                </a:r>
                <a:r>
                  <a:rPr lang="he-IL" sz="2400" dirty="0">
                    <a:solidFill>
                      <a:schemeClr val="tx1"/>
                    </a:solidFill>
                    <a:cs typeface="David" pitchFamily="2" charset="-79"/>
                  </a:rPr>
                  <a:t> שהתקבלה על ידי הפעלת האלגוריתם 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האינקרמנטלי</a:t>
                </a:r>
                <a:r>
                  <a:rPr lang="he-IL" sz="2400" dirty="0">
                    <a:solidFill>
                      <a:schemeClr val="tx1"/>
                    </a:solidFill>
                    <a:cs typeface="David" pitchFamily="2" charset="-79"/>
                  </a:rPr>
                  <a:t>. </a:t>
                </a: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723" y="1905000"/>
                <a:ext cx="7804646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7353" r="-1172" b="-154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5404" y="2814935"/>
                <a:ext cx="780464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נראה שכל טריאנגולציה </a:t>
                </a:r>
                <a:r>
                  <a:rPr lang="en-US" sz="2400" dirty="0" smtClean="0">
                    <a:solidFill>
                      <a:schemeClr val="tx1"/>
                    </a:solidFill>
                    <a:cs typeface="David" pitchFamily="2" charset="-79"/>
                  </a:rPr>
                  <a:t>T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של </a:t>
                </a:r>
                <a:r>
                  <a:rPr lang="en-US" sz="2400" dirty="0" smtClean="0">
                    <a:solidFill>
                      <a:schemeClr val="tx1"/>
                    </a:solidFill>
                    <a:cs typeface="David" pitchFamily="2" charset="-79"/>
                  </a:rPr>
                  <a:t>S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, אפשר להפוך ל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על ידי היפוכים.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04" y="2814935"/>
                <a:ext cx="7804646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13158" r="-1250" b="-302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קבוצה 2"/>
          <p:cNvGrpSpPr/>
          <p:nvPr/>
        </p:nvGrpSpPr>
        <p:grpSpPr>
          <a:xfrm>
            <a:off x="3886200" y="4724400"/>
            <a:ext cx="1752152" cy="1590675"/>
            <a:chOff x="3886200" y="4724400"/>
            <a:chExt cx="1752152" cy="1590675"/>
          </a:xfrm>
        </p:grpSpPr>
        <p:pic>
          <p:nvPicPr>
            <p:cNvPr id="23553" name="Picture 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4724400"/>
              <a:ext cx="1524000" cy="1590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5257800" y="5379265"/>
                  <a:ext cx="380552" cy="369332"/>
                </a:xfrm>
                <a:prstGeom prst="rect">
                  <a:avLst/>
                </a:prstGeom>
                <a:noFill/>
              </p:spPr>
              <p:txBody>
                <a:bodyPr wrap="non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oMath>
                    </m:oMathPara>
                  </a14:m>
                  <a:endParaRPr lang="he-IL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7800" y="5379265"/>
                  <a:ext cx="380552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1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717731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טענה: ה-</a:t>
            </a: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Flip Graph</a:t>
            </a:r>
            <a:r>
              <a:rPr lang="he-IL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 של אוסף נקודות 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S</a:t>
            </a:r>
            <a:r>
              <a:rPr lang="he-IL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 במישור </a:t>
            </a:r>
            <a:r>
              <a:rPr lang="he-IL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הוא </a:t>
            </a:r>
            <a:r>
              <a:rPr lang="he-IL" sz="2400" b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קשיר</a:t>
            </a:r>
            <a:endParaRPr lang="he-IL" sz="24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avid" pitchFamily="2" charset="-79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3716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הוכחה:</a:t>
            </a:r>
            <a:endParaRPr lang="he-IL" sz="2400" b="1" dirty="0">
              <a:solidFill>
                <a:srgbClr val="FF0000"/>
              </a:solidFill>
              <a:cs typeface="David" pitchFamily="2" charset="-79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" y="1849684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נמיין את הנקודות ב-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על פי סדר </a:t>
            </a:r>
            <a:r>
              <a:rPr lang="he-IL" sz="2400" dirty="0" err="1" smtClean="0">
                <a:cs typeface="David" pitchFamily="2" charset="-79"/>
              </a:rPr>
              <a:t>קוארדינטת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en-US" sz="2400" dirty="0" smtClean="0">
                <a:cs typeface="David" pitchFamily="2" charset="-79"/>
              </a:rPr>
              <a:t>x</a:t>
            </a:r>
            <a:r>
              <a:rPr lang="he-IL" sz="2400" dirty="0" smtClean="0">
                <a:cs typeface="David" pitchFamily="2" charset="-79"/>
              </a:rPr>
              <a:t> עולה.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823519" y="2971800"/>
                <a:ext cx="7804646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תהי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>
                    <a:solidFill>
                      <a:schemeClr val="tx1"/>
                    </a:solidFill>
                    <a:cs typeface="David" pitchFamily="2" charset="-79"/>
                  </a:rPr>
                  <a:t> 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הטריאנגולציה </a:t>
                </a:r>
                <a:r>
                  <a:rPr lang="he-IL" sz="2400" dirty="0">
                    <a:solidFill>
                      <a:schemeClr val="tx1"/>
                    </a:solidFill>
                    <a:cs typeface="David" pitchFamily="2" charset="-79"/>
                  </a:rPr>
                  <a:t>של </a:t>
                </a:r>
                <a:r>
                  <a:rPr lang="en-US" sz="2400" dirty="0">
                    <a:solidFill>
                      <a:schemeClr val="tx1"/>
                    </a:solidFill>
                    <a:cs typeface="David" pitchFamily="2" charset="-79"/>
                  </a:rPr>
                  <a:t>S</a:t>
                </a:r>
                <a:r>
                  <a:rPr lang="he-IL" sz="2400" dirty="0">
                    <a:solidFill>
                      <a:schemeClr val="tx1"/>
                    </a:solidFill>
                    <a:cs typeface="David" pitchFamily="2" charset="-79"/>
                  </a:rPr>
                  <a:t> שהתקבלה על ידי הפעלת האלגוריתם </a:t>
                </a:r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האינקרמנטלי</a:t>
                </a:r>
                <a:r>
                  <a:rPr lang="he-IL" sz="2400" dirty="0">
                    <a:solidFill>
                      <a:schemeClr val="tx1"/>
                    </a:solidFill>
                    <a:cs typeface="David" pitchFamily="2" charset="-79"/>
                  </a:rPr>
                  <a:t>. </a:t>
                </a: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519" y="2971800"/>
                <a:ext cx="7804646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7353" r="-1250" b="-154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7167" y="2315543"/>
                <a:ext cx="780464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נסמן את הנקודות הסדורות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{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David" pitchFamily="2" charset="-79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,…,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David" pitchFamily="2" charset="-79"/>
                      </a:rPr>
                      <m:t>}</m:t>
                    </m:r>
                  </m:oMath>
                </a14:m>
                <a:r>
                  <a:rPr lang="he-IL" sz="2400" dirty="0" smtClean="0">
                    <a:solidFill>
                      <a:schemeClr val="tx1"/>
                    </a:solidFill>
                    <a:cs typeface="David" pitchFamily="2" charset="-79"/>
                  </a:rPr>
                  <a:t> </a:t>
                </a:r>
                <a:endParaRPr lang="he-IL" sz="2400" dirty="0">
                  <a:solidFill>
                    <a:schemeClr val="tx1"/>
                  </a:solidFill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167" y="2315543"/>
                <a:ext cx="7804646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r="-1250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38200" y="38862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כעת, באינדוקציה על מספר הנקודות ב-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, </a:t>
            </a:r>
            <a:r>
              <a:rPr lang="en-US" sz="2400" dirty="0" smtClean="0">
                <a:cs typeface="David" pitchFamily="2" charset="-79"/>
              </a:rPr>
              <a:t>n</a:t>
            </a:r>
            <a:r>
              <a:rPr lang="he-IL" sz="2400" dirty="0" smtClean="0">
                <a:cs typeface="David" pitchFamily="2" charset="-79"/>
              </a:rPr>
              <a:t>.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4495800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בסיס האינדוקציה: </a:t>
            </a:r>
            <a:r>
              <a:rPr lang="he-IL" sz="2400" dirty="0" smtClean="0">
                <a:cs typeface="David" pitchFamily="2" charset="-79"/>
              </a:rPr>
              <a:t>אם </a:t>
            </a:r>
            <a:r>
              <a:rPr lang="en-US" sz="2400" dirty="0" smtClean="0">
                <a:cs typeface="David" pitchFamily="2" charset="-79"/>
              </a:rPr>
              <a:t>n=3</a:t>
            </a:r>
            <a:r>
              <a:rPr lang="he-IL" sz="2400" dirty="0" smtClean="0">
                <a:cs typeface="David" pitchFamily="2" charset="-79"/>
              </a:rPr>
              <a:t> אז ל-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יש טריאנגולציה בודדת וה-</a:t>
            </a:r>
            <a:r>
              <a:rPr lang="en-US" sz="2400" smtClean="0">
                <a:cs typeface="David" pitchFamily="2" charset="-79"/>
              </a:rPr>
              <a:t>Flip Graph</a:t>
            </a:r>
            <a:r>
              <a:rPr lang="he-IL" sz="240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שלה הוא בעל צומת בודד, וסיימנו.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209" y="5410200"/>
            <a:ext cx="78046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הנחת האינדוקציה: </a:t>
            </a:r>
            <a:r>
              <a:rPr lang="he-IL" sz="2400" dirty="0" smtClean="0">
                <a:cs typeface="David" pitchFamily="2" charset="-79"/>
              </a:rPr>
              <a:t>נניח שלכל קבוצת נקודות בעלת פחות מ-</a:t>
            </a:r>
            <a:r>
              <a:rPr lang="en-US" sz="2400" dirty="0" smtClean="0">
                <a:cs typeface="David" pitchFamily="2" charset="-79"/>
              </a:rPr>
              <a:t>n</a:t>
            </a:r>
            <a:r>
              <a:rPr lang="he-IL" sz="2400" dirty="0" smtClean="0">
                <a:cs typeface="David" pitchFamily="2" charset="-79"/>
              </a:rPr>
              <a:t> נקודות, כל טריאנגולציה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יכולה </a:t>
            </a:r>
            <a:r>
              <a:rPr lang="he-IL" sz="2400" dirty="0" err="1" smtClean="0">
                <a:cs typeface="David" pitchFamily="2" charset="-79"/>
              </a:rPr>
              <a:t>להתרגם</a:t>
            </a:r>
            <a:r>
              <a:rPr lang="he-IL" sz="2400" dirty="0" smtClean="0">
                <a:cs typeface="David" pitchFamily="2" charset="-79"/>
              </a:rPr>
              <a:t> (ע"י היפוכים) לטריאנגולציה שמתקבלת מהפעלת האלגוריתם האינקרמנטלי.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54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5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2912" y="2316540"/>
            <a:ext cx="74676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הגדרה - </a:t>
            </a:r>
            <a:r>
              <a:rPr lang="he-IL" sz="2400" b="1" dirty="0">
                <a:solidFill>
                  <a:srgbClr val="FF0000"/>
                </a:solidFill>
                <a:cs typeface="David" pitchFamily="2" charset="-79"/>
              </a:rPr>
              <a:t>ט</a:t>
            </a:r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ריאנגולציה (שילוש): 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טריאנגולציה של קבוצת נקודות במישור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היא תת חלוקה של המישור הנקבעת ע"י </a:t>
            </a:r>
            <a:r>
              <a:rPr lang="he-IL" sz="2400" dirty="0" smtClean="0">
                <a:cs typeface="David" pitchFamily="2" charset="-79"/>
              </a:rPr>
              <a:t>אוסף מקסימלי</a:t>
            </a:r>
            <a:r>
              <a:rPr lang="he-IL" sz="2400" dirty="0" smtClean="0">
                <a:cs typeface="David" pitchFamily="2" charset="-79"/>
              </a:rPr>
              <a:t>* של קשתות שלא חוצות זו את זו, אשר אוסף קודקודיהן הוא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2912" y="4038600"/>
            <a:ext cx="7467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* מה זה </a:t>
            </a:r>
            <a:r>
              <a:rPr lang="he-IL" sz="2400" b="1" dirty="0" smtClean="0">
                <a:cs typeface="David" pitchFamily="2" charset="-79"/>
              </a:rPr>
              <a:t>מקסימלי</a:t>
            </a:r>
            <a:r>
              <a:rPr lang="he-IL" sz="2400" dirty="0" smtClean="0">
                <a:cs typeface="David" pitchFamily="2" charset="-79"/>
              </a:rPr>
              <a:t>? הוספה של קשת שאינה בטריאנגולציה תגרום לחיתוך עם קשת אחת בטריאנגולציה. </a:t>
            </a:r>
            <a:endParaRPr lang="en-US" sz="2400" dirty="0">
              <a:cs typeface="David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609600"/>
            <a:ext cx="7467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>
                <a:solidFill>
                  <a:srgbClr val="FF0000"/>
                </a:solidFill>
                <a:cs typeface="David" pitchFamily="2" charset="-79"/>
              </a:rPr>
              <a:t>הגדרה - קשת: </a:t>
            </a:r>
          </a:p>
          <a:p>
            <a:pPr algn="r" rtl="1"/>
            <a:r>
              <a:rPr lang="he-IL" sz="2400" dirty="0">
                <a:cs typeface="David" pitchFamily="2" charset="-79"/>
              </a:rPr>
              <a:t>קשת היא קטע המחבר </a:t>
            </a:r>
            <a:r>
              <a:rPr lang="he-IL" sz="2400" dirty="0" smtClean="0">
                <a:cs typeface="David" pitchFamily="2" charset="-79"/>
              </a:rPr>
              <a:t>בדיוק </a:t>
            </a:r>
            <a:r>
              <a:rPr lang="he-IL" sz="2400" dirty="0">
                <a:cs typeface="David" pitchFamily="2" charset="-79"/>
              </a:rPr>
              <a:t>שתי נקודות </a:t>
            </a:r>
            <a:r>
              <a:rPr lang="he-IL" sz="2400" dirty="0" smtClean="0">
                <a:cs typeface="David" pitchFamily="2" charset="-79"/>
              </a:rPr>
              <a:t>מתוך קבוצת נקודות </a:t>
            </a:r>
            <a:r>
              <a:rPr lang="en-US" sz="2400" dirty="0">
                <a:cs typeface="David" pitchFamily="2" charset="-79"/>
              </a:rPr>
              <a:t>S</a:t>
            </a:r>
            <a:r>
              <a:rPr lang="he-IL" sz="2400" dirty="0">
                <a:cs typeface="David" pitchFamily="2" charset="-79"/>
              </a:rPr>
              <a:t>, כאשר הנקודות הללו </a:t>
            </a:r>
            <a:r>
              <a:rPr lang="he-IL" sz="2400" dirty="0" smtClean="0">
                <a:cs typeface="David" pitchFamily="2" charset="-79"/>
              </a:rPr>
              <a:t>נמצאות </a:t>
            </a:r>
            <a:r>
              <a:rPr lang="he-IL" sz="2400" dirty="0">
                <a:cs typeface="David" pitchFamily="2" charset="-79"/>
              </a:rPr>
              <a:t>בקצה הקשת.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5029200"/>
            <a:ext cx="44005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717731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טענה: </a:t>
            </a:r>
            <a:r>
              <a:rPr lang="he-IL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גרף ההיפוכים של קבוצת נקודות 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S</a:t>
            </a:r>
            <a:r>
              <a:rPr lang="he-IL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 במישור </a:t>
            </a:r>
            <a:r>
              <a:rPr lang="he-IL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הוא </a:t>
            </a:r>
            <a:r>
              <a:rPr lang="he-IL" sz="2400" b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קשיר</a:t>
            </a:r>
            <a:endParaRPr lang="he-IL" sz="24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avid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401143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תהי </a:t>
            </a:r>
            <a:r>
              <a:rPr lang="en-US" sz="2400" dirty="0" smtClean="0">
                <a:cs typeface="David" pitchFamily="2" charset="-79"/>
              </a:rPr>
              <a:t>T</a:t>
            </a:r>
            <a:r>
              <a:rPr lang="he-IL" sz="2400" dirty="0" smtClean="0">
                <a:cs typeface="David" pitchFamily="2" charset="-79"/>
              </a:rPr>
              <a:t> טריאנגולציה כלשהי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</a:t>
            </a:r>
            <a:endParaRPr lang="he-IL" sz="2400" dirty="0">
              <a:cs typeface="David" pitchFamily="2" charset="-79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62000" y="1862808"/>
                <a:ext cx="7804646" cy="851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נראה כי הכוכב של </a:t>
                </a:r>
                <a14:m>
                  <m:oMath xmlns:m="http://schemas.openxmlformats.org/officeDocument/2006/math">
                    <m:r>
                      <a:rPr lang="he-IL" sz="2400" b="0" i="0" smtClean="0">
                        <a:latin typeface="Cambria Math"/>
                        <a:cs typeface="David" pitchFamily="2" charset="-79"/>
                      </a:rPr>
                      <m:t> </m:t>
                    </m:r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ב-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𝑇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יכול להיתרגם (ע"י היפוכים) לכוכב של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 ב-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cs typeface="David" pitchFamily="2" charset="-79"/>
                  </a:rPr>
                  <a:t> ועל ידי כך נוכיח את הטענה </a:t>
                </a:r>
                <a:r>
                  <a:rPr lang="he-IL" sz="2400" dirty="0">
                    <a:cs typeface="David" pitchFamily="2" charset="-79"/>
                  </a:rPr>
                  <a:t>-</a:t>
                </a:r>
                <a:r>
                  <a:rPr lang="he-IL" sz="2400" dirty="0" smtClean="0">
                    <a:cs typeface="David" pitchFamily="2" charset="-79"/>
                  </a:rPr>
                  <a:t>למה?			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862808"/>
                <a:ext cx="7804646" cy="851067"/>
              </a:xfrm>
              <a:prstGeom prst="rect">
                <a:avLst/>
              </a:prstGeom>
              <a:blipFill rotWithShape="1">
                <a:blip r:embed="rId3"/>
                <a:stretch>
                  <a:fillRect t="-5755" r="-1172" b="-136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5769" y="2738735"/>
                <a:ext cx="780464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כי נשאר עם טריאנגולציה של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cs typeface="David" pitchFamily="2" charset="-79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𝑆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/</m:t>
                    </m:r>
                    <m:d>
                      <m:dPr>
                        <m:begChr m:val="{"/>
                        <m:endChr m:val="}"/>
                        <m:ctrlPr>
                          <a:rPr lang="en-US" sz="240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he-IL" sz="2400" dirty="0" smtClean="0">
                    <a:cs typeface="David" pitchFamily="2" charset="-79"/>
                  </a:rPr>
                  <a:t>ונפעיל את הנחת האינדוקציה. 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9" y="2738735"/>
                <a:ext cx="7804646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r="-1172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81319" y="3200400"/>
                <a:ext cx="7804646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מכיוון שהאלגוריתם האינקרמנטלי מייצר מצולע קמור בכל שלב (הראינו קודם), לכוכב של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 ב-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cs typeface="David" pitchFamily="2" charset="-79"/>
                  </a:rPr>
                  <a:t> יש בדיוק שלושה </a:t>
                </a:r>
                <a:r>
                  <a:rPr lang="he-IL" sz="2400" dirty="0" err="1" smtClean="0">
                    <a:cs typeface="David" pitchFamily="2" charset="-79"/>
                  </a:rPr>
                  <a:t>קודקודים</a:t>
                </a:r>
                <a:r>
                  <a:rPr lang="he-IL" sz="2400" dirty="0" smtClean="0">
                    <a:cs typeface="David" pitchFamily="2" charset="-79"/>
                  </a:rPr>
                  <a:t> קמורים 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 ושני </a:t>
                </a:r>
                <a:r>
                  <a:rPr lang="he-IL" sz="2400" dirty="0" err="1" smtClean="0">
                    <a:cs typeface="David" pitchFamily="2" charset="-79"/>
                  </a:rPr>
                  <a:t>הקודקודים</a:t>
                </a:r>
                <a:r>
                  <a:rPr lang="he-IL" sz="2400" dirty="0" smtClean="0">
                    <a:cs typeface="David" pitchFamily="2" charset="-79"/>
                  </a:rPr>
                  <a:t> הסמוכים לו - וכל היתר יוצרים שרשרת קעורה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319" y="3200400"/>
                <a:ext cx="7804646" cy="1569660"/>
              </a:xfrm>
              <a:prstGeom prst="rect">
                <a:avLst/>
              </a:prstGeom>
              <a:blipFill rotWithShape="1">
                <a:blip r:embed="rId5"/>
                <a:stretch>
                  <a:fillRect t="-3113" r="-1250" b="-81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343400"/>
            <a:ext cx="2362200" cy="241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7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4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4572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טענה: </a:t>
            </a:r>
            <a:r>
              <a:rPr lang="he-IL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גרף ההיפוכים של קבוצת נקודות 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S</a:t>
            </a:r>
            <a:r>
              <a:rPr lang="he-IL" sz="2400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 במישור </a:t>
            </a:r>
            <a:r>
              <a:rPr lang="he-IL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הוא </a:t>
            </a:r>
            <a:r>
              <a:rPr lang="he-IL" sz="2400" b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קשיר</a:t>
            </a:r>
            <a:endParaRPr lang="he-IL" sz="24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avid" pitchFamily="2" charset="-79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2000" y="1066800"/>
                <a:ext cx="780464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נחזור להביט על הכוכב של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 ב-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𝑇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. 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066800"/>
                <a:ext cx="7804646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r="-1172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62000" y="1519535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נבחר </a:t>
            </a:r>
            <a:r>
              <a:rPr lang="he-IL" sz="2400" dirty="0" err="1" smtClean="0">
                <a:cs typeface="David" pitchFamily="2" charset="-79"/>
              </a:rPr>
              <a:t>קודקוד</a:t>
            </a:r>
            <a:r>
              <a:rPr lang="he-IL" sz="2400" dirty="0" smtClean="0">
                <a:cs typeface="David" pitchFamily="2" charset="-79"/>
              </a:rPr>
              <a:t> קמור כלשהו, </a:t>
            </a:r>
            <a:r>
              <a:rPr lang="en-US" sz="2400" dirty="0" smtClean="0">
                <a:cs typeface="David" pitchFamily="2" charset="-79"/>
              </a:rPr>
              <a:t>k</a:t>
            </a:r>
            <a:r>
              <a:rPr lang="he-IL" sz="2400" dirty="0" smtClean="0">
                <a:cs typeface="David" pitchFamily="2" charset="-79"/>
              </a:rPr>
              <a:t>, שאינו </a:t>
            </a:r>
            <a:r>
              <a:rPr lang="en-US" sz="2400" dirty="0" smtClean="0">
                <a:cs typeface="David" pitchFamily="2" charset="-79"/>
              </a:rPr>
              <a:t>a</a:t>
            </a:r>
            <a:r>
              <a:rPr lang="he-IL" sz="2400" dirty="0" smtClean="0">
                <a:cs typeface="David" pitchFamily="2" charset="-79"/>
              </a:rPr>
              <a:t> או </a:t>
            </a:r>
            <a:r>
              <a:rPr lang="en-US" sz="2400" dirty="0" smtClean="0">
                <a:cs typeface="David" pitchFamily="2" charset="-79"/>
              </a:rPr>
              <a:t>b</a:t>
            </a:r>
            <a:r>
              <a:rPr lang="he-IL" sz="2400" dirty="0" smtClean="0">
                <a:cs typeface="David" pitchFamily="2" charset="-79"/>
              </a:rPr>
              <a:t>. </a:t>
            </a:r>
            <a:endParaRPr lang="he-IL" sz="2400" dirty="0">
              <a:cs typeface="David" pitchFamily="2" charset="-79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5769" y="2362200"/>
                <a:ext cx="7804646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אחרת, </a:t>
                </a:r>
                <a:r>
                  <a:rPr lang="en-US" sz="2400" dirty="0" smtClean="0">
                    <a:cs typeface="David" pitchFamily="2" charset="-79"/>
                  </a:rPr>
                  <a:t>k</a:t>
                </a:r>
                <a:r>
                  <a:rPr lang="he-IL" sz="2400" dirty="0" smtClean="0">
                    <a:cs typeface="David" pitchFamily="2" charset="-79"/>
                  </a:rPr>
                  <a:t> הוא חלק ממרובע קמור, בעל אלכסון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400" b="0" i="0" smtClean="0">
                        <a:latin typeface="Cambria Math"/>
                        <a:cs typeface="David" pitchFamily="2" charset="-79"/>
                      </a:rPr>
                      <m:t> 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ולכן נוכל לבצע היפוך במרובע זה. 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9" y="2362200"/>
                <a:ext cx="7804646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7353" r="-1172" b="-154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85769" y="3207603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בכך הורדנו את מספר </a:t>
            </a:r>
            <a:r>
              <a:rPr lang="he-IL" sz="2400" dirty="0" err="1" smtClean="0">
                <a:cs typeface="David" pitchFamily="2" charset="-79"/>
              </a:rPr>
              <a:t>הקודקודים</a:t>
            </a:r>
            <a:r>
              <a:rPr lang="he-IL" sz="2400" dirty="0" smtClean="0">
                <a:cs typeface="David" pitchFamily="2" charset="-79"/>
              </a:rPr>
              <a:t> הנראים ע"י </a:t>
            </a:r>
            <a:r>
              <a:rPr lang="en-US" sz="2400" dirty="0" err="1" smtClean="0">
                <a:cs typeface="David" pitchFamily="2" charset="-79"/>
              </a:rPr>
              <a:t>Pn</a:t>
            </a:r>
            <a:r>
              <a:rPr lang="he-IL" sz="2400" dirty="0" smtClean="0">
                <a:cs typeface="David" pitchFamily="2" charset="-79"/>
              </a:rPr>
              <a:t> וגם את דרגתו, מה שמבטיח שהתהליך יגמר בסופו של דבר.</a:t>
            </a:r>
            <a:endParaRPr lang="he-IL" sz="2400" dirty="0">
              <a:cs typeface="David" pitchFamily="2" charset="-79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2000" y="1900535"/>
                <a:ext cx="780464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אם אין כזה, אז הכוכב של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 ב-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𝑇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שווה לכוכב של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 ב-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cs typeface="David" pitchFamily="2" charset="-79"/>
                  </a:rPr>
                  <a:t> (למה?)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900535"/>
                <a:ext cx="7804646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10526" r="-1172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476194"/>
            <a:ext cx="8992386" cy="2000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מלבן 9"/>
          <p:cNvSpPr/>
          <p:nvPr/>
        </p:nvSpPr>
        <p:spPr>
          <a:xfrm>
            <a:off x="1066800" y="4038600"/>
            <a:ext cx="198539" cy="1985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1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4" grpId="0"/>
      <p:bldP spid="6" grpId="0"/>
      <p:bldP spid="8" grpId="0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1424" y="626943"/>
            <a:ext cx="78046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אז עכשיו אנחנו יודעים שה-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err="1" smtClean="0">
                <a:cs typeface="David" pitchFamily="2" charset="-79"/>
              </a:rPr>
              <a:t>קשיר</a:t>
            </a:r>
            <a:r>
              <a:rPr lang="he-IL" sz="2400" dirty="0" smtClean="0">
                <a:cs typeface="David" pitchFamily="2" charset="-79"/>
              </a:rPr>
              <a:t>, משמע מכל טריאנגולציה של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אפשר להגיע לכל טריאנגולציה אחרת על ידי היפוכים.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2102" y="1865740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מה עוד אפשר להגיד על הגרף? איזה עוד תכונות שלו יעזרו לנו להבין טוב יותר את עולם </a:t>
            </a:r>
            <a:r>
              <a:rPr lang="he-IL" sz="2400" dirty="0" err="1" smtClean="0">
                <a:cs typeface="David" pitchFamily="2" charset="-79"/>
              </a:rPr>
              <a:t>הטריאנגולציות</a:t>
            </a:r>
            <a:r>
              <a:rPr lang="he-IL" sz="2400" dirty="0" smtClean="0">
                <a:cs typeface="David" pitchFamily="2" charset="-79"/>
              </a:rPr>
              <a:t>?</a:t>
            </a:r>
            <a:endParaRPr lang="he-IL" sz="2400" dirty="0">
              <a:cs typeface="David" pitchFamily="2" charset="-79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29754" y="5170106"/>
                <a:ext cx="7804646" cy="925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רעיון ההוכחה: נראה שכל טריאנגולציה יכולה להיתרגם ל-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cs typeface="David" pitchFamily="2" charset="-79"/>
                  </a:rPr>
                  <a:t> על ידי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he-IL" sz="240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num>
                          <m:den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he-IL" sz="2400" dirty="0" smtClean="0">
                    <a:cs typeface="David" pitchFamily="2" charset="-79"/>
                  </a:rPr>
                  <a:t> היפוכים. על ידי הכפלה ב-2 נקבל את הדרוש. 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54" y="5170106"/>
                <a:ext cx="7804646" cy="925894"/>
              </a:xfrm>
              <a:prstGeom prst="rect">
                <a:avLst/>
              </a:prstGeom>
              <a:blipFill rotWithShape="1">
                <a:blip r:embed="rId3"/>
                <a:stretch>
                  <a:fillRect l="-547" t="-5263" r="-1172" b="-92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32102" y="4191000"/>
                <a:ext cx="7804646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solidFill>
                      <a:srgbClr val="FF0000"/>
                    </a:solidFill>
                    <a:cs typeface="David" pitchFamily="2" charset="-79"/>
                  </a:rPr>
                  <a:t>טענה: </a:t>
                </a:r>
                <a:r>
                  <a:rPr lang="he-IL" sz="2400" dirty="0" smtClean="0">
                    <a:cs typeface="David" pitchFamily="2" charset="-79"/>
                  </a:rPr>
                  <a:t>ה- </a:t>
                </a:r>
                <a:r>
                  <a:rPr lang="en-US" sz="2400" dirty="0" smtClean="0">
                    <a:cs typeface="David" pitchFamily="2" charset="-79"/>
                  </a:rPr>
                  <a:t>Flip Graph</a:t>
                </a:r>
                <a:r>
                  <a:rPr lang="he-IL" sz="2400" dirty="0" smtClean="0">
                    <a:cs typeface="David" pitchFamily="2" charset="-79"/>
                  </a:rPr>
                  <a:t> של קבוצת נקודות 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</a:t>
                </a:r>
                <a:r>
                  <a:rPr lang="he-IL" sz="2400" dirty="0" smtClean="0">
                    <a:cs typeface="David" pitchFamily="2" charset="-79"/>
                  </a:rPr>
                  <a:t>במישור 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𝑠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𝑛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), </a:t>
                </a:r>
                <a:r>
                  <a:rPr lang="he-IL" sz="2400" dirty="0" smtClean="0">
                    <a:cs typeface="David" pitchFamily="2" charset="-79"/>
                  </a:rPr>
                  <a:t>הוא לכל היותר בעל קוטר של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𝑛</m:t>
                    </m:r>
                    <m:r>
                      <a:rPr lang="he-IL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he-IL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)(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)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02" y="4191000"/>
                <a:ext cx="7804646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56" t="-7353" r="-1250" b="-154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29754" y="2895600"/>
            <a:ext cx="78046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הגדרה: </a:t>
            </a:r>
            <a:r>
              <a:rPr lang="he-IL" sz="2400" b="1" dirty="0" smtClean="0">
                <a:cs typeface="David" pitchFamily="2" charset="-79"/>
              </a:rPr>
              <a:t>קוטר</a:t>
            </a:r>
            <a:r>
              <a:rPr lang="he-IL" sz="2400" dirty="0" smtClean="0">
                <a:cs typeface="David" pitchFamily="2" charset="-79"/>
              </a:rPr>
              <a:t> של גרף הוא </a:t>
            </a:r>
            <a:r>
              <a:rPr lang="he-IL" sz="2400" dirty="0" smtClean="0">
                <a:cs typeface="David" pitchFamily="2" charset="-79"/>
              </a:rPr>
              <a:t>המרחק הארוך ביותר בין שני צמתים בגרף, כאשר מרחק מוגדר להיות המסלול הקצר ביותר בין שני צמתים.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482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1424" y="626943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הוכחה:</a:t>
            </a:r>
            <a:endParaRPr lang="he-IL" sz="2400" b="1" dirty="0">
              <a:solidFill>
                <a:srgbClr val="FF0000"/>
              </a:solidFill>
              <a:cs typeface="David" pitchFamily="2" charset="-79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74351" y="2514600"/>
                <a:ext cx="7804646" cy="9319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לפי הנחת האינדוקציה, ל-</a:t>
                </a:r>
                <a:r>
                  <a:rPr lang="en-US" sz="2400" dirty="0" smtClean="0">
                    <a:cs typeface="David" pitchFamily="2" charset="-79"/>
                  </a:rPr>
                  <a:t>n-1</a:t>
                </a:r>
                <a:r>
                  <a:rPr lang="he-IL" sz="2400" dirty="0" smtClean="0">
                    <a:cs typeface="David" pitchFamily="2" charset="-79"/>
                  </a:rPr>
                  <a:t> הנקודות האחרות דרושים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3</m:t>
                            </m:r>
                          </m:num>
                          <m:den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he-IL" sz="2400" b="0" i="0" smtClean="0">
                        <a:latin typeface="Cambria Math"/>
                        <a:cs typeface="David" pitchFamily="2" charset="-79"/>
                      </a:rPr>
                      <m:t>=</m:t>
                    </m:r>
                    <m:d>
                      <m:d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he-IL" sz="240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cs typeface="David" pitchFamily="2" charset="-79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David" pitchFamily="2" charset="-79"/>
                                  </a:rPr>
                                  <m:t>𝑛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David" pitchFamily="2" charset="-79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David" pitchFamily="2" charset="-79"/>
                                  </a:rPr>
                                  <m:t>1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num>
                          <m:den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he-IL" sz="2400" dirty="0" smtClean="0">
                    <a:cs typeface="David" pitchFamily="2" charset="-79"/>
                  </a:rPr>
                  <a:t> היפוכים לכל היותר. 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51" y="2514600"/>
                <a:ext cx="7804646" cy="931922"/>
              </a:xfrm>
              <a:prstGeom prst="rect">
                <a:avLst/>
              </a:prstGeom>
              <a:blipFill rotWithShape="1">
                <a:blip r:embed="rId3"/>
                <a:stretch>
                  <a:fillRect t="-6579" r="-1250" b="-118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66052" y="10668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באינדוקציה על מספר הנקודות ב-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</a:t>
            </a:r>
            <a:endParaRPr lang="he-IL" sz="2400" dirty="0">
              <a:cs typeface="David" pitchFamily="2" charset="-79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6052" y="1587333"/>
                <a:ext cx="7804646" cy="851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הראינו קודם כי על מנת להגיע מהכוכב של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 בטריאנגולציה כלשהי </a:t>
                </a:r>
                <a:r>
                  <a:rPr lang="en-US" sz="2400" dirty="0" smtClean="0">
                    <a:cs typeface="David" pitchFamily="2" charset="-79"/>
                  </a:rPr>
                  <a:t>T</a:t>
                </a:r>
                <a:r>
                  <a:rPr lang="he-IL" sz="2400" dirty="0" smtClean="0">
                    <a:cs typeface="David" pitchFamily="2" charset="-79"/>
                  </a:rPr>
                  <a:t> לכוכב של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e-IL" sz="2400" dirty="0" smtClean="0">
                    <a:cs typeface="David" pitchFamily="2" charset="-79"/>
                  </a:rPr>
                  <a:t> ב-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cs typeface="David" pitchFamily="2" charset="-79"/>
                  </a:rPr>
                  <a:t> נדרשים </a:t>
                </a:r>
                <a:r>
                  <a:rPr lang="en-US" sz="2400" dirty="0" smtClean="0">
                    <a:cs typeface="David" pitchFamily="2" charset="-79"/>
                  </a:rPr>
                  <a:t>n-3</a:t>
                </a:r>
                <a:r>
                  <a:rPr lang="he-IL" sz="2400" dirty="0" smtClean="0">
                    <a:cs typeface="David" pitchFamily="2" charset="-79"/>
                  </a:rPr>
                  <a:t> היפוכים (לכל היותר) 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52" y="1587333"/>
                <a:ext cx="7804646" cy="851067"/>
              </a:xfrm>
              <a:prstGeom prst="rect">
                <a:avLst/>
              </a:prstGeom>
              <a:blipFill rotWithShape="1">
                <a:blip r:embed="rId5"/>
                <a:stretch>
                  <a:fillRect t="-5714" r="-1250" b="-135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74351" y="3680786"/>
                <a:ext cx="7804646" cy="5364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נקבל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he-IL" sz="240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num>
                          <m:den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he-IL" sz="2400" dirty="0" smtClean="0">
                    <a:cs typeface="David" pitchFamily="2" charset="-79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−</m:t>
                        </m:r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3</m:t>
                        </m:r>
                      </m:e>
                    </m:d>
                    <m:r>
                      <a:rPr lang="he-IL" sz="2400" b="0" i="0" smtClean="0">
                        <a:latin typeface="Cambria Math"/>
                        <a:cs typeface="David" pitchFamily="2" charset="-79"/>
                      </a:rPr>
                      <m:t>+</m:t>
                    </m:r>
                    <m:d>
                      <m:d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he-IL" sz="240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51" y="3680786"/>
                <a:ext cx="7804646" cy="536494"/>
              </a:xfrm>
              <a:prstGeom prst="rect">
                <a:avLst/>
              </a:prstGeom>
              <a:blipFill rotWithShape="1">
                <a:blip r:embed="rId6"/>
                <a:stretch>
                  <a:fillRect r="-1250" b="-204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98969" y="4419600"/>
                <a:ext cx="7804646" cy="1349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קיבלנו שכדי להגיע מטריאנגולציה כלשהי </a:t>
                </a:r>
                <a:r>
                  <a:rPr lang="en-US" sz="2400" dirty="0" smtClean="0">
                    <a:cs typeface="David" pitchFamily="2" charset="-79"/>
                  </a:rPr>
                  <a:t>T1</a:t>
                </a:r>
                <a:r>
                  <a:rPr lang="he-IL" sz="2400" dirty="0" smtClean="0">
                    <a:cs typeface="David" pitchFamily="2" charset="-79"/>
                  </a:rPr>
                  <a:t> </a:t>
                </a:r>
                <a:r>
                  <a:rPr lang="he-IL" sz="2400" dirty="0" smtClean="0">
                    <a:cs typeface="David" pitchFamily="2" charset="-79"/>
                  </a:rPr>
                  <a:t>לטריאנגולציה אחרת  </a:t>
                </a:r>
                <a:r>
                  <a:rPr lang="en-US" sz="2400" dirty="0" smtClean="0">
                    <a:cs typeface="David" pitchFamily="2" charset="-79"/>
                  </a:rPr>
                  <a:t>T2</a:t>
                </a:r>
                <a:r>
                  <a:rPr lang="he-IL" sz="2400" dirty="0" smtClean="0">
                    <a:cs typeface="David" pitchFamily="2" charset="-79"/>
                  </a:rPr>
                  <a:t>, נצטרך לכל היותר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he-IL" sz="240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num>
                          <m:den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he-IL" sz="2400" dirty="0" smtClean="0">
                    <a:cs typeface="David" pitchFamily="2" charset="-79"/>
                  </a:rPr>
                  <a:t>היפוכים בשביל להגיע מ</a:t>
                </a:r>
                <a:r>
                  <a:rPr lang="en-US" sz="2400" dirty="0" smtClean="0">
                    <a:cs typeface="David" pitchFamily="2" charset="-79"/>
                  </a:rPr>
                  <a:t>T1</a:t>
                </a:r>
                <a:r>
                  <a:rPr lang="he-IL" sz="2400" dirty="0" smtClean="0">
                    <a:cs typeface="David" pitchFamily="2" charset="-79"/>
                  </a:rPr>
                  <a:t>ל-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cs typeface="David" pitchFamily="2" charset="-79"/>
                  </a:rPr>
                  <a:t> ו-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he-IL" sz="2400" i="1" smtClean="0">
                                <a:latin typeface="Cambria Math"/>
                                <a:cs typeface="David" pitchFamily="2" charset="-79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num>
                          <m:den>
                            <m:r>
                              <a:rPr lang="he-IL" sz="2400" b="0" i="1" smtClean="0">
                                <a:latin typeface="Cambria Math"/>
                                <a:cs typeface="David" pitchFamily="2" charset="-79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he-IL" sz="2400" dirty="0" smtClean="0">
                    <a:cs typeface="David" pitchFamily="2" charset="-79"/>
                  </a:rPr>
                  <a:t> היפוכים בשביל להגיע מ-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𝑇</m:t>
                        </m:r>
                      </m:e>
                      <m:sup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∗</m:t>
                        </m:r>
                      </m:sup>
                    </m:sSup>
                  </m:oMath>
                </a14:m>
                <a:r>
                  <a:rPr lang="he-IL" sz="2400" dirty="0" smtClean="0">
                    <a:cs typeface="David" pitchFamily="2" charset="-79"/>
                  </a:rPr>
                  <a:t> ל-</a:t>
                </a:r>
                <a:r>
                  <a:rPr lang="en-US" sz="2400" dirty="0" smtClean="0">
                    <a:cs typeface="David" pitchFamily="2" charset="-79"/>
                  </a:rPr>
                  <a:t>T2</a:t>
                </a:r>
                <a:r>
                  <a:rPr lang="he-IL" sz="2400" dirty="0" smtClean="0">
                    <a:cs typeface="David" pitchFamily="2" charset="-79"/>
                  </a:rPr>
                  <a:t>. סה"כ צעדים מ-</a:t>
                </a:r>
                <a:r>
                  <a:rPr lang="en-US" sz="2400" dirty="0" smtClean="0">
                    <a:cs typeface="David" pitchFamily="2" charset="-79"/>
                  </a:rPr>
                  <a:t>T1</a:t>
                </a:r>
                <a:r>
                  <a:rPr lang="he-IL" sz="2400" dirty="0" smtClean="0">
                    <a:cs typeface="David" pitchFamily="2" charset="-79"/>
                  </a:rPr>
                  <a:t> ל-</a:t>
                </a:r>
                <a:r>
                  <a:rPr lang="en-US" sz="2400" dirty="0" smtClean="0">
                    <a:cs typeface="David" pitchFamily="2" charset="-79"/>
                  </a:rPr>
                  <a:t>T2</a:t>
                </a:r>
                <a:r>
                  <a:rPr lang="he-IL" sz="2400" dirty="0" smtClean="0">
                    <a:cs typeface="David" pitchFamily="2" charset="-79"/>
                  </a:rPr>
                  <a:t>: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69" y="4419600"/>
                <a:ext cx="7804646" cy="1349985"/>
              </a:xfrm>
              <a:prstGeom prst="rect">
                <a:avLst/>
              </a:prstGeom>
              <a:blipFill rotWithShape="1">
                <a:blip r:embed="rId7"/>
                <a:stretch>
                  <a:fillRect t="-4525" r="-1328" b="-81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8969" y="5710535"/>
                <a:ext cx="7804646" cy="9221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he-IL" sz="2400" i="1" smtClean="0">
                              <a:latin typeface="Cambria Math"/>
                              <a:cs typeface="David" pitchFamily="2" charset="-79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he-IL" sz="2400" i="1" smtClean="0">
                                  <a:latin typeface="Cambria Math"/>
                                  <a:cs typeface="David" pitchFamily="2" charset="-79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  <a:cs typeface="David" pitchFamily="2" charset="-79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/>
                                  <a:cs typeface="David" pitchFamily="2" charset="-79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  <a:cs typeface="David" pitchFamily="2" charset="-79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he-IL" sz="2400" b="0" i="1" smtClean="0">
                                  <a:latin typeface="Cambria Math"/>
                                  <a:cs typeface="David" pitchFamily="2" charset="-79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∗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=(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)(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3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)</m:t>
                      </m:r>
                    </m:oMath>
                  </m:oMathPara>
                </a14:m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69" y="5710535"/>
                <a:ext cx="7804646" cy="92217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מלבן 12"/>
          <p:cNvSpPr/>
          <p:nvPr/>
        </p:nvSpPr>
        <p:spPr>
          <a:xfrm>
            <a:off x="1066800" y="6208272"/>
            <a:ext cx="198539" cy="1985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23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10" grpId="0"/>
      <p:bldP spid="11" grpId="0"/>
      <p:bldP spid="12" grpId="0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1424" y="626943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האם אפשר יותר טוב?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7652" y="1882341"/>
            <a:ext cx="7804646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טענה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b="1" dirty="0" smtClean="0">
                <a:cs typeface="David" pitchFamily="2" charset="-79"/>
              </a:rPr>
              <a:t>(לא נוכיח): 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יהיו </a:t>
            </a:r>
            <a:r>
              <a:rPr lang="en-US" sz="2400" dirty="0" smtClean="0">
                <a:cs typeface="David" pitchFamily="2" charset="-79"/>
              </a:rPr>
              <a:t>T1</a:t>
            </a:r>
            <a:r>
              <a:rPr lang="he-IL" sz="2400" dirty="0" smtClean="0">
                <a:cs typeface="David" pitchFamily="2" charset="-79"/>
              </a:rPr>
              <a:t> ו-</a:t>
            </a:r>
            <a:r>
              <a:rPr lang="en-US" sz="2400" dirty="0" smtClean="0">
                <a:cs typeface="David" pitchFamily="2" charset="-79"/>
              </a:rPr>
              <a:t>T2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err="1" smtClean="0">
                <a:cs typeface="David" pitchFamily="2" charset="-79"/>
              </a:rPr>
              <a:t>טריאנגולציות</a:t>
            </a:r>
            <a:r>
              <a:rPr lang="he-IL" sz="2400" dirty="0" smtClean="0">
                <a:cs typeface="David" pitchFamily="2" charset="-79"/>
              </a:rPr>
              <a:t> על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אז מספר ההיפוכים הנדרש בשביל לתרגם את </a:t>
            </a:r>
            <a:r>
              <a:rPr lang="en-US" sz="2400" dirty="0" smtClean="0">
                <a:cs typeface="David" pitchFamily="2" charset="-79"/>
              </a:rPr>
              <a:t>T1 </a:t>
            </a:r>
            <a:r>
              <a:rPr lang="he-IL" sz="2400" dirty="0" smtClean="0">
                <a:cs typeface="David" pitchFamily="2" charset="-79"/>
              </a:rPr>
              <a:t>ל-</a:t>
            </a:r>
            <a:r>
              <a:rPr lang="en-US" sz="2400" dirty="0" smtClean="0">
                <a:cs typeface="David" pitchFamily="2" charset="-79"/>
              </a:rPr>
              <a:t>T2</a:t>
            </a:r>
            <a:r>
              <a:rPr lang="he-IL" sz="2400" dirty="0" smtClean="0">
                <a:cs typeface="David" pitchFamily="2" charset="-79"/>
              </a:rPr>
              <a:t> (או להפך ) הוא לכל היותר </a:t>
            </a:r>
            <a:r>
              <a:rPr lang="he-IL" sz="2400" dirty="0" smtClean="0">
                <a:cs typeface="David" pitchFamily="2" charset="-79"/>
              </a:rPr>
              <a:t>מספר נקודות החיתוך הנוצרות מחציית קשתות זו את זו בגרף </a:t>
            </a:r>
            <a:r>
              <a:rPr lang="he-IL" sz="2400" dirty="0" smtClean="0">
                <a:cs typeface="David" pitchFamily="2" charset="-79"/>
              </a:rPr>
              <a:t>הנוצר מחפיפת שני הגרפים (הנחת שני הגרפים זה על גבי זה כך </a:t>
            </a:r>
            <a:r>
              <a:rPr lang="he-IL" sz="2400" dirty="0" err="1" smtClean="0">
                <a:cs typeface="David" pitchFamily="2" charset="-79"/>
              </a:rPr>
              <a:t>שהקודקודים</a:t>
            </a:r>
            <a:r>
              <a:rPr lang="he-IL" sz="2400" dirty="0" smtClean="0">
                <a:cs typeface="David" pitchFamily="2" charset="-79"/>
              </a:rPr>
              <a:t> יושבים </a:t>
            </a:r>
            <a:r>
              <a:rPr lang="he-IL" sz="2400" dirty="0" smtClean="0">
                <a:cs typeface="David" pitchFamily="2" charset="-79"/>
              </a:rPr>
              <a:t>אלה </a:t>
            </a:r>
            <a:r>
              <a:rPr lang="he-IL" sz="2400" dirty="0" smtClean="0">
                <a:cs typeface="David" pitchFamily="2" charset="-79"/>
              </a:rPr>
              <a:t>על גבי </a:t>
            </a:r>
            <a:r>
              <a:rPr lang="he-IL" sz="2400" dirty="0" smtClean="0">
                <a:cs typeface="David" pitchFamily="2" charset="-79"/>
              </a:rPr>
              <a:t>אלה</a:t>
            </a:r>
            <a:r>
              <a:rPr lang="he-IL" sz="2400" dirty="0" smtClean="0">
                <a:cs typeface="David" pitchFamily="2" charset="-79"/>
              </a:rPr>
              <a:t>)</a:t>
            </a:r>
          </a:p>
        </p:txBody>
      </p:sp>
      <p:pic>
        <p:nvPicPr>
          <p:cNvPr id="4098" name="Picture 2" descr="http://geofflivingston.com/wp-content/uploads/2011/06/barack-obama-yes-we-c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8454">
            <a:off x="1832405" y="442841"/>
            <a:ext cx="2515365" cy="156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813" y="4382962"/>
            <a:ext cx="6257925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8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9206" y="4572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דוגמא:</a:t>
            </a:r>
            <a:endParaRPr lang="he-IL" sz="2400" b="1" dirty="0">
              <a:cs typeface="David" pitchFamily="2" charset="-79"/>
            </a:endParaRPr>
          </a:p>
        </p:txBody>
      </p:sp>
      <p:grpSp>
        <p:nvGrpSpPr>
          <p:cNvPr id="4112" name="קבוצה 4111"/>
          <p:cNvGrpSpPr/>
          <p:nvPr/>
        </p:nvGrpSpPr>
        <p:grpSpPr>
          <a:xfrm>
            <a:off x="758659" y="1219200"/>
            <a:ext cx="2060741" cy="2232469"/>
            <a:chOff x="685800" y="2251002"/>
            <a:chExt cx="2060741" cy="2232469"/>
          </a:xfrm>
        </p:grpSpPr>
        <p:sp>
          <p:nvSpPr>
            <p:cNvPr id="2" name="אליפסה 1"/>
            <p:cNvSpPr/>
            <p:nvPr/>
          </p:nvSpPr>
          <p:spPr>
            <a:xfrm>
              <a:off x="685800" y="2907611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" name="אליפסה 6"/>
            <p:cNvSpPr/>
            <p:nvPr/>
          </p:nvSpPr>
          <p:spPr>
            <a:xfrm>
              <a:off x="1127387" y="3695541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" name="אליפסה 7"/>
            <p:cNvSpPr/>
            <p:nvPr/>
          </p:nvSpPr>
          <p:spPr>
            <a:xfrm>
              <a:off x="2010562" y="3216684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" name="אליפסה 8"/>
            <p:cNvSpPr/>
            <p:nvPr/>
          </p:nvSpPr>
          <p:spPr>
            <a:xfrm>
              <a:off x="2452149" y="4352149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אליפסה 9"/>
            <p:cNvSpPr/>
            <p:nvPr/>
          </p:nvSpPr>
          <p:spPr>
            <a:xfrm>
              <a:off x="2599345" y="2251002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מחבר ישר 5"/>
            <p:cNvCxnSpPr>
              <a:stCxn id="8" idx="3"/>
            </p:cNvCxnSpPr>
            <p:nvPr/>
          </p:nvCxnSpPr>
          <p:spPr>
            <a:xfrm flipH="1">
              <a:off x="1235543" y="3328774"/>
              <a:ext cx="796575" cy="4255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מחבר ישר 13"/>
            <p:cNvCxnSpPr>
              <a:stCxn id="2" idx="4"/>
              <a:endCxn id="7" idx="5"/>
            </p:cNvCxnSpPr>
            <p:nvPr/>
          </p:nvCxnSpPr>
          <p:spPr>
            <a:xfrm>
              <a:off x="759398" y="3038933"/>
              <a:ext cx="493629" cy="7686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מחבר ישר 16"/>
            <p:cNvCxnSpPr>
              <a:stCxn id="2" idx="4"/>
            </p:cNvCxnSpPr>
            <p:nvPr/>
          </p:nvCxnSpPr>
          <p:spPr>
            <a:xfrm>
              <a:off x="759398" y="3038932"/>
              <a:ext cx="1324762" cy="2626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מחבר ישר 19"/>
            <p:cNvCxnSpPr>
              <a:stCxn id="9" idx="6"/>
              <a:endCxn id="7" idx="5"/>
            </p:cNvCxnSpPr>
            <p:nvPr/>
          </p:nvCxnSpPr>
          <p:spPr>
            <a:xfrm flipH="1" flipV="1">
              <a:off x="1253027" y="3807631"/>
              <a:ext cx="1346318" cy="6101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מחבר ישר 22"/>
            <p:cNvCxnSpPr>
              <a:stCxn id="9" idx="5"/>
              <a:endCxn id="8" idx="5"/>
            </p:cNvCxnSpPr>
            <p:nvPr/>
          </p:nvCxnSpPr>
          <p:spPr>
            <a:xfrm flipH="1" flipV="1">
              <a:off x="2136202" y="3328774"/>
              <a:ext cx="441587" cy="11354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מחבר ישר 25"/>
            <p:cNvCxnSpPr>
              <a:stCxn id="9" idx="5"/>
              <a:endCxn id="10" idx="5"/>
            </p:cNvCxnSpPr>
            <p:nvPr/>
          </p:nvCxnSpPr>
          <p:spPr>
            <a:xfrm flipV="1">
              <a:off x="2577789" y="2363092"/>
              <a:ext cx="147196" cy="21011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מחבר ישר 28"/>
            <p:cNvCxnSpPr>
              <a:endCxn id="10" idx="4"/>
            </p:cNvCxnSpPr>
            <p:nvPr/>
          </p:nvCxnSpPr>
          <p:spPr>
            <a:xfrm flipV="1">
              <a:off x="2053487" y="2382324"/>
              <a:ext cx="619456" cy="9656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מחבר ישר 31"/>
            <p:cNvCxnSpPr>
              <a:stCxn id="2" idx="7"/>
              <a:endCxn id="10" idx="3"/>
            </p:cNvCxnSpPr>
            <p:nvPr/>
          </p:nvCxnSpPr>
          <p:spPr>
            <a:xfrm flipV="1">
              <a:off x="811440" y="2363092"/>
              <a:ext cx="1809461" cy="5637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17" name="קבוצה 4116"/>
          <p:cNvGrpSpPr/>
          <p:nvPr/>
        </p:nvGrpSpPr>
        <p:grpSpPr>
          <a:xfrm>
            <a:off x="3459922" y="1221852"/>
            <a:ext cx="2060741" cy="2232469"/>
            <a:chOff x="3197059" y="2286000"/>
            <a:chExt cx="2060741" cy="2232469"/>
          </a:xfrm>
        </p:grpSpPr>
        <p:sp>
          <p:nvSpPr>
            <p:cNvPr id="124" name="אליפסה 123"/>
            <p:cNvSpPr/>
            <p:nvPr/>
          </p:nvSpPr>
          <p:spPr>
            <a:xfrm>
              <a:off x="3197059" y="2942609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5" name="אליפסה 124"/>
            <p:cNvSpPr/>
            <p:nvPr/>
          </p:nvSpPr>
          <p:spPr>
            <a:xfrm>
              <a:off x="3638646" y="3730539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6" name="אליפסה 125"/>
            <p:cNvSpPr/>
            <p:nvPr/>
          </p:nvSpPr>
          <p:spPr>
            <a:xfrm>
              <a:off x="4521821" y="3251682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7" name="אליפסה 126"/>
            <p:cNvSpPr/>
            <p:nvPr/>
          </p:nvSpPr>
          <p:spPr>
            <a:xfrm>
              <a:off x="4963408" y="4387147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8" name="אליפסה 127"/>
            <p:cNvSpPr/>
            <p:nvPr/>
          </p:nvSpPr>
          <p:spPr>
            <a:xfrm>
              <a:off x="5110604" y="2286000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29" name="מחבר ישר 128"/>
            <p:cNvCxnSpPr>
              <a:stCxn id="127" idx="1"/>
              <a:endCxn id="124" idx="4"/>
            </p:cNvCxnSpPr>
            <p:nvPr/>
          </p:nvCxnSpPr>
          <p:spPr>
            <a:xfrm flipH="1" flipV="1">
              <a:off x="3270657" y="3073931"/>
              <a:ext cx="1714307" cy="13324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מחבר ישר 129"/>
            <p:cNvCxnSpPr>
              <a:stCxn id="124" idx="4"/>
              <a:endCxn id="125" idx="5"/>
            </p:cNvCxnSpPr>
            <p:nvPr/>
          </p:nvCxnSpPr>
          <p:spPr>
            <a:xfrm>
              <a:off x="3270657" y="3073931"/>
              <a:ext cx="493629" cy="7686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מחבר ישר 130"/>
            <p:cNvCxnSpPr>
              <a:stCxn id="124" idx="4"/>
            </p:cNvCxnSpPr>
            <p:nvPr/>
          </p:nvCxnSpPr>
          <p:spPr>
            <a:xfrm>
              <a:off x="3270657" y="3073930"/>
              <a:ext cx="1324762" cy="2626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מחבר ישר 131"/>
            <p:cNvCxnSpPr>
              <a:stCxn id="127" idx="6"/>
              <a:endCxn id="125" idx="5"/>
            </p:cNvCxnSpPr>
            <p:nvPr/>
          </p:nvCxnSpPr>
          <p:spPr>
            <a:xfrm flipH="1" flipV="1">
              <a:off x="3764286" y="3842629"/>
              <a:ext cx="1346318" cy="6101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מחבר ישר 132"/>
            <p:cNvCxnSpPr>
              <a:stCxn id="127" idx="5"/>
              <a:endCxn id="126" idx="5"/>
            </p:cNvCxnSpPr>
            <p:nvPr/>
          </p:nvCxnSpPr>
          <p:spPr>
            <a:xfrm flipH="1" flipV="1">
              <a:off x="4647461" y="3363772"/>
              <a:ext cx="441587" cy="11354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מחבר ישר 133"/>
            <p:cNvCxnSpPr>
              <a:stCxn id="127" idx="5"/>
              <a:endCxn id="128" idx="5"/>
            </p:cNvCxnSpPr>
            <p:nvPr/>
          </p:nvCxnSpPr>
          <p:spPr>
            <a:xfrm flipV="1">
              <a:off x="5089048" y="2398090"/>
              <a:ext cx="147196" cy="21011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מחבר ישר 134"/>
            <p:cNvCxnSpPr>
              <a:endCxn id="128" idx="4"/>
            </p:cNvCxnSpPr>
            <p:nvPr/>
          </p:nvCxnSpPr>
          <p:spPr>
            <a:xfrm flipV="1">
              <a:off x="4564746" y="2417322"/>
              <a:ext cx="619456" cy="9656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מחבר ישר 135"/>
            <p:cNvCxnSpPr>
              <a:stCxn id="124" idx="7"/>
              <a:endCxn id="128" idx="3"/>
            </p:cNvCxnSpPr>
            <p:nvPr/>
          </p:nvCxnSpPr>
          <p:spPr>
            <a:xfrm flipV="1">
              <a:off x="3322699" y="2398090"/>
              <a:ext cx="1809461" cy="5637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19" name="קבוצה 4118"/>
          <p:cNvGrpSpPr/>
          <p:nvPr/>
        </p:nvGrpSpPr>
        <p:grpSpPr>
          <a:xfrm>
            <a:off x="6168859" y="1231018"/>
            <a:ext cx="2060741" cy="2232980"/>
            <a:chOff x="5943600" y="2456506"/>
            <a:chExt cx="2060741" cy="2232980"/>
          </a:xfrm>
        </p:grpSpPr>
        <p:grpSp>
          <p:nvGrpSpPr>
            <p:cNvPr id="141" name="קבוצה 140"/>
            <p:cNvGrpSpPr/>
            <p:nvPr/>
          </p:nvGrpSpPr>
          <p:grpSpPr>
            <a:xfrm>
              <a:off x="5943600" y="2457017"/>
              <a:ext cx="2060741" cy="2232469"/>
              <a:chOff x="685800" y="2251002"/>
              <a:chExt cx="2060741" cy="2232469"/>
            </a:xfrm>
          </p:grpSpPr>
          <p:sp>
            <p:nvSpPr>
              <p:cNvPr id="142" name="אליפסה 141"/>
              <p:cNvSpPr/>
              <p:nvPr/>
            </p:nvSpPr>
            <p:spPr>
              <a:xfrm>
                <a:off x="685800" y="2907611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3" name="אליפסה 142"/>
              <p:cNvSpPr/>
              <p:nvPr/>
            </p:nvSpPr>
            <p:spPr>
              <a:xfrm>
                <a:off x="1127387" y="3695541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2010562" y="3216684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2452149" y="4352149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2599345" y="2251002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47" name="מחבר ישר 146"/>
              <p:cNvCxnSpPr>
                <a:stCxn id="144" idx="3"/>
              </p:cNvCxnSpPr>
              <p:nvPr/>
            </p:nvCxnSpPr>
            <p:spPr>
              <a:xfrm flipH="1">
                <a:off x="1235543" y="3328774"/>
                <a:ext cx="796575" cy="42554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מחבר ישר 147"/>
              <p:cNvCxnSpPr>
                <a:stCxn id="142" idx="4"/>
                <a:endCxn id="143" idx="5"/>
              </p:cNvCxnSpPr>
              <p:nvPr/>
            </p:nvCxnSpPr>
            <p:spPr>
              <a:xfrm>
                <a:off x="759398" y="3038933"/>
                <a:ext cx="493629" cy="7686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מחבר ישר 148"/>
              <p:cNvCxnSpPr>
                <a:stCxn id="142" idx="4"/>
              </p:cNvCxnSpPr>
              <p:nvPr/>
            </p:nvCxnSpPr>
            <p:spPr>
              <a:xfrm>
                <a:off x="759398" y="3038932"/>
                <a:ext cx="1324762" cy="26264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מחבר ישר 149"/>
              <p:cNvCxnSpPr>
                <a:stCxn id="145" idx="6"/>
                <a:endCxn id="143" idx="5"/>
              </p:cNvCxnSpPr>
              <p:nvPr/>
            </p:nvCxnSpPr>
            <p:spPr>
              <a:xfrm flipH="1" flipV="1">
                <a:off x="1253027" y="3807631"/>
                <a:ext cx="1346318" cy="61017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מחבר ישר 150"/>
              <p:cNvCxnSpPr>
                <a:stCxn id="145" idx="5"/>
                <a:endCxn id="144" idx="5"/>
              </p:cNvCxnSpPr>
              <p:nvPr/>
            </p:nvCxnSpPr>
            <p:spPr>
              <a:xfrm flipH="1" flipV="1">
                <a:off x="2136202" y="3328774"/>
                <a:ext cx="441587" cy="11354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מחבר ישר 151"/>
              <p:cNvCxnSpPr>
                <a:stCxn id="145" idx="5"/>
                <a:endCxn id="146" idx="5"/>
              </p:cNvCxnSpPr>
              <p:nvPr/>
            </p:nvCxnSpPr>
            <p:spPr>
              <a:xfrm flipV="1">
                <a:off x="2577789" y="2363092"/>
                <a:ext cx="147196" cy="210114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מחבר ישר 152"/>
              <p:cNvCxnSpPr>
                <a:endCxn id="146" idx="4"/>
              </p:cNvCxnSpPr>
              <p:nvPr/>
            </p:nvCxnSpPr>
            <p:spPr>
              <a:xfrm flipV="1">
                <a:off x="2053487" y="2382324"/>
                <a:ext cx="619456" cy="96568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מחבר ישר 153"/>
              <p:cNvCxnSpPr>
                <a:stCxn id="142" idx="7"/>
                <a:endCxn id="146" idx="3"/>
              </p:cNvCxnSpPr>
              <p:nvPr/>
            </p:nvCxnSpPr>
            <p:spPr>
              <a:xfrm flipV="1">
                <a:off x="811440" y="2363092"/>
                <a:ext cx="1809461" cy="56375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5" name="קבוצה 154"/>
            <p:cNvGrpSpPr/>
            <p:nvPr/>
          </p:nvGrpSpPr>
          <p:grpSpPr>
            <a:xfrm>
              <a:off x="5943600" y="2456506"/>
              <a:ext cx="2060741" cy="2232469"/>
              <a:chOff x="3197059" y="2286000"/>
              <a:chExt cx="2060741" cy="2232469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3197059" y="2942609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3638646" y="3730539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4521821" y="3251682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4963408" y="4387147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5110604" y="2286000"/>
                <a:ext cx="147196" cy="1313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61" name="מחבר ישר 160"/>
              <p:cNvCxnSpPr>
                <a:stCxn id="159" idx="1"/>
                <a:endCxn id="156" idx="4"/>
              </p:cNvCxnSpPr>
              <p:nvPr/>
            </p:nvCxnSpPr>
            <p:spPr>
              <a:xfrm flipH="1" flipV="1">
                <a:off x="3270657" y="3073931"/>
                <a:ext cx="1714307" cy="13324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מחבר ישר 161"/>
              <p:cNvCxnSpPr>
                <a:stCxn id="156" idx="4"/>
                <a:endCxn id="157" idx="5"/>
              </p:cNvCxnSpPr>
              <p:nvPr/>
            </p:nvCxnSpPr>
            <p:spPr>
              <a:xfrm>
                <a:off x="3270657" y="3073931"/>
                <a:ext cx="493629" cy="7686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מחבר ישר 162"/>
              <p:cNvCxnSpPr>
                <a:stCxn id="156" idx="4"/>
              </p:cNvCxnSpPr>
              <p:nvPr/>
            </p:nvCxnSpPr>
            <p:spPr>
              <a:xfrm>
                <a:off x="3270657" y="3073930"/>
                <a:ext cx="1324762" cy="26264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מחבר ישר 163"/>
              <p:cNvCxnSpPr>
                <a:stCxn id="159" idx="6"/>
                <a:endCxn id="157" idx="5"/>
              </p:cNvCxnSpPr>
              <p:nvPr/>
            </p:nvCxnSpPr>
            <p:spPr>
              <a:xfrm flipH="1" flipV="1">
                <a:off x="3764286" y="3842629"/>
                <a:ext cx="1346318" cy="61017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מחבר ישר 164"/>
              <p:cNvCxnSpPr>
                <a:stCxn id="159" idx="5"/>
                <a:endCxn id="158" idx="5"/>
              </p:cNvCxnSpPr>
              <p:nvPr/>
            </p:nvCxnSpPr>
            <p:spPr>
              <a:xfrm flipH="1" flipV="1">
                <a:off x="4647461" y="3363772"/>
                <a:ext cx="441587" cy="11354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מחבר ישר 165"/>
              <p:cNvCxnSpPr>
                <a:stCxn id="159" idx="5"/>
                <a:endCxn id="160" idx="5"/>
              </p:cNvCxnSpPr>
              <p:nvPr/>
            </p:nvCxnSpPr>
            <p:spPr>
              <a:xfrm flipV="1">
                <a:off x="5089048" y="2398090"/>
                <a:ext cx="147196" cy="210114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מחבר ישר 166"/>
              <p:cNvCxnSpPr>
                <a:endCxn id="160" idx="4"/>
              </p:cNvCxnSpPr>
              <p:nvPr/>
            </p:nvCxnSpPr>
            <p:spPr>
              <a:xfrm flipV="1">
                <a:off x="4564746" y="2417322"/>
                <a:ext cx="619456" cy="96568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מחבר ישר 167"/>
              <p:cNvCxnSpPr>
                <a:stCxn id="156" idx="7"/>
                <a:endCxn id="160" idx="3"/>
              </p:cNvCxnSpPr>
              <p:nvPr/>
            </p:nvCxnSpPr>
            <p:spPr>
              <a:xfrm flipV="1">
                <a:off x="3322699" y="2398090"/>
                <a:ext cx="1809461" cy="56375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18" name="אליפסה 4117"/>
          <p:cNvSpPr/>
          <p:nvPr/>
        </p:nvSpPr>
        <p:spPr>
          <a:xfrm>
            <a:off x="6912318" y="2531197"/>
            <a:ext cx="143642" cy="143642"/>
          </a:xfrm>
          <a:prstGeom prst="ellipse">
            <a:avLst/>
          </a:prstGeom>
          <a:solidFill>
            <a:srgbClr val="FF0000">
              <a:alpha val="69804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1" name="TextBox 170"/>
          <p:cNvSpPr txBox="1"/>
          <p:nvPr/>
        </p:nvSpPr>
        <p:spPr>
          <a:xfrm>
            <a:off x="762000" y="3576935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ואכן - </a:t>
            </a:r>
            <a:endParaRPr lang="he-IL" sz="2400" b="1" dirty="0">
              <a:cs typeface="David" pitchFamily="2" charset="-79"/>
            </a:endParaRPr>
          </a:p>
        </p:txBody>
      </p:sp>
      <p:cxnSp>
        <p:nvCxnSpPr>
          <p:cNvPr id="178" name="מחבר ישר 177"/>
          <p:cNvCxnSpPr/>
          <p:nvPr/>
        </p:nvCxnSpPr>
        <p:spPr>
          <a:xfrm flipH="1">
            <a:off x="4191000" y="5393973"/>
            <a:ext cx="796575" cy="4255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20" name="קבוצה 4119"/>
          <p:cNvGrpSpPr/>
          <p:nvPr/>
        </p:nvGrpSpPr>
        <p:grpSpPr>
          <a:xfrm>
            <a:off x="3657600" y="4316201"/>
            <a:ext cx="2060741" cy="2232469"/>
            <a:chOff x="3657600" y="4316201"/>
            <a:chExt cx="2060741" cy="2232469"/>
          </a:xfrm>
        </p:grpSpPr>
        <p:sp>
          <p:nvSpPr>
            <p:cNvPr id="173" name="אליפסה 172"/>
            <p:cNvSpPr/>
            <p:nvPr/>
          </p:nvSpPr>
          <p:spPr>
            <a:xfrm>
              <a:off x="3657600" y="4972810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4" name="אליפסה 173"/>
            <p:cNvSpPr/>
            <p:nvPr/>
          </p:nvSpPr>
          <p:spPr>
            <a:xfrm>
              <a:off x="4099187" y="5760740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5" name="אליפסה 174"/>
            <p:cNvSpPr/>
            <p:nvPr/>
          </p:nvSpPr>
          <p:spPr>
            <a:xfrm>
              <a:off x="4982362" y="5281883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6" name="אליפסה 175"/>
            <p:cNvSpPr/>
            <p:nvPr/>
          </p:nvSpPr>
          <p:spPr>
            <a:xfrm>
              <a:off x="5423949" y="6417348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7" name="אליפסה 176"/>
            <p:cNvSpPr/>
            <p:nvPr/>
          </p:nvSpPr>
          <p:spPr>
            <a:xfrm>
              <a:off x="5571145" y="4316201"/>
              <a:ext cx="147196" cy="1313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79" name="מחבר ישר 178"/>
            <p:cNvCxnSpPr>
              <a:stCxn id="173" idx="4"/>
              <a:endCxn id="174" idx="5"/>
            </p:cNvCxnSpPr>
            <p:nvPr/>
          </p:nvCxnSpPr>
          <p:spPr>
            <a:xfrm>
              <a:off x="3731198" y="5104132"/>
              <a:ext cx="493629" cy="7686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מחבר ישר 179"/>
            <p:cNvCxnSpPr>
              <a:stCxn id="173" idx="4"/>
            </p:cNvCxnSpPr>
            <p:nvPr/>
          </p:nvCxnSpPr>
          <p:spPr>
            <a:xfrm>
              <a:off x="3731198" y="5104131"/>
              <a:ext cx="1324762" cy="2626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מחבר ישר 180"/>
            <p:cNvCxnSpPr>
              <a:stCxn id="176" idx="6"/>
              <a:endCxn id="174" idx="5"/>
            </p:cNvCxnSpPr>
            <p:nvPr/>
          </p:nvCxnSpPr>
          <p:spPr>
            <a:xfrm flipH="1" flipV="1">
              <a:off x="4224827" y="5872830"/>
              <a:ext cx="1346318" cy="6101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מחבר ישר 181"/>
            <p:cNvCxnSpPr>
              <a:stCxn id="176" idx="5"/>
              <a:endCxn id="175" idx="5"/>
            </p:cNvCxnSpPr>
            <p:nvPr/>
          </p:nvCxnSpPr>
          <p:spPr>
            <a:xfrm flipH="1" flipV="1">
              <a:off x="5108002" y="5393973"/>
              <a:ext cx="441587" cy="11354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מחבר ישר 182"/>
            <p:cNvCxnSpPr>
              <a:stCxn id="176" idx="5"/>
              <a:endCxn id="177" idx="5"/>
            </p:cNvCxnSpPr>
            <p:nvPr/>
          </p:nvCxnSpPr>
          <p:spPr>
            <a:xfrm flipV="1">
              <a:off x="5549589" y="4428291"/>
              <a:ext cx="147196" cy="21011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מחבר ישר 183"/>
            <p:cNvCxnSpPr>
              <a:endCxn id="177" idx="4"/>
            </p:cNvCxnSpPr>
            <p:nvPr/>
          </p:nvCxnSpPr>
          <p:spPr>
            <a:xfrm flipV="1">
              <a:off x="5025287" y="4447523"/>
              <a:ext cx="619456" cy="9656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מחבר ישר 184"/>
            <p:cNvCxnSpPr>
              <a:stCxn id="173" idx="7"/>
              <a:endCxn id="177" idx="3"/>
            </p:cNvCxnSpPr>
            <p:nvPr/>
          </p:nvCxnSpPr>
          <p:spPr>
            <a:xfrm flipV="1">
              <a:off x="3783240" y="4428291"/>
              <a:ext cx="1809461" cy="5637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7" name="מחבר ישר 186"/>
          <p:cNvCxnSpPr>
            <a:stCxn id="173" idx="4"/>
            <a:endCxn id="176" idx="6"/>
          </p:cNvCxnSpPr>
          <p:nvPr/>
        </p:nvCxnSpPr>
        <p:spPr>
          <a:xfrm>
            <a:off x="3731198" y="5104132"/>
            <a:ext cx="1839947" cy="13788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86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118" grpId="0" animBg="1"/>
      <p:bldP spid="17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djspyhunter.com/blog/wp-content/uploads/2006/08/3d-glass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609600"/>
            <a:ext cx="28575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לבן 4"/>
          <p:cNvSpPr/>
          <p:nvPr/>
        </p:nvSpPr>
        <p:spPr>
          <a:xfrm>
            <a:off x="4021741" y="228600"/>
            <a:ext cx="46650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David" pitchFamily="34" charset="-79"/>
                <a:cs typeface="David" pitchFamily="34" charset="-79"/>
              </a:rPr>
              <a:t>טריאנגולציה ב-3</a:t>
            </a:r>
          </a:p>
          <a:p>
            <a:pPr algn="ctr"/>
            <a:r>
              <a:rPr lang="he-IL" sz="54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David" pitchFamily="34" charset="-79"/>
                <a:cs typeface="David" pitchFamily="34" charset="-79"/>
              </a:rPr>
              <a:t>מימדים</a:t>
            </a:r>
            <a:endParaRPr lang="he-IL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David" pitchFamily="34" charset="-79"/>
              <a:cs typeface="David" pitchFamily="34" charset="-79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2154" y="2133600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טריאנגולציה בשלושה </a:t>
            </a:r>
            <a:r>
              <a:rPr lang="he-IL" sz="2400" dirty="0" err="1" smtClean="0">
                <a:cs typeface="David" pitchFamily="2" charset="-79"/>
              </a:rPr>
              <a:t>מימדים</a:t>
            </a:r>
            <a:r>
              <a:rPr lang="he-IL" sz="2400" dirty="0" smtClean="0">
                <a:cs typeface="David" pitchFamily="2" charset="-79"/>
              </a:rPr>
              <a:t> היא למעשה חלוקה של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במרחב על ידי ארבעונים.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2154" y="2979003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בפרק הראשון ראינו שלא ניתן לבצע טריאנגולציה לכל פאון.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5954" y="3500735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מה לגבי קבוצת נקודות?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5954" y="3957935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מסתבר שכן! נוכל לראות זאת על ידי הכללה של האלגוריתם האינקרמנטלי לתלת-</a:t>
            </a:r>
            <a:r>
              <a:rPr lang="he-IL" sz="2400" dirty="0" err="1" smtClean="0">
                <a:cs typeface="David" pitchFamily="2" charset="-79"/>
              </a:rPr>
              <a:t>מימד</a:t>
            </a:r>
            <a:r>
              <a:rPr lang="he-IL" sz="2400" dirty="0" smtClean="0">
                <a:cs typeface="David" pitchFamily="2" charset="-79"/>
              </a:rPr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724400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1. נמיין את הנקודות לפי </a:t>
            </a:r>
            <a:r>
              <a:rPr lang="he-IL" sz="2400" dirty="0" err="1" smtClean="0">
                <a:cs typeface="David" pitchFamily="2" charset="-79"/>
              </a:rPr>
              <a:t>קוארדינטת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en-US" sz="2400" dirty="0" smtClean="0">
                <a:cs typeface="David" pitchFamily="2" charset="-79"/>
              </a:rPr>
              <a:t>x</a:t>
            </a:r>
            <a:r>
              <a:rPr lang="he-IL" sz="2400" dirty="0" smtClean="0">
                <a:cs typeface="David" pitchFamily="2" charset="-79"/>
              </a:rPr>
              <a:t>, אם יש נקודות שוות </a:t>
            </a:r>
            <a:r>
              <a:rPr lang="he-IL" sz="2400" dirty="0" err="1" smtClean="0">
                <a:cs typeface="David" pitchFamily="2" charset="-79"/>
              </a:rPr>
              <a:t>קוארדינטת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en-US" sz="2400" dirty="0" smtClean="0">
                <a:cs typeface="David" pitchFamily="2" charset="-79"/>
              </a:rPr>
              <a:t>x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- </a:t>
            </a:r>
            <a:r>
              <a:rPr lang="he-IL" sz="2400" dirty="0" smtClean="0">
                <a:cs typeface="David" pitchFamily="2" charset="-79"/>
              </a:rPr>
              <a:t>אז לפי </a:t>
            </a:r>
            <a:r>
              <a:rPr lang="he-IL" sz="2400" dirty="0" err="1" smtClean="0">
                <a:cs typeface="David" pitchFamily="2" charset="-79"/>
              </a:rPr>
              <a:t>קוארדינטת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en-US" sz="2400" dirty="0" smtClean="0">
                <a:cs typeface="David" pitchFamily="2" charset="-79"/>
              </a:rPr>
              <a:t>Y</a:t>
            </a:r>
            <a:r>
              <a:rPr lang="he-IL" sz="2400" dirty="0" smtClean="0">
                <a:cs typeface="David" pitchFamily="2" charset="-79"/>
              </a:rPr>
              <a:t>,</a:t>
            </a:r>
            <a:r>
              <a:rPr lang="en-US" sz="2400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 וכך גם עם </a:t>
            </a:r>
            <a:r>
              <a:rPr lang="en-US" sz="2400" dirty="0" smtClean="0">
                <a:cs typeface="David" pitchFamily="2" charset="-79"/>
              </a:rPr>
              <a:t>z</a:t>
            </a:r>
            <a:r>
              <a:rPr lang="he-IL" sz="2400" dirty="0" smtClean="0">
                <a:cs typeface="David" pitchFamily="2" charset="-79"/>
              </a:rPr>
              <a:t>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8200" y="5646003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>
                <a:cs typeface="David" pitchFamily="2" charset="-79"/>
              </a:rPr>
              <a:t>2</a:t>
            </a:r>
            <a:r>
              <a:rPr lang="he-IL" sz="2400" dirty="0" smtClean="0">
                <a:cs typeface="David" pitchFamily="2" charset="-79"/>
              </a:rPr>
              <a:t>. בכל שלב נוסיף נקודה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 ונחבר אותה לקודקודי </a:t>
            </a:r>
            <a:r>
              <a:rPr lang="he-IL" sz="2400" dirty="0" smtClean="0">
                <a:cs typeface="David" pitchFamily="2" charset="-79"/>
              </a:rPr>
              <a:t>הקמור הנראים על ידי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שהושג בשלב הקודם</a:t>
            </a: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166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6" grpId="0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90600" y="4572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מה לגבי מספר הארבעונים בחלוקה-לארבעונים?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990600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בניגוד לדו-</a:t>
            </a:r>
            <a:r>
              <a:rPr lang="he-IL" sz="2400" dirty="0" err="1" smtClean="0">
                <a:cs typeface="David" pitchFamily="2" charset="-79"/>
              </a:rPr>
              <a:t>מימד</a:t>
            </a:r>
            <a:r>
              <a:rPr lang="he-IL" sz="2400" dirty="0" smtClean="0">
                <a:cs typeface="David" pitchFamily="2" charset="-79"/>
              </a:rPr>
              <a:t>, בתלת-</a:t>
            </a:r>
            <a:r>
              <a:rPr lang="he-IL" sz="2400" dirty="0" err="1" smtClean="0">
                <a:cs typeface="David" pitchFamily="2" charset="-79"/>
              </a:rPr>
              <a:t>מימד</a:t>
            </a:r>
            <a:r>
              <a:rPr lang="he-IL" sz="2400" dirty="0" smtClean="0">
                <a:cs typeface="David" pitchFamily="2" charset="-79"/>
              </a:rPr>
              <a:t> מספר הארבעונים אינו זהה בכל טריאנגולציה של 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82154" y="2286000"/>
                <a:ext cx="7804646" cy="12454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solidFill>
                      <a:srgbClr val="FF0000"/>
                    </a:solidFill>
                    <a:cs typeface="David" pitchFamily="2" charset="-79"/>
                  </a:rPr>
                  <a:t>טענה: </a:t>
                </a:r>
                <a:r>
                  <a:rPr lang="he-IL" sz="2400" dirty="0" smtClean="0">
                    <a:cs typeface="David" pitchFamily="2" charset="-79"/>
                  </a:rPr>
                  <a:t>תהי 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קבוצת נקודות ב-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e-IL" sz="2400" i="1" smtClean="0">
                            <a:latin typeface="Cambria Math"/>
                            <a:cs typeface="David" pitchFamily="2" charset="-79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David" pitchFamily="2" charset="-79"/>
                          </a:rPr>
                          <m:t>𝑅</m:t>
                        </m:r>
                      </m:e>
                      <m:sup>
                        <m:r>
                          <a:rPr lang="he-IL" sz="2400" b="0" i="1" smtClean="0">
                            <a:latin typeface="Cambria Math"/>
                            <a:cs typeface="David" pitchFamily="2" charset="-79"/>
                          </a:rPr>
                          <m:t>3</m:t>
                        </m:r>
                      </m:sup>
                    </m:sSup>
                  </m:oMath>
                </a14:m>
                <a:r>
                  <a:rPr lang="he-IL" sz="2400" dirty="0" smtClean="0">
                    <a:cs typeface="David" pitchFamily="2" charset="-79"/>
                  </a:rPr>
                  <a:t> במיקום כללי, כך שיש </a:t>
                </a:r>
                <a:r>
                  <a:rPr lang="en-US" sz="2400" dirty="0" smtClean="0">
                    <a:cs typeface="David" pitchFamily="2" charset="-79"/>
                  </a:rPr>
                  <a:t>h</a:t>
                </a:r>
                <a:r>
                  <a:rPr lang="he-IL" sz="2400" dirty="0" smtClean="0">
                    <a:cs typeface="David" pitchFamily="2" charset="-79"/>
                  </a:rPr>
                  <a:t> נקודות על שפת הקמור ו-</a:t>
                </a:r>
                <a:r>
                  <a:rPr lang="en-US" sz="2400" dirty="0" smtClean="0">
                    <a:cs typeface="David" pitchFamily="2" charset="-79"/>
                  </a:rPr>
                  <a:t>k</a:t>
                </a:r>
                <a:r>
                  <a:rPr lang="he-IL" sz="2400" dirty="0" smtClean="0">
                    <a:cs typeface="David" pitchFamily="2" charset="-79"/>
                  </a:rPr>
                  <a:t> נקודות פנימיות. אזי קיימת חלוקה לארבעונים של 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בעלת </a:t>
                </a:r>
                <a14:m>
                  <m:oMath xmlns:m="http://schemas.openxmlformats.org/officeDocument/2006/math">
                    <m:r>
                      <a:rPr lang="he-IL" sz="2400" b="0" i="1" smtClean="0">
                        <a:latin typeface="Cambria Math"/>
                        <a:cs typeface="David" pitchFamily="2" charset="-79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7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ארבעונים.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154" y="2286000"/>
                <a:ext cx="7804646" cy="1245406"/>
              </a:xfrm>
              <a:prstGeom prst="rect">
                <a:avLst/>
              </a:prstGeom>
              <a:blipFill rotWithShape="1">
                <a:blip r:embed="rId3"/>
                <a:stretch>
                  <a:fillRect l="-1875" t="-4902" r="-1250" b="-73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882154" y="36576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הוכחה: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191000"/>
            <a:ext cx="78046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נביט בקמור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נגדיר את </a:t>
            </a:r>
            <a:r>
              <a:rPr lang="en-US" sz="2400" dirty="0" smtClean="0">
                <a:cs typeface="David" pitchFamily="2" charset="-79"/>
              </a:rPr>
              <a:t>e</a:t>
            </a:r>
            <a:r>
              <a:rPr lang="he-IL" sz="2400" dirty="0" smtClean="0">
                <a:cs typeface="David" pitchFamily="2" charset="-79"/>
              </a:rPr>
              <a:t> להיות מספר הקשתות בקמור ואת </a:t>
            </a:r>
            <a:r>
              <a:rPr lang="en-US" sz="2400" dirty="0" smtClean="0">
                <a:cs typeface="David" pitchFamily="2" charset="-79"/>
              </a:rPr>
              <a:t>t</a:t>
            </a:r>
            <a:r>
              <a:rPr lang="he-IL" sz="2400" dirty="0" smtClean="0">
                <a:cs typeface="David" pitchFamily="2" charset="-79"/>
              </a:rPr>
              <a:t> מספר המשולשים בקמור. בגלל הנחת המיקום הכללי, כל פאות הקמור הינם משולשים.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82154" y="5862935"/>
                <a:ext cx="7804646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לפי נוסחת </a:t>
                </a:r>
                <a:r>
                  <a:rPr lang="he-IL" sz="2400" dirty="0" err="1" smtClean="0">
                    <a:cs typeface="David" pitchFamily="2" charset="-79"/>
                  </a:rPr>
                  <a:t>אוילר</a:t>
                </a:r>
                <a:r>
                  <a:rPr lang="he-IL" sz="2400" dirty="0" smtClean="0">
                    <a:cs typeface="David" pitchFamily="2" charset="-79"/>
                  </a:rPr>
                  <a:t> נקבל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𝑡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, ואז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6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ו-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𝑡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4</m:t>
                    </m:r>
                  </m:oMath>
                </a14:m>
                <a:endParaRPr lang="he-IL" sz="2400" dirty="0" smtClean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154" y="5862935"/>
                <a:ext cx="7804646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82" r="-11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85800" y="1821597"/>
            <a:ext cx="80332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נרצה בכל זאת איזשהו מידע על כמות </a:t>
            </a:r>
            <a:r>
              <a:rPr lang="he-IL" sz="2400" dirty="0" smtClean="0">
                <a:cs typeface="David" pitchFamily="2" charset="-79"/>
              </a:rPr>
              <a:t>הארבעונים </a:t>
            </a:r>
            <a:r>
              <a:rPr lang="he-IL" sz="2400" dirty="0" smtClean="0">
                <a:cs typeface="David" pitchFamily="2" charset="-79"/>
              </a:rPr>
              <a:t>בחלוקה לארבעונים.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82154" y="5415170"/>
                <a:ext cx="780464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מאחר שכל קשת גובלת בשני משולשים, מתקבל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𝑡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.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154" y="5415170"/>
                <a:ext cx="7804646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10526" r="-1172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2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21" grpId="0"/>
      <p:bldP spid="10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90600" y="550546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נביט </a:t>
            </a:r>
            <a:r>
              <a:rPr lang="he-IL" sz="2400" dirty="0" err="1" smtClean="0">
                <a:cs typeface="David" pitchFamily="2" charset="-79"/>
              </a:rPr>
              <a:t>בקודקוד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en-US" sz="2400" dirty="0" smtClean="0">
                <a:cs typeface="David" pitchFamily="2" charset="-79"/>
              </a:rPr>
              <a:t>v</a:t>
            </a:r>
            <a:r>
              <a:rPr lang="he-IL" sz="2400" dirty="0" smtClean="0">
                <a:cs typeface="David" pitchFamily="2" charset="-79"/>
              </a:rPr>
              <a:t> על הקמור, כאשר </a:t>
            </a:r>
            <a:r>
              <a:rPr lang="en-US" sz="2400" dirty="0" smtClean="0">
                <a:cs typeface="David" pitchFamily="2" charset="-79"/>
              </a:rPr>
              <a:t>v</a:t>
            </a:r>
            <a:r>
              <a:rPr lang="he-IL" sz="2400" dirty="0" smtClean="0">
                <a:cs typeface="David" pitchFamily="2" charset="-79"/>
              </a:rPr>
              <a:t> מהווה </a:t>
            </a:r>
            <a:r>
              <a:rPr lang="he-IL" sz="2400" dirty="0" err="1" smtClean="0">
                <a:cs typeface="David" pitchFamily="2" charset="-79"/>
              </a:rPr>
              <a:t>קודקודם</a:t>
            </a:r>
            <a:r>
              <a:rPr lang="he-IL" sz="2400" dirty="0" smtClean="0">
                <a:cs typeface="David" pitchFamily="2" charset="-79"/>
              </a:rPr>
              <a:t> של </a:t>
            </a:r>
            <a:r>
              <a:rPr lang="en-US" sz="2400" dirty="0" smtClean="0">
                <a:cs typeface="David" pitchFamily="2" charset="-79"/>
              </a:rPr>
              <a:t>r</a:t>
            </a:r>
            <a:r>
              <a:rPr lang="he-IL" sz="2400" dirty="0" smtClean="0">
                <a:cs typeface="David" pitchFamily="2" charset="-79"/>
              </a:rPr>
              <a:t> משולשים על הקמור.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8200" y="2296904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כך יצרנו </a:t>
            </a:r>
            <a:r>
              <a:rPr lang="en-US" sz="2400" dirty="0" smtClean="0">
                <a:cs typeface="David" pitchFamily="2" charset="-79"/>
              </a:rPr>
              <a:t>(2h-4)-r</a:t>
            </a:r>
            <a:r>
              <a:rPr lang="he-IL" sz="2400" dirty="0" smtClean="0">
                <a:cs typeface="David" pitchFamily="2" charset="-79"/>
              </a:rPr>
              <a:t> ארבעונים, אחד לכל משולש ש-</a:t>
            </a:r>
            <a:r>
              <a:rPr lang="en-US" sz="2400" dirty="0" smtClean="0">
                <a:cs typeface="David" pitchFamily="2" charset="-79"/>
              </a:rPr>
              <a:t>v</a:t>
            </a:r>
            <a:r>
              <a:rPr lang="he-IL" sz="2400" dirty="0" smtClean="0">
                <a:cs typeface="David" pitchFamily="2" charset="-79"/>
              </a:rPr>
              <a:t> אינו </a:t>
            </a:r>
            <a:r>
              <a:rPr lang="he-IL" sz="2400" dirty="0" err="1" smtClean="0">
                <a:cs typeface="David" pitchFamily="2" charset="-79"/>
              </a:rPr>
              <a:t>קודקוד</a:t>
            </a:r>
            <a:r>
              <a:rPr lang="he-IL" sz="2400" dirty="0" smtClean="0">
                <a:cs typeface="David" pitchFamily="2" charset="-79"/>
              </a:rPr>
              <a:t> שלו.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2154" y="3957935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מכאן, שעבור כל נקודה פנימית הוספנו 3 ארבעונים. עבור </a:t>
            </a:r>
            <a:r>
              <a:rPr lang="en-US" sz="2400" b="1" dirty="0" smtClean="0">
                <a:cs typeface="David" pitchFamily="2" charset="-79"/>
              </a:rPr>
              <a:t>k</a:t>
            </a:r>
            <a:r>
              <a:rPr lang="he-IL" sz="2400" b="1" dirty="0" smtClean="0">
                <a:cs typeface="David" pitchFamily="2" charset="-79"/>
              </a:rPr>
              <a:t> נקודות פנימיות נקבל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82154" y="4796135"/>
                <a:ext cx="780464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David" pitchFamily="2" charset="-79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David" pitchFamily="2" charset="-79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/>
                              <a:cs typeface="David" pitchFamily="2" charset="-79"/>
                            </a:rPr>
                            <m:t>h</m:t>
                          </m:r>
                          <m:r>
                            <a:rPr lang="en-US" sz="2400" b="0" i="1" smtClean="0">
                              <a:latin typeface="Cambria Math"/>
                              <a:cs typeface="David" pitchFamily="2" charset="-79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David" pitchFamily="2" charset="-79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/>
                              <a:cs typeface="David" pitchFamily="2" charset="-79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cs typeface="David" pitchFamily="2" charset="-79"/>
                            </a:rPr>
                            <m:t>𝑟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3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3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h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4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𝑟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≤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3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h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cs typeface="David" pitchFamily="2" charset="-79"/>
                        </a:rPr>
                        <m:t>7</m:t>
                      </m:r>
                    </m:oMath>
                  </m:oMathPara>
                </a14:m>
                <a:endParaRPr lang="he-IL" sz="2400" dirty="0" smtClean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154" y="4796135"/>
                <a:ext cx="7804646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948350" y="1381543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כעת נבנה חלוקה לארבעונים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על ידי הוספה של קשתות מ-</a:t>
            </a:r>
            <a:r>
              <a:rPr lang="en-US" sz="2400" dirty="0" smtClean="0">
                <a:cs typeface="David" pitchFamily="2" charset="-79"/>
              </a:rPr>
              <a:t>v</a:t>
            </a:r>
            <a:r>
              <a:rPr lang="he-IL" sz="2400" dirty="0" smtClean="0">
                <a:cs typeface="David" pitchFamily="2" charset="-79"/>
              </a:rPr>
              <a:t> לכל </a:t>
            </a:r>
            <a:r>
              <a:rPr lang="he-IL" sz="2400" dirty="0" err="1" smtClean="0">
                <a:cs typeface="David" pitchFamily="2" charset="-79"/>
              </a:rPr>
              <a:t>קודקוד</a:t>
            </a:r>
            <a:r>
              <a:rPr lang="he-IL" sz="2400" dirty="0" smtClean="0">
                <a:cs typeface="David" pitchFamily="2" charset="-79"/>
              </a:rPr>
              <a:t> אחר על הקמור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2154" y="2758569"/>
            <a:ext cx="78046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בדומה להוכחה בדו </a:t>
            </a:r>
            <a:r>
              <a:rPr lang="he-IL" sz="2400" dirty="0" err="1" smtClean="0">
                <a:cs typeface="David" pitchFamily="2" charset="-79"/>
              </a:rPr>
              <a:t>מימד</a:t>
            </a:r>
            <a:r>
              <a:rPr lang="he-IL" sz="2400" dirty="0" smtClean="0">
                <a:cs typeface="David" pitchFamily="2" charset="-79"/>
              </a:rPr>
              <a:t>, ניקח כעת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 נקודה פנימית, ונמתח 4 קשתות ממנה אל קודקודי הארבעון שמכיל אותה. ע"י כך חילקנו את הארבעון ל-4 ארבעונים.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65539" y="5715000"/>
                <a:ext cx="792461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𝑟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3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539" y="5715000"/>
                <a:ext cx="79246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חץ למעלה 4"/>
          <p:cNvSpPr/>
          <p:nvPr/>
        </p:nvSpPr>
        <p:spPr>
          <a:xfrm>
            <a:off x="6339830" y="5257800"/>
            <a:ext cx="21337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מספר שקופית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99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21" grpId="0"/>
      <p:bldP spid="10" grpId="0"/>
      <p:bldP spid="17" grpId="0"/>
      <p:bldP spid="2" grpId="0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9283" y="550545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איך יראה ה-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בטריאנגולציה של נקודות במרחב?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9283" y="1143000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בדומה לדו ממד, נבנה גרף שכל אחד </a:t>
            </a:r>
            <a:r>
              <a:rPr lang="he-IL" sz="2400" dirty="0" err="1" smtClean="0">
                <a:cs typeface="David" pitchFamily="2" charset="-79"/>
              </a:rPr>
              <a:t>מקודקודיו</a:t>
            </a:r>
            <a:r>
              <a:rPr lang="he-IL" sz="2400" dirty="0" smtClean="0">
                <a:cs typeface="David" pitchFamily="2" charset="-79"/>
              </a:rPr>
              <a:t> מייצג טריאנגולציה אחת.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9283" y="1973997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ההבדל המהותי הוא שבגרף זה תהיה קשת בין </a:t>
            </a:r>
            <a:r>
              <a:rPr lang="en-US" sz="2400" dirty="0" smtClean="0">
                <a:cs typeface="David" pitchFamily="2" charset="-79"/>
              </a:rPr>
              <a:t>T1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ל-</a:t>
            </a:r>
            <a:r>
              <a:rPr lang="en-US" sz="2400" dirty="0" smtClean="0">
                <a:cs typeface="David" pitchFamily="2" charset="-79"/>
              </a:rPr>
              <a:t>T2</a:t>
            </a:r>
            <a:r>
              <a:rPr lang="he-IL" sz="2400" dirty="0" smtClean="0">
                <a:cs typeface="David" pitchFamily="2" charset="-79"/>
              </a:rPr>
              <a:t>, אם ניתן להגיע לטריאנגולציה של </a:t>
            </a:r>
            <a:r>
              <a:rPr lang="en-US" sz="2400" dirty="0" smtClean="0">
                <a:cs typeface="David" pitchFamily="2" charset="-79"/>
              </a:rPr>
              <a:t>T1</a:t>
            </a:r>
            <a:r>
              <a:rPr lang="he-IL" sz="2400" dirty="0" smtClean="0">
                <a:cs typeface="David" pitchFamily="2" charset="-79"/>
              </a:rPr>
              <a:t> על ידי </a:t>
            </a:r>
            <a:r>
              <a:rPr lang="he-IL" sz="2400" b="1" dirty="0" smtClean="0">
                <a:cs typeface="David" pitchFamily="2" charset="-79"/>
              </a:rPr>
              <a:t>היפוך פאה </a:t>
            </a:r>
            <a:r>
              <a:rPr lang="he-IL" sz="2400" dirty="0" smtClean="0">
                <a:cs typeface="David" pitchFamily="2" charset="-79"/>
              </a:rPr>
              <a:t>של </a:t>
            </a:r>
            <a:r>
              <a:rPr lang="en-US" sz="2400" dirty="0" smtClean="0">
                <a:cs typeface="David" pitchFamily="2" charset="-79"/>
              </a:rPr>
              <a:t>T2</a:t>
            </a:r>
            <a:r>
              <a:rPr lang="he-IL" sz="2400" b="1" dirty="0" smtClean="0">
                <a:cs typeface="David" pitchFamily="2" charset="-79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9283" y="2891135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מה זה היפוך פאה?</a:t>
            </a:r>
            <a:endParaRPr lang="he-IL" sz="2400" b="1" dirty="0" smtClean="0">
              <a:cs typeface="David" pitchFamily="2" charset="-79"/>
            </a:endParaRPr>
          </a:p>
        </p:txBody>
      </p:sp>
      <p:pic>
        <p:nvPicPr>
          <p:cNvPr id="9218" name="Picture 2" descr="C:\Users\Shir\Desktop\flip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379960"/>
            <a:ext cx="3650055" cy="280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632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1531203"/>
            <a:ext cx="7467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הראה </a:t>
            </a:r>
            <a:r>
              <a:rPr lang="he-IL" sz="2400" dirty="0">
                <a:cs typeface="David" pitchFamily="2" charset="-79"/>
              </a:rPr>
              <a:t>שכל קשתות הקמור (</a:t>
            </a:r>
            <a:r>
              <a:rPr lang="en-US" sz="2400" dirty="0">
                <a:cs typeface="David" pitchFamily="2" charset="-79"/>
              </a:rPr>
              <a:t>convex hull</a:t>
            </a:r>
            <a:r>
              <a:rPr lang="he-IL" sz="2400" dirty="0">
                <a:cs typeface="David" pitchFamily="2" charset="-79"/>
              </a:rPr>
              <a:t>) </a:t>
            </a:r>
            <a:r>
              <a:rPr lang="he-IL" sz="2400" dirty="0" smtClean="0">
                <a:cs typeface="David" pitchFamily="2" charset="-79"/>
              </a:rPr>
              <a:t>של קבוצת נקודות </a:t>
            </a:r>
            <a:r>
              <a:rPr lang="en-US" sz="2400" dirty="0">
                <a:cs typeface="David" pitchFamily="2" charset="-79"/>
              </a:rPr>
              <a:t>S</a:t>
            </a:r>
            <a:r>
              <a:rPr lang="he-IL" sz="2400" dirty="0">
                <a:cs typeface="David" pitchFamily="2" charset="-79"/>
              </a:rPr>
              <a:t> מוכלות בכל טריאנגולציה של </a:t>
            </a:r>
            <a:r>
              <a:rPr lang="en-US" sz="2400" dirty="0">
                <a:cs typeface="David" pitchFamily="2" charset="-79"/>
              </a:rPr>
              <a:t>S</a:t>
            </a:r>
            <a:r>
              <a:rPr lang="he-IL" sz="2400" dirty="0">
                <a:cs typeface="David" pitchFamily="2" charset="-79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2685871"/>
            <a:ext cx="74676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פתרון: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תהי </a:t>
            </a:r>
            <a:r>
              <a:rPr lang="en-US" sz="2400" dirty="0" smtClean="0">
                <a:cs typeface="David" pitchFamily="2" charset="-79"/>
              </a:rPr>
              <a:t>E</a:t>
            </a:r>
            <a:r>
              <a:rPr lang="he-IL" sz="2400" dirty="0" smtClean="0">
                <a:cs typeface="David" pitchFamily="2" charset="-79"/>
              </a:rPr>
              <a:t> קשת על שפת הקמור. אזי אף קשת לא אחרת לא חותכת אותה(אחרת היא לא הייתה קשת של הקמור).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אזי הוספתה בהכרח לא חותכת את הקשתות האחרות.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1956" y="1086822"/>
            <a:ext cx="7467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>
                <a:solidFill>
                  <a:srgbClr val="FF0000"/>
                </a:solidFill>
                <a:cs typeface="David" pitchFamily="2" charset="-79"/>
              </a:rPr>
              <a:t>תרגיל לחימום:</a:t>
            </a:r>
          </a:p>
        </p:txBody>
      </p:sp>
      <p:pic>
        <p:nvPicPr>
          <p:cNvPr id="1026" name="Picture 2" descr="http://activerain.com/image_store/uploads/4/9/4/8/1/ar1250902463184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33600"/>
            <a:ext cx="1250626" cy="87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9283" y="550545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ניתן להכליל את ההגדרה של 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גם </a:t>
            </a:r>
            <a:r>
              <a:rPr lang="he-IL" sz="2400" dirty="0" err="1" smtClean="0">
                <a:cs typeface="David" pitchFamily="2" charset="-79"/>
              </a:rPr>
              <a:t>למימדים</a:t>
            </a:r>
            <a:r>
              <a:rPr lang="he-IL" sz="2400" dirty="0" smtClean="0">
                <a:cs typeface="David" pitchFamily="2" charset="-79"/>
              </a:rPr>
              <a:t> גבוהים יותר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9283" y="11430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האם הגרפים הללו </a:t>
            </a:r>
            <a:r>
              <a:rPr lang="he-IL" sz="2400" dirty="0" err="1" smtClean="0">
                <a:cs typeface="David" pitchFamily="2" charset="-79"/>
              </a:rPr>
              <a:t>קשירים</a:t>
            </a:r>
            <a:r>
              <a:rPr lang="he-IL" sz="2400" dirty="0" smtClean="0">
                <a:cs typeface="David" pitchFamily="2" charset="-79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9283" y="16002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ראינו שבדו-ממד התשובה היא כן.</a:t>
            </a:r>
            <a:endParaRPr lang="he-IL" sz="2400" b="1" dirty="0" smtClean="0">
              <a:cs typeface="David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283" y="2057400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כמו כן, ידוע כי עבור </a:t>
            </a:r>
            <a:r>
              <a:rPr lang="en-US" sz="2400" dirty="0" smtClean="0">
                <a:cs typeface="David" pitchFamily="2" charset="-79"/>
              </a:rPr>
              <a:t>Flip Graphs</a:t>
            </a:r>
            <a:r>
              <a:rPr lang="he-IL" sz="2400" dirty="0" smtClean="0">
                <a:cs typeface="David" pitchFamily="2" charset="-79"/>
              </a:rPr>
              <a:t> מממד חמישי ומעלה, הגרף אינו </a:t>
            </a:r>
            <a:r>
              <a:rPr lang="he-IL" sz="2400" dirty="0" err="1" smtClean="0">
                <a:cs typeface="David" pitchFamily="2" charset="-79"/>
              </a:rPr>
              <a:t>קשיר</a:t>
            </a:r>
            <a:r>
              <a:rPr lang="he-IL" sz="2400" dirty="0" smtClean="0">
                <a:cs typeface="David" pitchFamily="2" charset="-79"/>
              </a:rPr>
              <a:t> (</a:t>
            </a:r>
            <a:r>
              <a:rPr lang="en-US" sz="2400" dirty="0" smtClean="0">
                <a:cs typeface="David" pitchFamily="2" charset="-79"/>
              </a:rPr>
              <a:t>Francisco Santos,2000</a:t>
            </a:r>
            <a:r>
              <a:rPr lang="he-IL" sz="2400" dirty="0" smtClean="0">
                <a:cs typeface="David" pitchFamily="2" charset="-79"/>
              </a:rPr>
              <a:t>)</a:t>
            </a:r>
            <a:endParaRPr lang="he-IL" sz="2400" b="1" dirty="0" smtClean="0">
              <a:cs typeface="David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0037" y="29718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לגבי </a:t>
            </a:r>
            <a:r>
              <a:rPr lang="he-IL" sz="2400" b="1" dirty="0" err="1" smtClean="0">
                <a:cs typeface="David" pitchFamily="2" charset="-79"/>
              </a:rPr>
              <a:t>מימדים</a:t>
            </a:r>
            <a:r>
              <a:rPr lang="he-IL" sz="2400" b="1" dirty="0" smtClean="0">
                <a:cs typeface="David" pitchFamily="2" charset="-79"/>
              </a:rPr>
              <a:t> 3 ו-4 - זו עדיין שאלה פתוחה.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0037" y="3581400"/>
            <a:ext cx="7804646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יתרה מזאת, גם השאלה </a:t>
            </a:r>
            <a:r>
              <a:rPr lang="he-IL" sz="2400" b="1" dirty="0" smtClean="0">
                <a:cs typeface="David" pitchFamily="2" charset="-79"/>
              </a:rPr>
              <a:t>האם יתכן צומת מבודד ב-</a:t>
            </a:r>
            <a:r>
              <a:rPr lang="en-US" sz="2400" b="1" dirty="0" smtClean="0">
                <a:cs typeface="David" pitchFamily="2" charset="-79"/>
              </a:rPr>
              <a:t>Flip Graph</a:t>
            </a:r>
            <a:r>
              <a:rPr lang="he-IL" sz="2400" b="1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(כלומר טריאנגולציה שלא ניתן להגיע אליך מאף טריאנגולציה אחרת על ידי היפוך, טריאנגולציה שלא ניתן לבצע בה אף היפוך) - </a:t>
            </a:r>
            <a:r>
              <a:rPr lang="he-IL" sz="2400" b="1" dirty="0" smtClean="0">
                <a:cs typeface="David" pitchFamily="2" charset="-79"/>
              </a:rPr>
              <a:t>עדיין פתוחה</a:t>
            </a:r>
          </a:p>
        </p:txBody>
      </p:sp>
      <p:pic>
        <p:nvPicPr>
          <p:cNvPr id="12290" name="Picture 2" descr="http://3.bp.blogspot.com/-06Zvs__EZAM/TZlBBEAOHOI/AAAAAAAAAOY/V364ItyZfhs/s200/Wonder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724400"/>
            <a:ext cx="18478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09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360226" y="2967335"/>
            <a:ext cx="64235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ASSOCIAHEDRON</a:t>
            </a:r>
            <a:endParaRPr lang="he-IL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מציין מיקום של מספר שקופית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58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9283" y="550545"/>
            <a:ext cx="780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בפרק זה נביט על 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של </a:t>
            </a:r>
            <a:r>
              <a:rPr lang="he-IL" sz="2400" dirty="0" err="1" smtClean="0">
                <a:cs typeface="David" pitchFamily="2" charset="-79"/>
              </a:rPr>
              <a:t>טריאנגולציות</a:t>
            </a:r>
            <a:r>
              <a:rPr lang="he-IL" sz="2400" dirty="0" smtClean="0">
                <a:cs typeface="David" pitchFamily="2" charset="-79"/>
              </a:rPr>
              <a:t> של קבוצת </a:t>
            </a:r>
            <a:r>
              <a:rPr lang="he-IL" sz="2400" dirty="0" smtClean="0">
                <a:cs typeface="David" pitchFamily="2" charset="-79"/>
              </a:rPr>
              <a:t>נקודות במישור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b="1" dirty="0" smtClean="0">
                <a:cs typeface="David" pitchFamily="2" charset="-79"/>
              </a:rPr>
              <a:t>קמורה</a:t>
            </a:r>
            <a:r>
              <a:rPr lang="he-IL" sz="2400" b="1" dirty="0" smtClean="0">
                <a:cs typeface="David" pitchFamily="2" charset="-79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7390" y="1371600"/>
            <a:ext cx="78046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כפי שראינו בהרצאות קודמות, מספר </a:t>
            </a:r>
            <a:r>
              <a:rPr lang="he-IL" sz="2400" dirty="0" err="1" smtClean="0">
                <a:cs typeface="David" pitchFamily="2" charset="-79"/>
              </a:rPr>
              <a:t>הטריאנגולציות</a:t>
            </a:r>
            <a:r>
              <a:rPr lang="he-IL" sz="2400" dirty="0" smtClean="0">
                <a:cs typeface="David" pitchFamily="2" charset="-79"/>
              </a:rPr>
              <a:t> במקרה כזה היא מספר קטלן, מכאן של-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המתאים יש מספר קטלן של </a:t>
            </a:r>
            <a:r>
              <a:rPr lang="he-IL" sz="2400" dirty="0" err="1" smtClean="0">
                <a:cs typeface="David" pitchFamily="2" charset="-79"/>
              </a:rPr>
              <a:t>קודקודים</a:t>
            </a:r>
            <a:r>
              <a:rPr lang="he-IL" sz="2400" dirty="0" smtClean="0">
                <a:cs typeface="David" pitchFamily="2" charset="-79"/>
              </a:rPr>
              <a:t>. </a:t>
            </a:r>
            <a:endParaRPr lang="he-IL" sz="2400" b="1" dirty="0" smtClean="0">
              <a:cs typeface="David" pitchFamily="2" charset="-79"/>
            </a:endParaRPr>
          </a:p>
        </p:txBody>
      </p:sp>
      <p:pic>
        <p:nvPicPr>
          <p:cNvPr id="13316" name="Picture 4" descr="https://upload.wikimedia.org/wikipedia/commons/thumb/e/e4/Triangle-acute.svg/460px-Triangle-acut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7" y="3025448"/>
            <a:ext cx="1649240" cy="157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etc.usf.edu/clipart/36500/36593/quad5_36593_l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953000"/>
            <a:ext cx="2243373" cy="149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חץ ימינה 11"/>
          <p:cNvSpPr/>
          <p:nvPr/>
        </p:nvSpPr>
        <p:spPr>
          <a:xfrm>
            <a:off x="3352800" y="3742230"/>
            <a:ext cx="1219200" cy="143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חץ ימינה 15"/>
          <p:cNvSpPr/>
          <p:nvPr/>
        </p:nvSpPr>
        <p:spPr>
          <a:xfrm>
            <a:off x="3505200" y="5647230"/>
            <a:ext cx="1219200" cy="143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אליפסה 17"/>
          <p:cNvSpPr/>
          <p:nvPr/>
        </p:nvSpPr>
        <p:spPr>
          <a:xfrm>
            <a:off x="979283" y="4446759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אליפסה 18"/>
          <p:cNvSpPr/>
          <p:nvPr/>
        </p:nvSpPr>
        <p:spPr>
          <a:xfrm>
            <a:off x="1438747" y="3048000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אליפסה 19"/>
          <p:cNvSpPr/>
          <p:nvPr/>
        </p:nvSpPr>
        <p:spPr>
          <a:xfrm>
            <a:off x="2456506" y="4446759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אליפסה 20"/>
          <p:cNvSpPr/>
          <p:nvPr/>
        </p:nvSpPr>
        <p:spPr>
          <a:xfrm>
            <a:off x="1858034" y="4916785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אליפסה 21"/>
          <p:cNvSpPr/>
          <p:nvPr/>
        </p:nvSpPr>
        <p:spPr>
          <a:xfrm>
            <a:off x="816321" y="5334000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אליפסה 22"/>
          <p:cNvSpPr/>
          <p:nvPr/>
        </p:nvSpPr>
        <p:spPr>
          <a:xfrm>
            <a:off x="707679" y="6360623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אליפסה 23"/>
          <p:cNvSpPr/>
          <p:nvPr/>
        </p:nvSpPr>
        <p:spPr>
          <a:xfrm>
            <a:off x="2922759" y="6300268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אליפסה 13"/>
          <p:cNvSpPr/>
          <p:nvPr/>
        </p:nvSpPr>
        <p:spPr>
          <a:xfrm>
            <a:off x="6709683" y="3456159"/>
            <a:ext cx="776023" cy="7760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אליפסה 25"/>
          <p:cNvSpPr/>
          <p:nvPr/>
        </p:nvSpPr>
        <p:spPr>
          <a:xfrm>
            <a:off x="7758812" y="5251219"/>
            <a:ext cx="1059531" cy="10190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אליפסה 26"/>
          <p:cNvSpPr/>
          <p:nvPr/>
        </p:nvSpPr>
        <p:spPr>
          <a:xfrm>
            <a:off x="5606431" y="5229945"/>
            <a:ext cx="1038823" cy="10388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9" name="Picture 4" descr="https://upload.wikimedia.org/wikipedia/commons/thumb/e/e4/Triangle-acute.svg/460px-Triangle-acute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738" y="3581400"/>
            <a:ext cx="505673" cy="48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קבוצה 24"/>
          <p:cNvGrpSpPr/>
          <p:nvPr/>
        </p:nvGrpSpPr>
        <p:grpSpPr>
          <a:xfrm>
            <a:off x="5761719" y="5506434"/>
            <a:ext cx="728246" cy="485844"/>
            <a:chOff x="5029200" y="4509049"/>
            <a:chExt cx="896070" cy="597807"/>
          </a:xfrm>
        </p:grpSpPr>
        <p:pic>
          <p:nvPicPr>
            <p:cNvPr id="30" name="Picture 6" descr="http://etc.usf.edu/clipart/36500/36593/quad5_36593_lg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4509049"/>
              <a:ext cx="896070" cy="59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מחבר ישר 16"/>
            <p:cNvCxnSpPr>
              <a:stCxn id="30" idx="0"/>
            </p:cNvCxnSpPr>
            <p:nvPr/>
          </p:nvCxnSpPr>
          <p:spPr>
            <a:xfrm flipH="1">
              <a:off x="5029200" y="4509049"/>
              <a:ext cx="448035" cy="5978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קבוצה 44"/>
          <p:cNvGrpSpPr/>
          <p:nvPr/>
        </p:nvGrpSpPr>
        <p:grpSpPr>
          <a:xfrm>
            <a:off x="7930077" y="5526388"/>
            <a:ext cx="695229" cy="463817"/>
            <a:chOff x="7662958" y="5791200"/>
            <a:chExt cx="695229" cy="463817"/>
          </a:xfrm>
        </p:grpSpPr>
        <p:pic>
          <p:nvPicPr>
            <p:cNvPr id="34" name="Picture 6" descr="http://etc.usf.edu/clipart/36500/36593/quad5_36593_lg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2958" y="5791200"/>
              <a:ext cx="695229" cy="463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2" name="מחבר ישר 31"/>
            <p:cNvCxnSpPr/>
            <p:nvPr/>
          </p:nvCxnSpPr>
          <p:spPr>
            <a:xfrm flipH="1" flipV="1">
              <a:off x="7662958" y="5918573"/>
              <a:ext cx="656285" cy="2936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מחבר ישר 46"/>
          <p:cNvCxnSpPr>
            <a:stCxn id="26" idx="2"/>
            <a:endCxn id="27" idx="6"/>
          </p:cNvCxnSpPr>
          <p:nvPr/>
        </p:nvCxnSpPr>
        <p:spPr>
          <a:xfrm flipH="1" flipV="1">
            <a:off x="6645254" y="5749357"/>
            <a:ext cx="1113558" cy="113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89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2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4" grpId="0" animBg="1"/>
      <p:bldP spid="26" grpId="0" animBg="1"/>
      <p:bldP spid="2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קובץ:Regular pentag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16" y="270788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690" y="2438400"/>
            <a:ext cx="2725847" cy="2555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חץ ימינה 7"/>
          <p:cNvSpPr/>
          <p:nvPr/>
        </p:nvSpPr>
        <p:spPr>
          <a:xfrm>
            <a:off x="3568196" y="3491756"/>
            <a:ext cx="1219200" cy="143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אליפסה 8"/>
          <p:cNvSpPr/>
          <p:nvPr/>
        </p:nvSpPr>
        <p:spPr>
          <a:xfrm>
            <a:off x="1404795" y="2722971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אליפסה 9"/>
          <p:cNvSpPr/>
          <p:nvPr/>
        </p:nvSpPr>
        <p:spPr>
          <a:xfrm>
            <a:off x="2302974" y="3405748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אליפסה 10"/>
          <p:cNvSpPr/>
          <p:nvPr/>
        </p:nvSpPr>
        <p:spPr>
          <a:xfrm>
            <a:off x="1961208" y="4504240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אליפסה 11"/>
          <p:cNvSpPr/>
          <p:nvPr/>
        </p:nvSpPr>
        <p:spPr>
          <a:xfrm>
            <a:off x="825749" y="4505750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אליפסה 12"/>
          <p:cNvSpPr/>
          <p:nvPr/>
        </p:nvSpPr>
        <p:spPr>
          <a:xfrm>
            <a:off x="488507" y="3378586"/>
            <a:ext cx="108642" cy="1086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73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62000" y="685800"/>
            <a:ext cx="78046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הגדרה: </a:t>
            </a:r>
            <a:r>
              <a:rPr lang="he-IL" sz="2400" b="1" dirty="0" err="1" smtClean="0">
                <a:cs typeface="David" pitchFamily="2" charset="-79"/>
              </a:rPr>
              <a:t>ליכסון</a:t>
            </a:r>
            <a:r>
              <a:rPr lang="he-IL" sz="2400" b="1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(</a:t>
            </a:r>
            <a:r>
              <a:rPr lang="en-US" sz="2400" dirty="0" err="1" smtClean="0">
                <a:cs typeface="David" pitchFamily="2" charset="-79"/>
              </a:rPr>
              <a:t>Diagonalization</a:t>
            </a:r>
            <a:r>
              <a:rPr lang="he-IL" sz="2400" dirty="0" smtClean="0">
                <a:cs typeface="David" pitchFamily="2" charset="-79"/>
              </a:rPr>
              <a:t>) של מצולע הוא פירוקו למצולעים קטנים יותר ע"י אלכסונים שאינם חוצים זה את זה </a:t>
            </a:r>
          </a:p>
          <a:p>
            <a:pPr algn="r" rtl="1"/>
            <a:r>
              <a:rPr lang="he-IL" sz="2400" b="1" dirty="0" smtClean="0">
                <a:cs typeface="David" pitchFamily="2" charset="-79"/>
              </a:rPr>
              <a:t>(טריאנגולציה זה מקרה פרטי של </a:t>
            </a:r>
            <a:r>
              <a:rPr lang="he-IL" sz="2400" b="1" dirty="0" err="1" smtClean="0">
                <a:cs typeface="David" pitchFamily="2" charset="-79"/>
              </a:rPr>
              <a:t>ליכסון</a:t>
            </a:r>
            <a:r>
              <a:rPr lang="he-IL" sz="2400" b="1" dirty="0" smtClean="0">
                <a:cs typeface="David" pitchFamily="2" charset="-79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2192" y="2057399"/>
            <a:ext cx="78046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נוסיף לקשתות של ה-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שראינו למחומש את </a:t>
            </a:r>
            <a:r>
              <a:rPr lang="he-IL" sz="2400" dirty="0" err="1" smtClean="0">
                <a:cs typeface="David" pitchFamily="2" charset="-79"/>
              </a:rPr>
              <a:t>הליכסונים</a:t>
            </a:r>
            <a:r>
              <a:rPr lang="he-IL" sz="2400" dirty="0" smtClean="0">
                <a:cs typeface="David" pitchFamily="2" charset="-79"/>
              </a:rPr>
              <a:t> המתאימים, כך שעל על קשת יסומן </a:t>
            </a:r>
            <a:r>
              <a:rPr lang="he-IL" sz="2400" dirty="0" err="1" smtClean="0">
                <a:cs typeface="David" pitchFamily="2" charset="-79"/>
              </a:rPr>
              <a:t>הליכסון</a:t>
            </a:r>
            <a:r>
              <a:rPr lang="he-IL" sz="2400" dirty="0" smtClean="0">
                <a:cs typeface="David" pitchFamily="2" charset="-79"/>
              </a:rPr>
              <a:t> המשותף לשתי </a:t>
            </a:r>
            <a:r>
              <a:rPr lang="he-IL" sz="2400" dirty="0" err="1" smtClean="0">
                <a:cs typeface="David" pitchFamily="2" charset="-79"/>
              </a:rPr>
              <a:t>הטריאנגולציות</a:t>
            </a:r>
            <a:r>
              <a:rPr lang="he-IL" sz="2400" dirty="0" smtClean="0">
                <a:cs typeface="David" pitchFamily="2" charset="-79"/>
              </a:rPr>
              <a:t> </a:t>
            </a:r>
            <a:endParaRPr lang="he-IL" sz="2400" b="1" dirty="0" smtClean="0">
              <a:cs typeface="David" pitchFamily="2" charset="-79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354" y="3478040"/>
            <a:ext cx="3077646" cy="284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" y="3810000"/>
            <a:ext cx="237832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נוסיף את </a:t>
            </a:r>
            <a:r>
              <a:rPr lang="he-IL" sz="2400" dirty="0" err="1" smtClean="0">
                <a:cs typeface="David" pitchFamily="2" charset="-79"/>
              </a:rPr>
              <a:t>הליכסון</a:t>
            </a:r>
            <a:r>
              <a:rPr lang="he-IL" sz="2400" dirty="0" smtClean="0">
                <a:cs typeface="David" pitchFamily="2" charset="-79"/>
              </a:rPr>
              <a:t> ה'ריק' למרכז הגרף</a:t>
            </a:r>
            <a:endParaRPr lang="he-IL" sz="2400" b="1" dirty="0" smtClean="0">
              <a:cs typeface="David" pitchFamily="2" charset="-79"/>
            </a:endParaRP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81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381000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נביט כעת על משושה וה-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שלו במישור:</a:t>
            </a:r>
            <a:endParaRPr lang="he-IL" sz="2400" b="1" dirty="0" smtClean="0">
              <a:cs typeface="David" pitchFamily="2" charset="-79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45332"/>
            <a:ext cx="3039430" cy="2788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800" y="3957935"/>
            <a:ext cx="78046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ובמרחב:</a:t>
            </a:r>
            <a:endParaRPr lang="he-IL" sz="2400" b="1" dirty="0" smtClean="0">
              <a:cs typeface="David" pitchFamily="2" charset="-79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4157834"/>
            <a:ext cx="2524125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09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-359121"/>
            <a:ext cx="6150321" cy="61503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317279"/>
            <a:ext cx="50614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זהו ה-</a:t>
            </a:r>
            <a:r>
              <a:rPr lang="en-US" sz="2400" b="1" dirty="0" err="1" smtClean="0">
                <a:cs typeface="David" pitchFamily="2" charset="-79"/>
              </a:rPr>
              <a:t>Associahedra</a:t>
            </a:r>
            <a:r>
              <a:rPr lang="he-IL" sz="2400" dirty="0" smtClean="0">
                <a:cs typeface="David" pitchFamily="2" charset="-79"/>
              </a:rPr>
              <a:t>, תכונותיו: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1931344"/>
            <a:ext cx="50614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- 9 פאות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" y="2384079"/>
            <a:ext cx="50614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- שלוש מהן הינן פאות מרובעות, המתאימות לשלוש הדרכים שיש להעביר אלכסון בודד במשושה וליצור שני מרובעים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3545950"/>
            <a:ext cx="50614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- שש מהן הינן פאות מחומשות, המתאימות לשש הדרכים שיש להעביר אלכסון בודד במשושה וליצור מחומש ומשולש</a:t>
            </a:r>
          </a:p>
        </p:txBody>
      </p:sp>
      <p:sp>
        <p:nvSpPr>
          <p:cNvPr id="3" name="מציין מיקום של מספר שקופית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97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140833"/>
            <a:ext cx="3137780" cy="31377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78380" y="457200"/>
            <a:ext cx="16644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מבט נוסף: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902267"/>
            <a:ext cx="4920980" cy="451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חץ ימינה 2"/>
          <p:cNvSpPr/>
          <p:nvPr/>
        </p:nvSpPr>
        <p:spPr>
          <a:xfrm rot="10800000">
            <a:off x="1981200" y="2667000"/>
            <a:ext cx="1905000" cy="2286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חץ ימינה 15"/>
          <p:cNvSpPr/>
          <p:nvPr/>
        </p:nvSpPr>
        <p:spPr>
          <a:xfrm rot="5400000">
            <a:off x="3162300" y="4533900"/>
            <a:ext cx="1219200" cy="2286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שושה 18"/>
          <p:cNvSpPr/>
          <p:nvPr/>
        </p:nvSpPr>
        <p:spPr>
          <a:xfrm rot="5400000">
            <a:off x="450349" y="2438400"/>
            <a:ext cx="1204232" cy="1038131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שושה 19"/>
          <p:cNvSpPr/>
          <p:nvPr/>
        </p:nvSpPr>
        <p:spPr>
          <a:xfrm rot="5400000">
            <a:off x="3169783" y="5499979"/>
            <a:ext cx="1204232" cy="1038131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2" name="מחבר ישר 21"/>
          <p:cNvCxnSpPr>
            <a:stCxn id="19" idx="3"/>
            <a:endCxn id="19" idx="5"/>
          </p:cNvCxnSpPr>
          <p:nvPr/>
        </p:nvCxnSpPr>
        <p:spPr>
          <a:xfrm>
            <a:off x="1052465" y="2355350"/>
            <a:ext cx="519066" cy="944699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מחבר ישר 22"/>
          <p:cNvCxnSpPr>
            <a:stCxn id="20" idx="3"/>
            <a:endCxn id="20" idx="0"/>
          </p:cNvCxnSpPr>
          <p:nvPr/>
        </p:nvCxnSpPr>
        <p:spPr>
          <a:xfrm>
            <a:off x="3771899" y="5416929"/>
            <a:ext cx="0" cy="1204232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26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  <p:bldP spid="16" grpId="0" animBg="1"/>
      <p:bldP spid="19" grpId="0" animBg="1"/>
      <p:bldP spid="2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3600" y="457200"/>
            <a:ext cx="650924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ה-</a:t>
            </a:r>
            <a:r>
              <a:rPr lang="en-US" sz="2400" dirty="0" err="1" smtClean="0">
                <a:cs typeface="David" pitchFamily="2" charset="-79"/>
              </a:rPr>
              <a:t>Associahedrons</a:t>
            </a:r>
            <a:r>
              <a:rPr lang="he-IL" sz="2400" dirty="0" smtClean="0">
                <a:cs typeface="David" pitchFamily="2" charset="-79"/>
              </a:rPr>
              <a:t> קיימים גם </a:t>
            </a:r>
            <a:r>
              <a:rPr lang="he-IL" sz="2400" dirty="0" err="1" smtClean="0">
                <a:cs typeface="David" pitchFamily="2" charset="-79"/>
              </a:rPr>
              <a:t>במימדים</a:t>
            </a:r>
            <a:r>
              <a:rPr lang="he-IL" sz="2400" dirty="0" smtClean="0">
                <a:cs typeface="David" pitchFamily="2" charset="-79"/>
              </a:rPr>
              <a:t> גבוהים: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33600" y="1173540"/>
            <a:ext cx="6509246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טענה:</a:t>
            </a:r>
            <a:r>
              <a:rPr lang="he-IL" sz="2400" b="1" dirty="0">
                <a:solidFill>
                  <a:srgbClr val="FF0000"/>
                </a:solidFill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קיים </a:t>
            </a:r>
            <a:r>
              <a:rPr lang="he-IL" sz="2400" dirty="0" smtClean="0">
                <a:cs typeface="David" pitchFamily="2" charset="-79"/>
              </a:rPr>
              <a:t>פאון (הכללה </a:t>
            </a:r>
            <a:r>
              <a:rPr lang="he-IL" sz="2400" dirty="0" smtClean="0">
                <a:cs typeface="David" pitchFamily="2" charset="-79"/>
              </a:rPr>
              <a:t>של מצולע ל-</a:t>
            </a:r>
            <a:r>
              <a:rPr lang="en-US" sz="2400" dirty="0" smtClean="0">
                <a:cs typeface="David" pitchFamily="2" charset="-79"/>
              </a:rPr>
              <a:t>n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err="1" smtClean="0">
                <a:cs typeface="David" pitchFamily="2" charset="-79"/>
              </a:rPr>
              <a:t>מימדים</a:t>
            </a:r>
            <a:r>
              <a:rPr lang="he-IL" sz="2400" dirty="0" smtClean="0">
                <a:cs typeface="David" pitchFamily="2" charset="-79"/>
              </a:rPr>
              <a:t>) קמור הנקרא </a:t>
            </a:r>
            <a:r>
              <a:rPr lang="en-US" sz="2400" dirty="0" err="1" smtClean="0">
                <a:cs typeface="David" pitchFamily="2" charset="-79"/>
              </a:rPr>
              <a:t>Associaheron</a:t>
            </a:r>
            <a:r>
              <a:rPr lang="he-IL" sz="2400" dirty="0" smtClean="0">
                <a:cs typeface="David" pitchFamily="2" charset="-79"/>
              </a:rPr>
              <a:t> אשר </a:t>
            </a:r>
            <a:r>
              <a:rPr lang="he-IL" sz="2400" dirty="0" err="1" smtClean="0">
                <a:cs typeface="David" pitchFamily="2" charset="-79"/>
              </a:rPr>
              <a:t>קודקודיו</a:t>
            </a:r>
            <a:r>
              <a:rPr lang="he-IL" sz="2400" dirty="0" smtClean="0">
                <a:cs typeface="David" pitchFamily="2" charset="-79"/>
              </a:rPr>
              <a:t> וקשתותיו מייצרים את ה-</a:t>
            </a:r>
            <a:r>
              <a:rPr lang="en-US" sz="2400" dirty="0" err="1" smtClean="0">
                <a:cs typeface="David" pitchFamily="2" charset="-79"/>
              </a:rPr>
              <a:t>FlipGraph</a:t>
            </a:r>
            <a:r>
              <a:rPr lang="he-IL" sz="2400" dirty="0" smtClean="0">
                <a:cs typeface="David" pitchFamily="2" charset="-79"/>
              </a:rPr>
              <a:t> של המצולע הקמור בעל </a:t>
            </a:r>
            <a:r>
              <a:rPr lang="en-US" sz="2400" dirty="0" smtClean="0">
                <a:cs typeface="David" pitchFamily="2" charset="-79"/>
              </a:rPr>
              <a:t>(n+3)</a:t>
            </a:r>
            <a:r>
              <a:rPr lang="he-IL" sz="2400" dirty="0" smtClean="0">
                <a:cs typeface="David" pitchFamily="2" charset="-79"/>
              </a:rPr>
              <a:t> צדדים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3055203"/>
            <a:ext cx="65092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הפאות ה-</a:t>
            </a:r>
            <a:r>
              <a:rPr lang="en-US" sz="2400" dirty="0" smtClean="0">
                <a:cs typeface="David" pitchFamily="2" charset="-79"/>
              </a:rPr>
              <a:t>K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err="1" smtClean="0">
                <a:cs typeface="David" pitchFamily="2" charset="-79"/>
              </a:rPr>
              <a:t>מימדיות</a:t>
            </a:r>
            <a:r>
              <a:rPr lang="he-IL" sz="2400" dirty="0" smtClean="0">
                <a:cs typeface="David" pitchFamily="2" charset="-79"/>
              </a:rPr>
              <a:t> מתאימות </a:t>
            </a:r>
            <a:r>
              <a:rPr lang="he-IL" sz="2400" dirty="0" err="1" smtClean="0">
                <a:cs typeface="David" pitchFamily="2" charset="-79"/>
              </a:rPr>
              <a:t>בידיוק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err="1" smtClean="0">
                <a:cs typeface="David" pitchFamily="2" charset="-79"/>
              </a:rPr>
              <a:t>לליכסונים</a:t>
            </a:r>
            <a:r>
              <a:rPr lang="he-IL" sz="2400" dirty="0" smtClean="0">
                <a:cs typeface="David" pitchFamily="2" charset="-79"/>
              </a:rPr>
              <a:t> של המצולע עם </a:t>
            </a:r>
            <a:r>
              <a:rPr lang="en-US" sz="2400" dirty="0" smtClean="0">
                <a:cs typeface="David" pitchFamily="2" charset="-79"/>
              </a:rPr>
              <a:t>n-k</a:t>
            </a:r>
            <a:r>
              <a:rPr lang="he-IL" sz="2400" dirty="0" smtClean="0">
                <a:cs typeface="David" pitchFamily="2" charset="-79"/>
              </a:rPr>
              <a:t> אלכסונים.</a:t>
            </a: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5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533400"/>
            <a:ext cx="65092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טענה: </a:t>
            </a:r>
            <a:r>
              <a:rPr lang="he-IL" sz="2400" dirty="0" smtClean="0">
                <a:cs typeface="David" pitchFamily="2" charset="-79"/>
              </a:rPr>
              <a:t>הקוטר של ה-</a:t>
            </a:r>
            <a:r>
              <a:rPr lang="en-US" sz="2400" dirty="0" smtClean="0">
                <a:cs typeface="David" pitchFamily="2" charset="-79"/>
              </a:rPr>
              <a:t>Flip Graph</a:t>
            </a:r>
            <a:r>
              <a:rPr lang="he-IL" sz="2400" dirty="0" smtClean="0">
                <a:cs typeface="David" pitchFamily="2" charset="-79"/>
              </a:rPr>
              <a:t> עבור מצולע קמור עם </a:t>
            </a:r>
            <a:r>
              <a:rPr lang="en-US" sz="2400" dirty="0" smtClean="0">
                <a:cs typeface="David" pitchFamily="2" charset="-79"/>
              </a:rPr>
              <a:t>n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err="1" smtClean="0">
                <a:cs typeface="David" pitchFamily="2" charset="-79"/>
              </a:rPr>
              <a:t>קודקודים</a:t>
            </a:r>
            <a:r>
              <a:rPr lang="he-IL" sz="2400" dirty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הוא </a:t>
            </a:r>
            <a:r>
              <a:rPr lang="en-US" sz="2400" dirty="0" smtClean="0">
                <a:cs typeface="David" pitchFamily="2" charset="-79"/>
              </a:rPr>
              <a:t>2n-10</a:t>
            </a:r>
            <a:r>
              <a:rPr lang="he-IL" sz="2400" dirty="0" smtClean="0">
                <a:cs typeface="David" pitchFamily="2" charset="-79"/>
              </a:rPr>
              <a:t>, עבור </a:t>
            </a:r>
            <a:r>
              <a:rPr lang="en-US" sz="2400" dirty="0" smtClean="0">
                <a:cs typeface="David" pitchFamily="2" charset="-79"/>
              </a:rPr>
              <a:t>n</a:t>
            </a:r>
            <a:r>
              <a:rPr lang="he-IL" sz="2400" dirty="0" smtClean="0">
                <a:cs typeface="David" pitchFamily="2" charset="-79"/>
              </a:rPr>
              <a:t> גדול מספיק.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59251" y="1600200"/>
            <a:ext cx="65092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טענה זו מראה את מספר הצעדים המקסימלי ב- </a:t>
            </a:r>
            <a:r>
              <a:rPr lang="en-US" sz="2400" dirty="0" err="1" smtClean="0">
                <a:cs typeface="David" pitchFamily="2" charset="-79"/>
              </a:rPr>
              <a:t>Associahedron</a:t>
            </a:r>
            <a:r>
              <a:rPr lang="he-IL" sz="2400" dirty="0" smtClean="0">
                <a:cs typeface="David" pitchFamily="2" charset="-79"/>
              </a:rPr>
              <a:t> שידרשו בשביל לעבור </a:t>
            </a:r>
            <a:r>
              <a:rPr lang="he-IL" sz="2400" dirty="0" err="1" smtClean="0">
                <a:cs typeface="David" pitchFamily="2" charset="-79"/>
              </a:rPr>
              <a:t>מקודקוד</a:t>
            </a:r>
            <a:r>
              <a:rPr lang="he-IL" sz="2400" dirty="0" smtClean="0">
                <a:cs typeface="David" pitchFamily="2" charset="-79"/>
              </a:rPr>
              <a:t> אחד למשנהו. </a:t>
            </a: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26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3352800"/>
            <a:ext cx="7467600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תיאור האלגוריתם:</a:t>
            </a:r>
            <a:endParaRPr lang="en-US" sz="2400" b="1" dirty="0" smtClean="0">
              <a:solidFill>
                <a:srgbClr val="FF0000"/>
              </a:solidFill>
              <a:cs typeface="David" pitchFamily="2" charset="-79"/>
            </a:endParaRPr>
          </a:p>
          <a:p>
            <a:pPr algn="r" rtl="1"/>
            <a:r>
              <a:rPr lang="he-IL" sz="2400" dirty="0" smtClean="0">
                <a:cs typeface="David" pitchFamily="2" charset="-79"/>
              </a:rPr>
              <a:t>1.    נמצא את הקמור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(כמו שלמדנו)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2.    נמצא טריאנגולציה של הקמור כמצולע, בלי התחשבות   </a:t>
            </a:r>
          </a:p>
          <a:p>
            <a:pPr algn="r" rtl="1"/>
            <a:r>
              <a:rPr lang="he-IL" sz="2400" dirty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      בנקודות הפנים (כמו שלמדנו)</a:t>
            </a:r>
          </a:p>
          <a:p>
            <a:pPr marL="457200" indent="-457200" algn="r" rtl="1"/>
            <a:endParaRPr lang="he-IL" sz="2400" dirty="0" smtClean="0">
              <a:cs typeface="David" pitchFamily="2" charset="-79"/>
            </a:endParaRPr>
          </a:p>
          <a:p>
            <a:pPr marL="457200" indent="-457200" algn="r" rtl="1"/>
            <a:r>
              <a:rPr lang="he-IL" sz="2400" dirty="0">
                <a:cs typeface="David" pitchFamily="2" charset="-79"/>
              </a:rPr>
              <a:t>	</a:t>
            </a:r>
            <a:r>
              <a:rPr lang="he-IL" sz="2400" dirty="0" smtClean="0">
                <a:cs typeface="David" pitchFamily="2" charset="-79"/>
              </a:rPr>
              <a:t>* </a:t>
            </a:r>
            <a:r>
              <a:rPr lang="he-IL" sz="2400" b="1" dirty="0" smtClean="0">
                <a:cs typeface="David" pitchFamily="2" charset="-79"/>
              </a:rPr>
              <a:t>נשים לב </a:t>
            </a:r>
            <a:r>
              <a:rPr lang="he-IL" sz="2400" dirty="0" smtClean="0">
                <a:cs typeface="David" pitchFamily="2" charset="-79"/>
              </a:rPr>
              <a:t>כי אף אחת מהנקודות הפנימיות של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 אינה נמצאת על הקטעים שהעברנו, ולכן כל נקודה כזו נמצאת בתוך משולש כלשהו שנוצר בתהליך הטריאנגולציה של המצולע. </a:t>
            </a:r>
          </a:p>
          <a:p>
            <a:pPr marL="457200" indent="-457200" algn="r" rtl="1"/>
            <a:endParaRPr lang="he-IL" sz="2400" dirty="0" smtClean="0">
              <a:cs typeface="David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60198" y="304800"/>
            <a:ext cx="62295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b="1" dirty="0">
                <a:ln w="900" cmpd="sng">
                  <a:solidFill>
                    <a:schemeClr val="accent2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2">
                      <a:lumMod val="40000"/>
                      <a:lumOff val="60000"/>
                      <a:alpha val="74000"/>
                    </a:schemeClr>
                  </a:innerShdw>
                </a:effectLst>
                <a:cs typeface="David" pitchFamily="2" charset="-79"/>
              </a:rPr>
              <a:t>אלגוריתם למציאת טריאנגולציה</a:t>
            </a:r>
            <a:endParaRPr lang="en-US" sz="4000" b="1" dirty="0">
              <a:ln w="900" cmpd="sng">
                <a:solidFill>
                  <a:schemeClr val="accent2">
                    <a:lumMod val="75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2">
                    <a:lumMod val="40000"/>
                    <a:lumOff val="60000"/>
                    <a:alpha val="74000"/>
                  </a:schemeClr>
                </a:innerShdw>
              </a:effectLst>
              <a:cs typeface="David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2218" y="914400"/>
            <a:ext cx="43268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00" cmpd="sng">
                  <a:solidFill>
                    <a:schemeClr val="accent2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2">
                      <a:lumMod val="40000"/>
                      <a:lumOff val="60000"/>
                      <a:alpha val="74000"/>
                    </a:schemeClr>
                  </a:innerShdw>
                </a:effectLst>
                <a:latin typeface="Angsana New" pitchFamily="18" charset="-34"/>
                <a:cs typeface="Angsana New" pitchFamily="18" charset="-34"/>
              </a:rPr>
              <a:t>Triangle - Splitting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2057400"/>
            <a:ext cx="7467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cs typeface="David" pitchFamily="2" charset="-79"/>
              </a:rPr>
              <a:t>הקלט: </a:t>
            </a:r>
            <a:r>
              <a:rPr lang="he-IL" sz="2400" dirty="0" smtClean="0">
                <a:cs typeface="David" pitchFamily="2" charset="-79"/>
              </a:rPr>
              <a:t>קבוצת נקודות 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, במיקום 'כללי' במישור, כך שאין 3 נקודות שהן קו-לינאריות, כלומר על ישר אחד (הנחה לצורך פשטות, ניתן 'לתקן' האלגוריתם כך שיתאים גם למקרה הכללי).</a:t>
            </a: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4495800" y="2514600"/>
            <a:ext cx="1895475" cy="1143000"/>
          </a:xfrm>
        </p:spPr>
        <p:txBody>
          <a:bodyPr/>
          <a:lstStyle/>
          <a:p>
            <a:pPr algn="r" rtl="1"/>
            <a:r>
              <a:rPr lang="he-IL" dirty="0" smtClean="0">
                <a:solidFill>
                  <a:srgbClr val="80A331"/>
                </a:solidFill>
                <a:cs typeface="David" pitchFamily="2" charset="-79"/>
              </a:rPr>
              <a:t>סוף</a:t>
            </a:r>
            <a:endParaRPr lang="fr-FR" dirty="0" smtClean="0">
              <a:solidFill>
                <a:srgbClr val="80A331"/>
              </a:solidFill>
              <a:cs typeface="David" pitchFamily="2" charset="-79"/>
            </a:endParaRPr>
          </a:p>
        </p:txBody>
      </p:sp>
      <p:pic>
        <p:nvPicPr>
          <p:cNvPr id="4100" name="Picture 4" descr="http://mizunogirl.files.wordpress.com/2011/06/relie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330" y="4644428"/>
            <a:ext cx="1368869" cy="154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50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קבוצה 7"/>
          <p:cNvGrpSpPr/>
          <p:nvPr/>
        </p:nvGrpSpPr>
        <p:grpSpPr>
          <a:xfrm>
            <a:off x="4495800" y="2971800"/>
            <a:ext cx="1720403" cy="1720403"/>
            <a:chOff x="4495800" y="2971800"/>
            <a:chExt cx="1720403" cy="1720403"/>
          </a:xfrm>
        </p:grpSpPr>
        <p:sp>
          <p:nvSpPr>
            <p:cNvPr id="17" name="Rectangle 16"/>
            <p:cNvSpPr/>
            <p:nvPr/>
          </p:nvSpPr>
          <p:spPr>
            <a:xfrm>
              <a:off x="4495800" y="2971800"/>
              <a:ext cx="1720403" cy="17204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קבוצה 2"/>
            <p:cNvGrpSpPr/>
            <p:nvPr/>
          </p:nvGrpSpPr>
          <p:grpSpPr>
            <a:xfrm>
              <a:off x="4572000" y="3124200"/>
              <a:ext cx="1502535" cy="1422042"/>
              <a:chOff x="2971800" y="3302358"/>
              <a:chExt cx="1502535" cy="1422042"/>
            </a:xfrm>
          </p:grpSpPr>
          <p:cxnSp>
            <p:nvCxnSpPr>
              <p:cNvPr id="101" name="Straight Connector 44"/>
              <p:cNvCxnSpPr/>
              <p:nvPr/>
            </p:nvCxnSpPr>
            <p:spPr>
              <a:xfrm rot="16200000" flipH="1" flipV="1">
                <a:off x="3670479" y="3971103"/>
                <a:ext cx="1184739" cy="27033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45"/>
              <p:cNvCxnSpPr/>
              <p:nvPr/>
            </p:nvCxnSpPr>
            <p:spPr>
              <a:xfrm rot="5400000">
                <a:off x="2450088" y="4001154"/>
                <a:ext cx="1220508" cy="762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46"/>
              <p:cNvCxnSpPr/>
              <p:nvPr/>
            </p:nvCxnSpPr>
            <p:spPr>
              <a:xfrm rot="10800000">
                <a:off x="3124200" y="3352800"/>
                <a:ext cx="1219200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4" name="Oval 47"/>
              <p:cNvSpPr/>
              <p:nvPr/>
            </p:nvSpPr>
            <p:spPr>
              <a:xfrm>
                <a:off x="3048000" y="3302358"/>
                <a:ext cx="118056" cy="118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49"/>
              <p:cNvSpPr/>
              <p:nvPr/>
            </p:nvSpPr>
            <p:spPr>
              <a:xfrm>
                <a:off x="3429000" y="3505200"/>
                <a:ext cx="118056" cy="11805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Oval 52"/>
              <p:cNvSpPr/>
              <p:nvPr/>
            </p:nvSpPr>
            <p:spPr>
              <a:xfrm>
                <a:off x="4077237" y="4038600"/>
                <a:ext cx="118056" cy="11805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7" name="Straight Connector 56"/>
              <p:cNvCxnSpPr/>
              <p:nvPr/>
            </p:nvCxnSpPr>
            <p:spPr>
              <a:xfrm rot="16200000" flipV="1">
                <a:off x="3564765" y="4131435"/>
                <a:ext cx="17289" cy="105081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8" name="Oval 50"/>
              <p:cNvSpPr/>
              <p:nvPr/>
            </p:nvSpPr>
            <p:spPr>
              <a:xfrm>
                <a:off x="3310944" y="3996744"/>
                <a:ext cx="118056" cy="11805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55"/>
              <p:cNvSpPr/>
              <p:nvPr/>
            </p:nvSpPr>
            <p:spPr>
              <a:xfrm>
                <a:off x="4356279" y="3429000"/>
                <a:ext cx="118056" cy="118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53"/>
              <p:cNvSpPr/>
              <p:nvPr/>
            </p:nvSpPr>
            <p:spPr>
              <a:xfrm>
                <a:off x="4064358" y="4606344"/>
                <a:ext cx="118056" cy="118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1" name="Straight Connector 59"/>
              <p:cNvCxnSpPr>
                <a:stCxn id="109" idx="3"/>
                <a:endCxn id="114" idx="7"/>
              </p:cNvCxnSpPr>
              <p:nvPr/>
            </p:nvCxnSpPr>
            <p:spPr>
              <a:xfrm flipH="1">
                <a:off x="3733683" y="3529767"/>
                <a:ext cx="639885" cy="830922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59"/>
              <p:cNvCxnSpPr>
                <a:stCxn id="110" idx="1"/>
                <a:endCxn id="114" idx="6"/>
              </p:cNvCxnSpPr>
              <p:nvPr/>
            </p:nvCxnSpPr>
            <p:spPr>
              <a:xfrm flipH="1" flipV="1">
                <a:off x="3750972" y="4402428"/>
                <a:ext cx="330675" cy="221205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59"/>
              <p:cNvCxnSpPr>
                <a:stCxn id="114" idx="2"/>
                <a:endCxn id="116" idx="2"/>
              </p:cNvCxnSpPr>
              <p:nvPr/>
            </p:nvCxnSpPr>
            <p:spPr>
              <a:xfrm flipH="1">
                <a:off x="2971800" y="4402428"/>
                <a:ext cx="661116" cy="262944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4" name="Oval 51"/>
              <p:cNvSpPr/>
              <p:nvPr/>
            </p:nvSpPr>
            <p:spPr>
              <a:xfrm>
                <a:off x="3632916" y="4343400"/>
                <a:ext cx="118056" cy="11805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57"/>
              <p:cNvCxnSpPr/>
              <p:nvPr/>
            </p:nvCxnSpPr>
            <p:spPr>
              <a:xfrm rot="10800000" flipV="1">
                <a:off x="3039415" y="3539661"/>
                <a:ext cx="1303985" cy="110853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6" name="Oval 48"/>
              <p:cNvSpPr/>
              <p:nvPr/>
            </p:nvSpPr>
            <p:spPr>
              <a:xfrm>
                <a:off x="2971800" y="4606344"/>
                <a:ext cx="118056" cy="118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685800" y="1219200"/>
            <a:ext cx="79248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b="1" dirty="0" smtClean="0">
                <a:solidFill>
                  <a:srgbClr val="FF0000"/>
                </a:solidFill>
                <a:cs typeface="David" pitchFamily="2" charset="-79"/>
              </a:rPr>
              <a:t>תיאור האלגוריתם - המשך: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3. נבחר נקודה פנימית כלשהי ונוסיף שלוש קשתות ממנה אל שלושת הקודקודים של המשולש המכיל אותה. 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4. נחזור על התהליך עד מיצוי כל הנקודות ב-</a:t>
            </a:r>
            <a:r>
              <a:rPr lang="en-US" sz="2400" dirty="0" smtClean="0">
                <a:cs typeface="David" pitchFamily="2" charset="-79"/>
              </a:rPr>
              <a:t>S</a:t>
            </a:r>
            <a:r>
              <a:rPr lang="he-IL" sz="2400" dirty="0" smtClean="0">
                <a:cs typeface="David" pitchFamily="2" charset="-79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" y="381001"/>
            <a:ext cx="8534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 algn="r" rtl="1"/>
            <a:r>
              <a:rPr lang="he-IL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1. 	נמצא את הקמור של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S</a:t>
            </a:r>
          </a:p>
          <a:p>
            <a:pPr marL="457200" indent="-457200" algn="r" rtl="1"/>
            <a:r>
              <a:rPr lang="he-IL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2" charset="-79"/>
              </a:rPr>
              <a:t>2.	נמצא טריאנגולציה של הקמור כמצולע, בלי התחשבות בנקודות הפנים</a:t>
            </a:r>
          </a:p>
        </p:txBody>
      </p:sp>
      <p:grpSp>
        <p:nvGrpSpPr>
          <p:cNvPr id="2" name="קבוצה 1"/>
          <p:cNvGrpSpPr/>
          <p:nvPr/>
        </p:nvGrpSpPr>
        <p:grpSpPr>
          <a:xfrm>
            <a:off x="381000" y="4038600"/>
            <a:ext cx="1720403" cy="1720403"/>
            <a:chOff x="381000" y="4038600"/>
            <a:chExt cx="1720403" cy="1720403"/>
          </a:xfrm>
        </p:grpSpPr>
        <p:sp>
          <p:nvSpPr>
            <p:cNvPr id="13" name="Rectangle 12"/>
            <p:cNvSpPr/>
            <p:nvPr/>
          </p:nvSpPr>
          <p:spPr>
            <a:xfrm>
              <a:off x="381000" y="4038600"/>
              <a:ext cx="1720403" cy="17204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/>
            <p:nvPr/>
          </p:nvCxnSpPr>
          <p:spPr>
            <a:xfrm rot="10800000" flipV="1">
              <a:off x="609600" y="4436771"/>
              <a:ext cx="1303985" cy="110853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 flipV="1">
              <a:off x="1109194" y="5045835"/>
              <a:ext cx="17289" cy="105081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 flipV="1">
              <a:off x="1232079" y="4885503"/>
              <a:ext cx="1184739" cy="27033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11688" y="4915554"/>
              <a:ext cx="1220508" cy="76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0800000">
              <a:off x="685800" y="4267200"/>
              <a:ext cx="1219200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609600" y="4216758"/>
              <a:ext cx="118056" cy="118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1913586" y="4377744"/>
              <a:ext cx="118056" cy="118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33400" y="5520744"/>
              <a:ext cx="118056" cy="118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990600" y="4419600"/>
              <a:ext cx="118056" cy="11805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872544" y="4911144"/>
              <a:ext cx="118056" cy="11805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1194516" y="5257800"/>
              <a:ext cx="118056" cy="11805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1638837" y="4953000"/>
              <a:ext cx="118056" cy="11805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1625958" y="5520744"/>
              <a:ext cx="118056" cy="118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קבוצה 4"/>
          <p:cNvGrpSpPr/>
          <p:nvPr/>
        </p:nvGrpSpPr>
        <p:grpSpPr>
          <a:xfrm>
            <a:off x="2667000" y="2971800"/>
            <a:ext cx="1720403" cy="1720403"/>
            <a:chOff x="2667000" y="2971800"/>
            <a:chExt cx="1720403" cy="1720403"/>
          </a:xfrm>
        </p:grpSpPr>
        <p:grpSp>
          <p:nvGrpSpPr>
            <p:cNvPr id="4" name="קבוצה 3"/>
            <p:cNvGrpSpPr/>
            <p:nvPr/>
          </p:nvGrpSpPr>
          <p:grpSpPr>
            <a:xfrm>
              <a:off x="2667000" y="2971800"/>
              <a:ext cx="1720403" cy="1720403"/>
              <a:chOff x="2667000" y="2971800"/>
              <a:chExt cx="1720403" cy="1720403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667000" y="2971800"/>
                <a:ext cx="1720403" cy="172040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Connector 44"/>
              <p:cNvCxnSpPr/>
              <p:nvPr/>
            </p:nvCxnSpPr>
            <p:spPr>
              <a:xfrm rot="16200000" flipH="1" flipV="1">
                <a:off x="3518079" y="3818703"/>
                <a:ext cx="1184739" cy="27033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5400000">
                <a:off x="2297688" y="3848754"/>
                <a:ext cx="1220508" cy="762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0800000">
                <a:off x="2971800" y="3200400"/>
                <a:ext cx="1219200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Oval 49"/>
              <p:cNvSpPr/>
              <p:nvPr/>
            </p:nvSpPr>
            <p:spPr>
              <a:xfrm>
                <a:off x="3276600" y="3352800"/>
                <a:ext cx="118056" cy="11805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3924837" y="3886200"/>
                <a:ext cx="118056" cy="11805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 rot="16200000" flipV="1">
                <a:off x="3412365" y="3979035"/>
                <a:ext cx="17289" cy="105081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1" name="Oval 50"/>
              <p:cNvSpPr/>
              <p:nvPr/>
            </p:nvSpPr>
            <p:spPr>
              <a:xfrm>
                <a:off x="3158544" y="3844344"/>
                <a:ext cx="118056" cy="11805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4203879" y="3289479"/>
                <a:ext cx="118056" cy="118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3911958" y="4453944"/>
                <a:ext cx="118056" cy="118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9" name="Straight Connector 57"/>
              <p:cNvCxnSpPr/>
              <p:nvPr/>
            </p:nvCxnSpPr>
            <p:spPr>
              <a:xfrm rot="10800000" flipV="1">
                <a:off x="2887015" y="3387261"/>
                <a:ext cx="1303985" cy="110853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9" name="Oval 48"/>
              <p:cNvSpPr/>
              <p:nvPr/>
            </p:nvSpPr>
            <p:spPr>
              <a:xfrm>
                <a:off x="2819400" y="4453944"/>
                <a:ext cx="118056" cy="118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Oval 47"/>
            <p:cNvSpPr/>
            <p:nvPr/>
          </p:nvSpPr>
          <p:spPr>
            <a:xfrm>
              <a:off x="2895600" y="3149958"/>
              <a:ext cx="118056" cy="118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2" name="Straight Connector 59"/>
          <p:cNvCxnSpPr>
            <a:stCxn id="56" idx="3"/>
            <a:endCxn id="52" idx="7"/>
          </p:cNvCxnSpPr>
          <p:nvPr/>
        </p:nvCxnSpPr>
        <p:spPr>
          <a:xfrm flipH="1">
            <a:off x="3581283" y="3390246"/>
            <a:ext cx="639885" cy="81804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9"/>
          <p:cNvCxnSpPr>
            <a:stCxn id="54" idx="1"/>
            <a:endCxn id="52" idx="6"/>
          </p:cNvCxnSpPr>
          <p:nvPr/>
        </p:nvCxnSpPr>
        <p:spPr>
          <a:xfrm flipH="1" flipV="1">
            <a:off x="3598572" y="4250028"/>
            <a:ext cx="330675" cy="22120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9"/>
          <p:cNvCxnSpPr>
            <a:stCxn id="52" idx="2"/>
            <a:endCxn id="49" idx="7"/>
          </p:cNvCxnSpPr>
          <p:nvPr/>
        </p:nvCxnSpPr>
        <p:spPr>
          <a:xfrm flipH="1">
            <a:off x="2920167" y="4250028"/>
            <a:ext cx="560349" cy="22120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3480516" y="4191000"/>
            <a:ext cx="118056" cy="118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59"/>
          <p:cNvCxnSpPr/>
          <p:nvPr/>
        </p:nvCxnSpPr>
        <p:spPr>
          <a:xfrm flipH="1">
            <a:off x="5024790" y="3327043"/>
            <a:ext cx="918810" cy="521361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62"/>
          <p:cNvCxnSpPr/>
          <p:nvPr/>
        </p:nvCxnSpPr>
        <p:spPr>
          <a:xfrm rot="5400000">
            <a:off x="4525315" y="4025067"/>
            <a:ext cx="508833" cy="29740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63"/>
          <p:cNvCxnSpPr>
            <a:stCxn id="108" idx="1"/>
          </p:cNvCxnSpPr>
          <p:nvPr/>
        </p:nvCxnSpPr>
        <p:spPr>
          <a:xfrm flipH="1" flipV="1">
            <a:off x="4707228" y="3242256"/>
            <a:ext cx="221205" cy="593619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" name="קבוצה 20"/>
          <p:cNvGrpSpPr/>
          <p:nvPr/>
        </p:nvGrpSpPr>
        <p:grpSpPr>
          <a:xfrm>
            <a:off x="6324600" y="2970441"/>
            <a:ext cx="1720403" cy="1720403"/>
            <a:chOff x="6324600" y="2970441"/>
            <a:chExt cx="1720403" cy="1720403"/>
          </a:xfrm>
        </p:grpSpPr>
        <p:grpSp>
          <p:nvGrpSpPr>
            <p:cNvPr id="118" name="קבוצה 117"/>
            <p:cNvGrpSpPr/>
            <p:nvPr/>
          </p:nvGrpSpPr>
          <p:grpSpPr>
            <a:xfrm>
              <a:off x="6324600" y="2970441"/>
              <a:ext cx="1720403" cy="1720403"/>
              <a:chOff x="4495800" y="2971800"/>
              <a:chExt cx="1720403" cy="1720403"/>
            </a:xfrm>
          </p:grpSpPr>
          <p:sp>
            <p:nvSpPr>
              <p:cNvPr id="119" name="Rectangle 16"/>
              <p:cNvSpPr/>
              <p:nvPr/>
            </p:nvSpPr>
            <p:spPr>
              <a:xfrm>
                <a:off x="4495800" y="2971800"/>
                <a:ext cx="1720403" cy="172040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0" name="קבוצה 119"/>
              <p:cNvGrpSpPr/>
              <p:nvPr/>
            </p:nvGrpSpPr>
            <p:grpSpPr>
              <a:xfrm>
                <a:off x="4572000" y="3124200"/>
                <a:ext cx="1502535" cy="1422042"/>
                <a:chOff x="2971800" y="3302358"/>
                <a:chExt cx="1502535" cy="1422042"/>
              </a:xfrm>
            </p:grpSpPr>
            <p:cxnSp>
              <p:nvCxnSpPr>
                <p:cNvPr id="121" name="Straight Connector 44"/>
                <p:cNvCxnSpPr/>
                <p:nvPr/>
              </p:nvCxnSpPr>
              <p:spPr>
                <a:xfrm rot="16200000" flipH="1" flipV="1">
                  <a:off x="3670479" y="3971103"/>
                  <a:ext cx="1184739" cy="27033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45"/>
                <p:cNvCxnSpPr/>
                <p:nvPr/>
              </p:nvCxnSpPr>
              <p:spPr>
                <a:xfrm rot="5400000">
                  <a:off x="2450088" y="4001154"/>
                  <a:ext cx="1220508" cy="762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46"/>
                <p:cNvCxnSpPr/>
                <p:nvPr/>
              </p:nvCxnSpPr>
              <p:spPr>
                <a:xfrm rot="10800000">
                  <a:off x="3124200" y="3352800"/>
                  <a:ext cx="1219200" cy="1524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4" name="Oval 47"/>
                <p:cNvSpPr/>
                <p:nvPr/>
              </p:nvSpPr>
              <p:spPr>
                <a:xfrm>
                  <a:off x="3048000" y="3302358"/>
                  <a:ext cx="118056" cy="11805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Oval 49"/>
                <p:cNvSpPr/>
                <p:nvPr/>
              </p:nvSpPr>
              <p:spPr>
                <a:xfrm>
                  <a:off x="3429000" y="3505200"/>
                  <a:ext cx="118056" cy="118056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Oval 52"/>
                <p:cNvSpPr/>
                <p:nvPr/>
              </p:nvSpPr>
              <p:spPr>
                <a:xfrm>
                  <a:off x="4077237" y="4038600"/>
                  <a:ext cx="118056" cy="118056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27" name="Straight Connector 56"/>
                <p:cNvCxnSpPr/>
                <p:nvPr/>
              </p:nvCxnSpPr>
              <p:spPr>
                <a:xfrm rot="16200000" flipV="1">
                  <a:off x="3564765" y="4131435"/>
                  <a:ext cx="17289" cy="105081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8" name="Oval 50"/>
                <p:cNvSpPr/>
                <p:nvPr/>
              </p:nvSpPr>
              <p:spPr>
                <a:xfrm>
                  <a:off x="3310944" y="3996744"/>
                  <a:ext cx="118056" cy="118056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Oval 55"/>
                <p:cNvSpPr/>
                <p:nvPr/>
              </p:nvSpPr>
              <p:spPr>
                <a:xfrm>
                  <a:off x="4356279" y="3429000"/>
                  <a:ext cx="118056" cy="11805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Oval 53"/>
                <p:cNvSpPr/>
                <p:nvPr/>
              </p:nvSpPr>
              <p:spPr>
                <a:xfrm>
                  <a:off x="4064358" y="4606344"/>
                  <a:ext cx="118056" cy="11805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1" name="Straight Connector 59"/>
                <p:cNvCxnSpPr>
                  <a:stCxn id="129" idx="3"/>
                  <a:endCxn id="134" idx="7"/>
                </p:cNvCxnSpPr>
                <p:nvPr/>
              </p:nvCxnSpPr>
              <p:spPr>
                <a:xfrm flipH="1">
                  <a:off x="3733683" y="3529767"/>
                  <a:ext cx="639885" cy="830922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59"/>
                <p:cNvCxnSpPr>
                  <a:stCxn id="130" idx="1"/>
                  <a:endCxn id="134" idx="6"/>
                </p:cNvCxnSpPr>
                <p:nvPr/>
              </p:nvCxnSpPr>
              <p:spPr>
                <a:xfrm flipH="1" flipV="1">
                  <a:off x="3750972" y="4402428"/>
                  <a:ext cx="330675" cy="221205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59"/>
                <p:cNvCxnSpPr>
                  <a:stCxn id="134" idx="2"/>
                  <a:endCxn id="136" idx="2"/>
                </p:cNvCxnSpPr>
                <p:nvPr/>
              </p:nvCxnSpPr>
              <p:spPr>
                <a:xfrm flipH="1">
                  <a:off x="2971800" y="4402428"/>
                  <a:ext cx="661116" cy="262944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Oval 51"/>
                <p:cNvSpPr/>
                <p:nvPr/>
              </p:nvSpPr>
              <p:spPr>
                <a:xfrm>
                  <a:off x="3632916" y="4343400"/>
                  <a:ext cx="118056" cy="118056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5" name="Straight Connector 57"/>
                <p:cNvCxnSpPr/>
                <p:nvPr/>
              </p:nvCxnSpPr>
              <p:spPr>
                <a:xfrm rot="10800000" flipV="1">
                  <a:off x="3039415" y="3539661"/>
                  <a:ext cx="1303985" cy="110853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6" name="Oval 48"/>
                <p:cNvSpPr/>
                <p:nvPr/>
              </p:nvSpPr>
              <p:spPr>
                <a:xfrm>
                  <a:off x="2971800" y="4606344"/>
                  <a:ext cx="118056" cy="11805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137" name="Straight Connector 59"/>
            <p:cNvCxnSpPr/>
            <p:nvPr/>
          </p:nvCxnSpPr>
          <p:spPr>
            <a:xfrm flipH="1">
              <a:off x="6853590" y="3327132"/>
              <a:ext cx="918810" cy="52136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Connector 62"/>
            <p:cNvCxnSpPr/>
            <p:nvPr/>
          </p:nvCxnSpPr>
          <p:spPr>
            <a:xfrm rot="5400000">
              <a:off x="6354115" y="4025156"/>
              <a:ext cx="508833" cy="29740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63"/>
            <p:cNvCxnSpPr/>
            <p:nvPr/>
          </p:nvCxnSpPr>
          <p:spPr>
            <a:xfrm flipH="1" flipV="1">
              <a:off x="6536028" y="3242345"/>
              <a:ext cx="221205" cy="59361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40" name="Straight Connector 59"/>
          <p:cNvCxnSpPr>
            <a:stCxn id="129" idx="3"/>
            <a:endCxn id="126" idx="7"/>
          </p:cNvCxnSpPr>
          <p:nvPr/>
        </p:nvCxnSpPr>
        <p:spPr>
          <a:xfrm flipH="1">
            <a:off x="7607004" y="3350250"/>
            <a:ext cx="195564" cy="52612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Straight Connector 59"/>
          <p:cNvCxnSpPr>
            <a:endCxn id="134" idx="7"/>
          </p:cNvCxnSpPr>
          <p:nvPr/>
        </p:nvCxnSpPr>
        <p:spPr>
          <a:xfrm flipH="1">
            <a:off x="7162683" y="3962400"/>
            <a:ext cx="330675" cy="21877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Straight Connector 59"/>
          <p:cNvCxnSpPr>
            <a:stCxn id="130" idx="0"/>
            <a:endCxn id="126" idx="4"/>
          </p:cNvCxnSpPr>
          <p:nvPr/>
        </p:nvCxnSpPr>
        <p:spPr>
          <a:xfrm flipV="1">
            <a:off x="7552386" y="3977139"/>
            <a:ext cx="12879" cy="4496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3" name="קבוצה 62"/>
          <p:cNvGrpSpPr/>
          <p:nvPr/>
        </p:nvGrpSpPr>
        <p:grpSpPr>
          <a:xfrm>
            <a:off x="2667000" y="4801299"/>
            <a:ext cx="1720403" cy="1720403"/>
            <a:chOff x="2667000" y="4801299"/>
            <a:chExt cx="1720403" cy="1720403"/>
          </a:xfrm>
        </p:grpSpPr>
        <p:grpSp>
          <p:nvGrpSpPr>
            <p:cNvPr id="143" name="קבוצה 142"/>
            <p:cNvGrpSpPr/>
            <p:nvPr/>
          </p:nvGrpSpPr>
          <p:grpSpPr>
            <a:xfrm>
              <a:off x="2667000" y="4801299"/>
              <a:ext cx="1720403" cy="1720403"/>
              <a:chOff x="6324600" y="2970441"/>
              <a:chExt cx="1720403" cy="1720403"/>
            </a:xfrm>
          </p:grpSpPr>
          <p:grpSp>
            <p:nvGrpSpPr>
              <p:cNvPr id="144" name="קבוצה 143"/>
              <p:cNvGrpSpPr/>
              <p:nvPr/>
            </p:nvGrpSpPr>
            <p:grpSpPr>
              <a:xfrm>
                <a:off x="6324600" y="2970441"/>
                <a:ext cx="1720403" cy="1720403"/>
                <a:chOff x="4495800" y="2971800"/>
                <a:chExt cx="1720403" cy="1720403"/>
              </a:xfrm>
            </p:grpSpPr>
            <p:sp>
              <p:nvSpPr>
                <p:cNvPr id="148" name="Rectangle 16"/>
                <p:cNvSpPr/>
                <p:nvPr/>
              </p:nvSpPr>
              <p:spPr>
                <a:xfrm>
                  <a:off x="4495800" y="2971800"/>
                  <a:ext cx="1720403" cy="172040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9" name="קבוצה 148"/>
                <p:cNvGrpSpPr/>
                <p:nvPr/>
              </p:nvGrpSpPr>
              <p:grpSpPr>
                <a:xfrm>
                  <a:off x="4572000" y="3124200"/>
                  <a:ext cx="1502535" cy="1422042"/>
                  <a:chOff x="2971800" y="3302358"/>
                  <a:chExt cx="1502535" cy="1422042"/>
                </a:xfrm>
              </p:grpSpPr>
              <p:cxnSp>
                <p:nvCxnSpPr>
                  <p:cNvPr id="150" name="Straight Connector 44"/>
                  <p:cNvCxnSpPr/>
                  <p:nvPr/>
                </p:nvCxnSpPr>
                <p:spPr>
                  <a:xfrm rot="16200000" flipH="1" flipV="1">
                    <a:off x="3670479" y="3971103"/>
                    <a:ext cx="1184739" cy="27033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1" name="Straight Connector 45"/>
                  <p:cNvCxnSpPr/>
                  <p:nvPr/>
                </p:nvCxnSpPr>
                <p:spPr>
                  <a:xfrm rot="5400000">
                    <a:off x="2450088" y="4001154"/>
                    <a:ext cx="1220508" cy="762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Straight Connector 46"/>
                  <p:cNvCxnSpPr/>
                  <p:nvPr/>
                </p:nvCxnSpPr>
                <p:spPr>
                  <a:xfrm rot="10800000">
                    <a:off x="3124200" y="3352800"/>
                    <a:ext cx="1219200" cy="1524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3" name="Oval 47"/>
                  <p:cNvSpPr/>
                  <p:nvPr/>
                </p:nvSpPr>
                <p:spPr>
                  <a:xfrm>
                    <a:off x="3048000" y="3302358"/>
                    <a:ext cx="118056" cy="11805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4" name="Oval 49"/>
                  <p:cNvSpPr/>
                  <p:nvPr/>
                </p:nvSpPr>
                <p:spPr>
                  <a:xfrm>
                    <a:off x="3429000" y="3505200"/>
                    <a:ext cx="118056" cy="118056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5" name="Oval 52"/>
                  <p:cNvSpPr/>
                  <p:nvPr/>
                </p:nvSpPr>
                <p:spPr>
                  <a:xfrm>
                    <a:off x="4077237" y="4038600"/>
                    <a:ext cx="118056" cy="118056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56" name="Straight Connector 56"/>
                  <p:cNvCxnSpPr/>
                  <p:nvPr/>
                </p:nvCxnSpPr>
                <p:spPr>
                  <a:xfrm rot="16200000" flipV="1">
                    <a:off x="3564765" y="4131435"/>
                    <a:ext cx="17289" cy="105081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7" name="Oval 50"/>
                  <p:cNvSpPr/>
                  <p:nvPr/>
                </p:nvSpPr>
                <p:spPr>
                  <a:xfrm>
                    <a:off x="3310944" y="3996744"/>
                    <a:ext cx="118056" cy="118056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Oval 55"/>
                  <p:cNvSpPr/>
                  <p:nvPr/>
                </p:nvSpPr>
                <p:spPr>
                  <a:xfrm>
                    <a:off x="4356279" y="3429000"/>
                    <a:ext cx="118056" cy="11805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9" name="Oval 53"/>
                  <p:cNvSpPr/>
                  <p:nvPr/>
                </p:nvSpPr>
                <p:spPr>
                  <a:xfrm>
                    <a:off x="4064358" y="4606344"/>
                    <a:ext cx="118056" cy="11805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60" name="Straight Connector 59"/>
                  <p:cNvCxnSpPr>
                    <a:stCxn id="158" idx="3"/>
                    <a:endCxn id="163" idx="7"/>
                  </p:cNvCxnSpPr>
                  <p:nvPr/>
                </p:nvCxnSpPr>
                <p:spPr>
                  <a:xfrm flipH="1">
                    <a:off x="3733683" y="3529767"/>
                    <a:ext cx="639885" cy="830922"/>
                  </a:xfrm>
                  <a:prstGeom prst="line">
                    <a:avLst/>
                  </a:prstGeom>
                  <a:ln>
                    <a:solidFill>
                      <a:srgbClr val="FFFF0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Straight Connector 59"/>
                  <p:cNvCxnSpPr>
                    <a:stCxn id="159" idx="1"/>
                    <a:endCxn id="163" idx="6"/>
                  </p:cNvCxnSpPr>
                  <p:nvPr/>
                </p:nvCxnSpPr>
                <p:spPr>
                  <a:xfrm flipH="1" flipV="1">
                    <a:off x="3750972" y="4402428"/>
                    <a:ext cx="330675" cy="221205"/>
                  </a:xfrm>
                  <a:prstGeom prst="line">
                    <a:avLst/>
                  </a:prstGeom>
                  <a:ln>
                    <a:solidFill>
                      <a:srgbClr val="FFFF0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Straight Connector 59"/>
                  <p:cNvCxnSpPr>
                    <a:stCxn id="163" idx="2"/>
                    <a:endCxn id="165" idx="2"/>
                  </p:cNvCxnSpPr>
                  <p:nvPr/>
                </p:nvCxnSpPr>
                <p:spPr>
                  <a:xfrm flipH="1">
                    <a:off x="2971800" y="4402428"/>
                    <a:ext cx="661116" cy="262944"/>
                  </a:xfrm>
                  <a:prstGeom prst="line">
                    <a:avLst/>
                  </a:prstGeom>
                  <a:ln>
                    <a:solidFill>
                      <a:srgbClr val="FFFF0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3" name="Oval 51"/>
                  <p:cNvSpPr/>
                  <p:nvPr/>
                </p:nvSpPr>
                <p:spPr>
                  <a:xfrm>
                    <a:off x="3632916" y="4343400"/>
                    <a:ext cx="118056" cy="118056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64" name="Straight Connector 57"/>
                  <p:cNvCxnSpPr/>
                  <p:nvPr/>
                </p:nvCxnSpPr>
                <p:spPr>
                  <a:xfrm rot="10800000" flipV="1">
                    <a:off x="3039415" y="3539661"/>
                    <a:ext cx="1303985" cy="110853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5" name="Oval 48"/>
                  <p:cNvSpPr/>
                  <p:nvPr/>
                </p:nvSpPr>
                <p:spPr>
                  <a:xfrm>
                    <a:off x="2971800" y="4606344"/>
                    <a:ext cx="118056" cy="118056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145" name="Straight Connector 59"/>
              <p:cNvCxnSpPr/>
              <p:nvPr/>
            </p:nvCxnSpPr>
            <p:spPr>
              <a:xfrm flipH="1">
                <a:off x="6853590" y="3327132"/>
                <a:ext cx="918810" cy="521361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62"/>
              <p:cNvCxnSpPr/>
              <p:nvPr/>
            </p:nvCxnSpPr>
            <p:spPr>
              <a:xfrm rot="5400000">
                <a:off x="6354115" y="4025156"/>
                <a:ext cx="508833" cy="297405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63"/>
              <p:cNvCxnSpPr/>
              <p:nvPr/>
            </p:nvCxnSpPr>
            <p:spPr>
              <a:xfrm flipH="1" flipV="1">
                <a:off x="6536028" y="3242345"/>
                <a:ext cx="221205" cy="593619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66" name="Straight Connector 59"/>
            <p:cNvCxnSpPr/>
            <p:nvPr/>
          </p:nvCxnSpPr>
          <p:spPr>
            <a:xfrm flipH="1">
              <a:off x="3953491" y="5188601"/>
              <a:ext cx="195564" cy="526122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Straight Connector 59"/>
            <p:cNvCxnSpPr/>
            <p:nvPr/>
          </p:nvCxnSpPr>
          <p:spPr>
            <a:xfrm flipH="1">
              <a:off x="3509170" y="5800751"/>
              <a:ext cx="330675" cy="218772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8" name="Straight Connector 59"/>
            <p:cNvCxnSpPr/>
            <p:nvPr/>
          </p:nvCxnSpPr>
          <p:spPr>
            <a:xfrm flipV="1">
              <a:off x="3898873" y="5815490"/>
              <a:ext cx="12879" cy="4496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69" name="Straight Connector 59"/>
          <p:cNvCxnSpPr>
            <a:stCxn id="158" idx="2"/>
            <a:endCxn id="154" idx="6"/>
          </p:cNvCxnSpPr>
          <p:nvPr/>
        </p:nvCxnSpPr>
        <p:spPr>
          <a:xfrm flipH="1">
            <a:off x="3318456" y="5139369"/>
            <a:ext cx="809223" cy="762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Straight Connector 59"/>
          <p:cNvCxnSpPr>
            <a:stCxn id="157" idx="0"/>
            <a:endCxn id="154" idx="4"/>
          </p:cNvCxnSpPr>
          <p:nvPr/>
        </p:nvCxnSpPr>
        <p:spPr>
          <a:xfrm flipV="1">
            <a:off x="3141372" y="5274597"/>
            <a:ext cx="118056" cy="3734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5" name="Straight Connector 59"/>
          <p:cNvCxnSpPr>
            <a:stCxn id="154" idx="1"/>
            <a:endCxn id="153" idx="5"/>
          </p:cNvCxnSpPr>
          <p:nvPr/>
        </p:nvCxnSpPr>
        <p:spPr>
          <a:xfrm flipH="1" flipV="1">
            <a:off x="2920167" y="5054466"/>
            <a:ext cx="297522" cy="11936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http://tympanogram.com/files/zoidberg_hoora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258" y="4845282"/>
            <a:ext cx="1796051" cy="163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7200" y="838200"/>
            <a:ext cx="7924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נשים לב כי לאלגוריתם פלטים שונים הנובעים מהטריאנגולציה הראשונית של הקמור וכמו כן מסדר בחירת הנקודות הפנימיות:</a:t>
            </a:r>
          </a:p>
        </p:txBody>
      </p:sp>
      <p:grpSp>
        <p:nvGrpSpPr>
          <p:cNvPr id="7" name="קבוצה 6"/>
          <p:cNvGrpSpPr/>
          <p:nvPr/>
        </p:nvGrpSpPr>
        <p:grpSpPr>
          <a:xfrm>
            <a:off x="852881" y="1944328"/>
            <a:ext cx="7757719" cy="4725916"/>
            <a:chOff x="852881" y="1944328"/>
            <a:chExt cx="7757719" cy="472591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52881" y="1944328"/>
              <a:ext cx="6561065" cy="47259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" name="קבוצה 5"/>
            <p:cNvGrpSpPr/>
            <p:nvPr/>
          </p:nvGrpSpPr>
          <p:grpSpPr>
            <a:xfrm>
              <a:off x="5943600" y="2819400"/>
              <a:ext cx="2667000" cy="1569660"/>
              <a:chOff x="5943600" y="2819400"/>
              <a:chExt cx="2667000" cy="1569660"/>
            </a:xfrm>
          </p:grpSpPr>
          <p:sp>
            <p:nvSpPr>
              <p:cNvPr id="170" name="TextBox 169"/>
              <p:cNvSpPr txBox="1"/>
              <p:nvPr/>
            </p:nvSpPr>
            <p:spPr>
              <a:xfrm>
                <a:off x="7391400" y="3200400"/>
                <a:ext cx="12192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1600" b="1" dirty="0" err="1" smtClean="0">
                    <a:solidFill>
                      <a:srgbClr val="7030A0"/>
                    </a:solidFill>
                    <a:cs typeface="David" pitchFamily="2" charset="-79"/>
                  </a:rPr>
                  <a:t>טריאנגולציות</a:t>
                </a:r>
                <a:r>
                  <a:rPr lang="he-IL" sz="1600" b="1" dirty="0">
                    <a:solidFill>
                      <a:srgbClr val="7030A0"/>
                    </a:solidFill>
                    <a:cs typeface="David" pitchFamily="2" charset="-79"/>
                  </a:rPr>
                  <a:t> </a:t>
                </a:r>
                <a:r>
                  <a:rPr lang="he-IL" sz="1600" b="1" dirty="0" smtClean="0">
                    <a:solidFill>
                      <a:srgbClr val="7030A0"/>
                    </a:solidFill>
                    <a:cs typeface="David" pitchFamily="2" charset="-79"/>
                  </a:rPr>
                  <a:t>התחלתיות שונות</a:t>
                </a: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5943600" y="2819400"/>
                <a:ext cx="1762562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9600" dirty="0" smtClean="0">
                    <a:solidFill>
                      <a:srgbClr val="7030A0"/>
                    </a:solidFill>
                    <a:cs typeface="David" pitchFamily="2" charset="-79"/>
                  </a:rPr>
                  <a:t>{</a:t>
                </a:r>
              </a:p>
            </p:txBody>
          </p:sp>
        </p:grpSp>
        <p:sp>
          <p:nvSpPr>
            <p:cNvPr id="174" name="TextBox 173"/>
            <p:cNvSpPr txBox="1"/>
            <p:nvPr/>
          </p:nvSpPr>
          <p:spPr>
            <a:xfrm>
              <a:off x="7391400" y="4343400"/>
              <a:ext cx="1219200" cy="20621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 sz="1600" b="1" dirty="0" err="1" smtClean="0">
                  <a:solidFill>
                    <a:srgbClr val="00B0F0"/>
                  </a:solidFill>
                  <a:cs typeface="David" pitchFamily="2" charset="-79"/>
                </a:rPr>
                <a:t>טריאנגולציות</a:t>
              </a:r>
              <a:r>
                <a:rPr lang="he-IL" sz="1600" b="1" dirty="0">
                  <a:solidFill>
                    <a:srgbClr val="00B0F0"/>
                  </a:solidFill>
                  <a:cs typeface="David" pitchFamily="2" charset="-79"/>
                </a:rPr>
                <a:t> </a:t>
              </a:r>
              <a:r>
                <a:rPr lang="he-IL" sz="1600" b="1" dirty="0" smtClean="0">
                  <a:solidFill>
                    <a:srgbClr val="00B0F0"/>
                  </a:solidFill>
                  <a:cs typeface="David" pitchFamily="2" charset="-79"/>
                </a:rPr>
                <a:t>התחלתיות זהות, אך פלט אלגוריתם שונה בעקבות שינוי סדר בחירת הנקודות</a:t>
              </a:r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5943600" y="4495800"/>
              <a:ext cx="1762562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 sz="9600" dirty="0" smtClean="0">
                  <a:solidFill>
                    <a:srgbClr val="00B0F0"/>
                  </a:solidFill>
                  <a:cs typeface="David" pitchFamily="2" charset="-79"/>
                </a:rPr>
                <a:t>{</a:t>
              </a:r>
            </a:p>
          </p:txBody>
        </p:sp>
      </p:grp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82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7200" y="838200"/>
            <a:ext cx="7924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כמו כן, נשים לב כי בפלטים שראינו מספר המשולשים זהה (10).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1524000"/>
            <a:ext cx="7924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נשאלות השאלות: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288" y="1981200"/>
            <a:ext cx="7924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1. האם לכל </a:t>
            </a:r>
            <a:r>
              <a:rPr lang="he-IL" sz="2400" b="1" dirty="0" smtClean="0">
                <a:cs typeface="David" pitchFamily="2" charset="-79"/>
              </a:rPr>
              <a:t>פלט של האלגוריתם </a:t>
            </a:r>
            <a:r>
              <a:rPr lang="en-US" sz="2400" b="1" dirty="0" smtClean="0">
                <a:cs typeface="David" pitchFamily="2" charset="-79"/>
              </a:rPr>
              <a:t>Triangle-Splitting</a:t>
            </a:r>
            <a:r>
              <a:rPr lang="he-IL" sz="2400" b="1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יהיה מספר זהה של משולשים?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4191000"/>
            <a:ext cx="79248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2. האם לכל פלט של </a:t>
            </a:r>
            <a:r>
              <a:rPr lang="he-IL" sz="2400" b="1" dirty="0" smtClean="0">
                <a:cs typeface="David" pitchFamily="2" charset="-79"/>
              </a:rPr>
              <a:t>אלגוריתם כלשהו </a:t>
            </a:r>
            <a:r>
              <a:rPr lang="he-IL" sz="2400" dirty="0" smtClean="0">
                <a:cs typeface="David" pitchFamily="2" charset="-79"/>
              </a:rPr>
              <a:t>יהיה מספר זהה של משולשים? כלומר - </a:t>
            </a:r>
            <a:r>
              <a:rPr lang="he-IL" sz="2400" b="1" dirty="0" smtClean="0">
                <a:cs typeface="David" pitchFamily="2" charset="-79"/>
              </a:rPr>
              <a:t>האם לכל טריאנגולציה של קבוצת נקודות כלשהי יהיה מספר זהה של משולשים</a:t>
            </a:r>
            <a:r>
              <a:rPr lang="he-IL" sz="2400" dirty="0" smtClean="0">
                <a:cs typeface="David" pitchFamily="2" charset="-79"/>
              </a:rPr>
              <a:t>?</a:t>
            </a:r>
          </a:p>
        </p:txBody>
      </p:sp>
      <p:pic>
        <p:nvPicPr>
          <p:cNvPr id="3076" name="Picture 4" descr="http://www.supremecomplexity.com/images/additional/yes_stamp_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5394">
            <a:off x="3512206" y="2624911"/>
            <a:ext cx="2276303" cy="140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nrg.co.il/images/archive/300x225/284/3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3997"/>
            <a:ext cx="1561780" cy="117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3200" y="5688834"/>
            <a:ext cx="2152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400" dirty="0">
                <a:cs typeface="David" pitchFamily="2" charset="-79"/>
              </a:rPr>
              <a:t>תחשבו על </a:t>
            </a:r>
            <a:r>
              <a:rPr lang="he-IL" sz="2400" dirty="0" smtClean="0">
                <a:cs typeface="David" pitchFamily="2" charset="-79"/>
              </a:rPr>
              <a:t>זה...</a:t>
            </a:r>
          </a:p>
          <a:p>
            <a:pPr algn="r"/>
            <a:r>
              <a:rPr lang="he-IL" sz="2400" dirty="0" smtClean="0">
                <a:cs typeface="David" pitchFamily="2" charset="-79"/>
              </a:rPr>
              <a:t>(נגיע לזה בהמשך) </a:t>
            </a:r>
            <a:endParaRPr lang="en-US" sz="2400" dirty="0">
              <a:cs typeface="David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3097900"/>
            <a:ext cx="33650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400" dirty="0" smtClean="0">
                <a:cs typeface="David" pitchFamily="2" charset="-79"/>
              </a:rPr>
              <a:t>נובע </a:t>
            </a:r>
            <a:r>
              <a:rPr lang="he-IL" sz="2400" dirty="0">
                <a:cs typeface="David" pitchFamily="2" charset="-79"/>
              </a:rPr>
              <a:t>מיד ממהלך </a:t>
            </a:r>
            <a:r>
              <a:rPr lang="he-IL" sz="2400" dirty="0" smtClean="0">
                <a:cs typeface="David" pitchFamily="2" charset="-79"/>
              </a:rPr>
              <a:t>האלגוריתם</a:t>
            </a:r>
          </a:p>
          <a:p>
            <a:pPr algn="r"/>
            <a:r>
              <a:rPr lang="he-IL" sz="2400" dirty="0" smtClean="0">
                <a:cs typeface="David" pitchFamily="2" charset="-79"/>
              </a:rPr>
              <a:t>(נראה מיד)</a:t>
            </a:r>
            <a:endParaRPr lang="en-US" sz="2400" dirty="0">
              <a:cs typeface="David" pitchFamily="2" charset="-79"/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66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  <p:bldP spid="12" grpId="0"/>
      <p:bldP spid="2" grpId="0"/>
      <p:bldP spid="2" grpId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7200" y="944940"/>
                <a:ext cx="7924800" cy="1984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cs typeface="David" pitchFamily="2" charset="-79"/>
                  </a:rPr>
                  <a:t>למה: </a:t>
                </a:r>
              </a:p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תהי 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קבוצת נקודות, עם </a:t>
                </a:r>
                <a:r>
                  <a:rPr lang="en-US" sz="2400" dirty="0" smtClean="0">
                    <a:cs typeface="David" pitchFamily="2" charset="-79"/>
                  </a:rPr>
                  <a:t>h</a:t>
                </a:r>
                <a:r>
                  <a:rPr lang="he-IL" sz="2400" dirty="0" smtClean="0">
                    <a:cs typeface="David" pitchFamily="2" charset="-79"/>
                  </a:rPr>
                  <a:t> נקודות על שפת הקמור ו </a:t>
                </a:r>
                <a:r>
                  <a:rPr lang="en-US" sz="2400" dirty="0" smtClean="0">
                    <a:cs typeface="David" pitchFamily="2" charset="-79"/>
                  </a:rPr>
                  <a:t>k</a:t>
                </a:r>
                <a:r>
                  <a:rPr lang="he-IL" sz="2400" dirty="0" smtClean="0">
                    <a:cs typeface="David" pitchFamily="2" charset="-79"/>
                  </a:rPr>
                  <a:t> ב'פנים' הקמור 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=|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𝑠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|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). אם לא כל הנקודות ב-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קו-לינאריות (על ישר אחד), אז כל טריאנגולציה </a:t>
                </a:r>
                <a:r>
                  <a:rPr lang="he-IL" sz="2400" b="1" dirty="0" smtClean="0">
                    <a:cs typeface="David" pitchFamily="2" charset="-79"/>
                  </a:rPr>
                  <a:t>שמהווה פלט של האלגוריתם </a:t>
                </a:r>
                <a:r>
                  <a:rPr lang="en-US" sz="2400" b="1" dirty="0" smtClean="0">
                    <a:cs typeface="David" pitchFamily="2" charset="-79"/>
                  </a:rPr>
                  <a:t>Triangle-Splitting</a:t>
                </a:r>
                <a:r>
                  <a:rPr lang="he-IL" sz="2400" b="1" dirty="0">
                    <a:cs typeface="David" pitchFamily="2" charset="-79"/>
                  </a:rPr>
                  <a:t> </a:t>
                </a:r>
                <a:r>
                  <a:rPr lang="he-IL" sz="2400" dirty="0" smtClean="0">
                    <a:cs typeface="David" pitchFamily="2" charset="-79"/>
                  </a:rPr>
                  <a:t>מכילה בדיוק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משולשים.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944940"/>
                <a:ext cx="7924800" cy="1984069"/>
              </a:xfrm>
              <a:prstGeom prst="rect">
                <a:avLst/>
              </a:prstGeom>
              <a:blipFill rotWithShape="1">
                <a:blip r:embed="rId3"/>
                <a:stretch>
                  <a:fillRect l="-1231" t="-2462" r="-1231" b="-4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65589" y="452735"/>
            <a:ext cx="79248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נוכיח טענה חזקה יותר:</a:t>
            </a:r>
            <a:endParaRPr lang="he-IL" sz="2400" dirty="0">
              <a:cs typeface="David" pitchFamily="2" charset="-79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80270" y="2967335"/>
                <a:ext cx="7924800" cy="16147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b="1" dirty="0" smtClean="0">
                    <a:cs typeface="David" pitchFamily="2" charset="-79"/>
                  </a:rPr>
                  <a:t>הוכחה:</a:t>
                </a:r>
                <a:endParaRPr lang="he-IL" sz="2400" b="1" dirty="0">
                  <a:cs typeface="David" pitchFamily="2" charset="-79"/>
                </a:endParaRPr>
              </a:p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בפרק הראשון ראינו כי לטריאנגולציה של הקמור של 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 </a:t>
                </a:r>
                <a:r>
                  <a:rPr lang="he-IL" sz="2400" dirty="0" smtClean="0">
                    <a:cs typeface="David" pitchFamily="2" charset="-79"/>
                  </a:rPr>
                  <a:t>יש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משולשים</a:t>
                </a:r>
                <a:r>
                  <a:rPr lang="he-IL" sz="2400" dirty="0" smtClean="0">
                    <a:cs typeface="David" pitchFamily="2" charset="-79"/>
                  </a:rPr>
                  <a:t>.</a:t>
                </a:r>
              </a:p>
              <a:p>
                <a:pPr algn="r" rtl="1"/>
                <a:endParaRPr lang="he-IL" sz="2400" dirty="0">
                  <a:cs typeface="David" pitchFamily="2" charset="-79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70" y="2967335"/>
                <a:ext cx="7924800" cy="1614737"/>
              </a:xfrm>
              <a:prstGeom prst="rect">
                <a:avLst/>
              </a:prstGeom>
              <a:blipFill rotWithShape="1">
                <a:blip r:embed="rId4"/>
                <a:stretch>
                  <a:fillRect t="-3019" r="-11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82367" y="4045803"/>
            <a:ext cx="7924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לכל נקודה פנימית </a:t>
            </a:r>
            <a:r>
              <a:rPr lang="en-US" sz="2400" dirty="0" smtClean="0">
                <a:cs typeface="David" pitchFamily="2" charset="-79"/>
              </a:rPr>
              <a:t>,p</a:t>
            </a:r>
            <a:r>
              <a:rPr lang="he-IL" sz="2400" dirty="0" smtClean="0">
                <a:cs typeface="David" pitchFamily="2" charset="-79"/>
              </a:rPr>
              <a:t> </a:t>
            </a:r>
            <a:r>
              <a:rPr lang="he-IL" sz="2400" dirty="0" smtClean="0">
                <a:cs typeface="David" pitchFamily="2" charset="-79"/>
              </a:rPr>
              <a:t>האלגוריתם מחבר את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 עם שלושת </a:t>
            </a:r>
            <a:r>
              <a:rPr lang="he-IL" sz="2400" dirty="0" err="1" smtClean="0">
                <a:cs typeface="David" pitchFamily="2" charset="-79"/>
              </a:rPr>
              <a:t>הקודקודים</a:t>
            </a:r>
            <a:r>
              <a:rPr lang="he-IL" sz="2400" dirty="0" smtClean="0">
                <a:cs typeface="David" pitchFamily="2" charset="-79"/>
              </a:rPr>
              <a:t> של המשולש שמכיל את </a:t>
            </a:r>
            <a:r>
              <a:rPr lang="en-US" sz="2400" dirty="0" smtClean="0">
                <a:cs typeface="David" pitchFamily="2" charset="-79"/>
              </a:rPr>
              <a:t>p</a:t>
            </a:r>
            <a:r>
              <a:rPr lang="he-IL" sz="2400" dirty="0" smtClean="0">
                <a:cs typeface="David" pitchFamily="2" charset="-79"/>
              </a:rPr>
              <a:t>.   </a:t>
            </a:r>
            <a:endParaRPr lang="he-IL" sz="2400" dirty="0">
              <a:cs typeface="David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" y="4807803"/>
            <a:ext cx="7924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2400" dirty="0" smtClean="0">
                <a:cs typeface="David" pitchFamily="2" charset="-79"/>
              </a:rPr>
              <a:t>מכאן, שמספר המשולשים גדל ב-2 עבור כל נקודה פנימית. </a:t>
            </a:r>
          </a:p>
          <a:p>
            <a:pPr algn="r" rtl="1"/>
            <a:r>
              <a:rPr lang="he-IL" sz="2400" dirty="0" smtClean="0">
                <a:cs typeface="David" pitchFamily="2" charset="-79"/>
              </a:rPr>
              <a:t>יש </a:t>
            </a:r>
            <a:r>
              <a:rPr lang="en-US" sz="2400" dirty="0" smtClean="0">
                <a:cs typeface="David" pitchFamily="2" charset="-79"/>
              </a:rPr>
              <a:t>k</a:t>
            </a:r>
            <a:r>
              <a:rPr lang="he-IL" sz="2400" dirty="0" smtClean="0">
                <a:cs typeface="David" pitchFamily="2" charset="-79"/>
              </a:rPr>
              <a:t> נקודות פנימיות, ולכן נוסיף </a:t>
            </a:r>
            <a:r>
              <a:rPr lang="en-US" sz="2400" dirty="0" smtClean="0">
                <a:cs typeface="David" pitchFamily="2" charset="-79"/>
              </a:rPr>
              <a:t>2k</a:t>
            </a:r>
            <a:r>
              <a:rPr lang="he-IL" sz="2400" dirty="0" smtClean="0">
                <a:cs typeface="David" pitchFamily="2" charset="-79"/>
              </a:rPr>
              <a:t> משולשים בתהליך.</a:t>
            </a:r>
            <a:endParaRPr lang="he-IL" sz="2400" dirty="0">
              <a:cs typeface="David" pitchFamily="2" charset="-79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6470" y="5638800"/>
                <a:ext cx="792480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he-IL" sz="2400" dirty="0" smtClean="0">
                    <a:cs typeface="David" pitchFamily="2" charset="-79"/>
                  </a:rPr>
                  <a:t>סה"כ נקבל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h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David" pitchFamily="2" charset="-79"/>
                      </a:rPr>
                      <m:t>2</m:t>
                    </m:r>
                  </m:oMath>
                </a14:m>
                <a:r>
                  <a:rPr lang="he-IL" sz="2400" dirty="0" smtClean="0">
                    <a:cs typeface="David" pitchFamily="2" charset="-79"/>
                  </a:rPr>
                  <a:t> משולשים </a:t>
                </a:r>
                <a:r>
                  <a:rPr lang="he-IL" sz="2400" dirty="0" smtClean="0">
                    <a:cs typeface="David" pitchFamily="2" charset="-79"/>
                  </a:rPr>
                  <a:t>בטריאנגולציה של </a:t>
                </a:r>
                <a:r>
                  <a:rPr lang="en-US" sz="2400" dirty="0" smtClean="0">
                    <a:cs typeface="David" pitchFamily="2" charset="-79"/>
                  </a:rPr>
                  <a:t>S</a:t>
                </a:r>
                <a:r>
                  <a:rPr lang="he-IL" sz="2400" dirty="0" smtClean="0">
                    <a:cs typeface="David" pitchFamily="2" charset="-79"/>
                  </a:rPr>
                  <a:t>. </a:t>
                </a:r>
                <a:endParaRPr lang="he-IL" sz="2400" dirty="0">
                  <a:cs typeface="David" pitchFamily="2" charset="-79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70" y="5638800"/>
                <a:ext cx="7924800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13158" r="-1231" b="-302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מלבן 1"/>
          <p:cNvSpPr/>
          <p:nvPr/>
        </p:nvSpPr>
        <p:spPr>
          <a:xfrm>
            <a:off x="1325461" y="6049861"/>
            <a:ext cx="198539" cy="1985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מציין מיקום של מספר שקופית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E2C06-FE17-4354-9162-1E9C7DC7A385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4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2" grpId="0" animBg="1"/>
    </p:bldLst>
  </p:timing>
</p:sld>
</file>

<file path=ppt/theme/theme1.xml><?xml version="1.0" encoding="utf-8"?>
<a:theme xmlns:a="http://schemas.openxmlformats.org/drawingml/2006/main" name="1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118</Template>
  <TotalTime>5311</TotalTime>
  <Words>3165</Words>
  <Application>Microsoft Office PowerPoint</Application>
  <PresentationFormat>‫הצגה על המסך (4:3)</PresentationFormat>
  <Paragraphs>281</Paragraphs>
  <Slides>50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50</vt:i4>
      </vt:variant>
    </vt:vector>
  </HeadingPairs>
  <TitlesOfParts>
    <vt:vector size="51" baseType="lpstr">
      <vt:lpstr>118</vt:lpstr>
      <vt:lpstr>TRIANGULATIONS</vt:lpstr>
      <vt:lpstr>הקדמה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סוף</vt:lpstr>
    </vt:vector>
  </TitlesOfParts>
  <Company>verint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TRIANGULATIONS</dc:title>
  <dc:creator>sgoldstein</dc:creator>
  <cp:lastModifiedBy>Shir</cp:lastModifiedBy>
  <cp:revision>740</cp:revision>
  <dcterms:created xsi:type="dcterms:W3CDTF">2011-12-11T10:12:24Z</dcterms:created>
  <dcterms:modified xsi:type="dcterms:W3CDTF">2011-12-29T20:53:40Z</dcterms:modified>
</cp:coreProperties>
</file>