
<file path=[Content_Types].xml><?xml version="1.0" encoding="utf-8"?>
<Types xmlns="http://schemas.openxmlformats.org/package/2006/content-types">
  <Default Extension="png" ContentType="image/png"/>
  <Default Extension="bmp" ContentType="image/bmp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960" r:id="rId1"/>
  </p:sldMasterIdLst>
  <p:notesMasterIdLst>
    <p:notesMasterId r:id="rId72"/>
  </p:notesMasterIdLst>
  <p:sldIdLst>
    <p:sldId id="256" r:id="rId2"/>
    <p:sldId id="319" r:id="rId3"/>
    <p:sldId id="257" r:id="rId4"/>
    <p:sldId id="314" r:id="rId5"/>
    <p:sldId id="315" r:id="rId6"/>
    <p:sldId id="258" r:id="rId7"/>
    <p:sldId id="259" r:id="rId8"/>
    <p:sldId id="262" r:id="rId9"/>
    <p:sldId id="263" r:id="rId10"/>
    <p:sldId id="267" r:id="rId11"/>
    <p:sldId id="318" r:id="rId12"/>
    <p:sldId id="264" r:id="rId13"/>
    <p:sldId id="265" r:id="rId14"/>
    <p:sldId id="269" r:id="rId15"/>
    <p:sldId id="271" r:id="rId16"/>
    <p:sldId id="320" r:id="rId17"/>
    <p:sldId id="270" r:id="rId18"/>
    <p:sldId id="268" r:id="rId19"/>
    <p:sldId id="321" r:id="rId20"/>
    <p:sldId id="272" r:id="rId21"/>
    <p:sldId id="273" r:id="rId22"/>
    <p:sldId id="266" r:id="rId23"/>
    <p:sldId id="274" r:id="rId24"/>
    <p:sldId id="322" r:id="rId25"/>
    <p:sldId id="275" r:id="rId26"/>
    <p:sldId id="276" r:id="rId27"/>
    <p:sldId id="297" r:id="rId28"/>
    <p:sldId id="323" r:id="rId29"/>
    <p:sldId id="324" r:id="rId30"/>
    <p:sldId id="325" r:id="rId31"/>
    <p:sldId id="279" r:id="rId32"/>
    <p:sldId id="280" r:id="rId33"/>
    <p:sldId id="328" r:id="rId34"/>
    <p:sldId id="278" r:id="rId35"/>
    <p:sldId id="281" r:id="rId36"/>
    <p:sldId id="317" r:id="rId37"/>
    <p:sldId id="327" r:id="rId38"/>
    <p:sldId id="283" r:id="rId39"/>
    <p:sldId id="285" r:id="rId40"/>
    <p:sldId id="286" r:id="rId41"/>
    <p:sldId id="282" r:id="rId42"/>
    <p:sldId id="287" r:id="rId43"/>
    <p:sldId id="288" r:id="rId44"/>
    <p:sldId id="289" r:id="rId45"/>
    <p:sldId id="290" r:id="rId46"/>
    <p:sldId id="291" r:id="rId47"/>
    <p:sldId id="316" r:id="rId48"/>
    <p:sldId id="292" r:id="rId49"/>
    <p:sldId id="293" r:id="rId50"/>
    <p:sldId id="294" r:id="rId51"/>
    <p:sldId id="295" r:id="rId52"/>
    <p:sldId id="296" r:id="rId53"/>
    <p:sldId id="298" r:id="rId54"/>
    <p:sldId id="326" r:id="rId55"/>
    <p:sldId id="299" r:id="rId56"/>
    <p:sldId id="300" r:id="rId57"/>
    <p:sldId id="301" r:id="rId58"/>
    <p:sldId id="302" r:id="rId59"/>
    <p:sldId id="303" r:id="rId60"/>
    <p:sldId id="304" r:id="rId61"/>
    <p:sldId id="329" r:id="rId62"/>
    <p:sldId id="306" r:id="rId63"/>
    <p:sldId id="305" r:id="rId64"/>
    <p:sldId id="307" r:id="rId65"/>
    <p:sldId id="309" r:id="rId66"/>
    <p:sldId id="310" r:id="rId67"/>
    <p:sldId id="308" r:id="rId68"/>
    <p:sldId id="311" r:id="rId69"/>
    <p:sldId id="312" r:id="rId70"/>
    <p:sldId id="313" r:id="rId71"/>
  </p:sldIdLst>
  <p:sldSz cx="9144000" cy="6858000" type="screen4x3"/>
  <p:notesSz cx="6881813" cy="9710738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17A3"/>
    <a:srgbClr val="EA1EA6"/>
    <a:srgbClr val="9933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72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99694" y="0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93" y="0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1"/>
          <a:lstStyle>
            <a:lvl1pPr algn="l">
              <a:defRPr sz="1200"/>
            </a:lvl1pPr>
          </a:lstStyle>
          <a:p>
            <a:fld id="{34075462-665C-46C6-B63F-229325CC5AD8}" type="datetimeFigureOut">
              <a:rPr lang="he-IL" smtClean="0"/>
              <a:t>ד'/טבת/תשע"ב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14413" y="728663"/>
            <a:ext cx="4854575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14" tIns="47407" rIns="94814" bIns="47407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612601"/>
            <a:ext cx="5505450" cy="4369832"/>
          </a:xfrm>
          <a:prstGeom prst="rect">
            <a:avLst/>
          </a:prstGeom>
        </p:spPr>
        <p:txBody>
          <a:bodyPr vert="horz" lIns="94814" tIns="47407" rIns="94814" bIns="47407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99694" y="9223516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93" y="9223516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1" anchor="b"/>
          <a:lstStyle>
            <a:lvl1pPr algn="l">
              <a:defRPr sz="1200"/>
            </a:lvl1pPr>
          </a:lstStyle>
          <a:p>
            <a:fld id="{9510C9F2-290D-4805-B422-ED542428FA4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11401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C9F2-290D-4805-B422-ED542428FA4A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896017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C9F2-290D-4805-B422-ED542428FA4A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300123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C9F2-290D-4805-B422-ED542428FA4A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06778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פאות</a:t>
            </a:r>
            <a:r>
              <a:rPr lang="he-IL" baseline="0" dirty="0" smtClean="0"/>
              <a:t> הקמור התחתון הן הפאות שנראה מגובה מינוס אינסוף ופאות הקמור העליון הן הפאות שנראה מגובה אינסוף.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C9F2-290D-4805-B422-ED542428FA4A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39969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b="0" dirty="0"/>
              <a:t>זו דוגמא ל-10 נקודות על המישור שטריאנגולציית </a:t>
            </a:r>
            <a:r>
              <a:rPr lang="en-US" b="0" dirty="0"/>
              <a:t>Delaunay</a:t>
            </a:r>
            <a:r>
              <a:rPr lang="he-IL" b="0" dirty="0"/>
              <a:t> שלהן </a:t>
            </a:r>
          </a:p>
          <a:p>
            <a:r>
              <a:rPr lang="he-IL" b="0" dirty="0"/>
              <a:t>נגזרת מהטלת הקמור התחתון של הנקודות המתאימות בתלת מימד </a:t>
            </a:r>
          </a:p>
          <a:p>
            <a:r>
              <a:rPr lang="he-IL" b="0" dirty="0"/>
              <a:t>כפי שמתואר במשפט. </a:t>
            </a:r>
          </a:p>
          <a:p>
            <a:r>
              <a:rPr lang="he-IL" b="0" dirty="0"/>
              <a:t>העיגול המסומן במישור הוא הנקודה שבה הפרבולואיד נוגע במישור </a:t>
            </a:r>
            <a:r>
              <a:rPr lang="en-US" b="0" dirty="0" err="1" smtClean="0"/>
              <a:t>xy</a:t>
            </a:r>
            <a:r>
              <a:rPr lang="he-IL" b="0" dirty="0" smtClean="0"/>
              <a:t>:</a:t>
            </a:r>
            <a:r>
              <a:rPr lang="he-IL" b="0" baseline="0" dirty="0" smtClean="0"/>
              <a:t> ה- </a:t>
            </a:r>
            <a:r>
              <a:rPr lang="en-US" b="0" baseline="0" dirty="0" smtClean="0"/>
              <a:t>origin</a:t>
            </a:r>
            <a:r>
              <a:rPr lang="he-IL" b="0" baseline="0" dirty="0" smtClean="0"/>
              <a:t> של הפרבולואיד.</a:t>
            </a:r>
            <a:endParaRPr lang="he-IL" b="0" dirty="0"/>
          </a:p>
          <a:p>
            <a:r>
              <a:rPr lang="he-IL" b="0" dirty="0" smtClean="0"/>
              <a:t>*ההטלה לא משנה כמובן את מיקום הנקודות המקוריות</a:t>
            </a:r>
            <a:r>
              <a:rPr lang="he-IL" b="0" baseline="0" dirty="0" smtClean="0"/>
              <a:t> שעל המישור.</a:t>
            </a:r>
            <a:endParaRPr lang="he-IL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C9F2-290D-4805-B422-ED542428FA4A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875497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C9F2-290D-4805-B422-ED542428FA4A}" type="slidenum">
              <a:rPr lang="he-IL" smtClean="0"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33211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C9F2-290D-4805-B422-ED542428FA4A}" type="slidenum">
              <a:rPr lang="he-IL" smtClean="0"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205707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C9F2-290D-4805-B422-ED542428FA4A}" type="slidenum">
              <a:rPr lang="he-IL" smtClean="0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656546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C9F2-290D-4805-B422-ED542428FA4A}" type="slidenum">
              <a:rPr lang="he-IL" smtClean="0"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16583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C9F2-290D-4805-B422-ED542428FA4A}" type="slidenum">
              <a:rPr lang="he-IL" smtClean="0"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405447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C9F2-290D-4805-B422-ED542428FA4A}" type="slidenum">
              <a:rPr lang="he-IL" smtClean="0"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07075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C9F2-290D-4805-B422-ED542428FA4A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03345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 smtClean="0"/>
              <a:t>אם ניקח נקודות שעל</a:t>
            </a:r>
            <a:r>
              <a:rPr lang="he-IL" baseline="0" dirty="0" smtClean="0"/>
              <a:t> הפרבולואיד ומעל המישור </a:t>
            </a:r>
            <a:r>
              <a:rPr lang="el-GR" sz="1200" b="0" dirty="0" smtClean="0"/>
              <a:t>π</a:t>
            </a:r>
            <a:r>
              <a:rPr lang="he-IL" baseline="0" dirty="0" smtClean="0"/>
              <a:t> ונטיל אותן על המישור נקבל נקודות מחוץ למעגל.</a:t>
            </a:r>
            <a:endParaRPr lang="he-IL" dirty="0" smtClean="0"/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 smtClean="0"/>
              <a:t>נשים</a:t>
            </a:r>
            <a:r>
              <a:rPr lang="he-IL" baseline="0" dirty="0" smtClean="0"/>
              <a:t> לב ש</a:t>
            </a:r>
            <a:r>
              <a:rPr lang="he-IL" dirty="0" smtClean="0"/>
              <a:t>אם ניקח</a:t>
            </a:r>
            <a:r>
              <a:rPr lang="he-IL" baseline="0" dirty="0" smtClean="0"/>
              <a:t> </a:t>
            </a:r>
            <a:r>
              <a:rPr lang="he-IL" dirty="0" smtClean="0"/>
              <a:t>נקודה מתחת למישור </a:t>
            </a:r>
            <a:r>
              <a:rPr lang="el-GR" sz="1200" b="0" dirty="0" smtClean="0"/>
              <a:t>π</a:t>
            </a:r>
            <a:r>
              <a:rPr lang="he-IL" sz="1200" b="0" dirty="0" smtClean="0"/>
              <a:t> ונטיל אותה על המישור נקבל נקודה בפנים המעגל. </a:t>
            </a:r>
            <a:endParaRPr lang="he-IL" b="0" dirty="0" smtClean="0"/>
          </a:p>
          <a:p>
            <a:r>
              <a:rPr lang="he-IL" dirty="0" smtClean="0"/>
              <a:t>נתייחס</a:t>
            </a:r>
            <a:r>
              <a:rPr lang="he-IL" baseline="0" dirty="0" smtClean="0"/>
              <a:t> לזה בהמשך כשנדבר על נקודות על הפרבולואיד שנמצאות מתחת למישור של פאה בקמור העליון. 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C9F2-290D-4805-B422-ED542428FA4A}" type="slidenum">
              <a:rPr lang="he-IL" smtClean="0"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732331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C9F2-290D-4805-B422-ED542428FA4A}" type="slidenum">
              <a:rPr lang="he-IL" smtClean="0"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716625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C9F2-290D-4805-B422-ED542428FA4A}" type="slidenum">
              <a:rPr lang="he-IL" smtClean="0"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654659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C9F2-290D-4805-B422-ED542428FA4A}" type="slidenum">
              <a:rPr lang="he-IL" smtClean="0"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102527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נניח שמצאנו</a:t>
            </a:r>
            <a:r>
              <a:rPr lang="he-IL" baseline="0" dirty="0" smtClean="0"/>
              <a:t> טריאנגולציית </a:t>
            </a:r>
            <a:r>
              <a:rPr lang="en-US" baseline="0" dirty="0" smtClean="0"/>
              <a:t>Delaunay</a:t>
            </a:r>
            <a:r>
              <a:rPr lang="he-IL" baseline="0" dirty="0" smtClean="0"/>
              <a:t> של קבוצת נקודות </a:t>
            </a:r>
            <a:r>
              <a:rPr lang="en-US" baseline="0" dirty="0" smtClean="0"/>
              <a:t>S</a:t>
            </a:r>
            <a:r>
              <a:rPr lang="he-IL" baseline="0" dirty="0" smtClean="0"/>
              <a:t> במישור. איך נמצא את דיאגרמת </a:t>
            </a:r>
            <a:r>
              <a:rPr lang="en-US" baseline="0" dirty="0" err="1" smtClean="0"/>
              <a:t>Voronoi</a:t>
            </a:r>
            <a:r>
              <a:rPr lang="he-IL" baseline="0" dirty="0" smtClean="0"/>
              <a:t> שלהן?</a:t>
            </a:r>
          </a:p>
          <a:p>
            <a:r>
              <a:rPr lang="he-IL" baseline="0" dirty="0" smtClean="0"/>
              <a:t>אז בלי להיכנס לדרך בה מיוצגים בפועל מבני הנתונים אפשר לחשוב על זה כעל תהליך של תרגום:</a:t>
            </a:r>
          </a:p>
          <a:p>
            <a:r>
              <a:rPr lang="he-IL" baseline="0" dirty="0" smtClean="0"/>
              <a:t>כל קודקוד של הטריאנגולצייה הוא אתר בדיאגרמה. כל משולש בטריאנגולצייה מתרגם לקודקוד </a:t>
            </a:r>
            <a:r>
              <a:rPr lang="en-US" baseline="0" dirty="0" err="1" smtClean="0"/>
              <a:t>Voronoi</a:t>
            </a:r>
            <a:r>
              <a:rPr lang="he-IL" baseline="0" dirty="0" smtClean="0"/>
              <a:t>.</a:t>
            </a:r>
          </a:p>
          <a:p>
            <a:r>
              <a:rPr lang="he-IL" baseline="0" dirty="0" smtClean="0"/>
              <a:t>הקודקוד הוא מרכז המעגל החוסם את המשולש.</a:t>
            </a:r>
          </a:p>
          <a:p>
            <a:endParaRPr lang="he-IL" baseline="0" dirty="0" smtClean="0"/>
          </a:p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C9F2-290D-4805-B422-ED542428FA4A}" type="slidenum">
              <a:rPr lang="he-IL" smtClean="0"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96683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C9F2-290D-4805-B422-ED542428FA4A}" type="slidenum">
              <a:rPr lang="he-IL" smtClean="0"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4474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C9F2-290D-4805-B422-ED542428FA4A}" type="slidenum">
              <a:rPr lang="he-IL" smtClean="0"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4474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C9F2-290D-4805-B422-ED542428FA4A}" type="slidenum">
              <a:rPr lang="he-IL" smtClean="0"/>
              <a:t>27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962688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C9F2-290D-4805-B422-ED542428FA4A}" type="slidenum">
              <a:rPr lang="he-IL" smtClean="0"/>
              <a:t>28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4474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C9F2-290D-4805-B422-ED542428FA4A}" type="slidenum">
              <a:rPr lang="he-IL" smtClean="0"/>
              <a:t>29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447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>
                <a:effectLst/>
              </a:rPr>
              <a:t>צילום</a:t>
            </a:r>
            <a:r>
              <a:rPr lang="he-IL" baseline="0" dirty="0" smtClean="0">
                <a:effectLst/>
              </a:rPr>
              <a:t> זה </a:t>
            </a:r>
            <a:r>
              <a:rPr lang="he-IL" dirty="0" smtClean="0">
                <a:effectLst/>
              </a:rPr>
              <a:t>צולם בכיור מטבח ומציג את התפזרות המים מהסילונים הרבים של הברז על גבי תחתית של צלחת. 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C9F2-290D-4805-B422-ED542428FA4A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219179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C9F2-290D-4805-B422-ED542428FA4A}" type="slidenum">
              <a:rPr lang="he-IL" smtClean="0"/>
              <a:t>30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4474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נשים לב שבטריאנגולצייה כזו לא קיימות נקודות מ-</a:t>
            </a:r>
            <a:r>
              <a:rPr lang="en-US" dirty="0" smtClean="0"/>
              <a:t>S</a:t>
            </a:r>
            <a:r>
              <a:rPr lang="he-IL" dirty="0" smtClean="0"/>
              <a:t> מחוץ</a:t>
            </a:r>
            <a:r>
              <a:rPr lang="he-IL" baseline="0" dirty="0" smtClean="0"/>
              <a:t> למעגלים החוסמים של המשולשים ולכן עבור כל מעגל חוסם</a:t>
            </a:r>
          </a:p>
          <a:p>
            <a:r>
              <a:rPr lang="he-IL" baseline="0" dirty="0" smtClean="0"/>
              <a:t>של משולש בטריאנגולצייה, נקודות מ-</a:t>
            </a:r>
            <a:r>
              <a:rPr lang="en-US" baseline="0" dirty="0" smtClean="0"/>
              <a:t>S</a:t>
            </a:r>
            <a:r>
              <a:rPr lang="he-IL" baseline="0" dirty="0" smtClean="0"/>
              <a:t> יימצאו בפנים המעגל ולא מחוצה לו.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C9F2-290D-4805-B422-ED542428FA4A}" type="slidenum">
              <a:rPr lang="he-IL" smtClean="0"/>
              <a:t>31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841888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C9F2-290D-4805-B422-ED542428FA4A}" type="slidenum">
              <a:rPr lang="he-IL" smtClean="0"/>
              <a:t>32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152394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C9F2-290D-4805-B422-ED542428FA4A}" type="slidenum">
              <a:rPr lang="he-IL" smtClean="0"/>
              <a:t>33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00736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C9F2-290D-4805-B422-ED542428FA4A}" type="slidenum">
              <a:rPr lang="he-IL" smtClean="0"/>
              <a:t>34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38891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C9F2-290D-4805-B422-ED542428FA4A}" type="slidenum">
              <a:rPr lang="he-IL" smtClean="0"/>
              <a:t>35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591739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C9F2-290D-4805-B422-ED542428FA4A}" type="slidenum">
              <a:rPr lang="he-IL" smtClean="0"/>
              <a:t>36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22897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1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C9F2-290D-4805-B422-ED542428FA4A}" type="slidenum">
              <a:rPr lang="he-IL" smtClean="0"/>
              <a:t>37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344900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מדוע המעגל החוסם של משולש אינסופי</a:t>
            </a:r>
            <a:r>
              <a:rPr lang="he-IL" baseline="0" dirty="0" smtClean="0"/>
              <a:t> זה הוא עצמו?</a:t>
            </a:r>
          </a:p>
          <a:p>
            <a:r>
              <a:rPr lang="he-IL" baseline="0" dirty="0" smtClean="0"/>
              <a:t>נסתכל על המשולשים שנוצרים עם הקשת </a:t>
            </a:r>
            <a:r>
              <a:rPr lang="en-US" baseline="0" dirty="0" err="1" smtClean="0"/>
              <a:t>pq</a:t>
            </a:r>
            <a:r>
              <a:rPr lang="he-IL" baseline="0" dirty="0" smtClean="0"/>
              <a:t>.</a:t>
            </a:r>
          </a:p>
          <a:p>
            <a:r>
              <a:rPr lang="he-IL" baseline="0" dirty="0" smtClean="0"/>
              <a:t>אז כל פעם כשנבחר נקודה יותר ויותר רחוקה בתור הנקודה השלישית נקבל מעגל חוסם יותר ויותר גדול.</a:t>
            </a:r>
          </a:p>
          <a:p>
            <a:r>
              <a:rPr lang="he-IL" baseline="0" dirty="0" smtClean="0"/>
              <a:t>לכן המעגל החוסם שואף לחצי המישור שהוא המשולש האינסופי.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C9F2-290D-4805-B422-ED542428FA4A}" type="slidenum">
              <a:rPr lang="he-IL" smtClean="0"/>
              <a:t>38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3864089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C9F2-290D-4805-B422-ED542428FA4A}" type="slidenum">
              <a:rPr lang="he-IL" smtClean="0"/>
              <a:t>39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9618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C9F2-290D-4805-B422-ED542428FA4A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0941054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שמענו כבר על המושג הזה</a:t>
            </a:r>
            <a:r>
              <a:rPr lang="he-IL" baseline="0" dirty="0" smtClean="0"/>
              <a:t> כאשר דיברנו על צורך לבצע </a:t>
            </a:r>
            <a:r>
              <a:rPr lang="en-US" baseline="0" dirty="0" smtClean="0"/>
              <a:t>edge flip</a:t>
            </a:r>
            <a:r>
              <a:rPr lang="he-IL" baseline="0" dirty="0" smtClean="0"/>
              <a:t> של קשת לא חוקית כאשר הטריאנגולצייה לאחר </a:t>
            </a:r>
            <a:r>
              <a:rPr lang="en-US" baseline="0" dirty="0" smtClean="0"/>
              <a:t>edge flip</a:t>
            </a:r>
            <a:r>
              <a:rPr lang="he-IL" baseline="0" dirty="0" smtClean="0"/>
              <a:t> "שמנה" יותר</a:t>
            </a:r>
          </a:p>
          <a:p>
            <a:r>
              <a:rPr lang="he-IL" baseline="0" dirty="0" smtClean="0"/>
              <a:t>(הגדרה שלמדנו כאשר הכרנו את טריאנגולציית </a:t>
            </a:r>
            <a:r>
              <a:rPr lang="en-US" baseline="0" dirty="0" smtClean="0"/>
              <a:t>Delaunay</a:t>
            </a:r>
            <a:r>
              <a:rPr lang="he-IL" baseline="0" dirty="0" smtClean="0"/>
              <a:t> בפעם הראשונה).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C9F2-290D-4805-B422-ED542428FA4A}" type="slidenum">
              <a:rPr lang="he-IL" smtClean="0"/>
              <a:t>40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1064494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C9F2-290D-4805-B422-ED542428FA4A}" type="slidenum">
              <a:rPr lang="he-IL" smtClean="0"/>
              <a:t>41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120790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C9F2-290D-4805-B422-ED542428FA4A}" type="slidenum">
              <a:rPr lang="he-IL" smtClean="0"/>
              <a:t>42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2859810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נשים לב שקשת </a:t>
            </a:r>
            <a:r>
              <a:rPr lang="en-US" dirty="0" err="1" smtClean="0"/>
              <a:t>qt</a:t>
            </a:r>
            <a:r>
              <a:rPr lang="he-IL" dirty="0" smtClean="0"/>
              <a:t> היא על הקמור ולכן מדובר בקשת חוקית (קשתות על הקמור הן תמיד קשתות</a:t>
            </a:r>
            <a:r>
              <a:rPr lang="he-IL" baseline="0" dirty="0" smtClean="0"/>
              <a:t> חוקיות בטריאנגולצייה).</a:t>
            </a:r>
          </a:p>
          <a:p>
            <a:r>
              <a:rPr lang="he-IL" baseline="0" dirty="0" smtClean="0"/>
              <a:t>לכן קשת זו נותרה גם לאחר סיום שלב זה.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C9F2-290D-4805-B422-ED542428FA4A}" type="slidenum">
              <a:rPr lang="he-IL" smtClean="0"/>
              <a:t>43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3931492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C9F2-290D-4805-B422-ED542428FA4A}" type="slidenum">
              <a:rPr lang="he-IL" smtClean="0"/>
              <a:t>44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1144579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C9F2-290D-4805-B422-ED542428FA4A}" type="slidenum">
              <a:rPr lang="he-IL" smtClean="0"/>
              <a:t>45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0225046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C9F2-290D-4805-B422-ED542428FA4A}" type="slidenum">
              <a:rPr lang="he-IL" smtClean="0"/>
              <a:t>46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3636376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C9F2-290D-4805-B422-ED542428FA4A}" type="slidenum">
              <a:rPr lang="he-IL" smtClean="0"/>
              <a:t>47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7891751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C9F2-290D-4805-B422-ED542428FA4A}" type="slidenum">
              <a:rPr lang="he-IL" smtClean="0"/>
              <a:t>48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9055517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C9F2-290D-4805-B422-ED542428FA4A}" type="slidenum">
              <a:rPr lang="he-IL" smtClean="0"/>
              <a:t>49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76356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C9F2-290D-4805-B422-ED542428FA4A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0476365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e-IL" b="0" dirty="0"/>
              <a:t>הוכחה באופן ישיר ללא שימוש בטענה שהוכחה בהרצאה הקודמת:</a:t>
            </a:r>
          </a:p>
          <a:p>
            <a:pPr>
              <a:lnSpc>
                <a:spcPct val="150000"/>
              </a:lnSpc>
            </a:pPr>
            <a:r>
              <a:rPr lang="he-IL" b="0" dirty="0"/>
              <a:t>נשתמש בנוסחת אוילר עבור גרף מישורי:  </a:t>
            </a:r>
            <a:r>
              <a:rPr lang="en-US" b="0" dirty="0" err="1"/>
              <a:t>v-e+f</a:t>
            </a:r>
            <a:r>
              <a:rPr lang="en-US" b="0" dirty="0"/>
              <a:t>= 1+c</a:t>
            </a:r>
          </a:p>
          <a:p>
            <a:pPr>
              <a:lnSpc>
                <a:spcPct val="150000"/>
              </a:lnSpc>
            </a:pPr>
            <a:r>
              <a:rPr lang="he-IL" b="0" dirty="0"/>
              <a:t>כאשר </a:t>
            </a:r>
            <a:r>
              <a:rPr lang="en-US" b="0" dirty="0"/>
              <a:t>v</a:t>
            </a:r>
            <a:r>
              <a:rPr lang="he-IL" b="0" dirty="0"/>
              <a:t> =מס' הצמתים, </a:t>
            </a:r>
            <a:r>
              <a:rPr lang="en-US" b="0" dirty="0"/>
              <a:t>e</a:t>
            </a:r>
            <a:r>
              <a:rPr lang="he-IL" b="0" dirty="0"/>
              <a:t>= מס' הקשתות, </a:t>
            </a:r>
            <a:r>
              <a:rPr lang="en-US" b="0" dirty="0"/>
              <a:t>f</a:t>
            </a:r>
            <a:r>
              <a:rPr lang="he-IL" b="0" dirty="0"/>
              <a:t>= מס' הפאות </a:t>
            </a:r>
          </a:p>
          <a:p>
            <a:pPr>
              <a:lnSpc>
                <a:spcPct val="150000"/>
              </a:lnSpc>
            </a:pPr>
            <a:r>
              <a:rPr lang="he-IL" b="0" dirty="0"/>
              <a:t>ו- </a:t>
            </a:r>
            <a:r>
              <a:rPr lang="en-US" b="0" dirty="0"/>
              <a:t>c</a:t>
            </a:r>
            <a:r>
              <a:rPr lang="he-IL" b="0" dirty="0"/>
              <a:t>= מס' הרכיבים הקשירים</a:t>
            </a:r>
          </a:p>
          <a:p>
            <a:pPr>
              <a:lnSpc>
                <a:spcPct val="150000"/>
              </a:lnSpc>
            </a:pPr>
            <a:r>
              <a:rPr lang="he-IL" b="0" dirty="0"/>
              <a:t>כזכור, דרגת קודקוד בדיאגרמה היא לפחות 3. מכך ומהעובדה שקשת </a:t>
            </a:r>
          </a:p>
          <a:p>
            <a:pPr>
              <a:lnSpc>
                <a:spcPct val="150000"/>
              </a:lnSpc>
            </a:pPr>
            <a:r>
              <a:rPr lang="he-IL" b="0" dirty="0"/>
              <a:t>יכולה להיות סמוכה לשני קודקודים של הדיאגרמה (שניהם קצוות שלה) נקבל </a:t>
            </a:r>
          </a:p>
          <a:p>
            <a:pPr>
              <a:lnSpc>
                <a:spcPct val="150000"/>
              </a:lnSpc>
            </a:pPr>
            <a:r>
              <a:rPr lang="en-US" b="0" dirty="0"/>
              <a:t>e ≥ 3*v/2</a:t>
            </a:r>
            <a:r>
              <a:rPr lang="he-IL" b="0" dirty="0"/>
              <a:t>. </a:t>
            </a:r>
          </a:p>
          <a:p>
            <a:pPr>
              <a:lnSpc>
                <a:spcPct val="150000"/>
              </a:lnSpc>
            </a:pPr>
            <a:r>
              <a:rPr lang="he-IL" b="0" dirty="0"/>
              <a:t>נציב </a:t>
            </a:r>
            <a:r>
              <a:rPr lang="en-US" b="0" dirty="0"/>
              <a:t>f=n+1</a:t>
            </a:r>
            <a:r>
              <a:rPr lang="he-IL" b="0" dirty="0"/>
              <a:t> ו- </a:t>
            </a:r>
            <a:r>
              <a:rPr lang="en-US" b="0" dirty="0"/>
              <a:t>c=1</a:t>
            </a:r>
            <a:r>
              <a:rPr lang="he-IL" b="0" dirty="0"/>
              <a:t> ונקבל </a:t>
            </a:r>
            <a:r>
              <a:rPr lang="en-US" b="0" dirty="0"/>
              <a:t>e≤ 3*n-3</a:t>
            </a:r>
            <a:r>
              <a:rPr lang="he-IL" b="0" dirty="0"/>
              <a:t>.</a:t>
            </a:r>
          </a:p>
          <a:p>
            <a:pPr>
              <a:lnSpc>
                <a:spcPct val="150000"/>
              </a:lnSpc>
            </a:pPr>
            <a:r>
              <a:rPr lang="he-IL" b="0" dirty="0"/>
              <a:t>מס' הקשתות הממוצע בגבול אזור של דיאגרמת </a:t>
            </a:r>
            <a:r>
              <a:rPr lang="en-US" b="0" dirty="0"/>
              <a:t>Voronoi</a:t>
            </a:r>
            <a:r>
              <a:rPr lang="he-IL" b="0" dirty="0"/>
              <a:t> הוא </a:t>
            </a:r>
            <a:r>
              <a:rPr lang="en-US" b="0" dirty="0"/>
              <a:t>2*e/(n+1) </a:t>
            </a:r>
            <a:r>
              <a:rPr lang="he-IL" b="0" dirty="0"/>
              <a:t> </a:t>
            </a:r>
          </a:p>
          <a:p>
            <a:pPr>
              <a:lnSpc>
                <a:spcPct val="150000"/>
              </a:lnSpc>
            </a:pPr>
            <a:r>
              <a:rPr lang="he-IL" b="0" dirty="0"/>
              <a:t>(כל קשת נספרת פעמיים ויש </a:t>
            </a:r>
            <a:r>
              <a:rPr lang="en-US" b="0" dirty="0"/>
              <a:t>n+1</a:t>
            </a:r>
            <a:r>
              <a:rPr lang="he-IL" b="0" dirty="0"/>
              <a:t> אזורים).</a:t>
            </a:r>
          </a:p>
          <a:p>
            <a:pPr>
              <a:lnSpc>
                <a:spcPct val="150000"/>
              </a:lnSpc>
            </a:pPr>
            <a:r>
              <a:rPr lang="he-IL" b="0" dirty="0"/>
              <a:t>אזי מתקיים: </a:t>
            </a:r>
            <a:r>
              <a:rPr lang="en-US" b="0" dirty="0"/>
              <a:t>2*e/(n+1) ≤ (6*n-6)/(n+1) &lt; (6*n+6)/(n+1)= 6 </a:t>
            </a:r>
            <a:endParaRPr lang="he-IL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C9F2-290D-4805-B422-ED542428FA4A}" type="slidenum">
              <a:rPr lang="he-IL" smtClean="0"/>
              <a:t>50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2470715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נסתכל על אזור כלשהו של דיאגרמת </a:t>
            </a:r>
            <a:r>
              <a:rPr lang="en-US" dirty="0" smtClean="0"/>
              <a:t>Voronoi</a:t>
            </a:r>
            <a:r>
              <a:rPr lang="he-IL" baseline="0" dirty="0" smtClean="0"/>
              <a:t> בציור (צבע כחול). אנחנו יודעים לפי הלמה שמס' הקשתות הממוצע של אזור קטן ממש מ-6. </a:t>
            </a:r>
          </a:p>
          <a:p>
            <a:r>
              <a:rPr lang="he-IL" baseline="0" dirty="0" smtClean="0"/>
              <a:t>נסתכל כעת על האתר שהאזור שייך אליו. זהו קודקוד בטריאנגולציית </a:t>
            </a:r>
            <a:r>
              <a:rPr lang="en-US" baseline="0" dirty="0" smtClean="0"/>
              <a:t>Delaunay</a:t>
            </a:r>
            <a:r>
              <a:rPr lang="he-IL" baseline="0" dirty="0" smtClean="0"/>
              <a:t> שבציור (צבע אדום). כל קשת שיוצאת מהקודקוד </a:t>
            </a:r>
          </a:p>
          <a:p>
            <a:r>
              <a:rPr lang="he-IL" baseline="0" dirty="0" smtClean="0"/>
              <a:t>חותכת בדיוק קשת </a:t>
            </a:r>
            <a:r>
              <a:rPr lang="en-US" baseline="0" dirty="0" smtClean="0"/>
              <a:t>Voronoi</a:t>
            </a:r>
            <a:r>
              <a:rPr lang="he-IL" baseline="0" dirty="0" smtClean="0"/>
              <a:t> אחת של </a:t>
            </a:r>
            <a:r>
              <a:rPr lang="he-IL" u="sng" baseline="0" dirty="0" smtClean="0"/>
              <a:t>האזור</a:t>
            </a:r>
            <a:r>
              <a:rPr lang="he-IL" baseline="0" dirty="0" smtClean="0"/>
              <a:t>. לכן מכך שמס' קשתות ממוצע של אזור קטן ממש מ-6, אפשר להסיק שדרגת קודקוד ממוצעת בטריאנגולצייה קטנה ממש מ-6.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C9F2-290D-4805-B422-ED542428FA4A}" type="slidenum">
              <a:rPr lang="he-IL" smtClean="0"/>
              <a:t>51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2706335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b="0" baseline="0" dirty="0" smtClean="0"/>
              <a:t>אנחנו רוצים להראות שעד השלב ה-</a:t>
            </a:r>
            <a:r>
              <a:rPr lang="en-US" b="0" baseline="0" dirty="0" smtClean="0"/>
              <a:t>i</a:t>
            </a:r>
            <a:r>
              <a:rPr lang="he-IL" b="0" baseline="0" dirty="0" smtClean="0"/>
              <a:t> שבו מוסיפים את הנקודה </a:t>
            </a:r>
            <a:r>
              <a:rPr lang="en-US" sz="1200" b="0" dirty="0" smtClean="0"/>
              <a:t>p</a:t>
            </a:r>
            <a:r>
              <a:rPr lang="en-US" sz="1200" b="0" baseline="-25000" dirty="0" smtClean="0"/>
              <a:t>i</a:t>
            </a:r>
            <a:r>
              <a:rPr lang="he-IL" sz="1200" b="0" baseline="-25000" dirty="0" smtClean="0"/>
              <a:t> </a:t>
            </a:r>
            <a:r>
              <a:rPr lang="he-IL" sz="1200" b="0" baseline="0" dirty="0" smtClean="0"/>
              <a:t>סה"כ תוחלת מס' המשולשים שבקונפליקט עם </a:t>
            </a:r>
            <a:r>
              <a:rPr lang="en-US" sz="1200" b="0" dirty="0" smtClean="0"/>
              <a:t>p</a:t>
            </a:r>
            <a:r>
              <a:rPr lang="en-US" sz="1200" b="0" baseline="-25000" dirty="0" smtClean="0"/>
              <a:t>i</a:t>
            </a:r>
            <a:r>
              <a:rPr lang="he-IL" sz="1200" b="0" baseline="-25000" dirty="0" smtClean="0"/>
              <a:t> </a:t>
            </a:r>
            <a:r>
              <a:rPr lang="he-IL" sz="1200" b="0" baseline="0" dirty="0" smtClean="0"/>
              <a:t>הוא </a:t>
            </a:r>
            <a:r>
              <a:rPr lang="en-US" sz="1200" b="0" baseline="0" dirty="0" smtClean="0"/>
              <a:t>O(log(i))</a:t>
            </a:r>
            <a:r>
              <a:rPr lang="he-IL" sz="1200" b="0" baseline="0" dirty="0" smtClean="0"/>
              <a:t>. </a:t>
            </a:r>
          </a:p>
          <a:p>
            <a:r>
              <a:rPr lang="he-IL" sz="1200" b="0" baseline="0" dirty="0" smtClean="0"/>
              <a:t>נסתכל על שלב </a:t>
            </a:r>
            <a:r>
              <a:rPr lang="en-US" sz="1200" b="0" baseline="0" dirty="0" smtClean="0"/>
              <a:t>h&lt;i</a:t>
            </a:r>
            <a:r>
              <a:rPr lang="he-IL" sz="1200" b="0" baseline="0" dirty="0" smtClean="0"/>
              <a:t> ונראה שתוחלת מס' המשולשים בקונפליקט (שמופיעים בטריאנגולצייה בשלב זה ולא היו בשלב הקודם) קטנה ממש מ-</a:t>
            </a:r>
            <a:r>
              <a:rPr lang="en-US" sz="1200" b="0" baseline="0" dirty="0" smtClean="0"/>
              <a:t>18/h</a:t>
            </a:r>
            <a:r>
              <a:rPr lang="he-IL" sz="1200" b="0" baseline="0" dirty="0" smtClean="0"/>
              <a:t>. </a:t>
            </a:r>
          </a:p>
          <a:p>
            <a:r>
              <a:rPr lang="he-IL" sz="1200" b="0" baseline="0" dirty="0" smtClean="0"/>
              <a:t>לצורך כך נסתכל על הקודקוד </a:t>
            </a:r>
            <a:r>
              <a:rPr lang="en-US" sz="1200" b="0" dirty="0" err="1" smtClean="0"/>
              <a:t>p</a:t>
            </a:r>
            <a:r>
              <a:rPr lang="en-US" sz="1200" b="0" baseline="-25000" dirty="0" err="1" smtClean="0"/>
              <a:t>h</a:t>
            </a:r>
            <a:r>
              <a:rPr lang="he-IL" sz="1200" b="0" dirty="0" smtClean="0"/>
              <a:t> שמתווסף</a:t>
            </a:r>
            <a:r>
              <a:rPr lang="he-IL" sz="1200" b="0" baseline="0" dirty="0" smtClean="0"/>
              <a:t> בשלב ה-</a:t>
            </a:r>
            <a:r>
              <a:rPr lang="en-US" sz="1200" b="0" baseline="0" dirty="0" smtClean="0"/>
              <a:t>h</a:t>
            </a:r>
            <a:r>
              <a:rPr lang="he-IL" sz="1200" b="0" baseline="0" dirty="0" smtClean="0"/>
              <a:t>. משולש שייך לטריאנגולצייה בשלב ה-</a:t>
            </a:r>
            <a:r>
              <a:rPr lang="en-US" sz="1200" b="0" baseline="0" dirty="0" smtClean="0"/>
              <a:t>h </a:t>
            </a:r>
            <a:r>
              <a:rPr lang="he-IL" sz="1200" b="0" baseline="0" dirty="0" smtClean="0"/>
              <a:t> ולא לזו של השלב ה-</a:t>
            </a:r>
            <a:r>
              <a:rPr lang="en-US" sz="1200" b="0" baseline="0" dirty="0" smtClean="0"/>
              <a:t>h-1</a:t>
            </a:r>
            <a:r>
              <a:rPr lang="he-IL" sz="1200" b="0" baseline="0" dirty="0" smtClean="0"/>
              <a:t> אמ"מ </a:t>
            </a:r>
            <a:r>
              <a:rPr lang="en-US" sz="1200" b="0" dirty="0" err="1" smtClean="0"/>
              <a:t>p</a:t>
            </a:r>
            <a:r>
              <a:rPr lang="en-US" sz="1200" b="0" baseline="-25000" dirty="0" err="1" smtClean="0"/>
              <a:t>h</a:t>
            </a:r>
            <a:r>
              <a:rPr lang="he-IL" sz="1200" b="0" dirty="0" smtClean="0"/>
              <a:t> קודקוד שלו</a:t>
            </a:r>
            <a:r>
              <a:rPr lang="he-IL" sz="1200" b="0" baseline="0" dirty="0" smtClean="0"/>
              <a:t> (ראינו קודם). אם כך הסיכוי שמשולש </a:t>
            </a:r>
            <a:r>
              <a:rPr lang="en-US" sz="1200" b="0" baseline="0" dirty="0" smtClean="0"/>
              <a:t>T</a:t>
            </a:r>
            <a:r>
              <a:rPr lang="he-IL" sz="1200" b="0" baseline="0" dirty="0" smtClean="0"/>
              <a:t> מ-</a:t>
            </a:r>
            <a:r>
              <a:rPr lang="en-US" sz="1200" b="0" baseline="0" dirty="0" smtClean="0"/>
              <a:t>C</a:t>
            </a:r>
            <a:r>
              <a:rPr lang="he-IL" sz="1200" b="0" baseline="0" dirty="0" smtClean="0"/>
              <a:t> (בקונפליקט עם </a:t>
            </a:r>
            <a:r>
              <a:rPr lang="he-IL" sz="1200" b="1" dirty="0" smtClean="0"/>
              <a:t> </a:t>
            </a:r>
            <a:r>
              <a:rPr lang="en-US" sz="1200" b="1" dirty="0" smtClean="0"/>
              <a:t>p</a:t>
            </a:r>
            <a:r>
              <a:rPr lang="en-US" sz="1200" b="1" baseline="-25000" dirty="0" smtClean="0"/>
              <a:t>i</a:t>
            </a:r>
            <a:r>
              <a:rPr lang="he-IL" sz="1200" b="0" baseline="0" dirty="0" smtClean="0"/>
              <a:t>) יימצא בטריאנגולצייה בשלב ה-</a:t>
            </a:r>
            <a:r>
              <a:rPr lang="en-US" sz="1200" b="0" baseline="0" dirty="0" smtClean="0"/>
              <a:t>h </a:t>
            </a:r>
            <a:r>
              <a:rPr lang="he-IL" sz="1200" b="0" baseline="0" dirty="0" smtClean="0"/>
              <a:t> ולא בזו של השלב ה-</a:t>
            </a:r>
            <a:r>
              <a:rPr lang="en-US" sz="1200" b="0" baseline="0" dirty="0" smtClean="0"/>
              <a:t>h-1</a:t>
            </a:r>
            <a:r>
              <a:rPr lang="he-IL" sz="1200" b="0" baseline="0" dirty="0" smtClean="0"/>
              <a:t> הוא בדיוק הסיכוי ש- </a:t>
            </a:r>
            <a:r>
              <a:rPr lang="en-US" sz="1200" b="0" dirty="0" err="1" smtClean="0"/>
              <a:t>p</a:t>
            </a:r>
            <a:r>
              <a:rPr lang="en-US" sz="1200" b="0" baseline="-25000" dirty="0" err="1" smtClean="0"/>
              <a:t>h</a:t>
            </a:r>
            <a:r>
              <a:rPr lang="he-IL" sz="1200" b="0" baseline="-25000" dirty="0" smtClean="0"/>
              <a:t> </a:t>
            </a:r>
            <a:r>
              <a:rPr lang="he-IL" sz="1200" b="0" baseline="0" dirty="0" smtClean="0"/>
              <a:t>קודקוד שלו בטריאנגולצייה שהתקבלה בשלב ה-</a:t>
            </a:r>
            <a:r>
              <a:rPr lang="en-US" sz="1200" b="0" baseline="0" dirty="0" smtClean="0"/>
              <a:t>h</a:t>
            </a:r>
            <a:r>
              <a:rPr lang="he-IL" sz="1200" b="0" baseline="0" dirty="0" smtClean="0"/>
              <a:t>.</a:t>
            </a:r>
          </a:p>
          <a:p>
            <a:r>
              <a:rPr lang="he-IL" sz="1200" b="0" baseline="0" dirty="0" smtClean="0"/>
              <a:t>הסיכוי הוא </a:t>
            </a:r>
            <a:r>
              <a:rPr lang="en-US" sz="1200" b="0" baseline="0" dirty="0" smtClean="0"/>
              <a:t>3/h</a:t>
            </a:r>
            <a:r>
              <a:rPr lang="he-IL" sz="1200" b="0" baseline="0" dirty="0" smtClean="0"/>
              <a:t> כפי שמוסבר בהוכחה. מס' המשולשים הממוצע שבקונפליקט עם</a:t>
            </a:r>
            <a:r>
              <a:rPr lang="he-IL" sz="1200" b="0" dirty="0" smtClean="0"/>
              <a:t> </a:t>
            </a:r>
            <a:r>
              <a:rPr lang="en-US" sz="1200" b="0" dirty="0" smtClean="0"/>
              <a:t>p</a:t>
            </a:r>
            <a:r>
              <a:rPr lang="en-US" sz="1200" b="0" baseline="-25000" dirty="0" smtClean="0"/>
              <a:t>i</a:t>
            </a:r>
            <a:r>
              <a:rPr lang="he-IL" sz="1200" b="0" baseline="0" dirty="0" smtClean="0"/>
              <a:t> קטן ממש מ-6 (נובע מכך שהדרגה</a:t>
            </a:r>
          </a:p>
          <a:p>
            <a:r>
              <a:rPr lang="he-IL" sz="1200" b="0" baseline="0" dirty="0" smtClean="0"/>
              <a:t>הממוצעת של</a:t>
            </a:r>
            <a:r>
              <a:rPr lang="he-IL" sz="1200" b="0" dirty="0" smtClean="0"/>
              <a:t> </a:t>
            </a:r>
            <a:r>
              <a:rPr lang="en-US" sz="1200" b="0" dirty="0" smtClean="0"/>
              <a:t>p</a:t>
            </a:r>
            <a:r>
              <a:rPr lang="en-US" sz="1200" b="0" baseline="-25000" dirty="0" smtClean="0"/>
              <a:t>i</a:t>
            </a:r>
            <a:r>
              <a:rPr lang="he-IL" sz="1200" b="0" dirty="0" smtClean="0"/>
              <a:t> קטנה ממש מ-6).</a:t>
            </a:r>
            <a:r>
              <a:rPr lang="he-IL" sz="1200" b="0" baseline="0" dirty="0" smtClean="0"/>
              <a:t> לכן נקבל שתוחלת מס' המשולשים בקונפליקט עם </a:t>
            </a:r>
            <a:r>
              <a:rPr lang="he-IL" sz="1200" b="0" dirty="0" smtClean="0"/>
              <a:t> </a:t>
            </a:r>
            <a:r>
              <a:rPr lang="en-US" sz="1200" b="0" dirty="0" smtClean="0"/>
              <a:t>p</a:t>
            </a:r>
            <a:r>
              <a:rPr lang="en-US" sz="1200" b="0" baseline="-25000" dirty="0" smtClean="0"/>
              <a:t>i</a:t>
            </a:r>
            <a:r>
              <a:rPr lang="he-IL" sz="1200" b="0" dirty="0" smtClean="0"/>
              <a:t> בטריאנגולצייה</a:t>
            </a:r>
            <a:r>
              <a:rPr lang="he-IL" sz="1200" b="0" baseline="0" dirty="0" smtClean="0"/>
              <a:t> בשלב ה-</a:t>
            </a:r>
            <a:r>
              <a:rPr lang="en-US" sz="1200" b="0" baseline="0" dirty="0" smtClean="0"/>
              <a:t>h</a:t>
            </a:r>
            <a:r>
              <a:rPr lang="he-IL" sz="1200" b="0" baseline="0" dirty="0" smtClean="0"/>
              <a:t> </a:t>
            </a:r>
          </a:p>
          <a:p>
            <a:r>
              <a:rPr lang="he-IL" sz="1200" b="0" baseline="0" dirty="0" smtClean="0"/>
              <a:t>(שלא היו בשלב ה-</a:t>
            </a:r>
            <a:r>
              <a:rPr lang="en-US" sz="1200" b="0" baseline="0" dirty="0" smtClean="0"/>
              <a:t>h-1</a:t>
            </a:r>
            <a:r>
              <a:rPr lang="he-IL" sz="1200" b="0" baseline="0" dirty="0" smtClean="0"/>
              <a:t>) קטנה ממש מ- </a:t>
            </a:r>
            <a:r>
              <a:rPr lang="en-US" sz="1200" b="0" baseline="0" dirty="0" smtClean="0"/>
              <a:t>18/h</a:t>
            </a:r>
            <a:r>
              <a:rPr lang="he-IL" sz="1200" b="0" baseline="0" dirty="0" smtClean="0"/>
              <a:t>. האי שוויון האחרון ותכונות הטור ההרמוני נותנים לנו את המבוקש.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C9F2-290D-4805-B422-ED542428FA4A}" type="slidenum">
              <a:rPr lang="he-IL" smtClean="0"/>
              <a:t>52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3175523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C9F2-290D-4805-B422-ED542428FA4A}" type="slidenum">
              <a:rPr lang="he-IL" smtClean="0"/>
              <a:t>53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0141455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C9F2-290D-4805-B422-ED542428FA4A}" type="slidenum">
              <a:rPr lang="he-IL" smtClean="0"/>
              <a:t>54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0141455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C9F2-290D-4805-B422-ED542428FA4A}" type="slidenum">
              <a:rPr lang="he-IL" smtClean="0"/>
              <a:t>55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2442052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מדוע מדובר</a:t>
            </a:r>
            <a:r>
              <a:rPr lang="he-IL" baseline="0" dirty="0" smtClean="0"/>
              <a:t> בגרף חסר מעגלים? כיוון שלא ייתכן ש"נוליד" שוב את המשולשים הלא חוקיים. הם לא חוקיים ולא יחזרו שוב.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C9F2-290D-4805-B422-ED542428FA4A}" type="slidenum">
              <a:rPr lang="he-IL" smtClean="0"/>
              <a:t>56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0556785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C9F2-290D-4805-B422-ED542428FA4A}" type="slidenum">
              <a:rPr lang="he-IL" smtClean="0"/>
              <a:t>57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3315675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141">
              <a:defRPr/>
            </a:pPr>
            <a:r>
              <a:rPr lang="he-IL" b="1" dirty="0"/>
              <a:t>הוצג לראשונה ע"י </a:t>
            </a:r>
            <a:r>
              <a:rPr lang="en-US" b="1" dirty="0" err="1"/>
              <a:t>Shamos</a:t>
            </a:r>
            <a:r>
              <a:rPr lang="he-IL" b="1" dirty="0"/>
              <a:t> ו- </a:t>
            </a:r>
            <a:r>
              <a:rPr lang="en-US" b="1" dirty="0" err="1"/>
              <a:t>Hoey</a:t>
            </a:r>
            <a:r>
              <a:rPr lang="he-IL" b="1" dirty="0"/>
              <a:t> והיה האלגוריתם הראשון הדטרמיניסטי האופטימלי לחישוב דיאגרמת </a:t>
            </a:r>
            <a:r>
              <a:rPr lang="en-US" b="1" dirty="0"/>
              <a:t>Voronoi</a:t>
            </a:r>
            <a:r>
              <a:rPr lang="he-IL" b="1" dirty="0"/>
              <a:t>.</a:t>
            </a:r>
          </a:p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C9F2-290D-4805-B422-ED542428FA4A}" type="slidenum">
              <a:rPr lang="he-IL" smtClean="0"/>
              <a:t>58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6183861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C9F2-290D-4805-B422-ED542428FA4A}" type="slidenum">
              <a:rPr lang="he-IL" smtClean="0"/>
              <a:t>59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35563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C9F2-290D-4805-B422-ED542428FA4A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20258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C9F2-290D-4805-B422-ED542428FA4A}" type="slidenum">
              <a:rPr lang="he-IL" smtClean="0"/>
              <a:t>60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9890247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C9F2-290D-4805-B422-ED542428FA4A}" type="slidenum">
              <a:rPr lang="he-IL" smtClean="0"/>
              <a:t>61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6974661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נשים לב של- </a:t>
            </a:r>
            <a:r>
              <a:rPr lang="en-US" dirty="0" smtClean="0"/>
              <a:t>B(L,</a:t>
            </a:r>
            <a:r>
              <a:rPr lang="en-US" baseline="0" dirty="0" smtClean="0"/>
              <a:t> R)</a:t>
            </a:r>
            <a:r>
              <a:rPr lang="he-IL" baseline="0" dirty="0" smtClean="0"/>
              <a:t> שתי קשתות לא חסומות מצד אחד.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C9F2-290D-4805-B422-ED542428FA4A}" type="slidenum">
              <a:rPr lang="he-IL" smtClean="0"/>
              <a:t>62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5898215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C9F2-290D-4805-B422-ED542428FA4A}" type="slidenum">
              <a:rPr lang="he-IL" smtClean="0"/>
              <a:t>63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2671048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C9F2-290D-4805-B422-ED542428FA4A}" type="slidenum">
              <a:rPr lang="he-IL" smtClean="0"/>
              <a:t>64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7782284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C9F2-290D-4805-B422-ED542428FA4A}" type="slidenum">
              <a:rPr lang="he-IL" smtClean="0"/>
              <a:t>65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9683177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C9F2-290D-4805-B422-ED542428FA4A}" type="slidenum">
              <a:rPr lang="he-IL" smtClean="0"/>
              <a:t>66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0627272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e-IL" dirty="0" smtClean="0"/>
              <a:t>ההדגמה לקוחה מן האתר</a:t>
            </a:r>
            <a:endParaRPr lang="he-IL" b="1" dirty="0"/>
          </a:p>
          <a:p>
            <a:pPr>
              <a:lnSpc>
                <a:spcPct val="150000"/>
              </a:lnSpc>
            </a:pPr>
            <a:r>
              <a:rPr lang="en-US" b="1" dirty="0"/>
              <a:t>http://www.personal.kent.edu/~rmuhamma/Compgeometry/MyCG/Voronoi/DivConqVor/divConqVor.htm</a:t>
            </a:r>
          </a:p>
          <a:p>
            <a:pPr>
              <a:lnSpc>
                <a:spcPct val="150000"/>
              </a:lnSpc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C9F2-290D-4805-B422-ED542428FA4A}" type="slidenum">
              <a:rPr lang="he-IL" smtClean="0"/>
              <a:t>67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1068935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C9F2-290D-4805-B422-ED542428FA4A}" type="slidenum">
              <a:rPr lang="he-IL" smtClean="0"/>
              <a:t>68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2410771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C9F2-290D-4805-B422-ED542428FA4A}" type="slidenum">
              <a:rPr lang="he-IL" smtClean="0"/>
              <a:t>69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17218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C9F2-290D-4805-B422-ED542428FA4A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1236966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C9F2-290D-4805-B422-ED542428FA4A}" type="slidenum">
              <a:rPr lang="he-IL" smtClean="0"/>
              <a:t>70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54575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לפרבולה תכונה מיוחדת: נסתכל</a:t>
            </a:r>
            <a:r>
              <a:rPr lang="he-IL" baseline="0" dirty="0" smtClean="0"/>
              <a:t> על נקודה </a:t>
            </a:r>
            <a:r>
              <a:rPr lang="en-US" baseline="0" dirty="0" smtClean="0"/>
              <a:t>A</a:t>
            </a:r>
            <a:r>
              <a:rPr lang="he-IL" baseline="0" dirty="0" smtClean="0"/>
              <a:t> שעל הפרבולה. נחבר את </a:t>
            </a:r>
            <a:r>
              <a:rPr lang="en-US" baseline="0" dirty="0" smtClean="0"/>
              <a:t>A</a:t>
            </a:r>
            <a:r>
              <a:rPr lang="he-IL" baseline="0" dirty="0" smtClean="0"/>
              <a:t> למוקד. נסמן את הישר שעובר דרך </a:t>
            </a:r>
            <a:r>
              <a:rPr lang="en-US" baseline="0" dirty="0" smtClean="0"/>
              <a:t>A</a:t>
            </a:r>
            <a:r>
              <a:rPr lang="he-IL" baseline="0" dirty="0" smtClean="0"/>
              <a:t> והמוקד ב-</a:t>
            </a:r>
            <a:r>
              <a:rPr lang="en-US" baseline="0" dirty="0" smtClean="0"/>
              <a:t>l</a:t>
            </a:r>
            <a:r>
              <a:rPr lang="he-IL" baseline="0" dirty="0" smtClean="0"/>
              <a:t>. </a:t>
            </a: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baseline="0" dirty="0" smtClean="0"/>
              <a:t>נוריד אנך מנקודה </a:t>
            </a:r>
            <a:r>
              <a:rPr lang="en-US" baseline="0" dirty="0" smtClean="0"/>
              <a:t>A</a:t>
            </a:r>
            <a:r>
              <a:rPr lang="he-IL" baseline="0" dirty="0" smtClean="0"/>
              <a:t> לישר המדריך. נסמן את נקודת החיתוך של אנך זה עם הישר המדריך ב-</a:t>
            </a:r>
            <a:r>
              <a:rPr lang="en-US" baseline="0" dirty="0" smtClean="0"/>
              <a:t>B</a:t>
            </a:r>
            <a:r>
              <a:rPr lang="he-IL" baseline="0" dirty="0" smtClean="0"/>
              <a:t>. </a:t>
            </a:r>
            <a:endParaRPr lang="he-IL" dirty="0" smtClean="0"/>
          </a:p>
          <a:p>
            <a:r>
              <a:rPr lang="he-IL" baseline="0" dirty="0" smtClean="0"/>
              <a:t>נסמן את הישר שקטע אנך זה נמצא עליו (הישר שעובר דרך </a:t>
            </a:r>
            <a:r>
              <a:rPr lang="en-US" baseline="0" dirty="0" smtClean="0"/>
              <a:t>A</a:t>
            </a:r>
            <a:r>
              <a:rPr lang="he-IL" baseline="0" dirty="0" smtClean="0"/>
              <a:t> ו-</a:t>
            </a:r>
            <a:r>
              <a:rPr lang="en-US" baseline="0" dirty="0" smtClean="0"/>
              <a:t>B</a:t>
            </a:r>
            <a:r>
              <a:rPr lang="he-IL" baseline="0" dirty="0" smtClean="0"/>
              <a:t>) ב- </a:t>
            </a:r>
            <a:r>
              <a:rPr lang="en-US" baseline="0" dirty="0" smtClean="0"/>
              <a:t>k</a:t>
            </a:r>
            <a:r>
              <a:rPr lang="he-IL" baseline="0" dirty="0" smtClean="0"/>
              <a:t>.</a:t>
            </a:r>
          </a:p>
          <a:p>
            <a:r>
              <a:rPr lang="he-IL" baseline="0" dirty="0" smtClean="0"/>
              <a:t>הזווית בין הישר </a:t>
            </a:r>
            <a:r>
              <a:rPr lang="en-US" baseline="0" dirty="0" smtClean="0"/>
              <a:t>l</a:t>
            </a:r>
            <a:r>
              <a:rPr lang="he-IL" baseline="0" dirty="0" smtClean="0"/>
              <a:t> והישר המשיק לפרבולה בנקודה </a:t>
            </a:r>
            <a:r>
              <a:rPr lang="en-US" baseline="0" dirty="0" smtClean="0"/>
              <a:t>A</a:t>
            </a:r>
            <a:r>
              <a:rPr lang="he-IL" baseline="0" dirty="0" smtClean="0"/>
              <a:t> זהה לזווית בין הישר </a:t>
            </a:r>
            <a:r>
              <a:rPr lang="en-US" baseline="0" dirty="0" smtClean="0"/>
              <a:t>k</a:t>
            </a:r>
            <a:r>
              <a:rPr lang="he-IL" baseline="0" dirty="0" smtClean="0"/>
              <a:t> והישר המשיק לפרבולה בנקודה </a:t>
            </a:r>
            <a:r>
              <a:rPr lang="en-US" baseline="0" dirty="0" smtClean="0"/>
              <a:t>A</a:t>
            </a:r>
            <a:r>
              <a:rPr lang="he-IL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C9F2-290D-4805-B422-ED542428FA4A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91549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אפשר גם להגדיר פרבולואיד </a:t>
            </a:r>
            <a:r>
              <a:rPr lang="en-US" dirty="0" smtClean="0"/>
              <a:t>z= x^2+y^2</a:t>
            </a:r>
            <a:r>
              <a:rPr lang="he-IL" dirty="0" smtClean="0"/>
              <a:t> באופן הבא: </a:t>
            </a:r>
            <a:r>
              <a:rPr lang="he-IL" dirty="0" smtClean="0">
                <a:effectLst/>
              </a:rPr>
              <a:t>אוסף של מעגלים המונחים זה מעל זה, כך שהרדיוס של המעגל המונח בגובה z הוא שורש</a:t>
            </a:r>
            <a:r>
              <a:rPr lang="he-IL" baseline="0" dirty="0" smtClean="0">
                <a:effectLst/>
              </a:rPr>
              <a:t> של </a:t>
            </a:r>
            <a:r>
              <a:rPr lang="en-US" baseline="0" dirty="0" smtClean="0">
                <a:effectLst/>
              </a:rPr>
              <a:t>z</a:t>
            </a:r>
            <a:r>
              <a:rPr lang="he-IL" baseline="0" dirty="0" smtClean="0">
                <a:effectLst/>
              </a:rPr>
              <a:t>.</a:t>
            </a:r>
          </a:p>
          <a:p>
            <a:r>
              <a:rPr lang="he-IL" baseline="0" dirty="0" smtClean="0">
                <a:effectLst/>
              </a:rPr>
              <a:t>נשים לב שזה נובע מכך ש-</a:t>
            </a:r>
            <a:r>
              <a:rPr lang="en-US" baseline="0" dirty="0" smtClean="0">
                <a:effectLst/>
              </a:rPr>
              <a:t>x^2+y^2= z</a:t>
            </a:r>
            <a:r>
              <a:rPr lang="he-IL" baseline="0" dirty="0" smtClean="0">
                <a:effectLst/>
              </a:rPr>
              <a:t> כאשר קובעים את </a:t>
            </a:r>
            <a:r>
              <a:rPr lang="en-US" baseline="0" dirty="0" smtClean="0">
                <a:effectLst/>
              </a:rPr>
              <a:t>z</a:t>
            </a:r>
            <a:r>
              <a:rPr lang="he-IL" baseline="0" dirty="0" smtClean="0">
                <a:effectLst/>
              </a:rPr>
              <a:t> זו משוואת מעגל שמרכזו (</a:t>
            </a:r>
            <a:r>
              <a:rPr lang="en-US" baseline="0" dirty="0" smtClean="0">
                <a:effectLst/>
              </a:rPr>
              <a:t>0,0</a:t>
            </a:r>
            <a:r>
              <a:rPr lang="he-IL" baseline="0" dirty="0" smtClean="0">
                <a:effectLst/>
              </a:rPr>
              <a:t>) ורדיוסו שורש של </a:t>
            </a:r>
            <a:r>
              <a:rPr lang="en-US" baseline="0" dirty="0" smtClean="0">
                <a:effectLst/>
              </a:rPr>
              <a:t>z</a:t>
            </a:r>
            <a:r>
              <a:rPr lang="he-IL" baseline="0" dirty="0" smtClean="0">
                <a:effectLst/>
              </a:rPr>
              <a:t>. כאן </a:t>
            </a:r>
            <a:r>
              <a:rPr lang="en-US" baseline="0" dirty="0" smtClean="0">
                <a:effectLst/>
              </a:rPr>
              <a:t>z</a:t>
            </a:r>
            <a:r>
              <a:rPr lang="he-IL" baseline="0" dirty="0" smtClean="0">
                <a:effectLst/>
              </a:rPr>
              <a:t> משתנה ולכן מסתכלים על אוסף המעגלים שמרכזם (</a:t>
            </a:r>
            <a:r>
              <a:rPr lang="en-US" baseline="0" dirty="0" smtClean="0">
                <a:effectLst/>
              </a:rPr>
              <a:t>0, 0, z</a:t>
            </a:r>
            <a:r>
              <a:rPr lang="he-IL" baseline="0" dirty="0" smtClean="0">
                <a:effectLst/>
              </a:rPr>
              <a:t>) ורדיוסם שורש של </a:t>
            </a:r>
            <a:r>
              <a:rPr lang="en-US" baseline="0" dirty="0" smtClean="0">
                <a:effectLst/>
              </a:rPr>
              <a:t>z</a:t>
            </a:r>
            <a:r>
              <a:rPr lang="he-IL" baseline="0" dirty="0" smtClean="0">
                <a:effectLst/>
              </a:rPr>
              <a:t>. לכן הגובה שלהם גדל ורדיוסם גם הוא גדל. האוסף הזה של המעגלים יוצר את הפרבולואיד המבוקש.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C9F2-290D-4805-B422-ED542428FA4A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58956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35AF7-E6E5-456C-826E-71BF7DEDD216}" type="datetime8">
              <a:rPr lang="he-IL" smtClean="0"/>
              <a:t>30 דצמבר 11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A9DFDAD6-A142-4AD9-A1DD-D73B6ABEE829}" type="slidenum">
              <a:rPr lang="he-IL" smtClean="0"/>
              <a:t>‹#›</a:t>
            </a:fld>
            <a:endParaRPr lang="he-IL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1B0E-E7B3-49A6-959C-75F240B0B1E4}" type="datetime8">
              <a:rPr lang="he-IL" smtClean="0"/>
              <a:t>30 דצמבר 11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FDAD6-A142-4AD9-A1DD-D73B6ABEE829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BDCBF-8207-46A7-9A27-7E68BE55FA06}" type="datetime8">
              <a:rPr lang="he-IL" smtClean="0"/>
              <a:t>30 דצמבר 11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FDAD6-A142-4AD9-A1DD-D73B6ABEE829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D5270-ECB3-4F91-B00C-A7672DC22564}" type="datetime8">
              <a:rPr lang="he-IL" smtClean="0"/>
              <a:t>30 דצמבר 11</a:t>
            </a:fld>
            <a:endParaRPr lang="he-I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DFDAD6-A142-4AD9-A1DD-D73B6ABEE829}" type="slidenum">
              <a:rPr lang="he-IL" smtClean="0"/>
              <a:t>‹#›</a:t>
            </a:fld>
            <a:endParaRPr lang="he-IL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23A9C-81E9-4B56-8634-4C11BC1F4CD0}" type="datetime8">
              <a:rPr lang="he-IL" smtClean="0"/>
              <a:t>30 דצמבר 11</a:t>
            </a:fld>
            <a:endParaRPr lang="he-IL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DFDAD6-A142-4AD9-A1DD-D73B6ABEE829}" type="slidenum">
              <a:rPr lang="he-IL" smtClean="0"/>
              <a:t>‹#›</a:t>
            </a:fld>
            <a:endParaRPr lang="he-I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6F8F1-B137-4E10-B4D0-75743F44A7D8}" type="datetime8">
              <a:rPr lang="he-IL" smtClean="0"/>
              <a:t>30 דצמבר 11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FDAD6-A142-4AD9-A1DD-D73B6ABEE829}" type="slidenum">
              <a:rPr lang="he-IL" smtClean="0"/>
              <a:t>‹#›</a:t>
            </a:fld>
            <a:endParaRPr lang="he-I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B5CD-C7B0-4F9C-BF8A-144532C97DFE}" type="datetime8">
              <a:rPr lang="he-IL" smtClean="0"/>
              <a:t>30 דצמבר 11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FDAD6-A142-4AD9-A1DD-D73B6ABEE829}" type="slidenum">
              <a:rPr lang="he-IL" smtClean="0"/>
              <a:t>‹#›</a:t>
            </a:fld>
            <a:endParaRPr lang="he-I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8CA28-1A55-4783-96BC-FDABCF909C9E}" type="datetime8">
              <a:rPr lang="he-IL" smtClean="0"/>
              <a:t>30 דצמבר 11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FDAD6-A142-4AD9-A1DD-D73B6ABEE829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CDD87-9146-4165-98AE-1A285C5920E6}" type="datetime8">
              <a:rPr lang="he-IL" smtClean="0"/>
              <a:t>30 דצמבר 11</a:t>
            </a:fld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DFDAD6-A142-4AD9-A1DD-D73B6ABEE829}" type="slidenum">
              <a:rPr lang="he-IL" smtClean="0"/>
              <a:t>‹#›</a:t>
            </a:fld>
            <a:endParaRPr lang="he-I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F3B618F-9E7C-4575-AD71-3FB5BBFA4274}" type="datetime8">
              <a:rPr lang="he-IL" smtClean="0"/>
              <a:t>30 דצמבר 11</a:t>
            </a:fld>
            <a:endParaRPr lang="he-I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9DFDAD6-A142-4AD9-A1DD-D73B6ABEE829}" type="slidenum">
              <a:rPr lang="he-IL" smtClean="0"/>
              <a:t>‹#›</a:t>
            </a:fld>
            <a:endParaRPr lang="he-IL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CDA8-4527-40F9-BAD7-49FDFE9BB2A1}" type="datetime8">
              <a:rPr lang="he-IL" smtClean="0"/>
              <a:t>30 דצמבר 11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FDAD6-A142-4AD9-A1DD-D73B6ABEE829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A9DFDAD6-A142-4AD9-A1DD-D73B6ABEE829}" type="slidenum">
              <a:rPr lang="he-IL" smtClean="0"/>
              <a:t>‹#›</a:t>
            </a:fld>
            <a:endParaRPr lang="he-IL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7D8CD02-9AED-4CF9-B82F-5E1799644E67}" type="datetime8">
              <a:rPr lang="he-IL" smtClean="0"/>
              <a:t>30 דצמבר 11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hf sldNum="0" hdr="0" ftr="0" dt="0"/>
  <p:txStyles>
    <p:titleStyle>
      <a:lvl1pPr algn="l" defTabSz="914400" rtl="1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bm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loftglobal.com/blog/?p=605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gorithmic-solutions.info/leda_guide/geo_algs/delaunay_triangulation_example.html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bmp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wmf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bmp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bmp"/><Relationship Id="rId4" Type="http://schemas.openxmlformats.org/officeDocument/2006/relationships/image" Target="../media/image4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bmp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bmp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sonal.kent.edu/~rmuhamma/Compgeometry/MyCG/Voronoi/DivConqVor/divConqVor.htm" TargetMode="Externa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bmp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83768" y="5445224"/>
            <a:ext cx="4429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/>
              <a:t>אלינור עיני</a:t>
            </a:r>
          </a:p>
        </p:txBody>
      </p:sp>
      <p:pic>
        <p:nvPicPr>
          <p:cNvPr id="1026" name="Picture 2" descr="http://www.loftglobal.com/blog/wp-content/uploads/2011/12/-בעיצוב-של-מארק-ניוסון-לנייק-e13229828452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68707"/>
            <a:ext cx="3622204" cy="224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47664" y="1707773"/>
            <a:ext cx="638040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פרק 4</a:t>
            </a:r>
          </a:p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VORONOI DIAGRAMS</a:t>
            </a:r>
          </a:p>
          <a:p>
            <a:pPr algn="ctr"/>
            <a:r>
              <a:rPr lang="he-I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הרצאת המשך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143" y="116632"/>
            <a:ext cx="1925329" cy="2201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940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043" y="3284984"/>
            <a:ext cx="526732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71600" y="764704"/>
            <a:ext cx="7992888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dirty="0" smtClean="0"/>
              <a:t>בהינתן קטע</a:t>
            </a:r>
            <a:r>
              <a:rPr lang="en-US" sz="2000" b="1" dirty="0" smtClean="0"/>
              <a:t>AB </a:t>
            </a:r>
            <a:r>
              <a:rPr lang="he-IL" sz="2000" b="1" dirty="0" smtClean="0"/>
              <a:t> של ישר משופע ומישור  </a:t>
            </a:r>
            <a:r>
              <a:rPr lang="en-US" sz="2000" b="1" dirty="0"/>
              <a:t>P</a:t>
            </a:r>
            <a:r>
              <a:rPr lang="he-IL" sz="2000" b="1" dirty="0"/>
              <a:t> </a:t>
            </a:r>
            <a:r>
              <a:rPr lang="he-IL" sz="2000" b="1" dirty="0" smtClean="0"/>
              <a:t>אם מורידים אנך מנקודה </a:t>
            </a:r>
            <a:r>
              <a:rPr lang="en-US" sz="2000" b="1" dirty="0"/>
              <a:t>A</a:t>
            </a:r>
            <a:r>
              <a:rPr lang="he-IL" sz="2000" b="1" dirty="0"/>
              <a:t> </a:t>
            </a:r>
            <a:r>
              <a:rPr lang="he-IL" sz="2000" b="1" dirty="0" smtClean="0"/>
              <a:t>שעל הקטע למישור </a:t>
            </a:r>
            <a:r>
              <a:rPr lang="he-IL" sz="2000" b="1" dirty="0"/>
              <a:t>(בציור שלנו האנך הוא  </a:t>
            </a:r>
            <a:r>
              <a:rPr lang="en-US" sz="2000" b="1" dirty="0" smtClean="0"/>
              <a:t>AM</a:t>
            </a:r>
            <a:r>
              <a:rPr lang="he-IL" sz="2000" b="1" dirty="0" smtClean="0"/>
              <a:t>), </a:t>
            </a:r>
            <a:r>
              <a:rPr lang="he-IL" sz="2000" b="1" u="sng" dirty="0" smtClean="0"/>
              <a:t>היטל  של קטע </a:t>
            </a:r>
            <a:r>
              <a:rPr lang="en-US" sz="2000" b="1" u="sng" dirty="0" smtClean="0"/>
              <a:t>AB</a:t>
            </a:r>
            <a:r>
              <a:rPr lang="he-IL" sz="2000" b="1" u="sng" dirty="0" smtClean="0"/>
              <a:t> </a:t>
            </a:r>
            <a:r>
              <a:rPr lang="he-IL" sz="2000" b="1" dirty="0" smtClean="0"/>
              <a:t>זהו פשוט הקטע </a:t>
            </a:r>
            <a:r>
              <a:rPr lang="he-IL" sz="2000" b="1" dirty="0"/>
              <a:t>המחבר את נקודת הפגיעה של </a:t>
            </a:r>
            <a:r>
              <a:rPr lang="he-IL" sz="2000" b="1" dirty="0" smtClean="0"/>
              <a:t>הקטע </a:t>
            </a:r>
            <a:r>
              <a:rPr lang="en-US" sz="2000" b="1" dirty="0" smtClean="0"/>
              <a:t>AB</a:t>
            </a:r>
            <a:r>
              <a:rPr lang="he-IL" sz="2000" b="1" dirty="0" smtClean="0"/>
              <a:t> </a:t>
            </a:r>
            <a:r>
              <a:rPr lang="he-IL" sz="2000" b="1" dirty="0"/>
              <a:t>במישור (נקודה </a:t>
            </a:r>
            <a:r>
              <a:rPr lang="en-US" sz="2000" b="1" dirty="0" smtClean="0"/>
              <a:t>B</a:t>
            </a:r>
            <a:r>
              <a:rPr lang="he-IL" sz="2000" b="1" dirty="0" smtClean="0"/>
              <a:t>) </a:t>
            </a:r>
            <a:r>
              <a:rPr lang="he-IL" sz="2000" b="1" dirty="0"/>
              <a:t>עם נקודת הפגיעה של האנך במישור (נקודה </a:t>
            </a:r>
            <a:r>
              <a:rPr lang="en-US" sz="2000" b="1" dirty="0" smtClean="0"/>
              <a:t>M</a:t>
            </a:r>
            <a:r>
              <a:rPr lang="he-IL" sz="2000" b="1" dirty="0" smtClean="0"/>
              <a:t>).</a:t>
            </a:r>
            <a:endParaRPr lang="en-US" sz="2000" b="1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275856" y="3068960"/>
            <a:ext cx="1224136" cy="93610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31640" y="2636912"/>
            <a:ext cx="194421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/>
              <a:t>האנך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28184" y="3460938"/>
            <a:ext cx="194421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/>
              <a:t>קטע הישר המשופע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048164" y="3861048"/>
            <a:ext cx="900100" cy="5425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5724128" y="5195668"/>
            <a:ext cx="1188132" cy="111365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796136" y="6125234"/>
            <a:ext cx="194421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/>
              <a:t>ההיטל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347864" y="188640"/>
            <a:ext cx="3406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מושגים בסיסיים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5544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600" y="764704"/>
            <a:ext cx="7992888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dirty="0" smtClean="0"/>
              <a:t>בהינתן משולש  </a:t>
            </a:r>
            <a:r>
              <a:rPr lang="en-US" sz="2000" b="1" dirty="0" smtClean="0"/>
              <a:t>t</a:t>
            </a:r>
            <a:r>
              <a:rPr lang="he-IL" sz="2000" b="1" dirty="0" smtClean="0"/>
              <a:t> ב- </a:t>
            </a:r>
            <a:r>
              <a:rPr lang="en-US" sz="2000" b="1" dirty="0" smtClean="0"/>
              <a:t>3D</a:t>
            </a:r>
            <a:r>
              <a:rPr lang="he-IL" sz="2000" b="1" dirty="0" smtClean="0"/>
              <a:t> אם נעביר אנכים אל מישור </a:t>
            </a:r>
            <a:r>
              <a:rPr lang="en-US" sz="2000" b="1" dirty="0" smtClean="0"/>
              <a:t>xy</a:t>
            </a:r>
            <a:r>
              <a:rPr lang="he-IL" sz="2000" b="1" dirty="0" smtClean="0"/>
              <a:t> מכל קודקוד שלו 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ונחבר בין נקודות החיתוך של אנכים אלה עם מישור </a:t>
            </a:r>
            <a:r>
              <a:rPr lang="en-US" sz="2000" b="1" dirty="0" smtClean="0"/>
              <a:t>xy</a:t>
            </a:r>
            <a:r>
              <a:rPr lang="he-IL" sz="2000" b="1" dirty="0" smtClean="0"/>
              <a:t> נקבל את </a:t>
            </a:r>
          </a:p>
          <a:p>
            <a:pPr>
              <a:lnSpc>
                <a:spcPct val="150000"/>
              </a:lnSpc>
            </a:pPr>
            <a:r>
              <a:rPr lang="he-IL" sz="2000" b="1" u="sng" dirty="0" smtClean="0"/>
              <a:t>ההיטל של המשולש </a:t>
            </a:r>
            <a:r>
              <a:rPr lang="he-IL" sz="2000" b="1" dirty="0" smtClean="0"/>
              <a:t>על המישור. 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764700" y="6381328"/>
            <a:ext cx="383163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/>
              <a:t>ההיטל של המשולש על המישור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347864" y="188640"/>
            <a:ext cx="3406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מושגים בסיסיים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133" y="2487708"/>
            <a:ext cx="5585391" cy="3965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2339752" y="4365104"/>
            <a:ext cx="2232248" cy="8640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5292080" y="6093296"/>
            <a:ext cx="1296146" cy="36522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087219" y="3037022"/>
            <a:ext cx="204861" cy="10952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319972" y="2668850"/>
            <a:ext cx="140415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/>
              <a:t>משולש  </a:t>
            </a:r>
            <a:r>
              <a:rPr lang="en-US" sz="2000" b="1" dirty="0" smtClean="0"/>
              <a:t>t</a:t>
            </a:r>
            <a:endParaRPr lang="he-IL" sz="2000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899592" y="3964994"/>
            <a:ext cx="1440160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/>
              <a:t>אנכים למישור היוצאים מקודקודי המשולש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339752" y="4509120"/>
            <a:ext cx="2711463" cy="108012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339752" y="4221088"/>
            <a:ext cx="3600400" cy="122413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29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/>
      <p:bldP spid="15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75" y="620688"/>
            <a:ext cx="2677505" cy="213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31840" y="620688"/>
            <a:ext cx="586891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הקשר בין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Delaunay Triangulation</a:t>
            </a:r>
            <a:r>
              <a:rPr lang="he-IL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 algn="ctr"/>
            <a:r>
              <a:rPr lang="he-IL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ו-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Convex Hull</a:t>
            </a:r>
            <a:r>
              <a:rPr lang="he-IL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בתלת מימד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772816"/>
            <a:ext cx="8496944" cy="42473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/>
              <a:t>S</a:t>
            </a:r>
            <a:r>
              <a:rPr lang="he-IL" sz="2000" b="1" dirty="0" smtClean="0"/>
              <a:t> קבוצת נקודות במישור </a:t>
            </a:r>
            <a:r>
              <a:rPr lang="en-US" sz="2000" b="1" dirty="0" smtClean="0"/>
              <a:t>xy</a:t>
            </a:r>
            <a:r>
              <a:rPr lang="he-IL" sz="2000" b="1" dirty="0" smtClean="0"/>
              <a:t>. </a:t>
            </a:r>
            <a:endParaRPr lang="he-IL" sz="2000" b="1" dirty="0"/>
          </a:p>
          <a:p>
            <a:pPr>
              <a:lnSpc>
                <a:spcPct val="150000"/>
              </a:lnSpc>
            </a:pPr>
            <a:r>
              <a:rPr lang="he-IL" sz="2000" b="1" dirty="0" smtClean="0"/>
              <a:t>נניח שלא קיימות 4 נקודות על אותו מעגל.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ניתן לכל נקודה (</a:t>
            </a:r>
            <a:r>
              <a:rPr lang="en-US" sz="2000" b="1" dirty="0" err="1" smtClean="0"/>
              <a:t>x,y</a:t>
            </a:r>
            <a:r>
              <a:rPr lang="he-IL" sz="2000" b="1" dirty="0" smtClean="0"/>
              <a:t>) מ-</a:t>
            </a:r>
            <a:r>
              <a:rPr lang="en-US" sz="2000" b="1" dirty="0" smtClean="0"/>
              <a:t>S</a:t>
            </a:r>
            <a:r>
              <a:rPr lang="he-IL" sz="2000" b="1" dirty="0" smtClean="0"/>
              <a:t> גובה (</a:t>
            </a:r>
            <a:r>
              <a:rPr lang="en-US" sz="2000" b="1" dirty="0" smtClean="0"/>
              <a:t>“terrain height”</a:t>
            </a:r>
            <a:r>
              <a:rPr lang="he-IL" sz="2000" b="1" dirty="0" smtClean="0"/>
              <a:t>) של  </a:t>
            </a:r>
            <a:r>
              <a:rPr lang="en-US" sz="2000" b="1" dirty="0" smtClean="0"/>
              <a:t>x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+y</a:t>
            </a:r>
            <a:r>
              <a:rPr lang="en-US" sz="2000" b="1" baseline="30000" dirty="0" smtClean="0"/>
              <a:t>2</a:t>
            </a:r>
            <a:r>
              <a:rPr lang="he-IL" sz="2000" b="1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קיבלנו קבוצת נקודות בתלת מימד ובפרט על הפרבולואיד </a:t>
            </a:r>
            <a:r>
              <a:rPr lang="en-US" sz="2000" b="1" dirty="0" smtClean="0"/>
              <a:t> z= x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+y</a:t>
            </a:r>
            <a:r>
              <a:rPr lang="en-US" sz="2000" b="1" baseline="30000" dirty="0" smtClean="0"/>
              <a:t>2</a:t>
            </a:r>
            <a:r>
              <a:rPr lang="he-IL" sz="2000" dirty="0" smtClean="0"/>
              <a:t>.</a:t>
            </a:r>
            <a:endParaRPr lang="he-IL" sz="2000" b="1" dirty="0" smtClean="0"/>
          </a:p>
          <a:p>
            <a:pPr>
              <a:lnSpc>
                <a:spcPct val="150000"/>
              </a:lnSpc>
            </a:pPr>
            <a:r>
              <a:rPr lang="he-IL" sz="2000" b="1" dirty="0" smtClean="0"/>
              <a:t>נמצא את הקמור של הנקודות ב-</a:t>
            </a:r>
            <a:r>
              <a:rPr lang="en-US" sz="2000" b="1" dirty="0" smtClean="0"/>
              <a:t>R</a:t>
            </a:r>
            <a:r>
              <a:rPr lang="en-US" sz="2000" b="1" baseline="30000" dirty="0" smtClean="0"/>
              <a:t>3</a:t>
            </a:r>
            <a:r>
              <a:rPr lang="he-IL" sz="2000" b="1" dirty="0" smtClean="0"/>
              <a:t>.</a:t>
            </a:r>
          </a:p>
          <a:p>
            <a:pPr>
              <a:lnSpc>
                <a:spcPct val="150000"/>
              </a:lnSpc>
            </a:pPr>
            <a:endParaRPr lang="he-IL" sz="2000" b="1" dirty="0"/>
          </a:p>
          <a:p>
            <a:pPr>
              <a:lnSpc>
                <a:spcPct val="150000"/>
              </a:lnSpc>
            </a:pPr>
            <a:r>
              <a:rPr lang="he-IL" sz="2000" b="1" dirty="0" smtClean="0"/>
              <a:t>נהוג לחלק את הפאות שמרכיבות את הקמור ב-</a:t>
            </a:r>
            <a:r>
              <a:rPr lang="en-US" sz="2000" b="1" dirty="0" smtClean="0"/>
              <a:t> R</a:t>
            </a:r>
            <a:r>
              <a:rPr lang="en-US" sz="2000" b="1" baseline="30000" dirty="0" smtClean="0"/>
              <a:t>3 </a:t>
            </a:r>
            <a:r>
              <a:rPr lang="he-IL" sz="2000" b="1" dirty="0" smtClean="0"/>
              <a:t>לשני סוגים:</a:t>
            </a:r>
          </a:p>
          <a:p>
            <a:pPr>
              <a:lnSpc>
                <a:spcPct val="150000"/>
              </a:lnSpc>
            </a:pPr>
            <a:r>
              <a:rPr lang="he-IL" sz="2000" b="1" u="sng" dirty="0" smtClean="0">
                <a:solidFill>
                  <a:schemeClr val="tx2">
                    <a:lumMod val="10000"/>
                  </a:schemeClr>
                </a:solidFill>
              </a:rPr>
              <a:t>קמור עליון (</a:t>
            </a:r>
            <a:r>
              <a:rPr lang="en-US" sz="2000" b="1" u="sng" dirty="0" smtClean="0">
                <a:solidFill>
                  <a:schemeClr val="tx2">
                    <a:lumMod val="10000"/>
                  </a:schemeClr>
                </a:solidFill>
              </a:rPr>
              <a:t>Upper Convex Hull</a:t>
            </a:r>
            <a:r>
              <a:rPr lang="he-IL" sz="2000" b="1" u="sng" dirty="0" smtClean="0">
                <a:solidFill>
                  <a:schemeClr val="tx2">
                    <a:lumMod val="10000"/>
                  </a:schemeClr>
                </a:solidFill>
              </a:rPr>
              <a:t>)</a:t>
            </a:r>
            <a:r>
              <a:rPr lang="he-IL" sz="2000" b="1" u="sng" dirty="0" smtClean="0"/>
              <a:t> </a:t>
            </a:r>
            <a:r>
              <a:rPr lang="he-IL" sz="2000" b="1" dirty="0" smtClean="0"/>
              <a:t>– פאות הנראות ממבט מלמעלה</a:t>
            </a:r>
            <a:endParaRPr lang="he-IL" sz="2000" b="1" dirty="0" smtClean="0">
              <a:solidFill>
                <a:schemeClr val="tx2">
                  <a:lumMod val="1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he-IL" sz="2000" b="1" u="sng" dirty="0" smtClean="0">
                <a:solidFill>
                  <a:schemeClr val="tx2">
                    <a:lumMod val="10000"/>
                  </a:schemeClr>
                </a:solidFill>
              </a:rPr>
              <a:t>קמור תחתון (</a:t>
            </a:r>
            <a:r>
              <a:rPr lang="en-US" sz="2000" b="1" u="sng" dirty="0" smtClean="0">
                <a:solidFill>
                  <a:schemeClr val="tx2">
                    <a:lumMod val="10000"/>
                  </a:schemeClr>
                </a:solidFill>
              </a:rPr>
              <a:t>Lower Convex Hull</a:t>
            </a:r>
            <a:r>
              <a:rPr lang="he-IL" sz="2000" b="1" u="sng" dirty="0" smtClean="0">
                <a:solidFill>
                  <a:schemeClr val="tx2">
                    <a:lumMod val="10000"/>
                  </a:schemeClr>
                </a:solidFill>
              </a:rPr>
              <a:t>)</a:t>
            </a:r>
            <a:r>
              <a:rPr lang="he-IL" sz="2000" b="1" u="sng" dirty="0" smtClean="0"/>
              <a:t> </a:t>
            </a:r>
            <a:r>
              <a:rPr lang="he-IL" sz="2000" b="1" dirty="0" smtClean="0"/>
              <a:t>– כל שאר הפאות</a:t>
            </a:r>
            <a:endParaRPr lang="he-IL" sz="2000" b="1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288537"/>
            <a:ext cx="15841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z= x</a:t>
            </a:r>
            <a:r>
              <a:rPr lang="en-US" b="1" baseline="30000" dirty="0" smtClean="0"/>
              <a:t>2</a:t>
            </a:r>
            <a:r>
              <a:rPr lang="en-US" b="1" dirty="0" smtClean="0"/>
              <a:t>+y</a:t>
            </a:r>
            <a:r>
              <a:rPr lang="en-US" b="1" baseline="30000" dirty="0" smtClean="0"/>
              <a:t>2</a:t>
            </a:r>
            <a:endParaRPr lang="he-IL" baseline="30000" dirty="0"/>
          </a:p>
        </p:txBody>
      </p:sp>
    </p:spTree>
    <p:extLst>
      <p:ext uri="{BB962C8B-B14F-4D97-AF65-F5344CB8AC3E}">
        <p14:creationId xmlns:p14="http://schemas.microsoft.com/office/powerpoint/2010/main" val="190377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3528" y="973177"/>
                <a:ext cx="8640960" cy="147732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he-IL" sz="2000" b="1" dirty="0" smtClean="0"/>
                  <a:t>בהינתן קבוצת נקודות  </a:t>
                </a:r>
                <a:r>
                  <a:rPr lang="en-US" sz="2000" b="1" dirty="0" smtClean="0"/>
                  <a:t>S</a:t>
                </a:r>
                <a:r>
                  <a:rPr lang="he-IL" sz="2000" b="1" dirty="0" smtClean="0"/>
                  <a:t> במישור </a:t>
                </a:r>
                <a:r>
                  <a:rPr lang="en-US" sz="2000" b="1" dirty="0" smtClean="0"/>
                  <a:t>xy</a:t>
                </a:r>
                <a:r>
                  <a:rPr lang="he-IL" sz="2000" b="1" dirty="0" smtClean="0"/>
                  <a:t>, טריאנגולציית </a:t>
                </a:r>
                <a:r>
                  <a:rPr lang="en-US" sz="2000" b="1" dirty="0" smtClean="0"/>
                  <a:t>Delaunay</a:t>
                </a:r>
                <a:r>
                  <a:rPr lang="he-IL" sz="2000" b="1" dirty="0" smtClean="0"/>
                  <a:t> של </a:t>
                </a:r>
                <a:r>
                  <a:rPr lang="en-US" sz="2000" b="1" dirty="0" smtClean="0"/>
                  <a:t>S</a:t>
                </a:r>
                <a:r>
                  <a:rPr lang="he-IL" sz="2000" b="1" dirty="0" smtClean="0"/>
                  <a:t>, </a:t>
                </a:r>
                <a:r>
                  <a:rPr lang="en-US" sz="2000" b="1" dirty="0" smtClean="0"/>
                  <a:t>Del(S)</a:t>
                </a:r>
                <a:r>
                  <a:rPr lang="he-IL" sz="2000" b="1" dirty="0" smtClean="0"/>
                  <a:t>, </a:t>
                </a:r>
              </a:p>
              <a:p>
                <a:pPr>
                  <a:lnSpc>
                    <a:spcPct val="150000"/>
                  </a:lnSpc>
                </a:pPr>
                <a:r>
                  <a:rPr lang="he-IL" sz="2000" b="1" dirty="0" smtClean="0"/>
                  <a:t>היא בדיוק ההטלה של הקמור התחתון של קבוצת הנקודות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b="1" dirty="0" smtClean="0"/>
                  <a:t>(x, y, x</a:t>
                </a:r>
                <a:r>
                  <a:rPr lang="en-US" sz="2000" b="1" baseline="30000" dirty="0" smtClean="0"/>
                  <a:t>2</a:t>
                </a:r>
                <a:r>
                  <a:rPr lang="en-US" sz="2000" b="1" dirty="0" smtClean="0"/>
                  <a:t>+y</a:t>
                </a:r>
                <a:r>
                  <a:rPr lang="en-US" sz="2000" b="1" baseline="30000" dirty="0" smtClean="0"/>
                  <a:t>2</a:t>
                </a:r>
                <a:r>
                  <a:rPr lang="en-US" sz="2000" b="1" dirty="0" smtClean="0"/>
                  <a:t>) | (x, y)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sz="2000" b="1" dirty="0" smtClean="0"/>
                  <a:t> S}</a:t>
                </a:r>
                <a:r>
                  <a:rPr lang="he-IL" sz="2000" b="1" dirty="0" smtClean="0"/>
                  <a:t>} אל מישור </a:t>
                </a:r>
                <a:r>
                  <a:rPr lang="en-US" sz="2000" b="1" dirty="0" smtClean="0"/>
                  <a:t>xy</a:t>
                </a:r>
                <a:r>
                  <a:rPr lang="he-IL" sz="2000" b="1" dirty="0" smtClean="0"/>
                  <a:t>.</a:t>
                </a:r>
                <a:endParaRPr lang="he-IL" sz="20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973177"/>
                <a:ext cx="8640960" cy="1477328"/>
              </a:xfrm>
              <a:prstGeom prst="rect">
                <a:avLst/>
              </a:prstGeom>
              <a:blipFill rotWithShape="1">
                <a:blip r:embed="rId3"/>
                <a:stretch>
                  <a:fillRect r="-776" b="-330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411760" y="260648"/>
            <a:ext cx="504056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המשפט המרכזי: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2944583"/>
            <a:ext cx="5904655" cy="3508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377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8432" y="188640"/>
            <a:ext cx="45720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הקדמה להוכחת המשפט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96" y="692696"/>
            <a:ext cx="8928992" cy="609397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dirty="0" smtClean="0"/>
              <a:t>לפני שניגש להוכחה כמה עובדות שיעזרו לנו בהמשך...</a:t>
            </a:r>
          </a:p>
          <a:p>
            <a:pPr>
              <a:lnSpc>
                <a:spcPct val="150000"/>
              </a:lnSpc>
            </a:pPr>
            <a:endParaRPr lang="he-IL" sz="2000" b="1" dirty="0"/>
          </a:p>
          <a:p>
            <a:pPr>
              <a:lnSpc>
                <a:spcPct val="150000"/>
              </a:lnSpc>
            </a:pPr>
            <a:r>
              <a:rPr lang="he-IL" sz="2000" b="1" dirty="0" smtClean="0">
                <a:solidFill>
                  <a:srgbClr val="002060"/>
                </a:solidFill>
              </a:rPr>
              <a:t>משוואת מישור משיק לפרבולואיד  </a:t>
            </a:r>
            <a:r>
              <a:rPr lang="en-US" sz="2000" b="1" dirty="0" smtClean="0"/>
              <a:t>z=x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+y</a:t>
            </a:r>
            <a:r>
              <a:rPr lang="en-US" sz="2000" b="1" baseline="30000" dirty="0" smtClean="0"/>
              <a:t>2</a:t>
            </a:r>
            <a:r>
              <a:rPr lang="he-IL" sz="2000" b="1" dirty="0" smtClean="0"/>
              <a:t> בנקודה (</a:t>
            </a:r>
            <a:r>
              <a:rPr lang="en-US" sz="2000" b="1" dirty="0" smtClean="0"/>
              <a:t>a, b, a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+b</a:t>
            </a:r>
            <a:r>
              <a:rPr lang="en-US" sz="2000" b="1" baseline="30000" dirty="0" smtClean="0"/>
              <a:t>2</a:t>
            </a:r>
            <a:r>
              <a:rPr lang="he-IL" sz="2000" b="1" dirty="0" smtClean="0"/>
              <a:t>):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נסמן </a:t>
            </a:r>
            <a:r>
              <a:rPr lang="en-US" sz="2000" b="1" dirty="0" smtClean="0"/>
              <a:t>h(x, y, z)= z-x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-y</a:t>
            </a:r>
            <a:r>
              <a:rPr lang="en-US" sz="2000" b="1" baseline="30000" dirty="0" smtClean="0"/>
              <a:t>2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אז משוואת המישור המשיק היא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/>
              <a:t>(x-a)*h</a:t>
            </a:r>
            <a:r>
              <a:rPr lang="en-US" sz="2000" b="1" baseline="-25000" dirty="0" smtClean="0"/>
              <a:t>x</a:t>
            </a:r>
            <a:r>
              <a:rPr lang="en-US" sz="2000" b="1" dirty="0" smtClean="0"/>
              <a:t>(a, b, a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+b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) + (y-b)*h</a:t>
            </a:r>
            <a:r>
              <a:rPr lang="en-US" sz="2000" b="1" baseline="-25000" dirty="0" smtClean="0"/>
              <a:t>y</a:t>
            </a:r>
            <a:r>
              <a:rPr lang="en-US" sz="2000" b="1" dirty="0" smtClean="0"/>
              <a:t>(a, b, a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+b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) + (z-a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-b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)*h</a:t>
            </a:r>
            <a:r>
              <a:rPr lang="en-US" sz="2000" b="1" baseline="-25000" dirty="0" smtClean="0"/>
              <a:t>z</a:t>
            </a:r>
            <a:r>
              <a:rPr lang="en-US" sz="2000" b="1" dirty="0" smtClean="0"/>
              <a:t>(a, b, a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+b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)=0 </a:t>
            </a:r>
            <a:endParaRPr lang="he-IL" sz="2000" b="1" dirty="0" smtClean="0"/>
          </a:p>
          <a:p>
            <a:pPr>
              <a:lnSpc>
                <a:spcPct val="150000"/>
              </a:lnSpc>
            </a:pPr>
            <a:r>
              <a:rPr lang="en-US" sz="2000" b="1" dirty="0" smtClean="0">
                <a:sym typeface="Wingdings" pitchFamily="2" charset="2"/>
              </a:rPr>
              <a:t> </a:t>
            </a:r>
            <a:r>
              <a:rPr lang="en-US" sz="2000" b="1" dirty="0" smtClean="0"/>
              <a:t>(x-a)*(-2a)+ (y-b)*(-</a:t>
            </a:r>
            <a:r>
              <a:rPr lang="en-US" sz="2000" b="1" dirty="0"/>
              <a:t>2b)+ (z-a</a:t>
            </a:r>
            <a:r>
              <a:rPr lang="en-US" sz="2000" b="1" baseline="30000" dirty="0"/>
              <a:t>2</a:t>
            </a:r>
            <a:r>
              <a:rPr lang="en-US" sz="2000" b="1" dirty="0"/>
              <a:t>-b</a:t>
            </a:r>
            <a:r>
              <a:rPr lang="en-US" sz="2000" b="1" baseline="30000" dirty="0"/>
              <a:t>2</a:t>
            </a:r>
            <a:r>
              <a:rPr lang="en-US" sz="2000" b="1" dirty="0" smtClean="0"/>
              <a:t>)*1=0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/>
              <a:t> </a:t>
            </a:r>
            <a:r>
              <a:rPr lang="en-US" sz="2000" b="1" dirty="0" smtClean="0">
                <a:sym typeface="Wingdings" pitchFamily="2" charset="2"/>
              </a:rPr>
              <a:t> </a:t>
            </a:r>
            <a:r>
              <a:rPr lang="en-US" sz="2000" b="1" dirty="0" smtClean="0"/>
              <a:t>-2ax+2a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-2by+2b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+ z-a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-b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=0</a:t>
            </a:r>
            <a:endParaRPr lang="he-IL" sz="2000" b="1" dirty="0" smtClean="0"/>
          </a:p>
          <a:p>
            <a:pPr>
              <a:lnSpc>
                <a:spcPct val="150000"/>
              </a:lnSpc>
            </a:pPr>
            <a:r>
              <a:rPr lang="en-US" sz="2000" b="1" dirty="0"/>
              <a:t> </a:t>
            </a:r>
            <a:r>
              <a:rPr lang="en-US" sz="2000" b="1" dirty="0" smtClean="0">
                <a:sym typeface="Wingdings" pitchFamily="2" charset="2"/>
              </a:rPr>
              <a:t> </a:t>
            </a:r>
            <a:r>
              <a:rPr lang="en-US" sz="2000" b="1" dirty="0" smtClean="0"/>
              <a:t>z-2ax-2by+a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+b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=0</a:t>
            </a:r>
            <a:endParaRPr lang="he-IL" sz="2000" b="1" dirty="0" smtClean="0"/>
          </a:p>
          <a:p>
            <a:pPr>
              <a:lnSpc>
                <a:spcPct val="150000"/>
              </a:lnSpc>
            </a:pPr>
            <a:r>
              <a:rPr lang="he-IL" sz="2000" b="1" dirty="0" smtClean="0"/>
              <a:t>נקבל: </a:t>
            </a:r>
            <a:r>
              <a:rPr lang="en-US" sz="2000" b="1" dirty="0" smtClean="0">
                <a:solidFill>
                  <a:srgbClr val="002060"/>
                </a:solidFill>
              </a:rPr>
              <a:t>z= 2ax+2by-a</a:t>
            </a:r>
            <a:r>
              <a:rPr lang="en-US" sz="2000" b="1" baseline="30000" dirty="0" smtClean="0">
                <a:solidFill>
                  <a:srgbClr val="002060"/>
                </a:solidFill>
              </a:rPr>
              <a:t>2</a:t>
            </a:r>
            <a:r>
              <a:rPr lang="en-US" sz="2000" b="1" dirty="0" smtClean="0">
                <a:solidFill>
                  <a:srgbClr val="002060"/>
                </a:solidFill>
              </a:rPr>
              <a:t>-b</a:t>
            </a:r>
            <a:r>
              <a:rPr lang="en-US" sz="2000" b="1" baseline="30000" dirty="0" smtClean="0">
                <a:solidFill>
                  <a:srgbClr val="002060"/>
                </a:solidFill>
              </a:rPr>
              <a:t>2</a:t>
            </a:r>
            <a:endParaRPr lang="he-IL" sz="2000" b="1" dirty="0" smtClean="0"/>
          </a:p>
          <a:p>
            <a:pPr>
              <a:lnSpc>
                <a:spcPct val="150000"/>
              </a:lnSpc>
            </a:pPr>
            <a:endParaRPr lang="he-IL" sz="2000" b="1" dirty="0" smtClean="0"/>
          </a:p>
          <a:p>
            <a:pPr>
              <a:lnSpc>
                <a:spcPct val="150000"/>
              </a:lnSpc>
            </a:pPr>
            <a:r>
              <a:rPr lang="he-IL" sz="2000" b="1" dirty="0" smtClean="0"/>
              <a:t>לאחר הזזה של מישור זה במרחק </a:t>
            </a:r>
            <a:r>
              <a:rPr lang="en-US" sz="2000" b="1" dirty="0" smtClean="0"/>
              <a:t>r</a:t>
            </a:r>
            <a:r>
              <a:rPr lang="en-US" sz="2000" b="1" baseline="30000" dirty="0" smtClean="0"/>
              <a:t>2</a:t>
            </a:r>
            <a:r>
              <a:rPr lang="he-IL" sz="2000" b="1" dirty="0" smtClean="0"/>
              <a:t> (מס' חיובי כלשהו) בכיוון </a:t>
            </a:r>
            <a:r>
              <a:rPr lang="en-US" sz="2000" b="1" dirty="0" smtClean="0"/>
              <a:t>z</a:t>
            </a:r>
            <a:r>
              <a:rPr lang="he-IL" sz="2000" b="1" dirty="0" smtClean="0"/>
              <a:t> נקבל </a:t>
            </a:r>
            <a:r>
              <a:rPr lang="he-IL" sz="2000" b="1" dirty="0" smtClean="0">
                <a:solidFill>
                  <a:srgbClr val="002060"/>
                </a:solidFill>
              </a:rPr>
              <a:t>מישור </a:t>
            </a:r>
            <a:r>
              <a:rPr lang="el-GR" sz="2000" b="1" dirty="0" smtClean="0">
                <a:solidFill>
                  <a:srgbClr val="002060"/>
                </a:solidFill>
              </a:rPr>
              <a:t>π</a:t>
            </a:r>
            <a:r>
              <a:rPr lang="he-IL" sz="2000" b="1" dirty="0"/>
              <a:t> </a:t>
            </a:r>
            <a:r>
              <a:rPr lang="he-IL" sz="2000" b="1" dirty="0" smtClean="0"/>
              <a:t>שמשוואתו: </a:t>
            </a:r>
            <a:r>
              <a:rPr lang="en-US" sz="2000" b="1" dirty="0" smtClean="0">
                <a:solidFill>
                  <a:srgbClr val="002060"/>
                </a:solidFill>
              </a:rPr>
              <a:t>z= 2ax+2by-a</a:t>
            </a:r>
            <a:r>
              <a:rPr lang="en-US" sz="2000" b="1" baseline="30000" dirty="0" smtClean="0">
                <a:solidFill>
                  <a:srgbClr val="002060"/>
                </a:solidFill>
              </a:rPr>
              <a:t>2</a:t>
            </a:r>
            <a:r>
              <a:rPr lang="en-US" sz="2000" b="1" dirty="0" smtClean="0">
                <a:solidFill>
                  <a:srgbClr val="002060"/>
                </a:solidFill>
              </a:rPr>
              <a:t>-b</a:t>
            </a:r>
            <a:r>
              <a:rPr lang="en-US" sz="2000" b="1" baseline="30000" dirty="0" smtClean="0">
                <a:solidFill>
                  <a:srgbClr val="002060"/>
                </a:solidFill>
              </a:rPr>
              <a:t>2</a:t>
            </a:r>
            <a:r>
              <a:rPr lang="en-US" sz="2000" b="1" dirty="0" smtClean="0">
                <a:solidFill>
                  <a:srgbClr val="002060"/>
                </a:solidFill>
              </a:rPr>
              <a:t>+ r</a:t>
            </a:r>
            <a:r>
              <a:rPr lang="en-US" sz="2000" b="1" baseline="30000" dirty="0" smtClean="0">
                <a:solidFill>
                  <a:srgbClr val="00206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259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8432" y="188640"/>
            <a:ext cx="45720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הקדמה להוכחת המשפט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72008" y="965112"/>
            <a:ext cx="9036496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dirty="0" smtClean="0"/>
              <a:t>המישור החדש  </a:t>
            </a:r>
            <a:r>
              <a:rPr lang="el-GR" sz="2000" b="1" dirty="0" smtClean="0"/>
              <a:t>π</a:t>
            </a:r>
            <a:r>
              <a:rPr lang="he-IL" sz="2000" b="1" dirty="0" smtClean="0"/>
              <a:t> חותך את הפרבולואיד באליפסה.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נבצע </a:t>
            </a:r>
            <a:r>
              <a:rPr lang="he-IL" sz="2000" b="1" dirty="0" smtClean="0">
                <a:solidFill>
                  <a:srgbClr val="002060"/>
                </a:solidFill>
              </a:rPr>
              <a:t>הטלה של אליפסה </a:t>
            </a:r>
            <a:r>
              <a:rPr lang="he-IL" sz="2000" b="1" dirty="0" smtClean="0"/>
              <a:t>זו על מישור </a:t>
            </a:r>
            <a:r>
              <a:rPr lang="en-US" sz="2000" b="1" dirty="0" smtClean="0"/>
              <a:t>xy</a:t>
            </a:r>
            <a:r>
              <a:rPr lang="he-IL" sz="2000" b="1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משוואת המישור </a:t>
            </a:r>
            <a:r>
              <a:rPr lang="el-GR" sz="2000" b="1" dirty="0" smtClean="0"/>
              <a:t>π</a:t>
            </a:r>
            <a:r>
              <a:rPr lang="he-IL" sz="2000" b="1" dirty="0" smtClean="0"/>
              <a:t> כזכור  </a:t>
            </a:r>
            <a:r>
              <a:rPr lang="en-US" sz="2000" b="1" dirty="0" smtClean="0"/>
              <a:t>z</a:t>
            </a:r>
            <a:r>
              <a:rPr lang="en-US" sz="2000" b="1" dirty="0"/>
              <a:t>= 2ax+2by-a</a:t>
            </a:r>
            <a:r>
              <a:rPr lang="en-US" sz="2000" b="1" baseline="30000" dirty="0"/>
              <a:t>2</a:t>
            </a:r>
            <a:r>
              <a:rPr lang="en-US" sz="2000" b="1" dirty="0"/>
              <a:t>-b</a:t>
            </a:r>
            <a:r>
              <a:rPr lang="en-US" sz="2000" b="1" baseline="30000" dirty="0"/>
              <a:t>2</a:t>
            </a:r>
            <a:r>
              <a:rPr lang="en-US" sz="2000" b="1" dirty="0"/>
              <a:t>+ </a:t>
            </a:r>
            <a:r>
              <a:rPr lang="en-US" sz="2000" b="1" dirty="0" smtClean="0"/>
              <a:t>r</a:t>
            </a:r>
            <a:r>
              <a:rPr lang="en-US" sz="2000" b="1" baseline="30000" dirty="0" smtClean="0"/>
              <a:t>2</a:t>
            </a:r>
            <a:endParaRPr lang="he-IL" sz="2000" b="1" dirty="0" smtClean="0"/>
          </a:p>
          <a:p>
            <a:pPr>
              <a:lnSpc>
                <a:spcPct val="150000"/>
              </a:lnSpc>
            </a:pPr>
            <a:r>
              <a:rPr lang="he-IL" sz="2000" b="1" dirty="0" smtClean="0"/>
              <a:t>נציב במשוואת המישור </a:t>
            </a:r>
            <a:r>
              <a:rPr lang="el-GR" sz="2000" b="1" dirty="0" smtClean="0"/>
              <a:t>π</a:t>
            </a:r>
            <a:r>
              <a:rPr lang="he-IL" sz="2000" b="1" dirty="0" smtClean="0"/>
              <a:t> במקום </a:t>
            </a:r>
            <a:r>
              <a:rPr lang="en-US" sz="2000" b="1" dirty="0" smtClean="0"/>
              <a:t>z</a:t>
            </a:r>
            <a:r>
              <a:rPr lang="he-IL" sz="2000" b="1" dirty="0" smtClean="0"/>
              <a:t> את </a:t>
            </a:r>
            <a:r>
              <a:rPr lang="en-US" sz="2000" b="1" dirty="0" smtClean="0"/>
              <a:t>x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+y</a:t>
            </a:r>
            <a:r>
              <a:rPr lang="en-US" sz="2000" b="1" baseline="30000" dirty="0" smtClean="0"/>
              <a:t>2</a:t>
            </a:r>
            <a:r>
              <a:rPr lang="he-IL" sz="2000" b="1" dirty="0" smtClean="0"/>
              <a:t> (שימוש במשוואת הפרבולואיד):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/>
              <a:t>x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+y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= </a:t>
            </a:r>
            <a:r>
              <a:rPr lang="en-US" sz="2000" b="1" dirty="0"/>
              <a:t>2ax+2by-a</a:t>
            </a:r>
            <a:r>
              <a:rPr lang="en-US" sz="2000" b="1" baseline="30000" dirty="0"/>
              <a:t>2</a:t>
            </a:r>
            <a:r>
              <a:rPr lang="en-US" sz="2000" b="1" dirty="0"/>
              <a:t>-b</a:t>
            </a:r>
            <a:r>
              <a:rPr lang="en-US" sz="2000" b="1" baseline="30000" dirty="0"/>
              <a:t>2</a:t>
            </a:r>
            <a:r>
              <a:rPr lang="en-US" sz="2000" b="1" dirty="0"/>
              <a:t>+ r</a:t>
            </a:r>
            <a:r>
              <a:rPr lang="en-US" sz="2000" b="1" baseline="30000" dirty="0"/>
              <a:t>2</a:t>
            </a:r>
            <a:endParaRPr lang="he-IL" sz="2000" b="1" dirty="0"/>
          </a:p>
          <a:p>
            <a:pPr>
              <a:lnSpc>
                <a:spcPct val="150000"/>
              </a:lnSpc>
            </a:pPr>
            <a:r>
              <a:rPr lang="en-US" sz="2000" b="1" dirty="0" smtClean="0"/>
              <a:t> </a:t>
            </a:r>
            <a:r>
              <a:rPr lang="en-US" sz="2000" b="1" dirty="0" smtClean="0">
                <a:sym typeface="Wingdings" pitchFamily="2" charset="2"/>
              </a:rPr>
              <a:t> x</a:t>
            </a:r>
            <a:r>
              <a:rPr lang="en-US" sz="2000" b="1" baseline="30000" dirty="0" smtClean="0">
                <a:sym typeface="Wingdings" pitchFamily="2" charset="2"/>
              </a:rPr>
              <a:t>2</a:t>
            </a:r>
            <a:r>
              <a:rPr lang="en-US" sz="2000" b="1" dirty="0" smtClean="0">
                <a:sym typeface="Wingdings" pitchFamily="2" charset="2"/>
              </a:rPr>
              <a:t>-2ax+a</a:t>
            </a:r>
            <a:r>
              <a:rPr lang="en-US" sz="2000" b="1" baseline="30000" dirty="0" smtClean="0">
                <a:sym typeface="Wingdings" pitchFamily="2" charset="2"/>
              </a:rPr>
              <a:t>2</a:t>
            </a:r>
            <a:r>
              <a:rPr lang="en-US" sz="2000" b="1" dirty="0" smtClean="0">
                <a:sym typeface="Wingdings" pitchFamily="2" charset="2"/>
              </a:rPr>
              <a:t>+y</a:t>
            </a:r>
            <a:r>
              <a:rPr lang="en-US" sz="2000" b="1" baseline="30000" dirty="0" smtClean="0">
                <a:sym typeface="Wingdings" pitchFamily="2" charset="2"/>
              </a:rPr>
              <a:t>2</a:t>
            </a:r>
            <a:r>
              <a:rPr lang="en-US" sz="2000" b="1" dirty="0" smtClean="0">
                <a:sym typeface="Wingdings" pitchFamily="2" charset="2"/>
              </a:rPr>
              <a:t>-2by+b</a:t>
            </a:r>
            <a:r>
              <a:rPr lang="en-US" sz="2000" b="1" baseline="30000" dirty="0" smtClean="0">
                <a:sym typeface="Wingdings" pitchFamily="2" charset="2"/>
              </a:rPr>
              <a:t>2</a:t>
            </a:r>
            <a:r>
              <a:rPr lang="en-US" sz="2000" b="1" dirty="0" smtClean="0">
                <a:sym typeface="Wingdings" pitchFamily="2" charset="2"/>
              </a:rPr>
              <a:t>= r</a:t>
            </a:r>
            <a:r>
              <a:rPr lang="en-US" sz="2000" b="1" baseline="30000" dirty="0" smtClean="0">
                <a:sym typeface="Wingdings" pitchFamily="2" charset="2"/>
              </a:rPr>
              <a:t>2</a:t>
            </a:r>
            <a:endParaRPr lang="en-US" sz="2000" b="1" dirty="0"/>
          </a:p>
          <a:p>
            <a:pPr>
              <a:lnSpc>
                <a:spcPct val="150000"/>
              </a:lnSpc>
            </a:pPr>
            <a:r>
              <a:rPr lang="he-IL" sz="2000" b="1" dirty="0" smtClean="0"/>
              <a:t>נקבל: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/>
              <a:t>(x-a)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+ (y-b)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= r</a:t>
            </a:r>
            <a:r>
              <a:rPr lang="en-US" sz="2000" b="1" baseline="30000" dirty="0" smtClean="0"/>
              <a:t>2</a:t>
            </a:r>
            <a:endParaRPr lang="he-IL" sz="2000" b="1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-99616" y="4941168"/>
            <a:ext cx="9036496" cy="496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dirty="0" smtClean="0">
                <a:solidFill>
                  <a:srgbClr val="002060"/>
                </a:solidFill>
              </a:rPr>
              <a:t>מה זה מזכיר לכם???</a:t>
            </a:r>
            <a:endParaRPr lang="he-IL" sz="20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27224" y="5517232"/>
            <a:ext cx="9036496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dirty="0" smtClean="0"/>
              <a:t>נכון! </a:t>
            </a:r>
            <a:r>
              <a:rPr lang="he-IL" sz="2000" b="1" dirty="0" smtClean="0">
                <a:solidFill>
                  <a:srgbClr val="002060"/>
                </a:solidFill>
              </a:rPr>
              <a:t>משוואת מעגל</a:t>
            </a:r>
            <a:r>
              <a:rPr lang="he-IL" sz="2000" b="1" dirty="0" smtClean="0"/>
              <a:t> שמרכזו (</a:t>
            </a:r>
            <a:r>
              <a:rPr lang="en-US" sz="2000" b="1" dirty="0" smtClean="0"/>
              <a:t>a, b</a:t>
            </a:r>
            <a:r>
              <a:rPr lang="he-IL" sz="2000" b="1" dirty="0" smtClean="0"/>
              <a:t>) ורדיוסו  </a:t>
            </a:r>
            <a:r>
              <a:rPr lang="en-US" sz="2000" b="1" dirty="0" smtClean="0"/>
              <a:t>r</a:t>
            </a:r>
            <a:r>
              <a:rPr lang="he-IL" sz="2000" b="1" dirty="0" smtClean="0"/>
              <a:t> !!!</a:t>
            </a:r>
            <a:endParaRPr lang="he-IL" sz="2000" b="1" dirty="0"/>
          </a:p>
        </p:txBody>
      </p:sp>
    </p:spTree>
    <p:extLst>
      <p:ext uri="{BB962C8B-B14F-4D97-AF65-F5344CB8AC3E}">
        <p14:creationId xmlns:p14="http://schemas.microsoft.com/office/powerpoint/2010/main" val="152456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8432" y="188640"/>
            <a:ext cx="45720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הקדמה להוכחת המשפט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72008" y="965112"/>
            <a:ext cx="9036496" cy="56323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dirty="0" smtClean="0"/>
              <a:t>נסתכל על נקודות </a:t>
            </a:r>
            <a:r>
              <a:rPr lang="he-IL" sz="2000" b="1" u="sng" dirty="0" smtClean="0"/>
              <a:t>שעל הפרבולואיד ומעל המישור  </a:t>
            </a:r>
            <a:r>
              <a:rPr lang="el-GR" sz="2000" b="1" u="sng" dirty="0" smtClean="0"/>
              <a:t>π</a:t>
            </a:r>
            <a:r>
              <a:rPr lang="he-IL" sz="2000" b="1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משוואת המישור </a:t>
            </a:r>
            <a:r>
              <a:rPr lang="el-GR" sz="2000" b="1" dirty="0" smtClean="0"/>
              <a:t>π</a:t>
            </a:r>
            <a:r>
              <a:rPr lang="he-IL" sz="2000" b="1" dirty="0" smtClean="0"/>
              <a:t> כזכור  </a:t>
            </a:r>
            <a:r>
              <a:rPr lang="en-US" sz="2000" b="1" dirty="0" smtClean="0"/>
              <a:t>z</a:t>
            </a:r>
            <a:r>
              <a:rPr lang="en-US" sz="2000" b="1" dirty="0"/>
              <a:t>= 2ax+2by-a</a:t>
            </a:r>
            <a:r>
              <a:rPr lang="en-US" sz="2000" b="1" baseline="30000" dirty="0"/>
              <a:t>2</a:t>
            </a:r>
            <a:r>
              <a:rPr lang="en-US" sz="2000" b="1" dirty="0"/>
              <a:t>-b</a:t>
            </a:r>
            <a:r>
              <a:rPr lang="en-US" sz="2000" b="1" baseline="30000" dirty="0"/>
              <a:t>2</a:t>
            </a:r>
            <a:r>
              <a:rPr lang="en-US" sz="2000" b="1" dirty="0"/>
              <a:t>+ </a:t>
            </a:r>
            <a:r>
              <a:rPr lang="en-US" sz="2000" b="1" dirty="0" smtClean="0"/>
              <a:t>r</a:t>
            </a:r>
            <a:r>
              <a:rPr lang="en-US" sz="2000" b="1" baseline="30000" dirty="0" smtClean="0"/>
              <a:t>2</a:t>
            </a:r>
            <a:endParaRPr lang="he-IL" sz="2000" b="1" baseline="30000" dirty="0" smtClean="0"/>
          </a:p>
          <a:p>
            <a:pPr>
              <a:lnSpc>
                <a:spcPct val="150000"/>
              </a:lnSpc>
            </a:pPr>
            <a:r>
              <a:rPr lang="he-IL" sz="2000" b="1" dirty="0" smtClean="0"/>
              <a:t>לכן נקודות שמקיימות תנאים אלה מקיימות את אי השוויון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/>
              <a:t>z &gt; </a:t>
            </a:r>
            <a:r>
              <a:rPr lang="en-US" sz="2000" b="1" dirty="0"/>
              <a:t>2ax+2by-a</a:t>
            </a:r>
            <a:r>
              <a:rPr lang="en-US" sz="2000" b="1" baseline="30000" dirty="0"/>
              <a:t>2</a:t>
            </a:r>
            <a:r>
              <a:rPr lang="en-US" sz="2000" b="1" dirty="0"/>
              <a:t>-b</a:t>
            </a:r>
            <a:r>
              <a:rPr lang="en-US" sz="2000" b="1" baseline="30000" dirty="0"/>
              <a:t>2</a:t>
            </a:r>
            <a:r>
              <a:rPr lang="en-US" sz="2000" b="1" dirty="0"/>
              <a:t>+ r</a:t>
            </a:r>
            <a:r>
              <a:rPr lang="en-US" sz="2000" b="1" baseline="30000" dirty="0"/>
              <a:t>2</a:t>
            </a:r>
            <a:endParaRPr lang="he-IL" sz="2000" b="1" baseline="30000" dirty="0"/>
          </a:p>
          <a:p>
            <a:pPr>
              <a:lnSpc>
                <a:spcPct val="150000"/>
              </a:lnSpc>
            </a:pPr>
            <a:r>
              <a:rPr lang="he-IL" sz="2000" b="1" dirty="0" smtClean="0"/>
              <a:t>נציב </a:t>
            </a:r>
            <a:r>
              <a:rPr lang="en-US" sz="2000" b="1" dirty="0" smtClean="0"/>
              <a:t>z= x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+y</a:t>
            </a:r>
            <a:r>
              <a:rPr lang="en-US" sz="2000" b="1" baseline="30000" dirty="0" smtClean="0"/>
              <a:t>2</a:t>
            </a:r>
            <a:r>
              <a:rPr lang="he-IL" sz="2000" b="1" baseline="30000" dirty="0" smtClean="0"/>
              <a:t> </a:t>
            </a:r>
            <a:r>
              <a:rPr lang="he-IL" sz="2000" b="1" dirty="0" smtClean="0"/>
              <a:t>ונקבל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/>
              <a:t>x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+y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 &gt; 2ax+2by-a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-b</a:t>
            </a:r>
            <a:r>
              <a:rPr lang="en-US" sz="2000" b="1" baseline="30000" dirty="0" smtClean="0"/>
              <a:t>2</a:t>
            </a:r>
            <a:r>
              <a:rPr lang="en-US" sz="2000" b="1" dirty="0"/>
              <a:t>+ </a:t>
            </a:r>
            <a:r>
              <a:rPr lang="en-US" sz="2000" b="1" dirty="0" smtClean="0"/>
              <a:t>r</a:t>
            </a:r>
            <a:r>
              <a:rPr lang="en-US" sz="2000" b="1" baseline="30000" dirty="0" smtClean="0"/>
              <a:t>2</a:t>
            </a:r>
            <a:endParaRPr lang="he-IL" sz="2000" b="1" baseline="30000" dirty="0" smtClean="0"/>
          </a:p>
          <a:p>
            <a:pPr>
              <a:lnSpc>
                <a:spcPct val="150000"/>
              </a:lnSpc>
            </a:pPr>
            <a:r>
              <a:rPr lang="en-US" sz="2000" b="1" dirty="0" smtClean="0">
                <a:sym typeface="Wingdings" pitchFamily="2" charset="2"/>
              </a:rPr>
              <a:t> x</a:t>
            </a:r>
            <a:r>
              <a:rPr lang="en-US" sz="2000" b="1" baseline="30000" dirty="0" smtClean="0">
                <a:sym typeface="Wingdings" pitchFamily="2" charset="2"/>
              </a:rPr>
              <a:t>2</a:t>
            </a:r>
            <a:r>
              <a:rPr lang="en-US" sz="2000" b="1" dirty="0" smtClean="0">
                <a:sym typeface="Wingdings" pitchFamily="2" charset="2"/>
              </a:rPr>
              <a:t>-2ax+b</a:t>
            </a:r>
            <a:r>
              <a:rPr lang="en-US" sz="2000" b="1" baseline="30000" dirty="0" smtClean="0">
                <a:sym typeface="Wingdings" pitchFamily="2" charset="2"/>
              </a:rPr>
              <a:t>2</a:t>
            </a:r>
            <a:r>
              <a:rPr lang="en-US" sz="2000" b="1" dirty="0" smtClean="0">
                <a:sym typeface="Wingdings" pitchFamily="2" charset="2"/>
              </a:rPr>
              <a:t>+y</a:t>
            </a:r>
            <a:r>
              <a:rPr lang="en-US" sz="2000" b="1" baseline="30000" dirty="0" smtClean="0">
                <a:sym typeface="Wingdings" pitchFamily="2" charset="2"/>
              </a:rPr>
              <a:t>2</a:t>
            </a:r>
            <a:r>
              <a:rPr lang="en-US" sz="2000" b="1" dirty="0" smtClean="0">
                <a:sym typeface="Wingdings" pitchFamily="2" charset="2"/>
              </a:rPr>
              <a:t>-2by+b</a:t>
            </a:r>
            <a:r>
              <a:rPr lang="en-US" sz="2000" b="1" baseline="30000" dirty="0" smtClean="0">
                <a:sym typeface="Wingdings" pitchFamily="2" charset="2"/>
              </a:rPr>
              <a:t>2</a:t>
            </a:r>
            <a:r>
              <a:rPr lang="en-US" sz="2000" b="1" dirty="0" smtClean="0">
                <a:sym typeface="Wingdings" pitchFamily="2" charset="2"/>
              </a:rPr>
              <a:t>&gt; r</a:t>
            </a:r>
            <a:r>
              <a:rPr lang="en-US" sz="2000" b="1" baseline="30000" dirty="0" smtClean="0">
                <a:sym typeface="Wingdings" pitchFamily="2" charset="2"/>
              </a:rPr>
              <a:t>2</a:t>
            </a:r>
            <a:endParaRPr lang="he-IL" sz="2000" b="1" baseline="30000" dirty="0" smtClean="0"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sym typeface="Wingdings" pitchFamily="2" charset="2"/>
              </a:rPr>
              <a:t> </a:t>
            </a:r>
            <a:r>
              <a:rPr lang="en-US" sz="2000" b="1" dirty="0" smtClean="0"/>
              <a:t>(x-a)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+ (y-b)</a:t>
            </a:r>
            <a:r>
              <a:rPr lang="en-US" sz="2000" b="1" baseline="30000" dirty="0" smtClean="0"/>
              <a:t>2</a:t>
            </a:r>
            <a:r>
              <a:rPr lang="en-US" sz="2000" b="1" dirty="0"/>
              <a:t> </a:t>
            </a:r>
            <a:r>
              <a:rPr lang="en-US" sz="2000" b="1" dirty="0" smtClean="0"/>
              <a:t>&gt; r</a:t>
            </a:r>
            <a:r>
              <a:rPr lang="en-US" sz="2000" b="1" baseline="30000" dirty="0" smtClean="0"/>
              <a:t>2</a:t>
            </a:r>
            <a:endParaRPr lang="he-IL" sz="2000" b="1" baseline="30000" dirty="0" smtClean="0"/>
          </a:p>
          <a:p>
            <a:pPr>
              <a:lnSpc>
                <a:spcPct val="150000"/>
              </a:lnSpc>
            </a:pPr>
            <a:r>
              <a:rPr lang="he-IL" sz="2000" b="1" dirty="0" smtClean="0">
                <a:solidFill>
                  <a:schemeClr val="accent1">
                    <a:lumMod val="75000"/>
                  </a:schemeClr>
                </a:solidFill>
              </a:rPr>
              <a:t>שימו ♥!!!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נקודות שמקיימות אי שוויון זה נמצאות </a:t>
            </a:r>
            <a:r>
              <a:rPr lang="he-IL" sz="2000" b="1" u="sng" dirty="0" smtClean="0"/>
              <a:t>מחוץ למעגל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שמרכזו (</a:t>
            </a:r>
            <a:r>
              <a:rPr lang="en-US" sz="2000" b="1" dirty="0" err="1" smtClean="0"/>
              <a:t>a,b</a:t>
            </a:r>
            <a:r>
              <a:rPr lang="he-IL" sz="2000" b="1" dirty="0" smtClean="0"/>
              <a:t>) ורדיוסו  </a:t>
            </a:r>
            <a:r>
              <a:rPr lang="en-US" sz="2000" b="1" dirty="0" smtClean="0"/>
              <a:t>r</a:t>
            </a:r>
            <a:r>
              <a:rPr lang="he-IL" sz="2000" b="1" dirty="0" smtClean="0"/>
              <a:t>. אותו מעגל שמתקבל מהטלת האליפסה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שהזכרנו קודם!!!</a:t>
            </a:r>
            <a:endParaRPr lang="he-IL" sz="2000" b="1" dirty="0"/>
          </a:p>
        </p:txBody>
      </p:sp>
      <p:pic>
        <p:nvPicPr>
          <p:cNvPr id="6" name="Picture 5" descr="http://t2.gstatic.com/images?q=tbn:ANd9GcS6Yhhnbzn6vYCE28ba1HIex5N-HLwzdXRriCX3o5gcnftgaHIhy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05064"/>
            <a:ext cx="1656184" cy="1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96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1581150"/>
            <a:ext cx="7296150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339752" y="980728"/>
            <a:ext cx="720080" cy="136815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148064" y="980728"/>
            <a:ext cx="792088" cy="144364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7752023" y="1124744"/>
            <a:ext cx="468052" cy="216372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156176" y="4581128"/>
            <a:ext cx="1152128" cy="129614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961613" y="4581128"/>
            <a:ext cx="1152128" cy="129614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69345" y="260648"/>
            <a:ext cx="158417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/>
              <a:t>הפרבולואיד</a:t>
            </a:r>
          </a:p>
          <a:p>
            <a:r>
              <a:rPr lang="en-US" b="1" dirty="0" smtClean="0"/>
              <a:t>z=x</a:t>
            </a:r>
            <a:r>
              <a:rPr lang="en-US" b="1" baseline="30000" dirty="0" smtClean="0"/>
              <a:t>2</a:t>
            </a:r>
            <a:r>
              <a:rPr lang="en-US" b="1" dirty="0" smtClean="0"/>
              <a:t>+y</a:t>
            </a:r>
            <a:r>
              <a:rPr lang="en-US" b="1" baseline="30000" dirty="0" smtClean="0"/>
              <a:t>2</a:t>
            </a:r>
            <a:endParaRPr lang="he-IL" b="1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3419872" y="305205"/>
            <a:ext cx="293202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/>
              <a:t>המישור </a:t>
            </a:r>
            <a:r>
              <a:rPr lang="el-GR" b="1" dirty="0" smtClean="0"/>
              <a:t>π</a:t>
            </a:r>
            <a:r>
              <a:rPr lang="he-IL" b="1" dirty="0" smtClean="0"/>
              <a:t> החותך את הפרבולואיד באליפסה</a:t>
            </a:r>
            <a:endParaRPr lang="he-IL" b="1" baseline="30000" dirty="0"/>
          </a:p>
        </p:txBody>
      </p:sp>
      <p:sp>
        <p:nvSpPr>
          <p:cNvPr id="19" name="TextBox 18"/>
          <p:cNvSpPr txBox="1"/>
          <p:nvPr/>
        </p:nvSpPr>
        <p:spPr>
          <a:xfrm>
            <a:off x="6032468" y="755412"/>
            <a:ext cx="29320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/>
              <a:t>האליפסה</a:t>
            </a:r>
            <a:endParaRPr lang="he-IL" b="1" baseline="30000" dirty="0"/>
          </a:p>
        </p:txBody>
      </p:sp>
      <p:sp>
        <p:nvSpPr>
          <p:cNvPr id="21" name="TextBox 20"/>
          <p:cNvSpPr txBox="1"/>
          <p:nvPr/>
        </p:nvSpPr>
        <p:spPr>
          <a:xfrm>
            <a:off x="4015333" y="5877272"/>
            <a:ext cx="29320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/>
              <a:t>המעגל שנוצר לאחר הטלה</a:t>
            </a:r>
            <a:endParaRPr lang="he-IL" b="1" baseline="30000" dirty="0"/>
          </a:p>
        </p:txBody>
      </p:sp>
      <p:sp>
        <p:nvSpPr>
          <p:cNvPr id="22" name="TextBox 21"/>
          <p:cNvSpPr txBox="1"/>
          <p:nvPr/>
        </p:nvSpPr>
        <p:spPr>
          <a:xfrm>
            <a:off x="873742" y="5877272"/>
            <a:ext cx="29320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/>
              <a:t>מישור </a:t>
            </a:r>
            <a:r>
              <a:rPr lang="en-US" b="1" dirty="0" smtClean="0"/>
              <a:t>xy</a:t>
            </a:r>
            <a:endParaRPr lang="he-IL" b="1" baseline="30000" dirty="0"/>
          </a:p>
        </p:txBody>
      </p:sp>
    </p:spTree>
    <p:extLst>
      <p:ext uri="{BB962C8B-B14F-4D97-AF65-F5344CB8AC3E}">
        <p14:creationId xmlns:p14="http://schemas.microsoft.com/office/powerpoint/2010/main" val="312456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96827" y="179929"/>
            <a:ext cx="29193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הוכחת המשפט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764704"/>
            <a:ext cx="8352928" cy="609397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dirty="0" smtClean="0"/>
              <a:t>כזכור בהינתן קבוצת נקודות </a:t>
            </a:r>
            <a:r>
              <a:rPr lang="en-US" sz="2000" b="1" dirty="0" smtClean="0"/>
              <a:t>S</a:t>
            </a:r>
            <a:r>
              <a:rPr lang="he-IL" sz="2000" b="1" dirty="0" smtClean="0"/>
              <a:t> במישור </a:t>
            </a:r>
            <a:r>
              <a:rPr lang="en-US" sz="2000" b="1" dirty="0" smtClean="0"/>
              <a:t>xy</a:t>
            </a:r>
            <a:r>
              <a:rPr lang="he-IL" sz="2000" b="1" dirty="0" smtClean="0"/>
              <a:t> נתנו לכל נקודה (</a:t>
            </a:r>
            <a:r>
              <a:rPr lang="en-US" sz="2000" b="1" dirty="0" err="1" smtClean="0"/>
              <a:t>x,y</a:t>
            </a:r>
            <a:r>
              <a:rPr lang="he-IL" sz="2000" b="1" dirty="0" smtClean="0"/>
              <a:t>) גובה </a:t>
            </a:r>
            <a:r>
              <a:rPr lang="en-US" sz="2000" b="1" dirty="0" smtClean="0"/>
              <a:t>x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+y</a:t>
            </a:r>
            <a:r>
              <a:rPr lang="en-US" sz="2000" b="1" baseline="30000" dirty="0" smtClean="0"/>
              <a:t>2</a:t>
            </a:r>
            <a:r>
              <a:rPr lang="he-IL" sz="2000" b="1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וכעת קיבלנו נקודות על הפרבולואיד. חישבנו את הקמור של הנקודות.</a:t>
            </a:r>
          </a:p>
          <a:p>
            <a:pPr>
              <a:lnSpc>
                <a:spcPct val="150000"/>
              </a:lnSpc>
            </a:pPr>
            <a:endParaRPr lang="he-IL" sz="2000" b="1" dirty="0" smtClean="0"/>
          </a:p>
          <a:p>
            <a:pPr>
              <a:lnSpc>
                <a:spcPct val="150000"/>
              </a:lnSpc>
            </a:pPr>
            <a:r>
              <a:rPr lang="he-IL" sz="2000" b="1" dirty="0" smtClean="0"/>
              <a:t>נבחר את </a:t>
            </a:r>
            <a:r>
              <a:rPr lang="he-IL" sz="2000" b="1" u="sng" dirty="0" smtClean="0"/>
              <a:t>אחת הפאות של הקמור התחתון</a:t>
            </a:r>
            <a:r>
              <a:rPr lang="he-IL" sz="2000" b="1" dirty="0" smtClean="0"/>
              <a:t>. נסמן פאה זו ב- </a:t>
            </a:r>
            <a:r>
              <a:rPr lang="en-US" sz="2000" b="1" dirty="0" smtClean="0"/>
              <a:t>t</a:t>
            </a:r>
            <a:r>
              <a:rPr lang="he-IL" sz="2000" b="1" dirty="0" smtClean="0"/>
              <a:t>. </a:t>
            </a:r>
            <a:r>
              <a:rPr lang="he-IL" sz="2000" b="1" u="sng" dirty="0" smtClean="0"/>
              <a:t>נראה בהמשך שלפאה זו שלושה קודקודים.</a:t>
            </a:r>
            <a:r>
              <a:rPr lang="he-IL" sz="2000" b="1" dirty="0"/>
              <a:t> </a:t>
            </a:r>
            <a:r>
              <a:rPr lang="he-IL" sz="2000" b="1" dirty="0" smtClean="0"/>
              <a:t>נסמן את המישור שהפאה  </a:t>
            </a:r>
            <a:r>
              <a:rPr lang="en-US" sz="2000" b="1" dirty="0" smtClean="0"/>
              <a:t>t</a:t>
            </a:r>
            <a:r>
              <a:rPr lang="he-IL" sz="2000" b="1" dirty="0" smtClean="0"/>
              <a:t> מוכלת בו ב-</a:t>
            </a:r>
            <a:r>
              <a:rPr lang="el-GR" sz="2000" b="1" dirty="0" smtClean="0"/>
              <a:t>π</a:t>
            </a:r>
            <a:r>
              <a:rPr lang="he-IL" sz="2000" b="1" dirty="0" smtClean="0"/>
              <a:t>.</a:t>
            </a:r>
          </a:p>
          <a:p>
            <a:pPr>
              <a:lnSpc>
                <a:spcPct val="150000"/>
              </a:lnSpc>
            </a:pPr>
            <a:endParaRPr lang="he-IL" sz="2000" b="1" dirty="0" smtClean="0"/>
          </a:p>
          <a:p>
            <a:pPr>
              <a:lnSpc>
                <a:spcPct val="150000"/>
              </a:lnSpc>
            </a:pPr>
            <a:r>
              <a:rPr lang="he-IL" sz="2000" b="1" dirty="0" smtClean="0"/>
              <a:t>נוכל להזיז אותו מטה בכיוון מישור </a:t>
            </a:r>
            <a:r>
              <a:rPr lang="en-US" sz="2000" b="1" dirty="0" smtClean="0"/>
              <a:t>xy</a:t>
            </a:r>
            <a:r>
              <a:rPr lang="he-IL" sz="2000" b="1" dirty="0" smtClean="0"/>
              <a:t> עד </a:t>
            </a:r>
            <a:r>
              <a:rPr lang="he-IL" sz="2000" b="1" u="sng" dirty="0" smtClean="0"/>
              <a:t>שישיק לפרבולואיד</a:t>
            </a:r>
            <a:r>
              <a:rPr lang="he-IL" sz="2000" b="1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אם נסמן את המרחק שבו הזזנו ב-</a:t>
            </a:r>
            <a:r>
              <a:rPr lang="en-US" sz="2000" b="1" dirty="0" smtClean="0"/>
              <a:t>r</a:t>
            </a:r>
            <a:r>
              <a:rPr lang="en-US" sz="2000" b="1" baseline="30000" dirty="0" smtClean="0"/>
              <a:t>2</a:t>
            </a:r>
            <a:r>
              <a:rPr lang="he-IL" sz="2000" b="1" dirty="0" smtClean="0"/>
              <a:t> ואת נקודת ההשקה ב-(</a:t>
            </a:r>
            <a:r>
              <a:rPr lang="en-US" sz="2000" b="1" dirty="0" smtClean="0"/>
              <a:t>a, b, a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+b</a:t>
            </a:r>
            <a:r>
              <a:rPr lang="en-US" sz="2000" b="1" baseline="30000" dirty="0" smtClean="0"/>
              <a:t>2</a:t>
            </a:r>
            <a:r>
              <a:rPr lang="he-IL" sz="2000" b="1" dirty="0" smtClean="0"/>
              <a:t>) 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אז משוואת המישור </a:t>
            </a:r>
            <a:r>
              <a:rPr lang="el-GR" sz="2000" b="1" dirty="0" smtClean="0"/>
              <a:t>π</a:t>
            </a:r>
            <a:r>
              <a:rPr lang="he-IL" sz="2000" b="1" dirty="0"/>
              <a:t> </a:t>
            </a:r>
            <a:r>
              <a:rPr lang="he-IL" sz="2000" b="1" dirty="0" smtClean="0"/>
              <a:t>היא בדיוק המשוואה של </a:t>
            </a:r>
            <a:r>
              <a:rPr lang="he-IL" sz="2000" b="1" u="sng" dirty="0" smtClean="0"/>
              <a:t>המישור החותך </a:t>
            </a:r>
            <a:r>
              <a:rPr lang="he-IL" sz="2000" b="1" dirty="0" smtClean="0"/>
              <a:t>שדיברנו עליה: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/>
              <a:t>z= 2ax+2by-a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-b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+ r</a:t>
            </a:r>
            <a:r>
              <a:rPr lang="en-US" sz="2000" b="1" baseline="30000" dirty="0" smtClean="0"/>
              <a:t>2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הטלת האליפסה שבחיתוך המישור </a:t>
            </a:r>
            <a:r>
              <a:rPr lang="el-GR" sz="2000" b="1" dirty="0" smtClean="0"/>
              <a:t>π</a:t>
            </a:r>
            <a:r>
              <a:rPr lang="he-IL" sz="2000" b="1" dirty="0" smtClean="0"/>
              <a:t> והפרבולואיד על מישור </a:t>
            </a:r>
            <a:r>
              <a:rPr lang="en-US" sz="2000" b="1" dirty="0" smtClean="0"/>
              <a:t>xy</a:t>
            </a:r>
            <a:r>
              <a:rPr lang="he-IL" sz="2000" b="1" dirty="0" smtClean="0"/>
              <a:t> יוצרת כפי שראינו </a:t>
            </a:r>
            <a:r>
              <a:rPr lang="he-IL" sz="2000" b="1" u="sng" dirty="0" smtClean="0"/>
              <a:t>מעגל</a:t>
            </a:r>
            <a:r>
              <a:rPr lang="he-IL" sz="2000" b="1" dirty="0" smtClean="0"/>
              <a:t> עם רדיוס </a:t>
            </a:r>
            <a:r>
              <a:rPr lang="en-US" sz="2000" b="1" dirty="0" smtClean="0"/>
              <a:t>r</a:t>
            </a:r>
            <a:r>
              <a:rPr lang="he-IL" sz="2000" b="1" dirty="0" smtClean="0"/>
              <a:t> שמשוואתו: 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 </a:t>
            </a:r>
            <a:r>
              <a:rPr lang="en-US" sz="2000" b="1" dirty="0" smtClean="0"/>
              <a:t>(x-a)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+ (y-b)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= r</a:t>
            </a:r>
            <a:r>
              <a:rPr lang="en-US" sz="2000" b="1" baseline="30000" dirty="0" smtClean="0"/>
              <a:t>2</a:t>
            </a:r>
            <a:endParaRPr lang="he-IL" sz="2000" b="1" baseline="30000" dirty="0" smtClean="0"/>
          </a:p>
        </p:txBody>
      </p:sp>
      <p:sp>
        <p:nvSpPr>
          <p:cNvPr id="4" name="Action Button: Custom 3">
            <a:hlinkClick r:id="rId3" action="ppaction://hlinksldjump" highlightClick="1"/>
          </p:cNvPr>
          <p:cNvSpPr/>
          <p:nvPr/>
        </p:nvSpPr>
        <p:spPr>
          <a:xfrm>
            <a:off x="7452320" y="179929"/>
            <a:ext cx="1368152" cy="368751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solidFill>
                  <a:schemeClr val="tx1"/>
                </a:solidFill>
              </a:rPr>
              <a:t>חזרה לציור</a:t>
            </a:r>
            <a:endParaRPr lang="he-I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43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116632"/>
            <a:ext cx="8352928" cy="609397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2000" b="1" dirty="0">
                <a:solidFill>
                  <a:schemeClr val="accent1">
                    <a:lumMod val="75000"/>
                  </a:schemeClr>
                </a:solidFill>
              </a:rPr>
              <a:t>שימו ♥</a:t>
            </a:r>
            <a:r>
              <a:rPr lang="he-IL" sz="2000" b="1" dirty="0" smtClean="0">
                <a:solidFill>
                  <a:schemeClr val="accent1">
                    <a:lumMod val="75000"/>
                  </a:schemeClr>
                </a:solidFill>
              </a:rPr>
              <a:t>!!!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מדוע לפאה </a:t>
            </a:r>
            <a:r>
              <a:rPr lang="en-US" sz="2000" b="1" dirty="0" smtClean="0"/>
              <a:t>t</a:t>
            </a:r>
            <a:r>
              <a:rPr lang="he-IL" sz="2000" b="1" dirty="0" smtClean="0"/>
              <a:t> שבחרנו מפאות הקמור התחתון יש רק שלושה קודקודים?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הפאה מוכלת במישור </a:t>
            </a:r>
            <a:r>
              <a:rPr lang="el-GR" sz="2000" b="1" dirty="0" smtClean="0"/>
              <a:t>π</a:t>
            </a:r>
            <a:r>
              <a:rPr lang="he-IL" sz="2000" b="1" dirty="0" smtClean="0"/>
              <a:t>. המישור </a:t>
            </a:r>
            <a:r>
              <a:rPr lang="el-GR" sz="2000" b="1" dirty="0" smtClean="0"/>
              <a:t>π</a:t>
            </a:r>
            <a:r>
              <a:rPr lang="he-IL" sz="2000" b="1" dirty="0" smtClean="0"/>
              <a:t> חותך את הפרבולואיד באליפסה.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קודקודי הפאה נמצאים על אליפסה זו: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e-IL" sz="2000" b="1" dirty="0" smtClean="0"/>
              <a:t> הם נמצאים על הפרבולואיד כי מדובר בפאה של הקמור התחתון של נקודות על הפרבולואיד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e-IL" sz="2000" b="1" dirty="0" smtClean="0"/>
              <a:t>הם נמצאים על המישור </a:t>
            </a:r>
            <a:r>
              <a:rPr lang="el-GR" sz="2000" b="1" dirty="0" smtClean="0"/>
              <a:t>π</a:t>
            </a:r>
            <a:r>
              <a:rPr lang="he-IL" sz="2000" b="1" dirty="0" smtClean="0"/>
              <a:t> כי אמרנו שהפאה מוכלת במישור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לכן נמצאות על האליפסה שהיא אזור החיתוך.</a:t>
            </a:r>
          </a:p>
          <a:p>
            <a:pPr>
              <a:lnSpc>
                <a:spcPct val="150000"/>
              </a:lnSpc>
            </a:pPr>
            <a:r>
              <a:rPr lang="he-IL" sz="2000" b="1" dirty="0"/>
              <a:t>כתוצאה מהטלת אליפסה זו מתקבל מעגל. </a:t>
            </a:r>
            <a:endParaRPr lang="he-IL" sz="2000" b="1" dirty="0" smtClean="0"/>
          </a:p>
          <a:p>
            <a:pPr>
              <a:lnSpc>
                <a:spcPct val="150000"/>
              </a:lnSpc>
            </a:pPr>
            <a:r>
              <a:rPr lang="he-IL" sz="2000" b="1" dirty="0" smtClean="0"/>
              <a:t>כל קודקוד (</a:t>
            </a:r>
            <a:r>
              <a:rPr lang="en-US" sz="2000" b="1" dirty="0" smtClean="0"/>
              <a:t>x, y, x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+y</a:t>
            </a:r>
            <a:r>
              <a:rPr lang="en-US" sz="2000" b="1" baseline="30000" dirty="0" smtClean="0"/>
              <a:t>2</a:t>
            </a:r>
            <a:r>
              <a:rPr lang="he-IL" sz="2000" b="1" dirty="0" smtClean="0"/>
              <a:t>) של הפאה כזכור נוצר לאחר שנתנו לנקודה (</a:t>
            </a:r>
            <a:r>
              <a:rPr lang="en-US" sz="2000" b="1" dirty="0" err="1" smtClean="0"/>
              <a:t>x,y</a:t>
            </a:r>
            <a:r>
              <a:rPr lang="he-IL" sz="2000" b="1" dirty="0" smtClean="0"/>
              <a:t>) מ-</a:t>
            </a:r>
            <a:r>
              <a:rPr lang="en-US" sz="2000" b="1" dirty="0" smtClean="0"/>
              <a:t>S</a:t>
            </a:r>
            <a:r>
              <a:rPr lang="he-IL" sz="2000" b="1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גובה </a:t>
            </a:r>
            <a:r>
              <a:rPr lang="en-US" sz="2000" b="1" dirty="0" smtClean="0"/>
              <a:t>x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+y</a:t>
            </a:r>
            <a:r>
              <a:rPr lang="en-US" sz="2000" b="1" baseline="30000" dirty="0" smtClean="0"/>
              <a:t>2</a:t>
            </a:r>
            <a:r>
              <a:rPr lang="he-IL" sz="2000" b="1" dirty="0" smtClean="0"/>
              <a:t> . מכך שקודקודי הפאה נמצאים על האליפסה נובע שהנקודות מ-</a:t>
            </a:r>
            <a:r>
              <a:rPr lang="en-US" sz="2000" b="1" dirty="0" smtClean="0"/>
              <a:t>S</a:t>
            </a:r>
            <a:r>
              <a:rPr lang="he-IL" sz="2000" b="1" dirty="0" smtClean="0"/>
              <a:t> שמתאימות לקודקודי הפאה נמצאות בהכרח על המעגל שנוצר בהטלה.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כיוון שהנחנו שלא קיימות ב-</a:t>
            </a:r>
            <a:r>
              <a:rPr lang="en-US" sz="2000" b="1" dirty="0" smtClean="0"/>
              <a:t>S</a:t>
            </a:r>
            <a:r>
              <a:rPr lang="he-IL" sz="2000" b="1" dirty="0" smtClean="0"/>
              <a:t>  4 נקודות על מעגל בהכרח לפאה 3 קודקודים.</a:t>
            </a:r>
          </a:p>
        </p:txBody>
      </p:sp>
      <p:sp>
        <p:nvSpPr>
          <p:cNvPr id="4" name="Action Button: Custom 3">
            <a:hlinkClick r:id="rId3" action="ppaction://hlinksldjump" highlightClick="1"/>
          </p:cNvPr>
          <p:cNvSpPr/>
          <p:nvPr/>
        </p:nvSpPr>
        <p:spPr>
          <a:xfrm>
            <a:off x="7668344" y="116632"/>
            <a:ext cx="1368152" cy="368751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solidFill>
                  <a:schemeClr val="tx1"/>
                </a:solidFill>
              </a:rPr>
              <a:t>חזרה לציור</a:t>
            </a:r>
            <a:endParaRPr lang="he-I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44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56298" y="273422"/>
            <a:ext cx="56252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תזכורת מהרצאה קודמת...</a:t>
            </a:r>
          </a:p>
        </p:txBody>
      </p:sp>
      <p:sp>
        <p:nvSpPr>
          <p:cNvPr id="8" name="Rectangle 7"/>
          <p:cNvSpPr/>
          <p:nvPr/>
        </p:nvSpPr>
        <p:spPr>
          <a:xfrm>
            <a:off x="744067" y="1268760"/>
            <a:ext cx="814806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he-IL" sz="2400" b="1" dirty="0" smtClean="0">
                <a:ln w="50800"/>
              </a:rPr>
              <a:t>בהינתן קבוצת אתרים </a:t>
            </a:r>
            <a:r>
              <a:rPr lang="en-US" sz="2400" b="1" dirty="0" smtClean="0">
                <a:ln w="50800"/>
              </a:rPr>
              <a:t>S</a:t>
            </a:r>
            <a:r>
              <a:rPr lang="he-IL" sz="2400" b="1" dirty="0" smtClean="0">
                <a:ln w="50800"/>
              </a:rPr>
              <a:t> במישור, </a:t>
            </a:r>
            <a:r>
              <a:rPr lang="he-IL" sz="2400" b="1" u="sng" dirty="0" smtClean="0">
                <a:ln w="50800"/>
              </a:rPr>
              <a:t>דיאגרמת </a:t>
            </a:r>
            <a:r>
              <a:rPr lang="en-US" sz="2400" b="1" u="sng" dirty="0" smtClean="0">
                <a:ln w="50800"/>
              </a:rPr>
              <a:t>Voronoi</a:t>
            </a:r>
            <a:r>
              <a:rPr lang="he-IL" sz="2400" b="1" u="sng" dirty="0" smtClean="0">
                <a:ln w="50800"/>
              </a:rPr>
              <a:t> שלה, </a:t>
            </a:r>
            <a:r>
              <a:rPr lang="en-US" sz="2400" b="1" u="sng" dirty="0" err="1" smtClean="0">
                <a:ln w="50800"/>
              </a:rPr>
              <a:t>Vor</a:t>
            </a:r>
            <a:r>
              <a:rPr lang="en-US" sz="2400" b="1" u="sng" dirty="0" smtClean="0">
                <a:ln w="50800"/>
              </a:rPr>
              <a:t>(S)</a:t>
            </a:r>
            <a:r>
              <a:rPr lang="he-IL" sz="2400" b="1" dirty="0" smtClean="0">
                <a:ln w="50800"/>
              </a:rPr>
              <a:t>,</a:t>
            </a:r>
          </a:p>
          <a:p>
            <a:r>
              <a:rPr lang="he-IL" sz="2400" b="1" cap="none" spc="0" dirty="0" smtClean="0">
                <a:ln w="50800"/>
              </a:rPr>
              <a:t>היא החלוקה של המישור לאזורים לפי קרבת הנקודות במישור </a:t>
            </a:r>
          </a:p>
          <a:p>
            <a:r>
              <a:rPr lang="he-IL" sz="2400" b="1" cap="none" spc="0" dirty="0" smtClean="0">
                <a:ln w="50800"/>
              </a:rPr>
              <a:t>לאתרים בקבוצה.</a:t>
            </a:r>
          </a:p>
          <a:p>
            <a:r>
              <a:rPr lang="he-IL" sz="2400" b="1" dirty="0" smtClean="0">
                <a:ln w="50800"/>
              </a:rPr>
              <a:t>למשל נקודה </a:t>
            </a:r>
            <a:r>
              <a:rPr lang="en-US" sz="2400" b="1" dirty="0">
                <a:ln w="50800"/>
              </a:rPr>
              <a:t>a</a:t>
            </a:r>
            <a:r>
              <a:rPr lang="he-IL" sz="2400" b="1" dirty="0" smtClean="0">
                <a:ln w="50800"/>
              </a:rPr>
              <a:t> שנמצאת הכי קרוב לאתר </a:t>
            </a:r>
            <a:r>
              <a:rPr lang="en-US" sz="2400" b="1" dirty="0" smtClean="0">
                <a:ln w="50800"/>
              </a:rPr>
              <a:t>p</a:t>
            </a:r>
            <a:r>
              <a:rPr lang="he-IL" sz="2400" b="1" dirty="0" smtClean="0">
                <a:ln w="50800"/>
              </a:rPr>
              <a:t> מבין כל האתרים של </a:t>
            </a:r>
            <a:r>
              <a:rPr lang="en-US" sz="2400" b="1" dirty="0" smtClean="0">
                <a:ln w="50800"/>
              </a:rPr>
              <a:t>S</a:t>
            </a:r>
            <a:r>
              <a:rPr lang="he-IL" sz="2400" b="1" dirty="0" smtClean="0">
                <a:ln w="50800"/>
              </a:rPr>
              <a:t> </a:t>
            </a:r>
          </a:p>
          <a:p>
            <a:r>
              <a:rPr lang="he-IL" sz="2400" b="1" dirty="0" smtClean="0">
                <a:ln w="50800"/>
              </a:rPr>
              <a:t>תימצא ב-</a:t>
            </a:r>
            <a:r>
              <a:rPr lang="en-US" sz="2400" b="1" dirty="0" err="1" smtClean="0">
                <a:ln w="50800"/>
              </a:rPr>
              <a:t>Vor</a:t>
            </a:r>
            <a:r>
              <a:rPr lang="en-US" sz="2400" b="1" dirty="0" smtClean="0">
                <a:ln w="50800"/>
              </a:rPr>
              <a:t>(p)</a:t>
            </a:r>
            <a:r>
              <a:rPr lang="he-IL" sz="2400" b="1" dirty="0" smtClean="0">
                <a:ln w="50800"/>
              </a:rPr>
              <a:t> (האזור של האתר </a:t>
            </a:r>
            <a:r>
              <a:rPr lang="en-US" sz="2400" b="1" dirty="0" smtClean="0">
                <a:ln w="50800"/>
              </a:rPr>
              <a:t>p</a:t>
            </a:r>
            <a:r>
              <a:rPr lang="he-IL" sz="2400" b="1" dirty="0" smtClean="0">
                <a:ln w="50800"/>
              </a:rPr>
              <a:t>).</a:t>
            </a:r>
            <a:endParaRPr lang="en-US" sz="2400" b="1" cap="none" spc="0" dirty="0">
              <a:ln w="5080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645024"/>
            <a:ext cx="6453375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2483768" y="4453215"/>
            <a:ext cx="1656184" cy="3600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39652" y="4181018"/>
            <a:ext cx="97210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err="1" smtClean="0"/>
              <a:t>Vor</a:t>
            </a:r>
            <a:r>
              <a:rPr lang="en-US" sz="2000" b="1" dirty="0" smtClean="0"/>
              <a:t>(p)</a:t>
            </a:r>
            <a:endParaRPr lang="he-IL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6947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6024" y="-59914"/>
            <a:ext cx="8892480" cy="70173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dirty="0" smtClean="0"/>
              <a:t>כיוון ש-</a:t>
            </a:r>
            <a:r>
              <a:rPr lang="en-US" sz="2000" b="1" dirty="0" smtClean="0"/>
              <a:t>t</a:t>
            </a:r>
            <a:r>
              <a:rPr lang="he-IL" sz="2000" b="1" dirty="0" smtClean="0"/>
              <a:t> פאה תחתונה של הקמור כל הנקודות על הפרבולואיד שאינן שלושת 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קודקודי הפאה נמצאות מעל המישור  </a:t>
            </a:r>
            <a:r>
              <a:rPr lang="el-GR" sz="2000" b="1" dirty="0" smtClean="0"/>
              <a:t>π</a:t>
            </a:r>
            <a:r>
              <a:rPr lang="he-IL" sz="2000" b="1" dirty="0" smtClean="0"/>
              <a:t> (אחרת, אם הייתה נקודה כזו שמתחת 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למישור </a:t>
            </a:r>
            <a:r>
              <a:rPr lang="el-GR" sz="2000" b="1" dirty="0" smtClean="0"/>
              <a:t>π</a:t>
            </a:r>
            <a:r>
              <a:rPr lang="he-IL" sz="2000" b="1" dirty="0" smtClean="0"/>
              <a:t> אז  </a:t>
            </a:r>
            <a:r>
              <a:rPr lang="en-US" sz="2000" b="1" dirty="0" smtClean="0"/>
              <a:t>t</a:t>
            </a:r>
            <a:r>
              <a:rPr lang="he-IL" sz="2000" b="1" dirty="0" smtClean="0"/>
              <a:t> לא הייתה פאה תחתונה של הקמור). 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לכן כל נקודה (</a:t>
            </a:r>
            <a:r>
              <a:rPr lang="en-US" sz="2000" b="1" dirty="0" smtClean="0"/>
              <a:t>x, y, x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+y</a:t>
            </a:r>
            <a:r>
              <a:rPr lang="en-US" sz="2000" b="1" baseline="30000" dirty="0" smtClean="0"/>
              <a:t>2</a:t>
            </a:r>
            <a:r>
              <a:rPr lang="he-IL" sz="2000" b="1" dirty="0" smtClean="0"/>
              <a:t>) שאינה קודקוד של הפאה, כאשר </a:t>
            </a:r>
            <a:r>
              <a:rPr lang="en-US" sz="2000" b="1" dirty="0" smtClean="0"/>
              <a:t>(x, y)</a:t>
            </a:r>
            <a:r>
              <a:rPr lang="he-IL" sz="2000" b="1" dirty="0" smtClean="0"/>
              <a:t> נקודה מ-</a:t>
            </a:r>
            <a:r>
              <a:rPr lang="en-US" sz="2000" b="1" dirty="0" smtClean="0"/>
              <a:t>S</a:t>
            </a:r>
            <a:r>
              <a:rPr lang="he-IL" sz="2000" b="1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מוטלת לנקודה (</a:t>
            </a:r>
            <a:r>
              <a:rPr lang="en-US" sz="2000" b="1" dirty="0" err="1" smtClean="0"/>
              <a:t>x,y</a:t>
            </a:r>
            <a:r>
              <a:rPr lang="he-IL" sz="2000" b="1" dirty="0" smtClean="0"/>
              <a:t>) והיא נמצאת מחוץ למעגל, לפי ההקדמה להוכחה. </a:t>
            </a:r>
          </a:p>
          <a:p>
            <a:pPr>
              <a:lnSpc>
                <a:spcPct val="150000"/>
              </a:lnSpc>
            </a:pPr>
            <a:r>
              <a:rPr lang="he-IL" sz="2000" b="1" u="sng" dirty="0" smtClean="0"/>
              <a:t>לכן המעגל בהכרח ריק- לא קיימות נקודות של </a:t>
            </a:r>
            <a:r>
              <a:rPr lang="en-US" sz="2000" b="1" u="sng" dirty="0" smtClean="0"/>
              <a:t>S</a:t>
            </a:r>
            <a:r>
              <a:rPr lang="he-IL" sz="2000" b="1" u="sng" dirty="0" smtClean="0"/>
              <a:t> בפנים המעגל.</a:t>
            </a:r>
          </a:p>
          <a:p>
            <a:pPr>
              <a:lnSpc>
                <a:spcPct val="150000"/>
              </a:lnSpc>
            </a:pPr>
            <a:endParaRPr lang="he-IL" sz="2000" b="1" u="sng" dirty="0" smtClean="0"/>
          </a:p>
          <a:p>
            <a:pPr>
              <a:lnSpc>
                <a:spcPct val="150000"/>
              </a:lnSpc>
            </a:pPr>
            <a:r>
              <a:rPr lang="he-IL" sz="2000" b="1" dirty="0" smtClean="0">
                <a:solidFill>
                  <a:srgbClr val="002060"/>
                </a:solidFill>
              </a:rPr>
              <a:t>ניזכר במשפט שלמדנו (</a:t>
            </a:r>
            <a:r>
              <a:rPr lang="en-US" sz="2000" b="1" dirty="0" smtClean="0">
                <a:solidFill>
                  <a:srgbClr val="002060"/>
                </a:solidFill>
              </a:rPr>
              <a:t>Empty Circle Property</a:t>
            </a:r>
            <a:r>
              <a:rPr lang="he-IL" sz="2000" b="1" dirty="0" smtClean="0">
                <a:solidFill>
                  <a:srgbClr val="002060"/>
                </a:solidFill>
              </a:rPr>
              <a:t>):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2060"/>
                </a:solidFill>
              </a:rPr>
              <a:t>S</a:t>
            </a:r>
            <a:r>
              <a:rPr lang="he-IL" sz="2000" b="1" dirty="0" smtClean="0">
                <a:solidFill>
                  <a:srgbClr val="002060"/>
                </a:solidFill>
              </a:rPr>
              <a:t> קבוצת נקודות כאשר לא קיימות 4 נקודות על אותו מעגל. 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>
                <a:solidFill>
                  <a:srgbClr val="002060"/>
                </a:solidFill>
              </a:rPr>
              <a:t>טריאנגולצייה </a:t>
            </a:r>
            <a:r>
              <a:rPr lang="en-US" sz="2000" b="1" dirty="0" smtClean="0">
                <a:solidFill>
                  <a:srgbClr val="002060"/>
                </a:solidFill>
              </a:rPr>
              <a:t>T</a:t>
            </a:r>
            <a:r>
              <a:rPr lang="he-IL" sz="2000" b="1" dirty="0" smtClean="0">
                <a:solidFill>
                  <a:srgbClr val="002060"/>
                </a:solidFill>
              </a:rPr>
              <a:t> היא טריאנגולציית </a:t>
            </a:r>
            <a:r>
              <a:rPr lang="en-US" sz="2000" b="1" dirty="0" smtClean="0">
                <a:solidFill>
                  <a:srgbClr val="002060"/>
                </a:solidFill>
              </a:rPr>
              <a:t>Delaunay</a:t>
            </a:r>
            <a:r>
              <a:rPr lang="he-IL" sz="2000" b="1" dirty="0" smtClean="0">
                <a:solidFill>
                  <a:srgbClr val="002060"/>
                </a:solidFill>
              </a:rPr>
              <a:t> אמ"מ בפנים של כל מעגל חוסם 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>
                <a:solidFill>
                  <a:srgbClr val="002060"/>
                </a:solidFill>
              </a:rPr>
              <a:t>של משולש של </a:t>
            </a:r>
            <a:r>
              <a:rPr lang="en-US" sz="2000" b="1" dirty="0" smtClean="0">
                <a:solidFill>
                  <a:srgbClr val="002060"/>
                </a:solidFill>
              </a:rPr>
              <a:t>T</a:t>
            </a:r>
            <a:r>
              <a:rPr lang="he-IL" sz="2000" b="1" dirty="0" smtClean="0">
                <a:solidFill>
                  <a:srgbClr val="002060"/>
                </a:solidFill>
              </a:rPr>
              <a:t> לא תימצא אף נקודה מ-</a:t>
            </a:r>
            <a:r>
              <a:rPr lang="en-US" sz="2000" b="1" dirty="0" smtClean="0">
                <a:solidFill>
                  <a:srgbClr val="002060"/>
                </a:solidFill>
              </a:rPr>
              <a:t>S</a:t>
            </a:r>
            <a:r>
              <a:rPr lang="he-IL" sz="2000" b="1" dirty="0" smtClean="0">
                <a:solidFill>
                  <a:srgbClr val="002060"/>
                </a:solidFill>
              </a:rPr>
              <a:t>.</a:t>
            </a:r>
            <a:endParaRPr lang="he-IL" sz="2000" b="1" dirty="0"/>
          </a:p>
          <a:p>
            <a:pPr>
              <a:lnSpc>
                <a:spcPct val="150000"/>
              </a:lnSpc>
            </a:pPr>
            <a:endParaRPr lang="he-IL" sz="2000" b="1" dirty="0" smtClean="0"/>
          </a:p>
          <a:p>
            <a:pPr>
              <a:lnSpc>
                <a:spcPct val="150000"/>
              </a:lnSpc>
            </a:pPr>
            <a:r>
              <a:rPr lang="he-IL" sz="2000" b="1" dirty="0" smtClean="0"/>
              <a:t>כיוון שלכל פאה תחתונה המעגל המוטל החוסם את המשולש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המתאים לה יהיה ריק מנקודות של </a:t>
            </a:r>
            <a:r>
              <a:rPr lang="en-US" sz="2000" b="1" dirty="0" smtClean="0"/>
              <a:t>S</a:t>
            </a:r>
            <a:r>
              <a:rPr lang="he-IL" sz="2000" b="1" dirty="0" smtClean="0"/>
              <a:t>, על פי המשפט ההטלה המלאה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שבה כלל המשולשים זו בדיוק טריאנגולציית </a:t>
            </a:r>
            <a:r>
              <a:rPr lang="en-US" sz="2000" b="1" dirty="0" smtClean="0"/>
              <a:t>Delaunay</a:t>
            </a:r>
            <a:r>
              <a:rPr lang="he-IL" sz="2000" b="1" dirty="0" smtClean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22447"/>
            <a:ext cx="1302011" cy="1318921"/>
          </a:xfrm>
          <a:prstGeom prst="rect">
            <a:avLst/>
          </a:prstGeom>
        </p:spPr>
      </p:pic>
      <p:sp>
        <p:nvSpPr>
          <p:cNvPr id="4" name="Action Button: Custom 3">
            <a:hlinkClick r:id="rId4" action="ppaction://hlinksldjump" highlightClick="1"/>
          </p:cNvPr>
          <p:cNvSpPr/>
          <p:nvPr/>
        </p:nvSpPr>
        <p:spPr>
          <a:xfrm>
            <a:off x="827584" y="5016089"/>
            <a:ext cx="1368152" cy="357127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solidFill>
                  <a:schemeClr val="tx1"/>
                </a:solidFill>
              </a:rPr>
              <a:t>חזרה לציור</a:t>
            </a:r>
            <a:endParaRPr lang="he-I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2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016" y="1934830"/>
            <a:ext cx="8892480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dirty="0" smtClean="0">
                <a:solidFill>
                  <a:schemeClr val="accent1">
                    <a:lumMod val="75000"/>
                  </a:schemeClr>
                </a:solidFill>
              </a:rPr>
              <a:t>שימו ♥!!!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המשפט לא אמר דבר על המיקום של הנקודה שהפרבולואיד נוגע בה 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במישור </a:t>
            </a:r>
            <a:r>
              <a:rPr lang="en-US" sz="2000" b="1" dirty="0" smtClean="0"/>
              <a:t>xy</a:t>
            </a:r>
            <a:r>
              <a:rPr lang="he-IL" sz="2000" b="1" dirty="0" smtClean="0"/>
              <a:t> (נקראת ה-</a:t>
            </a:r>
            <a:r>
              <a:rPr lang="en-US" sz="2000" b="1" dirty="0" smtClean="0"/>
              <a:t>origin</a:t>
            </a:r>
            <a:r>
              <a:rPr lang="he-IL" sz="2000" b="1" dirty="0" smtClean="0"/>
              <a:t> של הפרבולואיד) ביחס למיקום הנקודות בקבוצה </a:t>
            </a:r>
            <a:r>
              <a:rPr lang="en-US" sz="2000" b="1" dirty="0" smtClean="0"/>
              <a:t>S</a:t>
            </a:r>
            <a:r>
              <a:rPr lang="he-IL" sz="2000" b="1" dirty="0" smtClean="0"/>
              <a:t> במישור.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לכן סיבוב או הזזה של קבוצת הנקודות  </a:t>
            </a:r>
            <a:r>
              <a:rPr lang="en-US" sz="2000" b="1" dirty="0" smtClean="0"/>
              <a:t>S</a:t>
            </a:r>
            <a:r>
              <a:rPr lang="he-IL" sz="2000" b="1" dirty="0" smtClean="0"/>
              <a:t> אמנם תשנה את הקמור התחתון 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אבל נקבל טריאנגולציית </a:t>
            </a:r>
            <a:r>
              <a:rPr lang="en-US" sz="2000" b="1" dirty="0" smtClean="0"/>
              <a:t>Delaunay</a:t>
            </a:r>
            <a:r>
              <a:rPr lang="he-IL" sz="2000" b="1" dirty="0" smtClean="0"/>
              <a:t> באותו אופן לפי המשפט.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5020236"/>
            <a:ext cx="8892480" cy="496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dirty="0" smtClean="0">
                <a:solidFill>
                  <a:srgbClr val="002060"/>
                </a:solidFill>
              </a:rPr>
              <a:t>האם נקבל את אותה טריאנגולצייה?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504" y="5806490"/>
            <a:ext cx="8892480" cy="5028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dirty="0" smtClean="0"/>
              <a:t>כן! למדנו שטריאנגולציית </a:t>
            </a:r>
            <a:r>
              <a:rPr lang="en-US" sz="2000" b="1" dirty="0" smtClean="0"/>
              <a:t>Delaunay</a:t>
            </a:r>
            <a:r>
              <a:rPr lang="he-IL" sz="2000" b="1" dirty="0" smtClean="0"/>
              <a:t> יחידה.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764455"/>
            <a:ext cx="8892480" cy="5043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dirty="0" smtClean="0">
                <a:solidFill>
                  <a:srgbClr val="002060"/>
                </a:solidFill>
              </a:rPr>
              <a:t>האם סיבוב או הזזה של קבוצת הנקודות  </a:t>
            </a:r>
            <a:r>
              <a:rPr lang="en-US" sz="2000" b="1" dirty="0" smtClean="0">
                <a:solidFill>
                  <a:srgbClr val="002060"/>
                </a:solidFill>
              </a:rPr>
              <a:t>S</a:t>
            </a:r>
            <a:r>
              <a:rPr lang="he-IL" sz="2000" b="1" dirty="0" smtClean="0">
                <a:solidFill>
                  <a:srgbClr val="002060"/>
                </a:solidFill>
              </a:rPr>
              <a:t> תשנה את הקמור התחתון?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496" y="1341994"/>
            <a:ext cx="8892480" cy="5028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dirty="0" smtClean="0"/>
              <a:t>כן!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78595" y="116632"/>
            <a:ext cx="18998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דגש חשוב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5416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95" y="3389921"/>
            <a:ext cx="4293557" cy="3175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06" y="332656"/>
            <a:ext cx="4329346" cy="2572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40152" y="849486"/>
            <a:ext cx="230425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/>
              <a:t>10 הנקודות שראינו קודם וטריאנגולציית </a:t>
            </a:r>
            <a:r>
              <a:rPr lang="en-US" b="1" dirty="0" smtClean="0"/>
              <a:t>Delaunay</a:t>
            </a:r>
            <a:r>
              <a:rPr lang="he-IL" b="1" dirty="0" smtClean="0"/>
              <a:t> שלהן</a:t>
            </a:r>
            <a:endParaRPr lang="he-IL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472021" y="3933056"/>
            <a:ext cx="2916403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/>
              <a:t>10 הנקודות לאחר הזזה לימין.</a:t>
            </a:r>
          </a:p>
          <a:p>
            <a:r>
              <a:rPr lang="he-IL" b="1" dirty="0" smtClean="0"/>
              <a:t>הקמור התחתון השתנה</a:t>
            </a:r>
          </a:p>
          <a:p>
            <a:r>
              <a:rPr lang="he-IL" b="1" dirty="0" smtClean="0"/>
              <a:t>אך התקבלה אותה טריאנגולצייה בדיוק- כמובן טריאנגלוציית </a:t>
            </a:r>
            <a:r>
              <a:rPr lang="en-US" b="1" dirty="0" smtClean="0"/>
              <a:t>Delaunay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423601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548680"/>
            <a:ext cx="8892480" cy="609397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dirty="0" smtClean="0"/>
              <a:t>מה עשינו?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e-IL" sz="2000" b="1" dirty="0" smtClean="0"/>
              <a:t>חישבנו קמור ב-</a:t>
            </a:r>
            <a:r>
              <a:rPr lang="en-US" sz="2000" b="1" dirty="0" smtClean="0"/>
              <a:t>3D</a:t>
            </a:r>
            <a:r>
              <a:rPr lang="he-IL" sz="2000" b="1" dirty="0" smtClean="0"/>
              <a:t>:</a:t>
            </a:r>
            <a:r>
              <a:rPr lang="he-IL" sz="2000" b="1" dirty="0"/>
              <a:t> </a:t>
            </a:r>
            <a:r>
              <a:rPr lang="he-IL" sz="2000" b="1" dirty="0" smtClean="0"/>
              <a:t>למדנו שחישוב קמור של קבוצת </a:t>
            </a:r>
            <a:r>
              <a:rPr lang="en-US" sz="2000" b="1" dirty="0" smtClean="0"/>
              <a:t>n</a:t>
            </a:r>
            <a:r>
              <a:rPr lang="he-IL" sz="2000" b="1" dirty="0" smtClean="0"/>
              <a:t> נקודות ב- </a:t>
            </a:r>
            <a:r>
              <a:rPr lang="en-US" sz="2000" b="1" dirty="0" smtClean="0"/>
              <a:t>3D</a:t>
            </a:r>
            <a:r>
              <a:rPr lang="he-IL" sz="2000" b="1" dirty="0" smtClean="0"/>
              <a:t> לוקח 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2060"/>
                </a:solidFill>
              </a:rPr>
              <a:t>O(n*log(n))</a:t>
            </a:r>
            <a:r>
              <a:rPr lang="en-US" sz="2000" b="1" dirty="0" smtClean="0"/>
              <a:t>       </a:t>
            </a:r>
            <a:r>
              <a:rPr lang="he-IL" sz="2000" b="1" dirty="0" smtClean="0"/>
              <a:t> זמן.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e-IL" sz="2000" b="1" dirty="0" smtClean="0"/>
              <a:t>ביצענו </a:t>
            </a:r>
            <a:r>
              <a:rPr lang="he-IL" sz="2000" b="1" dirty="0"/>
              <a:t>הטלה של הקמור התחתון על מנת לקבל טריאנגולציית </a:t>
            </a:r>
            <a:r>
              <a:rPr lang="en-US" sz="2000" b="1" dirty="0" smtClean="0"/>
              <a:t>Delaunay</a:t>
            </a:r>
            <a:r>
              <a:rPr lang="he-IL" sz="2000" b="1" dirty="0" smtClean="0"/>
              <a:t>: </a:t>
            </a:r>
          </a:p>
          <a:p>
            <a:pPr>
              <a:lnSpc>
                <a:spcPct val="150000"/>
              </a:lnSpc>
            </a:pPr>
            <a:r>
              <a:rPr lang="he-IL" sz="2000" b="1" dirty="0"/>
              <a:t> </a:t>
            </a:r>
            <a:r>
              <a:rPr lang="he-IL" sz="2000" b="1" dirty="0" smtClean="0"/>
              <a:t>    לא דיברנו על איך מיוצגים מבני הנתונים אבל ההטלה </a:t>
            </a:r>
            <a:r>
              <a:rPr lang="he-IL" sz="2000" b="1" dirty="0"/>
              <a:t>לוקחת זמן </a:t>
            </a:r>
            <a:r>
              <a:rPr lang="he-IL" sz="2000" b="1" dirty="0" smtClean="0"/>
              <a:t>ליניארי</a:t>
            </a:r>
          </a:p>
          <a:p>
            <a:pPr>
              <a:lnSpc>
                <a:spcPct val="150000"/>
              </a:lnSpc>
            </a:pPr>
            <a:r>
              <a:rPr lang="he-IL" sz="2000" b="1" dirty="0"/>
              <a:t> </a:t>
            </a:r>
            <a:r>
              <a:rPr lang="he-IL" sz="2000" b="1" dirty="0" smtClean="0"/>
              <a:t>    במספר הנקודות.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     נימוק: במסגרת ההטלה נעשה "תרגום": </a:t>
            </a:r>
          </a:p>
          <a:p>
            <a:pPr>
              <a:lnSpc>
                <a:spcPct val="150000"/>
              </a:lnSpc>
            </a:pPr>
            <a:r>
              <a:rPr lang="he-IL" sz="2000" b="1" dirty="0"/>
              <a:t> </a:t>
            </a:r>
            <a:r>
              <a:rPr lang="he-IL" sz="2000" b="1" dirty="0" smtClean="0"/>
              <a:t>    *נקודה מתאימה ב-</a:t>
            </a:r>
            <a:r>
              <a:rPr lang="en-US" sz="2000" b="1" dirty="0" smtClean="0"/>
              <a:t>3D</a:t>
            </a:r>
            <a:r>
              <a:rPr lang="he-IL" sz="2000" b="1" dirty="0" smtClean="0"/>
              <a:t> מתרגמת לנקודה המקורית מ-</a:t>
            </a:r>
            <a:r>
              <a:rPr lang="en-US" sz="2000" b="1" dirty="0" smtClean="0"/>
              <a:t>S</a:t>
            </a:r>
            <a:r>
              <a:rPr lang="he-IL" sz="2000" b="1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he-IL" sz="2000" b="1" dirty="0"/>
              <a:t> </a:t>
            </a:r>
            <a:r>
              <a:rPr lang="he-IL" sz="2000" b="1" dirty="0" smtClean="0"/>
              <a:t>    *כל קשת של הקמור התחתון מתרגמת לקשת בין שתי הנקודות מ-</a:t>
            </a:r>
            <a:r>
              <a:rPr lang="en-US" sz="2000" b="1" dirty="0" smtClean="0"/>
              <a:t>S</a:t>
            </a:r>
            <a:r>
              <a:rPr lang="he-IL" sz="2000" b="1" dirty="0" smtClean="0"/>
              <a:t> במישור</a:t>
            </a:r>
          </a:p>
          <a:p>
            <a:pPr>
              <a:lnSpc>
                <a:spcPct val="150000"/>
              </a:lnSpc>
            </a:pPr>
            <a:r>
              <a:rPr lang="he-IL" sz="2000" b="1" dirty="0"/>
              <a:t> </a:t>
            </a:r>
            <a:r>
              <a:rPr lang="he-IL" sz="2000" b="1" dirty="0" smtClean="0"/>
              <a:t>    *כל פאה למשולש. </a:t>
            </a:r>
          </a:p>
          <a:p>
            <a:pPr>
              <a:lnSpc>
                <a:spcPct val="150000"/>
              </a:lnSpc>
            </a:pPr>
            <a:r>
              <a:rPr lang="he-IL" sz="2000" b="1" dirty="0"/>
              <a:t> </a:t>
            </a:r>
            <a:r>
              <a:rPr lang="he-IL" sz="2000" b="1" dirty="0" smtClean="0"/>
              <a:t>    אנחנו יודעים שגודל קמור ליניארי במס' הנקודות ולכן כל ה"תרגום" </a:t>
            </a:r>
          </a:p>
          <a:p>
            <a:pPr>
              <a:lnSpc>
                <a:spcPct val="150000"/>
              </a:lnSpc>
            </a:pPr>
            <a:r>
              <a:rPr lang="he-IL" sz="2000" b="1" dirty="0"/>
              <a:t> </a:t>
            </a:r>
            <a:r>
              <a:rPr lang="he-IL" sz="2000" b="1" dirty="0" smtClean="0"/>
              <a:t>    נעשה ב-</a:t>
            </a:r>
            <a:r>
              <a:rPr lang="en-US" sz="2000" b="1" dirty="0" smtClean="0">
                <a:solidFill>
                  <a:srgbClr val="002060"/>
                </a:solidFill>
              </a:rPr>
              <a:t>O(n)</a:t>
            </a:r>
            <a:r>
              <a:rPr lang="he-IL" sz="2000" b="1" dirty="0" smtClean="0"/>
              <a:t>.  </a:t>
            </a:r>
          </a:p>
          <a:p>
            <a:pPr>
              <a:lnSpc>
                <a:spcPct val="150000"/>
              </a:lnSpc>
            </a:pPr>
            <a:r>
              <a:rPr lang="he-IL" sz="2000" b="1" u="sng" dirty="0" smtClean="0"/>
              <a:t>לכן: בסה"כ קיבלנו </a:t>
            </a:r>
            <a:r>
              <a:rPr lang="en-US" sz="2000" b="1" u="sng" dirty="0" smtClean="0"/>
              <a:t>O(n*log(n))</a:t>
            </a:r>
            <a:r>
              <a:rPr lang="he-IL" sz="2000" b="1" u="sng" dirty="0" smtClean="0"/>
              <a:t> זמן.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198446" y="251937"/>
            <a:ext cx="28520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ניתוח זמן ריצה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4426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31687" y="251937"/>
            <a:ext cx="23855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הערה חשובה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908720"/>
            <a:ext cx="8892480" cy="5028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dirty="0" smtClean="0">
                <a:solidFill>
                  <a:srgbClr val="002060"/>
                </a:solidFill>
              </a:rPr>
              <a:t>מה לגבי חישוב דיאגרמת </a:t>
            </a:r>
            <a:r>
              <a:rPr lang="en-US" sz="2000" b="1" dirty="0" smtClean="0">
                <a:solidFill>
                  <a:srgbClr val="002060"/>
                </a:solidFill>
              </a:rPr>
              <a:t>Voronoi </a:t>
            </a:r>
            <a:r>
              <a:rPr lang="he-IL" sz="2000" b="1" dirty="0" smtClean="0">
                <a:solidFill>
                  <a:srgbClr val="002060"/>
                </a:solidFill>
              </a:rPr>
              <a:t> אם כך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04" y="1412776"/>
            <a:ext cx="8892480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dirty="0" smtClean="0"/>
              <a:t>גם לוקח </a:t>
            </a:r>
            <a:r>
              <a:rPr lang="en-US" sz="2000" b="1" dirty="0" smtClean="0"/>
              <a:t> O(n*log(n))</a:t>
            </a:r>
            <a:r>
              <a:rPr lang="he-IL" sz="2000" b="1" dirty="0" smtClean="0"/>
              <a:t>זמן.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זה נובע מהקשר ההדוק בין דיאגרמת </a:t>
            </a:r>
            <a:r>
              <a:rPr lang="en-US" sz="2000" b="1" dirty="0" smtClean="0"/>
              <a:t>Voronoi</a:t>
            </a:r>
            <a:r>
              <a:rPr lang="he-IL" sz="2000" b="1" dirty="0" smtClean="0"/>
              <a:t> וטריאנגולציית </a:t>
            </a:r>
            <a:r>
              <a:rPr lang="en-US" sz="2000" b="1" dirty="0" smtClean="0"/>
              <a:t>Delaunay</a:t>
            </a:r>
            <a:r>
              <a:rPr lang="he-IL" sz="2000" b="1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כזכור, בגרף הדואליות הצמתים הם האתרים של קבוצת הנקודות </a:t>
            </a:r>
            <a:r>
              <a:rPr lang="en-US" sz="2000" b="1" dirty="0" smtClean="0"/>
              <a:t>S</a:t>
            </a:r>
            <a:r>
              <a:rPr lang="he-IL" sz="2000" b="1" dirty="0" smtClean="0"/>
              <a:t> וקיימת קשת 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בין צמתים אם הם חולקים קשת </a:t>
            </a:r>
            <a:r>
              <a:rPr lang="en-US" sz="2000" b="1" dirty="0" smtClean="0"/>
              <a:t>Voronoi</a:t>
            </a:r>
            <a:r>
              <a:rPr lang="he-IL" sz="2000" b="1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גרף הדואליות המיושר (בו כל קשת המחברת בין אתר </a:t>
            </a:r>
            <a:r>
              <a:rPr lang="en-US" sz="2000" b="1" dirty="0" smtClean="0"/>
              <a:t>p</a:t>
            </a:r>
            <a:r>
              <a:rPr lang="he-IL" sz="2000" b="1" dirty="0" smtClean="0"/>
              <a:t> ואתר </a:t>
            </a:r>
            <a:r>
              <a:rPr lang="en-US" sz="2000" b="1" dirty="0" smtClean="0"/>
              <a:t>q</a:t>
            </a:r>
            <a:r>
              <a:rPr lang="he-IL" sz="2000" b="1" dirty="0" smtClean="0"/>
              <a:t> מוחלפת 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בקטע </a:t>
            </a:r>
            <a:r>
              <a:rPr lang="en-US" sz="2000" b="1" dirty="0" err="1" smtClean="0"/>
              <a:t>pq</a:t>
            </a:r>
            <a:r>
              <a:rPr lang="he-IL" sz="2000" b="1" dirty="0" smtClean="0"/>
              <a:t>) מהווה טריאנגולציית </a:t>
            </a:r>
            <a:r>
              <a:rPr lang="en-US" sz="2000" b="1" dirty="0" smtClean="0"/>
              <a:t>Delaunay</a:t>
            </a:r>
            <a:r>
              <a:rPr lang="he-IL" sz="2000" b="1" dirty="0" smtClean="0"/>
              <a:t>.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98" y="4326435"/>
            <a:ext cx="3782766" cy="2414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40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701" y="1052736"/>
            <a:ext cx="8892480" cy="24006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dirty="0" smtClean="0"/>
              <a:t>הקשר שהצגנו נכון גם עבור מימדים גבוהים!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למשל עבור נקודות ב-</a:t>
            </a:r>
            <a:r>
              <a:rPr lang="en-US" sz="2000" b="1" dirty="0" smtClean="0"/>
              <a:t>3D</a:t>
            </a:r>
            <a:r>
              <a:rPr lang="he-IL" sz="2000" b="1" dirty="0" smtClean="0"/>
              <a:t> אפשר לחשב את הקמור של קבוצת הנקודות על 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הפרבולואיד ב-</a:t>
            </a:r>
            <a:r>
              <a:rPr lang="en-US" sz="2000" b="1" dirty="0" smtClean="0"/>
              <a:t>4D</a:t>
            </a:r>
            <a:r>
              <a:rPr lang="he-IL" sz="2000" b="1" dirty="0" smtClean="0"/>
              <a:t> ולבצע הטלה באופן דומה למה שראינו. 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כך נקבל </a:t>
            </a:r>
            <a:r>
              <a:rPr lang="en-US" sz="2000" b="1" dirty="0" smtClean="0"/>
              <a:t>Delaunay Tetrahedralization</a:t>
            </a:r>
            <a:r>
              <a:rPr lang="he-IL" sz="2000" b="1" dirty="0" smtClean="0"/>
              <a:t> (חלוקת  </a:t>
            </a:r>
            <a:r>
              <a:rPr lang="en-US" sz="2000" b="1" dirty="0" smtClean="0"/>
              <a:t>Delaunay</a:t>
            </a:r>
            <a:r>
              <a:rPr lang="he-IL" sz="2000" b="1" dirty="0" smtClean="0"/>
              <a:t> לארבעונים) 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של הנקודות ב-</a:t>
            </a:r>
            <a:r>
              <a:rPr lang="en-US" sz="2000" b="1" dirty="0" smtClean="0"/>
              <a:t>3D</a:t>
            </a:r>
            <a:r>
              <a:rPr lang="he-IL" sz="2000" b="1" dirty="0" smtClean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885592" y="395953"/>
            <a:ext cx="547778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מה לגבי מימדים גבוהים יותר?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0003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16024" y="1340768"/>
                <a:ext cx="8892480" cy="33239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he-IL" sz="2000" b="1" dirty="0" smtClean="0">
                    <a:solidFill>
                      <a:schemeClr val="tx1"/>
                    </a:solidFill>
                  </a:rPr>
                  <a:t>בהינתן קבוצת נקודות 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S</a:t>
                </a:r>
                <a:r>
                  <a:rPr lang="he-IL" sz="2000" b="1" dirty="0" smtClean="0">
                    <a:solidFill>
                      <a:schemeClr val="tx1"/>
                    </a:solidFill>
                  </a:rPr>
                  <a:t> במישור 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xy</a:t>
                </a:r>
                <a:r>
                  <a:rPr lang="he-IL" sz="2000" b="1" dirty="0" smtClean="0">
                    <a:solidFill>
                      <a:schemeClr val="tx1"/>
                    </a:solidFill>
                  </a:rPr>
                  <a:t> ניתן לכל נקודה (</a:t>
                </a:r>
                <a:r>
                  <a:rPr lang="en-US" sz="2000" b="1" dirty="0" err="1" smtClean="0">
                    <a:solidFill>
                      <a:schemeClr val="tx1"/>
                    </a:solidFill>
                  </a:rPr>
                  <a:t>x,y</a:t>
                </a:r>
                <a:r>
                  <a:rPr lang="he-IL" sz="2000" b="1" dirty="0" smtClean="0">
                    <a:solidFill>
                      <a:schemeClr val="tx1"/>
                    </a:solidFill>
                  </a:rPr>
                  <a:t>) מ-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S</a:t>
                </a:r>
                <a:r>
                  <a:rPr lang="he-IL" sz="2000" b="1" dirty="0" smtClean="0">
                    <a:solidFill>
                      <a:schemeClr val="tx1"/>
                    </a:solidFill>
                  </a:rPr>
                  <a:t> גובה 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x</a:t>
                </a:r>
                <a:r>
                  <a:rPr lang="en-US" sz="2000" b="1" baseline="30000" dirty="0" smtClean="0">
                    <a:solidFill>
                      <a:schemeClr val="tx1"/>
                    </a:solidFill>
                  </a:rPr>
                  <a:t>2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+y</a:t>
                </a:r>
                <a:r>
                  <a:rPr lang="en-US" sz="2000" b="1" baseline="30000" dirty="0" smtClean="0">
                    <a:solidFill>
                      <a:schemeClr val="tx1"/>
                    </a:solidFill>
                  </a:rPr>
                  <a:t>2</a:t>
                </a:r>
                <a:r>
                  <a:rPr lang="he-IL" sz="2000" b="1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he-IL" sz="2000" b="1" dirty="0" smtClean="0">
                    <a:solidFill>
                      <a:schemeClr val="tx1"/>
                    </a:solidFill>
                  </a:rPr>
                  <a:t>ונקבל קבוצת נקודות ב-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3D</a:t>
                </a:r>
                <a:r>
                  <a:rPr lang="he-IL" sz="2000" b="1" dirty="0" smtClean="0">
                    <a:solidFill>
                      <a:schemeClr val="tx1"/>
                    </a:solidFill>
                  </a:rPr>
                  <a:t> על הפרבולואיד 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 x</a:t>
                </a:r>
                <a:r>
                  <a:rPr lang="en-US" sz="2000" b="1" baseline="30000" dirty="0" smtClean="0">
                    <a:solidFill>
                      <a:schemeClr val="tx1"/>
                    </a:solidFill>
                  </a:rPr>
                  <a:t>2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+y</a:t>
                </a:r>
                <a:r>
                  <a:rPr lang="en-US" sz="2000" b="1" baseline="30000" dirty="0" smtClean="0">
                    <a:solidFill>
                      <a:schemeClr val="tx1"/>
                    </a:solidFill>
                  </a:rPr>
                  <a:t>2</a:t>
                </a:r>
                <a:r>
                  <a:rPr lang="he-IL" sz="20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z=</a:t>
                </a:r>
                <a:r>
                  <a:rPr lang="he-IL" sz="2000" b="1" dirty="0" smtClean="0">
                    <a:solidFill>
                      <a:schemeClr val="tx1"/>
                    </a:solidFill>
                  </a:rPr>
                  <a:t> ממש כפי שעשינו קודם.</a:t>
                </a:r>
              </a:p>
              <a:p>
                <a:pPr>
                  <a:lnSpc>
                    <a:spcPct val="150000"/>
                  </a:lnSpc>
                </a:pPr>
                <a:r>
                  <a:rPr lang="he-IL" sz="2000" b="1" dirty="0" smtClean="0">
                    <a:solidFill>
                      <a:schemeClr val="tx1"/>
                    </a:solidFill>
                  </a:rPr>
                  <a:t>אם נעביר מישורים משיקים לפרבולואיד בכל אתר מ-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S</a:t>
                </a:r>
                <a:r>
                  <a:rPr lang="he-IL" sz="2000" b="1" dirty="0" smtClean="0">
                    <a:solidFill>
                      <a:schemeClr val="tx1"/>
                    </a:solidFill>
                  </a:rPr>
                  <a:t> ונסתכל על המישורים </a:t>
                </a:r>
              </a:p>
              <a:p>
                <a:pPr>
                  <a:lnSpc>
                    <a:spcPct val="150000"/>
                  </a:lnSpc>
                </a:pPr>
                <a:r>
                  <a:rPr lang="he-IL" sz="2000" b="1" dirty="0" smtClean="0">
                    <a:solidFill>
                      <a:schemeClr val="tx1"/>
                    </a:solidFill>
                  </a:rPr>
                  <a:t>הנחתכים הללו מ-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z=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he-IL" sz="2000" b="1" dirty="0" smtClean="0">
                    <a:solidFill>
                      <a:schemeClr val="tx1"/>
                    </a:solidFill>
                  </a:rPr>
                  <a:t> (מבט מלמעלה), אז </a:t>
                </a:r>
                <a:r>
                  <a:rPr lang="he-IL" sz="2000" b="1" u="sng" dirty="0" smtClean="0"/>
                  <a:t>המעטפת העליונה (</a:t>
                </a:r>
                <a:r>
                  <a:rPr lang="en-US" sz="2000" b="1" u="sng" dirty="0" smtClean="0"/>
                  <a:t>Upper Envelope</a:t>
                </a:r>
                <a:r>
                  <a:rPr lang="he-IL" sz="2000" b="1" u="sng" dirty="0" smtClean="0"/>
                  <a:t>) </a:t>
                </a:r>
              </a:p>
              <a:p>
                <a:pPr>
                  <a:lnSpc>
                    <a:spcPct val="150000"/>
                  </a:lnSpc>
                </a:pPr>
                <a:r>
                  <a:rPr lang="he-IL" sz="2000" b="1" dirty="0" smtClean="0">
                    <a:solidFill>
                      <a:schemeClr val="tx1"/>
                    </a:solidFill>
                  </a:rPr>
                  <a:t>של המישורים היא אזור המישורים הלא מוסתר (שאף מישור לא מסתיר אותו). </a:t>
                </a:r>
              </a:p>
              <a:p>
                <a:pPr>
                  <a:lnSpc>
                    <a:spcPct val="150000"/>
                  </a:lnSpc>
                </a:pPr>
                <a:r>
                  <a:rPr lang="he-IL" sz="2000" b="1" dirty="0" smtClean="0">
                    <a:solidFill>
                      <a:schemeClr val="tx1"/>
                    </a:solidFill>
                  </a:rPr>
                  <a:t>נבצע הטלה של מעטפת זו למישור 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xy</a:t>
                </a:r>
                <a:r>
                  <a:rPr lang="he-IL" sz="20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he-IL" sz="2000" b="1" u="sng" dirty="0" smtClean="0">
                    <a:solidFill>
                      <a:schemeClr val="tx1"/>
                    </a:solidFill>
                  </a:rPr>
                  <a:t>ונקבל את דיאגרמת  </a:t>
                </a:r>
                <a:r>
                  <a:rPr lang="en-US" sz="2000" b="1" u="sng" dirty="0" smtClean="0">
                    <a:solidFill>
                      <a:schemeClr val="tx1"/>
                    </a:solidFill>
                  </a:rPr>
                  <a:t>Voronoi</a:t>
                </a:r>
                <a:r>
                  <a:rPr lang="he-IL" sz="2000" b="1" u="sng" dirty="0" smtClean="0">
                    <a:solidFill>
                      <a:schemeClr val="tx1"/>
                    </a:solidFill>
                  </a:rPr>
                  <a:t> של קבוצת הנקודות </a:t>
                </a:r>
                <a:r>
                  <a:rPr lang="en-US" sz="2000" b="1" u="sng" dirty="0" smtClean="0">
                    <a:solidFill>
                      <a:schemeClr val="tx1"/>
                    </a:solidFill>
                  </a:rPr>
                  <a:t>S</a:t>
                </a:r>
                <a:r>
                  <a:rPr lang="he-IL" sz="2000" b="1" u="sng" dirty="0" smtClean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24" y="1340768"/>
                <a:ext cx="8892480" cy="3323987"/>
              </a:xfrm>
              <a:prstGeom prst="rect">
                <a:avLst/>
              </a:prstGeom>
              <a:blipFill rotWithShape="1">
                <a:blip r:embed="rId3"/>
                <a:stretch>
                  <a:fillRect r="-754" b="-91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552645" y="263550"/>
            <a:ext cx="697979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קשר בין מישורים משיקים לפרבולואיד</a:t>
            </a:r>
          </a:p>
          <a:p>
            <a:pPr algn="ctr"/>
            <a:r>
              <a:rPr lang="he-IL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ודיאגרמת </a:t>
            </a:r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Voronoi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090" y="4437112"/>
            <a:ext cx="2940918" cy="2273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3419873" y="4952787"/>
            <a:ext cx="1656183" cy="66888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76056" y="4653136"/>
            <a:ext cx="2051720" cy="496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dirty="0" smtClean="0"/>
              <a:t>המעטפת העליונה</a:t>
            </a:r>
          </a:p>
        </p:txBody>
      </p:sp>
    </p:spTree>
    <p:extLst>
      <p:ext uri="{BB962C8B-B14F-4D97-AF65-F5344CB8AC3E}">
        <p14:creationId xmlns:p14="http://schemas.microsoft.com/office/powerpoint/2010/main" val="64335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2699792" y="5532423"/>
            <a:ext cx="486003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dirty="0"/>
              <a:t> </a:t>
            </a:r>
            <a:r>
              <a:rPr lang="he-IL" sz="2000" b="1" dirty="0" smtClean="0"/>
              <a:t>          - דיאגרמת </a:t>
            </a:r>
            <a:r>
              <a:rPr lang="en-US" sz="2000" b="1" dirty="0" smtClean="0"/>
              <a:t>Voronoi</a:t>
            </a:r>
            <a:r>
              <a:rPr lang="he-IL" sz="2000" b="1" dirty="0" smtClean="0"/>
              <a:t> של קבוצת הנקודות  </a:t>
            </a:r>
            <a:r>
              <a:rPr lang="en-US" sz="2000" b="1" dirty="0" smtClean="0"/>
              <a:t>A</a:t>
            </a:r>
            <a:r>
              <a:rPr lang="he-IL" sz="2000" b="1" dirty="0" smtClean="0"/>
              <a:t>, </a:t>
            </a:r>
            <a:r>
              <a:rPr lang="en-US" sz="2000" b="1" dirty="0" smtClean="0"/>
              <a:t>B</a:t>
            </a:r>
            <a:r>
              <a:rPr lang="he-IL" sz="2000" b="1" dirty="0" smtClean="0"/>
              <a:t>, </a:t>
            </a:r>
            <a:r>
              <a:rPr lang="en-US" sz="2000" b="1" dirty="0" smtClean="0"/>
              <a:t>C</a:t>
            </a:r>
            <a:r>
              <a:rPr lang="he-IL" sz="2000" b="1" dirty="0" smtClean="0"/>
              <a:t> ו-</a:t>
            </a:r>
            <a:r>
              <a:rPr lang="en-US" sz="2000" b="1" dirty="0" smtClean="0"/>
              <a:t>D</a:t>
            </a:r>
            <a:r>
              <a:rPr lang="he-IL" sz="2000" b="1" dirty="0" smtClean="0"/>
              <a:t>.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6876256" y="5877272"/>
            <a:ext cx="683568" cy="0"/>
          </a:xfrm>
          <a:prstGeom prst="line">
            <a:avLst/>
          </a:prstGeom>
          <a:ln w="38100">
            <a:solidFill>
              <a:srgbClr val="E917A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92696"/>
            <a:ext cx="5578253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32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16024" y="44624"/>
                <a:ext cx="8892480" cy="665310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he-IL" sz="2000" b="1" u="sng" dirty="0" smtClean="0">
                    <a:solidFill>
                      <a:srgbClr val="002060"/>
                    </a:solidFill>
                  </a:rPr>
                  <a:t>מדוע קיבלנו את </a:t>
                </a:r>
                <a:r>
                  <a:rPr lang="he-IL" sz="2000" b="1" u="sng" dirty="0" smtClean="0">
                    <a:solidFill>
                      <a:srgbClr val="002060"/>
                    </a:solidFill>
                  </a:rPr>
                  <a:t>דיאגרמת  </a:t>
                </a:r>
                <a:r>
                  <a:rPr lang="en-US" sz="2000" b="1" u="sng" dirty="0" smtClean="0">
                    <a:solidFill>
                      <a:srgbClr val="002060"/>
                    </a:solidFill>
                  </a:rPr>
                  <a:t>Voronoi</a:t>
                </a:r>
                <a:r>
                  <a:rPr lang="he-IL" sz="2000" b="1" u="sng" dirty="0" smtClean="0">
                    <a:solidFill>
                      <a:srgbClr val="002060"/>
                    </a:solidFill>
                  </a:rPr>
                  <a:t>?</a:t>
                </a:r>
              </a:p>
              <a:p>
                <a:pPr>
                  <a:lnSpc>
                    <a:spcPct val="150000"/>
                  </a:lnSpc>
                </a:pPr>
                <a:r>
                  <a:rPr lang="he-IL" sz="2000" b="1" dirty="0" smtClean="0"/>
                  <a:t>נניח שב-</a:t>
                </a:r>
                <a:r>
                  <a:rPr lang="en-US" sz="2000" b="1" dirty="0" smtClean="0"/>
                  <a:t>S</a:t>
                </a:r>
                <a:r>
                  <a:rPr lang="he-IL" sz="2000" b="1" dirty="0" smtClean="0"/>
                  <a:t> יש </a:t>
                </a:r>
                <a:r>
                  <a:rPr lang="en-US" sz="2000" b="1" dirty="0" smtClean="0"/>
                  <a:t>n</a:t>
                </a:r>
                <a:r>
                  <a:rPr lang="he-IL" sz="2000" b="1" dirty="0" smtClean="0"/>
                  <a:t> אתרים. נסמן את אתרי הקבוצה </a:t>
                </a:r>
                <a:r>
                  <a:rPr lang="en-US" sz="2000" b="1" dirty="0" smtClean="0"/>
                  <a:t>S</a:t>
                </a:r>
                <a:r>
                  <a:rPr lang="he-IL" sz="2000" b="1" dirty="0" smtClean="0"/>
                  <a:t> ב-(</a:t>
                </a:r>
                <a:r>
                  <a:rPr lang="en-US" sz="2000" b="1" dirty="0" err="1" smtClean="0"/>
                  <a:t>a</a:t>
                </a:r>
                <a:r>
                  <a:rPr lang="en-US" sz="2000" b="1" baseline="-25000" dirty="0" err="1" smtClean="0"/>
                  <a:t>i</a:t>
                </a:r>
                <a:r>
                  <a:rPr lang="en-US" sz="2000" b="1" dirty="0" smtClean="0"/>
                  <a:t>, </a:t>
                </a:r>
                <a:r>
                  <a:rPr lang="en-US" sz="2000" b="1" dirty="0"/>
                  <a:t>b</a:t>
                </a:r>
                <a:r>
                  <a:rPr lang="en-US" sz="2000" b="1" baseline="-25000" dirty="0"/>
                  <a:t>i</a:t>
                </a:r>
                <a:r>
                  <a:rPr lang="he-IL" sz="2000" b="1" dirty="0" smtClean="0"/>
                  <a:t>) כאשר </a:t>
                </a:r>
                <a:r>
                  <a:rPr lang="en-US" sz="2000" b="1" dirty="0" smtClean="0"/>
                  <a:t>1 ≤ i ≤ n</a:t>
                </a:r>
                <a:r>
                  <a:rPr lang="he-IL" sz="2000" b="1" dirty="0" smtClean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he-IL" sz="2000" b="1" dirty="0" smtClean="0"/>
                  <a:t>משוואת משיק לפרבולואיד </a:t>
                </a:r>
                <a:r>
                  <a:rPr lang="en-US" sz="2000" b="1" dirty="0"/>
                  <a:t>z=x</a:t>
                </a:r>
                <a:r>
                  <a:rPr lang="en-US" sz="2000" b="1" baseline="30000" dirty="0"/>
                  <a:t>2</a:t>
                </a:r>
                <a:r>
                  <a:rPr lang="en-US" sz="2000" b="1" dirty="0"/>
                  <a:t>+y</a:t>
                </a:r>
                <a:r>
                  <a:rPr lang="en-US" sz="2000" b="1" baseline="30000" dirty="0"/>
                  <a:t>2</a:t>
                </a:r>
                <a:r>
                  <a:rPr lang="he-IL" sz="2000" b="1" dirty="0"/>
                  <a:t> </a:t>
                </a:r>
                <a:r>
                  <a:rPr lang="he-IL" sz="2000" b="1" dirty="0" smtClean="0"/>
                  <a:t>באתר </a:t>
                </a:r>
                <a:r>
                  <a:rPr lang="he-IL" sz="2000" b="1" dirty="0"/>
                  <a:t>(</a:t>
                </a:r>
                <a:r>
                  <a:rPr lang="en-US" sz="2000" b="1" dirty="0" err="1" smtClean="0"/>
                  <a:t>a</a:t>
                </a:r>
                <a:r>
                  <a:rPr lang="en-US" sz="2000" b="1" baseline="-25000" dirty="0" err="1" smtClean="0"/>
                  <a:t>i</a:t>
                </a:r>
                <a:r>
                  <a:rPr lang="en-US" sz="2000" b="1" dirty="0" smtClean="0"/>
                  <a:t>, b</a:t>
                </a:r>
                <a:r>
                  <a:rPr lang="en-US" sz="2000" b="1" baseline="-25000" dirty="0" smtClean="0"/>
                  <a:t>i</a:t>
                </a:r>
                <a:r>
                  <a:rPr lang="en-US" sz="2000" b="1" dirty="0" smtClean="0"/>
                  <a:t>, </a:t>
                </a:r>
                <a:r>
                  <a:rPr lang="en-US" sz="2000" b="1" dirty="0" err="1"/>
                  <a:t>a</a:t>
                </a:r>
                <a:r>
                  <a:rPr lang="en-US" sz="2000" b="1" baseline="-25000" dirty="0" err="1"/>
                  <a:t>i</a:t>
                </a:r>
                <a:r>
                  <a:rPr lang="en-US" sz="2000" b="1" baseline="-25000" dirty="0"/>
                  <a:t> </a:t>
                </a:r>
                <a:r>
                  <a:rPr lang="en-US" sz="2000" b="1" baseline="30000" dirty="0" smtClean="0"/>
                  <a:t>2</a:t>
                </a:r>
                <a:r>
                  <a:rPr lang="en-US" sz="2000" b="1" dirty="0" smtClean="0"/>
                  <a:t>+</a:t>
                </a:r>
                <a:r>
                  <a:rPr lang="en-US" sz="2000" b="1" dirty="0"/>
                  <a:t> b</a:t>
                </a:r>
                <a:r>
                  <a:rPr lang="en-US" sz="2000" b="1" baseline="-25000" dirty="0"/>
                  <a:t>i </a:t>
                </a:r>
                <a:r>
                  <a:rPr lang="en-US" sz="2000" b="1" baseline="30000" dirty="0" smtClean="0"/>
                  <a:t>2</a:t>
                </a:r>
                <a:r>
                  <a:rPr lang="he-IL" sz="2000" b="1" dirty="0" smtClean="0"/>
                  <a:t>):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b="1" dirty="0"/>
                  <a:t>z= </a:t>
                </a:r>
                <a:r>
                  <a:rPr lang="en-US" sz="2000" b="1" dirty="0" smtClean="0"/>
                  <a:t>2a</a:t>
                </a:r>
                <a:r>
                  <a:rPr lang="en-US" sz="2000" b="1" baseline="-25000" dirty="0" smtClean="0"/>
                  <a:t>i </a:t>
                </a:r>
                <a:r>
                  <a:rPr lang="en-US" sz="2000" b="1" dirty="0" smtClean="0"/>
                  <a:t>x+2b</a:t>
                </a:r>
                <a:r>
                  <a:rPr lang="en-US" sz="2000" b="1" baseline="-25000" dirty="0" smtClean="0"/>
                  <a:t>i </a:t>
                </a:r>
                <a:r>
                  <a:rPr lang="en-US" sz="2000" b="1" dirty="0" smtClean="0"/>
                  <a:t>y-</a:t>
                </a:r>
                <a:r>
                  <a:rPr lang="en-US" sz="2000" b="1" dirty="0" err="1" smtClean="0"/>
                  <a:t>a</a:t>
                </a:r>
                <a:r>
                  <a:rPr lang="en-US" sz="2000" b="1" baseline="-25000" dirty="0" err="1" smtClean="0"/>
                  <a:t>i</a:t>
                </a:r>
                <a:r>
                  <a:rPr lang="en-US" sz="2000" b="1" baseline="-25000" dirty="0" smtClean="0"/>
                  <a:t> </a:t>
                </a:r>
                <a:r>
                  <a:rPr lang="en-US" sz="2000" b="1" baseline="30000" dirty="0" smtClean="0"/>
                  <a:t>2</a:t>
                </a:r>
                <a:r>
                  <a:rPr lang="en-US" sz="2000" b="1" dirty="0" smtClean="0"/>
                  <a:t>-b</a:t>
                </a:r>
                <a:r>
                  <a:rPr lang="en-US" sz="2000" b="1" baseline="-25000" dirty="0" smtClean="0"/>
                  <a:t>i </a:t>
                </a:r>
                <a:r>
                  <a:rPr lang="en-US" sz="2000" b="1" baseline="30000" dirty="0" smtClean="0"/>
                  <a:t>2</a:t>
                </a:r>
                <a:endParaRPr lang="he-IL" sz="2000" b="1" dirty="0"/>
              </a:p>
              <a:p>
                <a:pPr>
                  <a:lnSpc>
                    <a:spcPct val="150000"/>
                  </a:lnSpc>
                </a:pPr>
                <a:r>
                  <a:rPr lang="he-IL" sz="2000" b="1" dirty="0" smtClean="0"/>
                  <a:t>(</a:t>
                </a:r>
                <a:r>
                  <a:rPr lang="en-US" sz="2000" b="1" dirty="0" smtClean="0"/>
                  <a:t>z</a:t>
                </a:r>
                <a:r>
                  <a:rPr lang="en-US" sz="2000" b="1" dirty="0"/>
                  <a:t>= </a:t>
                </a:r>
                <a:r>
                  <a:rPr lang="en-US" sz="2000" b="1" dirty="0" smtClean="0"/>
                  <a:t>max</a:t>
                </a:r>
                <a:r>
                  <a:rPr lang="en-US" sz="2000" b="1" baseline="-25000" dirty="0" smtClean="0"/>
                  <a:t>i </a:t>
                </a:r>
                <a:r>
                  <a:rPr lang="en-US" sz="2000" b="1" dirty="0" smtClean="0"/>
                  <a:t>(2a</a:t>
                </a:r>
                <a:r>
                  <a:rPr lang="en-US" sz="2000" b="1" baseline="-25000" dirty="0" smtClean="0"/>
                  <a:t>i </a:t>
                </a:r>
                <a:r>
                  <a:rPr lang="en-US" sz="2000" b="1" dirty="0"/>
                  <a:t>x+2b</a:t>
                </a:r>
                <a:r>
                  <a:rPr lang="en-US" sz="2000" b="1" baseline="-25000" dirty="0"/>
                  <a:t>i </a:t>
                </a:r>
                <a:r>
                  <a:rPr lang="en-US" sz="2000" b="1" dirty="0"/>
                  <a:t>y-</a:t>
                </a:r>
                <a:r>
                  <a:rPr lang="en-US" sz="2000" b="1" dirty="0" err="1"/>
                  <a:t>a</a:t>
                </a:r>
                <a:r>
                  <a:rPr lang="en-US" sz="2000" b="1" baseline="-25000" dirty="0" err="1"/>
                  <a:t>i</a:t>
                </a:r>
                <a:r>
                  <a:rPr lang="en-US" sz="2000" b="1" baseline="-25000" dirty="0"/>
                  <a:t> </a:t>
                </a:r>
                <a:r>
                  <a:rPr lang="en-US" sz="2000" b="1" baseline="30000" dirty="0"/>
                  <a:t>2</a:t>
                </a:r>
                <a:r>
                  <a:rPr lang="en-US" sz="2000" b="1" dirty="0"/>
                  <a:t>-b</a:t>
                </a:r>
                <a:r>
                  <a:rPr lang="en-US" sz="2000" b="1" baseline="-25000" dirty="0"/>
                  <a:t>i </a:t>
                </a:r>
                <a:r>
                  <a:rPr lang="en-US" sz="2000" b="1" baseline="30000" dirty="0" smtClean="0"/>
                  <a:t>2</a:t>
                </a:r>
                <a:r>
                  <a:rPr lang="he-IL" sz="2000" b="1" baseline="30000" dirty="0" smtClean="0"/>
                  <a:t> </a:t>
                </a:r>
                <a:r>
                  <a:rPr lang="he-IL" sz="2000" b="1" dirty="0" smtClean="0"/>
                  <a:t>זו בדיוק המעטפת העליונה</a:t>
                </a:r>
                <a:endParaRPr lang="he-IL" sz="2000" b="1" dirty="0"/>
              </a:p>
              <a:p>
                <a:pPr>
                  <a:lnSpc>
                    <a:spcPct val="150000"/>
                  </a:lnSpc>
                </a:pPr>
                <a:r>
                  <a:rPr lang="he-IL" sz="2000" b="1" dirty="0" smtClean="0"/>
                  <a:t>נוסיף לכל ביטוי </a:t>
                </a:r>
                <a:r>
                  <a:rPr lang="en-US" sz="2000" b="1" dirty="0" smtClean="0"/>
                  <a:t>-x</a:t>
                </a:r>
                <a:r>
                  <a:rPr lang="en-US" sz="2000" b="1" baseline="30000" dirty="0" smtClean="0"/>
                  <a:t>2</a:t>
                </a:r>
                <a:r>
                  <a:rPr lang="en-US" sz="2000" b="1" dirty="0" smtClean="0"/>
                  <a:t>-y</a:t>
                </a:r>
                <a:r>
                  <a:rPr lang="en-US" sz="2000" b="1" baseline="30000" dirty="0" smtClean="0"/>
                  <a:t>2</a:t>
                </a:r>
                <a:r>
                  <a:rPr lang="he-IL" sz="2000" b="1" baseline="30000" dirty="0"/>
                  <a:t> </a:t>
                </a:r>
                <a:r>
                  <a:rPr lang="he-IL" sz="2000" b="1" dirty="0" smtClean="0"/>
                  <a:t>אז ה- </a:t>
                </a:r>
                <a:r>
                  <a:rPr lang="en-US" sz="2000" b="1" dirty="0" smtClean="0"/>
                  <a:t>i</a:t>
                </a:r>
                <a:r>
                  <a:rPr lang="he-IL" sz="2000" b="1" dirty="0" smtClean="0"/>
                  <a:t> עבורו מתקבל המקסימום נשמר: </a:t>
                </a:r>
                <a:endParaRPr lang="he-IL" sz="2000" b="1" dirty="0"/>
              </a:p>
              <a:p>
                <a:pPr>
                  <a:lnSpc>
                    <a:spcPct val="150000"/>
                  </a:lnSpc>
                </a:pPr>
                <a:r>
                  <a:rPr lang="en-US" sz="2000" b="1" dirty="0" smtClean="0">
                    <a:sym typeface="Wingdings" pitchFamily="2" charset="2"/>
                  </a:rPr>
                  <a:t>max</a:t>
                </a:r>
                <a:r>
                  <a:rPr lang="en-US" sz="2000" b="1" baseline="-25000" dirty="0" smtClean="0">
                    <a:sym typeface="Wingdings" pitchFamily="2" charset="2"/>
                  </a:rPr>
                  <a:t>i</a:t>
                </a:r>
                <a:r>
                  <a:rPr lang="en-US" sz="2000" b="1" dirty="0" smtClean="0">
                    <a:sym typeface="Wingdings" pitchFamily="2" charset="2"/>
                  </a:rPr>
                  <a:t>(</a:t>
                </a:r>
                <a:r>
                  <a:rPr lang="en-US" sz="2000" b="1" dirty="0"/>
                  <a:t>2a</a:t>
                </a:r>
                <a:r>
                  <a:rPr lang="en-US" sz="2000" b="1" baseline="-25000" dirty="0"/>
                  <a:t>i </a:t>
                </a:r>
                <a:r>
                  <a:rPr lang="en-US" sz="2000" b="1" dirty="0"/>
                  <a:t>x+2b</a:t>
                </a:r>
                <a:r>
                  <a:rPr lang="en-US" sz="2000" b="1" baseline="-25000" dirty="0"/>
                  <a:t>i </a:t>
                </a:r>
                <a:r>
                  <a:rPr lang="en-US" sz="2000" b="1" dirty="0"/>
                  <a:t>y-</a:t>
                </a:r>
                <a:r>
                  <a:rPr lang="en-US" sz="2000" b="1" dirty="0" err="1"/>
                  <a:t>a</a:t>
                </a:r>
                <a:r>
                  <a:rPr lang="en-US" sz="2000" b="1" baseline="-25000" dirty="0" err="1"/>
                  <a:t>i</a:t>
                </a:r>
                <a:r>
                  <a:rPr lang="en-US" sz="2000" b="1" baseline="-25000" dirty="0"/>
                  <a:t> </a:t>
                </a:r>
                <a:r>
                  <a:rPr lang="en-US" sz="2000" b="1" baseline="30000" dirty="0"/>
                  <a:t>2</a:t>
                </a:r>
                <a:r>
                  <a:rPr lang="en-US" sz="2000" b="1" dirty="0"/>
                  <a:t>-b</a:t>
                </a:r>
                <a:r>
                  <a:rPr lang="en-US" sz="2000" b="1" baseline="-25000" dirty="0"/>
                  <a:t>i </a:t>
                </a:r>
                <a:r>
                  <a:rPr lang="en-US" sz="2000" b="1" baseline="30000" dirty="0" smtClean="0"/>
                  <a:t>2</a:t>
                </a:r>
                <a:r>
                  <a:rPr lang="en-US" sz="2000" b="1" dirty="0" smtClean="0"/>
                  <a:t>-x</a:t>
                </a:r>
                <a:r>
                  <a:rPr lang="en-US" sz="2000" b="1" baseline="30000" dirty="0" smtClean="0"/>
                  <a:t>2</a:t>
                </a:r>
                <a:r>
                  <a:rPr lang="en-US" sz="2000" b="1" dirty="0" smtClean="0"/>
                  <a:t>-y</a:t>
                </a:r>
                <a:r>
                  <a:rPr lang="en-US" sz="2000" b="1" baseline="30000" dirty="0" smtClean="0"/>
                  <a:t>2</a:t>
                </a:r>
                <a:r>
                  <a:rPr lang="en-US" sz="2000" b="1" dirty="0" smtClean="0">
                    <a:sym typeface="Wingdings" pitchFamily="2" charset="2"/>
                  </a:rPr>
                  <a:t>)</a:t>
                </a:r>
                <a:endParaRPr lang="he-IL" sz="2000" b="1" dirty="0" smtClean="0">
                  <a:sym typeface="Wingdings" pitchFamily="2" charset="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b="1" dirty="0" smtClean="0">
                    <a:sym typeface="Wingdings" pitchFamily="2" charset="2"/>
                  </a:rPr>
                  <a:t> max</a:t>
                </a:r>
                <a:r>
                  <a:rPr lang="en-US" sz="2000" b="1" baseline="-25000" dirty="0" smtClean="0">
                    <a:sym typeface="Wingdings" pitchFamily="2" charset="2"/>
                  </a:rPr>
                  <a:t>i</a:t>
                </a:r>
                <a:r>
                  <a:rPr lang="en-US" sz="2000" b="1" dirty="0" smtClean="0">
                    <a:sym typeface="Wingdings" pitchFamily="2" charset="2"/>
                  </a:rPr>
                  <a:t>(-[(x- </a:t>
                </a:r>
                <a:r>
                  <a:rPr lang="en-US" sz="2000" b="1" dirty="0" err="1"/>
                  <a:t>a</a:t>
                </a:r>
                <a:r>
                  <a:rPr lang="en-US" sz="2000" b="1" baseline="-25000" dirty="0" err="1"/>
                  <a:t>i</a:t>
                </a:r>
                <a:r>
                  <a:rPr lang="en-US" sz="2000" b="1" baseline="-25000" dirty="0"/>
                  <a:t> </a:t>
                </a:r>
                <a:r>
                  <a:rPr lang="en-US" sz="2000" b="1" dirty="0" smtClean="0"/>
                  <a:t>)</a:t>
                </a:r>
                <a:r>
                  <a:rPr lang="en-US" sz="2000" b="1" baseline="30000" dirty="0" smtClean="0"/>
                  <a:t>2 </a:t>
                </a:r>
                <a:r>
                  <a:rPr lang="en-US" sz="2000" b="1" dirty="0" smtClean="0"/>
                  <a:t>+ (y- b</a:t>
                </a:r>
                <a:r>
                  <a:rPr lang="en-US" sz="2000" b="1" baseline="-25000" dirty="0" smtClean="0"/>
                  <a:t>i</a:t>
                </a:r>
                <a:r>
                  <a:rPr lang="en-US" sz="2000" b="1" dirty="0" smtClean="0"/>
                  <a:t>)</a:t>
                </a:r>
                <a:r>
                  <a:rPr lang="en-US" sz="2000" b="1" baseline="30000" dirty="0" smtClean="0"/>
                  <a:t>2</a:t>
                </a:r>
                <a:r>
                  <a:rPr lang="en-US" sz="2000" b="1" dirty="0" smtClean="0"/>
                  <a:t>]</a:t>
                </a:r>
                <a:r>
                  <a:rPr lang="en-US" sz="2000" b="1" dirty="0" smtClean="0">
                    <a:sym typeface="Wingdings" pitchFamily="2" charset="2"/>
                  </a:rPr>
                  <a:t>)</a:t>
                </a:r>
                <a:endParaRPr lang="he-IL" sz="2000" b="1" dirty="0">
                  <a:sym typeface="Wingdings" pitchFamily="2" charset="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he-IL" sz="2000" b="1" dirty="0" smtClean="0"/>
                  <a:t>נכפיל את הביטוי ב-(</a:t>
                </a:r>
                <a:r>
                  <a:rPr lang="en-US" sz="2000" b="1" dirty="0" smtClean="0"/>
                  <a:t>-1</a:t>
                </a:r>
                <a:r>
                  <a:rPr lang="he-IL" sz="2000" b="1" dirty="0" smtClean="0"/>
                  <a:t>) אז ה-</a:t>
                </a:r>
                <a:r>
                  <a:rPr lang="en-US" sz="2000" b="1" dirty="0" smtClean="0"/>
                  <a:t>i</a:t>
                </a:r>
                <a:r>
                  <a:rPr lang="he-IL" sz="2000" b="1" dirty="0" smtClean="0"/>
                  <a:t> עבורו התקבל המקסימום קודם, </a:t>
                </a:r>
              </a:p>
              <a:p>
                <a:pPr>
                  <a:lnSpc>
                    <a:spcPct val="150000"/>
                  </a:lnSpc>
                </a:pPr>
                <a:r>
                  <a:rPr lang="he-IL" sz="2000" b="1" dirty="0" smtClean="0"/>
                  <a:t>כעת מתקבל עבורו מינימום: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b="1" dirty="0" smtClean="0"/>
                  <a:t>min</a:t>
                </a:r>
                <a:r>
                  <a:rPr lang="en-US" sz="2000" b="1" baseline="-25000" dirty="0" smtClean="0"/>
                  <a:t>i</a:t>
                </a:r>
                <a:r>
                  <a:rPr lang="en-US" sz="2000" b="1" dirty="0" smtClean="0">
                    <a:sym typeface="Wingdings" pitchFamily="2" charset="2"/>
                  </a:rPr>
                  <a:t>( (</a:t>
                </a:r>
                <a:r>
                  <a:rPr lang="en-US" sz="2000" b="1" dirty="0">
                    <a:sym typeface="Wingdings" pitchFamily="2" charset="2"/>
                  </a:rPr>
                  <a:t>x- </a:t>
                </a:r>
                <a:r>
                  <a:rPr lang="en-US" sz="2000" b="1" dirty="0" err="1"/>
                  <a:t>a</a:t>
                </a:r>
                <a:r>
                  <a:rPr lang="en-US" sz="2000" b="1" baseline="-25000" dirty="0" err="1"/>
                  <a:t>i</a:t>
                </a:r>
                <a:r>
                  <a:rPr lang="en-US" sz="2000" b="1" baseline="-25000" dirty="0"/>
                  <a:t> </a:t>
                </a:r>
                <a:r>
                  <a:rPr lang="en-US" sz="2000" b="1" dirty="0"/>
                  <a:t>)</a:t>
                </a:r>
                <a:r>
                  <a:rPr lang="en-US" sz="2000" b="1" baseline="30000" dirty="0"/>
                  <a:t>2 </a:t>
                </a:r>
                <a:r>
                  <a:rPr lang="en-US" sz="2000" b="1" dirty="0"/>
                  <a:t>+ </a:t>
                </a:r>
                <a:r>
                  <a:rPr lang="en-US" sz="2000" b="1" dirty="0" smtClean="0"/>
                  <a:t>(y- b</a:t>
                </a:r>
                <a:r>
                  <a:rPr lang="en-US" sz="2000" b="1" baseline="-25000" dirty="0" smtClean="0"/>
                  <a:t>i</a:t>
                </a:r>
                <a:r>
                  <a:rPr lang="en-US" sz="2000" b="1" dirty="0" smtClean="0"/>
                  <a:t>)</a:t>
                </a:r>
                <a:r>
                  <a:rPr lang="en-US" sz="2000" b="1" baseline="30000" dirty="0" smtClean="0"/>
                  <a:t>2</a:t>
                </a:r>
                <a:r>
                  <a:rPr lang="en-US" sz="2000" b="1" dirty="0" smtClean="0">
                    <a:sym typeface="Wingdings" pitchFamily="2" charset="2"/>
                  </a:rPr>
                  <a:t>)</a:t>
                </a:r>
                <a:endParaRPr lang="he-IL" sz="2000" b="1" dirty="0">
                  <a:sym typeface="Wingdings" pitchFamily="2" charset="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he-IL" sz="2000" b="1" dirty="0" smtClean="0"/>
                  <a:t>המינימום נשמר כאשר מוציאים שורש: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b="1" dirty="0" smtClean="0"/>
                  <a:t>min</a:t>
                </a:r>
                <a:r>
                  <a:rPr lang="en-US" sz="2000" b="1" baseline="-25000" dirty="0" smtClean="0"/>
                  <a:t>i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b="1" i="1" dirty="0" smtClean="0">
                            <a:latin typeface="Cambria Math"/>
                            <a:sym typeface="Wingdings" pitchFamily="2" charset="2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2000" b="1" dirty="0">
                            <a:sym typeface="Wingdings" pitchFamily="2" charset="2"/>
                          </a:rPr>
                          <m:t>( (</m:t>
                        </m:r>
                        <m:r>
                          <m:rPr>
                            <m:nor/>
                          </m:rPr>
                          <a:rPr lang="en-US" sz="2000" b="1" dirty="0">
                            <a:sym typeface="Wingdings" pitchFamily="2" charset="2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000" b="1" dirty="0">
                            <a:sym typeface="Wingdings" pitchFamily="2" charset="2"/>
                          </a:rPr>
                          <m:t>− </m:t>
                        </m:r>
                        <m:r>
                          <m:rPr>
                            <m:nor/>
                          </m:rPr>
                          <a:rPr lang="en-US" sz="2000" b="1" dirty="0"/>
                          <m:t>a</m:t>
                        </m:r>
                        <m:r>
                          <m:rPr>
                            <m:nor/>
                          </m:rPr>
                          <a:rPr lang="en-US" sz="2000" b="1" baseline="-25000" dirty="0"/>
                          <m:t>i</m:t>
                        </m:r>
                        <m:r>
                          <m:rPr>
                            <m:nor/>
                          </m:rPr>
                          <a:rPr lang="en-US" sz="2000" b="1" baseline="-25000" dirty="0"/>
                          <m:t> )</m:t>
                        </m:r>
                        <m:r>
                          <m:rPr>
                            <m:nor/>
                          </m:rPr>
                          <a:rPr lang="en-US" sz="2000" b="1" baseline="30000" dirty="0"/>
                          <m:t>2 </m:t>
                        </m:r>
                        <m:r>
                          <m:rPr>
                            <m:nor/>
                          </m:rPr>
                          <a:rPr lang="en-US" sz="2000" b="1" dirty="0"/>
                          <m:t>+ (</m:t>
                        </m:r>
                        <m:r>
                          <m:rPr>
                            <m:nor/>
                          </m:rPr>
                          <a:rPr lang="en-US" sz="2000" b="1" i="0" dirty="0" smtClean="0"/>
                          <m:t>y</m:t>
                        </m:r>
                        <m:r>
                          <m:rPr>
                            <m:nor/>
                          </m:rPr>
                          <a:rPr lang="en-US" sz="2000" b="1" dirty="0"/>
                          <m:t>− </m:t>
                        </m:r>
                        <m:r>
                          <m:rPr>
                            <m:nor/>
                          </m:rPr>
                          <a:rPr lang="en-US" sz="2000" b="1" dirty="0"/>
                          <m:t>bi</m:t>
                        </m:r>
                        <m:r>
                          <m:rPr>
                            <m:nor/>
                          </m:rPr>
                          <a:rPr lang="en-US" sz="2000" b="1" dirty="0"/>
                          <m:t>)</m:t>
                        </m:r>
                        <m:r>
                          <m:rPr>
                            <m:nor/>
                          </m:rPr>
                          <a:rPr lang="en-US" sz="2000" b="1" baseline="30000" dirty="0"/>
                          <m:t>2</m:t>
                        </m:r>
                        <m:r>
                          <m:rPr>
                            <m:nor/>
                          </m:rPr>
                          <a:rPr lang="en-US" sz="2000" b="1" dirty="0">
                            <a:sym typeface="Wingdings" pitchFamily="2" charset="2"/>
                          </a:rPr>
                          <m:t>)</m:t>
                        </m:r>
                      </m:e>
                    </m:rad>
                  </m:oMath>
                </a14:m>
                <a:r>
                  <a:rPr lang="he-IL" sz="2000" b="1" baseline="-25000" dirty="0" smtClean="0"/>
                  <a:t> </a:t>
                </a:r>
                <a:r>
                  <a:rPr lang="he-IL" sz="2000" b="1" dirty="0" smtClean="0"/>
                  <a:t>וזה בדיוק ה- </a:t>
                </a:r>
                <a:r>
                  <a:rPr lang="en-US" sz="2000" b="1" dirty="0" smtClean="0"/>
                  <a:t>i</a:t>
                </a:r>
                <a:r>
                  <a:rPr lang="he-IL" sz="2000" b="1" dirty="0" smtClean="0"/>
                  <a:t> עבורו מתקבל המרחק הקצר ביותר של הנקודה (</a:t>
                </a:r>
                <a:r>
                  <a:rPr lang="en-US" sz="2000" b="1" dirty="0" smtClean="0"/>
                  <a:t>x, y</a:t>
                </a:r>
                <a:r>
                  <a:rPr lang="he-IL" sz="2000" b="1" dirty="0" smtClean="0"/>
                  <a:t>) מאתר </a:t>
                </a:r>
                <a:r>
                  <a:rPr lang="he-IL" sz="2000" b="1" dirty="0"/>
                  <a:t>(</a:t>
                </a:r>
                <a:r>
                  <a:rPr lang="en-US" sz="2000" b="1" dirty="0" err="1"/>
                  <a:t>a</a:t>
                </a:r>
                <a:r>
                  <a:rPr lang="en-US" sz="2000" b="1" baseline="-25000" dirty="0" err="1"/>
                  <a:t>i</a:t>
                </a:r>
                <a:r>
                  <a:rPr lang="en-US" sz="2000" b="1" dirty="0"/>
                  <a:t>, b</a:t>
                </a:r>
                <a:r>
                  <a:rPr lang="en-US" sz="2000" b="1" baseline="-25000" dirty="0"/>
                  <a:t>i</a:t>
                </a:r>
                <a:r>
                  <a:rPr lang="he-IL" sz="2000" b="1" dirty="0"/>
                  <a:t>)</a:t>
                </a:r>
                <a:r>
                  <a:rPr lang="he-IL" sz="2000" b="1" dirty="0" smtClean="0"/>
                  <a:t> </a:t>
                </a:r>
                <a:endParaRPr lang="he-IL" sz="2000" b="1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24" y="44624"/>
                <a:ext cx="8892480" cy="6653103"/>
              </a:xfrm>
              <a:prstGeom prst="rect">
                <a:avLst/>
              </a:prstGeom>
              <a:blipFill rotWithShape="1">
                <a:blip r:embed="rId3"/>
                <a:stretch>
                  <a:fillRect r="-82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11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79512" y="-99392"/>
                <a:ext cx="8892480" cy="342144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he-IL" sz="2000" b="1" u="sng" dirty="0" smtClean="0">
                    <a:solidFill>
                      <a:srgbClr val="002060"/>
                    </a:solidFill>
                  </a:rPr>
                  <a:t>הערה:</a:t>
                </a:r>
              </a:p>
              <a:p>
                <a:pPr>
                  <a:lnSpc>
                    <a:spcPct val="150000"/>
                  </a:lnSpc>
                </a:pPr>
                <a:r>
                  <a:rPr lang="he-IL" sz="2000" b="1" dirty="0"/>
                  <a:t>תהא (</a:t>
                </a:r>
                <a:r>
                  <a:rPr lang="en-US" sz="2000" b="1" dirty="0"/>
                  <a:t>x</a:t>
                </a:r>
                <a:r>
                  <a:rPr lang="en-US" sz="2000" b="1" baseline="-25000" dirty="0"/>
                  <a:t>0</a:t>
                </a:r>
                <a:r>
                  <a:rPr lang="en-US" sz="2000" b="1" dirty="0"/>
                  <a:t>, y</a:t>
                </a:r>
                <a:r>
                  <a:rPr lang="en-US" sz="2000" b="1" baseline="-25000" dirty="0"/>
                  <a:t>0</a:t>
                </a:r>
                <a:r>
                  <a:rPr lang="he-IL" sz="2000" b="1" dirty="0"/>
                  <a:t>) נקודה כלשהי</a:t>
                </a:r>
                <a:r>
                  <a:rPr lang="he-IL" sz="2000" b="1" dirty="0" smtClean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he-IL" sz="2000" b="1" dirty="0" smtClean="0"/>
                  <a:t>נסתכל על המעטפת העליונה (</a:t>
                </a:r>
                <a:r>
                  <a:rPr lang="en-US" sz="2000" b="1" dirty="0"/>
                  <a:t>z= max</a:t>
                </a:r>
                <a:r>
                  <a:rPr lang="en-US" sz="2000" b="1" baseline="-25000" dirty="0"/>
                  <a:t>i </a:t>
                </a:r>
                <a:r>
                  <a:rPr lang="en-US" sz="2000" b="1" dirty="0"/>
                  <a:t>(2a</a:t>
                </a:r>
                <a:r>
                  <a:rPr lang="en-US" sz="2000" b="1" baseline="-25000" dirty="0"/>
                  <a:t>i </a:t>
                </a:r>
                <a:r>
                  <a:rPr lang="en-US" sz="2000" b="1" dirty="0"/>
                  <a:t>x</a:t>
                </a:r>
                <a:r>
                  <a:rPr lang="en-US" sz="2000" b="1" baseline="-25000" dirty="0"/>
                  <a:t>0 </a:t>
                </a:r>
                <a:r>
                  <a:rPr lang="en-US" sz="2000" b="1" dirty="0" smtClean="0"/>
                  <a:t>+</a:t>
                </a:r>
                <a:r>
                  <a:rPr lang="en-US" sz="2000" b="1" dirty="0"/>
                  <a:t>2b</a:t>
                </a:r>
                <a:r>
                  <a:rPr lang="en-US" sz="2000" b="1" baseline="-25000" dirty="0"/>
                  <a:t>i </a:t>
                </a:r>
                <a:r>
                  <a:rPr lang="en-US" sz="2000" b="1" dirty="0"/>
                  <a:t>y</a:t>
                </a:r>
                <a:r>
                  <a:rPr lang="en-US" sz="2000" b="1" baseline="-25000" dirty="0"/>
                  <a:t>0 </a:t>
                </a:r>
                <a:r>
                  <a:rPr lang="en-US" sz="2000" b="1" dirty="0" smtClean="0"/>
                  <a:t>-</a:t>
                </a:r>
                <a:r>
                  <a:rPr lang="en-US" sz="2000" b="1" dirty="0" err="1"/>
                  <a:t>a</a:t>
                </a:r>
                <a:r>
                  <a:rPr lang="en-US" sz="2000" b="1" baseline="-25000" dirty="0" err="1"/>
                  <a:t>i</a:t>
                </a:r>
                <a:r>
                  <a:rPr lang="en-US" sz="2000" b="1" baseline="-25000" dirty="0"/>
                  <a:t> </a:t>
                </a:r>
                <a:r>
                  <a:rPr lang="en-US" sz="2000" b="1" baseline="30000" dirty="0"/>
                  <a:t>2</a:t>
                </a:r>
                <a:r>
                  <a:rPr lang="en-US" sz="2000" b="1" dirty="0"/>
                  <a:t>-b</a:t>
                </a:r>
                <a:r>
                  <a:rPr lang="en-US" sz="2000" b="1" baseline="-25000" dirty="0"/>
                  <a:t>i </a:t>
                </a:r>
                <a:r>
                  <a:rPr lang="en-US" sz="2000" b="1" baseline="30000" dirty="0" smtClean="0"/>
                  <a:t>2</a:t>
                </a:r>
                <a:endParaRPr lang="he-IL" sz="2000" b="1" baseline="30000" dirty="0" smtClean="0"/>
              </a:p>
              <a:p>
                <a:pPr>
                  <a:lnSpc>
                    <a:spcPct val="150000"/>
                  </a:lnSpc>
                </a:pPr>
                <a:r>
                  <a:rPr lang="he-IL" sz="2000" b="1" dirty="0" smtClean="0"/>
                  <a:t>אם יש </a:t>
                </a:r>
                <a:r>
                  <a:rPr lang="en-US" sz="2000" b="1" dirty="0" smtClean="0"/>
                  <a:t>i</a:t>
                </a:r>
                <a:r>
                  <a:rPr lang="he-IL" sz="2000" b="1" dirty="0" smtClean="0"/>
                  <a:t> אחד שמביא את הביטוי למקסימום אז </a:t>
                </a:r>
                <a:r>
                  <a:rPr lang="he-IL" sz="2000" b="1" dirty="0" smtClean="0"/>
                  <a:t>אותו </a:t>
                </a:r>
                <a:r>
                  <a:rPr lang="en-US" sz="2000" b="1" dirty="0" smtClean="0"/>
                  <a:t>i</a:t>
                </a:r>
                <a:r>
                  <a:rPr lang="he-IL" sz="2000" b="1" dirty="0" smtClean="0"/>
                  <a:t> מביא </a:t>
                </a:r>
                <a:r>
                  <a:rPr lang="he-IL" sz="2000" b="1" dirty="0" smtClean="0"/>
                  <a:t>את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b="1" i="1" dirty="0">
                            <a:latin typeface="Cambria Math"/>
                            <a:sym typeface="Wingdings" pitchFamily="2" charset="2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2000" b="1" dirty="0">
                            <a:sym typeface="Wingdings" pitchFamily="2" charset="2"/>
                          </a:rPr>
                          <m:t>( (</m:t>
                        </m:r>
                        <m:r>
                          <m:rPr>
                            <m:nor/>
                          </m:rPr>
                          <a:rPr lang="en-US" sz="2000" b="1" dirty="0"/>
                          <m:t>x</m:t>
                        </m:r>
                        <m:r>
                          <m:rPr>
                            <m:nor/>
                          </m:rPr>
                          <a:rPr lang="en-US" sz="2000" b="1" baseline="-25000" dirty="0"/>
                          <m:t>0</m:t>
                        </m:r>
                        <m:r>
                          <m:rPr>
                            <m:nor/>
                          </m:rPr>
                          <a:rPr lang="en-US" sz="2000" b="1" dirty="0">
                            <a:sym typeface="Wingdings" pitchFamily="2" charset="2"/>
                          </a:rPr>
                          <m:t>− </m:t>
                        </m:r>
                        <m:r>
                          <m:rPr>
                            <m:nor/>
                          </m:rPr>
                          <a:rPr lang="en-US" sz="2000" b="1" dirty="0"/>
                          <m:t>a</m:t>
                        </m:r>
                        <m:r>
                          <m:rPr>
                            <m:nor/>
                          </m:rPr>
                          <a:rPr lang="en-US" sz="2000" b="1" baseline="-25000" dirty="0"/>
                          <m:t>i</m:t>
                        </m:r>
                        <m:r>
                          <m:rPr>
                            <m:nor/>
                          </m:rPr>
                          <a:rPr lang="en-US" sz="2000" b="1" baseline="-25000" dirty="0"/>
                          <m:t> )</m:t>
                        </m:r>
                        <m:r>
                          <m:rPr>
                            <m:nor/>
                          </m:rPr>
                          <a:rPr lang="en-US" sz="2000" b="1" baseline="30000" dirty="0"/>
                          <m:t>2 </m:t>
                        </m:r>
                        <m:r>
                          <m:rPr>
                            <m:nor/>
                          </m:rPr>
                          <a:rPr lang="en-US" sz="2000" b="1" dirty="0"/>
                          <m:t>+ (</m:t>
                        </m:r>
                        <m:r>
                          <m:rPr>
                            <m:nor/>
                          </m:rPr>
                          <a:rPr lang="en-US" sz="2000" b="1" dirty="0"/>
                          <m:t>y</m:t>
                        </m:r>
                        <m:r>
                          <m:rPr>
                            <m:nor/>
                          </m:rPr>
                          <a:rPr lang="en-US" sz="2000" b="1" baseline="-25000" dirty="0"/>
                          <m:t>0</m:t>
                        </m:r>
                        <m:r>
                          <m:rPr>
                            <m:nor/>
                          </m:rPr>
                          <a:rPr lang="en-US" sz="2000" b="1" dirty="0"/>
                          <m:t>− </m:t>
                        </m:r>
                        <m:r>
                          <m:rPr>
                            <m:nor/>
                          </m:rPr>
                          <a:rPr lang="en-US" sz="2000" b="1" dirty="0"/>
                          <m:t>bi</m:t>
                        </m:r>
                        <m:r>
                          <m:rPr>
                            <m:nor/>
                          </m:rPr>
                          <a:rPr lang="en-US" sz="2000" b="1" dirty="0"/>
                          <m:t>)</m:t>
                        </m:r>
                        <m:r>
                          <m:rPr>
                            <m:nor/>
                          </m:rPr>
                          <a:rPr lang="en-US" sz="2000" b="1" baseline="30000" dirty="0"/>
                          <m:t>2</m:t>
                        </m:r>
                        <m:r>
                          <m:rPr>
                            <m:nor/>
                          </m:rPr>
                          <a:rPr lang="en-US" sz="2000" b="1" dirty="0">
                            <a:sym typeface="Wingdings" pitchFamily="2" charset="2"/>
                          </a:rPr>
                          <m:t>)</m:t>
                        </m:r>
                      </m:e>
                    </m:rad>
                  </m:oMath>
                </a14:m>
                <a:r>
                  <a:rPr lang="he-IL" sz="2000" b="1" dirty="0" smtClean="0"/>
                  <a:t> למינימום.</a:t>
                </a:r>
              </a:p>
              <a:p>
                <a:pPr>
                  <a:lnSpc>
                    <a:spcPct val="150000"/>
                  </a:lnSpc>
                </a:pPr>
                <a:r>
                  <a:rPr lang="he-IL" sz="2000" b="1" dirty="0" smtClean="0"/>
                  <a:t>לכן </a:t>
                </a:r>
                <a:r>
                  <a:rPr lang="he-IL" sz="2000" b="1" dirty="0"/>
                  <a:t>(</a:t>
                </a:r>
                <a:r>
                  <a:rPr lang="en-US" sz="2000" b="1" dirty="0"/>
                  <a:t>x</a:t>
                </a:r>
                <a:r>
                  <a:rPr lang="en-US" sz="2000" b="1" baseline="-25000" dirty="0"/>
                  <a:t>0</a:t>
                </a:r>
                <a:r>
                  <a:rPr lang="en-US" sz="2000" b="1" dirty="0"/>
                  <a:t>, </a:t>
                </a:r>
                <a:r>
                  <a:rPr lang="en-US" sz="2000" b="1" dirty="0" smtClean="0"/>
                  <a:t>y</a:t>
                </a:r>
                <a:r>
                  <a:rPr lang="en-US" sz="2000" b="1" baseline="-25000" dirty="0" smtClean="0"/>
                  <a:t>0</a:t>
                </a:r>
                <a:r>
                  <a:rPr lang="he-IL" sz="2000" b="1" dirty="0" smtClean="0"/>
                  <a:t>) הכי </a:t>
                </a:r>
                <a:r>
                  <a:rPr lang="he-IL" sz="2000" b="1" dirty="0" smtClean="0"/>
                  <a:t>קרובה לאתר </a:t>
                </a:r>
                <a:r>
                  <a:rPr lang="he-IL" sz="2000" b="1" dirty="0"/>
                  <a:t>(</a:t>
                </a:r>
                <a:r>
                  <a:rPr lang="en-US" sz="2000" b="1" dirty="0" err="1" smtClean="0"/>
                  <a:t>a</a:t>
                </a:r>
                <a:r>
                  <a:rPr lang="en-US" sz="2000" b="1" baseline="-25000" dirty="0" err="1" smtClean="0"/>
                  <a:t>min</a:t>
                </a:r>
                <a:r>
                  <a:rPr lang="en-US" sz="2000" b="1" dirty="0" smtClean="0"/>
                  <a:t>, </a:t>
                </a:r>
                <a:r>
                  <a:rPr lang="en-US" sz="2000" b="1" dirty="0" err="1" smtClean="0"/>
                  <a:t>b</a:t>
                </a:r>
                <a:r>
                  <a:rPr lang="en-US" sz="2000" b="1" baseline="-25000" dirty="0" err="1" smtClean="0"/>
                  <a:t>min</a:t>
                </a:r>
                <a:r>
                  <a:rPr lang="he-IL" sz="2000" b="1" dirty="0" smtClean="0"/>
                  <a:t>) כאשר </a:t>
                </a:r>
                <a:r>
                  <a:rPr lang="en-US" sz="2000" b="1" dirty="0" smtClean="0"/>
                  <a:t>min</a:t>
                </a:r>
                <a:r>
                  <a:rPr lang="he-IL" sz="2000" b="1" dirty="0" smtClean="0"/>
                  <a:t> הוא ה-</a:t>
                </a:r>
                <a:r>
                  <a:rPr lang="en-US" sz="2000" b="1" dirty="0" smtClean="0"/>
                  <a:t>i</a:t>
                </a:r>
                <a:r>
                  <a:rPr lang="he-IL" sz="2000" b="1" dirty="0" smtClean="0"/>
                  <a:t> עבורו מתקבל </a:t>
                </a:r>
              </a:p>
              <a:p>
                <a:pPr>
                  <a:lnSpc>
                    <a:spcPct val="150000"/>
                  </a:lnSpc>
                </a:pPr>
                <a:r>
                  <a:rPr lang="he-IL" sz="2000" b="1" dirty="0" smtClean="0"/>
                  <a:t>המינימום. כלומר (</a:t>
                </a:r>
                <a:r>
                  <a:rPr lang="en-US" sz="2000" b="1" dirty="0"/>
                  <a:t>x</a:t>
                </a:r>
                <a:r>
                  <a:rPr lang="en-US" sz="2000" b="1" baseline="-25000" dirty="0"/>
                  <a:t>0</a:t>
                </a:r>
                <a:r>
                  <a:rPr lang="en-US" sz="2000" b="1" dirty="0"/>
                  <a:t>, y</a:t>
                </a:r>
                <a:r>
                  <a:rPr lang="en-US" sz="2000" b="1" baseline="-25000" dirty="0"/>
                  <a:t>0</a:t>
                </a:r>
                <a:r>
                  <a:rPr lang="he-IL" sz="2000" b="1" dirty="0" smtClean="0"/>
                  <a:t>) נמצאת באזור של אתר זה. 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-99392"/>
                <a:ext cx="8892480" cy="3421449"/>
              </a:xfrm>
              <a:prstGeom prst="rect">
                <a:avLst/>
              </a:prstGeom>
              <a:blipFill rotWithShape="1">
                <a:blip r:embed="rId3"/>
                <a:stretch>
                  <a:fillRect r="-754" b="-89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3275856" y="3669014"/>
            <a:ext cx="3161134" cy="2640306"/>
            <a:chOff x="3275856" y="3669014"/>
            <a:chExt cx="3161134" cy="2640306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904" y="3669014"/>
              <a:ext cx="2729086" cy="2640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275856" y="5301208"/>
              <a:ext cx="158417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b="1" dirty="0"/>
                <a:t>(</a:t>
              </a:r>
              <a:r>
                <a:rPr lang="en-US" b="1" dirty="0" err="1" smtClean="0"/>
                <a:t>a</a:t>
              </a:r>
              <a:r>
                <a:rPr lang="en-US" b="1" baseline="-25000" dirty="0" err="1" smtClean="0"/>
                <a:t>min</a:t>
              </a:r>
              <a:r>
                <a:rPr lang="en-US" b="1" dirty="0" smtClean="0"/>
                <a:t>, </a:t>
              </a:r>
              <a:r>
                <a:rPr lang="en-US" b="1" dirty="0" err="1" smtClean="0"/>
                <a:t>b</a:t>
              </a:r>
              <a:r>
                <a:rPr lang="en-US" b="1" baseline="-25000" dirty="0" err="1" smtClean="0"/>
                <a:t>min</a:t>
              </a:r>
              <a:r>
                <a:rPr lang="he-IL" b="1" dirty="0" smtClean="0"/>
                <a:t>)</a:t>
              </a:r>
              <a:endParaRPr lang="he-IL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75856" y="4643844"/>
              <a:ext cx="936104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b="1" dirty="0"/>
                <a:t>(</a:t>
              </a:r>
              <a:r>
                <a:rPr lang="en-US" b="1" dirty="0"/>
                <a:t>x</a:t>
              </a:r>
              <a:r>
                <a:rPr lang="en-US" b="1" baseline="-25000" dirty="0"/>
                <a:t>0</a:t>
              </a:r>
              <a:r>
                <a:rPr lang="en-US" b="1" dirty="0"/>
                <a:t>, y</a:t>
              </a:r>
              <a:r>
                <a:rPr lang="en-US" b="1" baseline="-25000" dirty="0"/>
                <a:t>0</a:t>
              </a:r>
              <a:r>
                <a:rPr lang="he-IL" b="1" dirty="0"/>
                <a:t>)</a:t>
              </a:r>
              <a:endParaRPr lang="he-IL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3923928" y="4509120"/>
              <a:ext cx="72008" cy="92333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39341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00351" y="260648"/>
            <a:ext cx="28007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מוטיבציה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3462" y="1268760"/>
            <a:ext cx="637866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he-IL" sz="2400" b="1" dirty="0" smtClean="0"/>
              <a:t>שימושי מאוד בתחומי עיבוד </a:t>
            </a:r>
            <a:r>
              <a:rPr lang="he-IL" sz="2400" b="1" dirty="0"/>
              <a:t>תמונה, חיפוש מידע, </a:t>
            </a:r>
            <a:endParaRPr lang="he-IL" sz="2400" b="1" dirty="0" smtClean="0"/>
          </a:p>
          <a:p>
            <a:r>
              <a:rPr lang="he-IL" sz="2400" b="1" dirty="0" smtClean="0"/>
              <a:t>תכנון </a:t>
            </a:r>
            <a:r>
              <a:rPr lang="he-IL" sz="2400" b="1" dirty="0"/>
              <a:t>תנועה של </a:t>
            </a:r>
            <a:r>
              <a:rPr lang="he-IL" sz="2400" b="1" dirty="0" smtClean="0"/>
              <a:t>רובוטים, ניתוח </a:t>
            </a:r>
            <a:r>
              <a:rPr lang="he-IL" sz="2400" b="1" dirty="0"/>
              <a:t>גדילה של </a:t>
            </a:r>
            <a:r>
              <a:rPr lang="he-IL" sz="2400" b="1" dirty="0" smtClean="0"/>
              <a:t>גבישים </a:t>
            </a:r>
          </a:p>
          <a:p>
            <a:r>
              <a:rPr lang="he-IL" sz="2400" b="1" dirty="0" smtClean="0"/>
              <a:t>ועוד הרבה תחומים אחרים... </a:t>
            </a:r>
          </a:p>
          <a:p>
            <a:r>
              <a:rPr lang="he-IL" sz="2400" b="1" dirty="0" smtClean="0"/>
              <a:t>אפילו בתחום האמנות והעיצוב...</a:t>
            </a:r>
            <a:endParaRPr lang="en-US" sz="2400" b="1" cap="none" spc="0" dirty="0">
              <a:ln w="5080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182934"/>
            <a:ext cx="4539425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ction Button: Information 8">
            <a:hlinkClick r:id="rId4" highlightClick="1"/>
          </p:cNvPr>
          <p:cNvSpPr/>
          <p:nvPr/>
        </p:nvSpPr>
        <p:spPr>
          <a:xfrm>
            <a:off x="7524328" y="4797152"/>
            <a:ext cx="1008112" cy="906487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2362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79512" y="-99392"/>
                <a:ext cx="8892480" cy="203645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he-IL" sz="2000" b="1" u="sng" dirty="0" smtClean="0">
                    <a:solidFill>
                      <a:srgbClr val="002060"/>
                    </a:solidFill>
                  </a:rPr>
                  <a:t>הערה- המשך:</a:t>
                </a:r>
                <a:endParaRPr lang="he-IL" sz="2000" b="1" dirty="0" smtClean="0"/>
              </a:p>
              <a:p>
                <a:pPr>
                  <a:lnSpc>
                    <a:spcPct val="150000"/>
                  </a:lnSpc>
                </a:pPr>
                <a:r>
                  <a:rPr lang="he-IL" sz="2000" b="1" dirty="0" smtClean="0"/>
                  <a:t>אם יש 2 שעבורם מתקבל המקסימום במעטפת העליונה אז </a:t>
                </a:r>
                <a:r>
                  <a:rPr lang="he-IL" sz="2000" b="1" dirty="0" smtClean="0"/>
                  <a:t>עבור </a:t>
                </a:r>
                <a:r>
                  <a:rPr lang="he-IL" sz="2000" b="1" dirty="0" smtClean="0"/>
                  <a:t>אותם</a:t>
                </a:r>
                <a:r>
                  <a:rPr lang="he-IL" sz="2000" b="1" dirty="0" smtClean="0"/>
                  <a:t> 2 </a:t>
                </a:r>
                <a:endParaRPr lang="he-IL" sz="2000" b="1" dirty="0" smtClean="0"/>
              </a:p>
              <a:p>
                <a:pPr>
                  <a:lnSpc>
                    <a:spcPct val="150000"/>
                  </a:lnSpc>
                </a:pPr>
                <a:r>
                  <a:rPr lang="he-IL" sz="2000" b="1" dirty="0" smtClean="0"/>
                  <a:t>מתקבל מינימום </a:t>
                </a:r>
                <a:r>
                  <a:rPr lang="he-IL" sz="2000" b="1" dirty="0" smtClean="0">
                    <a:sym typeface="Wingdings" pitchFamily="2" charset="2"/>
                  </a:rPr>
                  <a:t>ב-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b="1" i="1" dirty="0">
                            <a:latin typeface="Cambria Math"/>
                            <a:sym typeface="Wingdings" pitchFamily="2" charset="2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2000" b="1" dirty="0">
                            <a:sym typeface="Wingdings" pitchFamily="2" charset="2"/>
                          </a:rPr>
                          <m:t>( (</m:t>
                        </m:r>
                        <m:r>
                          <m:rPr>
                            <m:nor/>
                          </m:rPr>
                          <a:rPr lang="en-US" sz="2000" b="1" dirty="0"/>
                          <m:t>x</m:t>
                        </m:r>
                        <m:r>
                          <m:rPr>
                            <m:nor/>
                          </m:rPr>
                          <a:rPr lang="en-US" sz="2000" b="1" baseline="-25000" dirty="0"/>
                          <m:t>0</m:t>
                        </m:r>
                        <m:r>
                          <m:rPr>
                            <m:nor/>
                          </m:rPr>
                          <a:rPr lang="en-US" sz="2000" b="1" dirty="0">
                            <a:sym typeface="Wingdings" pitchFamily="2" charset="2"/>
                          </a:rPr>
                          <m:t>− </m:t>
                        </m:r>
                        <m:r>
                          <m:rPr>
                            <m:nor/>
                          </m:rPr>
                          <a:rPr lang="en-US" sz="2000" b="1" dirty="0"/>
                          <m:t>a</m:t>
                        </m:r>
                        <m:r>
                          <m:rPr>
                            <m:nor/>
                          </m:rPr>
                          <a:rPr lang="en-US" sz="2000" b="1" baseline="-25000" dirty="0"/>
                          <m:t>i</m:t>
                        </m:r>
                        <m:r>
                          <m:rPr>
                            <m:nor/>
                          </m:rPr>
                          <a:rPr lang="en-US" sz="2000" b="1" baseline="-25000" dirty="0"/>
                          <m:t> )</m:t>
                        </m:r>
                        <m:r>
                          <m:rPr>
                            <m:nor/>
                          </m:rPr>
                          <a:rPr lang="en-US" sz="2000" b="1" baseline="30000" dirty="0"/>
                          <m:t>2 </m:t>
                        </m:r>
                        <m:r>
                          <m:rPr>
                            <m:nor/>
                          </m:rPr>
                          <a:rPr lang="en-US" sz="2000" b="1" dirty="0"/>
                          <m:t>+ (</m:t>
                        </m:r>
                        <m:r>
                          <m:rPr>
                            <m:nor/>
                          </m:rPr>
                          <a:rPr lang="en-US" sz="2000" b="1" dirty="0"/>
                          <m:t>y</m:t>
                        </m:r>
                        <m:r>
                          <m:rPr>
                            <m:nor/>
                          </m:rPr>
                          <a:rPr lang="en-US" sz="2000" b="1" baseline="-25000" dirty="0"/>
                          <m:t>0</m:t>
                        </m:r>
                        <m:r>
                          <m:rPr>
                            <m:nor/>
                          </m:rPr>
                          <a:rPr lang="en-US" sz="2000" b="1" dirty="0"/>
                          <m:t>− </m:t>
                        </m:r>
                        <m:r>
                          <m:rPr>
                            <m:nor/>
                          </m:rPr>
                          <a:rPr lang="en-US" sz="2000" b="1" dirty="0"/>
                          <m:t>bi</m:t>
                        </m:r>
                        <m:r>
                          <m:rPr>
                            <m:nor/>
                          </m:rPr>
                          <a:rPr lang="en-US" sz="2000" b="1" dirty="0"/>
                          <m:t>)</m:t>
                        </m:r>
                        <m:r>
                          <m:rPr>
                            <m:nor/>
                          </m:rPr>
                          <a:rPr lang="en-US" sz="2000" b="1" baseline="30000" dirty="0"/>
                          <m:t>2</m:t>
                        </m:r>
                        <m:r>
                          <m:rPr>
                            <m:nor/>
                          </m:rPr>
                          <a:rPr lang="en-US" sz="2000" b="1" dirty="0">
                            <a:sym typeface="Wingdings" pitchFamily="2" charset="2"/>
                          </a:rPr>
                          <m:t>)</m:t>
                        </m:r>
                      </m:e>
                    </m:rad>
                  </m:oMath>
                </a14:m>
                <a:r>
                  <a:rPr lang="he-IL" sz="2000" b="1" dirty="0" smtClean="0"/>
                  <a:t> </a:t>
                </a:r>
                <a:r>
                  <a:rPr lang="he-IL" sz="2000" b="1" dirty="0"/>
                  <a:t>ולכן (</a:t>
                </a:r>
                <a:r>
                  <a:rPr lang="en-US" sz="2000" b="1" dirty="0"/>
                  <a:t>x</a:t>
                </a:r>
                <a:r>
                  <a:rPr lang="en-US" sz="2000" b="1" baseline="-25000" dirty="0"/>
                  <a:t>0</a:t>
                </a:r>
                <a:r>
                  <a:rPr lang="en-US" sz="2000" b="1" dirty="0"/>
                  <a:t>, y</a:t>
                </a:r>
                <a:r>
                  <a:rPr lang="en-US" sz="2000" b="1" baseline="-25000" dirty="0"/>
                  <a:t>0</a:t>
                </a:r>
                <a:r>
                  <a:rPr lang="he-IL" sz="2000" b="1" dirty="0"/>
                  <a:t>) </a:t>
                </a:r>
                <a:r>
                  <a:rPr lang="he-IL" sz="2000" b="1" dirty="0" smtClean="0"/>
                  <a:t>נמצאת על קשת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b="1" dirty="0" err="1" smtClean="0"/>
                  <a:t>Voronoi</a:t>
                </a:r>
                <a:r>
                  <a:rPr lang="he-IL" sz="2000" b="1" dirty="0" smtClean="0"/>
                  <a:t> ששני האתרים המתאימים חולקים.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-99392"/>
                <a:ext cx="8892480" cy="2036455"/>
              </a:xfrm>
              <a:prstGeom prst="rect">
                <a:avLst/>
              </a:prstGeom>
              <a:blipFill rotWithShape="1">
                <a:blip r:embed="rId3"/>
                <a:stretch>
                  <a:fillRect r="-822" b="-209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16024" y="3624793"/>
                <a:ext cx="8892480" cy="203645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he-IL" sz="2000" b="1" dirty="0" smtClean="0"/>
                  <a:t>אם יש 3 שעבורם מתקבל המקסימום אז </a:t>
                </a:r>
                <a:r>
                  <a:rPr lang="he-IL" sz="2000" b="1" dirty="0" smtClean="0"/>
                  <a:t>עבור אותם</a:t>
                </a:r>
                <a:r>
                  <a:rPr lang="he-IL" sz="2000" b="1" dirty="0" smtClean="0"/>
                  <a:t> </a:t>
                </a:r>
                <a:r>
                  <a:rPr lang="he-IL" sz="2000" b="1" dirty="0" smtClean="0"/>
                  <a:t>3 </a:t>
                </a:r>
                <a:r>
                  <a:rPr lang="he-IL" sz="2000" b="1" dirty="0" smtClean="0"/>
                  <a:t>מתקבל </a:t>
                </a:r>
                <a:r>
                  <a:rPr lang="he-IL" sz="2000" b="1" dirty="0" smtClean="0"/>
                  <a:t>מינימום </a:t>
                </a:r>
                <a:endParaRPr lang="he-IL" sz="2000" b="1" dirty="0" smtClean="0"/>
              </a:p>
              <a:p>
                <a:pPr>
                  <a:lnSpc>
                    <a:spcPct val="150000"/>
                  </a:lnSpc>
                </a:pPr>
                <a:r>
                  <a:rPr lang="he-IL" sz="2000" b="1" dirty="0" smtClean="0">
                    <a:sym typeface="Wingdings" pitchFamily="2" charset="2"/>
                  </a:rPr>
                  <a:t>ב-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b="1" i="1" dirty="0">
                            <a:latin typeface="Cambria Math"/>
                            <a:sym typeface="Wingdings" pitchFamily="2" charset="2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2000" b="1" dirty="0">
                            <a:sym typeface="Wingdings" pitchFamily="2" charset="2"/>
                          </a:rPr>
                          <m:t>( (</m:t>
                        </m:r>
                        <m:r>
                          <m:rPr>
                            <m:nor/>
                          </m:rPr>
                          <a:rPr lang="en-US" sz="2000" b="1" dirty="0"/>
                          <m:t>x</m:t>
                        </m:r>
                        <m:r>
                          <m:rPr>
                            <m:nor/>
                          </m:rPr>
                          <a:rPr lang="en-US" sz="2000" b="1" baseline="-25000" dirty="0"/>
                          <m:t>0</m:t>
                        </m:r>
                        <m:r>
                          <m:rPr>
                            <m:nor/>
                          </m:rPr>
                          <a:rPr lang="en-US" sz="2000" b="1" dirty="0">
                            <a:sym typeface="Wingdings" pitchFamily="2" charset="2"/>
                          </a:rPr>
                          <m:t>− </m:t>
                        </m:r>
                        <m:r>
                          <m:rPr>
                            <m:nor/>
                          </m:rPr>
                          <a:rPr lang="en-US" sz="2000" b="1" dirty="0"/>
                          <m:t>a</m:t>
                        </m:r>
                        <m:r>
                          <m:rPr>
                            <m:nor/>
                          </m:rPr>
                          <a:rPr lang="en-US" sz="2000" b="1" baseline="-25000" dirty="0"/>
                          <m:t>i</m:t>
                        </m:r>
                        <m:r>
                          <m:rPr>
                            <m:nor/>
                          </m:rPr>
                          <a:rPr lang="en-US" sz="2000" b="1" baseline="-25000" dirty="0"/>
                          <m:t> )</m:t>
                        </m:r>
                        <m:r>
                          <m:rPr>
                            <m:nor/>
                          </m:rPr>
                          <a:rPr lang="en-US" sz="2000" b="1" baseline="30000" dirty="0"/>
                          <m:t>2 </m:t>
                        </m:r>
                        <m:r>
                          <m:rPr>
                            <m:nor/>
                          </m:rPr>
                          <a:rPr lang="en-US" sz="2000" b="1" dirty="0"/>
                          <m:t>+ (</m:t>
                        </m:r>
                        <m:r>
                          <m:rPr>
                            <m:nor/>
                          </m:rPr>
                          <a:rPr lang="en-US" sz="2000" b="1" dirty="0"/>
                          <m:t>y</m:t>
                        </m:r>
                        <m:r>
                          <m:rPr>
                            <m:nor/>
                          </m:rPr>
                          <a:rPr lang="en-US" sz="2000" b="1" baseline="-25000" dirty="0"/>
                          <m:t>0</m:t>
                        </m:r>
                        <m:r>
                          <m:rPr>
                            <m:nor/>
                          </m:rPr>
                          <a:rPr lang="en-US" sz="2000" b="1" dirty="0"/>
                          <m:t>− </m:t>
                        </m:r>
                        <m:r>
                          <m:rPr>
                            <m:nor/>
                          </m:rPr>
                          <a:rPr lang="en-US" sz="2000" b="1" dirty="0"/>
                          <m:t>bi</m:t>
                        </m:r>
                        <m:r>
                          <m:rPr>
                            <m:nor/>
                          </m:rPr>
                          <a:rPr lang="en-US" sz="2000" b="1" dirty="0"/>
                          <m:t>)</m:t>
                        </m:r>
                        <m:r>
                          <m:rPr>
                            <m:nor/>
                          </m:rPr>
                          <a:rPr lang="en-US" sz="2000" b="1" baseline="30000" dirty="0"/>
                          <m:t>2</m:t>
                        </m:r>
                        <m:r>
                          <m:rPr>
                            <m:nor/>
                          </m:rPr>
                          <a:rPr lang="en-US" sz="2000" b="1" dirty="0">
                            <a:sym typeface="Wingdings" pitchFamily="2" charset="2"/>
                          </a:rPr>
                          <m:t>)</m:t>
                        </m:r>
                      </m:e>
                    </m:rad>
                  </m:oMath>
                </a14:m>
                <a:r>
                  <a:rPr lang="he-IL" sz="2000" b="1" baseline="-25000" dirty="0" smtClean="0"/>
                  <a:t> </a:t>
                </a:r>
                <a:r>
                  <a:rPr lang="he-IL" sz="2000" b="1" dirty="0"/>
                  <a:t>ולכן (</a:t>
                </a:r>
                <a:r>
                  <a:rPr lang="en-US" sz="2000" b="1" dirty="0"/>
                  <a:t>x</a:t>
                </a:r>
                <a:r>
                  <a:rPr lang="en-US" sz="2000" b="1" baseline="-25000" dirty="0"/>
                  <a:t>0</a:t>
                </a:r>
                <a:r>
                  <a:rPr lang="en-US" sz="2000" b="1" dirty="0"/>
                  <a:t>, y</a:t>
                </a:r>
                <a:r>
                  <a:rPr lang="en-US" sz="2000" b="1" baseline="-25000" dirty="0"/>
                  <a:t>0</a:t>
                </a:r>
                <a:r>
                  <a:rPr lang="he-IL" sz="2000" b="1" dirty="0"/>
                  <a:t>) נמצאת על </a:t>
                </a:r>
                <a:r>
                  <a:rPr lang="he-IL" sz="2000" b="1" dirty="0" smtClean="0"/>
                  <a:t>קודקוד  </a:t>
                </a:r>
                <a:r>
                  <a:rPr lang="en-US" sz="2000" b="1" dirty="0" err="1" smtClean="0"/>
                  <a:t>Voronoi</a:t>
                </a:r>
                <a:r>
                  <a:rPr lang="he-IL" sz="2000" b="1" dirty="0" smtClean="0"/>
                  <a:t> ששלושת </a:t>
                </a:r>
              </a:p>
              <a:p>
                <a:pPr>
                  <a:lnSpc>
                    <a:spcPct val="150000"/>
                  </a:lnSpc>
                </a:pPr>
                <a:r>
                  <a:rPr lang="he-IL" sz="2000" b="1" dirty="0" smtClean="0"/>
                  <a:t>האתרים חולקים.</a:t>
                </a:r>
                <a:endParaRPr lang="he-IL" sz="2000" b="1" dirty="0"/>
              </a:p>
              <a:p>
                <a:pPr>
                  <a:lnSpc>
                    <a:spcPct val="150000"/>
                  </a:lnSpc>
                </a:pPr>
                <a:endParaRPr lang="he-IL" sz="2000" b="1" dirty="0" smtClean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24" y="3624793"/>
                <a:ext cx="8892480" cy="2036455"/>
              </a:xfrm>
              <a:prstGeom prst="rect">
                <a:avLst/>
              </a:prstGeom>
              <a:blipFill rotWithShape="1">
                <a:blip r:embed="rId4"/>
                <a:stretch>
                  <a:fillRect r="-754" b="-179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2195736" y="1838090"/>
            <a:ext cx="2160240" cy="1815695"/>
            <a:chOff x="2195736" y="1838090"/>
            <a:chExt cx="2160240" cy="181569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1838090"/>
              <a:ext cx="1728192" cy="18156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2195736" y="2276872"/>
              <a:ext cx="936104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b="1" dirty="0"/>
                <a:t>(</a:t>
              </a:r>
              <a:r>
                <a:rPr lang="en-US" b="1" dirty="0"/>
                <a:t>x</a:t>
              </a:r>
              <a:r>
                <a:rPr lang="en-US" b="1" baseline="-25000" dirty="0"/>
                <a:t>0</a:t>
              </a:r>
              <a:r>
                <a:rPr lang="en-US" b="1" dirty="0"/>
                <a:t>, y</a:t>
              </a:r>
              <a:r>
                <a:rPr lang="en-US" b="1" baseline="-25000" dirty="0"/>
                <a:t>0</a:t>
              </a:r>
              <a:r>
                <a:rPr lang="he-IL" b="1" dirty="0"/>
                <a:t>)</a:t>
              </a:r>
              <a:endParaRPr lang="he-IL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2915816" y="2204864"/>
              <a:ext cx="72008" cy="92333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555776" y="4870672"/>
            <a:ext cx="1830019" cy="1726679"/>
            <a:chOff x="2555776" y="4870672"/>
            <a:chExt cx="1830019" cy="172667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2329" y="4870672"/>
              <a:ext cx="1643466" cy="1726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2555776" y="5517232"/>
              <a:ext cx="936104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b="1" dirty="0"/>
                <a:t>(</a:t>
              </a:r>
              <a:r>
                <a:rPr lang="en-US" b="1" dirty="0"/>
                <a:t>x</a:t>
              </a:r>
              <a:r>
                <a:rPr lang="en-US" b="1" baseline="-25000" dirty="0"/>
                <a:t>0</a:t>
              </a:r>
              <a:r>
                <a:rPr lang="en-US" b="1" dirty="0"/>
                <a:t>, y</a:t>
              </a:r>
              <a:r>
                <a:rPr lang="en-US" b="1" baseline="-25000" dirty="0"/>
                <a:t>0</a:t>
              </a:r>
              <a:r>
                <a:rPr lang="he-IL" b="1" dirty="0"/>
                <a:t>)</a:t>
              </a:r>
              <a:endParaRPr lang="he-IL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3455876" y="5700446"/>
              <a:ext cx="108012" cy="104818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387145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548680"/>
            <a:ext cx="889248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dirty="0" smtClean="0">
                <a:solidFill>
                  <a:srgbClr val="002060"/>
                </a:solidFill>
              </a:rPr>
              <a:t>בהינתן קבוצת נקודות  </a:t>
            </a:r>
            <a:r>
              <a:rPr lang="en-US" sz="2000" b="1" dirty="0" smtClean="0">
                <a:solidFill>
                  <a:srgbClr val="002060"/>
                </a:solidFill>
              </a:rPr>
              <a:t>S</a:t>
            </a:r>
            <a:r>
              <a:rPr lang="he-IL" sz="2000" b="1" dirty="0" smtClean="0">
                <a:solidFill>
                  <a:srgbClr val="002060"/>
                </a:solidFill>
              </a:rPr>
              <a:t> במישור </a:t>
            </a:r>
            <a:r>
              <a:rPr lang="en-US" sz="2000" b="1" dirty="0" smtClean="0">
                <a:solidFill>
                  <a:srgbClr val="002060"/>
                </a:solidFill>
              </a:rPr>
              <a:t>xy</a:t>
            </a:r>
            <a:r>
              <a:rPr lang="he-IL" sz="2000" b="1" dirty="0" smtClean="0">
                <a:solidFill>
                  <a:srgbClr val="002060"/>
                </a:solidFill>
              </a:rPr>
              <a:t>, ניקח את הנקודות (</a:t>
            </a:r>
            <a:r>
              <a:rPr lang="en-US" sz="2000" b="1" dirty="0" smtClean="0">
                <a:solidFill>
                  <a:srgbClr val="002060"/>
                </a:solidFill>
              </a:rPr>
              <a:t>a, b, a</a:t>
            </a:r>
            <a:r>
              <a:rPr lang="en-US" sz="2000" b="1" baseline="30000" dirty="0" smtClean="0">
                <a:solidFill>
                  <a:srgbClr val="002060"/>
                </a:solidFill>
              </a:rPr>
              <a:t>2</a:t>
            </a:r>
            <a:r>
              <a:rPr lang="en-US" sz="2000" b="1" dirty="0" smtClean="0">
                <a:solidFill>
                  <a:srgbClr val="002060"/>
                </a:solidFill>
              </a:rPr>
              <a:t>+b</a:t>
            </a:r>
            <a:r>
              <a:rPr lang="en-US" sz="2000" b="1" baseline="30000" dirty="0" smtClean="0">
                <a:solidFill>
                  <a:srgbClr val="002060"/>
                </a:solidFill>
              </a:rPr>
              <a:t>2</a:t>
            </a:r>
            <a:r>
              <a:rPr lang="he-IL" sz="2000" b="1" dirty="0" smtClean="0">
                <a:solidFill>
                  <a:srgbClr val="002060"/>
                </a:solidFill>
              </a:rPr>
              <a:t>) כאשר (</a:t>
            </a:r>
            <a:r>
              <a:rPr lang="en-US" sz="2000" b="1" dirty="0" smtClean="0">
                <a:solidFill>
                  <a:srgbClr val="002060"/>
                </a:solidFill>
              </a:rPr>
              <a:t>a, b</a:t>
            </a:r>
            <a:r>
              <a:rPr lang="he-IL" sz="2000" b="1" dirty="0" smtClean="0">
                <a:solidFill>
                  <a:srgbClr val="002060"/>
                </a:solidFill>
              </a:rPr>
              <a:t>) נקודה של </a:t>
            </a:r>
            <a:r>
              <a:rPr lang="en-US" sz="2000" b="1" dirty="0" smtClean="0">
                <a:solidFill>
                  <a:srgbClr val="002060"/>
                </a:solidFill>
              </a:rPr>
              <a:t>S</a:t>
            </a:r>
            <a:r>
              <a:rPr lang="he-IL" sz="2000" b="1" dirty="0" smtClean="0">
                <a:solidFill>
                  <a:srgbClr val="002060"/>
                </a:solidFill>
              </a:rPr>
              <a:t> (ממש כמו קודם). עכשיו נמצא את הקמור של הנקודות ב- </a:t>
            </a:r>
            <a:r>
              <a:rPr lang="en-US" sz="2000" b="1" dirty="0" smtClean="0">
                <a:solidFill>
                  <a:srgbClr val="002060"/>
                </a:solidFill>
              </a:rPr>
              <a:t>3D</a:t>
            </a:r>
            <a:r>
              <a:rPr lang="he-IL" sz="2000" b="1" dirty="0" smtClean="0">
                <a:solidFill>
                  <a:srgbClr val="002060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>
                <a:solidFill>
                  <a:srgbClr val="002060"/>
                </a:solidFill>
              </a:rPr>
              <a:t>אמרנו שהטלת הקמור התחתון תיתן את טריאנגולציית </a:t>
            </a:r>
            <a:r>
              <a:rPr lang="en-US" sz="2000" b="1" dirty="0" smtClean="0">
                <a:solidFill>
                  <a:srgbClr val="002060"/>
                </a:solidFill>
              </a:rPr>
              <a:t>Delaunay</a:t>
            </a:r>
            <a:r>
              <a:rPr lang="he-IL" sz="2000" b="1" dirty="0" smtClean="0">
                <a:solidFill>
                  <a:srgbClr val="002060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>
                <a:solidFill>
                  <a:srgbClr val="002060"/>
                </a:solidFill>
              </a:rPr>
              <a:t>מה לגבי הקמור העליון? אם נבצע הטלה שלו למישור </a:t>
            </a:r>
            <a:r>
              <a:rPr lang="en-US" sz="2000" b="1" dirty="0" smtClean="0">
                <a:solidFill>
                  <a:srgbClr val="002060"/>
                </a:solidFill>
              </a:rPr>
              <a:t>xy</a:t>
            </a:r>
            <a:r>
              <a:rPr lang="he-IL" sz="2000" b="1" dirty="0" smtClean="0">
                <a:solidFill>
                  <a:srgbClr val="002060"/>
                </a:solidFill>
              </a:rPr>
              <a:t> מה נקבל?</a:t>
            </a:r>
          </a:p>
        </p:txBody>
      </p:sp>
      <p:sp>
        <p:nvSpPr>
          <p:cNvPr id="5" name="Rectangle 4"/>
          <p:cNvSpPr/>
          <p:nvPr/>
        </p:nvSpPr>
        <p:spPr>
          <a:xfrm>
            <a:off x="4427984" y="116632"/>
            <a:ext cx="12121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תרגיל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2924944"/>
            <a:ext cx="8892480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dirty="0" smtClean="0"/>
              <a:t>נקבל </a:t>
            </a:r>
            <a:r>
              <a:rPr lang="en-US" sz="2000" b="1" u="sng" dirty="0"/>
              <a:t>F</a:t>
            </a:r>
            <a:r>
              <a:rPr lang="en-US" sz="2000" b="1" u="sng" dirty="0" smtClean="0"/>
              <a:t>urthest </a:t>
            </a:r>
            <a:r>
              <a:rPr lang="en-US" sz="2000" b="1" u="sng" dirty="0"/>
              <a:t>S</a:t>
            </a:r>
            <a:r>
              <a:rPr lang="en-US" sz="2000" b="1" u="sng" dirty="0" smtClean="0"/>
              <a:t>ite Delaunay Triangulation</a:t>
            </a:r>
            <a:r>
              <a:rPr lang="he-IL" sz="2000" b="1" u="sng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כזכור, טריאנגולציית </a:t>
            </a:r>
            <a:r>
              <a:rPr lang="en-US" sz="2000" b="1" dirty="0" smtClean="0"/>
              <a:t>Delaunay</a:t>
            </a:r>
            <a:r>
              <a:rPr lang="he-IL" sz="2000" b="1" dirty="0" smtClean="0"/>
              <a:t> של קבוצת נקודות </a:t>
            </a:r>
            <a:r>
              <a:rPr lang="en-US" sz="2000" b="1" dirty="0" smtClean="0"/>
              <a:t>S</a:t>
            </a:r>
            <a:r>
              <a:rPr lang="he-IL" sz="2000" b="1" dirty="0" smtClean="0"/>
              <a:t> היא טריאנגולצייה שבה 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בפנים המעגל החוסם של כל משולש של הטריאנגולצייה לא קיימות נקודות של </a:t>
            </a:r>
            <a:r>
              <a:rPr lang="en-US" sz="2000" b="1" dirty="0" smtClean="0"/>
              <a:t>S</a:t>
            </a:r>
            <a:r>
              <a:rPr lang="he-IL" sz="2000" b="1" dirty="0" smtClean="0"/>
              <a:t>.</a:t>
            </a:r>
          </a:p>
          <a:p>
            <a:pPr>
              <a:lnSpc>
                <a:spcPct val="150000"/>
              </a:lnSpc>
            </a:pPr>
            <a:endParaRPr lang="he-IL" sz="2000" b="1" dirty="0" smtClean="0"/>
          </a:p>
          <a:p>
            <a:pPr>
              <a:lnSpc>
                <a:spcPct val="150000"/>
              </a:lnSpc>
            </a:pPr>
            <a:r>
              <a:rPr lang="he-IL" sz="2000" b="1" dirty="0" smtClean="0"/>
              <a:t>אם בקבוצת נקודות נתונה </a:t>
            </a:r>
            <a:r>
              <a:rPr lang="en-US" sz="2000" b="1" dirty="0" smtClean="0"/>
              <a:t>S</a:t>
            </a:r>
            <a:r>
              <a:rPr lang="he-IL" sz="2000" b="1" dirty="0" smtClean="0"/>
              <a:t> כל הנקודות נמצאות על הקמור אז קיימת 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טריאנגולצייה שנקראת  </a:t>
            </a:r>
            <a:r>
              <a:rPr lang="en-US" sz="2000" b="1" dirty="0" smtClean="0"/>
              <a:t>Furthest Site Delaunay Triangulation</a:t>
            </a:r>
            <a:r>
              <a:rPr lang="he-IL" sz="2000" b="1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בטריאנגולצייה כזו </a:t>
            </a:r>
            <a:r>
              <a:rPr lang="he-IL" sz="2000" b="1" u="sng" dirty="0" smtClean="0"/>
              <a:t>בחוץ</a:t>
            </a:r>
            <a:r>
              <a:rPr lang="he-IL" sz="2000" b="1" dirty="0" smtClean="0"/>
              <a:t> של כל מעגל חוסם של משולש של הטריאנגולצייה 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לא קיימות נקודות של </a:t>
            </a:r>
            <a:r>
              <a:rPr lang="en-US" sz="2000" b="1" dirty="0" smtClean="0"/>
              <a:t>S</a:t>
            </a:r>
            <a:r>
              <a:rPr lang="he-IL" sz="2000" b="1" dirty="0" smtClean="0"/>
              <a:t>.</a:t>
            </a:r>
            <a:endParaRPr lang="he-IL" sz="2000" b="1" dirty="0"/>
          </a:p>
        </p:txBody>
      </p:sp>
    </p:spTree>
    <p:extLst>
      <p:ext uri="{BB962C8B-B14F-4D97-AF65-F5344CB8AC3E}">
        <p14:creationId xmlns:p14="http://schemas.microsoft.com/office/powerpoint/2010/main" val="203323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xample of Delaunay Triangulatio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36712"/>
            <a:ext cx="248027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Example of Furthest Side Delaunay Triangulation">
            <a:hlinkClick r:id="rId3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221088"/>
            <a:ext cx="2480276" cy="226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67744" y="1341994"/>
            <a:ext cx="4860032" cy="5028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/>
              <a:t>Delaunay Triangulation</a:t>
            </a:r>
            <a:endParaRPr lang="he-IL" sz="20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923928" y="4759984"/>
            <a:ext cx="4860032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/>
              <a:t>Furthest Site Delaunay Triangulation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כאן קבוצת הנקודות </a:t>
            </a:r>
            <a:r>
              <a:rPr lang="en-US" sz="2000" b="1" dirty="0" smtClean="0"/>
              <a:t>S</a:t>
            </a:r>
            <a:r>
              <a:rPr lang="he-IL" sz="2000" b="1" dirty="0" smtClean="0"/>
              <a:t> כולה בקמור, לכן קיימת טריאנגולצייה כזו.</a:t>
            </a:r>
          </a:p>
        </p:txBody>
      </p:sp>
    </p:spTree>
    <p:extLst>
      <p:ext uri="{BB962C8B-B14F-4D97-AF65-F5344CB8AC3E}">
        <p14:creationId xmlns:p14="http://schemas.microsoft.com/office/powerpoint/2010/main" val="99180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188640"/>
            <a:ext cx="8892480" cy="51706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dirty="0" smtClean="0">
                <a:solidFill>
                  <a:srgbClr val="002060"/>
                </a:solidFill>
              </a:rPr>
              <a:t>מדוע נקבל </a:t>
            </a:r>
            <a:r>
              <a:rPr lang="en-US" sz="2000" b="1" dirty="0">
                <a:solidFill>
                  <a:srgbClr val="002060"/>
                </a:solidFill>
              </a:rPr>
              <a:t>F</a:t>
            </a:r>
            <a:r>
              <a:rPr lang="en-US" sz="2000" b="1" dirty="0" smtClean="0">
                <a:solidFill>
                  <a:srgbClr val="002060"/>
                </a:solidFill>
              </a:rPr>
              <a:t>urthest </a:t>
            </a:r>
            <a:r>
              <a:rPr lang="en-US" sz="2000" b="1" dirty="0">
                <a:solidFill>
                  <a:srgbClr val="002060"/>
                </a:solidFill>
              </a:rPr>
              <a:t>S</a:t>
            </a:r>
            <a:r>
              <a:rPr lang="en-US" sz="2000" b="1" dirty="0" smtClean="0">
                <a:solidFill>
                  <a:srgbClr val="002060"/>
                </a:solidFill>
              </a:rPr>
              <a:t>ite Delaunay Triangulation</a:t>
            </a:r>
            <a:r>
              <a:rPr lang="he-IL" sz="2000" b="1" dirty="0" smtClean="0">
                <a:solidFill>
                  <a:srgbClr val="002060"/>
                </a:solidFill>
              </a:rPr>
              <a:t>?</a:t>
            </a:r>
            <a:endParaRPr lang="he-IL" sz="2000" b="1" dirty="0"/>
          </a:p>
          <a:p>
            <a:pPr>
              <a:lnSpc>
                <a:spcPct val="150000"/>
              </a:lnSpc>
            </a:pPr>
            <a:r>
              <a:rPr lang="he-IL" sz="2000" b="1" dirty="0" smtClean="0"/>
              <a:t>באופן דומה למקרה של טריאנגולציית </a:t>
            </a:r>
            <a:r>
              <a:rPr lang="en-US" sz="2000" b="1" dirty="0" smtClean="0"/>
              <a:t>Delaunay</a:t>
            </a:r>
            <a:r>
              <a:rPr lang="he-IL" sz="2000" b="1" dirty="0" smtClean="0"/>
              <a:t>, הפעם מסתכלים 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על פאה  </a:t>
            </a:r>
            <a:r>
              <a:rPr lang="en-US" sz="2000" b="1" dirty="0" smtClean="0"/>
              <a:t>t</a:t>
            </a:r>
            <a:r>
              <a:rPr lang="he-IL" sz="2000" b="1" dirty="0" smtClean="0"/>
              <a:t> כלשהי של הקמור העליון. נסמן את המישור המכיל אותה ב- </a:t>
            </a:r>
            <a:r>
              <a:rPr lang="el-GR" sz="2000" b="1" dirty="0" smtClean="0"/>
              <a:t>π</a:t>
            </a:r>
            <a:r>
              <a:rPr lang="he-IL" sz="2000" b="1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כל נקודה (</a:t>
            </a:r>
            <a:r>
              <a:rPr lang="en-US" sz="2000" b="1" dirty="0" smtClean="0"/>
              <a:t>x, y, x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+y</a:t>
            </a:r>
            <a:r>
              <a:rPr lang="en-US" sz="2000" b="1" baseline="30000" dirty="0" smtClean="0"/>
              <a:t>2</a:t>
            </a:r>
            <a:r>
              <a:rPr lang="he-IL" sz="2000" b="1" dirty="0" smtClean="0"/>
              <a:t>)  שאינה קודקוד של הפאה כאשר (</a:t>
            </a:r>
            <a:r>
              <a:rPr lang="en-US" sz="2000" b="1" dirty="0" err="1" smtClean="0"/>
              <a:t>x,y</a:t>
            </a:r>
            <a:r>
              <a:rPr lang="he-IL" sz="2000" b="1" dirty="0" smtClean="0"/>
              <a:t>) נקודה מ-</a:t>
            </a:r>
            <a:r>
              <a:rPr lang="en-US" sz="2000" b="1" dirty="0" smtClean="0"/>
              <a:t>S</a:t>
            </a:r>
            <a:r>
              <a:rPr lang="he-IL" sz="2000" b="1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נמצאת מתחת למישור </a:t>
            </a:r>
            <a:r>
              <a:rPr lang="el-GR" sz="2000" b="1" dirty="0"/>
              <a:t>π</a:t>
            </a:r>
            <a:r>
              <a:rPr lang="he-IL" sz="2000" b="1" dirty="0" smtClean="0"/>
              <a:t> (אחרת לא מדובר בפאה של קמור עליון).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המישור הזה חותך את הפרבולואיד באליפסה. לאחר הטלתה מקבלים מעגל 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במישור. כל נקודה </a:t>
            </a:r>
            <a:r>
              <a:rPr lang="he-IL" sz="2000" b="1" dirty="0"/>
              <a:t>(</a:t>
            </a:r>
            <a:r>
              <a:rPr lang="en-US" sz="2000" b="1" dirty="0"/>
              <a:t>x, y, x</a:t>
            </a:r>
            <a:r>
              <a:rPr lang="en-US" sz="2000" b="1" baseline="30000" dirty="0"/>
              <a:t>2</a:t>
            </a:r>
            <a:r>
              <a:rPr lang="en-US" sz="2000" b="1" dirty="0"/>
              <a:t>+y</a:t>
            </a:r>
            <a:r>
              <a:rPr lang="en-US" sz="2000" b="1" baseline="30000" dirty="0"/>
              <a:t>2</a:t>
            </a:r>
            <a:r>
              <a:rPr lang="he-IL" sz="2000" b="1" dirty="0"/>
              <a:t>) </a:t>
            </a:r>
            <a:r>
              <a:rPr lang="he-IL" sz="2000" b="1" dirty="0" smtClean="0"/>
              <a:t>כזו הנקודה המתאימה לה מ-</a:t>
            </a:r>
            <a:r>
              <a:rPr lang="en-US" sz="2000" b="1" dirty="0" smtClean="0"/>
              <a:t>S</a:t>
            </a:r>
            <a:r>
              <a:rPr lang="he-IL" sz="2000" b="1" dirty="0" smtClean="0"/>
              <a:t> (</a:t>
            </a:r>
            <a:r>
              <a:rPr lang="en-US" sz="2000" b="1" dirty="0" smtClean="0"/>
              <a:t>x, y</a:t>
            </a:r>
            <a:r>
              <a:rPr lang="he-IL" sz="2000" b="1" dirty="0" smtClean="0"/>
              <a:t>) תימצא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בהכרח בתוך המעגל, ממש באופן דומה למה שהראנו קודם.</a:t>
            </a:r>
          </a:p>
          <a:p>
            <a:pPr>
              <a:lnSpc>
                <a:spcPct val="150000"/>
              </a:lnSpc>
            </a:pPr>
            <a:endParaRPr lang="he-IL" sz="2000" b="1" dirty="0"/>
          </a:p>
          <a:p>
            <a:pPr>
              <a:lnSpc>
                <a:spcPct val="150000"/>
              </a:lnSpc>
            </a:pPr>
            <a:r>
              <a:rPr lang="he-IL" sz="2000" b="1" dirty="0" smtClean="0"/>
              <a:t>לכן לא קיימות נקודות של </a:t>
            </a:r>
            <a:r>
              <a:rPr lang="en-US" sz="2000" b="1" dirty="0" smtClean="0"/>
              <a:t>S</a:t>
            </a:r>
            <a:r>
              <a:rPr lang="he-IL" sz="2000" b="1" dirty="0" smtClean="0"/>
              <a:t> מחוץ למעגל החוסם של המשולש המתאים. 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זה נכון לכל משולש ולכן מתקבלת הטריאנגולצייה הנדרשת.</a:t>
            </a:r>
          </a:p>
        </p:txBody>
      </p:sp>
    </p:spTree>
    <p:extLst>
      <p:ext uri="{BB962C8B-B14F-4D97-AF65-F5344CB8AC3E}">
        <p14:creationId xmlns:p14="http://schemas.microsoft.com/office/powerpoint/2010/main" val="331359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670" y="1196752"/>
            <a:ext cx="7192770" cy="2660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36512" y="4154304"/>
            <a:ext cx="889248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dirty="0" smtClean="0"/>
              <a:t>הדואליות של דיאגרמת  </a:t>
            </a:r>
            <a:r>
              <a:rPr lang="en-US" sz="2000" b="1" dirty="0" smtClean="0"/>
              <a:t>Voronoi</a:t>
            </a:r>
            <a:r>
              <a:rPr lang="he-IL" sz="2000" b="1" dirty="0" smtClean="0"/>
              <a:t> וטריאנגולציית  </a:t>
            </a:r>
            <a:r>
              <a:rPr lang="en-US" sz="2000" b="1" dirty="0" smtClean="0"/>
              <a:t>Delaunay</a:t>
            </a:r>
            <a:r>
              <a:rPr lang="he-IL" sz="2000" b="1" dirty="0" smtClean="0"/>
              <a:t> היא "צל" 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של הדואליות של קמור תחתון ומעטפת עליונה של מישורים משיקים.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ההתאמה הזו בין המבנים מרמזת על כך שאלגוריתם שמוצא אחד יכול להיות 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מומר בקלות לאלגוריתם למציאת האחר.</a:t>
            </a:r>
          </a:p>
        </p:txBody>
      </p:sp>
      <p:sp>
        <p:nvSpPr>
          <p:cNvPr id="7" name="Rectangle 6"/>
          <p:cNvSpPr/>
          <p:nvPr/>
        </p:nvSpPr>
        <p:spPr>
          <a:xfrm>
            <a:off x="3360490" y="407566"/>
            <a:ext cx="25282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סיכום הנושא</a:t>
            </a:r>
          </a:p>
        </p:txBody>
      </p:sp>
    </p:spTree>
    <p:extLst>
      <p:ext uri="{BB962C8B-B14F-4D97-AF65-F5344CB8AC3E}">
        <p14:creationId xmlns:p14="http://schemas.microsoft.com/office/powerpoint/2010/main" val="820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69948" y="407566"/>
            <a:ext cx="610936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אלגוריתם אינקרמנטלי</a:t>
            </a:r>
          </a:p>
          <a:p>
            <a:pPr algn="ctr"/>
            <a:r>
              <a:rPr lang="he-IL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לבניית טריאנגולציית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Delaunay </a:t>
            </a:r>
            <a:endParaRPr lang="he-IL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008" y="1844824"/>
            <a:ext cx="8892480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u="sng" dirty="0" smtClean="0"/>
              <a:t>סימונים חשובים: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/>
              <a:t>DT({p</a:t>
            </a:r>
            <a:r>
              <a:rPr lang="en-US" sz="2000" b="1" baseline="-25000" dirty="0" smtClean="0"/>
              <a:t>1</a:t>
            </a:r>
            <a:r>
              <a:rPr lang="en-US" sz="2000" b="1" dirty="0" smtClean="0"/>
              <a:t>,…, p</a:t>
            </a:r>
            <a:r>
              <a:rPr lang="en-US" sz="2000" b="1" baseline="-25000" dirty="0" smtClean="0"/>
              <a:t>n</a:t>
            </a:r>
            <a:r>
              <a:rPr lang="en-US" sz="2000" b="1" dirty="0" smtClean="0"/>
              <a:t>})</a:t>
            </a:r>
            <a:r>
              <a:rPr lang="he-IL" sz="2000" b="1" dirty="0" smtClean="0"/>
              <a:t>- טריאנגולציית </a:t>
            </a:r>
            <a:r>
              <a:rPr lang="en-US" sz="2000" b="1" dirty="0" smtClean="0"/>
              <a:t>Delaunay</a:t>
            </a:r>
            <a:r>
              <a:rPr lang="he-IL" sz="2000" b="1" dirty="0" smtClean="0"/>
              <a:t> של קבוצת נקודות </a:t>
            </a:r>
            <a:r>
              <a:rPr lang="en-US" sz="2000" b="1" dirty="0" smtClean="0"/>
              <a:t>p</a:t>
            </a:r>
            <a:r>
              <a:rPr lang="en-US" sz="2000" b="1" baseline="-25000" dirty="0" smtClean="0"/>
              <a:t>1</a:t>
            </a:r>
            <a:r>
              <a:rPr lang="en-US" sz="2000" b="1" dirty="0" smtClean="0"/>
              <a:t>,…, p</a:t>
            </a:r>
            <a:r>
              <a:rPr lang="en-US" sz="2000" b="1" baseline="-25000" dirty="0" smtClean="0"/>
              <a:t>n</a:t>
            </a:r>
            <a:r>
              <a:rPr lang="he-IL" sz="2000" b="1" baseline="-250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/>
              <a:t>DT</a:t>
            </a:r>
            <a:r>
              <a:rPr lang="en-US" sz="2000" b="1" baseline="-25000" dirty="0" smtClean="0"/>
              <a:t>i</a:t>
            </a:r>
            <a:r>
              <a:rPr lang="en-US" sz="2000" b="1" dirty="0" smtClean="0"/>
              <a:t> = DT({p</a:t>
            </a:r>
            <a:r>
              <a:rPr lang="en-US" sz="2000" b="1" baseline="-25000" dirty="0" smtClean="0"/>
              <a:t>1</a:t>
            </a:r>
            <a:r>
              <a:rPr lang="en-US" sz="2000" b="1" dirty="0" smtClean="0"/>
              <a:t>,…, p</a:t>
            </a:r>
            <a:r>
              <a:rPr lang="en-US" sz="2000" b="1" baseline="-25000" dirty="0" smtClean="0"/>
              <a:t>i</a:t>
            </a:r>
            <a:r>
              <a:rPr lang="en-US" sz="2000" b="1" dirty="0" smtClean="0"/>
              <a:t>})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496" y="3997513"/>
            <a:ext cx="889248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u="sng" dirty="0" smtClean="0"/>
              <a:t>עקרון האלגוריתם:</a:t>
            </a:r>
            <a:r>
              <a:rPr lang="he-IL" sz="2000" b="1" dirty="0" smtClean="0"/>
              <a:t> בכל שלב נמצא את </a:t>
            </a:r>
            <a:r>
              <a:rPr lang="en-US" sz="2000" b="1" dirty="0" smtClean="0"/>
              <a:t>DT</a:t>
            </a:r>
            <a:r>
              <a:rPr lang="en-US" sz="2000" b="1" baseline="-25000" dirty="0" smtClean="0"/>
              <a:t>i</a:t>
            </a:r>
            <a:r>
              <a:rPr lang="he-IL" sz="2000" b="1" baseline="-25000" dirty="0" smtClean="0"/>
              <a:t>  </a:t>
            </a:r>
            <a:r>
              <a:rPr lang="he-IL" sz="2000" b="1" dirty="0" smtClean="0"/>
              <a:t>ע"י הוספת הנקודה הבאה  </a:t>
            </a:r>
            <a:r>
              <a:rPr lang="en-US" sz="2000" b="1" dirty="0" smtClean="0"/>
              <a:t>p</a:t>
            </a:r>
            <a:r>
              <a:rPr lang="en-US" sz="2000" b="1" baseline="-25000" dirty="0" smtClean="0"/>
              <a:t>i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ל- </a:t>
            </a:r>
            <a:r>
              <a:rPr lang="en-US" sz="2000" b="1" dirty="0" smtClean="0"/>
              <a:t>DT</a:t>
            </a:r>
            <a:r>
              <a:rPr lang="en-US" sz="2000" b="1" baseline="-25000" dirty="0" smtClean="0"/>
              <a:t>i-1</a:t>
            </a:r>
            <a:r>
              <a:rPr lang="he-IL" sz="2000" b="1" baseline="-25000" dirty="0" smtClean="0"/>
              <a:t> </a:t>
            </a:r>
            <a:r>
              <a:rPr lang="he-IL" sz="2000" b="1" dirty="0" smtClean="0"/>
              <a:t>שמצאנו בשלב הקודם.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90378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17112" y="-27384"/>
            <a:ext cx="143500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תזכורת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54212"/>
            <a:ext cx="7006591" cy="2530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008" y="3548623"/>
            <a:ext cx="8892480" cy="24006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u="sng" dirty="0" smtClean="0"/>
              <a:t>הספר מציג את האלגוריתם באופן הבא: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מוצאים את המשולשים שהמעגל החסום שלהם מכיל את הנקודה החדשה.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מוחקים את האלכסונים של המצולע שהמשולשים יוצרים ומחברים את הנקודה 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החדשה לכל קודקודי המצולע. כך מתקבלת טריאנגולציית  </a:t>
            </a:r>
            <a:r>
              <a:rPr lang="en-US" sz="2000" b="1" dirty="0" smtClean="0"/>
              <a:t>Delaunay</a:t>
            </a:r>
            <a:r>
              <a:rPr lang="he-IL" sz="2000" b="1" dirty="0" smtClean="0"/>
              <a:t> החדשה.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אנחנו נציג בצורה טיפה שונה...</a:t>
            </a:r>
          </a:p>
        </p:txBody>
      </p:sp>
    </p:spTree>
    <p:extLst>
      <p:ext uri="{BB962C8B-B14F-4D97-AF65-F5344CB8AC3E}">
        <p14:creationId xmlns:p14="http://schemas.microsoft.com/office/powerpoint/2010/main" val="138396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17112" y="-27384"/>
            <a:ext cx="143500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תזכורת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54212"/>
            <a:ext cx="7006591" cy="2530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008" y="3284984"/>
            <a:ext cx="8892480" cy="33239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dirty="0" smtClean="0"/>
              <a:t>(*)למדנו </a:t>
            </a:r>
            <a:r>
              <a:rPr lang="he-IL" sz="2000" b="1" dirty="0" smtClean="0"/>
              <a:t>שעבור </a:t>
            </a:r>
            <a:r>
              <a:rPr lang="he-IL" sz="2000" b="1" dirty="0" smtClean="0"/>
              <a:t>מצולע (קמור או לא) בעל </a:t>
            </a:r>
            <a:r>
              <a:rPr lang="en-US" sz="2000" b="1" dirty="0" smtClean="0"/>
              <a:t>d</a:t>
            </a:r>
            <a:r>
              <a:rPr lang="he-IL" sz="2000" b="1" dirty="0" smtClean="0"/>
              <a:t> קודקודים, בטריאנגולצייה שלו יהיו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/>
              <a:t>d-2</a:t>
            </a:r>
            <a:r>
              <a:rPr lang="he-IL" sz="2000" b="1" dirty="0" smtClean="0"/>
              <a:t> משולשים.</a:t>
            </a:r>
            <a:endParaRPr lang="he-IL" sz="2000" b="1" dirty="0" smtClean="0"/>
          </a:p>
          <a:p>
            <a:pPr>
              <a:lnSpc>
                <a:spcPct val="150000"/>
              </a:lnSpc>
            </a:pPr>
            <a:r>
              <a:rPr lang="he-IL" sz="2000" b="1" u="sng" dirty="0" smtClean="0"/>
              <a:t>דגש </a:t>
            </a:r>
            <a:r>
              <a:rPr lang="he-IL" sz="2000" b="1" u="sng" dirty="0"/>
              <a:t>שנשתמש בו בהמשך: </a:t>
            </a:r>
            <a:r>
              <a:rPr lang="he-IL" sz="2000" b="1" dirty="0" smtClean="0"/>
              <a:t>נניח שלמצולע הורוד </a:t>
            </a:r>
            <a:r>
              <a:rPr lang="en-US" sz="2000" b="1" dirty="0" smtClean="0"/>
              <a:t>d</a:t>
            </a:r>
            <a:r>
              <a:rPr lang="he-IL" sz="2000" b="1" dirty="0" smtClean="0"/>
              <a:t> קודקודים. אז לפי </a:t>
            </a:r>
            <a:r>
              <a:rPr lang="he-IL" sz="2000" b="1" dirty="0" smtClean="0"/>
              <a:t>טענה (*)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יש </a:t>
            </a:r>
            <a:r>
              <a:rPr lang="en-US" sz="2000" b="1" dirty="0" smtClean="0"/>
              <a:t>d-2</a:t>
            </a:r>
            <a:r>
              <a:rPr lang="he-IL" sz="2000" b="1" dirty="0" smtClean="0"/>
              <a:t> </a:t>
            </a:r>
            <a:r>
              <a:rPr lang="he-IL" sz="2000" b="1" dirty="0" smtClean="0"/>
              <a:t>משולשים </a:t>
            </a:r>
            <a:r>
              <a:rPr lang="he-IL" sz="2000" b="1" dirty="0" smtClean="0"/>
              <a:t>שהמעגל החוסם </a:t>
            </a:r>
            <a:r>
              <a:rPr lang="he-IL" sz="2000" b="1" dirty="0"/>
              <a:t>שלהם מכיל </a:t>
            </a:r>
            <a:r>
              <a:rPr lang="he-IL" sz="2000" b="1" dirty="0" smtClean="0"/>
              <a:t>את </a:t>
            </a:r>
            <a:r>
              <a:rPr lang="he-IL" sz="2000" b="1" dirty="0"/>
              <a:t>הנקודה </a:t>
            </a:r>
            <a:r>
              <a:rPr lang="he-IL" sz="2000" b="1" dirty="0" smtClean="0"/>
              <a:t>החדשה. 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לאחר הוספת הנקודה החדשה יהיו </a:t>
            </a:r>
            <a:r>
              <a:rPr lang="en-US" sz="2000" b="1" dirty="0"/>
              <a:t>d</a:t>
            </a:r>
            <a:r>
              <a:rPr lang="he-IL" sz="2000" b="1" dirty="0" smtClean="0"/>
              <a:t> משולשים לטריאנגולצייה של המצולע 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(כתוצאה</a:t>
            </a:r>
            <a:r>
              <a:rPr lang="he-IL" sz="2000" b="1" dirty="0"/>
              <a:t> </a:t>
            </a:r>
            <a:r>
              <a:rPr lang="he-IL" sz="2000" b="1" dirty="0" smtClean="0"/>
              <a:t>מכך</a:t>
            </a:r>
            <a:r>
              <a:rPr lang="he-IL" sz="2000" b="1" dirty="0" smtClean="0"/>
              <a:t> שחיברנו כל קודקוד של המצולע לנקודה החדשה ויש הרי </a:t>
            </a:r>
            <a:r>
              <a:rPr lang="en-US" sz="2000" b="1" dirty="0" smtClean="0"/>
              <a:t>d</a:t>
            </a:r>
            <a:r>
              <a:rPr lang="he-IL" sz="2000" b="1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קודקודים למצולע, קיבלנו </a:t>
            </a:r>
            <a:r>
              <a:rPr lang="en-US" sz="2000" b="1" dirty="0" smtClean="0"/>
              <a:t>d</a:t>
            </a:r>
            <a:r>
              <a:rPr lang="he-IL" sz="2000" b="1" dirty="0" smtClean="0"/>
              <a:t> משולשים).</a:t>
            </a:r>
          </a:p>
        </p:txBody>
      </p:sp>
    </p:spTree>
    <p:extLst>
      <p:ext uri="{BB962C8B-B14F-4D97-AF65-F5344CB8AC3E}">
        <p14:creationId xmlns:p14="http://schemas.microsoft.com/office/powerpoint/2010/main" val="364681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790" y="3989412"/>
            <a:ext cx="253365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8634" y="913944"/>
            <a:ext cx="889248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dirty="0" smtClean="0"/>
              <a:t>עבור קשת </a:t>
            </a:r>
            <a:r>
              <a:rPr lang="en-US" sz="2000" b="1" dirty="0" smtClean="0"/>
              <a:t>pq</a:t>
            </a:r>
            <a:r>
              <a:rPr lang="he-IL" sz="2000" b="1" dirty="0" smtClean="0"/>
              <a:t> של הקמור של קבוצת נקודות </a:t>
            </a:r>
            <a:r>
              <a:rPr lang="en-US" sz="2000" b="1" dirty="0" smtClean="0"/>
              <a:t>S</a:t>
            </a:r>
            <a:r>
              <a:rPr lang="he-IL" sz="2000" b="1" dirty="0" smtClean="0"/>
              <a:t> (</a:t>
            </a:r>
            <a:r>
              <a:rPr lang="en-US" sz="2000" b="1" dirty="0" smtClean="0"/>
              <a:t>p</a:t>
            </a:r>
            <a:r>
              <a:rPr lang="he-IL" sz="2000" b="1" dirty="0" smtClean="0"/>
              <a:t> ו-</a:t>
            </a:r>
            <a:r>
              <a:rPr lang="en-US" sz="2000" b="1" dirty="0" smtClean="0"/>
              <a:t>q</a:t>
            </a:r>
            <a:r>
              <a:rPr lang="he-IL" sz="2000" b="1" dirty="0" smtClean="0"/>
              <a:t> כמובן נקודות ב-</a:t>
            </a:r>
            <a:r>
              <a:rPr lang="en-US" sz="2000" b="1" dirty="0" smtClean="0"/>
              <a:t>S</a:t>
            </a:r>
            <a:r>
              <a:rPr lang="he-IL" sz="2000" b="1" dirty="0" smtClean="0"/>
              <a:t>) 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נקרא לחצי המישור התומך בקשת שלא מכיל את </a:t>
            </a:r>
            <a:r>
              <a:rPr lang="en-US" sz="2000" b="1" dirty="0" smtClean="0"/>
              <a:t>S</a:t>
            </a:r>
            <a:r>
              <a:rPr lang="he-IL" sz="2000" b="1" dirty="0" smtClean="0"/>
              <a:t> </a:t>
            </a:r>
            <a:r>
              <a:rPr lang="he-IL" sz="2000" b="1" u="sng" dirty="0" smtClean="0">
                <a:solidFill>
                  <a:srgbClr val="002060"/>
                </a:solidFill>
              </a:rPr>
              <a:t>משולש אינסופי 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עם קשת </a:t>
            </a:r>
            <a:r>
              <a:rPr lang="en-US" sz="2000" b="1" dirty="0" smtClean="0"/>
              <a:t>pq</a:t>
            </a:r>
            <a:r>
              <a:rPr lang="he-IL" sz="2000" b="1" dirty="0" smtClean="0"/>
              <a:t>. המעגל החוסם שלו זה הוא עצמו.</a:t>
            </a:r>
            <a:endParaRPr lang="he-IL" sz="2000" b="1" dirty="0"/>
          </a:p>
          <a:p>
            <a:pPr>
              <a:lnSpc>
                <a:spcPct val="150000"/>
              </a:lnSpc>
            </a:pPr>
            <a:r>
              <a:rPr lang="he-IL" sz="2000" b="1" dirty="0" smtClean="0"/>
              <a:t>לפי הגדרה זו כל קשת של טריאנגולציית </a:t>
            </a:r>
            <a:r>
              <a:rPr lang="en-US" sz="2000" b="1" dirty="0" smtClean="0"/>
              <a:t>Delaunay</a:t>
            </a:r>
            <a:r>
              <a:rPr lang="he-IL" sz="2000" b="1" dirty="0" smtClean="0"/>
              <a:t> משותפת לשני משולשים.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5051215" y="3330858"/>
            <a:ext cx="1703351" cy="65855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572000" y="5229200"/>
            <a:ext cx="2182566" cy="4320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59632" y="3068960"/>
            <a:ext cx="3816424" cy="17030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b="1" dirty="0" smtClean="0"/>
              <a:t>הקשת הכחולה שייכת לקמור- </a:t>
            </a:r>
          </a:p>
          <a:p>
            <a:pPr>
              <a:lnSpc>
                <a:spcPct val="150000"/>
              </a:lnSpc>
            </a:pPr>
            <a:r>
              <a:rPr lang="he-IL" b="1" dirty="0" smtClean="0"/>
              <a:t>נובע מההגדרה שהיא משותפת לשני משולשים- למשולש סופי ומשולש אינסופי.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5576" y="5432029"/>
            <a:ext cx="3816424" cy="87203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b="1" dirty="0" smtClean="0"/>
              <a:t>הקשת הירוקה אינה שייכת לקמור- </a:t>
            </a:r>
          </a:p>
          <a:p>
            <a:pPr>
              <a:lnSpc>
                <a:spcPct val="150000"/>
              </a:lnSpc>
            </a:pPr>
            <a:r>
              <a:rPr lang="he-IL" b="1" dirty="0" smtClean="0"/>
              <a:t>ברור שמשותפת לשני משולשים.</a:t>
            </a:r>
          </a:p>
        </p:txBody>
      </p:sp>
      <p:sp>
        <p:nvSpPr>
          <p:cNvPr id="9" name="Rectangle 8"/>
          <p:cNvSpPr/>
          <p:nvPr/>
        </p:nvSpPr>
        <p:spPr>
          <a:xfrm>
            <a:off x="3347864" y="188640"/>
            <a:ext cx="3406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מושגים בסיסיים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1238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6" grpId="0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634" y="1129968"/>
            <a:ext cx="8892480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dirty="0" smtClean="0"/>
              <a:t>תהא קבוצה </a:t>
            </a:r>
            <a:r>
              <a:rPr lang="en-US" sz="2000" b="1" dirty="0" smtClean="0"/>
              <a:t>S</a:t>
            </a:r>
            <a:r>
              <a:rPr lang="he-IL" sz="2000" b="1" dirty="0" smtClean="0"/>
              <a:t> קבוצת הנקודות שעבורה נרצה למצוא את טריאנגולציית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/>
              <a:t>Delaunay</a:t>
            </a:r>
            <a:r>
              <a:rPr lang="he-IL" sz="2000" b="1" dirty="0" smtClean="0"/>
              <a:t>, </a:t>
            </a:r>
            <a:r>
              <a:rPr lang="he-IL" sz="2000" b="1" u="sng" dirty="0" smtClean="0">
                <a:solidFill>
                  <a:srgbClr val="002060"/>
                </a:solidFill>
              </a:rPr>
              <a:t>משולש הנמצא בקונפליקט עם נקודה </a:t>
            </a:r>
            <a:r>
              <a:rPr lang="en-US" sz="2000" b="1" u="sng" dirty="0" smtClean="0">
                <a:solidFill>
                  <a:srgbClr val="002060"/>
                </a:solidFill>
              </a:rPr>
              <a:t>p</a:t>
            </a:r>
            <a:r>
              <a:rPr lang="he-IL" sz="2000" b="1" u="sng" dirty="0" smtClean="0">
                <a:solidFill>
                  <a:srgbClr val="002060"/>
                </a:solidFill>
              </a:rPr>
              <a:t> מ-</a:t>
            </a:r>
            <a:r>
              <a:rPr lang="en-US" sz="2000" b="1" u="sng" dirty="0" smtClean="0">
                <a:solidFill>
                  <a:srgbClr val="002060"/>
                </a:solidFill>
              </a:rPr>
              <a:t>S</a:t>
            </a:r>
            <a:r>
              <a:rPr lang="he-IL" sz="2000" b="1" u="sng" dirty="0" smtClean="0">
                <a:solidFill>
                  <a:srgbClr val="002060"/>
                </a:solidFill>
              </a:rPr>
              <a:t> </a:t>
            </a:r>
            <a:r>
              <a:rPr lang="he-IL" sz="2000" b="1" dirty="0" smtClean="0"/>
              <a:t>(יכולים להיות כמה 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כאלה) הוא משולש סופי או אינסופי שהמעגל החוסם שלו מכיל את הנקודה </a:t>
            </a:r>
            <a:r>
              <a:rPr lang="en-US" sz="2000" b="1" dirty="0" smtClean="0"/>
              <a:t>p</a:t>
            </a:r>
            <a:r>
              <a:rPr lang="he-IL" sz="2000" b="1" dirty="0" smtClean="0"/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504" y="4656029"/>
            <a:ext cx="8892480" cy="5011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dirty="0" smtClean="0">
                <a:solidFill>
                  <a:srgbClr val="002060"/>
                </a:solidFill>
              </a:rPr>
              <a:t>משולש כזה לא יכול להיות משולש של טריאנגולציית  </a:t>
            </a:r>
            <a:r>
              <a:rPr lang="en-US" sz="2000" b="1" dirty="0" smtClean="0">
                <a:solidFill>
                  <a:srgbClr val="002060"/>
                </a:solidFill>
              </a:rPr>
              <a:t>Delaunay</a:t>
            </a:r>
            <a:r>
              <a:rPr lang="he-IL" sz="2000" b="1" dirty="0" smtClean="0">
                <a:solidFill>
                  <a:srgbClr val="002060"/>
                </a:solidFill>
              </a:rPr>
              <a:t> של  </a:t>
            </a:r>
            <a:r>
              <a:rPr lang="en-US" sz="2000" b="1" dirty="0" smtClean="0">
                <a:solidFill>
                  <a:srgbClr val="002060"/>
                </a:solidFill>
              </a:rPr>
              <a:t>S</a:t>
            </a:r>
            <a:r>
              <a:rPr lang="he-IL" sz="2000" b="1" dirty="0" smtClean="0">
                <a:solidFill>
                  <a:srgbClr val="002060"/>
                </a:solidFill>
              </a:rPr>
              <a:t>. מדוע?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9512" y="5365665"/>
            <a:ext cx="889248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dirty="0" smtClean="0"/>
              <a:t>בפנים של כל מעגל חוסם של משולש של טריאנגולציית  </a:t>
            </a:r>
            <a:r>
              <a:rPr lang="en-US" sz="2000" b="1" dirty="0" smtClean="0"/>
              <a:t>Delaunay</a:t>
            </a:r>
            <a:r>
              <a:rPr lang="he-IL" sz="2000" b="1" dirty="0" smtClean="0"/>
              <a:t> של קבוצת 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נקודות לא קיימות נקודות מהקבוצה.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397546" y="334397"/>
            <a:ext cx="3406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מושגים בסיסיים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25" y="2643361"/>
            <a:ext cx="227647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766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42930" y="260648"/>
            <a:ext cx="4315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נושאי ההרצאה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22453" y="1052736"/>
            <a:ext cx="68860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he-IL" sz="2400" b="1" cap="none" spc="0" dirty="0" smtClean="0">
                <a:ln w="50800"/>
                <a:effectLst/>
              </a:rPr>
              <a:t>נציג קשר מיוחד בין </a:t>
            </a:r>
            <a:r>
              <a:rPr lang="he-IL" sz="2400" b="1" dirty="0" smtClean="0">
                <a:ln w="50800"/>
              </a:rPr>
              <a:t>קמור, </a:t>
            </a:r>
            <a:r>
              <a:rPr lang="he-IL" sz="2400" b="1" cap="none" spc="0" dirty="0" smtClean="0">
                <a:ln w="50800"/>
                <a:effectLst/>
              </a:rPr>
              <a:t>טריאנגולציות</a:t>
            </a:r>
            <a:r>
              <a:rPr lang="en-US" sz="2400" b="1" cap="none" spc="0" dirty="0" smtClean="0">
                <a:ln w="50800"/>
                <a:effectLst/>
              </a:rPr>
              <a:t>Delaunay</a:t>
            </a:r>
            <a:r>
              <a:rPr lang="en-US" sz="2400" b="1" dirty="0" smtClean="0">
                <a:ln w="50800"/>
              </a:rPr>
              <a:t> </a:t>
            </a:r>
            <a:r>
              <a:rPr lang="he-IL" sz="2400" b="1" dirty="0" smtClean="0">
                <a:ln w="50800"/>
              </a:rPr>
              <a:t> </a:t>
            </a:r>
          </a:p>
          <a:p>
            <a:r>
              <a:rPr lang="he-IL" sz="2400" b="1" dirty="0">
                <a:ln w="50800"/>
              </a:rPr>
              <a:t> </a:t>
            </a:r>
            <a:r>
              <a:rPr lang="he-IL" sz="2400" b="1" dirty="0" smtClean="0">
                <a:ln w="50800"/>
              </a:rPr>
              <a:t>     ודיאגרמות </a:t>
            </a:r>
            <a:r>
              <a:rPr lang="en-US" sz="2400" b="1" dirty="0" err="1" smtClean="0">
                <a:ln w="50800"/>
              </a:rPr>
              <a:t>Voronoi</a:t>
            </a:r>
            <a:endParaRPr lang="he-IL" sz="2400" b="1" dirty="0" smtClean="0">
              <a:ln w="5080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65348" y="3092767"/>
            <a:ext cx="747114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he-IL" sz="2400" b="1" dirty="0" smtClean="0">
                <a:ln w="50800"/>
              </a:rPr>
              <a:t>אלגוריתם אינקרמנטלי לחישוב טריאנגולציית </a:t>
            </a:r>
            <a:r>
              <a:rPr lang="en-US" sz="2400" b="1" dirty="0" smtClean="0">
                <a:ln w="50800"/>
              </a:rPr>
              <a:t>Delaunay</a:t>
            </a:r>
            <a:r>
              <a:rPr lang="he-IL" sz="2400" b="1" dirty="0" smtClean="0">
                <a:ln w="50800"/>
              </a:rPr>
              <a:t> </a:t>
            </a:r>
          </a:p>
          <a:p>
            <a:r>
              <a:rPr lang="he-IL" sz="2400" b="1" dirty="0">
                <a:ln w="50800"/>
              </a:rPr>
              <a:t> </a:t>
            </a:r>
            <a:r>
              <a:rPr lang="he-IL" sz="2400" b="1" dirty="0" smtClean="0">
                <a:ln w="50800"/>
              </a:rPr>
              <a:t>    של קבוצת נקודות במישור וניתוח זמן ריצה עבורו.</a:t>
            </a:r>
          </a:p>
          <a:p>
            <a:r>
              <a:rPr lang="he-IL" sz="2400" b="1" dirty="0" smtClean="0">
                <a:ln w="50800"/>
              </a:rPr>
              <a:t>     ראינו שאפשר ב-</a:t>
            </a:r>
            <a:r>
              <a:rPr lang="en-US" sz="2400" b="1" dirty="0" smtClean="0">
                <a:ln w="50800"/>
              </a:rPr>
              <a:t>O(n</a:t>
            </a:r>
            <a:r>
              <a:rPr lang="en-US" sz="2400" b="1" baseline="30000" dirty="0" smtClean="0">
                <a:ln w="50800"/>
              </a:rPr>
              <a:t>2</a:t>
            </a:r>
            <a:r>
              <a:rPr lang="en-US" sz="2400" b="1" dirty="0" smtClean="0">
                <a:ln w="50800"/>
              </a:rPr>
              <a:t>)</a:t>
            </a:r>
            <a:r>
              <a:rPr lang="he-IL" sz="2400" b="1" dirty="0" smtClean="0">
                <a:ln w="50800"/>
              </a:rPr>
              <a:t>. </a:t>
            </a:r>
          </a:p>
          <a:p>
            <a:r>
              <a:rPr lang="he-IL" sz="2400" b="1" dirty="0">
                <a:ln w="50800"/>
              </a:rPr>
              <a:t> </a:t>
            </a:r>
            <a:r>
              <a:rPr lang="he-IL" sz="2400" b="1" dirty="0" smtClean="0">
                <a:ln w="50800"/>
              </a:rPr>
              <a:t>    נוכיח שבתוחלת זמן הריצה הוא </a:t>
            </a:r>
            <a:r>
              <a:rPr lang="en-US" sz="2400" b="1" dirty="0" smtClean="0">
                <a:ln w="50800"/>
              </a:rPr>
              <a:t>O(n*log(n))</a:t>
            </a:r>
            <a:endParaRPr lang="en-US" sz="2400" b="1" cap="none" spc="0" dirty="0">
              <a:ln w="50800"/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8267" y="4946392"/>
            <a:ext cx="827822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he-IL" sz="2400" b="1" dirty="0" smtClean="0">
                <a:ln w="50800"/>
              </a:rPr>
              <a:t>אלגוריתם </a:t>
            </a:r>
            <a:r>
              <a:rPr lang="en-US" sz="2400" b="1" dirty="0" smtClean="0">
                <a:ln w="50800"/>
              </a:rPr>
              <a:t>Divide and Conquer</a:t>
            </a:r>
            <a:r>
              <a:rPr lang="he-IL" sz="2400" b="1" dirty="0" smtClean="0">
                <a:ln w="50800"/>
              </a:rPr>
              <a:t> לחישוב דיאגרמת </a:t>
            </a:r>
            <a:r>
              <a:rPr lang="en-US" sz="2400" b="1" dirty="0" smtClean="0">
                <a:ln w="50800"/>
              </a:rPr>
              <a:t>Voronoi</a:t>
            </a:r>
            <a:r>
              <a:rPr lang="he-IL" sz="2400" b="1" dirty="0" smtClean="0">
                <a:ln w="50800"/>
              </a:rPr>
              <a:t> </a:t>
            </a:r>
          </a:p>
          <a:p>
            <a:r>
              <a:rPr lang="he-IL" sz="2400" b="1" dirty="0" smtClean="0">
                <a:ln w="50800"/>
              </a:rPr>
              <a:t>     של קבוצת נקודות במישור</a:t>
            </a:r>
            <a:r>
              <a:rPr lang="he-IL" sz="2400" b="1" dirty="0">
                <a:ln w="50800"/>
              </a:rPr>
              <a:t> </a:t>
            </a:r>
            <a:r>
              <a:rPr lang="he-IL" sz="2400" b="1" dirty="0" smtClean="0">
                <a:ln w="50800"/>
              </a:rPr>
              <a:t>וניתוח זמן ריצה עבורו.</a:t>
            </a:r>
          </a:p>
          <a:p>
            <a:r>
              <a:rPr lang="he-IL" sz="2400" b="1" dirty="0" smtClean="0">
                <a:ln w="50800"/>
              </a:rPr>
              <a:t>     למדנו את האלגוריתם האינקרמנטלי. נכיר אלגוריתם זה ונראה   </a:t>
            </a:r>
          </a:p>
          <a:p>
            <a:r>
              <a:rPr lang="he-IL" sz="2400" b="1" dirty="0">
                <a:ln w="50800"/>
              </a:rPr>
              <a:t> </a:t>
            </a:r>
            <a:r>
              <a:rPr lang="he-IL" sz="2400" b="1" dirty="0" smtClean="0">
                <a:ln w="50800"/>
              </a:rPr>
              <a:t>    שזמן הריצה שלו </a:t>
            </a:r>
            <a:r>
              <a:rPr lang="en-US" sz="2400" b="1" dirty="0" smtClean="0">
                <a:ln w="50800"/>
              </a:rPr>
              <a:t>O(n*log(n))</a:t>
            </a:r>
            <a:r>
              <a:rPr lang="he-IL" sz="2400" b="1" dirty="0" smtClean="0">
                <a:ln w="50800"/>
              </a:rPr>
              <a:t>.</a:t>
            </a:r>
          </a:p>
          <a:p>
            <a:endParaRPr lang="en-US" sz="2400" b="1" cap="none" spc="0" dirty="0">
              <a:ln w="50800"/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83485" y="2021939"/>
            <a:ext cx="67409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he-IL" sz="2400" b="1" cap="none" spc="0" dirty="0" smtClean="0">
                <a:ln w="50800"/>
                <a:effectLst/>
              </a:rPr>
              <a:t>נציג קשר מיוחד בין מישורים משיקים לפרבולואיד </a:t>
            </a:r>
          </a:p>
          <a:p>
            <a:r>
              <a:rPr lang="he-IL" sz="2400" b="1" dirty="0">
                <a:ln w="50800"/>
              </a:rPr>
              <a:t> </a:t>
            </a:r>
            <a:r>
              <a:rPr lang="he-IL" sz="2400" b="1" dirty="0" smtClean="0">
                <a:ln w="50800"/>
              </a:rPr>
              <a:t>     ו</a:t>
            </a:r>
            <a:r>
              <a:rPr lang="he-IL" sz="2400" b="1" cap="none" spc="0" dirty="0" smtClean="0">
                <a:ln w="50800"/>
                <a:effectLst/>
              </a:rPr>
              <a:t>דיאגרמות </a:t>
            </a:r>
            <a:r>
              <a:rPr lang="en-US" sz="2400" b="1" cap="none" spc="0" dirty="0" smtClean="0">
                <a:ln w="50800"/>
                <a:effectLst/>
              </a:rPr>
              <a:t>Voronoi</a:t>
            </a:r>
            <a:endParaRPr lang="en-US" sz="2400" b="1" cap="none" spc="0" dirty="0">
              <a:ln w="50800"/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7065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4016" y="867484"/>
            <a:ext cx="8892480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u="sng" dirty="0" smtClean="0">
                <a:solidFill>
                  <a:srgbClr val="002060"/>
                </a:solidFill>
              </a:rPr>
              <a:t>Edge Flip</a:t>
            </a:r>
            <a:r>
              <a:rPr lang="he-IL" sz="2000" b="1" u="sng" dirty="0" smtClean="0">
                <a:solidFill>
                  <a:srgbClr val="002060"/>
                </a:solidFill>
              </a:rPr>
              <a:t>- הכרנו כבר אבל נזכיר...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תהא </a:t>
            </a:r>
            <a:r>
              <a:rPr lang="en-US" sz="2000" b="1" dirty="0" smtClean="0"/>
              <a:t>qr</a:t>
            </a:r>
            <a:r>
              <a:rPr lang="he-IL" sz="2000" b="1" dirty="0" smtClean="0"/>
              <a:t> קשת של </a:t>
            </a:r>
            <a:r>
              <a:rPr lang="en-US" sz="2000" b="1" dirty="0" smtClean="0"/>
              <a:t>DT</a:t>
            </a:r>
            <a:r>
              <a:rPr lang="en-US" sz="2000" b="1" baseline="-25000" dirty="0" smtClean="0"/>
              <a:t>i-1</a:t>
            </a:r>
            <a:r>
              <a:rPr lang="he-IL" sz="2000" b="1" baseline="-25000" dirty="0" smtClean="0"/>
              <a:t> </a:t>
            </a:r>
            <a:r>
              <a:rPr lang="he-IL" sz="2000" b="1" dirty="0" smtClean="0"/>
              <a:t>כאשר בצד אחד שלה שוכב המשולש </a:t>
            </a:r>
            <a:r>
              <a:rPr lang="en-US" sz="2000" b="1" dirty="0" smtClean="0"/>
              <a:t>T(q, r, t)</a:t>
            </a:r>
            <a:r>
              <a:rPr lang="he-IL" sz="2000" b="1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(קודקודיו  </a:t>
            </a:r>
            <a:r>
              <a:rPr lang="en-US" sz="2000" b="1" dirty="0" smtClean="0"/>
              <a:t>q</a:t>
            </a:r>
            <a:r>
              <a:rPr lang="he-IL" sz="2000" b="1" dirty="0" smtClean="0"/>
              <a:t>, </a:t>
            </a:r>
            <a:r>
              <a:rPr lang="en-US" sz="2000" b="1" dirty="0" smtClean="0"/>
              <a:t>r</a:t>
            </a:r>
            <a:r>
              <a:rPr lang="he-IL" sz="2000" b="1" dirty="0" smtClean="0"/>
              <a:t> ו- </a:t>
            </a:r>
            <a:r>
              <a:rPr lang="en-US" sz="2000" b="1" dirty="0" smtClean="0"/>
              <a:t>t</a:t>
            </a:r>
            <a:r>
              <a:rPr lang="he-IL" sz="2000" b="1" dirty="0" smtClean="0"/>
              <a:t> ואחת מצלעותיו  </a:t>
            </a:r>
            <a:r>
              <a:rPr lang="en-US" sz="2000" b="1" dirty="0" smtClean="0"/>
              <a:t>qr</a:t>
            </a:r>
            <a:r>
              <a:rPr lang="he-IL" sz="2000" b="1" dirty="0" smtClean="0"/>
              <a:t>) ובצד השני הנקודה  </a:t>
            </a:r>
            <a:r>
              <a:rPr lang="en-US" sz="2000" b="1" dirty="0" smtClean="0"/>
              <a:t>p</a:t>
            </a:r>
            <a:r>
              <a:rPr lang="en-US" sz="2000" b="1" baseline="-25000" dirty="0" smtClean="0"/>
              <a:t>i</a:t>
            </a:r>
            <a:r>
              <a:rPr lang="he-IL" sz="2000" b="1" dirty="0" smtClean="0"/>
              <a:t>. אם המעגל 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שחוסם את המשולש מכיל את </a:t>
            </a:r>
            <a:r>
              <a:rPr lang="en-US" sz="2000" b="1" dirty="0" smtClean="0"/>
              <a:t>p</a:t>
            </a:r>
            <a:r>
              <a:rPr lang="en-US" sz="2000" b="1" baseline="-25000" dirty="0" smtClean="0"/>
              <a:t>i</a:t>
            </a:r>
            <a:r>
              <a:rPr lang="he-IL" sz="2000" b="1" dirty="0" smtClean="0"/>
              <a:t> , אז כל מעגל שעובר בנקודות </a:t>
            </a:r>
            <a:r>
              <a:rPr lang="en-US" sz="2000" b="1" dirty="0" smtClean="0"/>
              <a:t>q</a:t>
            </a:r>
            <a:r>
              <a:rPr lang="he-IL" sz="2000" b="1" dirty="0" smtClean="0"/>
              <a:t> ו-</a:t>
            </a:r>
            <a:r>
              <a:rPr lang="en-US" sz="2000" b="1" dirty="0" smtClean="0"/>
              <a:t>r</a:t>
            </a:r>
            <a:r>
              <a:rPr lang="he-IL" sz="2000" b="1" dirty="0" smtClean="0"/>
              <a:t> יכיל 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לפחות את </a:t>
            </a:r>
            <a:r>
              <a:rPr lang="en-US" sz="2000" b="1" dirty="0" smtClean="0"/>
              <a:t>t</a:t>
            </a:r>
            <a:r>
              <a:rPr lang="he-IL" sz="2000" b="1" dirty="0" smtClean="0"/>
              <a:t> או את </a:t>
            </a:r>
            <a:r>
              <a:rPr lang="en-US" sz="2000" b="1" dirty="0" smtClean="0"/>
              <a:t>p</a:t>
            </a:r>
            <a:r>
              <a:rPr lang="en-US" sz="2000" b="1" baseline="-25000" dirty="0" smtClean="0"/>
              <a:t>i</a:t>
            </a:r>
            <a:r>
              <a:rPr lang="he-IL" sz="2000" b="1" dirty="0" smtClean="0"/>
              <a:t>. לכן </a:t>
            </a:r>
            <a:r>
              <a:rPr lang="en-US" sz="2000" b="1" dirty="0" smtClean="0"/>
              <a:t>qr</a:t>
            </a:r>
            <a:r>
              <a:rPr lang="he-IL" sz="2000" b="1" dirty="0" smtClean="0"/>
              <a:t> לא יכולה להיות קשת של טריאנגולציית </a:t>
            </a:r>
            <a:r>
              <a:rPr lang="en-US" sz="2000" b="1" dirty="0" smtClean="0"/>
              <a:t>Delaunay</a:t>
            </a:r>
            <a:r>
              <a:rPr lang="he-IL" sz="2000" b="1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נחליף את </a:t>
            </a:r>
            <a:r>
              <a:rPr lang="en-US" sz="2000" b="1" dirty="0" smtClean="0"/>
              <a:t>qr</a:t>
            </a:r>
            <a:r>
              <a:rPr lang="he-IL" sz="2000" b="1" dirty="0" smtClean="0"/>
              <a:t> ב- </a:t>
            </a:r>
            <a:r>
              <a:rPr lang="en-US" sz="2000" b="1" dirty="0" smtClean="0"/>
              <a:t>p</a:t>
            </a:r>
            <a:r>
              <a:rPr lang="en-US" sz="2000" b="1" baseline="-25000" dirty="0" smtClean="0"/>
              <a:t>i</a:t>
            </a:r>
            <a:r>
              <a:rPr lang="en-US" sz="2000" b="1" dirty="0" smtClean="0"/>
              <a:t>t</a:t>
            </a:r>
            <a:r>
              <a:rPr lang="he-IL" sz="2000" b="1" dirty="0" smtClean="0"/>
              <a:t>.  </a:t>
            </a:r>
            <a:r>
              <a:rPr lang="en-US" sz="2000" b="1" dirty="0" smtClean="0"/>
              <a:t>p</a:t>
            </a:r>
            <a:r>
              <a:rPr lang="en-US" sz="2000" b="1" baseline="-25000" dirty="0" smtClean="0"/>
              <a:t>i</a:t>
            </a:r>
            <a:r>
              <a:rPr lang="en-US" sz="2000" b="1" dirty="0" smtClean="0"/>
              <a:t>t</a:t>
            </a:r>
            <a:r>
              <a:rPr lang="he-IL" sz="2000" b="1" dirty="0" smtClean="0"/>
              <a:t> קשת חדשה של הטריאנגולצייה. 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ההחלפה של </a:t>
            </a:r>
            <a:r>
              <a:rPr lang="en-US" sz="2000" b="1" dirty="0" smtClean="0"/>
              <a:t>qr</a:t>
            </a:r>
            <a:r>
              <a:rPr lang="he-IL" sz="2000" b="1" dirty="0" smtClean="0"/>
              <a:t> ב-</a:t>
            </a:r>
            <a:r>
              <a:rPr lang="en-US" sz="2000" b="1" dirty="0" smtClean="0"/>
              <a:t> p</a:t>
            </a:r>
            <a:r>
              <a:rPr lang="en-US" sz="2000" b="1" baseline="-25000" dirty="0" smtClean="0"/>
              <a:t>i</a:t>
            </a:r>
            <a:r>
              <a:rPr lang="en-US" sz="2000" b="1" dirty="0" smtClean="0"/>
              <a:t>t</a:t>
            </a:r>
            <a:r>
              <a:rPr lang="he-IL" sz="2000" b="1" dirty="0" smtClean="0"/>
              <a:t> נקראת </a:t>
            </a:r>
            <a:r>
              <a:rPr lang="en-US" sz="2000" b="1" dirty="0" smtClean="0"/>
              <a:t>edge flip</a:t>
            </a:r>
            <a:r>
              <a:rPr lang="he-IL" sz="2000" b="1" dirty="0" smtClean="0"/>
              <a:t>.</a:t>
            </a:r>
          </a:p>
          <a:p>
            <a:pPr>
              <a:lnSpc>
                <a:spcPct val="150000"/>
              </a:lnSpc>
            </a:pPr>
            <a:endParaRPr lang="he-IL" sz="2000" b="1" dirty="0" smtClean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524" y="3733571"/>
            <a:ext cx="2580404" cy="2935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47864" y="334397"/>
            <a:ext cx="3406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מושגים בסיסיים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1445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80528" y="1196752"/>
            <a:ext cx="9180512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u="sng" dirty="0" smtClean="0"/>
              <a:t>תיאור האלגוריתם:</a:t>
            </a:r>
            <a:r>
              <a:rPr lang="he-IL" sz="2000" b="1" dirty="0" smtClean="0"/>
              <a:t> בכל שלב </a:t>
            </a:r>
            <a:r>
              <a:rPr lang="en-US" sz="2000" b="1" dirty="0" smtClean="0"/>
              <a:t>i</a:t>
            </a:r>
            <a:r>
              <a:rPr lang="he-IL" sz="2000" b="1" dirty="0" smtClean="0"/>
              <a:t> נמצא את </a:t>
            </a:r>
            <a:r>
              <a:rPr lang="en-US" sz="2000" b="1" dirty="0" smtClean="0"/>
              <a:t>DT</a:t>
            </a:r>
            <a:r>
              <a:rPr lang="en-US" sz="2000" b="1" baseline="-25000" dirty="0" smtClean="0"/>
              <a:t>i</a:t>
            </a:r>
            <a:r>
              <a:rPr lang="he-IL" sz="2000" b="1" baseline="-25000" dirty="0" smtClean="0"/>
              <a:t>  </a:t>
            </a:r>
            <a:r>
              <a:rPr lang="he-IL" sz="2000" b="1" dirty="0" smtClean="0"/>
              <a:t>ע"י הוספת הנקודה  </a:t>
            </a:r>
            <a:r>
              <a:rPr lang="en-US" sz="2000" b="1" dirty="0" smtClean="0"/>
              <a:t>p</a:t>
            </a:r>
            <a:r>
              <a:rPr lang="en-US" sz="2000" b="1" baseline="-25000" dirty="0" smtClean="0"/>
              <a:t>i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ל- </a:t>
            </a:r>
            <a:r>
              <a:rPr lang="en-US" sz="2000" b="1" dirty="0" smtClean="0"/>
              <a:t>DT</a:t>
            </a:r>
            <a:r>
              <a:rPr lang="en-US" sz="2000" b="1" baseline="-25000" dirty="0" smtClean="0"/>
              <a:t>i-1</a:t>
            </a:r>
            <a:r>
              <a:rPr lang="he-IL" sz="2000" b="1" baseline="-25000" dirty="0" smtClean="0"/>
              <a:t> </a:t>
            </a:r>
            <a:r>
              <a:rPr lang="he-IL" sz="2000" b="1" dirty="0" smtClean="0"/>
              <a:t>שמצאנו בשלב הקודם עד להוספת כל הנקודות בקבוצה </a:t>
            </a:r>
            <a:r>
              <a:rPr lang="en-US" sz="2000" b="1" dirty="0" smtClean="0"/>
              <a:t>S</a:t>
            </a:r>
            <a:r>
              <a:rPr lang="he-IL" sz="2000" b="1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he-IL" sz="2000" b="1" u="sng" dirty="0" smtClean="0"/>
              <a:t>תיאור השלב ה-</a:t>
            </a:r>
            <a:r>
              <a:rPr lang="en-US" sz="2000" b="1" u="sng" dirty="0" smtClean="0"/>
              <a:t>i</a:t>
            </a:r>
            <a:r>
              <a:rPr lang="he-IL" sz="2000" b="1" u="sng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he-IL" sz="2000" b="1" u="sng" dirty="0" smtClean="0"/>
              <a:t>תת שלב 1</a:t>
            </a:r>
            <a:r>
              <a:rPr lang="he-IL" sz="2000" b="1" dirty="0" smtClean="0"/>
              <a:t>: נמצא את המשולש של </a:t>
            </a:r>
            <a:r>
              <a:rPr lang="en-US" sz="2000" b="1" dirty="0" smtClean="0"/>
              <a:t>DT</a:t>
            </a:r>
            <a:r>
              <a:rPr lang="en-US" sz="2000" b="1" baseline="-25000" dirty="0" smtClean="0"/>
              <a:t>i-1</a:t>
            </a:r>
            <a:r>
              <a:rPr lang="he-IL" sz="2000" b="1" baseline="-25000" dirty="0" smtClean="0"/>
              <a:t> </a:t>
            </a:r>
            <a:r>
              <a:rPr lang="he-IL" sz="2000" b="1" dirty="0" smtClean="0"/>
              <a:t>שמכיל את הנקודה </a:t>
            </a:r>
            <a:r>
              <a:rPr lang="en-US" sz="2000" b="1" dirty="0" smtClean="0"/>
              <a:t>p</a:t>
            </a:r>
            <a:r>
              <a:rPr lang="en-US" sz="2000" b="1" baseline="-25000" dirty="0" smtClean="0"/>
              <a:t>i</a:t>
            </a:r>
            <a:r>
              <a:rPr lang="he-IL" sz="2000" b="1" baseline="-25000" dirty="0" smtClean="0"/>
              <a:t>.</a:t>
            </a:r>
            <a:r>
              <a:rPr lang="he-IL" sz="2000" b="1" dirty="0" smtClean="0"/>
              <a:t> נסמנו ב-</a:t>
            </a:r>
            <a:r>
              <a:rPr lang="en-US" sz="2000" b="1" dirty="0" smtClean="0"/>
              <a:t>T(q, s, r)</a:t>
            </a:r>
            <a:r>
              <a:rPr lang="he-IL" sz="2000" b="1" dirty="0" smtClean="0"/>
              <a:t> (קודקודיו  </a:t>
            </a:r>
            <a:r>
              <a:rPr lang="en-US" sz="2000" b="1" dirty="0" smtClean="0"/>
              <a:t>q</a:t>
            </a:r>
            <a:r>
              <a:rPr lang="he-IL" sz="2000" b="1" dirty="0" smtClean="0"/>
              <a:t>, </a:t>
            </a:r>
            <a:r>
              <a:rPr lang="en-US" sz="2000" b="1" dirty="0" smtClean="0"/>
              <a:t>s</a:t>
            </a:r>
            <a:r>
              <a:rPr lang="he-IL" sz="2000" b="1" dirty="0" smtClean="0"/>
              <a:t> ו- </a:t>
            </a:r>
            <a:r>
              <a:rPr lang="en-US" sz="2000" b="1" dirty="0" smtClean="0"/>
              <a:t>r</a:t>
            </a:r>
            <a:r>
              <a:rPr lang="he-IL" sz="2000" b="1" dirty="0" smtClean="0"/>
              <a:t>). </a:t>
            </a:r>
            <a:endParaRPr lang="he-IL" sz="2000" b="1" baseline="-25000" dirty="0" smtClean="0"/>
          </a:p>
          <a:p>
            <a:pPr>
              <a:lnSpc>
                <a:spcPct val="150000"/>
              </a:lnSpc>
            </a:pPr>
            <a:endParaRPr lang="en-US" sz="2000" b="1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762" y="3645024"/>
            <a:ext cx="2592288" cy="2762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847011" y="44624"/>
            <a:ext cx="610936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אלגוריתם אינקרמנטלי</a:t>
            </a:r>
          </a:p>
          <a:p>
            <a:pPr algn="ctr"/>
            <a:r>
              <a:rPr lang="he-IL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לבניית טריאנגולציית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Delaunay </a:t>
            </a:r>
            <a:endParaRPr lang="he-IL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53067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80528" y="1196752"/>
            <a:ext cx="9180512" cy="14178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u="sng" dirty="0" smtClean="0"/>
              <a:t>תת שלב 2:</a:t>
            </a:r>
            <a:r>
              <a:rPr lang="he-IL" sz="2000" b="1" dirty="0" smtClean="0"/>
              <a:t> הקטעים המחברים את  </a:t>
            </a:r>
            <a:r>
              <a:rPr lang="en-US" sz="2000" b="1" dirty="0" smtClean="0"/>
              <a:t>p</a:t>
            </a:r>
            <a:r>
              <a:rPr lang="en-US" sz="2000" b="1" baseline="-25000" dirty="0" smtClean="0"/>
              <a:t>i</a:t>
            </a:r>
            <a:r>
              <a:rPr lang="he-IL" sz="2000" b="1" baseline="-25000" dirty="0" smtClean="0"/>
              <a:t> </a:t>
            </a:r>
            <a:r>
              <a:rPr lang="he-IL" sz="2000" b="1" dirty="0" smtClean="0"/>
              <a:t>לנקודות </a:t>
            </a:r>
            <a:r>
              <a:rPr lang="en-US" sz="2000" b="1" dirty="0" smtClean="0"/>
              <a:t>q</a:t>
            </a:r>
            <a:r>
              <a:rPr lang="he-IL" sz="2000" b="1" dirty="0" smtClean="0"/>
              <a:t>, </a:t>
            </a:r>
            <a:r>
              <a:rPr lang="en-US" sz="2000" b="1" dirty="0" smtClean="0"/>
              <a:t>s</a:t>
            </a:r>
            <a:r>
              <a:rPr lang="he-IL" sz="2000" b="1" dirty="0" smtClean="0"/>
              <a:t> ו- </a:t>
            </a:r>
            <a:r>
              <a:rPr lang="en-US" sz="2000" b="1" dirty="0" smtClean="0"/>
              <a:t>r</a:t>
            </a:r>
            <a:r>
              <a:rPr lang="he-IL" sz="2000" b="1" dirty="0" smtClean="0"/>
              <a:t> יהיו קשתות חדשות של טריאנגולציית </a:t>
            </a:r>
            <a:r>
              <a:rPr lang="en-US" sz="2000" b="1" dirty="0" smtClean="0"/>
              <a:t>Delaunay</a:t>
            </a:r>
            <a:r>
              <a:rPr lang="he-IL" sz="2000" b="1" dirty="0" smtClean="0"/>
              <a:t>. </a:t>
            </a:r>
          </a:p>
          <a:p>
            <a:pPr>
              <a:lnSpc>
                <a:spcPct val="150000"/>
              </a:lnSpc>
            </a:pPr>
            <a:endParaRPr lang="en-US" sz="2000" b="1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833301"/>
            <a:ext cx="2754620" cy="3043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847011" y="116632"/>
            <a:ext cx="610936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אלגוריתם אינקרמנטלי</a:t>
            </a:r>
          </a:p>
          <a:p>
            <a:pPr algn="ctr"/>
            <a:r>
              <a:rPr lang="he-IL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לבניית טריאנגולציית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Delaunay </a:t>
            </a:r>
            <a:endParaRPr lang="he-IL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66569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80528" y="1386052"/>
            <a:ext cx="9180512" cy="9628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u="sng" dirty="0" smtClean="0"/>
              <a:t>תת שלב 3:</a:t>
            </a:r>
            <a:r>
              <a:rPr lang="he-IL" sz="2000" b="1" dirty="0" smtClean="0"/>
              <a:t> נבדוק אם צריך לעשות </a:t>
            </a:r>
            <a:r>
              <a:rPr lang="en-US" sz="2000" b="1" dirty="0" smtClean="0"/>
              <a:t>edge flip</a:t>
            </a:r>
            <a:r>
              <a:rPr lang="he-IL" sz="2000" b="1" dirty="0" smtClean="0"/>
              <a:t> לקשת </a:t>
            </a:r>
            <a:r>
              <a:rPr lang="en-US" sz="2000" b="1" dirty="0" smtClean="0"/>
              <a:t>qr</a:t>
            </a:r>
            <a:r>
              <a:rPr lang="he-IL" sz="2000" b="1" dirty="0" smtClean="0"/>
              <a:t>. אם כן נבדוק גם 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את הקשתות </a:t>
            </a:r>
            <a:r>
              <a:rPr lang="en-US" sz="2000" b="1" dirty="0" smtClean="0"/>
              <a:t>qt</a:t>
            </a:r>
            <a:r>
              <a:rPr lang="he-IL" sz="2000" b="1" dirty="0" smtClean="0"/>
              <a:t> ו-</a:t>
            </a:r>
            <a:r>
              <a:rPr lang="en-US" sz="2000" b="1" dirty="0" smtClean="0"/>
              <a:t>tr</a:t>
            </a:r>
            <a:r>
              <a:rPr lang="he-IL" sz="2000" b="1" dirty="0" smtClean="0"/>
              <a:t> כאשר  </a:t>
            </a:r>
            <a:r>
              <a:rPr lang="en-US" sz="2000" b="1" dirty="0" smtClean="0"/>
              <a:t>t</a:t>
            </a:r>
            <a:r>
              <a:rPr lang="he-IL" sz="2000" b="1" dirty="0" smtClean="0"/>
              <a:t> הקודקוד של המשולש שנוצר עם </a:t>
            </a:r>
            <a:r>
              <a:rPr lang="en-US" sz="2000" b="1" dirty="0" smtClean="0"/>
              <a:t>q</a:t>
            </a:r>
            <a:r>
              <a:rPr lang="he-IL" sz="2000" b="1" dirty="0" smtClean="0"/>
              <a:t> ו-</a:t>
            </a:r>
            <a:r>
              <a:rPr lang="en-US" sz="2000" b="1" dirty="0" smtClean="0"/>
              <a:t>r</a:t>
            </a:r>
            <a:r>
              <a:rPr lang="he-IL" sz="2000" b="1" dirty="0" smtClean="0"/>
              <a:t> מהצד השני.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717" y="2996952"/>
            <a:ext cx="227647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430" y="2996952"/>
            <a:ext cx="2276474" cy="251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564" y="3021682"/>
            <a:ext cx="224790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urved Up Arrow 1"/>
          <p:cNvSpPr/>
          <p:nvPr/>
        </p:nvSpPr>
        <p:spPr>
          <a:xfrm>
            <a:off x="2500223" y="5365790"/>
            <a:ext cx="1958107" cy="648072"/>
          </a:xfrm>
          <a:prstGeom prst="curvedUpArrow">
            <a:avLst>
              <a:gd name="adj1" fmla="val 25000"/>
              <a:gd name="adj2" fmla="val 50000"/>
              <a:gd name="adj3" fmla="val 149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8" name="Curved Up Arrow 7"/>
          <p:cNvSpPr/>
          <p:nvPr/>
        </p:nvSpPr>
        <p:spPr>
          <a:xfrm>
            <a:off x="5321138" y="5373769"/>
            <a:ext cx="1958107" cy="648072"/>
          </a:xfrm>
          <a:prstGeom prst="curvedUpArrow">
            <a:avLst>
              <a:gd name="adj1" fmla="val 25000"/>
              <a:gd name="adj2" fmla="val 50000"/>
              <a:gd name="adj3" fmla="val 149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3648" y="5899338"/>
            <a:ext cx="3133048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/>
              <a:t>Edge Flip</a:t>
            </a:r>
            <a:r>
              <a:rPr lang="he-IL" sz="2000" b="1" dirty="0" smtClean="0"/>
              <a:t> של קשת </a:t>
            </a:r>
            <a:r>
              <a:rPr lang="en-US" sz="2000" b="1" dirty="0" smtClean="0"/>
              <a:t>qr</a:t>
            </a:r>
            <a:endParaRPr lang="he-IL" sz="2000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047399" y="5899338"/>
            <a:ext cx="2908977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/>
              <a:t>Edge Flip</a:t>
            </a:r>
            <a:r>
              <a:rPr lang="he-IL" sz="2000" b="1" dirty="0" smtClean="0"/>
              <a:t> של קשת </a:t>
            </a:r>
            <a:r>
              <a:rPr lang="en-US" sz="2000" b="1" dirty="0" smtClean="0"/>
              <a:t>tr</a:t>
            </a:r>
            <a:endParaRPr lang="he-IL" sz="2000" b="1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1702995" y="116632"/>
            <a:ext cx="610936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אלגוריתם אינקרמנטלי</a:t>
            </a:r>
          </a:p>
          <a:p>
            <a:pPr algn="ctr"/>
            <a:r>
              <a:rPr lang="he-IL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לבניית טריאנגולציית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Delaunay </a:t>
            </a:r>
            <a:endParaRPr lang="he-IL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24795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8" grpId="0" animBg="1"/>
      <p:bldP spid="9" grpId="0"/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80528" y="1386052"/>
            <a:ext cx="9180512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u="sng" dirty="0" smtClean="0"/>
              <a:t>שלב אחרון עבור האיטרציה ה-</a:t>
            </a:r>
            <a:r>
              <a:rPr lang="en-US" sz="2000" b="1" u="sng" dirty="0" smtClean="0"/>
              <a:t>i</a:t>
            </a:r>
            <a:r>
              <a:rPr lang="he-IL" sz="2000" b="1" u="sng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נמשיך עם תהליך ה-</a:t>
            </a:r>
            <a:r>
              <a:rPr lang="en-US" sz="2000" b="1" dirty="0" smtClean="0"/>
              <a:t>edge flips</a:t>
            </a:r>
            <a:r>
              <a:rPr lang="he-IL" sz="2000" b="1" dirty="0" smtClean="0"/>
              <a:t> כל עוד קיימת קשת שהיא צלע של משולש 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ש-</a:t>
            </a:r>
            <a:r>
              <a:rPr lang="en-US" sz="2000" b="1" dirty="0" smtClean="0"/>
              <a:t> p</a:t>
            </a:r>
            <a:r>
              <a:rPr lang="en-US" sz="2000" b="1" baseline="-25000" dirty="0" smtClean="0"/>
              <a:t>i</a:t>
            </a:r>
            <a:r>
              <a:rPr lang="he-IL" sz="2000" b="1" baseline="-25000" dirty="0" smtClean="0"/>
              <a:t> </a:t>
            </a:r>
            <a:r>
              <a:rPr lang="he-IL" sz="2000" b="1" dirty="0" smtClean="0"/>
              <a:t>קודקוד שלו שעבורה צריך לבצע </a:t>
            </a:r>
            <a:r>
              <a:rPr lang="en-US" sz="2000" b="1" dirty="0" smtClean="0"/>
              <a:t>edge flip</a:t>
            </a:r>
            <a:r>
              <a:rPr lang="he-IL" sz="2000" b="1" dirty="0" smtClean="0"/>
              <a:t>.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020" y="3169890"/>
            <a:ext cx="224790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194273"/>
            <a:ext cx="2219325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urved Up Arrow 8"/>
          <p:cNvSpPr/>
          <p:nvPr/>
        </p:nvSpPr>
        <p:spPr>
          <a:xfrm>
            <a:off x="2829917" y="5589240"/>
            <a:ext cx="1958107" cy="648072"/>
          </a:xfrm>
          <a:prstGeom prst="curvedUpArrow">
            <a:avLst>
              <a:gd name="adj1" fmla="val 25000"/>
              <a:gd name="adj2" fmla="val 50000"/>
              <a:gd name="adj3" fmla="val 149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75056" y="6165304"/>
            <a:ext cx="3133048" cy="5011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/>
              <a:t>Edge Flip</a:t>
            </a:r>
            <a:r>
              <a:rPr lang="he-IL" sz="2000" b="1" dirty="0" smtClean="0"/>
              <a:t> של קשת</a:t>
            </a:r>
            <a:r>
              <a:rPr lang="en-US" sz="2000" b="1" dirty="0" smtClean="0"/>
              <a:t>qs </a:t>
            </a:r>
            <a:r>
              <a:rPr lang="he-IL" sz="2000" b="1" dirty="0" smtClean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03648" y="260648"/>
            <a:ext cx="610936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אלגוריתם אינקרמנטלי</a:t>
            </a:r>
          </a:p>
          <a:p>
            <a:pPr algn="ctr"/>
            <a:r>
              <a:rPr lang="he-IL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לבניית טריאנגולציית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Delaunay </a:t>
            </a:r>
            <a:endParaRPr lang="he-IL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5655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1800200" cy="1918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52014"/>
            <a:ext cx="1800200" cy="1918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430" y="1652014"/>
            <a:ext cx="1737034" cy="1918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000" y="4293096"/>
            <a:ext cx="1793864" cy="1918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293096"/>
            <a:ext cx="1800200" cy="1953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0" y="980728"/>
            <a:ext cx="8999984" cy="5011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u="sng" dirty="0" smtClean="0"/>
              <a:t>כל מהלך השלב ה-</a:t>
            </a:r>
            <a:r>
              <a:rPr lang="en-US" sz="2000" b="1" u="sng" dirty="0" smtClean="0"/>
              <a:t>i</a:t>
            </a:r>
            <a:r>
              <a:rPr lang="he-IL" sz="2000" b="1" u="sng" dirty="0" smtClean="0"/>
              <a:t>: הוספת הנקודה  </a:t>
            </a:r>
            <a:r>
              <a:rPr lang="en-US" sz="2000" b="1" u="sng" dirty="0" smtClean="0"/>
              <a:t>p</a:t>
            </a:r>
            <a:r>
              <a:rPr lang="en-US" sz="2000" b="1" u="sng" baseline="-25000" dirty="0" smtClean="0"/>
              <a:t>i</a:t>
            </a:r>
            <a:r>
              <a:rPr lang="he-IL" sz="2000" b="1" u="sng" baseline="-25000" dirty="0" smtClean="0"/>
              <a:t> </a:t>
            </a:r>
            <a:r>
              <a:rPr lang="he-IL" sz="2000" b="1" u="sng" dirty="0" smtClean="0"/>
              <a:t>ל- </a:t>
            </a:r>
            <a:r>
              <a:rPr lang="en-US" sz="2000" b="1" u="sng" dirty="0" smtClean="0"/>
              <a:t>DT</a:t>
            </a:r>
            <a:r>
              <a:rPr lang="en-US" sz="2000" b="1" u="sng" baseline="-25000" dirty="0" smtClean="0"/>
              <a:t>i-1</a:t>
            </a:r>
            <a:r>
              <a:rPr lang="he-IL" sz="2000" b="1" u="sng" baseline="-25000" dirty="0" smtClean="0"/>
              <a:t> </a:t>
            </a:r>
            <a:r>
              <a:rPr lang="he-IL" sz="2000" b="1" u="sng" dirty="0" smtClean="0"/>
              <a:t> לקבלת </a:t>
            </a:r>
            <a:r>
              <a:rPr lang="en-US" sz="2000" b="1" u="sng" dirty="0" smtClean="0"/>
              <a:t>DT</a:t>
            </a:r>
            <a:r>
              <a:rPr lang="en-US" sz="2000" b="1" u="sng" baseline="-25000" dirty="0" smtClean="0"/>
              <a:t>i </a:t>
            </a:r>
            <a:r>
              <a:rPr lang="he-IL" sz="2000" b="1" u="sng" dirty="0" smtClean="0"/>
              <a:t>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67744" y="3429000"/>
            <a:ext cx="539552" cy="5028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dirty="0" smtClean="0"/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04048" y="3429000"/>
            <a:ext cx="539552" cy="5028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dirty="0" smtClean="0"/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76864" y="3429000"/>
            <a:ext cx="539552" cy="5028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dirty="0" smtClean="0"/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67744" y="6093296"/>
            <a:ext cx="539552" cy="5028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dirty="0" smtClean="0"/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76056" y="6093296"/>
            <a:ext cx="539552" cy="5028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dirty="0" smtClean="0"/>
              <a:t>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486971" y="116632"/>
            <a:ext cx="610936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אלגוריתם אינקרמנטלי</a:t>
            </a:r>
          </a:p>
          <a:p>
            <a:pPr algn="ctr"/>
            <a:r>
              <a:rPr lang="he-IL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לבניית טריאנגולציית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Delaunay </a:t>
            </a:r>
            <a:endParaRPr lang="he-IL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15398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04112" y="467961"/>
            <a:ext cx="28520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ניתוח זמן ריצה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016" y="1454918"/>
            <a:ext cx="8892480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dirty="0">
                <a:solidFill>
                  <a:srgbClr val="002060"/>
                </a:solidFill>
              </a:rPr>
              <a:t>ל</a:t>
            </a:r>
            <a:r>
              <a:rPr lang="he-IL" sz="2000" b="1" dirty="0" smtClean="0">
                <a:solidFill>
                  <a:srgbClr val="002060"/>
                </a:solidFill>
              </a:rPr>
              <a:t>פני כן הגדרה חשובה...</a:t>
            </a:r>
            <a:endParaRPr lang="he-IL" sz="2000" b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he-IL" sz="2000" b="1" u="sng" dirty="0" smtClean="0">
                <a:solidFill>
                  <a:srgbClr val="002060"/>
                </a:solidFill>
              </a:rPr>
              <a:t>הדרגה של נקודה  </a:t>
            </a:r>
            <a:r>
              <a:rPr lang="en-US" sz="2000" b="1" u="sng" dirty="0" smtClean="0">
                <a:solidFill>
                  <a:srgbClr val="002060"/>
                </a:solidFill>
              </a:rPr>
              <a:t>p</a:t>
            </a:r>
            <a:r>
              <a:rPr lang="en-US" sz="2000" b="1" u="sng" baseline="-25000" dirty="0" smtClean="0">
                <a:solidFill>
                  <a:srgbClr val="002060"/>
                </a:solidFill>
              </a:rPr>
              <a:t>i</a:t>
            </a:r>
            <a:r>
              <a:rPr lang="he-IL" sz="2000" b="1" u="sng" dirty="0" smtClean="0">
                <a:solidFill>
                  <a:srgbClr val="002060"/>
                </a:solidFill>
              </a:rPr>
              <a:t> </a:t>
            </a:r>
            <a:r>
              <a:rPr lang="he-IL" sz="2000" b="1" dirty="0" smtClean="0"/>
              <a:t>בטריאנגולציית </a:t>
            </a:r>
            <a:r>
              <a:rPr lang="en-US" sz="2000" b="1" dirty="0" smtClean="0"/>
              <a:t>Delaunay</a:t>
            </a:r>
            <a:r>
              <a:rPr lang="he-IL" sz="2000" b="1" dirty="0" smtClean="0"/>
              <a:t>,  </a:t>
            </a:r>
            <a:r>
              <a:rPr lang="en-US" sz="2000" b="1" dirty="0" smtClean="0"/>
              <a:t>DT</a:t>
            </a:r>
            <a:r>
              <a:rPr lang="en-US" sz="2000" b="1" baseline="-25000" dirty="0" smtClean="0"/>
              <a:t>i</a:t>
            </a:r>
            <a:r>
              <a:rPr lang="he-IL" sz="2000" b="1" dirty="0" smtClean="0"/>
              <a:t>, היא מס' הקשתות 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של הטריאנגולצייה ש-</a:t>
            </a:r>
            <a:r>
              <a:rPr lang="en-US" sz="2000" b="1" dirty="0" smtClean="0"/>
              <a:t>p</a:t>
            </a:r>
            <a:r>
              <a:rPr lang="en-US" sz="2000" b="1" baseline="-25000" dirty="0" smtClean="0"/>
              <a:t>i</a:t>
            </a:r>
            <a:r>
              <a:rPr lang="he-IL" sz="2000" b="1" dirty="0" smtClean="0"/>
              <a:t> מהווה קצה שלהן.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203684"/>
            <a:ext cx="1800200" cy="1953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4644008" y="3901698"/>
            <a:ext cx="1080120" cy="24738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888160" y="4171146"/>
            <a:ext cx="2132112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dirty="0" smtClean="0"/>
              <a:t>הדרגה כאן היא 6</a:t>
            </a:r>
          </a:p>
        </p:txBody>
      </p:sp>
    </p:spTree>
    <p:extLst>
      <p:ext uri="{BB962C8B-B14F-4D97-AF65-F5344CB8AC3E}">
        <p14:creationId xmlns:p14="http://schemas.microsoft.com/office/powerpoint/2010/main" val="147121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87631" y="116632"/>
            <a:ext cx="28520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ניתוח זמן ריצה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056" y="332656"/>
            <a:ext cx="8892480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u="sng" dirty="0" smtClean="0">
                <a:solidFill>
                  <a:srgbClr val="002060"/>
                </a:solidFill>
              </a:rPr>
              <a:t>למה: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אם המשולש של </a:t>
            </a:r>
            <a:r>
              <a:rPr lang="en-US" sz="2000" b="1" dirty="0" smtClean="0"/>
              <a:t>DT</a:t>
            </a:r>
            <a:r>
              <a:rPr lang="en-US" sz="2000" b="1" baseline="-25000" dirty="0" smtClean="0"/>
              <a:t>i-1</a:t>
            </a:r>
            <a:r>
              <a:rPr lang="he-IL" sz="2000" b="1" baseline="-25000" dirty="0" smtClean="0"/>
              <a:t> </a:t>
            </a:r>
            <a:r>
              <a:rPr lang="he-IL" sz="2000" b="1" dirty="0" smtClean="0"/>
              <a:t>המכיל את </a:t>
            </a:r>
            <a:r>
              <a:rPr lang="en-US" sz="2000" b="1" dirty="0" smtClean="0"/>
              <a:t>p</a:t>
            </a:r>
            <a:r>
              <a:rPr lang="en-US" sz="2000" b="1" baseline="-25000" dirty="0" smtClean="0"/>
              <a:t>i</a:t>
            </a:r>
            <a:r>
              <a:rPr lang="he-IL" sz="2000" b="1" dirty="0" smtClean="0"/>
              <a:t> ידוע, זמן הריצה שדרוש לחישוב </a:t>
            </a:r>
            <a:r>
              <a:rPr lang="en-US" sz="2000" b="1" dirty="0" smtClean="0"/>
              <a:t>DT</a:t>
            </a:r>
            <a:r>
              <a:rPr lang="en-US" sz="2000" b="1" baseline="-25000" dirty="0" smtClean="0"/>
              <a:t>i</a:t>
            </a:r>
            <a:r>
              <a:rPr lang="he-IL" sz="2000" b="1" baseline="-25000" dirty="0" smtClean="0"/>
              <a:t> </a:t>
            </a:r>
            <a:r>
              <a:rPr lang="he-IL" sz="2000" b="1" dirty="0" smtClean="0"/>
              <a:t>מ- </a:t>
            </a:r>
            <a:r>
              <a:rPr lang="en-US" sz="2000" b="1" dirty="0" smtClean="0"/>
              <a:t>DT</a:t>
            </a:r>
            <a:r>
              <a:rPr lang="en-US" sz="2000" b="1" baseline="-25000" dirty="0" smtClean="0"/>
              <a:t>i-1</a:t>
            </a:r>
            <a:r>
              <a:rPr lang="he-IL" sz="2000" b="1" baseline="-25000" dirty="0" smtClean="0"/>
              <a:t> </a:t>
            </a:r>
            <a:r>
              <a:rPr lang="he-IL" sz="2000" b="1" dirty="0" smtClean="0">
                <a:solidFill>
                  <a:srgbClr val="002060"/>
                </a:solidFill>
              </a:rPr>
              <a:t>פרופורציונלי לדרגה </a:t>
            </a:r>
            <a:r>
              <a:rPr lang="en-US" sz="2000" b="1" dirty="0" smtClean="0">
                <a:solidFill>
                  <a:srgbClr val="002060"/>
                </a:solidFill>
              </a:rPr>
              <a:t>d</a:t>
            </a:r>
            <a:r>
              <a:rPr lang="he-IL" sz="2000" b="1" dirty="0" smtClean="0">
                <a:solidFill>
                  <a:srgbClr val="002060"/>
                </a:solidFill>
              </a:rPr>
              <a:t> </a:t>
            </a:r>
            <a:r>
              <a:rPr lang="he-IL" sz="2000" b="1" dirty="0" smtClean="0"/>
              <a:t>של </a:t>
            </a:r>
            <a:r>
              <a:rPr lang="en-US" sz="2000" b="1" dirty="0" smtClean="0"/>
              <a:t>p</a:t>
            </a:r>
            <a:r>
              <a:rPr lang="en-US" sz="2000" b="1" baseline="-25000" dirty="0" smtClean="0"/>
              <a:t>i</a:t>
            </a:r>
            <a:r>
              <a:rPr lang="he-IL" sz="2000" b="1" dirty="0" smtClean="0"/>
              <a:t> ב- </a:t>
            </a:r>
            <a:r>
              <a:rPr lang="en-US" sz="2000" b="1" dirty="0" smtClean="0"/>
              <a:t>DT</a:t>
            </a:r>
            <a:r>
              <a:rPr lang="en-US" sz="2000" b="1" baseline="-25000" dirty="0" smtClean="0"/>
              <a:t>i</a:t>
            </a:r>
            <a:r>
              <a:rPr lang="he-IL" sz="2000" b="1" dirty="0" smtClean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4016" y="1844824"/>
            <a:ext cx="8892480" cy="33239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u="sng" dirty="0" smtClean="0">
                <a:solidFill>
                  <a:srgbClr val="002060"/>
                </a:solidFill>
              </a:rPr>
              <a:t>הוכחה: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אם דרגת </a:t>
            </a:r>
            <a:r>
              <a:rPr lang="en-US" sz="2000" b="1" dirty="0" smtClean="0"/>
              <a:t>p</a:t>
            </a:r>
            <a:r>
              <a:rPr lang="en-US" sz="2000" b="1" baseline="-25000" dirty="0" smtClean="0"/>
              <a:t>i</a:t>
            </a:r>
            <a:r>
              <a:rPr lang="he-IL" sz="2000" b="1" dirty="0" smtClean="0"/>
              <a:t> ב- </a:t>
            </a:r>
            <a:r>
              <a:rPr lang="en-US" sz="2000" b="1" dirty="0" smtClean="0"/>
              <a:t> DT</a:t>
            </a:r>
            <a:r>
              <a:rPr lang="en-US" sz="2000" b="1" baseline="-25000" dirty="0" smtClean="0"/>
              <a:t>i</a:t>
            </a:r>
            <a:r>
              <a:rPr lang="he-IL" sz="2000" b="1" dirty="0" smtClean="0"/>
              <a:t>היא </a:t>
            </a:r>
            <a:r>
              <a:rPr lang="en-US" sz="2000" b="1" dirty="0" smtClean="0"/>
              <a:t>d</a:t>
            </a:r>
            <a:r>
              <a:rPr lang="he-IL" sz="2000" b="1" dirty="0" smtClean="0"/>
              <a:t> אז יש </a:t>
            </a:r>
            <a:r>
              <a:rPr lang="en-US" sz="2000" b="1" dirty="0" smtClean="0"/>
              <a:t>d</a:t>
            </a:r>
            <a:r>
              <a:rPr lang="he-IL" sz="2000" b="1" dirty="0" smtClean="0"/>
              <a:t> משולשים ש-</a:t>
            </a:r>
            <a:r>
              <a:rPr lang="en-US" sz="2000" b="1" dirty="0" smtClean="0"/>
              <a:t> p</a:t>
            </a:r>
            <a:r>
              <a:rPr lang="en-US" sz="2000" b="1" baseline="-25000" dirty="0" smtClean="0"/>
              <a:t>i</a:t>
            </a:r>
            <a:r>
              <a:rPr lang="he-IL" sz="2000" b="1" baseline="-25000" dirty="0" smtClean="0"/>
              <a:t> </a:t>
            </a:r>
            <a:r>
              <a:rPr lang="he-IL" sz="2000" b="1" dirty="0" smtClean="0"/>
              <a:t>קודקוד שלהן ב- ב- </a:t>
            </a:r>
            <a:r>
              <a:rPr lang="en-US" sz="2000" b="1" dirty="0" smtClean="0"/>
              <a:t> .DT</a:t>
            </a:r>
            <a:r>
              <a:rPr lang="en-US" sz="2000" b="1" baseline="-25000" dirty="0" smtClean="0"/>
              <a:t>i</a:t>
            </a:r>
            <a:r>
              <a:rPr lang="he-IL" sz="2000" b="1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/>
              <a:t>d</a:t>
            </a:r>
            <a:r>
              <a:rPr lang="he-IL" sz="2000" b="1" dirty="0" smtClean="0"/>
              <a:t> המשולשים התקבלו כתוצאה מסדרת </a:t>
            </a:r>
            <a:r>
              <a:rPr lang="en-US" sz="2000" b="1" dirty="0" smtClean="0"/>
              <a:t>edge flips</a:t>
            </a:r>
            <a:r>
              <a:rPr lang="he-IL" sz="2000" b="1" dirty="0" smtClean="0"/>
              <a:t> שנועדה להחליף </a:t>
            </a:r>
            <a:r>
              <a:rPr lang="en-US" sz="2000" b="1" dirty="0" smtClean="0"/>
              <a:t>d-2</a:t>
            </a:r>
            <a:r>
              <a:rPr lang="he-IL" sz="2000" b="1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משולשים שנמצאו בקונפליקט עם </a:t>
            </a:r>
            <a:r>
              <a:rPr lang="en-US" sz="2000" b="1" dirty="0" smtClean="0"/>
              <a:t>p</a:t>
            </a:r>
            <a:r>
              <a:rPr lang="en-US" sz="2000" b="1" baseline="-25000" dirty="0" smtClean="0"/>
              <a:t>i</a:t>
            </a:r>
            <a:r>
              <a:rPr lang="he-IL" sz="2000" b="1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*נשים לב שבהתחלה היו </a:t>
            </a:r>
            <a:r>
              <a:rPr lang="en-US" sz="2000" b="1" dirty="0" smtClean="0"/>
              <a:t>d-2</a:t>
            </a:r>
            <a:r>
              <a:rPr lang="he-IL" sz="2000" b="1" dirty="0" smtClean="0"/>
              <a:t> משולשים בקונפליקט ונוספו 2 כשחיברנו את </a:t>
            </a:r>
            <a:r>
              <a:rPr lang="en-US" sz="2000" b="1" dirty="0" smtClean="0"/>
              <a:t>p</a:t>
            </a:r>
            <a:r>
              <a:rPr lang="en-US" sz="2000" b="1" baseline="-25000" dirty="0" smtClean="0"/>
              <a:t>i</a:t>
            </a:r>
            <a:r>
              <a:rPr lang="he-IL" sz="2000" b="1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לקודקודי המשולש שמכיל אותה. כיוון שלפי ההנחה כבר יודעים איזה משולש 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הוא המשולש המכיל זמן הריצה פרופורציונלי לדרגה </a:t>
            </a:r>
            <a:r>
              <a:rPr lang="en-US" sz="2000" b="1" dirty="0" smtClean="0"/>
              <a:t>d</a:t>
            </a:r>
            <a:r>
              <a:rPr lang="he-IL" sz="2000" b="1" dirty="0" smtClean="0"/>
              <a:t> של </a:t>
            </a:r>
            <a:r>
              <a:rPr lang="en-US" sz="2000" b="1" dirty="0" smtClean="0"/>
              <a:t>p</a:t>
            </a:r>
            <a:r>
              <a:rPr lang="en-US" sz="2000" b="1" baseline="-25000" dirty="0" smtClean="0"/>
              <a:t>i</a:t>
            </a:r>
            <a:r>
              <a:rPr lang="he-IL" sz="2000" b="1" baseline="-25000" dirty="0" smtClean="0"/>
              <a:t>.</a:t>
            </a:r>
            <a:endParaRPr lang="he-IL" sz="2000" b="1" dirty="0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921" y="5146918"/>
            <a:ext cx="1495951" cy="159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995936" y="5517232"/>
            <a:ext cx="1368152" cy="4269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172429"/>
            <a:ext cx="1512168" cy="1640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27584" y="5378410"/>
            <a:ext cx="115855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 smtClean="0"/>
              <a:t>d-2= 4</a:t>
            </a:r>
            <a:r>
              <a:rPr lang="he-IL" sz="1600" b="1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he-IL" sz="1600" b="1" dirty="0" smtClean="0"/>
              <a:t>משולשים בקונפליקט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36296" y="5517232"/>
            <a:ext cx="151216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 smtClean="0"/>
              <a:t>d=6</a:t>
            </a:r>
            <a:endParaRPr lang="he-IL" sz="1600" b="1" dirty="0" smtClean="0"/>
          </a:p>
          <a:p>
            <a:pPr>
              <a:lnSpc>
                <a:spcPct val="150000"/>
              </a:lnSpc>
            </a:pPr>
            <a:r>
              <a:rPr lang="he-IL" sz="1600" b="1" dirty="0" smtClean="0"/>
              <a:t>הדרגה של </a:t>
            </a:r>
            <a:r>
              <a:rPr lang="en-US" sz="1600" b="1" dirty="0" smtClean="0"/>
              <a:t>p</a:t>
            </a:r>
            <a:r>
              <a:rPr lang="en-US" sz="1600" b="1" baseline="-25000" dirty="0" smtClean="0"/>
              <a:t>i</a:t>
            </a:r>
            <a:endParaRPr lang="he-IL" sz="1600" b="1" baseline="-25000" dirty="0"/>
          </a:p>
        </p:txBody>
      </p:sp>
    </p:spTree>
    <p:extLst>
      <p:ext uri="{BB962C8B-B14F-4D97-AF65-F5344CB8AC3E}">
        <p14:creationId xmlns:p14="http://schemas.microsoft.com/office/powerpoint/2010/main" val="267800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 animBg="1"/>
      <p:bldP spid="12" grpId="0"/>
      <p:bldP spid="1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79912" y="35913"/>
            <a:ext cx="28520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ניתוח זמן ריצה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9592" y="260648"/>
            <a:ext cx="8172400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u="sng" dirty="0" smtClean="0">
                <a:solidFill>
                  <a:srgbClr val="002060"/>
                </a:solidFill>
              </a:rPr>
              <a:t>טענה: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זמן הריצה </a:t>
            </a:r>
            <a:r>
              <a:rPr lang="en-US" sz="2000" b="1" dirty="0" smtClean="0"/>
              <a:t>worst case</a:t>
            </a:r>
            <a:r>
              <a:rPr lang="he-IL" sz="2000" b="1" dirty="0" smtClean="0"/>
              <a:t> של האלגוריתם האינקרמנטלי לחישוב טריאנגולציית </a:t>
            </a:r>
            <a:r>
              <a:rPr lang="en-US" sz="2000" b="1" dirty="0" smtClean="0"/>
              <a:t>Delaunay</a:t>
            </a:r>
            <a:r>
              <a:rPr lang="he-IL" sz="2000" b="1" dirty="0" smtClean="0"/>
              <a:t> של </a:t>
            </a:r>
            <a:r>
              <a:rPr lang="en-US" sz="2000" b="1" dirty="0" smtClean="0"/>
              <a:t>n</a:t>
            </a:r>
            <a:r>
              <a:rPr lang="he-IL" sz="2000" b="1" dirty="0" smtClean="0"/>
              <a:t> נקודות הוא </a:t>
            </a:r>
            <a:r>
              <a:rPr lang="en-US" sz="2000" b="1" dirty="0" smtClean="0"/>
              <a:t>O(n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)</a:t>
            </a:r>
            <a:r>
              <a:rPr lang="he-IL" sz="2000" b="1" dirty="0" smtClean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592" y="1700808"/>
            <a:ext cx="8208912" cy="47089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u="sng" dirty="0" smtClean="0">
                <a:solidFill>
                  <a:srgbClr val="002060"/>
                </a:solidFill>
              </a:rPr>
              <a:t>הוכחה: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קיימים </a:t>
            </a:r>
            <a:r>
              <a:rPr lang="en-US" sz="2000" b="1" dirty="0" smtClean="0"/>
              <a:t>n</a:t>
            </a:r>
            <a:r>
              <a:rPr lang="he-IL" sz="2000" b="1" dirty="0" smtClean="0"/>
              <a:t> שלבים כי בכל שלב מוסיפים נקודה וקיימות </a:t>
            </a:r>
            <a:r>
              <a:rPr lang="en-US" sz="2000" b="1" dirty="0" smtClean="0"/>
              <a:t>n</a:t>
            </a:r>
            <a:r>
              <a:rPr lang="he-IL" sz="2000" b="1" dirty="0" smtClean="0"/>
              <a:t> כאלה.</a:t>
            </a:r>
          </a:p>
          <a:p>
            <a:pPr>
              <a:lnSpc>
                <a:spcPct val="150000"/>
              </a:lnSpc>
            </a:pPr>
            <a:r>
              <a:rPr lang="he-IL" sz="2000" b="1" u="sng" dirty="0" smtClean="0"/>
              <a:t>בכל שלב </a:t>
            </a:r>
            <a:r>
              <a:rPr lang="en-US" sz="2000" b="1" u="sng" dirty="0" smtClean="0"/>
              <a:t>i</a:t>
            </a:r>
            <a:r>
              <a:rPr lang="he-IL" sz="2000" b="1" u="sng" dirty="0" smtClean="0"/>
              <a:t> שבו מוצאים </a:t>
            </a:r>
            <a:r>
              <a:rPr lang="en-US" sz="2000" b="1" u="sng" dirty="0" smtClean="0"/>
              <a:t>DT</a:t>
            </a:r>
            <a:r>
              <a:rPr lang="en-US" sz="2000" b="1" u="sng" baseline="-25000" dirty="0" smtClean="0"/>
              <a:t>i</a:t>
            </a:r>
            <a:r>
              <a:rPr lang="he-IL" sz="2000" b="1" u="sng" dirty="0" smtClean="0"/>
              <a:t> :</a:t>
            </a:r>
          </a:p>
          <a:p>
            <a:pPr>
              <a:lnSpc>
                <a:spcPct val="150000"/>
              </a:lnSpc>
            </a:pPr>
            <a:r>
              <a:rPr lang="he-IL" sz="2000" b="1" u="sng" dirty="0" smtClean="0"/>
              <a:t>תת שלב 1: </a:t>
            </a:r>
            <a:r>
              <a:rPr lang="he-IL" sz="2000" b="1" dirty="0" smtClean="0"/>
              <a:t>מציאת המשולש המכיל את הנקודה החדשה </a:t>
            </a:r>
            <a:r>
              <a:rPr lang="en-US" sz="2000" b="1" dirty="0" smtClean="0"/>
              <a:t>p</a:t>
            </a:r>
            <a:r>
              <a:rPr lang="en-US" sz="2000" b="1" baseline="-25000" dirty="0" smtClean="0"/>
              <a:t>i</a:t>
            </a:r>
            <a:endParaRPr lang="en-US" sz="2000" b="1" dirty="0"/>
          </a:p>
          <a:p>
            <a:pPr>
              <a:lnSpc>
                <a:spcPct val="150000"/>
              </a:lnSpc>
            </a:pPr>
            <a:r>
              <a:rPr lang="he-IL" sz="2000" b="1" dirty="0" smtClean="0"/>
              <a:t>זה נעשה ב-</a:t>
            </a:r>
            <a:r>
              <a:rPr lang="en-US" sz="2000" b="1" dirty="0" smtClean="0"/>
              <a:t>O(n)</a:t>
            </a:r>
            <a:r>
              <a:rPr lang="he-IL" sz="2000" b="1" dirty="0" smtClean="0"/>
              <a:t> זמן כי רק צריך לעבור על כל המשולשים ולבדוק איזה מהם 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מכיל את </a:t>
            </a:r>
            <a:r>
              <a:rPr lang="en-US" sz="2000" b="1" dirty="0" smtClean="0"/>
              <a:t>p</a:t>
            </a:r>
            <a:r>
              <a:rPr lang="en-US" sz="2000" b="1" baseline="-25000" dirty="0" smtClean="0"/>
              <a:t>i</a:t>
            </a:r>
            <a:r>
              <a:rPr lang="he-IL" sz="2000" b="1" baseline="-25000" dirty="0" smtClean="0"/>
              <a:t> </a:t>
            </a:r>
            <a:r>
              <a:rPr lang="he-IL" sz="2000" b="1" dirty="0" smtClean="0"/>
              <a:t>ומס' המשולשים ליניארי ב-</a:t>
            </a:r>
            <a:r>
              <a:rPr lang="en-US" sz="2000" b="1" dirty="0" smtClean="0"/>
              <a:t>n</a:t>
            </a:r>
            <a:r>
              <a:rPr lang="he-IL" sz="2000" b="1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he-IL" sz="2000" b="1" u="sng" dirty="0" smtClean="0"/>
              <a:t>שאר השלבים- </a:t>
            </a:r>
            <a:r>
              <a:rPr lang="he-IL" sz="2000" b="1" dirty="0" smtClean="0"/>
              <a:t>תיקון המשולשים בקונפליקט ע"י </a:t>
            </a:r>
            <a:r>
              <a:rPr lang="en-US" sz="2000" b="1" dirty="0" smtClean="0"/>
              <a:t>edge flips</a:t>
            </a:r>
            <a:r>
              <a:rPr lang="he-IL" sz="2000" b="1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he-IL" sz="2000" b="1" u="sng" dirty="0" smtClean="0"/>
              <a:t>לפי הלמה </a:t>
            </a:r>
            <a:r>
              <a:rPr lang="he-IL" sz="2000" b="1" dirty="0" smtClean="0"/>
              <a:t>זמן ריצה של שלב זה פרופורציונלי לדרגה של הנקודה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 </a:t>
            </a:r>
            <a:r>
              <a:rPr lang="en-US" sz="2000" b="1" dirty="0" smtClean="0"/>
              <a:t>p</a:t>
            </a:r>
            <a:r>
              <a:rPr lang="en-US" sz="2000" b="1" baseline="-25000" dirty="0" smtClean="0"/>
              <a:t>i</a:t>
            </a:r>
            <a:r>
              <a:rPr lang="he-IL" sz="2000" b="1" dirty="0" smtClean="0"/>
              <a:t> ב- </a:t>
            </a:r>
            <a:r>
              <a:rPr lang="en-US" sz="2000" b="1" dirty="0" smtClean="0"/>
              <a:t>DT</a:t>
            </a:r>
            <a:r>
              <a:rPr lang="en-US" sz="2000" b="1" baseline="-25000" dirty="0" smtClean="0"/>
              <a:t>i</a:t>
            </a:r>
            <a:r>
              <a:rPr lang="he-IL" sz="2000" b="1" dirty="0" smtClean="0"/>
              <a:t> ודרגה זו לכל היותר </a:t>
            </a:r>
            <a:r>
              <a:rPr lang="en-US" sz="2000" b="1" dirty="0" smtClean="0"/>
              <a:t>n</a:t>
            </a:r>
            <a:r>
              <a:rPr lang="he-IL" sz="2000" b="1" dirty="0" smtClean="0"/>
              <a:t>. לכן גם שלב זה ב-</a:t>
            </a:r>
            <a:r>
              <a:rPr lang="en-US" sz="2000" b="1" dirty="0" smtClean="0"/>
              <a:t> .O(n)</a:t>
            </a:r>
            <a:endParaRPr lang="he-IL" sz="2000" b="1" dirty="0" smtClean="0"/>
          </a:p>
          <a:p>
            <a:pPr>
              <a:lnSpc>
                <a:spcPct val="150000"/>
              </a:lnSpc>
            </a:pPr>
            <a:r>
              <a:rPr lang="he-IL" sz="2000" b="1" dirty="0" smtClean="0"/>
              <a:t>סה"כ כל שלב </a:t>
            </a:r>
            <a:r>
              <a:rPr lang="en-US" sz="2000" b="1" dirty="0" smtClean="0"/>
              <a:t>i</a:t>
            </a:r>
            <a:r>
              <a:rPr lang="he-IL" sz="2000" b="1" dirty="0" smtClean="0"/>
              <a:t> לוקח </a:t>
            </a:r>
            <a:r>
              <a:rPr lang="en-US" sz="2000" b="1" dirty="0" smtClean="0"/>
              <a:t>O(n)</a:t>
            </a:r>
            <a:r>
              <a:rPr lang="he-IL" sz="2000" b="1" dirty="0" smtClean="0"/>
              <a:t> ויש </a:t>
            </a:r>
            <a:r>
              <a:rPr lang="en-US" sz="2000" b="1" dirty="0" smtClean="0"/>
              <a:t>n</a:t>
            </a:r>
            <a:r>
              <a:rPr lang="he-IL" sz="2000" b="1" dirty="0" smtClean="0"/>
              <a:t> שלבים ולכן קיבלנו את הנדרש.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93" y="5661248"/>
            <a:ext cx="976443" cy="98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72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22066" y="188640"/>
            <a:ext cx="53832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האם אפשר לעשות טוב יותר?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008" y="1772816"/>
            <a:ext cx="889248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u="sng" dirty="0" smtClean="0">
                <a:solidFill>
                  <a:srgbClr val="002060"/>
                </a:solidFill>
              </a:rPr>
              <a:t>משפט: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ניתן למצוא את טריאנגולציית </a:t>
            </a:r>
            <a:r>
              <a:rPr lang="en-US" sz="2000" b="1" dirty="0" smtClean="0"/>
              <a:t>Delaunay</a:t>
            </a:r>
            <a:r>
              <a:rPr lang="he-IL" sz="2000" b="1" dirty="0" smtClean="0"/>
              <a:t> של </a:t>
            </a:r>
            <a:r>
              <a:rPr lang="en-US" sz="2000" b="1" dirty="0" smtClean="0"/>
              <a:t>n</a:t>
            </a:r>
            <a:r>
              <a:rPr lang="he-IL" sz="2000" b="1" dirty="0" smtClean="0"/>
              <a:t> נקודות במישור בתוחלת בזמן </a:t>
            </a:r>
            <a:r>
              <a:rPr lang="en-US" sz="2000" b="1" dirty="0" smtClean="0"/>
              <a:t>O(n*log(n))</a:t>
            </a:r>
            <a:r>
              <a:rPr lang="he-IL" sz="2000" b="1" dirty="0" smtClean="0"/>
              <a:t>. זאת ע"י שימוש ברנדומיזציה בסדר הוספת הנקודות 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(בכל שלב בוחרים באקראי נקודה מהקבוצה).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872103"/>
            <a:ext cx="8892480" cy="5028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dirty="0" smtClean="0"/>
              <a:t>מסתבר שכן. ע"י רנדומיזציה!!!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496" y="4010288"/>
            <a:ext cx="8892480" cy="5028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dirty="0" smtClean="0"/>
              <a:t>*כדי להוכיח משפט זה נשתמש בשתי טענות עזר.</a:t>
            </a:r>
          </a:p>
        </p:txBody>
      </p:sp>
    </p:spTree>
    <p:extLst>
      <p:ext uri="{BB962C8B-B14F-4D97-AF65-F5344CB8AC3E}">
        <p14:creationId xmlns:p14="http://schemas.microsoft.com/office/powerpoint/2010/main" val="15168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21138" y="260648"/>
            <a:ext cx="19591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הנחות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2756" y="1628800"/>
            <a:ext cx="757290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he-IL" sz="2400" b="1" dirty="0" smtClean="0">
                <a:ln w="50800"/>
              </a:rPr>
              <a:t>אנחנו מדברים על קבוצת נקודות סופית במישור אלא אם </a:t>
            </a:r>
          </a:p>
          <a:p>
            <a:r>
              <a:rPr lang="he-IL" sz="2400" b="1" dirty="0" smtClean="0">
                <a:ln w="50800"/>
              </a:rPr>
              <a:t>     צוין אחרת</a:t>
            </a:r>
            <a:endParaRPr lang="en-US" sz="2400" b="1" cap="none" spc="0" dirty="0">
              <a:ln w="50800"/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25356" y="2651428"/>
            <a:ext cx="791114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he-IL" sz="2400" b="1" cap="none" spc="0" dirty="0" smtClean="0">
                <a:ln w="50800"/>
                <a:effectLst/>
              </a:rPr>
              <a:t>הנחת מיקום כללי:</a:t>
            </a:r>
          </a:p>
          <a:p>
            <a:r>
              <a:rPr lang="he-IL" sz="2400" b="1" cap="none" spc="0" dirty="0" smtClean="0">
                <a:ln w="50800"/>
                <a:effectLst/>
              </a:rPr>
              <a:t>      נניח שבקבוצת הנקודות שלנו לא קיימות 4 נקודות על מעגל</a:t>
            </a:r>
          </a:p>
          <a:p>
            <a:r>
              <a:rPr lang="he-IL" sz="2400" b="1" dirty="0" smtClean="0">
                <a:ln w="50800"/>
              </a:rPr>
              <a:t>      או 3 נקודות על ישר אחד</a:t>
            </a:r>
            <a:endParaRPr lang="en-US" sz="2400" b="1" cap="none" spc="0" dirty="0">
              <a:ln w="50800"/>
              <a:effectLst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574" y="4149080"/>
            <a:ext cx="207645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60593"/>
            <a:ext cx="2220466" cy="190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Users\Eleanor\AppData\Local\Microsoft\Windows\Temporary Internet Files\Content.IE5\0962FTWR\MC90044041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789" y="4862998"/>
            <a:ext cx="1250355" cy="101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25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55575" y="116632"/>
            <a:ext cx="8190319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u="sng" dirty="0" smtClean="0"/>
              <a:t>טענת עזר 1: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לכל קבוצת נקודות במישור </a:t>
            </a:r>
            <a:r>
              <a:rPr lang="en-US" sz="2000" b="1" dirty="0" smtClean="0"/>
              <a:t>S</a:t>
            </a:r>
            <a:r>
              <a:rPr lang="he-IL" sz="2000" b="1" dirty="0" smtClean="0"/>
              <a:t>, המס' הממוצע של קשתות בגבול של אזור של דיאגרמת </a:t>
            </a:r>
            <a:r>
              <a:rPr lang="en-US" sz="2000" b="1" dirty="0" smtClean="0"/>
              <a:t>Voronoi</a:t>
            </a:r>
            <a:r>
              <a:rPr lang="he-IL" sz="2000" b="1" dirty="0" smtClean="0"/>
              <a:t> של </a:t>
            </a:r>
            <a:r>
              <a:rPr lang="en-US" sz="2000" b="1" dirty="0" smtClean="0"/>
              <a:t>S</a:t>
            </a:r>
            <a:r>
              <a:rPr lang="he-IL" sz="2000" b="1" dirty="0" smtClean="0"/>
              <a:t> קטן ממש מ-6.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496" y="2062003"/>
            <a:ext cx="8910399" cy="42473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u="sng" dirty="0" smtClean="0"/>
              <a:t>הוכחה: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בהרצאה הקודמת הוכח: 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לכל </a:t>
            </a:r>
            <a:r>
              <a:rPr lang="he-IL" sz="2000" b="1" dirty="0"/>
              <a:t>קבוצת נקודות במישור </a:t>
            </a:r>
            <a:r>
              <a:rPr lang="en-US" sz="2000" b="1" dirty="0"/>
              <a:t>S</a:t>
            </a:r>
            <a:r>
              <a:rPr lang="he-IL" sz="2000" b="1" dirty="0"/>
              <a:t>, </a:t>
            </a:r>
            <a:r>
              <a:rPr lang="he-IL" sz="2000" b="1" dirty="0" smtClean="0"/>
              <a:t>המס' הממוצע של קודקודי אזור של דיאגרמת  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/>
              <a:t>Voronoi</a:t>
            </a:r>
            <a:r>
              <a:rPr lang="he-IL" sz="2000" b="1" dirty="0" smtClean="0"/>
              <a:t> של </a:t>
            </a:r>
            <a:r>
              <a:rPr lang="en-US" sz="2000" b="1" dirty="0" smtClean="0"/>
              <a:t>S</a:t>
            </a:r>
            <a:r>
              <a:rPr lang="he-IL" sz="2000" b="1" dirty="0" smtClean="0"/>
              <a:t> קטן </a:t>
            </a:r>
            <a:r>
              <a:rPr lang="he-IL" sz="2000" b="1" dirty="0"/>
              <a:t>ממש מ-6</a:t>
            </a:r>
            <a:r>
              <a:rPr lang="he-IL" sz="2000" b="1" dirty="0" smtClean="0"/>
              <a:t>. </a:t>
            </a:r>
          </a:p>
          <a:p>
            <a:pPr>
              <a:lnSpc>
                <a:spcPct val="150000"/>
              </a:lnSpc>
            </a:pPr>
            <a:endParaRPr lang="he-IL" sz="2000" b="1" dirty="0"/>
          </a:p>
          <a:p>
            <a:pPr>
              <a:lnSpc>
                <a:spcPct val="150000"/>
              </a:lnSpc>
            </a:pPr>
            <a:r>
              <a:rPr lang="he-IL" sz="2000" b="1" dirty="0" smtClean="0"/>
              <a:t>כיוון שמס' הקודקודים של אזור </a:t>
            </a:r>
            <a:r>
              <a:rPr lang="en-US" sz="2000" b="1" dirty="0" smtClean="0"/>
              <a:t>Voronoi</a:t>
            </a:r>
            <a:r>
              <a:rPr lang="he-IL" sz="2000" b="1" dirty="0" smtClean="0"/>
              <a:t> זהה למס' הקשתות של אזור </a:t>
            </a:r>
            <a:r>
              <a:rPr lang="en-US" sz="2000" b="1" dirty="0" smtClean="0"/>
              <a:t>Voronoi</a:t>
            </a:r>
            <a:endParaRPr lang="he-IL" sz="2000" b="1" dirty="0" smtClean="0"/>
          </a:p>
          <a:p>
            <a:pPr>
              <a:lnSpc>
                <a:spcPct val="150000"/>
              </a:lnSpc>
            </a:pPr>
            <a:r>
              <a:rPr lang="he-IL" sz="2000" b="1" dirty="0" smtClean="0"/>
              <a:t>נקבל את הנדרש.</a:t>
            </a:r>
            <a:endParaRPr lang="he-IL" sz="2000" b="1" dirty="0"/>
          </a:p>
          <a:p>
            <a:pPr>
              <a:lnSpc>
                <a:spcPct val="150000"/>
              </a:lnSpc>
            </a:pPr>
            <a:endParaRPr lang="he-IL" sz="2000" b="1" dirty="0" smtClean="0"/>
          </a:p>
          <a:p>
            <a:pPr>
              <a:lnSpc>
                <a:spcPct val="150000"/>
              </a:lnSpc>
            </a:pPr>
            <a:endParaRPr lang="he-IL" sz="2000" b="1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301" y="5373216"/>
            <a:ext cx="976443" cy="98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6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496" y="116632"/>
            <a:ext cx="8892480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u="sng" dirty="0" smtClean="0">
                <a:solidFill>
                  <a:srgbClr val="002060"/>
                </a:solidFill>
              </a:rPr>
              <a:t>מסקנה: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>
                <a:solidFill>
                  <a:srgbClr val="002060"/>
                </a:solidFill>
              </a:rPr>
              <a:t>מהדואליות של דיאגרמות </a:t>
            </a:r>
            <a:r>
              <a:rPr lang="en-US" sz="2000" b="1" dirty="0" smtClean="0">
                <a:solidFill>
                  <a:srgbClr val="002060"/>
                </a:solidFill>
              </a:rPr>
              <a:t>Voronoi</a:t>
            </a:r>
            <a:r>
              <a:rPr lang="he-IL" sz="2000" b="1" dirty="0" smtClean="0">
                <a:solidFill>
                  <a:srgbClr val="002060"/>
                </a:solidFill>
              </a:rPr>
              <a:t> וטריאנגולציות </a:t>
            </a:r>
            <a:r>
              <a:rPr lang="en-US" sz="2000" b="1" dirty="0" smtClean="0">
                <a:solidFill>
                  <a:srgbClr val="002060"/>
                </a:solidFill>
              </a:rPr>
              <a:t>Delaunay</a:t>
            </a:r>
            <a:r>
              <a:rPr lang="he-IL" sz="2000" b="1" dirty="0" smtClean="0">
                <a:solidFill>
                  <a:srgbClr val="002060"/>
                </a:solidFill>
              </a:rPr>
              <a:t> מה אפשר להגיד 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>
                <a:solidFill>
                  <a:srgbClr val="002060"/>
                </a:solidFill>
              </a:rPr>
              <a:t>על הדרגה הממוצעת של קודקוד בטריאנגולצייה?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988840"/>
            <a:ext cx="8892480" cy="5028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dirty="0" smtClean="0"/>
              <a:t>קטנה ממש מ-6!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780928"/>
            <a:ext cx="4850133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499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87623" y="-22410"/>
                <a:ext cx="7758271" cy="198163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he-IL" sz="2000" b="1" u="sng" dirty="0" smtClean="0"/>
                  <a:t>טענת עזר 2:</a:t>
                </a:r>
              </a:p>
              <a:p>
                <a:pPr>
                  <a:lnSpc>
                    <a:spcPct val="150000"/>
                  </a:lnSpc>
                </a:pPr>
                <a:r>
                  <a:rPr lang="he-IL" sz="2000" b="1" dirty="0" smtClean="0"/>
                  <a:t>נניח שאנחנו בוחרים את הנקודות בסדר אקראי, ולפי סדר זה פועלים.</a:t>
                </a:r>
              </a:p>
              <a:p>
                <a:pPr>
                  <a:lnSpc>
                    <a:spcPct val="150000"/>
                  </a:lnSpc>
                </a:pPr>
                <a:r>
                  <a:rPr lang="he-IL" sz="2000" b="1" dirty="0" smtClean="0"/>
                  <a:t>לכל  </a:t>
                </a:r>
                <a:r>
                  <a:rPr lang="en-US" sz="2000" b="1" dirty="0" smtClean="0"/>
                  <a:t>h &lt; i</a:t>
                </a:r>
                <a:r>
                  <a:rPr lang="he-IL" sz="2000" b="1" dirty="0" smtClean="0"/>
                  <a:t> נסמן ב- </a:t>
                </a:r>
                <a:r>
                  <a:rPr lang="en-US" sz="2000" b="1" dirty="0" smtClean="0"/>
                  <a:t>d</a:t>
                </a:r>
                <a:r>
                  <a:rPr lang="en-US" sz="2000" b="1" baseline="-25000" dirty="0" smtClean="0"/>
                  <a:t>h</a:t>
                </a:r>
                <a:r>
                  <a:rPr lang="he-IL" sz="2000" b="1" dirty="0" smtClean="0"/>
                  <a:t> את תוחלת מס' המשולשים ב- </a:t>
                </a:r>
                <a:r>
                  <a:rPr lang="en-US" sz="2000" b="1" dirty="0" err="1" smtClean="0"/>
                  <a:t>DT</a:t>
                </a:r>
                <a:r>
                  <a:rPr lang="en-US" sz="2000" b="1" baseline="-25000" dirty="0" err="1" smtClean="0"/>
                  <a:t>h</a:t>
                </a:r>
                <a:r>
                  <a:rPr lang="en-US" sz="2000" b="1" dirty="0" smtClean="0"/>
                  <a:t>\DT</a:t>
                </a:r>
                <a:r>
                  <a:rPr lang="en-US" sz="2000" b="1" baseline="-25000" dirty="0" smtClean="0"/>
                  <a:t>h-1</a:t>
                </a:r>
                <a:r>
                  <a:rPr lang="he-IL" sz="2000" b="1" baseline="-25000" dirty="0" smtClean="0"/>
                  <a:t> </a:t>
                </a:r>
                <a:r>
                  <a:rPr lang="he-IL" sz="2000" b="1" dirty="0" smtClean="0"/>
                  <a:t>שיש להם </a:t>
                </a:r>
              </a:p>
              <a:p>
                <a:pPr>
                  <a:lnSpc>
                    <a:spcPct val="150000"/>
                  </a:lnSpc>
                </a:pPr>
                <a:r>
                  <a:rPr lang="he-IL" sz="2000" b="1" dirty="0" smtClean="0"/>
                  <a:t>קונפליקט עם נקודה </a:t>
                </a:r>
                <a:r>
                  <a:rPr lang="en-US" sz="2000" b="1" dirty="0" smtClean="0"/>
                  <a:t>p</a:t>
                </a:r>
                <a:r>
                  <a:rPr lang="en-US" sz="2000" b="1" baseline="-25000" dirty="0" smtClean="0"/>
                  <a:t>i</a:t>
                </a:r>
                <a:r>
                  <a:rPr lang="he-IL" sz="2000" b="1" dirty="0" smtClean="0"/>
                  <a:t>, אז מתקיים: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he-IL" sz="2000" b="1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1" i="1" smtClean="0">
                            <a:latin typeface="Cambria Math"/>
                          </a:rPr>
                          <m:t>𝒉</m:t>
                        </m:r>
                        <m:r>
                          <m:rPr>
                            <m:brk m:alnAt="23"/>
                          </m:rPr>
                          <a:rPr lang="en-US" sz="2000" b="1" i="1" smtClean="0">
                            <a:latin typeface="Cambria Math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sz="2000" b="1" i="1" smtClean="0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sz="2000" b="1" i="1" smtClean="0">
                            <a:latin typeface="Cambria Math"/>
                          </a:rPr>
                          <m:t>𝒊</m:t>
                        </m:r>
                        <m:r>
                          <a:rPr lang="en-US" sz="20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𝟏</m:t>
                        </m:r>
                      </m:sup>
                      <m:e>
                        <m:r>
                          <m:rPr>
                            <m:nor/>
                          </m:rPr>
                          <a:rPr lang="en-US" sz="2000" b="1" dirty="0" smtClean="0"/>
                          <m:t>d</m:t>
                        </m:r>
                        <m:r>
                          <m:rPr>
                            <m:nor/>
                          </m:rPr>
                          <a:rPr lang="en-US" sz="2000" b="1" baseline="-25000" dirty="0" smtClean="0"/>
                          <m:t>h</m:t>
                        </m:r>
                      </m:e>
                    </m:nary>
                  </m:oMath>
                </a14:m>
                <a:r>
                  <a:rPr lang="en-US" sz="2000" b="1" dirty="0" smtClean="0"/>
                  <a:t>= O(log(i))</a:t>
                </a:r>
                <a:endParaRPr lang="he-IL" sz="2000" b="1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3" y="-22410"/>
                <a:ext cx="7758271" cy="1981633"/>
              </a:xfrm>
              <a:prstGeom prst="rect">
                <a:avLst/>
              </a:prstGeom>
              <a:blipFill rotWithShape="1">
                <a:blip r:embed="rId3"/>
                <a:stretch>
                  <a:fillRect r="-707" b="-3323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67544" y="1988840"/>
                <a:ext cx="8496944" cy="475162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he-IL" sz="2000" b="1" u="sng" dirty="0" smtClean="0"/>
                  <a:t>הוכחה:</a:t>
                </a:r>
              </a:p>
              <a:p>
                <a:pPr>
                  <a:lnSpc>
                    <a:spcPct val="150000"/>
                  </a:lnSpc>
                </a:pPr>
                <a:r>
                  <a:rPr lang="he-IL" sz="2000" b="1" dirty="0" smtClean="0"/>
                  <a:t>נסמן ב- </a:t>
                </a:r>
                <a:r>
                  <a:rPr lang="en-US" sz="2000" b="1" dirty="0" smtClean="0"/>
                  <a:t>C</a:t>
                </a:r>
                <a:r>
                  <a:rPr lang="he-IL" sz="2000" b="1" dirty="0" smtClean="0"/>
                  <a:t> את קבוצת המשולשים ב-</a:t>
                </a:r>
                <a:r>
                  <a:rPr lang="en-US" sz="2000" b="1" dirty="0" smtClean="0"/>
                  <a:t>DT</a:t>
                </a:r>
                <a:r>
                  <a:rPr lang="en-US" sz="2000" b="1" baseline="-25000" dirty="0" smtClean="0"/>
                  <a:t>h</a:t>
                </a:r>
                <a:r>
                  <a:rPr lang="he-IL" sz="2000" b="1" dirty="0" smtClean="0"/>
                  <a:t> שבקונפליקט עם </a:t>
                </a:r>
                <a:r>
                  <a:rPr lang="en-US" sz="2000" b="1" dirty="0" smtClean="0"/>
                  <a:t>p</a:t>
                </a:r>
                <a:r>
                  <a:rPr lang="en-US" sz="2000" b="1" baseline="-25000" dirty="0" smtClean="0"/>
                  <a:t>i</a:t>
                </a:r>
                <a:r>
                  <a:rPr lang="he-IL" sz="2000" b="1" dirty="0" smtClean="0"/>
                  <a:t>. משולש </a:t>
                </a:r>
                <a:r>
                  <a:rPr lang="en-US" sz="2000" b="1" dirty="0" smtClean="0"/>
                  <a:t>T</a:t>
                </a:r>
                <a:r>
                  <a:rPr lang="he-IL" sz="2000" b="1" dirty="0" smtClean="0"/>
                  <a:t> מ-</a:t>
                </a:r>
                <a:r>
                  <a:rPr lang="en-US" sz="2000" b="1" dirty="0" smtClean="0"/>
                  <a:t>C</a:t>
                </a:r>
                <a:r>
                  <a:rPr lang="he-IL" sz="2000" b="1" dirty="0" smtClean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he-IL" sz="2000" b="1" dirty="0" smtClean="0"/>
                  <a:t>שייך ל- </a:t>
                </a:r>
                <a:r>
                  <a:rPr lang="en-US" sz="2000" b="1" dirty="0" smtClean="0"/>
                  <a:t>DT</a:t>
                </a:r>
                <a:r>
                  <a:rPr lang="en-US" sz="2000" b="1" baseline="-25000" dirty="0" smtClean="0"/>
                  <a:t>h</a:t>
                </a:r>
                <a:r>
                  <a:rPr lang="en-US" sz="2000" b="1" dirty="0" smtClean="0"/>
                  <a:t>\DT</a:t>
                </a:r>
                <a:r>
                  <a:rPr lang="en-US" sz="2000" b="1" baseline="-25000" dirty="0" smtClean="0"/>
                  <a:t>h-1</a:t>
                </a:r>
                <a:r>
                  <a:rPr lang="he-IL" sz="2000" b="1" baseline="-25000" dirty="0" smtClean="0"/>
                  <a:t>  </a:t>
                </a:r>
                <a:r>
                  <a:rPr lang="he-IL" sz="2000" b="1" dirty="0" smtClean="0"/>
                  <a:t>אמ"מ </a:t>
                </a:r>
                <a:r>
                  <a:rPr lang="en-US" sz="2000" b="1" dirty="0" err="1" smtClean="0"/>
                  <a:t>p</a:t>
                </a:r>
                <a:r>
                  <a:rPr lang="en-US" sz="2000" b="1" baseline="-25000" dirty="0" err="1" smtClean="0"/>
                  <a:t>h</a:t>
                </a:r>
                <a:r>
                  <a:rPr lang="he-IL" sz="2000" b="1" dirty="0" smtClean="0"/>
                  <a:t> הוא קודקוד שלו. יש 3 קודקודים של  משולש </a:t>
                </a:r>
                <a:r>
                  <a:rPr lang="en-US" sz="2000" b="1" dirty="0" smtClean="0"/>
                  <a:t>T</a:t>
                </a:r>
                <a:r>
                  <a:rPr lang="he-IL" sz="2000" b="1" dirty="0" smtClean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he-IL" sz="2000" b="1" dirty="0" smtClean="0"/>
                  <a:t>וכל קודקוד נבחר בסיכוי שווה </a:t>
                </a:r>
                <a:r>
                  <a:rPr lang="en-US" sz="2000" b="1" dirty="0" smtClean="0"/>
                  <a:t>1/h</a:t>
                </a:r>
                <a:r>
                  <a:rPr lang="he-IL" sz="2000" b="1" dirty="0" smtClean="0"/>
                  <a:t> כי קיימים בסה"כ </a:t>
                </a:r>
                <a:r>
                  <a:rPr lang="en-US" sz="2000" b="1" dirty="0" smtClean="0"/>
                  <a:t>h</a:t>
                </a:r>
                <a:r>
                  <a:rPr lang="he-IL" sz="2000" b="1" dirty="0" smtClean="0"/>
                  <a:t> קודקודים ב-</a:t>
                </a:r>
                <a:r>
                  <a:rPr lang="en-US" sz="2000" b="1" dirty="0" err="1"/>
                  <a:t>DT</a:t>
                </a:r>
                <a:r>
                  <a:rPr lang="en-US" sz="2000" b="1" baseline="-25000" dirty="0" err="1"/>
                  <a:t>h</a:t>
                </a:r>
                <a:r>
                  <a:rPr lang="he-IL" sz="2000" b="1" dirty="0" smtClean="0"/>
                  <a:t> , לכן </a:t>
                </a:r>
                <a:endParaRPr lang="he-IL" sz="2000" b="1" dirty="0" smtClean="0"/>
              </a:p>
              <a:p>
                <a:pPr>
                  <a:lnSpc>
                    <a:spcPct val="150000"/>
                  </a:lnSpc>
                </a:pPr>
                <a:r>
                  <a:rPr lang="he-IL" sz="2000" b="1" dirty="0" smtClean="0"/>
                  <a:t>הסיכוי </a:t>
                </a:r>
                <a:r>
                  <a:rPr lang="he-IL" sz="2000" b="1" dirty="0" smtClean="0"/>
                  <a:t>ש-</a:t>
                </a:r>
                <a:r>
                  <a:rPr lang="en-US" sz="2000" b="1" dirty="0" err="1" smtClean="0"/>
                  <a:t>p</a:t>
                </a:r>
                <a:r>
                  <a:rPr lang="en-US" sz="2000" b="1" baseline="-25000" dirty="0" err="1" smtClean="0"/>
                  <a:t>h</a:t>
                </a:r>
                <a:r>
                  <a:rPr lang="he-IL" sz="2000" b="1" dirty="0" smtClean="0"/>
                  <a:t> שנבחר אקראית ב- </a:t>
                </a:r>
                <a:r>
                  <a:rPr lang="en-US" sz="2000" b="1" dirty="0" smtClean="0"/>
                  <a:t>DT</a:t>
                </a:r>
                <a:r>
                  <a:rPr lang="en-US" sz="2000" b="1" baseline="-25000" dirty="0" smtClean="0"/>
                  <a:t>h</a:t>
                </a:r>
                <a:r>
                  <a:rPr lang="he-IL" sz="2000" b="1" dirty="0" smtClean="0"/>
                  <a:t> יהיה קודקוד של </a:t>
                </a:r>
                <a:r>
                  <a:rPr lang="en-US" sz="2000" b="1" dirty="0" smtClean="0"/>
                  <a:t>T</a:t>
                </a:r>
                <a:r>
                  <a:rPr lang="he-IL" sz="2000" b="1" dirty="0" smtClean="0"/>
                  <a:t> הוא </a:t>
                </a:r>
                <a:r>
                  <a:rPr lang="en-US" sz="2000" b="1" dirty="0" smtClean="0"/>
                  <a:t>3/h</a:t>
                </a:r>
                <a:r>
                  <a:rPr lang="he-IL" sz="2000" b="1" dirty="0" smtClean="0"/>
                  <a:t>. לכן תוחלת מס' המשולשים ב- </a:t>
                </a:r>
                <a:r>
                  <a:rPr lang="en-US" sz="2000" b="1" dirty="0" smtClean="0"/>
                  <a:t>C\DT</a:t>
                </a:r>
                <a:r>
                  <a:rPr lang="en-US" sz="2000" b="1" baseline="-25000" dirty="0" smtClean="0"/>
                  <a:t>h-1</a:t>
                </a:r>
                <a:r>
                  <a:rPr lang="he-IL" sz="2000" b="1" baseline="-25000" dirty="0" smtClean="0"/>
                  <a:t> </a:t>
                </a:r>
                <a:r>
                  <a:rPr lang="he-IL" sz="2000" b="1" dirty="0" smtClean="0"/>
                  <a:t>היא </a:t>
                </a:r>
                <a:r>
                  <a:rPr lang="en-US" sz="2000" b="1" dirty="0" smtClean="0"/>
                  <a:t>(3/h)*|C|</a:t>
                </a:r>
                <a:r>
                  <a:rPr lang="he-IL" sz="2000" b="1" dirty="0" smtClean="0"/>
                  <a:t>. מהלמה אנו יודעים שהדרגה הממוצעת </a:t>
                </a:r>
                <a:r>
                  <a:rPr lang="en-US" sz="2000" b="1" dirty="0" smtClean="0"/>
                  <a:t>d</a:t>
                </a:r>
                <a:r>
                  <a:rPr lang="he-IL" sz="2000" b="1" dirty="0" smtClean="0"/>
                  <a:t> של קודקוד </a:t>
                </a:r>
                <a:r>
                  <a:rPr lang="en-US" sz="2000" b="1" dirty="0" smtClean="0"/>
                  <a:t>p</a:t>
                </a:r>
                <a:r>
                  <a:rPr lang="en-US" sz="2000" b="1" baseline="-25000" dirty="0" smtClean="0"/>
                  <a:t>i</a:t>
                </a:r>
                <a:r>
                  <a:rPr lang="he-IL" sz="2000" b="1" dirty="0" smtClean="0"/>
                  <a:t> קטנה ממש מ-6 ולכן מס' </a:t>
                </a:r>
                <a:r>
                  <a:rPr lang="he-IL" sz="2000" b="1" dirty="0" smtClean="0"/>
                  <a:t>המשולשים הממוצע </a:t>
                </a:r>
                <a:r>
                  <a:rPr lang="he-IL" sz="2000" b="1" dirty="0" smtClean="0"/>
                  <a:t>בקונפליקט עם </a:t>
                </a:r>
                <a:r>
                  <a:rPr lang="en-US" sz="2000" b="1" dirty="0" smtClean="0"/>
                  <a:t>p</a:t>
                </a:r>
                <a:r>
                  <a:rPr lang="en-US" sz="2000" b="1" baseline="-25000" dirty="0" smtClean="0"/>
                  <a:t>i</a:t>
                </a:r>
                <a:r>
                  <a:rPr lang="he-IL" sz="2000" b="1" dirty="0" smtClean="0"/>
                  <a:t> (שהוא </a:t>
                </a:r>
                <a:r>
                  <a:rPr lang="en-US" sz="2000" b="1" dirty="0" smtClean="0"/>
                  <a:t>d-2</a:t>
                </a:r>
                <a:r>
                  <a:rPr lang="he-IL" sz="2000" b="1" dirty="0" smtClean="0"/>
                  <a:t> כפי שראינו), כלומר גודל </a:t>
                </a:r>
                <a:r>
                  <a:rPr lang="en-US" sz="2000" b="1" dirty="0" smtClean="0"/>
                  <a:t>C</a:t>
                </a:r>
                <a:r>
                  <a:rPr lang="he-IL" sz="2000" b="1" dirty="0"/>
                  <a:t>,</a:t>
                </a:r>
                <a:r>
                  <a:rPr lang="he-IL" sz="2000" b="1" dirty="0" smtClean="0"/>
                  <a:t> קטן ממש ש-6.  לכן </a:t>
                </a:r>
                <a:r>
                  <a:rPr lang="en-US" sz="2000" b="1" dirty="0" smtClean="0"/>
                  <a:t>d</a:t>
                </a:r>
                <a:r>
                  <a:rPr lang="en-US" sz="2000" b="1" baseline="-25000" dirty="0" smtClean="0"/>
                  <a:t>h</a:t>
                </a:r>
                <a:r>
                  <a:rPr lang="en-US" sz="2000" b="1" dirty="0" smtClean="0"/>
                  <a:t>&lt; 18/h</a:t>
                </a:r>
                <a:r>
                  <a:rPr lang="he-IL" sz="2000" b="1" dirty="0" smtClean="0"/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he-IL" sz="2000" b="1" dirty="0" smtClean="0"/>
                  <a:t>מכאן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he-IL" sz="2000" b="1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1" i="1" smtClean="0">
                            <a:latin typeface="Cambria Math"/>
                          </a:rPr>
                          <m:t>𝒉</m:t>
                        </m:r>
                        <m:r>
                          <m:rPr>
                            <m:brk m:alnAt="23"/>
                          </m:rPr>
                          <a:rPr lang="en-US" sz="2000" b="1" i="1" smtClean="0">
                            <a:latin typeface="Cambria Math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sz="2000" b="1" i="1" smtClean="0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sz="2000" b="1" i="1" smtClean="0">
                            <a:latin typeface="Cambria Math"/>
                          </a:rPr>
                          <m:t>𝒊</m:t>
                        </m:r>
                        <m:r>
                          <a:rPr lang="en-US" sz="20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𝟏</m:t>
                        </m:r>
                      </m:sup>
                      <m:e>
                        <m:r>
                          <m:rPr>
                            <m:nor/>
                          </m:rPr>
                          <a:rPr lang="en-US" sz="2000" b="1" dirty="0" smtClean="0"/>
                          <m:t>d</m:t>
                        </m:r>
                        <m:r>
                          <m:rPr>
                            <m:nor/>
                          </m:rPr>
                          <a:rPr lang="en-US" sz="2000" b="1" baseline="-25000" dirty="0" smtClean="0"/>
                          <m:t>h</m:t>
                        </m:r>
                      </m:e>
                    </m:nary>
                    <m:r>
                      <a:rPr lang="en-US" sz="2000" b="1" dirty="0">
                        <a:latin typeface="Cambria Math"/>
                      </a:rPr>
                      <m:t>≤</m:t>
                    </m:r>
                    <m:r>
                      <a:rPr lang="en-US" sz="2000" b="1" i="0" dirty="0" smtClean="0">
                        <a:latin typeface="Cambria Math"/>
                      </a:rPr>
                      <m:t>𝟏𝟖</m:t>
                    </m:r>
                    <m:r>
                      <a:rPr lang="en-US" sz="2000" b="1" i="0" dirty="0" smtClean="0">
                        <a:latin typeface="Cambria Math"/>
                      </a:rPr>
                      <m:t>∗</m:t>
                    </m:r>
                    <m:nary>
                      <m:naryPr>
                        <m:chr m:val="∑"/>
                        <m:ctrlPr>
                          <a:rPr lang="en-US" sz="2000" b="1" i="1" dirty="0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1" i="1" dirty="0" smtClean="0">
                            <a:latin typeface="Cambria Math"/>
                          </a:rPr>
                          <m:t>𝒉</m:t>
                        </m:r>
                        <m:r>
                          <m:rPr>
                            <m:brk m:alnAt="23"/>
                          </m:rPr>
                          <a:rPr lang="en-US" sz="2000" b="1" i="1" dirty="0" smtClean="0">
                            <a:latin typeface="Cambria Math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sz="2000" b="1" i="1" dirty="0" smtClean="0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sz="2000" b="1" i="1" dirty="0" smtClean="0">
                            <a:latin typeface="Cambria Math"/>
                          </a:rPr>
                          <m:t>𝒊</m:t>
                        </m:r>
                        <m:r>
                          <a:rPr lang="en-US" sz="2000" b="1" i="1" dirty="0" smtClean="0">
                            <a:latin typeface="Cambria Math"/>
                          </a:rPr>
                          <m:t>−</m:t>
                        </m:r>
                        <m:r>
                          <a:rPr lang="en-US" sz="2000" b="1" i="1" dirty="0" smtClean="0">
                            <a:latin typeface="Cambria Math"/>
                          </a:rPr>
                          <m:t>𝟏</m:t>
                        </m:r>
                      </m:sup>
                      <m:e>
                        <m:r>
                          <a:rPr lang="en-US" sz="2000" b="1" i="1" dirty="0" smtClean="0">
                            <a:latin typeface="Cambria Math"/>
                          </a:rPr>
                          <m:t>𝟏</m:t>
                        </m:r>
                        <m:r>
                          <a:rPr lang="en-US" sz="2000" b="1" i="1" dirty="0" smtClean="0">
                            <a:latin typeface="Cambria Math"/>
                          </a:rPr>
                          <m:t>/</m:t>
                        </m:r>
                        <m:r>
                          <a:rPr lang="en-US" sz="2000" b="1" i="1" dirty="0" smtClean="0">
                            <a:latin typeface="Cambria Math"/>
                          </a:rPr>
                          <m:t>𝒉</m:t>
                        </m:r>
                      </m:e>
                    </m:nary>
                  </m:oMath>
                </a14:m>
                <a:r>
                  <a:rPr lang="en-US" sz="2000" b="1" dirty="0" smtClean="0"/>
                  <a:t> =O(log(i))</a:t>
                </a:r>
                <a:r>
                  <a:rPr lang="he-IL" sz="2000" b="1" dirty="0" smtClean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he-IL" sz="2000" b="1" dirty="0" smtClean="0"/>
                  <a:t>(השוויון האחרון נובע מתכונות הטור ההרמוני)</a:t>
                </a: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988840"/>
                <a:ext cx="8496944" cy="4751622"/>
              </a:xfrm>
              <a:prstGeom prst="rect">
                <a:avLst/>
              </a:prstGeom>
              <a:blipFill rotWithShape="1">
                <a:blip r:embed="rId4"/>
                <a:stretch>
                  <a:fillRect r="-717" b="-359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69" y="5733256"/>
            <a:ext cx="976443" cy="98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7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008" y="236255"/>
            <a:ext cx="8892480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u="sng" dirty="0" smtClean="0"/>
              <a:t>הגדרות: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יהא </a:t>
            </a:r>
            <a:r>
              <a:rPr lang="en-US" sz="2000" b="1" dirty="0" smtClean="0"/>
              <a:t>T</a:t>
            </a:r>
            <a:r>
              <a:rPr lang="he-IL" sz="2000" b="1" dirty="0" smtClean="0"/>
              <a:t> משולש </a:t>
            </a:r>
            <a:r>
              <a:rPr lang="he-IL" sz="2000" b="1" dirty="0"/>
              <a:t>ב- </a:t>
            </a:r>
            <a:r>
              <a:rPr lang="he-IL" sz="2000" b="1" dirty="0" smtClean="0"/>
              <a:t>ב- </a:t>
            </a:r>
            <a:r>
              <a:rPr lang="en-US" sz="2000" b="1" dirty="0" err="1" smtClean="0"/>
              <a:t>DT</a:t>
            </a:r>
            <a:r>
              <a:rPr lang="en-US" sz="2000" b="1" baseline="-25000" dirty="0" err="1" smtClean="0"/>
              <a:t>i</a:t>
            </a:r>
            <a:r>
              <a:rPr lang="he-IL" sz="2000" b="1" baseline="-25000" dirty="0" smtClean="0"/>
              <a:t> </a:t>
            </a:r>
            <a:r>
              <a:rPr lang="he-IL" sz="2000" b="1" dirty="0" smtClean="0"/>
              <a:t>שאחד מקודקודיו </a:t>
            </a:r>
            <a:r>
              <a:rPr lang="en-US" sz="2000" b="1" dirty="0" smtClean="0"/>
              <a:t>p</a:t>
            </a:r>
            <a:r>
              <a:rPr lang="en-US" sz="2000" b="1" baseline="-25000" dirty="0" smtClean="0"/>
              <a:t>i</a:t>
            </a:r>
            <a:r>
              <a:rPr lang="he-IL" sz="2000" b="1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קשת </a:t>
            </a:r>
            <a:r>
              <a:rPr lang="en-US" sz="2000" b="1" dirty="0" smtClean="0"/>
              <a:t>sr</a:t>
            </a:r>
            <a:r>
              <a:rPr lang="he-IL" sz="2000" b="1" dirty="0" smtClean="0"/>
              <a:t> של </a:t>
            </a:r>
            <a:r>
              <a:rPr lang="en-US" sz="2000" b="1" dirty="0" smtClean="0"/>
              <a:t>T</a:t>
            </a:r>
            <a:r>
              <a:rPr lang="he-IL" sz="2000" b="1" dirty="0" smtClean="0"/>
              <a:t> ב- </a:t>
            </a:r>
            <a:r>
              <a:rPr lang="en-US" sz="2000" b="1" dirty="0" smtClean="0"/>
              <a:t>DT</a:t>
            </a:r>
            <a:r>
              <a:rPr lang="en-US" sz="2000" b="1" baseline="-25000" dirty="0" smtClean="0"/>
              <a:t>i-1</a:t>
            </a:r>
            <a:r>
              <a:rPr lang="he-IL" sz="2000" b="1" baseline="-25000" dirty="0" smtClean="0"/>
              <a:t> </a:t>
            </a:r>
            <a:r>
              <a:rPr lang="he-IL" sz="2000" b="1" dirty="0" smtClean="0"/>
              <a:t>שייכת לשני משולשים-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/>
              <a:t>F</a:t>
            </a:r>
            <a:r>
              <a:rPr lang="he-IL" sz="2000" b="1" dirty="0" smtClean="0"/>
              <a:t> שנקרא</a:t>
            </a:r>
            <a:r>
              <a:rPr lang="he-IL" sz="2000" b="1" dirty="0" smtClean="0">
                <a:solidFill>
                  <a:srgbClr val="002060"/>
                </a:solidFill>
              </a:rPr>
              <a:t> האב </a:t>
            </a:r>
            <a:r>
              <a:rPr lang="he-IL" sz="2000" b="1" dirty="0" smtClean="0"/>
              <a:t>(</a:t>
            </a:r>
            <a:r>
              <a:rPr lang="en-US" sz="2000" b="1" dirty="0" smtClean="0"/>
              <a:t>father</a:t>
            </a:r>
            <a:r>
              <a:rPr lang="he-IL" sz="2000" b="1" dirty="0" smtClean="0"/>
              <a:t>) של </a:t>
            </a:r>
            <a:r>
              <a:rPr lang="en-US" sz="2000" b="1" dirty="0" smtClean="0"/>
              <a:t>T</a:t>
            </a:r>
            <a:r>
              <a:rPr lang="he-IL" sz="2000" b="1" dirty="0" smtClean="0"/>
              <a:t> ו- </a:t>
            </a:r>
            <a:r>
              <a:rPr lang="en-US" sz="2000" b="1" dirty="0" smtClean="0"/>
              <a:t>SF</a:t>
            </a:r>
            <a:r>
              <a:rPr lang="he-IL" sz="2000" b="1" dirty="0" smtClean="0"/>
              <a:t> שנקרא </a:t>
            </a:r>
            <a:r>
              <a:rPr lang="he-IL" sz="2000" b="1" dirty="0" smtClean="0">
                <a:solidFill>
                  <a:srgbClr val="002060"/>
                </a:solidFill>
              </a:rPr>
              <a:t>האב החורג </a:t>
            </a:r>
            <a:r>
              <a:rPr lang="he-IL" sz="2000" b="1" dirty="0" smtClean="0"/>
              <a:t>(</a:t>
            </a:r>
            <a:r>
              <a:rPr lang="en-US" sz="2000" b="1" dirty="0" smtClean="0"/>
              <a:t>stepfather</a:t>
            </a:r>
            <a:r>
              <a:rPr lang="he-IL" sz="2000" b="1" dirty="0" smtClean="0"/>
              <a:t>) של </a:t>
            </a:r>
            <a:r>
              <a:rPr lang="en-US" sz="2000" b="1" dirty="0" smtClean="0"/>
              <a:t>T</a:t>
            </a:r>
            <a:r>
              <a:rPr lang="he-IL" sz="2000" b="1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/>
              <a:t>F</a:t>
            </a:r>
            <a:r>
              <a:rPr lang="he-IL" sz="2000" b="1" dirty="0" smtClean="0"/>
              <a:t>- משולש שנמצא בקונפליקט עם </a:t>
            </a:r>
            <a:r>
              <a:rPr lang="en-US" sz="2000" b="1" dirty="0" smtClean="0"/>
              <a:t>p</a:t>
            </a:r>
            <a:r>
              <a:rPr lang="en-US" sz="2000" b="1" baseline="-25000" dirty="0" smtClean="0"/>
              <a:t>i</a:t>
            </a:r>
            <a:r>
              <a:rPr lang="he-IL" sz="2000" b="1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/>
              <a:t>SF</a:t>
            </a:r>
            <a:r>
              <a:rPr lang="he-IL" sz="2000" b="1" dirty="0" smtClean="0"/>
              <a:t>- משולש שלא בקונפליקט עם </a:t>
            </a:r>
            <a:r>
              <a:rPr lang="en-US" sz="2000" b="1" dirty="0" smtClean="0"/>
              <a:t>p</a:t>
            </a:r>
            <a:r>
              <a:rPr lang="en-US" sz="2000" b="1" baseline="-25000" dirty="0" smtClean="0"/>
              <a:t>i</a:t>
            </a:r>
            <a:r>
              <a:rPr lang="he-IL" sz="2000" b="1" baseline="-25000" dirty="0" smtClean="0"/>
              <a:t> </a:t>
            </a:r>
            <a:r>
              <a:rPr lang="he-IL" sz="2000" b="1" dirty="0" smtClean="0"/>
              <a:t>ולכן נמצא גם ב- </a:t>
            </a:r>
            <a:r>
              <a:rPr lang="en-US" sz="2000" b="1" dirty="0" smtClean="0"/>
              <a:t>DT</a:t>
            </a:r>
            <a:r>
              <a:rPr lang="en-US" sz="2000" b="1" baseline="-25000" dirty="0" smtClean="0"/>
              <a:t>i</a:t>
            </a:r>
            <a:r>
              <a:rPr lang="he-IL" sz="2000" b="1" baseline="-25000" dirty="0" smtClean="0"/>
              <a:t>.</a:t>
            </a:r>
            <a:endParaRPr lang="he-IL" sz="2000" b="1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45024"/>
            <a:ext cx="2592288" cy="2762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45025"/>
            <a:ext cx="2592288" cy="2762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03648" y="3183359"/>
            <a:ext cx="158417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/>
              <a:t>DT</a:t>
            </a:r>
            <a:r>
              <a:rPr lang="en-US" sz="2400" b="1" baseline="-25000" dirty="0" smtClean="0"/>
              <a:t>i-1</a:t>
            </a:r>
            <a:endParaRPr lang="he-IL" sz="2400" b="1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3212976"/>
            <a:ext cx="158417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/>
              <a:t>DT</a:t>
            </a:r>
            <a:r>
              <a:rPr lang="en-US" sz="2400" b="1" baseline="-25000" dirty="0" smtClean="0"/>
              <a:t>i</a:t>
            </a:r>
            <a:endParaRPr lang="he-IL" sz="2400" b="1" baseline="-25000" dirty="0"/>
          </a:p>
        </p:txBody>
      </p:sp>
    </p:spTree>
    <p:extLst>
      <p:ext uri="{BB962C8B-B14F-4D97-AF65-F5344CB8AC3E}">
        <p14:creationId xmlns:p14="http://schemas.microsoft.com/office/powerpoint/2010/main" val="166809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008" y="236255"/>
            <a:ext cx="8892480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u="sng" dirty="0">
                <a:solidFill>
                  <a:srgbClr val="002060"/>
                </a:solidFill>
              </a:rPr>
              <a:t>נקודה חשובה: </a:t>
            </a:r>
            <a:endParaRPr lang="he-IL" sz="2000" b="1" u="sng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לפי </a:t>
            </a:r>
            <a:r>
              <a:rPr lang="he-IL" sz="2000" b="1" dirty="0"/>
              <a:t>הציור אפשר לטעות ולחשוב שתמיד </a:t>
            </a:r>
            <a:r>
              <a:rPr lang="en-US" sz="2000" b="1" dirty="0"/>
              <a:t>T</a:t>
            </a:r>
            <a:r>
              <a:rPr lang="he-IL" sz="2000" b="1" dirty="0"/>
              <a:t> מוכל באבא שלו </a:t>
            </a:r>
            <a:endParaRPr lang="he-IL" sz="2000" b="1" dirty="0" smtClean="0"/>
          </a:p>
          <a:p>
            <a:pPr>
              <a:lnSpc>
                <a:spcPct val="150000"/>
              </a:lnSpc>
            </a:pPr>
            <a:r>
              <a:rPr lang="he-IL" sz="2000" b="1" dirty="0" smtClean="0"/>
              <a:t>אבל </a:t>
            </a:r>
            <a:r>
              <a:rPr lang="he-IL" sz="2000" b="1" dirty="0"/>
              <a:t>זה לא תמיד נכון. נסתכל על </a:t>
            </a:r>
            <a:r>
              <a:rPr lang="he-IL" sz="2000" b="1" dirty="0" smtClean="0"/>
              <a:t>המשולש הימני ביותר </a:t>
            </a:r>
            <a:r>
              <a:rPr lang="he-IL" sz="2000" b="1" dirty="0"/>
              <a:t>ב- </a:t>
            </a:r>
            <a:r>
              <a:rPr lang="en-US" sz="2000" b="1" dirty="0" smtClean="0"/>
              <a:t>DT</a:t>
            </a:r>
            <a:r>
              <a:rPr lang="en-US" sz="2000" b="1" baseline="-25000" dirty="0" smtClean="0"/>
              <a:t>i-1</a:t>
            </a:r>
            <a:r>
              <a:rPr lang="he-IL" sz="2000" b="1" baseline="-25000" dirty="0" smtClean="0"/>
              <a:t>.</a:t>
            </a:r>
            <a:r>
              <a:rPr lang="he-IL" sz="2000" b="1" dirty="0" smtClean="0"/>
              <a:t> הוא האבא של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שני משולשים ב- </a:t>
            </a:r>
            <a:r>
              <a:rPr lang="he-IL" sz="2000" b="1" dirty="0"/>
              <a:t>ב- </a:t>
            </a:r>
            <a:r>
              <a:rPr lang="en-US" sz="2000" b="1" dirty="0" err="1"/>
              <a:t>DT</a:t>
            </a:r>
            <a:r>
              <a:rPr lang="en-US" sz="2000" b="1" baseline="-25000" dirty="0" err="1"/>
              <a:t>i</a:t>
            </a:r>
            <a:r>
              <a:rPr lang="he-IL" sz="2000" b="1" baseline="-25000" dirty="0"/>
              <a:t> </a:t>
            </a:r>
            <a:r>
              <a:rPr lang="he-IL" sz="2000" b="1" baseline="-25000" dirty="0" smtClean="0"/>
              <a:t>.</a:t>
            </a:r>
            <a:endParaRPr lang="he-IL" sz="2000" b="1" dirty="0" smtClean="0"/>
          </a:p>
          <a:p>
            <a:pPr>
              <a:lnSpc>
                <a:spcPct val="150000"/>
              </a:lnSpc>
            </a:pPr>
            <a:r>
              <a:rPr lang="he-IL" sz="2000" b="1" dirty="0" smtClean="0"/>
              <a:t>מזהים???</a:t>
            </a:r>
          </a:p>
          <a:p>
            <a:pPr>
              <a:lnSpc>
                <a:spcPct val="150000"/>
              </a:lnSpc>
            </a:pPr>
            <a:endParaRPr lang="he-IL" sz="20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45024"/>
            <a:ext cx="2592288" cy="2762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45025"/>
            <a:ext cx="2592288" cy="2762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03648" y="3183359"/>
            <a:ext cx="158417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/>
              <a:t>DT</a:t>
            </a:r>
            <a:r>
              <a:rPr lang="en-US" sz="2400" b="1" baseline="-25000" dirty="0" smtClean="0"/>
              <a:t>i-1</a:t>
            </a:r>
            <a:endParaRPr lang="he-IL" sz="2400" b="1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3212976"/>
            <a:ext cx="158417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err="1" smtClean="0"/>
              <a:t>DT</a:t>
            </a:r>
            <a:r>
              <a:rPr lang="en-US" sz="2400" b="1" baseline="-25000" dirty="0" err="1" smtClean="0"/>
              <a:t>i</a:t>
            </a:r>
            <a:endParaRPr lang="he-IL" sz="2400" b="1" baseline="-25000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7272300" y="4581130"/>
            <a:ext cx="684076" cy="379022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272300" y="4960152"/>
            <a:ext cx="396044" cy="413064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516216" y="4869160"/>
            <a:ext cx="252028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dirty="0" smtClean="0"/>
              <a:t>המשולשים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שהמשולש 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עליו מדובר 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אבא שלהם</a:t>
            </a:r>
          </a:p>
        </p:txBody>
      </p:sp>
    </p:spTree>
    <p:extLst>
      <p:ext uri="{BB962C8B-B14F-4D97-AF65-F5344CB8AC3E}">
        <p14:creationId xmlns:p14="http://schemas.microsoft.com/office/powerpoint/2010/main" val="211698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65872"/>
            <a:ext cx="9108504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dirty="0" smtClean="0"/>
              <a:t>נסתכל על המשולשים </a:t>
            </a:r>
            <a:r>
              <a:rPr lang="en-US" sz="2000" b="1" dirty="0" smtClean="0"/>
              <a:t>T</a:t>
            </a:r>
            <a:r>
              <a:rPr lang="he-IL" sz="2000" b="1" dirty="0" smtClean="0"/>
              <a:t>, </a:t>
            </a:r>
            <a:r>
              <a:rPr lang="en-US" sz="2000" b="1" dirty="0" smtClean="0"/>
              <a:t>F</a:t>
            </a:r>
            <a:r>
              <a:rPr lang="he-IL" sz="2000" b="1" dirty="0" smtClean="0"/>
              <a:t> ו-</a:t>
            </a:r>
            <a:r>
              <a:rPr lang="en-US" sz="2000" b="1" dirty="0" smtClean="0"/>
              <a:t>SF</a:t>
            </a:r>
            <a:r>
              <a:rPr lang="he-IL" sz="2000" b="1" dirty="0" smtClean="0"/>
              <a:t>. המעגל החוסם של </a:t>
            </a:r>
            <a:r>
              <a:rPr lang="en-US" sz="2000" b="1" dirty="0" smtClean="0"/>
              <a:t>T</a:t>
            </a:r>
            <a:r>
              <a:rPr lang="he-IL" sz="2000" b="1" dirty="0" smtClean="0"/>
              <a:t> מוכל באיחוד המעגלים 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החוסמים של </a:t>
            </a:r>
            <a:r>
              <a:rPr lang="en-US" sz="2000" b="1" dirty="0" smtClean="0"/>
              <a:t>F</a:t>
            </a:r>
            <a:r>
              <a:rPr lang="he-IL" sz="2000" b="1" dirty="0" smtClean="0"/>
              <a:t> ו-</a:t>
            </a:r>
            <a:r>
              <a:rPr lang="en-US" sz="2000" b="1" dirty="0" smtClean="0"/>
              <a:t>SF</a:t>
            </a:r>
            <a:r>
              <a:rPr lang="he-IL" sz="2000" b="1" dirty="0" smtClean="0"/>
              <a:t>. </a:t>
            </a:r>
            <a:endParaRPr lang="he-IL" sz="2000" b="1" dirty="0"/>
          </a:p>
          <a:p>
            <a:pPr>
              <a:lnSpc>
                <a:spcPct val="150000"/>
              </a:lnSpc>
            </a:pPr>
            <a:r>
              <a:rPr lang="he-IL" sz="2000" b="1" u="sng" dirty="0" smtClean="0"/>
              <a:t>מסקנה (*):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כל נקודה חדשה ש- </a:t>
            </a:r>
            <a:r>
              <a:rPr lang="en-US" sz="2000" b="1" dirty="0" smtClean="0"/>
              <a:t>T</a:t>
            </a:r>
            <a:r>
              <a:rPr lang="he-IL" sz="2000" b="1" dirty="0" smtClean="0"/>
              <a:t> בקונפליקט איתה, בהכרח </a:t>
            </a:r>
            <a:r>
              <a:rPr lang="en-US" sz="2000" b="1" dirty="0" smtClean="0"/>
              <a:t>F</a:t>
            </a:r>
            <a:r>
              <a:rPr lang="he-IL" sz="2000" b="1" dirty="0" smtClean="0"/>
              <a:t> או </a:t>
            </a:r>
            <a:r>
              <a:rPr lang="en-US" sz="2000" b="1" dirty="0" smtClean="0"/>
              <a:t>SF</a:t>
            </a:r>
            <a:r>
              <a:rPr lang="he-IL" sz="2000" b="1" dirty="0" smtClean="0"/>
              <a:t> יימצאו בקונפליקט איתה. 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95154"/>
            <a:ext cx="3096344" cy="389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96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00351"/>
            <a:ext cx="9108504" cy="24006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u="sng" dirty="0" smtClean="0"/>
              <a:t>הגדרה: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>
                <a:solidFill>
                  <a:srgbClr val="002060"/>
                </a:solidFill>
              </a:rPr>
              <a:t>עץ </a:t>
            </a:r>
            <a:r>
              <a:rPr lang="en-US" sz="2000" b="1" dirty="0" smtClean="0">
                <a:solidFill>
                  <a:srgbClr val="002060"/>
                </a:solidFill>
              </a:rPr>
              <a:t>Delaunay</a:t>
            </a:r>
            <a:r>
              <a:rPr lang="he-IL" sz="2000" b="1" dirty="0" smtClean="0">
                <a:solidFill>
                  <a:srgbClr val="002060"/>
                </a:solidFill>
              </a:rPr>
              <a:t> </a:t>
            </a:r>
            <a:r>
              <a:rPr lang="he-IL" sz="2000" b="1" dirty="0" smtClean="0"/>
              <a:t>שהגדירו אותו </a:t>
            </a:r>
            <a:r>
              <a:rPr lang="en-US" sz="2000" b="1" dirty="0" smtClean="0"/>
              <a:t>Boissonat</a:t>
            </a:r>
            <a:r>
              <a:rPr lang="he-IL" sz="2000" b="1" dirty="0" smtClean="0"/>
              <a:t> ו- </a:t>
            </a:r>
            <a:r>
              <a:rPr lang="en-US" sz="2000" b="1" dirty="0" smtClean="0"/>
              <a:t>Teillaud</a:t>
            </a:r>
            <a:r>
              <a:rPr lang="he-IL" sz="2000" b="1" dirty="0" smtClean="0"/>
              <a:t>, הוא גרף מכוון חסר מעגלים 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שבו הצמתים הם המשולשים שנוצרים במהלך האלגוריתם האינקרמנטלי לבניית טריאנגולציית </a:t>
            </a:r>
            <a:r>
              <a:rPr lang="en-US" sz="2000" b="1" dirty="0" smtClean="0"/>
              <a:t>Delaunay</a:t>
            </a:r>
            <a:r>
              <a:rPr lang="he-IL" sz="2000" b="1" dirty="0" smtClean="0"/>
              <a:t>. יש קשת מכל אבות ואבות חורגים לבנים שלהם.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ב- </a:t>
            </a:r>
            <a:r>
              <a:rPr lang="en-US" sz="2000" b="1" dirty="0" smtClean="0"/>
              <a:t>DT</a:t>
            </a:r>
            <a:r>
              <a:rPr lang="en-US" sz="2000" b="1" baseline="-25000" dirty="0" smtClean="0"/>
              <a:t>3</a:t>
            </a:r>
            <a:r>
              <a:rPr lang="he-IL" sz="2000" b="1" baseline="-25000" dirty="0" smtClean="0"/>
              <a:t> </a:t>
            </a:r>
            <a:r>
              <a:rPr lang="he-IL" sz="2000" b="1" dirty="0" smtClean="0"/>
              <a:t>המשולש הוא בן של שורש </a:t>
            </a:r>
            <a:r>
              <a:rPr lang="en-US" sz="2000" b="1" dirty="0" smtClean="0"/>
              <a:t>dummy</a:t>
            </a:r>
            <a:r>
              <a:rPr lang="he-IL" sz="2000" b="1" dirty="0" smtClean="0"/>
              <a:t>.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555" y="5674185"/>
            <a:ext cx="1572485" cy="995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049" y="3617702"/>
            <a:ext cx="1167011" cy="1525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336" y="4221088"/>
            <a:ext cx="1477493" cy="909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3699392" y="5143426"/>
            <a:ext cx="280591" cy="55383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492630" y="5120355"/>
            <a:ext cx="215553" cy="55383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80579"/>
            <a:ext cx="1197806" cy="1519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880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44624"/>
            <a:ext cx="824440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1600" b="1" u="sng" dirty="0" smtClean="0">
                <a:solidFill>
                  <a:srgbClr val="002060"/>
                </a:solidFill>
              </a:rPr>
              <a:t>משפט:</a:t>
            </a:r>
          </a:p>
          <a:p>
            <a:pPr>
              <a:lnSpc>
                <a:spcPct val="150000"/>
              </a:lnSpc>
            </a:pPr>
            <a:r>
              <a:rPr lang="he-IL" sz="1600" b="1" dirty="0" smtClean="0"/>
              <a:t>ניתן למצוא את טריאנגולציית </a:t>
            </a:r>
            <a:r>
              <a:rPr lang="en-US" sz="1600" b="1" dirty="0" smtClean="0"/>
              <a:t>Delaunay</a:t>
            </a:r>
            <a:r>
              <a:rPr lang="he-IL" sz="1600" b="1" dirty="0" smtClean="0"/>
              <a:t> של </a:t>
            </a:r>
            <a:r>
              <a:rPr lang="en-US" sz="1600" b="1" dirty="0" smtClean="0"/>
              <a:t>n</a:t>
            </a:r>
            <a:r>
              <a:rPr lang="he-IL" sz="1600" b="1" dirty="0" smtClean="0"/>
              <a:t> נקודות במישור בתוחלת בזמן </a:t>
            </a:r>
            <a:r>
              <a:rPr lang="en-US" sz="1600" b="1" dirty="0" smtClean="0"/>
              <a:t>O(n*log(n))</a:t>
            </a:r>
            <a:r>
              <a:rPr lang="he-IL" sz="1600" b="1" dirty="0" smtClean="0"/>
              <a:t> ובתוחלת </a:t>
            </a:r>
          </a:p>
          <a:p>
            <a:pPr>
              <a:lnSpc>
                <a:spcPct val="150000"/>
              </a:lnSpc>
            </a:pPr>
            <a:r>
              <a:rPr lang="he-IL" sz="1600" b="1" dirty="0" smtClean="0"/>
              <a:t>במקום ליניארי. זאת ע"י שימוש ברנדומיזציה בסדר הוספת הנקודות </a:t>
            </a:r>
          </a:p>
          <a:p>
            <a:pPr>
              <a:lnSpc>
                <a:spcPct val="150000"/>
              </a:lnSpc>
            </a:pPr>
            <a:r>
              <a:rPr lang="he-IL" sz="1600" b="1" dirty="0" smtClean="0"/>
              <a:t>(בכל שלב בוחרים באקראי נקודה).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1244952"/>
            <a:ext cx="532859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rgbClr val="FF0000"/>
                </a:solidFill>
              </a:rPr>
              <a:t>כעת יש לנו את כל הכלים להוכחת המשפט...</a:t>
            </a:r>
            <a:endParaRPr lang="he-IL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957" y="1638624"/>
            <a:ext cx="8388424" cy="50783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b="1" u="sng" dirty="0" smtClean="0">
                <a:solidFill>
                  <a:srgbClr val="002060"/>
                </a:solidFill>
              </a:rPr>
              <a:t>הוכחה:</a:t>
            </a:r>
          </a:p>
          <a:p>
            <a:pPr>
              <a:lnSpc>
                <a:spcPct val="150000"/>
              </a:lnSpc>
            </a:pPr>
            <a:r>
              <a:rPr lang="he-IL" b="1" dirty="0" smtClean="0"/>
              <a:t>קיימים </a:t>
            </a:r>
            <a:r>
              <a:rPr lang="en-US" b="1" dirty="0" smtClean="0"/>
              <a:t>n</a:t>
            </a:r>
            <a:r>
              <a:rPr lang="he-IL" b="1" dirty="0" smtClean="0"/>
              <a:t> שלבים – בכל שלב מוסיפים נקודה באקראי מקבוצת הנקודות.</a:t>
            </a:r>
          </a:p>
          <a:p>
            <a:pPr>
              <a:lnSpc>
                <a:spcPct val="150000"/>
              </a:lnSpc>
            </a:pPr>
            <a:r>
              <a:rPr lang="he-IL" b="1" dirty="0" smtClean="0"/>
              <a:t>בכל שלב </a:t>
            </a:r>
            <a:r>
              <a:rPr lang="en-US" b="1" dirty="0" smtClean="0"/>
              <a:t>i</a:t>
            </a:r>
            <a:r>
              <a:rPr lang="he-IL" b="1" dirty="0" smtClean="0"/>
              <a:t> שבו מוצאים </a:t>
            </a:r>
            <a:r>
              <a:rPr lang="en-US" b="1" dirty="0" smtClean="0"/>
              <a:t>DT</a:t>
            </a:r>
            <a:r>
              <a:rPr lang="en-US" b="1" baseline="-25000" dirty="0" smtClean="0"/>
              <a:t>i</a:t>
            </a:r>
            <a:r>
              <a:rPr lang="he-IL" b="1" dirty="0" smtClean="0"/>
              <a:t> ומוסיפים נקודה </a:t>
            </a:r>
            <a:r>
              <a:rPr lang="en-US" b="1" dirty="0" smtClean="0"/>
              <a:t>p</a:t>
            </a:r>
            <a:r>
              <a:rPr lang="en-US" b="1" baseline="-25000" dirty="0" smtClean="0"/>
              <a:t>i</a:t>
            </a:r>
            <a:r>
              <a:rPr lang="he-IL" b="1" dirty="0" smtClean="0"/>
              <a:t> אקראית:</a:t>
            </a:r>
          </a:p>
          <a:p>
            <a:pPr>
              <a:lnSpc>
                <a:spcPct val="150000"/>
              </a:lnSpc>
            </a:pPr>
            <a:r>
              <a:rPr lang="he-IL" b="1" dirty="0" smtClean="0"/>
              <a:t>נשתמש בעץ </a:t>
            </a:r>
            <a:r>
              <a:rPr lang="en-US" b="1" dirty="0" smtClean="0"/>
              <a:t>Delaunay</a:t>
            </a:r>
            <a:r>
              <a:rPr lang="he-IL" b="1" dirty="0" smtClean="0"/>
              <a:t> שבשלב זה מכיל את כל המשולשים עד לשלב ה-</a:t>
            </a:r>
            <a:r>
              <a:rPr lang="en-US" b="1" dirty="0" smtClean="0"/>
              <a:t>i</a:t>
            </a:r>
            <a:r>
              <a:rPr lang="he-IL" b="1" dirty="0" smtClean="0"/>
              <a:t>. נתחיל מהשורש </a:t>
            </a:r>
          </a:p>
          <a:p>
            <a:pPr>
              <a:lnSpc>
                <a:spcPct val="150000"/>
              </a:lnSpc>
            </a:pPr>
            <a:r>
              <a:rPr lang="he-IL" b="1" dirty="0" smtClean="0"/>
              <a:t>ונרד במורד </a:t>
            </a:r>
            <a:r>
              <a:rPr lang="he-IL" b="1" dirty="0"/>
              <a:t>ה</a:t>
            </a:r>
            <a:r>
              <a:rPr lang="he-IL" b="1" dirty="0" smtClean="0"/>
              <a:t>עץ כל עוד למשולש יש קונפליקט עם הנקודה </a:t>
            </a:r>
            <a:r>
              <a:rPr lang="en-US" b="1" dirty="0" smtClean="0"/>
              <a:t>p</a:t>
            </a:r>
            <a:r>
              <a:rPr lang="en-US" b="1" baseline="-25000" dirty="0" smtClean="0"/>
              <a:t>i</a:t>
            </a:r>
            <a:r>
              <a:rPr lang="he-IL" b="1" dirty="0" smtClean="0"/>
              <a:t> עד שניתקל במשולש האחרון שנמצא איתה בקונפליקט.</a:t>
            </a:r>
          </a:p>
          <a:p>
            <a:pPr>
              <a:lnSpc>
                <a:spcPct val="150000"/>
              </a:lnSpc>
            </a:pPr>
            <a:r>
              <a:rPr lang="he-IL" b="1" dirty="0" smtClean="0"/>
              <a:t>לפי מסקנה (*) כל משולש בקונפליקט ימצא (אם הוא בקונפליקט אז גם האב/האב החורג). </a:t>
            </a:r>
          </a:p>
          <a:p>
            <a:pPr>
              <a:lnSpc>
                <a:spcPct val="150000"/>
              </a:lnSpc>
            </a:pPr>
            <a:r>
              <a:rPr lang="he-IL" b="1" dirty="0" smtClean="0"/>
              <a:t>יש בתוחלת </a:t>
            </a:r>
            <a:r>
              <a:rPr lang="en-US" b="1" dirty="0" smtClean="0"/>
              <a:t>O(log(i))</a:t>
            </a:r>
            <a:r>
              <a:rPr lang="he-IL" b="1" dirty="0" smtClean="0"/>
              <a:t> משולשים בקונפליקט עם </a:t>
            </a:r>
            <a:r>
              <a:rPr lang="en-US" b="1" dirty="0" smtClean="0"/>
              <a:t>p</a:t>
            </a:r>
            <a:r>
              <a:rPr lang="en-US" b="1" baseline="-25000" dirty="0" smtClean="0"/>
              <a:t>i</a:t>
            </a:r>
            <a:r>
              <a:rPr lang="he-IL" b="1" dirty="0" smtClean="0"/>
              <a:t> , לפי טענת עזר 2.</a:t>
            </a:r>
          </a:p>
          <a:p>
            <a:pPr>
              <a:lnSpc>
                <a:spcPct val="150000"/>
              </a:lnSpc>
            </a:pPr>
            <a:r>
              <a:rPr lang="he-IL" b="1" dirty="0" smtClean="0"/>
              <a:t>נתקן את המשולשים בקונפליקט ע"י </a:t>
            </a:r>
            <a:r>
              <a:rPr lang="en-US" b="1" dirty="0" smtClean="0"/>
              <a:t>edge flips</a:t>
            </a:r>
            <a:r>
              <a:rPr lang="he-IL" b="1" dirty="0" smtClean="0"/>
              <a:t> ולמדנו שזמן הריצה פרופורציונלי לדרגה </a:t>
            </a:r>
          </a:p>
          <a:p>
            <a:pPr>
              <a:lnSpc>
                <a:spcPct val="150000"/>
              </a:lnSpc>
            </a:pPr>
            <a:r>
              <a:rPr lang="he-IL" b="1" dirty="0" smtClean="0"/>
              <a:t>של </a:t>
            </a:r>
            <a:r>
              <a:rPr lang="en-US" b="1" dirty="0"/>
              <a:t>p</a:t>
            </a:r>
            <a:r>
              <a:rPr lang="en-US" b="1" baseline="-25000" dirty="0"/>
              <a:t>i</a:t>
            </a:r>
            <a:r>
              <a:rPr lang="he-IL" b="1" dirty="0" smtClean="0"/>
              <a:t> ב- </a:t>
            </a:r>
            <a:r>
              <a:rPr lang="en-US" b="1" dirty="0" smtClean="0"/>
              <a:t>DT</a:t>
            </a:r>
            <a:r>
              <a:rPr lang="en-US" b="1" baseline="-25000" dirty="0" smtClean="0"/>
              <a:t>i</a:t>
            </a:r>
            <a:r>
              <a:rPr lang="he-IL" b="1" dirty="0" smtClean="0"/>
              <a:t>. כיוון ש-</a:t>
            </a:r>
            <a:r>
              <a:rPr lang="en-US" b="1" dirty="0"/>
              <a:t> p</a:t>
            </a:r>
            <a:r>
              <a:rPr lang="en-US" b="1" baseline="-25000" dirty="0"/>
              <a:t>i</a:t>
            </a:r>
            <a:r>
              <a:rPr lang="he-IL" b="1" dirty="0"/>
              <a:t> נבחרת </a:t>
            </a:r>
            <a:r>
              <a:rPr lang="he-IL" b="1" dirty="0" smtClean="0"/>
              <a:t>בצורה אקראית והדרגה הממוצעת קטנה ממש מ-6 נקבל שהתיקון לוקח </a:t>
            </a:r>
            <a:r>
              <a:rPr lang="en-US" b="1" dirty="0" smtClean="0"/>
              <a:t> .O(1)</a:t>
            </a:r>
            <a:r>
              <a:rPr lang="he-IL" b="1" dirty="0" smtClean="0"/>
              <a:t>עדכון העץ לוקח זמן קבוע.</a:t>
            </a:r>
          </a:p>
          <a:p>
            <a:pPr>
              <a:lnSpc>
                <a:spcPct val="150000"/>
              </a:lnSpc>
            </a:pPr>
            <a:r>
              <a:rPr lang="he-IL" b="1" dirty="0" smtClean="0"/>
              <a:t>סה"כ כל שלב </a:t>
            </a:r>
            <a:r>
              <a:rPr lang="en-US" b="1" dirty="0" smtClean="0"/>
              <a:t>i</a:t>
            </a:r>
            <a:r>
              <a:rPr lang="he-IL" b="1" dirty="0" smtClean="0"/>
              <a:t> לוקח </a:t>
            </a:r>
            <a:r>
              <a:rPr lang="en-US" b="1" dirty="0" smtClean="0"/>
              <a:t>O(log(n))</a:t>
            </a:r>
            <a:r>
              <a:rPr lang="he-IL" b="1" dirty="0" smtClean="0"/>
              <a:t> ויש </a:t>
            </a:r>
            <a:r>
              <a:rPr lang="en-US" b="1" dirty="0" smtClean="0"/>
              <a:t>n</a:t>
            </a:r>
            <a:r>
              <a:rPr lang="he-IL" b="1" dirty="0" smtClean="0"/>
              <a:t> שלבים ולכן קיבלנו את הנדרש.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805264"/>
            <a:ext cx="976443" cy="98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6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3728" y="191542"/>
            <a:ext cx="502118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אלגוריתם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he-IL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Divide &amp; Conquer</a:t>
            </a:r>
            <a:endParaRPr lang="he-IL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he-IL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לחישוב דיאגרמת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Voronoi</a:t>
            </a:r>
            <a:endParaRPr lang="he-IL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269666"/>
            <a:ext cx="8136904" cy="42473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u="sng" dirty="0" smtClean="0"/>
              <a:t>תיאור האלגוריתם: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בהינתן קבוצת נקודות </a:t>
            </a:r>
            <a:r>
              <a:rPr lang="en-US" sz="2000" b="1" dirty="0" smtClean="0"/>
              <a:t>S</a:t>
            </a:r>
            <a:r>
              <a:rPr lang="he-IL" sz="2000" b="1" dirty="0" smtClean="0"/>
              <a:t> במישור בגודל </a:t>
            </a:r>
            <a:r>
              <a:rPr lang="en-US" sz="2000" b="1" dirty="0" smtClean="0"/>
              <a:t>n</a:t>
            </a:r>
            <a:r>
              <a:rPr lang="he-IL" sz="2000" b="1" dirty="0" smtClean="0"/>
              <a:t>, ראשית נמיין את הנקודות לפי שיעור ה-</a:t>
            </a:r>
            <a:r>
              <a:rPr lang="en-US" sz="2000" b="1" dirty="0" smtClean="0"/>
              <a:t>x</a:t>
            </a:r>
            <a:r>
              <a:rPr lang="he-IL" sz="2000" b="1" dirty="0" smtClean="0"/>
              <a:t> ואח"כ לפי שיעור ה-</a:t>
            </a:r>
            <a:r>
              <a:rPr lang="en-US" sz="2000" b="1" dirty="0" smtClean="0"/>
              <a:t>y</a:t>
            </a:r>
            <a:r>
              <a:rPr lang="he-IL" sz="2000" b="1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נחלק את הנקודות לאחר מיון לשתי תתי קבוצות </a:t>
            </a:r>
            <a:r>
              <a:rPr lang="en-US" sz="2000" b="1" dirty="0" smtClean="0"/>
              <a:t>L</a:t>
            </a:r>
            <a:r>
              <a:rPr lang="he-IL" sz="2000" b="1" dirty="0" smtClean="0"/>
              <a:t> ו- </a:t>
            </a:r>
            <a:r>
              <a:rPr lang="en-US" sz="2000" b="1" dirty="0" smtClean="0"/>
              <a:t>R</a:t>
            </a:r>
            <a:r>
              <a:rPr lang="he-IL" sz="2000" b="1" dirty="0" smtClean="0"/>
              <a:t> בערך באותו גודל (נחצה באמצע בערך וניקח את החלק השמאלי הממוין להיות </a:t>
            </a:r>
            <a:r>
              <a:rPr lang="en-US" sz="2000" b="1" dirty="0" smtClean="0"/>
              <a:t>L</a:t>
            </a:r>
            <a:r>
              <a:rPr lang="he-IL" sz="2000" b="1" dirty="0" smtClean="0"/>
              <a:t> והחלק הימני הממוין להיות </a:t>
            </a:r>
            <a:r>
              <a:rPr lang="en-US" sz="2000" b="1" dirty="0" smtClean="0"/>
              <a:t>R</a:t>
            </a:r>
            <a:r>
              <a:rPr lang="he-IL" sz="2000" b="1" dirty="0" smtClean="0"/>
              <a:t>).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בשלב הבא נחשב עבור כל אחת מהקבוצות את דיאגרמת </a:t>
            </a:r>
            <a:r>
              <a:rPr lang="en-US" sz="2000" b="1" dirty="0" smtClean="0"/>
              <a:t>Voronoi</a:t>
            </a:r>
            <a:r>
              <a:rPr lang="he-IL" sz="2000" b="1" dirty="0" smtClean="0"/>
              <a:t> שלה באופן רקורסיבי, כלומר נמצא את </a:t>
            </a:r>
            <a:r>
              <a:rPr lang="en-US" sz="2000" b="1" dirty="0" err="1" smtClean="0"/>
              <a:t>Vor</a:t>
            </a:r>
            <a:r>
              <a:rPr lang="en-US" sz="2000" b="1" dirty="0" smtClean="0"/>
              <a:t>(R)</a:t>
            </a:r>
            <a:r>
              <a:rPr lang="he-IL" sz="2000" b="1" dirty="0" smtClean="0"/>
              <a:t> ו- </a:t>
            </a:r>
            <a:r>
              <a:rPr lang="en-US" sz="2000" b="1" dirty="0" err="1" smtClean="0"/>
              <a:t>Vor</a:t>
            </a:r>
            <a:r>
              <a:rPr lang="en-US" sz="2000" b="1" dirty="0" smtClean="0"/>
              <a:t>(L)</a:t>
            </a:r>
            <a:r>
              <a:rPr lang="he-IL" sz="2000" b="1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השלב האחרון הוא מציאת ה"קו המפריד" ומיזוג הדיאגרמות- פירוט בהמשך.</a:t>
            </a:r>
          </a:p>
        </p:txBody>
      </p:sp>
    </p:spTree>
    <p:extLst>
      <p:ext uri="{BB962C8B-B14F-4D97-AF65-F5344CB8AC3E}">
        <p14:creationId xmlns:p14="http://schemas.microsoft.com/office/powerpoint/2010/main" val="354679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3728" y="191542"/>
            <a:ext cx="502118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אלגוריתם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he-IL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Divide &amp; Conquer</a:t>
            </a:r>
            <a:endParaRPr lang="he-IL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he-IL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לחישוב דיאגרמת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Voronoi</a:t>
            </a:r>
            <a:endParaRPr lang="he-IL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052736"/>
            <a:ext cx="8136904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u="sng" dirty="0" smtClean="0">
                <a:solidFill>
                  <a:srgbClr val="002060"/>
                </a:solidFill>
              </a:rPr>
              <a:t>סימונים: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חילקנו קבוצת נקודות </a:t>
            </a:r>
            <a:r>
              <a:rPr lang="en-US" sz="2000" b="1" dirty="0" smtClean="0"/>
              <a:t>S</a:t>
            </a:r>
            <a:r>
              <a:rPr lang="he-IL" sz="2000" b="1" dirty="0" smtClean="0"/>
              <a:t> לאחר מיון לקבוצות </a:t>
            </a:r>
            <a:r>
              <a:rPr lang="en-US" sz="2000" b="1" dirty="0" smtClean="0"/>
              <a:t>R</a:t>
            </a:r>
            <a:r>
              <a:rPr lang="he-IL" sz="2000" b="1" dirty="0" smtClean="0"/>
              <a:t> ו-</a:t>
            </a:r>
            <a:r>
              <a:rPr lang="en-US" sz="2000" b="1" dirty="0" smtClean="0"/>
              <a:t>L</a:t>
            </a:r>
            <a:r>
              <a:rPr lang="he-IL" sz="2000" b="1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2060"/>
                </a:solidFill>
              </a:rPr>
              <a:t>B(</a:t>
            </a:r>
            <a:r>
              <a:rPr lang="en-US" sz="2000" b="1" dirty="0" err="1" smtClean="0">
                <a:solidFill>
                  <a:srgbClr val="002060"/>
                </a:solidFill>
              </a:rPr>
              <a:t>l,r</a:t>
            </a:r>
            <a:r>
              <a:rPr lang="en-US" sz="2000" b="1" dirty="0" smtClean="0">
                <a:solidFill>
                  <a:srgbClr val="002060"/>
                </a:solidFill>
              </a:rPr>
              <a:t>)</a:t>
            </a:r>
            <a:r>
              <a:rPr lang="he-IL" sz="2000" b="1" dirty="0" smtClean="0"/>
              <a:t>- זהו הקו האנך לקטע </a:t>
            </a:r>
            <a:r>
              <a:rPr lang="en-US" sz="2000" b="1" dirty="0" err="1" smtClean="0"/>
              <a:t>lr</a:t>
            </a:r>
            <a:r>
              <a:rPr lang="he-IL" sz="2000" b="1" dirty="0" smtClean="0"/>
              <a:t> שעובר באמצעו: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/>
              <a:t>B(</a:t>
            </a:r>
            <a:r>
              <a:rPr lang="en-US" sz="2000" b="1" dirty="0" err="1" smtClean="0"/>
              <a:t>l,r</a:t>
            </a:r>
            <a:r>
              <a:rPr lang="en-US" sz="2000" b="1" dirty="0" smtClean="0"/>
              <a:t>)= {x| d(l, x)= d(r, x)}</a:t>
            </a:r>
            <a:r>
              <a:rPr lang="he-IL" sz="2000" b="1" dirty="0" smtClean="0"/>
              <a:t> כאשר </a:t>
            </a:r>
            <a:r>
              <a:rPr lang="en-US" sz="2000" b="1" dirty="0" smtClean="0"/>
              <a:t>d</a:t>
            </a:r>
            <a:r>
              <a:rPr lang="he-IL" sz="2000" b="1" dirty="0" smtClean="0"/>
              <a:t> פונק' מרחק.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2060"/>
                </a:solidFill>
              </a:rPr>
              <a:t>B(L, R)</a:t>
            </a:r>
            <a:r>
              <a:rPr lang="he-IL" sz="2000" b="1" dirty="0" smtClean="0"/>
              <a:t>- קבוצת קשתות </a:t>
            </a:r>
            <a:r>
              <a:rPr lang="en-US" sz="2000" b="1" dirty="0" smtClean="0"/>
              <a:t>Voronoi</a:t>
            </a:r>
            <a:r>
              <a:rPr lang="he-IL" sz="2000" b="1" dirty="0" smtClean="0"/>
              <a:t> של </a:t>
            </a:r>
            <a:r>
              <a:rPr lang="en-US" sz="2000" b="1" dirty="0" err="1" smtClean="0"/>
              <a:t>Vor</a:t>
            </a:r>
            <a:r>
              <a:rPr lang="en-US" sz="2000" b="1" dirty="0" smtClean="0"/>
              <a:t>(S)</a:t>
            </a:r>
            <a:r>
              <a:rPr lang="he-IL" sz="2000" b="1" dirty="0" smtClean="0"/>
              <a:t> שמפרידות בין אזורים של אתרים ב- </a:t>
            </a:r>
            <a:r>
              <a:rPr lang="en-US" sz="2000" b="1" dirty="0" smtClean="0"/>
              <a:t>L</a:t>
            </a:r>
            <a:r>
              <a:rPr lang="he-IL" sz="2000" b="1" dirty="0" smtClean="0"/>
              <a:t> לבין אזורים של אתרים ב- </a:t>
            </a:r>
            <a:r>
              <a:rPr lang="en-US" sz="2000" b="1" dirty="0" smtClean="0"/>
              <a:t>R</a:t>
            </a:r>
            <a:r>
              <a:rPr lang="he-IL" sz="2000" b="1" dirty="0" smtClean="0"/>
              <a:t>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915058"/>
            <a:ext cx="3096344" cy="2843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8244408" y="4437112"/>
            <a:ext cx="720080" cy="64807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59074"/>
            <a:ext cx="2455889" cy="2610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>
          <a:xfrm>
            <a:off x="2987824" y="3717032"/>
            <a:ext cx="720080" cy="64807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1974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3" y="692696"/>
            <a:ext cx="86409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Convex Hull Revisited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1844824"/>
            <a:ext cx="8748464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400" b="1" dirty="0" smtClean="0"/>
              <a:t>נציג קשר מיוחד בין </a:t>
            </a:r>
            <a:r>
              <a:rPr lang="en-US" sz="2400" b="1" dirty="0" smtClean="0"/>
              <a:t>Delaunay Triangulations</a:t>
            </a:r>
            <a:r>
              <a:rPr lang="he-IL" sz="2400" b="1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he-IL" sz="2400" b="1" dirty="0" smtClean="0"/>
              <a:t>ו- </a:t>
            </a:r>
            <a:r>
              <a:rPr lang="en-US" sz="2400" b="1" dirty="0" smtClean="0"/>
              <a:t>Convex Hull</a:t>
            </a:r>
            <a:r>
              <a:rPr lang="he-IL" sz="2400" b="1" dirty="0" smtClean="0"/>
              <a:t> בשלושה מימדים.</a:t>
            </a:r>
          </a:p>
          <a:p>
            <a:pPr>
              <a:lnSpc>
                <a:spcPct val="150000"/>
              </a:lnSpc>
            </a:pPr>
            <a:r>
              <a:rPr lang="he-IL" sz="2400" b="1" dirty="0" smtClean="0"/>
              <a:t>קשר זה התגלה ע"י </a:t>
            </a:r>
            <a:r>
              <a:rPr lang="en-US" sz="2400" b="1" dirty="0" smtClean="0"/>
              <a:t>Kevin Brown</a:t>
            </a:r>
            <a:r>
              <a:rPr lang="he-IL" sz="2400" b="1" dirty="0" smtClean="0"/>
              <a:t> בשנת 1979 והמשיכו לפתחו </a:t>
            </a:r>
            <a:r>
              <a:rPr lang="en-US" sz="2400" b="1" dirty="0" smtClean="0"/>
              <a:t>Herbert Edelsbrunner</a:t>
            </a:r>
            <a:r>
              <a:rPr lang="he-IL" sz="2400" b="1" dirty="0" smtClean="0"/>
              <a:t> ו-</a:t>
            </a:r>
            <a:r>
              <a:rPr lang="en-US" sz="2400" b="1" dirty="0" smtClean="0"/>
              <a:t> Raimund Seidel</a:t>
            </a:r>
            <a:r>
              <a:rPr lang="he-IL" sz="2400" b="1" dirty="0" smtClean="0"/>
              <a:t> בשנות השמונים </a:t>
            </a:r>
          </a:p>
          <a:p>
            <a:pPr>
              <a:lnSpc>
                <a:spcPct val="150000"/>
              </a:lnSpc>
            </a:pPr>
            <a:r>
              <a:rPr lang="he-IL" sz="2400" b="1" dirty="0" smtClean="0"/>
              <a:t>המוקדמות.</a:t>
            </a:r>
            <a:endParaRPr lang="he-IL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5190291"/>
            <a:ext cx="676875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/>
              <a:t>אבל לפני כן...</a:t>
            </a:r>
          </a:p>
          <a:p>
            <a:r>
              <a:rPr lang="he-IL" sz="2400" b="1" dirty="0" smtClean="0"/>
              <a:t>בואו ניזכר!</a:t>
            </a:r>
          </a:p>
        </p:txBody>
      </p:sp>
    </p:spTree>
    <p:extLst>
      <p:ext uri="{BB962C8B-B14F-4D97-AF65-F5344CB8AC3E}">
        <p14:creationId xmlns:p14="http://schemas.microsoft.com/office/powerpoint/2010/main" val="183654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3101" y="-27384"/>
            <a:ext cx="502118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אלגוריתם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he-IL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Divide &amp; Conquer</a:t>
            </a:r>
            <a:endParaRPr lang="he-IL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he-IL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לחישוב דיאגרמת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Voronoi</a:t>
            </a:r>
            <a:endParaRPr lang="he-IL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3356992"/>
            <a:ext cx="8136904" cy="33239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u="sng" dirty="0" smtClean="0">
                <a:solidFill>
                  <a:srgbClr val="002060"/>
                </a:solidFill>
              </a:rPr>
              <a:t>הוכחת הלמה: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תהא </a:t>
            </a:r>
            <a:r>
              <a:rPr lang="en-US" sz="2000" b="1" dirty="0" smtClean="0"/>
              <a:t>b</a:t>
            </a:r>
            <a:r>
              <a:rPr lang="he-IL" sz="2000" b="1" dirty="0" smtClean="0"/>
              <a:t> קשת כלשהי של </a:t>
            </a:r>
            <a:r>
              <a:rPr lang="en-US" sz="2000" b="1" dirty="0" smtClean="0"/>
              <a:t>B(L, R)</a:t>
            </a:r>
            <a:r>
              <a:rPr lang="he-IL" sz="2000" b="1" dirty="0" smtClean="0"/>
              <a:t> ויהיו  </a:t>
            </a:r>
            <a:r>
              <a:rPr lang="en-US" sz="2000" b="1" dirty="0" smtClean="0"/>
              <a:t>l</a:t>
            </a:r>
            <a:r>
              <a:rPr lang="he-IL" sz="2000" b="1" dirty="0" smtClean="0"/>
              <a:t> מ-</a:t>
            </a:r>
            <a:r>
              <a:rPr lang="en-US" sz="2000" b="1" dirty="0" smtClean="0"/>
              <a:t>L</a:t>
            </a:r>
            <a:r>
              <a:rPr lang="he-IL" sz="2000" b="1" dirty="0" smtClean="0"/>
              <a:t> ו- </a:t>
            </a:r>
            <a:r>
              <a:rPr lang="en-US" sz="2000" b="1" dirty="0" smtClean="0"/>
              <a:t>r</a:t>
            </a:r>
            <a:r>
              <a:rPr lang="he-IL" sz="2000" b="1" dirty="0" smtClean="0"/>
              <a:t> מ-</a:t>
            </a:r>
            <a:r>
              <a:rPr lang="en-US" sz="2000" b="1" dirty="0" smtClean="0"/>
              <a:t>R</a:t>
            </a:r>
            <a:r>
              <a:rPr lang="he-IL" sz="2000" b="1" dirty="0" smtClean="0"/>
              <a:t> אתרים שהאזורים שלהם סמוכים לקשת </a:t>
            </a:r>
            <a:r>
              <a:rPr lang="en-US" sz="2000" b="1" dirty="0" smtClean="0"/>
              <a:t>b</a:t>
            </a:r>
            <a:r>
              <a:rPr lang="he-IL" sz="2000" b="1" dirty="0" smtClean="0"/>
              <a:t>. כיוון של- </a:t>
            </a:r>
            <a:r>
              <a:rPr lang="en-US" sz="2000" b="1" dirty="0" smtClean="0"/>
              <a:t>l</a:t>
            </a:r>
            <a:r>
              <a:rPr lang="he-IL" sz="2000" b="1" dirty="0" smtClean="0"/>
              <a:t> שיעור </a:t>
            </a:r>
            <a:r>
              <a:rPr lang="en-US" sz="2000" b="1" dirty="0" smtClean="0"/>
              <a:t>x</a:t>
            </a:r>
            <a:r>
              <a:rPr lang="he-IL" sz="2000" b="1" dirty="0" smtClean="0"/>
              <a:t> קטן יותר מאשר ל-</a:t>
            </a:r>
            <a:r>
              <a:rPr lang="en-US" sz="2000" b="1" dirty="0" smtClean="0"/>
              <a:t>r</a:t>
            </a:r>
            <a:r>
              <a:rPr lang="he-IL" sz="2000" b="1" dirty="0" smtClean="0"/>
              <a:t>, </a:t>
            </a:r>
            <a:r>
              <a:rPr lang="en-US" sz="2000" b="1" dirty="0" smtClean="0"/>
              <a:t>b</a:t>
            </a:r>
            <a:r>
              <a:rPr lang="he-IL" sz="2000" b="1" dirty="0" smtClean="0"/>
              <a:t> לא יכולה להיות אופקית והאזור של </a:t>
            </a:r>
            <a:r>
              <a:rPr lang="en-US" sz="2000" b="1" dirty="0" smtClean="0"/>
              <a:t>l</a:t>
            </a:r>
            <a:r>
              <a:rPr lang="he-IL" sz="2000" b="1" dirty="0" smtClean="0"/>
              <a:t> חייב להיות משמאל. זה נכון לכל קשת של </a:t>
            </a:r>
            <a:r>
              <a:rPr lang="en-US" sz="2000" b="1" dirty="0" smtClean="0"/>
              <a:t>B(L, R)</a:t>
            </a:r>
            <a:r>
              <a:rPr lang="he-IL" sz="2000" b="1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*לכן מדובר בשרשרת פוליגונלית שמשמאלה אתרי </a:t>
            </a:r>
            <a:r>
              <a:rPr lang="en-US" sz="2000" b="1" dirty="0" smtClean="0"/>
              <a:t>L</a:t>
            </a:r>
            <a:r>
              <a:rPr lang="he-IL" sz="2000" b="1" dirty="0" smtClean="0"/>
              <a:t> ומימינה אתרי </a:t>
            </a:r>
            <a:r>
              <a:rPr lang="en-US" sz="2000" b="1" dirty="0" smtClean="0"/>
              <a:t>R</a:t>
            </a:r>
            <a:r>
              <a:rPr lang="he-IL" sz="2000" b="1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he-IL" sz="2000" b="1" dirty="0"/>
              <a:t>*יחידות השרשרת נובעת ישירות מיחידות הדיאגרמה</a:t>
            </a:r>
            <a:r>
              <a:rPr lang="he-IL" sz="2000" b="1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נותר להראות שהיא מונוטונית ב-</a:t>
            </a:r>
            <a:r>
              <a:rPr lang="en-US" sz="2000" b="1" dirty="0" smtClean="0"/>
              <a:t>y</a:t>
            </a:r>
            <a:r>
              <a:rPr lang="he-IL" sz="2000" b="1" dirty="0" smtClean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584" y="620688"/>
            <a:ext cx="8136904" cy="24006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u="sng" dirty="0" smtClean="0">
                <a:solidFill>
                  <a:srgbClr val="002060"/>
                </a:solidFill>
              </a:rPr>
              <a:t>למה: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נניח שכל האתרים ב- </a:t>
            </a:r>
            <a:r>
              <a:rPr lang="en-US" sz="2000" b="1" dirty="0" smtClean="0"/>
              <a:t>L</a:t>
            </a:r>
            <a:r>
              <a:rPr lang="he-IL" sz="2000" b="1" dirty="0" smtClean="0"/>
              <a:t> עם שיעור </a:t>
            </a:r>
            <a:r>
              <a:rPr lang="en-US" sz="2000" b="1" dirty="0" smtClean="0"/>
              <a:t>x</a:t>
            </a:r>
            <a:r>
              <a:rPr lang="he-IL" sz="2000" b="1" dirty="0" smtClean="0"/>
              <a:t> קטן ממש משיעור ה-</a:t>
            </a:r>
            <a:r>
              <a:rPr lang="en-US" sz="2000" b="1" dirty="0" smtClean="0"/>
              <a:t>x</a:t>
            </a:r>
            <a:r>
              <a:rPr lang="he-IL" sz="2000" b="1" dirty="0" smtClean="0"/>
              <a:t> של האתרים של </a:t>
            </a:r>
            <a:r>
              <a:rPr lang="en-US" sz="2000" b="1" dirty="0" smtClean="0"/>
              <a:t>R</a:t>
            </a:r>
            <a:r>
              <a:rPr lang="he-IL" sz="2000" b="1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אז הקשתות של </a:t>
            </a:r>
            <a:r>
              <a:rPr lang="en-US" sz="2000" b="1" dirty="0" smtClean="0"/>
              <a:t>B(L,R)</a:t>
            </a:r>
            <a:r>
              <a:rPr lang="he-IL" sz="2000" b="1" dirty="0" smtClean="0"/>
              <a:t> יוצרות שרשרת פוליגונלית </a:t>
            </a:r>
            <a:r>
              <a:rPr lang="he-IL" sz="2000" b="1" u="sng" dirty="0" smtClean="0"/>
              <a:t>יחידה</a:t>
            </a:r>
            <a:r>
              <a:rPr lang="he-IL" sz="2000" b="1" dirty="0" smtClean="0"/>
              <a:t> </a:t>
            </a:r>
            <a:r>
              <a:rPr lang="he-IL" sz="2000" b="1" u="sng" dirty="0" smtClean="0"/>
              <a:t>מונוטונית ב-</a:t>
            </a:r>
            <a:r>
              <a:rPr lang="en-US" sz="2000" b="1" u="sng" dirty="0" smtClean="0"/>
              <a:t>y</a:t>
            </a:r>
            <a:r>
              <a:rPr lang="he-IL" sz="2000" b="1" dirty="0" smtClean="0"/>
              <a:t>, 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כאשר</a:t>
            </a:r>
            <a:r>
              <a:rPr lang="he-IL" sz="2000" b="1" dirty="0"/>
              <a:t> </a:t>
            </a:r>
            <a:r>
              <a:rPr lang="he-IL" sz="2000" b="1" dirty="0" smtClean="0"/>
              <a:t>ב- </a:t>
            </a:r>
            <a:r>
              <a:rPr lang="en-US" sz="2000" b="1" dirty="0" smtClean="0"/>
              <a:t>Vor(S)</a:t>
            </a:r>
            <a:r>
              <a:rPr lang="he-IL" sz="2000" b="1" dirty="0" smtClean="0"/>
              <a:t> האזורים של האתרים של </a:t>
            </a:r>
            <a:r>
              <a:rPr lang="en-US" sz="2000" b="1" dirty="0" smtClean="0"/>
              <a:t>L</a:t>
            </a:r>
            <a:r>
              <a:rPr lang="he-IL" sz="2000" b="1" dirty="0" smtClean="0"/>
              <a:t> </a:t>
            </a:r>
            <a:r>
              <a:rPr lang="he-IL" sz="2000" b="1" u="sng" dirty="0" smtClean="0"/>
              <a:t>משמאל</a:t>
            </a:r>
            <a:r>
              <a:rPr lang="he-IL" sz="2000" b="1" dirty="0" smtClean="0"/>
              <a:t> לשרשרת והאזורים של האתרים של </a:t>
            </a:r>
            <a:r>
              <a:rPr lang="en-US" sz="2000" b="1" dirty="0" smtClean="0"/>
              <a:t>R</a:t>
            </a:r>
            <a:r>
              <a:rPr lang="he-IL" sz="2000" b="1" dirty="0" smtClean="0"/>
              <a:t> מימין לה.</a:t>
            </a:r>
          </a:p>
        </p:txBody>
      </p:sp>
    </p:spTree>
    <p:extLst>
      <p:ext uri="{BB962C8B-B14F-4D97-AF65-F5344CB8AC3E}">
        <p14:creationId xmlns:p14="http://schemas.microsoft.com/office/powerpoint/2010/main" val="289704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3728" y="191542"/>
            <a:ext cx="502118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אלגוריתם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he-IL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Divide &amp; Conquer</a:t>
            </a:r>
            <a:endParaRPr lang="he-IL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he-IL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לחישוב דיאגרמת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Voronoi</a:t>
            </a:r>
            <a:endParaRPr lang="he-IL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268760"/>
            <a:ext cx="8136904" cy="33239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u="sng" dirty="0" smtClean="0">
                <a:solidFill>
                  <a:srgbClr val="002060"/>
                </a:solidFill>
              </a:rPr>
              <a:t>הוכחת הלמה- המשך:</a:t>
            </a:r>
          </a:p>
          <a:p>
            <a:pPr>
              <a:lnSpc>
                <a:spcPct val="150000"/>
              </a:lnSpc>
            </a:pPr>
            <a:r>
              <a:rPr lang="he-IL" sz="2000" b="1" dirty="0"/>
              <a:t>*היא מונוטונית ב-</a:t>
            </a:r>
            <a:r>
              <a:rPr lang="en-US" sz="2000" b="1" dirty="0"/>
              <a:t>y</a:t>
            </a:r>
            <a:r>
              <a:rPr lang="he-IL" sz="2000" b="1" dirty="0"/>
              <a:t> כיוון שהיא אנכית (שיעור ה-</a:t>
            </a:r>
            <a:r>
              <a:rPr lang="en-US" sz="2000" b="1" dirty="0"/>
              <a:t>y</a:t>
            </a:r>
            <a:r>
              <a:rPr lang="he-IL" sz="2000" b="1" dirty="0"/>
              <a:t> גדל אם נבחן את </a:t>
            </a:r>
          </a:p>
          <a:p>
            <a:pPr>
              <a:lnSpc>
                <a:spcPct val="150000"/>
              </a:lnSpc>
            </a:pPr>
            <a:r>
              <a:rPr lang="he-IL" sz="2000" b="1" dirty="0"/>
              <a:t>השרשרת מלמטה למעלה</a:t>
            </a:r>
            <a:r>
              <a:rPr lang="he-IL" sz="2000" b="1" dirty="0" smtClean="0"/>
              <a:t>):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מקרה א' לא ייתכן כי אז שיעור ה-</a:t>
            </a:r>
            <a:r>
              <a:rPr lang="en-US" sz="2000" b="1" dirty="0" smtClean="0"/>
              <a:t>x</a:t>
            </a:r>
            <a:r>
              <a:rPr lang="he-IL" sz="2000" b="1" dirty="0" smtClean="0"/>
              <a:t> של נקודה מ-</a:t>
            </a:r>
            <a:r>
              <a:rPr lang="en-US" sz="2000" b="1" dirty="0" smtClean="0"/>
              <a:t>R</a:t>
            </a:r>
            <a:r>
              <a:rPr lang="he-IL" sz="2000" b="1" dirty="0" smtClean="0"/>
              <a:t> קטן משיעור ה-</a:t>
            </a:r>
            <a:r>
              <a:rPr lang="en-US" sz="2000" b="1" dirty="0" smtClean="0"/>
              <a:t>x</a:t>
            </a:r>
            <a:r>
              <a:rPr lang="he-IL" sz="2000" b="1" dirty="0" smtClean="0"/>
              <a:t> של נקודה מ- </a:t>
            </a:r>
            <a:r>
              <a:rPr lang="en-US" sz="2000" b="1" dirty="0" smtClean="0"/>
              <a:t>L</a:t>
            </a:r>
            <a:r>
              <a:rPr lang="he-IL" sz="2000" b="1" dirty="0" smtClean="0"/>
              <a:t>, בסתירה. מקרה ב' לא ייתכן כי אז שיעור ה-</a:t>
            </a:r>
            <a:r>
              <a:rPr lang="en-US" sz="2000" b="1" dirty="0" smtClean="0"/>
              <a:t>x</a:t>
            </a:r>
            <a:r>
              <a:rPr lang="he-IL" sz="2000" b="1" dirty="0" smtClean="0"/>
              <a:t> של נקודה מ-</a:t>
            </a:r>
            <a:r>
              <a:rPr lang="en-US" sz="2000" b="1" dirty="0" smtClean="0"/>
              <a:t>L</a:t>
            </a:r>
            <a:r>
              <a:rPr lang="he-IL" sz="2000" b="1" dirty="0" smtClean="0"/>
              <a:t> גדול משיעור ה-</a:t>
            </a:r>
            <a:r>
              <a:rPr lang="en-US" sz="2000" b="1" dirty="0" smtClean="0"/>
              <a:t>x </a:t>
            </a:r>
            <a:r>
              <a:rPr lang="he-IL" sz="2000" b="1" dirty="0" smtClean="0"/>
              <a:t> של נקודה מ-</a:t>
            </a:r>
            <a:r>
              <a:rPr lang="en-US" sz="2000" b="1" dirty="0" smtClean="0"/>
              <a:t>R</a:t>
            </a:r>
            <a:r>
              <a:rPr lang="he-IL" sz="2000" b="1" dirty="0" smtClean="0"/>
              <a:t>, בסתירה.</a:t>
            </a:r>
          </a:p>
          <a:p>
            <a:pPr>
              <a:lnSpc>
                <a:spcPct val="150000"/>
              </a:lnSpc>
            </a:pPr>
            <a:endParaRPr lang="he-IL" sz="2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506" y="5493317"/>
            <a:ext cx="976443" cy="98912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735" y="4025057"/>
            <a:ext cx="1937313" cy="1924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166" y="3999840"/>
            <a:ext cx="1848170" cy="194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59328" y="5877272"/>
            <a:ext cx="9686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/>
              <a:t>מקרה א'</a:t>
            </a:r>
            <a:endParaRPr lang="he-IL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300192" y="5877272"/>
            <a:ext cx="9686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/>
              <a:t>מקרה ב'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393403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  <p:bldP spid="9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3728" y="191542"/>
            <a:ext cx="502118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אלגוריתם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he-IL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Divide &amp; Conquer</a:t>
            </a:r>
            <a:endParaRPr lang="he-IL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he-IL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לחישוב דיאגרמת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Voronoi</a:t>
            </a:r>
            <a:endParaRPr lang="he-IL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208" y="1372319"/>
            <a:ext cx="4848225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70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3728" y="191542"/>
            <a:ext cx="502118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אלגוריתם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he-IL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Divide &amp; Conquer</a:t>
            </a:r>
            <a:endParaRPr lang="he-IL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he-IL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לחישוב דיאגרמת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Voronoi</a:t>
            </a:r>
            <a:endParaRPr lang="he-IL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216587"/>
            <a:ext cx="8460432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u="sng" dirty="0" smtClean="0"/>
              <a:t>תיאור השלב האחרון של האלגוריתם-  מציאת </a:t>
            </a:r>
            <a:r>
              <a:rPr lang="en-US" sz="2000" b="1" u="sng" dirty="0" smtClean="0"/>
              <a:t>B(L, R)</a:t>
            </a:r>
            <a:r>
              <a:rPr lang="he-IL" sz="2000" b="1" u="sng" dirty="0" smtClean="0"/>
              <a:t> ומיזוג:</a:t>
            </a:r>
          </a:p>
          <a:p>
            <a:pPr>
              <a:lnSpc>
                <a:spcPct val="150000"/>
              </a:lnSpc>
            </a:pPr>
            <a:r>
              <a:rPr lang="he-IL" sz="2000" b="1" u="sng" dirty="0" smtClean="0">
                <a:solidFill>
                  <a:srgbClr val="002060"/>
                </a:solidFill>
              </a:rPr>
              <a:t>עקרון מציאת </a:t>
            </a:r>
            <a:r>
              <a:rPr lang="en-US" sz="2000" b="1" u="sng" dirty="0" smtClean="0">
                <a:solidFill>
                  <a:srgbClr val="002060"/>
                </a:solidFill>
              </a:rPr>
              <a:t>B(L, S)</a:t>
            </a:r>
            <a:r>
              <a:rPr lang="he-IL" sz="2000" b="1" u="sng" dirty="0" smtClean="0">
                <a:solidFill>
                  <a:srgbClr val="00206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לכל חיתוך לא ריק של </a:t>
            </a:r>
            <a:r>
              <a:rPr lang="en-US" sz="2000" b="1" dirty="0" smtClean="0"/>
              <a:t>Vor(l)</a:t>
            </a:r>
            <a:r>
              <a:rPr lang="he-IL" sz="2000" b="1" dirty="0" smtClean="0"/>
              <a:t> (אזור של אתר </a:t>
            </a:r>
            <a:r>
              <a:rPr lang="en-US" sz="2000" b="1" dirty="0" smtClean="0"/>
              <a:t>l</a:t>
            </a:r>
            <a:r>
              <a:rPr lang="he-IL" sz="2000" b="1" dirty="0" smtClean="0"/>
              <a:t> מ-</a:t>
            </a:r>
            <a:r>
              <a:rPr lang="en-US" sz="2000" b="1" dirty="0" smtClean="0"/>
              <a:t>L</a:t>
            </a:r>
            <a:r>
              <a:rPr lang="he-IL" sz="2000" b="1" dirty="0" smtClean="0"/>
              <a:t>) עם </a:t>
            </a:r>
            <a:r>
              <a:rPr lang="en-US" sz="2000" b="1" dirty="0" smtClean="0"/>
              <a:t>Vor(r)</a:t>
            </a:r>
            <a:r>
              <a:rPr lang="he-IL" sz="2000" b="1" dirty="0" smtClean="0"/>
              <a:t> (אזור של אתר </a:t>
            </a:r>
            <a:r>
              <a:rPr lang="en-US" sz="2000" b="1" dirty="0" smtClean="0"/>
              <a:t>r</a:t>
            </a:r>
            <a:r>
              <a:rPr lang="he-IL" sz="2000" b="1" dirty="0" smtClean="0"/>
              <a:t> מ-</a:t>
            </a:r>
            <a:r>
              <a:rPr lang="en-US" sz="2000" b="1" dirty="0" smtClean="0"/>
              <a:t>R</a:t>
            </a:r>
            <a:r>
              <a:rPr lang="he-IL" sz="2000" b="1" dirty="0" smtClean="0"/>
              <a:t>), אם החיתוך מכיל חתיכה לא חסומה של </a:t>
            </a:r>
            <a:r>
              <a:rPr lang="en-US" sz="2000" b="1" dirty="0" smtClean="0"/>
              <a:t>B(l, r)</a:t>
            </a:r>
            <a:r>
              <a:rPr lang="he-IL" sz="2000" b="1" dirty="0" smtClean="0"/>
              <a:t> אז היא חייבת להיות קשת של </a:t>
            </a:r>
            <a:r>
              <a:rPr lang="en-US" sz="2000" b="1" dirty="0" smtClean="0"/>
              <a:t>B(L, R)</a:t>
            </a:r>
            <a:r>
              <a:rPr lang="he-IL" sz="2000" b="1" dirty="0" smtClean="0"/>
              <a:t>. זה נובע ישירות מהגדרת </a:t>
            </a:r>
            <a:r>
              <a:rPr lang="en-US" sz="2000" b="1" dirty="0" smtClean="0"/>
              <a:t>Vor(S)</a:t>
            </a:r>
            <a:r>
              <a:rPr lang="he-IL" sz="2000" b="1" dirty="0" smtClean="0"/>
              <a:t> (איחוד החיתוכים של אזורים 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של אתרים שונים (*) ) והגדרת </a:t>
            </a:r>
            <a:r>
              <a:rPr lang="en-US" sz="2000" b="1" dirty="0" smtClean="0"/>
              <a:t>B(L, R)</a:t>
            </a:r>
            <a:r>
              <a:rPr lang="he-IL" sz="2000" b="1" dirty="0" smtClean="0"/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79712" y="4293096"/>
                <a:ext cx="5523475" cy="1328249"/>
              </a:xfrm>
              <a:prstGeom prst="rect">
                <a:avLst/>
              </a:prstGeom>
              <a:noFill/>
              <a:ln w="15875" cmpd="sng">
                <a:solidFill>
                  <a:schemeClr val="accent1"/>
                </a:solidFill>
              </a:ln>
            </p:spPr>
            <p:txBody>
              <a:bodyPr wrap="square" rtlCol="1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he-IL" sz="2000" b="1" dirty="0" smtClean="0"/>
                  <a:t>תזכורת (*):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b="1" dirty="0" smtClean="0"/>
                  <a:t>Vor(S)=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supHide m:val="on"/>
                        <m:ctrlPr>
                          <a:rPr lang="en-US" sz="2000" b="1" i="1" smtClean="0">
                            <a:latin typeface="Cambria Math"/>
                          </a:rPr>
                        </m:ctrlPr>
                      </m:naryPr>
                      <m:sub>
                        <m:eqArr>
                          <m:eqArrPr>
                            <m:ctrlPr>
                              <a:rPr lang="en-US" sz="2000" b="1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m:rPr>
                                <m:brk m:alnAt="7"/>
                              </m:rPr>
                              <a:rPr lang="en-US" sz="2000" b="1" i="1" smtClean="0">
                                <a:latin typeface="Cambria Math"/>
                              </a:rPr>
                              <m:t>𝒍</m:t>
                            </m:r>
                            <m:r>
                              <m:rPr>
                                <m:brk m:alnAt="7"/>
                              </m:rPr>
                              <a:rPr lang="en-US" sz="2000" b="1" i="1" smtClean="0">
                                <a:latin typeface="Cambria Math"/>
                                <a:ea typeface="Cambria Math"/>
                              </a:rPr>
                              <m:t>≠</m:t>
                            </m:r>
                            <m:r>
                              <m:rPr>
                                <m:brk m:alnAt="7"/>
                              </m:rPr>
                              <a:rPr lang="en-US" sz="2000" b="1" i="1" smtClean="0">
                                <a:latin typeface="Cambria Math"/>
                                <a:ea typeface="Cambria Math"/>
                              </a:rPr>
                              <m:t>𝒓</m:t>
                            </m:r>
                          </m:e>
                          <m:e>
                            <m:r>
                              <a:rPr lang="en-US" sz="2000" b="1" i="1" smtClean="0">
                                <a:latin typeface="Cambria Math"/>
                                <a:ea typeface="Cambria Math"/>
                              </a:rPr>
                              <m:t>𝒍</m:t>
                            </m:r>
                            <m:r>
                              <a:rPr lang="en-US" sz="2000" b="1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2000" b="1" i="1" smtClean="0">
                                <a:latin typeface="Cambria Math"/>
                                <a:ea typeface="Cambria Math"/>
                              </a:rPr>
                              <m:t>𝒓</m:t>
                            </m:r>
                            <m:r>
                              <a:rPr lang="en-US" sz="2000" b="1" i="1" smtClean="0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US" sz="2000" b="1" i="1" smtClean="0">
                                <a:latin typeface="Cambria Math"/>
                                <a:ea typeface="Cambria Math"/>
                              </a:rPr>
                              <m:t>𝑺</m:t>
                            </m:r>
                          </m:e>
                        </m:eqArr>
                      </m:sub>
                      <m:sup/>
                      <m:e>
                        <m:r>
                          <a:rPr lang="en-US" sz="2000" b="1" i="1" smtClean="0">
                            <a:latin typeface="Cambria Math"/>
                          </a:rPr>
                          <m:t>𝑽𝒐𝒓</m:t>
                        </m:r>
                        <m:r>
                          <a:rPr lang="en-US" sz="2000" b="1" i="1" smtClean="0">
                            <a:latin typeface="Cambria Math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𝒍</m:t>
                        </m:r>
                        <m:r>
                          <a:rPr lang="en-US" sz="2000" b="1" i="1" smtClean="0">
                            <a:latin typeface="Cambria Math"/>
                          </a:rPr>
                          <m:t>)∩</m:t>
                        </m:r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𝑽𝒐𝒓</m:t>
                        </m:r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𝒓</m:t>
                        </m:r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he-IL" sz="2000" b="1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4293096"/>
                <a:ext cx="5523475" cy="1328249"/>
              </a:xfrm>
              <a:prstGeom prst="rect">
                <a:avLst/>
              </a:prstGeom>
              <a:blipFill rotWithShape="1">
                <a:blip r:embed="rId3"/>
                <a:stretch>
                  <a:fillRect r="-880" b="-25792"/>
                </a:stretch>
              </a:blipFill>
              <a:ln w="15875" cmpd="sng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334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3728" y="-99392"/>
            <a:ext cx="502118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אלגוריתם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he-IL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Divide &amp; Conquer</a:t>
            </a:r>
            <a:endParaRPr lang="he-IL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he-IL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לחישוב דיאגרמת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Voronoi</a:t>
            </a:r>
            <a:endParaRPr lang="he-IL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647976"/>
            <a:ext cx="3456384" cy="3174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3568" y="860227"/>
            <a:ext cx="849694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b="1" dirty="0" smtClean="0">
                <a:solidFill>
                  <a:srgbClr val="002060"/>
                </a:solidFill>
              </a:rPr>
              <a:t>תיאור תהליך מציאת </a:t>
            </a:r>
            <a:r>
              <a:rPr lang="en-US" b="1" dirty="0" smtClean="0">
                <a:solidFill>
                  <a:srgbClr val="002060"/>
                </a:solidFill>
              </a:rPr>
              <a:t>B(L, R)</a:t>
            </a:r>
            <a:r>
              <a:rPr lang="he-IL" b="1" dirty="0" smtClean="0">
                <a:solidFill>
                  <a:srgbClr val="002060"/>
                </a:solidFill>
              </a:rPr>
              <a:t>: </a:t>
            </a:r>
            <a:r>
              <a:rPr lang="he-IL" b="1" dirty="0" smtClean="0"/>
              <a:t>קודם נמצא קשת התחלתית במינוס אינסוף- ע"י חישוב קמור של </a:t>
            </a:r>
            <a:r>
              <a:rPr lang="en-US" b="1" dirty="0" smtClean="0"/>
              <a:t>L</a:t>
            </a:r>
            <a:r>
              <a:rPr lang="he-IL" b="1" dirty="0" smtClean="0"/>
              <a:t> וקמור של </a:t>
            </a:r>
            <a:r>
              <a:rPr lang="en-US" b="1" dirty="0" smtClean="0"/>
              <a:t>R</a:t>
            </a:r>
            <a:r>
              <a:rPr lang="he-IL" b="1" dirty="0" smtClean="0"/>
              <a:t> ומציאת משיק משותף לקמורים (ראינו איך עושים זאת), והקשת תהייה אנך למשיק שעובר באמצעו. נניח שמצאנו קשת </a:t>
            </a:r>
            <a:r>
              <a:rPr lang="en-US" b="1" dirty="0" smtClean="0"/>
              <a:t>b</a:t>
            </a:r>
            <a:r>
              <a:rPr lang="he-IL" b="1" dirty="0" smtClean="0"/>
              <a:t> שנכנסת לאזור </a:t>
            </a:r>
            <a:r>
              <a:rPr lang="en-US" b="1" dirty="0" smtClean="0"/>
              <a:t> Vor(l)</a:t>
            </a:r>
            <a:r>
              <a:rPr lang="he-IL" b="1" dirty="0" smtClean="0"/>
              <a:t>כש-</a:t>
            </a:r>
            <a:r>
              <a:rPr lang="en-US" b="1" dirty="0" smtClean="0"/>
              <a:t>l</a:t>
            </a:r>
            <a:r>
              <a:rPr lang="he-IL" b="1" dirty="0" smtClean="0"/>
              <a:t> אתר של </a:t>
            </a:r>
            <a:r>
              <a:rPr lang="en-US" b="1" dirty="0" smtClean="0"/>
              <a:t>L</a:t>
            </a:r>
            <a:r>
              <a:rPr lang="he-IL" b="1" dirty="0" smtClean="0"/>
              <a:t> מאזור </a:t>
            </a:r>
            <a:r>
              <a:rPr lang="en-US" b="1" dirty="0" smtClean="0"/>
              <a:t>Vor(r)</a:t>
            </a:r>
            <a:r>
              <a:rPr lang="he-IL" b="1" dirty="0" smtClean="0"/>
              <a:t> כש-</a:t>
            </a:r>
            <a:r>
              <a:rPr lang="en-US" b="1" dirty="0" smtClean="0"/>
              <a:t>r</a:t>
            </a:r>
            <a:r>
              <a:rPr lang="he-IL" b="1" dirty="0" smtClean="0"/>
              <a:t> אתר של </a:t>
            </a:r>
            <a:r>
              <a:rPr lang="en-US" b="1" dirty="0" smtClean="0"/>
              <a:t>R</a:t>
            </a:r>
            <a:r>
              <a:rPr lang="he-IL" b="1" dirty="0" smtClean="0"/>
              <a:t>. נסמן את נקודת החיתוך של </a:t>
            </a:r>
            <a:r>
              <a:rPr lang="en-US" b="1" dirty="0" smtClean="0"/>
              <a:t>b</a:t>
            </a:r>
            <a:r>
              <a:rPr lang="he-IL" b="1" dirty="0" smtClean="0"/>
              <a:t> עם </a:t>
            </a:r>
            <a:r>
              <a:rPr lang="en-US" b="1" dirty="0" smtClean="0"/>
              <a:t>Vor(l)</a:t>
            </a:r>
            <a:r>
              <a:rPr lang="he-IL" b="1" dirty="0" smtClean="0"/>
              <a:t> ב-</a:t>
            </a:r>
            <a:r>
              <a:rPr lang="en-US" b="1" dirty="0" smtClean="0"/>
              <a:t>v</a:t>
            </a:r>
            <a:r>
              <a:rPr lang="he-IL" b="1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he-IL" b="1" dirty="0" smtClean="0"/>
              <a:t>נסמן ב-</a:t>
            </a:r>
            <a:r>
              <a:rPr lang="en-US" b="1" dirty="0" err="1" smtClean="0"/>
              <a:t>v</a:t>
            </a:r>
            <a:r>
              <a:rPr lang="en-US" b="1" baseline="-25000" dirty="0" err="1" smtClean="0"/>
              <a:t>L</a:t>
            </a:r>
            <a:r>
              <a:rPr lang="he-IL" b="1" dirty="0" smtClean="0"/>
              <a:t> ו- </a:t>
            </a:r>
            <a:r>
              <a:rPr lang="en-US" b="1" dirty="0" err="1" smtClean="0"/>
              <a:t>v</a:t>
            </a:r>
            <a:r>
              <a:rPr lang="en-US" b="1" baseline="-25000" dirty="0" err="1" smtClean="0"/>
              <a:t>R</a:t>
            </a:r>
            <a:r>
              <a:rPr lang="he-IL" b="1" dirty="0" smtClean="0"/>
              <a:t> את הנקודות ש-</a:t>
            </a:r>
            <a:r>
              <a:rPr lang="en-US" b="1" dirty="0" smtClean="0"/>
              <a:t>b</a:t>
            </a:r>
            <a:r>
              <a:rPr lang="he-IL" b="1" dirty="0" smtClean="0"/>
              <a:t> עוזבת את האזורים של </a:t>
            </a:r>
            <a:r>
              <a:rPr lang="en-US" b="1" dirty="0" smtClean="0"/>
              <a:t>l</a:t>
            </a:r>
            <a:r>
              <a:rPr lang="he-IL" b="1" dirty="0" smtClean="0"/>
              <a:t> ו-</a:t>
            </a:r>
            <a:r>
              <a:rPr lang="en-US" b="1" dirty="0"/>
              <a:t>r</a:t>
            </a:r>
            <a:r>
              <a:rPr lang="he-IL" b="1" dirty="0" smtClean="0"/>
              <a:t> בהתאמה. נמצא את </a:t>
            </a:r>
            <a:r>
              <a:rPr lang="en-US" b="1" dirty="0" err="1" smtClean="0"/>
              <a:t>v</a:t>
            </a:r>
            <a:r>
              <a:rPr lang="en-US" b="1" baseline="-25000" dirty="0" err="1" smtClean="0"/>
              <a:t>L</a:t>
            </a:r>
            <a:r>
              <a:rPr lang="he-IL" b="1" baseline="-25000" dirty="0" smtClean="0"/>
              <a:t> </a:t>
            </a:r>
            <a:r>
              <a:rPr lang="he-IL" b="1" dirty="0" smtClean="0"/>
              <a:t>ע"י סריקת הגבול של </a:t>
            </a:r>
            <a:r>
              <a:rPr lang="en-US" b="1" dirty="0" smtClean="0"/>
              <a:t>Vor(l)</a:t>
            </a:r>
            <a:r>
              <a:rPr lang="he-IL" b="1" dirty="0" smtClean="0"/>
              <a:t> החל מ-</a:t>
            </a:r>
            <a:r>
              <a:rPr lang="en-US" b="1" dirty="0" smtClean="0"/>
              <a:t>v</a:t>
            </a:r>
            <a:r>
              <a:rPr lang="he-IL" b="1" dirty="0" smtClean="0"/>
              <a:t> נגד כיוון השעון. כיוון ש-</a:t>
            </a:r>
            <a:r>
              <a:rPr lang="en-US" b="1" dirty="0" smtClean="0"/>
              <a:t> </a:t>
            </a:r>
            <a:r>
              <a:rPr lang="en-US" b="1" dirty="0" err="1" smtClean="0"/>
              <a:t>v</a:t>
            </a:r>
            <a:r>
              <a:rPr lang="en-US" b="1" baseline="-25000" dirty="0" err="1" smtClean="0"/>
              <a:t>R</a:t>
            </a:r>
            <a:r>
              <a:rPr lang="he-IL" b="1" baseline="-25000" dirty="0" smtClean="0"/>
              <a:t> </a:t>
            </a:r>
            <a:r>
              <a:rPr lang="he-IL" b="1" dirty="0" smtClean="0"/>
              <a:t>קרוב יותר ל-</a:t>
            </a:r>
            <a:r>
              <a:rPr lang="en-US" b="1" dirty="0" smtClean="0"/>
              <a:t>v</a:t>
            </a:r>
            <a:r>
              <a:rPr lang="he-IL" b="1" dirty="0" smtClean="0"/>
              <a:t> מאשר ל-</a:t>
            </a:r>
            <a:r>
              <a:rPr lang="en-US" b="1" dirty="0" smtClean="0"/>
              <a:t> </a:t>
            </a:r>
            <a:r>
              <a:rPr lang="en-US" b="1" dirty="0" err="1" smtClean="0"/>
              <a:t>v</a:t>
            </a:r>
            <a:r>
              <a:rPr lang="en-US" b="1" baseline="-25000" dirty="0" err="1" smtClean="0"/>
              <a:t>L</a:t>
            </a:r>
            <a:r>
              <a:rPr lang="he-IL" b="1" baseline="-25000" dirty="0" smtClean="0"/>
              <a:t> </a:t>
            </a:r>
            <a:r>
              <a:rPr lang="he-IL" b="1" dirty="0" smtClean="0"/>
              <a:t>זו תהייה נקודת הקצה של קשת </a:t>
            </a:r>
            <a:r>
              <a:rPr lang="en-US" b="1" dirty="0" smtClean="0"/>
              <a:t>b</a:t>
            </a:r>
            <a:r>
              <a:rPr lang="he-IL" b="1" dirty="0" smtClean="0"/>
              <a:t>. 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118895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3728" y="-99392"/>
            <a:ext cx="502118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אלגוריתם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he-IL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Divide &amp; Conquer</a:t>
            </a:r>
            <a:endParaRPr lang="he-IL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he-IL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לחישוב דיאגרמת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Voronoi</a:t>
            </a:r>
            <a:endParaRPr lang="he-IL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797" y="3405498"/>
            <a:ext cx="3720403" cy="3416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3568" y="836712"/>
            <a:ext cx="84969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b="1" dirty="0" smtClean="0">
                <a:solidFill>
                  <a:srgbClr val="002060"/>
                </a:solidFill>
              </a:rPr>
              <a:t>תיאור תהליך מציאת </a:t>
            </a:r>
            <a:r>
              <a:rPr lang="en-US" b="1" dirty="0" smtClean="0">
                <a:solidFill>
                  <a:srgbClr val="002060"/>
                </a:solidFill>
              </a:rPr>
              <a:t>B(L, R)</a:t>
            </a:r>
            <a:r>
              <a:rPr lang="he-IL" b="1" dirty="0" smtClean="0">
                <a:solidFill>
                  <a:srgbClr val="002060"/>
                </a:solidFill>
              </a:rPr>
              <a:t>- המשך: </a:t>
            </a:r>
            <a:r>
              <a:rPr lang="he-IL" b="1" dirty="0" smtClean="0"/>
              <a:t>מ-</a:t>
            </a:r>
            <a:r>
              <a:rPr lang="en-US" b="1" dirty="0" smtClean="0"/>
              <a:t> </a:t>
            </a:r>
            <a:r>
              <a:rPr lang="en-US" b="1" dirty="0" err="1" smtClean="0"/>
              <a:t>v</a:t>
            </a:r>
            <a:r>
              <a:rPr lang="en-US" b="1" baseline="-25000" dirty="0" err="1" smtClean="0"/>
              <a:t>R</a:t>
            </a:r>
            <a:r>
              <a:rPr lang="he-IL" b="1" dirty="0" smtClean="0"/>
              <a:t> נמשיך עם קשת </a:t>
            </a:r>
            <a:r>
              <a:rPr lang="en-US" b="1" dirty="0" smtClean="0"/>
              <a:t>b</a:t>
            </a:r>
            <a:r>
              <a:rPr lang="en-US" b="1" baseline="-25000" dirty="0" smtClean="0"/>
              <a:t>2</a:t>
            </a:r>
            <a:r>
              <a:rPr lang="he-IL" b="1" dirty="0" smtClean="0"/>
              <a:t> שמפרידה בין </a:t>
            </a:r>
            <a:r>
              <a:rPr lang="en-US" b="1" dirty="0" smtClean="0"/>
              <a:t>l</a:t>
            </a:r>
            <a:r>
              <a:rPr lang="he-IL" b="1" dirty="0" smtClean="0"/>
              <a:t> לאתר אחר </a:t>
            </a:r>
            <a:r>
              <a:rPr lang="en-US" b="1" dirty="0" smtClean="0"/>
              <a:t>r</a:t>
            </a:r>
            <a:r>
              <a:rPr lang="en-US" b="1" baseline="-25000" dirty="0" smtClean="0"/>
              <a:t>2</a:t>
            </a:r>
            <a:r>
              <a:rPr lang="he-IL" b="1" dirty="0" smtClean="0"/>
              <a:t>.</a:t>
            </a:r>
            <a:endParaRPr lang="en-US" b="1" dirty="0" smtClean="0"/>
          </a:p>
          <a:p>
            <a:pPr>
              <a:lnSpc>
                <a:spcPct val="150000"/>
              </a:lnSpc>
            </a:pPr>
            <a:r>
              <a:rPr lang="he-IL" b="1" dirty="0" smtClean="0"/>
              <a:t>עכשיו באופן דומה צריך למצוא נקודות </a:t>
            </a:r>
            <a:r>
              <a:rPr lang="en-US" b="1" dirty="0" smtClean="0"/>
              <a:t>v</a:t>
            </a:r>
            <a:r>
              <a:rPr lang="en-US" b="1" baseline="-25000" dirty="0" smtClean="0"/>
              <a:t>L,2</a:t>
            </a:r>
            <a:r>
              <a:rPr lang="he-IL" b="1" dirty="0" smtClean="0"/>
              <a:t> ו- </a:t>
            </a:r>
            <a:r>
              <a:rPr lang="en-US" b="1" dirty="0" smtClean="0"/>
              <a:t>v</a:t>
            </a:r>
            <a:r>
              <a:rPr lang="en-US" b="1" baseline="-25000" dirty="0" smtClean="0"/>
              <a:t>R,2</a:t>
            </a:r>
            <a:r>
              <a:rPr lang="he-IL" b="1" dirty="0" smtClean="0"/>
              <a:t> – הנקודות שבהן </a:t>
            </a:r>
            <a:r>
              <a:rPr lang="en-US" b="1" dirty="0" smtClean="0"/>
              <a:t>b</a:t>
            </a:r>
            <a:r>
              <a:rPr lang="en-US" b="1" baseline="-25000" dirty="0" smtClean="0"/>
              <a:t>2</a:t>
            </a:r>
            <a:r>
              <a:rPr lang="he-IL" b="1" dirty="0" smtClean="0"/>
              <a:t> עוזבת את האזורים של </a:t>
            </a:r>
            <a:r>
              <a:rPr lang="en-US" b="1" dirty="0" smtClean="0"/>
              <a:t>l</a:t>
            </a:r>
            <a:r>
              <a:rPr lang="he-IL" b="1" dirty="0" smtClean="0"/>
              <a:t> ושל </a:t>
            </a:r>
            <a:r>
              <a:rPr lang="en-US" b="1" dirty="0" smtClean="0"/>
              <a:t>r</a:t>
            </a:r>
            <a:r>
              <a:rPr lang="en-US" b="1" baseline="-25000" dirty="0" smtClean="0"/>
              <a:t>2</a:t>
            </a:r>
            <a:r>
              <a:rPr lang="he-IL" b="1" dirty="0" smtClean="0"/>
              <a:t> בהתאמה.  כדי למצוא את </a:t>
            </a:r>
            <a:r>
              <a:rPr lang="en-US" b="1" dirty="0" smtClean="0"/>
              <a:t>v</a:t>
            </a:r>
            <a:r>
              <a:rPr lang="en-US" b="1" baseline="-25000" dirty="0" smtClean="0"/>
              <a:t>L,2</a:t>
            </a:r>
            <a:r>
              <a:rPr lang="he-IL" b="1" baseline="-25000" dirty="0" smtClean="0"/>
              <a:t> </a:t>
            </a:r>
            <a:r>
              <a:rPr lang="he-IL" b="1" dirty="0" smtClean="0"/>
              <a:t>נסרוק את הגבול של </a:t>
            </a:r>
            <a:r>
              <a:rPr lang="en-US" b="1" dirty="0" smtClean="0"/>
              <a:t>Vor(l)</a:t>
            </a:r>
            <a:r>
              <a:rPr lang="he-IL" b="1" dirty="0" smtClean="0"/>
              <a:t> </a:t>
            </a:r>
            <a:r>
              <a:rPr lang="he-IL" b="1" u="sng" dirty="0" smtClean="0"/>
              <a:t>החל מ- 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v</a:t>
            </a:r>
            <a:r>
              <a:rPr lang="en-US" b="1" u="sng" baseline="-25000" dirty="0" err="1" smtClean="0"/>
              <a:t>L</a:t>
            </a:r>
            <a:r>
              <a:rPr lang="he-IL" b="1" u="sng" baseline="-25000" dirty="0" smtClean="0"/>
              <a:t> </a:t>
            </a:r>
            <a:r>
              <a:rPr lang="he-IL" b="1" dirty="0" smtClean="0"/>
              <a:t>נגד כיוון השעון, וכן הלאה, עד שלא יימצא יותר חיתוך.</a:t>
            </a:r>
          </a:p>
          <a:p>
            <a:pPr>
              <a:lnSpc>
                <a:spcPct val="150000"/>
              </a:lnSpc>
            </a:pPr>
            <a:r>
              <a:rPr lang="he-IL" b="1" dirty="0" smtClean="0"/>
              <a:t>*הראנו במקרה שהקשת נכנסת לאזור של נקודה מ-</a:t>
            </a:r>
            <a:r>
              <a:rPr lang="en-US" b="1" dirty="0" smtClean="0"/>
              <a:t>L</a:t>
            </a:r>
            <a:r>
              <a:rPr lang="he-IL" b="1" dirty="0" smtClean="0"/>
              <a:t>. זה באופן דומה אם נכנסת לאזור של נקודה מ-</a:t>
            </a:r>
            <a:r>
              <a:rPr lang="en-US" b="1" dirty="0" smtClean="0"/>
              <a:t>r</a:t>
            </a:r>
            <a:r>
              <a:rPr lang="he-IL" b="1" dirty="0" smtClean="0"/>
              <a:t> רק שאז הסריקה עם כיוון השעון מנקודת החיתוך. 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212907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3728" y="-99392"/>
            <a:ext cx="502118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אלגוריתם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he-IL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Divide &amp; Conquer</a:t>
            </a:r>
            <a:endParaRPr lang="he-IL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he-IL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לחישוב דיאגרמת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Voronoi</a:t>
            </a:r>
            <a:endParaRPr lang="he-IL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568" y="836712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dirty="0" smtClean="0">
                <a:solidFill>
                  <a:srgbClr val="002060"/>
                </a:solidFill>
              </a:rPr>
              <a:t>שלב המיזוג: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לפי הלמה </a:t>
            </a:r>
            <a:r>
              <a:rPr lang="en-US" sz="2000" b="1" dirty="0" smtClean="0"/>
              <a:t>B(L, R)</a:t>
            </a:r>
            <a:r>
              <a:rPr lang="he-IL" sz="2000" b="1" dirty="0" smtClean="0"/>
              <a:t> ב- </a:t>
            </a:r>
            <a:r>
              <a:rPr lang="en-US" sz="2000" b="1" dirty="0" smtClean="0"/>
              <a:t>Vor(S)</a:t>
            </a:r>
            <a:r>
              <a:rPr lang="he-IL" sz="2000" b="1" dirty="0" smtClean="0"/>
              <a:t> היא שרשרת פוליגונלית שמשמאלה אזורים של אתרים מ-</a:t>
            </a:r>
            <a:r>
              <a:rPr lang="en-US" sz="2000" b="1" dirty="0" smtClean="0"/>
              <a:t>L</a:t>
            </a:r>
            <a:r>
              <a:rPr lang="he-IL" sz="2000" b="1" dirty="0" smtClean="0"/>
              <a:t> ומימינה אזורים של אתרים מ- </a:t>
            </a:r>
            <a:r>
              <a:rPr lang="en-US" sz="2000" b="1" dirty="0" smtClean="0"/>
              <a:t>R</a:t>
            </a:r>
            <a:r>
              <a:rPr lang="he-IL" sz="2000" b="1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לכן ברגע שמצאנו את </a:t>
            </a:r>
            <a:r>
              <a:rPr lang="en-US" sz="2000" b="1" dirty="0" smtClean="0"/>
              <a:t>Vor(L)</a:t>
            </a:r>
            <a:r>
              <a:rPr lang="he-IL" sz="2000" b="1" dirty="0" smtClean="0"/>
              <a:t>, </a:t>
            </a:r>
            <a:r>
              <a:rPr lang="en-US" sz="2000" b="1" dirty="0" smtClean="0"/>
              <a:t>Vor(R)</a:t>
            </a:r>
            <a:r>
              <a:rPr lang="he-IL" sz="2000" b="1" dirty="0" smtClean="0"/>
              <a:t> ו- </a:t>
            </a:r>
            <a:r>
              <a:rPr lang="en-US" sz="2000" b="1" dirty="0" smtClean="0"/>
              <a:t>B(L, R)</a:t>
            </a:r>
            <a:r>
              <a:rPr lang="he-IL" sz="2000" b="1" dirty="0" smtClean="0"/>
              <a:t> נוכל פשוט "להדביק" את </a:t>
            </a:r>
            <a:r>
              <a:rPr lang="en-US" sz="2000" b="1" dirty="0" smtClean="0"/>
              <a:t>B(L, R)</a:t>
            </a:r>
            <a:r>
              <a:rPr lang="he-IL" sz="2000" b="1" dirty="0" smtClean="0"/>
              <a:t>, את החלק של </a:t>
            </a:r>
            <a:r>
              <a:rPr lang="en-US" sz="2000" b="1" dirty="0" smtClean="0"/>
              <a:t>Vor(L)</a:t>
            </a:r>
            <a:r>
              <a:rPr lang="he-IL" sz="2000" b="1" dirty="0" smtClean="0"/>
              <a:t> שמשמאל אליה והחלק של </a:t>
            </a:r>
            <a:r>
              <a:rPr lang="en-US" sz="2000" b="1" dirty="0" smtClean="0"/>
              <a:t>Vor(R)</a:t>
            </a:r>
            <a:r>
              <a:rPr lang="he-IL" sz="2000" b="1" dirty="0" smtClean="0"/>
              <a:t> שמימין אליה לקבלת </a:t>
            </a:r>
            <a:r>
              <a:rPr lang="en-US" sz="2000" b="1" dirty="0" smtClean="0"/>
              <a:t>Vor(S)</a:t>
            </a:r>
            <a:r>
              <a:rPr lang="he-IL" sz="2000" b="1" dirty="0" smtClean="0"/>
              <a:t>.</a:t>
            </a:r>
            <a:endParaRPr lang="he-IL" sz="2000" b="1" dirty="0"/>
          </a:p>
        </p:txBody>
      </p:sp>
    </p:spTree>
    <p:extLst>
      <p:ext uri="{BB962C8B-B14F-4D97-AF65-F5344CB8AC3E}">
        <p14:creationId xmlns:p14="http://schemas.microsoft.com/office/powerpoint/2010/main" val="89016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3728" y="191542"/>
            <a:ext cx="502118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אלגוריתם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he-IL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Divide &amp; Conquer</a:t>
            </a:r>
            <a:endParaRPr lang="he-IL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he-IL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לחישוב דיאגרמת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Voronoi</a:t>
            </a:r>
            <a:endParaRPr lang="he-IL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Action Button: Document 5">
            <a:hlinkClick r:id="rId3" highlightClick="1"/>
          </p:cNvPr>
          <p:cNvSpPr/>
          <p:nvPr/>
        </p:nvSpPr>
        <p:spPr>
          <a:xfrm>
            <a:off x="3419872" y="2564904"/>
            <a:ext cx="2232248" cy="2592288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TextBox 7"/>
          <p:cNvSpPr txBox="1"/>
          <p:nvPr/>
        </p:nvSpPr>
        <p:spPr>
          <a:xfrm>
            <a:off x="1835696" y="5157192"/>
            <a:ext cx="5112568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dirty="0" smtClean="0"/>
              <a:t>הדגמה של פעולת האלגוריתם</a:t>
            </a:r>
          </a:p>
        </p:txBody>
      </p:sp>
    </p:spTree>
    <p:extLst>
      <p:ext uri="{BB962C8B-B14F-4D97-AF65-F5344CB8AC3E}">
        <p14:creationId xmlns:p14="http://schemas.microsoft.com/office/powerpoint/2010/main" val="4879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3728" y="323945"/>
            <a:ext cx="502118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ניתוח זמן ריצה</a:t>
            </a:r>
          </a:p>
        </p:txBody>
      </p:sp>
      <p:sp>
        <p:nvSpPr>
          <p:cNvPr id="3" name="Rectangle 2"/>
          <p:cNvSpPr/>
          <p:nvPr/>
        </p:nvSpPr>
        <p:spPr>
          <a:xfrm>
            <a:off x="467544" y="836712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u="sng" dirty="0" smtClean="0">
                <a:solidFill>
                  <a:srgbClr val="002060"/>
                </a:solidFill>
              </a:rPr>
              <a:t>משפט</a:t>
            </a:r>
            <a:r>
              <a:rPr lang="he-IL" sz="2000" b="1" dirty="0" smtClean="0">
                <a:solidFill>
                  <a:srgbClr val="00206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אלגוריתם ההפרד ומשול (</a:t>
            </a:r>
            <a:r>
              <a:rPr lang="en-US" sz="2000" b="1" dirty="0" smtClean="0"/>
              <a:t>Divide &amp; Conquer</a:t>
            </a:r>
            <a:r>
              <a:rPr lang="he-IL" sz="2000" b="1" dirty="0" smtClean="0"/>
              <a:t>) מוצא את דיאגרמת </a:t>
            </a:r>
            <a:r>
              <a:rPr lang="en-US" sz="2000" b="1" dirty="0" smtClean="0"/>
              <a:t>Voronoi</a:t>
            </a:r>
            <a:r>
              <a:rPr lang="he-IL" sz="2000" b="1" dirty="0" smtClean="0"/>
              <a:t> של קבוצה של </a:t>
            </a:r>
            <a:r>
              <a:rPr lang="en-US" sz="2000" b="1" dirty="0" smtClean="0"/>
              <a:t>n</a:t>
            </a:r>
            <a:r>
              <a:rPr lang="he-IL" sz="2000" b="1" dirty="0" smtClean="0"/>
              <a:t> נקודות במישור בזמן </a:t>
            </a:r>
            <a:r>
              <a:rPr lang="en-US" sz="2000" b="1" dirty="0" smtClean="0"/>
              <a:t>worst-case</a:t>
            </a:r>
            <a:r>
              <a:rPr lang="he-IL" sz="2000" b="1" dirty="0" smtClean="0"/>
              <a:t> של </a:t>
            </a:r>
            <a:r>
              <a:rPr lang="en-US" sz="2000" b="1" dirty="0" smtClean="0"/>
              <a:t>O(n*log(n))</a:t>
            </a:r>
            <a:r>
              <a:rPr lang="he-IL" sz="2000" b="1" dirty="0" smtClean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67544" y="2348880"/>
            <a:ext cx="849694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u="sng" dirty="0" smtClean="0">
                <a:solidFill>
                  <a:srgbClr val="002060"/>
                </a:solidFill>
              </a:rPr>
              <a:t>הוכחה</a:t>
            </a:r>
            <a:r>
              <a:rPr lang="he-IL" sz="2000" b="1" dirty="0" smtClean="0">
                <a:solidFill>
                  <a:srgbClr val="00206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בשלב הראשון ממיינים את הנקודות. מיון נעשה ב- </a:t>
            </a:r>
            <a:r>
              <a:rPr lang="en-US" sz="2000" b="1" dirty="0" smtClean="0"/>
              <a:t>O(n*log(n))</a:t>
            </a:r>
            <a:r>
              <a:rPr lang="he-IL" sz="2000" b="1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כעת מחלקים לשתי תתי קבוצות ומוצאים באופן רקורסיבי את הדיאגרמה של כל אחד. מציאת </a:t>
            </a:r>
            <a:r>
              <a:rPr lang="en-US" sz="2000" b="1" dirty="0" smtClean="0"/>
              <a:t>B(L, R)</a:t>
            </a:r>
            <a:r>
              <a:rPr lang="he-IL" sz="2000" b="1" dirty="0" smtClean="0"/>
              <a:t>  נעשית ע"י סריקה של האזורים וראינו שעוברים בשפה של 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כל תא פעם אחת וזה לוקח </a:t>
            </a:r>
            <a:r>
              <a:rPr lang="en-US" sz="2000" b="1" dirty="0" smtClean="0"/>
              <a:t>O(n)</a:t>
            </a:r>
            <a:r>
              <a:rPr lang="he-IL" sz="2000" b="1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he-IL" sz="2000" b="1" dirty="0"/>
              <a:t>ב</a:t>
            </a:r>
            <a:r>
              <a:rPr lang="he-IL" sz="2000" b="1" dirty="0" smtClean="0"/>
              <a:t>מיזוג מבצעים "הדבקה" (משליכים קשתות מיותרות בהדבקה). ההדבקה 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מתבצעת גם היא ב-</a:t>
            </a:r>
            <a:r>
              <a:rPr lang="en-US" sz="2000" b="1" dirty="0" smtClean="0"/>
              <a:t>O(n)</a:t>
            </a:r>
            <a:r>
              <a:rPr lang="he-IL" sz="2000" b="1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אם נסמן את זמן הריצה ב-</a:t>
            </a:r>
            <a:r>
              <a:rPr lang="en-US" sz="2000" b="1" dirty="0" smtClean="0"/>
              <a:t>T(n)</a:t>
            </a:r>
            <a:r>
              <a:rPr lang="he-IL" sz="2000" b="1" dirty="0" smtClean="0"/>
              <a:t> נקבל: </a:t>
            </a:r>
            <a:r>
              <a:rPr lang="en-US" sz="2000" b="1" dirty="0" smtClean="0"/>
              <a:t>T(n)= 2*T(</a:t>
            </a:r>
            <a:r>
              <a:rPr lang="en-US" sz="3600" b="1" baseline="-25000" dirty="0" smtClean="0"/>
              <a:t>└</a:t>
            </a:r>
            <a:r>
              <a:rPr lang="en-US" sz="2000" b="1" dirty="0" smtClean="0"/>
              <a:t>(n/2)</a:t>
            </a:r>
            <a:r>
              <a:rPr lang="en-US" sz="3600" b="1" baseline="-25000" dirty="0" smtClean="0"/>
              <a:t>┘</a:t>
            </a:r>
            <a:r>
              <a:rPr lang="en-US" sz="2000" b="1" dirty="0" smtClean="0"/>
              <a:t>) + O(n)</a:t>
            </a:r>
            <a:endParaRPr lang="he-IL" sz="2000" b="1" dirty="0" smtClean="0"/>
          </a:p>
          <a:p>
            <a:pPr>
              <a:lnSpc>
                <a:spcPct val="150000"/>
              </a:lnSpc>
            </a:pPr>
            <a:r>
              <a:rPr lang="he-IL" sz="2000" b="1" dirty="0" smtClean="0"/>
              <a:t>לכן </a:t>
            </a:r>
            <a:r>
              <a:rPr lang="en-US" sz="2000" b="1" dirty="0" smtClean="0"/>
              <a:t>T(n)= O(n*log(n))</a:t>
            </a:r>
            <a:r>
              <a:rPr lang="he-IL" sz="2000" b="1" dirty="0" smtClean="0"/>
              <a:t>, כנדרש.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824251"/>
            <a:ext cx="976443" cy="98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3101" y="395953"/>
            <a:ext cx="502118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לסיכום</a:t>
            </a:r>
          </a:p>
        </p:txBody>
      </p:sp>
      <p:sp>
        <p:nvSpPr>
          <p:cNvPr id="7" name="Rectangle 6"/>
          <p:cNvSpPr/>
          <p:nvPr/>
        </p:nvSpPr>
        <p:spPr>
          <a:xfrm>
            <a:off x="1055593" y="1124744"/>
            <a:ext cx="798090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he-IL" sz="2400" b="1" cap="none" spc="0" dirty="0" smtClean="0">
                <a:ln w="50800"/>
                <a:effectLst/>
              </a:rPr>
              <a:t>הכרנו קשר מיוחד שמאפשר למצוא טריאנגולציית </a:t>
            </a:r>
            <a:r>
              <a:rPr lang="en-US" sz="2400" b="1" cap="none" spc="0" dirty="0" smtClean="0">
                <a:ln w="50800"/>
                <a:effectLst/>
              </a:rPr>
              <a:t>Delaunay</a:t>
            </a:r>
            <a:r>
              <a:rPr lang="he-IL" sz="2400" b="1" cap="none" spc="0" dirty="0" smtClean="0">
                <a:ln w="50800"/>
                <a:effectLst/>
              </a:rPr>
              <a:t> </a:t>
            </a:r>
          </a:p>
          <a:p>
            <a:r>
              <a:rPr lang="he-IL" sz="2400" b="1" dirty="0" smtClean="0">
                <a:ln w="50800"/>
              </a:rPr>
              <a:t>של קבוצת נקודות במישור ע"י מציאת קמור של נקודות ב- </a:t>
            </a:r>
            <a:r>
              <a:rPr lang="en-US" sz="2400" b="1" dirty="0" smtClean="0">
                <a:ln w="50800"/>
              </a:rPr>
              <a:t>3D</a:t>
            </a:r>
            <a:r>
              <a:rPr lang="he-IL" sz="2400" b="1" dirty="0" smtClean="0">
                <a:ln w="5080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755576" y="2276872"/>
            <a:ext cx="824058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he-IL" sz="2400" b="1" dirty="0" smtClean="0">
                <a:ln w="50800"/>
              </a:rPr>
              <a:t>הכרנו אלגוריתם אינקרמנטלי למציאת טריאנגולציית </a:t>
            </a:r>
            <a:r>
              <a:rPr lang="en-US" sz="2400" b="1" dirty="0" smtClean="0">
                <a:ln w="50800"/>
              </a:rPr>
              <a:t>Delaunay</a:t>
            </a:r>
            <a:endParaRPr lang="he-IL" sz="2400" b="1" dirty="0" smtClean="0">
              <a:ln w="50800"/>
            </a:endParaRPr>
          </a:p>
          <a:p>
            <a:r>
              <a:rPr lang="he-IL" sz="2400" b="1" dirty="0" smtClean="0">
                <a:ln w="50800"/>
              </a:rPr>
              <a:t>שמשתמש ברנדומיזציה וכתוצאה מכך משפר את זמן הריצה </a:t>
            </a:r>
          </a:p>
          <a:p>
            <a:r>
              <a:rPr lang="he-IL" sz="2400" b="1" dirty="0" smtClean="0">
                <a:ln w="50800"/>
              </a:rPr>
              <a:t>מ-</a:t>
            </a:r>
            <a:r>
              <a:rPr lang="en-US" sz="2400" b="1" dirty="0" smtClean="0">
                <a:ln w="50800"/>
              </a:rPr>
              <a:t>O(n</a:t>
            </a:r>
            <a:r>
              <a:rPr lang="en-US" sz="2400" b="1" baseline="30000" dirty="0" smtClean="0">
                <a:ln w="50800"/>
              </a:rPr>
              <a:t>2</a:t>
            </a:r>
            <a:r>
              <a:rPr lang="en-US" sz="2400" b="1" dirty="0" smtClean="0">
                <a:ln w="50800"/>
              </a:rPr>
              <a:t>)</a:t>
            </a:r>
            <a:r>
              <a:rPr lang="he-IL" sz="2400" b="1" dirty="0" smtClean="0">
                <a:ln w="50800"/>
              </a:rPr>
              <a:t> ל- </a:t>
            </a:r>
            <a:r>
              <a:rPr lang="en-US" sz="2400" b="1" dirty="0" smtClean="0">
                <a:ln w="50800"/>
              </a:rPr>
              <a:t>O(n*log(n))</a:t>
            </a:r>
            <a:r>
              <a:rPr lang="he-IL" sz="2400" b="1" dirty="0" smtClean="0">
                <a:ln w="5080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625795" y="3789040"/>
            <a:ext cx="83386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he-IL" sz="2400" b="1" dirty="0" smtClean="0">
                <a:ln w="50800"/>
              </a:rPr>
              <a:t>הכרנו אלגוריתם </a:t>
            </a:r>
            <a:r>
              <a:rPr lang="en-US" sz="2400" b="1" dirty="0" smtClean="0">
                <a:ln w="50800"/>
              </a:rPr>
              <a:t>Divide &amp; Conquer</a:t>
            </a:r>
            <a:r>
              <a:rPr lang="he-IL" sz="2400" b="1" dirty="0" smtClean="0">
                <a:ln w="50800"/>
              </a:rPr>
              <a:t> למציאת דיאגרמת </a:t>
            </a:r>
            <a:r>
              <a:rPr lang="en-US" sz="2400" b="1" dirty="0" smtClean="0">
                <a:ln w="50800"/>
              </a:rPr>
              <a:t>Voronoi</a:t>
            </a:r>
            <a:endParaRPr lang="he-IL" sz="2400" b="1" dirty="0" smtClean="0">
              <a:ln w="50800"/>
            </a:endParaRPr>
          </a:p>
          <a:p>
            <a:r>
              <a:rPr lang="he-IL" sz="2400" b="1" dirty="0" smtClean="0">
                <a:ln w="50800"/>
              </a:rPr>
              <a:t>שרץ בזמן </a:t>
            </a:r>
            <a:r>
              <a:rPr lang="en-US" sz="2400" b="1" dirty="0" smtClean="0">
                <a:ln w="50800"/>
              </a:rPr>
              <a:t>O(n*log(n))</a:t>
            </a:r>
            <a:r>
              <a:rPr lang="he-IL" sz="2400" b="1" dirty="0" smtClean="0">
                <a:ln w="5080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9552" y="4869160"/>
            <a:ext cx="846821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he-IL" sz="2400" b="1" dirty="0" smtClean="0">
                <a:ln w="50800"/>
              </a:rPr>
              <a:t>מסקנה חשובה שנובעת מהדואליות בין טריאנגולציית </a:t>
            </a:r>
            <a:r>
              <a:rPr lang="en-US" sz="2400" b="1" dirty="0" smtClean="0">
                <a:ln w="50800"/>
              </a:rPr>
              <a:t>Delaunay</a:t>
            </a:r>
            <a:r>
              <a:rPr lang="he-IL" sz="2400" b="1" dirty="0" smtClean="0">
                <a:ln w="50800"/>
              </a:rPr>
              <a:t> </a:t>
            </a:r>
          </a:p>
          <a:p>
            <a:r>
              <a:rPr lang="he-IL" sz="2400" b="1" dirty="0" smtClean="0">
                <a:ln w="50800"/>
              </a:rPr>
              <a:t>לדיאגרמת </a:t>
            </a:r>
            <a:r>
              <a:rPr lang="en-US" sz="2400" b="1" dirty="0" smtClean="0">
                <a:ln w="50800"/>
              </a:rPr>
              <a:t>Voronoi</a:t>
            </a:r>
            <a:r>
              <a:rPr lang="he-IL" sz="2400" b="1" dirty="0" smtClean="0">
                <a:ln w="50800"/>
              </a:rPr>
              <a:t> אלגוריתם למציאת האחד יכול להיות מומר </a:t>
            </a:r>
          </a:p>
          <a:p>
            <a:r>
              <a:rPr lang="he-IL" sz="2400" b="1" dirty="0" smtClean="0">
                <a:ln w="50800"/>
              </a:rPr>
              <a:t>לאלגוריתם למציאת האחר בקלות רבה. </a:t>
            </a:r>
          </a:p>
        </p:txBody>
      </p:sp>
    </p:spTree>
    <p:extLst>
      <p:ext uri="{BB962C8B-B14F-4D97-AF65-F5344CB8AC3E}">
        <p14:creationId xmlns:p14="http://schemas.microsoft.com/office/powerpoint/2010/main" val="170565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37658" y="44624"/>
            <a:ext cx="24625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תזכורת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836712"/>
            <a:ext cx="874846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400" b="1" u="sng" dirty="0" smtClean="0"/>
              <a:t>קמור</a:t>
            </a:r>
            <a:r>
              <a:rPr lang="he-IL" sz="2400" b="1" dirty="0" smtClean="0"/>
              <a:t> (</a:t>
            </a:r>
            <a:r>
              <a:rPr lang="en-US" sz="2400" b="1" dirty="0" smtClean="0"/>
              <a:t>Convex Hull</a:t>
            </a:r>
            <a:r>
              <a:rPr lang="he-IL" sz="2400" b="1" dirty="0" smtClean="0"/>
              <a:t>) של קבוצת נקודות </a:t>
            </a:r>
            <a:r>
              <a:rPr lang="en-US" sz="2400" b="1" dirty="0" smtClean="0"/>
              <a:t>S</a:t>
            </a:r>
            <a:r>
              <a:rPr lang="he-IL" sz="2400" b="1" dirty="0" smtClean="0"/>
              <a:t> הוא חיתוך כל האזורים הקמורים שמכילים את </a:t>
            </a:r>
            <a:r>
              <a:rPr lang="en-US" sz="2400" b="1" dirty="0" smtClean="0"/>
              <a:t>S</a:t>
            </a:r>
            <a:r>
              <a:rPr lang="he-IL" sz="2400" b="1" dirty="0" smtClean="0"/>
              <a:t>.  </a:t>
            </a:r>
            <a:endParaRPr lang="he-IL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556792"/>
            <a:ext cx="1728192" cy="1479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2996952"/>
            <a:ext cx="8748464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400" b="1" u="sng" dirty="0" smtClean="0"/>
              <a:t>טריאנגולציית </a:t>
            </a:r>
            <a:r>
              <a:rPr lang="en-US" sz="2400" b="1" u="sng" dirty="0" smtClean="0"/>
              <a:t>Delaunay</a:t>
            </a:r>
            <a:r>
              <a:rPr lang="he-IL" sz="2400" b="1" dirty="0" smtClean="0"/>
              <a:t> של קבוצת נקודות </a:t>
            </a:r>
            <a:r>
              <a:rPr lang="en-US" sz="2400" b="1" dirty="0" smtClean="0"/>
              <a:t>S</a:t>
            </a:r>
            <a:r>
              <a:rPr lang="he-IL" sz="2400" b="1" dirty="0" smtClean="0"/>
              <a:t> היא טריאנגולצייה שעבורה</a:t>
            </a:r>
            <a:r>
              <a:rPr lang="he-IL" sz="2400" b="1" dirty="0"/>
              <a:t> בפנים של כל מעגל חוסם של משולש לא תימצא אף </a:t>
            </a:r>
          </a:p>
          <a:p>
            <a:pPr>
              <a:lnSpc>
                <a:spcPct val="150000"/>
              </a:lnSpc>
            </a:pPr>
            <a:r>
              <a:rPr lang="he-IL" sz="2400" b="1" dirty="0"/>
              <a:t>נקודה מ-</a:t>
            </a:r>
            <a:r>
              <a:rPr lang="en-US" sz="2400" b="1" dirty="0"/>
              <a:t>S</a:t>
            </a:r>
            <a:r>
              <a:rPr lang="he-IL" sz="2400" b="1" dirty="0"/>
              <a:t>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221088"/>
            <a:ext cx="2448272" cy="251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220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5656" y="2393593"/>
            <a:ext cx="59766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lackadder ITC" pitchFamily="82" charset="0"/>
              </a:rPr>
              <a:t>The End!</a:t>
            </a:r>
            <a:endParaRPr lang="en-US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lackadder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25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5856" y="406405"/>
            <a:ext cx="3406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מושגים בסיסיים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5776" y="1432611"/>
            <a:ext cx="6336704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u="sng" dirty="0" smtClean="0">
                <a:solidFill>
                  <a:schemeClr val="tx2">
                    <a:lumMod val="10000"/>
                  </a:schemeClr>
                </a:solidFill>
              </a:rPr>
              <a:t>פרבולה</a:t>
            </a:r>
            <a:r>
              <a:rPr lang="he-IL" sz="2000" b="1" dirty="0" smtClean="0"/>
              <a:t> היא צורה גאומטרית, שהיא המקום הגאומטרי של 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/>
              <a:t>כל הנקודות במישור הנמצאות במרחק שווה מנקודה (המוקד) וישר (המדריך) קבועים.</a:t>
            </a:r>
            <a:endParaRPr lang="he-IL" sz="2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10" y="1124744"/>
            <a:ext cx="1601258" cy="1957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84984"/>
            <a:ext cx="3816424" cy="3349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5576" y="3068960"/>
            <a:ext cx="194421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/>
              <a:t>משוואת פרבולה:</a:t>
            </a:r>
            <a:endParaRPr lang="en-US" sz="2000" b="1" dirty="0" smtClean="0"/>
          </a:p>
          <a:p>
            <a:r>
              <a:rPr lang="en-US" sz="2000" b="1" dirty="0" smtClean="0"/>
              <a:t>y= ax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+bx+c</a:t>
            </a:r>
            <a:endParaRPr lang="he-IL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41196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1156682"/>
            <a:ext cx="79928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u="sng" dirty="0" smtClean="0">
                <a:solidFill>
                  <a:schemeClr val="tx2">
                    <a:lumMod val="10000"/>
                  </a:schemeClr>
                </a:solidFill>
              </a:rPr>
              <a:t>פרבולואיד</a:t>
            </a:r>
            <a:r>
              <a:rPr lang="he-IL" sz="2000" b="1" dirty="0" smtClean="0"/>
              <a:t> הוא הגוף התלת ממדי הנוצר מסיבוב של פרבולה</a:t>
            </a:r>
            <a:r>
              <a:rPr lang="he-IL" sz="2000" b="1" dirty="0"/>
              <a:t> </a:t>
            </a:r>
            <a:r>
              <a:rPr lang="he-IL" sz="2000" b="1" dirty="0" smtClean="0"/>
              <a:t>סביב צירה</a:t>
            </a:r>
            <a:endParaRPr lang="he-IL" sz="20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144" y="3284984"/>
            <a:ext cx="2649264" cy="222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11760" y="2001034"/>
            <a:ext cx="633670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/>
              <a:t>הפרבולואיד שאנחנו נשתמש בו מיד הוא </a:t>
            </a:r>
            <a:r>
              <a:rPr lang="en-US" sz="2000" b="1" dirty="0" smtClean="0"/>
              <a:t>z= x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+y</a:t>
            </a:r>
            <a:r>
              <a:rPr lang="en-US" sz="2000" b="1" baseline="30000" dirty="0" smtClean="0"/>
              <a:t>2</a:t>
            </a:r>
            <a:endParaRPr lang="he-IL" sz="2000" b="1" baseline="30000" dirty="0" smtClean="0"/>
          </a:p>
          <a:p>
            <a:r>
              <a:rPr lang="he-IL" sz="2000" b="1" dirty="0" smtClean="0"/>
              <a:t>מתקבל מסיבוב הפרבולה </a:t>
            </a:r>
            <a:r>
              <a:rPr lang="en-US" sz="2000" b="1" dirty="0" smtClean="0"/>
              <a:t>z= x</a:t>
            </a:r>
            <a:r>
              <a:rPr lang="en-US" sz="2000" b="1" baseline="30000" dirty="0" smtClean="0"/>
              <a:t>2</a:t>
            </a:r>
            <a:r>
              <a:rPr lang="he-IL" sz="2000" b="1" baseline="30000" dirty="0" smtClean="0"/>
              <a:t> </a:t>
            </a:r>
            <a:r>
              <a:rPr lang="he-IL" sz="2000" b="1" dirty="0" smtClean="0"/>
              <a:t>סביב ציר </a:t>
            </a:r>
            <a:r>
              <a:rPr lang="en-US" sz="2000" b="1" dirty="0" smtClean="0"/>
              <a:t>z</a:t>
            </a:r>
            <a:r>
              <a:rPr lang="he-IL" sz="2000" b="1" dirty="0" smtClean="0"/>
              <a:t>.</a:t>
            </a:r>
            <a:endParaRPr lang="en-US" sz="2000" b="1" baseline="30000" dirty="0"/>
          </a:p>
        </p:txBody>
      </p:sp>
      <p:sp>
        <p:nvSpPr>
          <p:cNvPr id="5" name="Rectangle 4"/>
          <p:cNvSpPr/>
          <p:nvPr/>
        </p:nvSpPr>
        <p:spPr>
          <a:xfrm>
            <a:off x="3347864" y="406405"/>
            <a:ext cx="3406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מושגים בסיסיים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503" y="2953469"/>
            <a:ext cx="3419475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634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Custom 4">
      <a:dk1>
        <a:srgbClr val="1C1410"/>
      </a:dk1>
      <a:lt1>
        <a:srgbClr val="FFFFFF"/>
      </a:lt1>
      <a:dk2>
        <a:srgbClr val="FFFFFF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8721</TotalTime>
  <Words>6249</Words>
  <Application>Microsoft Office PowerPoint</Application>
  <PresentationFormat>On-screen Show (4:3)</PresentationFormat>
  <Paragraphs>667</Paragraphs>
  <Slides>70</Slides>
  <Notes>70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Thermal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Eleanor</dc:creator>
  <cp:lastModifiedBy>Eleanor</cp:lastModifiedBy>
  <cp:revision>370</cp:revision>
  <cp:lastPrinted>2011-12-30T05:52:26Z</cp:lastPrinted>
  <dcterms:created xsi:type="dcterms:W3CDTF">2011-12-20T13:27:20Z</dcterms:created>
  <dcterms:modified xsi:type="dcterms:W3CDTF">2011-12-30T19:49:26Z</dcterms:modified>
</cp:coreProperties>
</file>