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101"/>
  </p:notesMasterIdLst>
  <p:handoutMasterIdLst>
    <p:handoutMasterId r:id="rId102"/>
  </p:handoutMasterIdLst>
  <p:sldIdLst>
    <p:sldId id="256" r:id="rId3"/>
    <p:sldId id="351" r:id="rId4"/>
    <p:sldId id="257" r:id="rId5"/>
    <p:sldId id="258" r:id="rId6"/>
    <p:sldId id="259" r:id="rId7"/>
    <p:sldId id="260" r:id="rId8"/>
    <p:sldId id="340" r:id="rId9"/>
    <p:sldId id="261" r:id="rId10"/>
    <p:sldId id="341" r:id="rId11"/>
    <p:sldId id="262" r:id="rId12"/>
    <p:sldId id="272" r:id="rId13"/>
    <p:sldId id="263" r:id="rId14"/>
    <p:sldId id="264" r:id="rId15"/>
    <p:sldId id="323" r:id="rId16"/>
    <p:sldId id="265" r:id="rId17"/>
    <p:sldId id="266" r:id="rId18"/>
    <p:sldId id="267" r:id="rId19"/>
    <p:sldId id="268" r:id="rId20"/>
    <p:sldId id="342" r:id="rId21"/>
    <p:sldId id="343" r:id="rId22"/>
    <p:sldId id="344" r:id="rId23"/>
    <p:sldId id="345" r:id="rId24"/>
    <p:sldId id="346" r:id="rId25"/>
    <p:sldId id="347" r:id="rId26"/>
    <p:sldId id="269" r:id="rId27"/>
    <p:sldId id="270" r:id="rId28"/>
    <p:sldId id="271" r:id="rId29"/>
    <p:sldId id="273" r:id="rId30"/>
    <p:sldId id="348" r:id="rId31"/>
    <p:sldId id="334" r:id="rId32"/>
    <p:sldId id="274" r:id="rId33"/>
    <p:sldId id="320" r:id="rId34"/>
    <p:sldId id="321" r:id="rId35"/>
    <p:sldId id="335" r:id="rId36"/>
    <p:sldId id="322" r:id="rId37"/>
    <p:sldId id="336" r:id="rId38"/>
    <p:sldId id="275" r:id="rId39"/>
    <p:sldId id="276" r:id="rId40"/>
    <p:sldId id="284" r:id="rId41"/>
    <p:sldId id="277" r:id="rId42"/>
    <p:sldId id="278" r:id="rId43"/>
    <p:sldId id="349" r:id="rId44"/>
    <p:sldId id="355" r:id="rId45"/>
    <p:sldId id="280" r:id="rId46"/>
    <p:sldId id="279" r:id="rId47"/>
    <p:sldId id="281" r:id="rId48"/>
    <p:sldId id="337" r:id="rId49"/>
    <p:sldId id="282" r:id="rId50"/>
    <p:sldId id="338" r:id="rId51"/>
    <p:sldId id="283" r:id="rId52"/>
    <p:sldId id="285" r:id="rId53"/>
    <p:sldId id="286" r:id="rId54"/>
    <p:sldId id="287" r:id="rId55"/>
    <p:sldId id="339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350" r:id="rId66"/>
    <p:sldId id="297" r:id="rId67"/>
    <p:sldId id="317" r:id="rId68"/>
    <p:sldId id="298" r:id="rId69"/>
    <p:sldId id="299" r:id="rId70"/>
    <p:sldId id="305" r:id="rId71"/>
    <p:sldId id="306" r:id="rId72"/>
    <p:sldId id="328" r:id="rId73"/>
    <p:sldId id="307" r:id="rId74"/>
    <p:sldId id="327" r:id="rId75"/>
    <p:sldId id="308" r:id="rId76"/>
    <p:sldId id="309" r:id="rId77"/>
    <p:sldId id="310" r:id="rId78"/>
    <p:sldId id="311" r:id="rId79"/>
    <p:sldId id="312" r:id="rId80"/>
    <p:sldId id="313" r:id="rId81"/>
    <p:sldId id="314" r:id="rId82"/>
    <p:sldId id="315" r:id="rId83"/>
    <p:sldId id="316" r:id="rId84"/>
    <p:sldId id="318" r:id="rId85"/>
    <p:sldId id="319" r:id="rId86"/>
    <p:sldId id="324" r:id="rId87"/>
    <p:sldId id="325" r:id="rId88"/>
    <p:sldId id="326" r:id="rId89"/>
    <p:sldId id="330" r:id="rId90"/>
    <p:sldId id="331" r:id="rId91"/>
    <p:sldId id="332" r:id="rId92"/>
    <p:sldId id="329" r:id="rId93"/>
    <p:sldId id="300" r:id="rId94"/>
    <p:sldId id="301" r:id="rId95"/>
    <p:sldId id="302" r:id="rId96"/>
    <p:sldId id="303" r:id="rId97"/>
    <p:sldId id="304" r:id="rId98"/>
    <p:sldId id="352" r:id="rId99"/>
    <p:sldId id="353" r:id="rId10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85CA2F-96C7-47C3-AE73-31DB883FB7EA}">
          <p14:sldIdLst>
            <p14:sldId id="256"/>
            <p14:sldId id="351"/>
            <p14:sldId id="257"/>
            <p14:sldId id="258"/>
            <p14:sldId id="259"/>
            <p14:sldId id="260"/>
            <p14:sldId id="340"/>
            <p14:sldId id="261"/>
            <p14:sldId id="341"/>
            <p14:sldId id="262"/>
            <p14:sldId id="272"/>
            <p14:sldId id="263"/>
            <p14:sldId id="264"/>
            <p14:sldId id="323"/>
            <p14:sldId id="265"/>
            <p14:sldId id="266"/>
            <p14:sldId id="267"/>
            <p14:sldId id="268"/>
            <p14:sldId id="342"/>
            <p14:sldId id="343"/>
            <p14:sldId id="344"/>
            <p14:sldId id="345"/>
            <p14:sldId id="346"/>
            <p14:sldId id="347"/>
            <p14:sldId id="269"/>
            <p14:sldId id="270"/>
            <p14:sldId id="271"/>
            <p14:sldId id="273"/>
            <p14:sldId id="348"/>
            <p14:sldId id="334"/>
            <p14:sldId id="274"/>
            <p14:sldId id="320"/>
            <p14:sldId id="321"/>
            <p14:sldId id="335"/>
            <p14:sldId id="322"/>
            <p14:sldId id="336"/>
            <p14:sldId id="275"/>
            <p14:sldId id="276"/>
            <p14:sldId id="284"/>
            <p14:sldId id="277"/>
            <p14:sldId id="278"/>
            <p14:sldId id="349"/>
            <p14:sldId id="355"/>
            <p14:sldId id="280"/>
            <p14:sldId id="279"/>
            <p14:sldId id="281"/>
            <p14:sldId id="337"/>
            <p14:sldId id="282"/>
            <p14:sldId id="338"/>
            <p14:sldId id="283"/>
            <p14:sldId id="285"/>
            <p14:sldId id="286"/>
            <p14:sldId id="287"/>
            <p14:sldId id="339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50"/>
            <p14:sldId id="297"/>
            <p14:sldId id="317"/>
            <p14:sldId id="298"/>
            <p14:sldId id="299"/>
            <p14:sldId id="305"/>
            <p14:sldId id="306"/>
            <p14:sldId id="328"/>
            <p14:sldId id="307"/>
            <p14:sldId id="32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8"/>
            <p14:sldId id="319"/>
            <p14:sldId id="324"/>
            <p14:sldId id="325"/>
            <p14:sldId id="326"/>
            <p14:sldId id="330"/>
            <p14:sldId id="331"/>
            <p14:sldId id="332"/>
            <p14:sldId id="329"/>
            <p14:sldId id="300"/>
            <p14:sldId id="301"/>
            <p14:sldId id="302"/>
            <p14:sldId id="303"/>
            <p14:sldId id="304"/>
            <p14:sldId id="352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96E4DD8-87B4-40DA-BC7C-48444C0F83E2}" type="datetimeFigureOut">
              <a:rPr lang="he-IL" smtClean="0"/>
              <a:t>ד'/כסלו/תשע"ו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8AAE41-BB6A-4A41-AE58-C1DE098F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086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94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1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3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67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5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6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6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05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9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0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C833E40-847E-44C3-81FA-954BB01B3EC3}" type="datetime1">
              <a:rPr lang="en-US" smtClean="0"/>
              <a:t>11/16/2015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EBA0-FDB2-411D-A8C0-DB53A8479BDE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2B88-6E4D-40C9-9BC8-EAEA1F5A8A8C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266C-13C3-465F-A934-6F0842B123C1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75CD470-AAD2-40D3-BD9A-5C1BF534FCF3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3F1-D532-4AD3-9F64-F1EAC6B303A2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D514-29A5-4757-BFF7-E13C7A77B9A6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AB37-E7EC-4172-9FCC-EB98DA3463A2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1CBC-7E0D-4C15-8EA2-40F320A54E02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DEEC-9AAB-4ED7-A688-F361979F235C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34C-D86E-4593-8E5F-BD14259B69AC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0F2D864A-9472-4A4D-BF50-B0A1DD5FA46D}" type="datetime1">
              <a:rPr lang="en-US" smtClean="0"/>
              <a:t>11/16/2015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44.png"/><Relationship Id="rId1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8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0.png"/><Relationship Id="rId4" Type="http://schemas.openxmlformats.org/officeDocument/2006/relationships/image" Target="../media/image8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113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1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idx="4294967295"/>
          </p:nvPr>
        </p:nvSpPr>
        <p:spPr>
          <a:xfrm>
            <a:off x="323528" y="1412776"/>
            <a:ext cx="8352928" cy="201622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Lecture 3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Well-Separated Pair Decomposition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Barak Steindl</a:t>
            </a:r>
            <a:endParaRPr lang="he-I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3.3 [WSPD]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For a point set P , a well-separated pair decomposition (WSPD) of P with parameter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 is a pair decomposition of P with a set of pairs 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such that , for any i, 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 - separated. </a:t>
                </a:r>
              </a:p>
              <a:p>
                <a:pPr marL="0" indent="0" algn="l" rtl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    </a:t>
                </a: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 r="-14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Corollary 3.4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For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- WSPD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, it holds, for any pair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,that</a:t>
                </a: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𝑑𝑖𝑎𝑚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𝑑𝑖𝑎𝑚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∙|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r="-11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6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WSPD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46104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Here is an example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WSPD of a set of points P: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46104"/>
              </a:xfrm>
              <a:blipFill rotWithShape="0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2856"/>
            <a:ext cx="3635896" cy="3635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2204864"/>
            <a:ext cx="5400600" cy="3326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51520" y="1916832"/>
                <a:ext cx="3384376" cy="576064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r" rtl="1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r" rtl="1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r" rtl="1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r" rtl="1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r" rtl="1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r" rtl="1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r" rtl="1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r" rtl="1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r" rtl="1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Font typeface="Wingdings 3"/>
                  <a:buNone/>
                </a:pPr>
                <a:r>
                  <a:rPr lang="en-US" sz="2000" dirty="0" smtClean="0"/>
                  <a:t>A point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6832"/>
                <a:ext cx="3384376" cy="576064"/>
              </a:xfrm>
              <a:prstGeom prst="rect">
                <a:avLst/>
              </a:prstGeom>
              <a:blipFill rotWithShape="0">
                <a:blip r:embed="rId6"/>
                <a:stretch>
                  <a:fillRect l="-1622" t="-63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3707904" y="1916832"/>
            <a:ext cx="2376264" cy="57606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r" rtl="1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r" rtl="1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3"/>
              <a:buNone/>
            </a:pPr>
            <a:r>
              <a:rPr lang="en-US" sz="1900" dirty="0" smtClean="0"/>
              <a:t>The decomposition into pairs</a:t>
            </a:r>
            <a:endParaRPr lang="en-US" sz="19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64288" y="1916832"/>
            <a:ext cx="2376264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r" rtl="1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r" rtl="1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3"/>
              <a:buNone/>
            </a:pPr>
            <a:r>
              <a:rPr lang="en-US" sz="1900" dirty="0" smtClean="0"/>
              <a:t>The ½ WSPD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– Quadtrees(1)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Before seeing the constructing algorithm of WSPD, we will recall the quadtree data structure.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Given a set of points, we partition </a:t>
            </a:r>
            <a:r>
              <a:rPr lang="en-US" dirty="0" smtClean="0"/>
              <a:t>a square region containing the points </a:t>
            </a:r>
            <a:r>
              <a:rPr lang="en-US" dirty="0"/>
              <a:t>to 4 equal-sized squares by horizontal and vertical cuts, and keep doing it recursively on each square until the square is empty or there is only 1</a:t>
            </a:r>
            <a:r>
              <a:rPr lang="en-US" dirty="0" smtClean="0"/>
              <a:t> point </a:t>
            </a:r>
            <a:r>
              <a:rPr lang="en-US" dirty="0"/>
              <a:t>inside it.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– </a:t>
            </a:r>
            <a:r>
              <a:rPr lang="en-US" dirty="0" smtClean="0"/>
              <a:t>Quadtrees(2)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In a quadtree </a:t>
                </a:r>
                <a:r>
                  <a:rPr lang="en-US" dirty="0"/>
                  <a:t>: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/>
                  <a:t>Each node v corresponds to a 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/>
                  <a:t>The root node corresponds to the </a:t>
                </a:r>
                <a:r>
                  <a:rPr lang="en-US" dirty="0" smtClean="0"/>
                  <a:t>unit </a:t>
                </a:r>
                <a:r>
                  <a:rPr lang="en-US" dirty="0"/>
                  <a:t>square.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/>
                  <a:t>Each node has 4 children, </a:t>
                </a:r>
                <a:r>
                  <a:rPr lang="en-US" dirty="0" smtClean="0"/>
                  <a:t>representing </a:t>
                </a:r>
                <a:r>
                  <a:rPr lang="en-US" dirty="0"/>
                  <a:t>4-equal sized squares inside it.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dirty="0" smtClean="0"/>
                  <a:t>leaves </a:t>
                </a:r>
                <a:r>
                  <a:rPr lang="en-US" dirty="0"/>
                  <a:t>are the points.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– </a:t>
            </a:r>
            <a:r>
              <a:rPr lang="en-US" dirty="0" smtClean="0"/>
              <a:t>Quadtrees(3)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65831" y="1168400"/>
                <a:ext cx="8229600" cy="4937760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Compressed Quadtree: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Quadtrees may contain a lot of “useless” nodes , we can replace a sequence of useless edges by a single edge.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will store inside each quadtree node v its square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, and its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compressed quadtree has a linear size.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algn="l" rtl="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There is an efficient construction of a compressed quadtree given a set of n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65831" y="1168400"/>
                <a:ext cx="8229600" cy="4937760"/>
              </a:xfrm>
              <a:blipFill rotWithShape="0">
                <a:blip r:embed="rId2"/>
                <a:stretch>
                  <a:fillRect l="-667" t="-1235" r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7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– </a:t>
            </a:r>
            <a:r>
              <a:rPr lang="en-US" dirty="0" smtClean="0"/>
              <a:t>Quadtrees(4)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916832"/>
            <a:ext cx="4588722" cy="336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2856"/>
            <a:ext cx="4541866" cy="3168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1124744"/>
            <a:ext cx="7305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Examples of compressed and un-compressed quadtrees 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95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algWSPD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𝑎𝑙𝑔𝑊𝑆𝑃𝐷</m:t>
                      </m:r>
                      <m:d>
                        <m:dPr>
                          <m:ctrlPr>
                            <a:rPr lang="en-US" sz="1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1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112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1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d>
                      <m:dPr>
                        <m:ctrlP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𝑒𝑛</m:t>
                    </m:r>
                  </m:oMath>
                </a14:m>
                <a:endParaRPr lang="en-US" sz="112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1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𝑟𝑒𝑡𝑢𝑟𝑛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lit/>
                      </m:rP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𝑑𝑜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𝑛𝑜𝑡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𝑝𝑎𝑖𝑟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𝑙𝑒𝑎𝑓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𝑤𝑖𝑡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𝑖𝑡𝑠𝑒𝑙𝑓</m:t>
                    </m:r>
                  </m:oMath>
                </a14:m>
                <a:endParaRPr lang="en-US" sz="112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1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d>
                      <m:dPr>
                        <m:ctrlP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 ∆</m:t>
                    </m:r>
                    <m:d>
                      <m:dPr>
                        <m:ctrlP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𝑒𝑛</m:t>
                    </m:r>
                  </m:oMath>
                </a14:m>
                <a:endParaRPr lang="en-US" sz="1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11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𝐸𝑥𝑐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𝑎𝑛𝑔𝑒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endParaRPr lang="en-US" sz="112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1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d>
                      <m:dPr>
                        <m:ctrlP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𝑒𝑛</m:t>
                    </m:r>
                  </m:oMath>
                </a14:m>
                <a:endParaRPr lang="en-US" sz="1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11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𝑟𝑒𝑡𝑢𝑟𝑛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r>
                              <a:rPr lang="en-US" sz="1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1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1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11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1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sz="1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𝑖𝑙𝑑𝑟𝑒𝑛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𝑜𝑓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endParaRPr lang="en-US" sz="11200" b="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1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𝑟𝑒𝑡𝑢𝑟𝑛</m:t>
                    </m:r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nary>
                      <m:naryPr>
                        <m:chr m:val="⋃"/>
                        <m:limLoc m:val="subSup"/>
                        <m:ctrlP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  <m:e>
                        <m: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𝑎𝑙𝑔𝑊𝑆𝑃𝐷</m:t>
                        </m:r>
                        <m: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1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  <m:r>
                      <a:rPr lang="en-US" sz="1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𝑒𝑛𝑑</m:t>
                      </m:r>
                    </m:oMath>
                  </m:oMathPara>
                </a14:m>
                <a:endParaRPr lang="en-US" sz="112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/>
                <a:r>
                  <a:rPr lang="en-US" sz="7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define </a:t>
                </a:r>
                <a14:m>
                  <m:oMath xmlns:m="http://schemas.openxmlformats.org/officeDocument/2006/math">
                    <m:r>
                      <a:rPr lang="en-US" sz="7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7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7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7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7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 the diameter of the cell associated with the node v of the quadtree, but, if v contains a single point or is empty, we define </a:t>
                </a:r>
                <a14:m>
                  <m:oMath xmlns:m="http://schemas.openxmlformats.org/officeDocument/2006/math">
                    <m:r>
                      <a:rPr lang="en-US" sz="7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d>
                      <m:dPr>
                        <m:ctrlPr>
                          <a:rPr lang="en-US" sz="7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sz="7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7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7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7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sz="7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7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7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box>
                          <m:boxPr>
                            <m:ctrlPr>
                              <a:rPr lang="en-US" sz="7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US" sz="7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boxPr>
                              <m:e>
                                <m:box>
                                  <m:boxPr>
                                    <m:ctrlPr>
                                      <a:rPr lang="en-US" sz="7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en-US" sz="7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□</m:t>
                                    </m:r>
                                  </m:e>
                                </m:box>
                              </m:e>
                            </m:box>
                          </m:e>
                        </m:box>
                      </m:e>
                      <m:sub>
                        <m:r>
                          <a:rPr lang="en-US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  <m:r>
                      <a:rPr lang="en-US" sz="7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7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7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□</m:t>
                        </m:r>
                      </m:e>
                      <m:sub>
                        <m:r>
                          <a:rPr lang="en-US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7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7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7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72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7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  <m:r>
                              <a:rPr lang="en-US" sz="7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7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box>
                                  <m:boxPr>
                                    <m:ctrlPr>
                                      <a:rPr lang="en-US" sz="7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en-US" sz="7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□</m:t>
                                    </m:r>
                                  </m:e>
                                </m:box>
                              </m:e>
                              <m:sub>
                                <m:r>
                                  <a:rPr lang="en-US" sz="7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7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sz="7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  <m:r>
                              <a:rPr lang="en-US" sz="7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7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7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□</m:t>
                                </m:r>
                              </m:e>
                              <m:sub>
                                <m:r>
                                  <a:rPr lang="en-US" sz="7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7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7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  <m:r>
                              <a:rPr lang="en-US" sz="7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7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e>
                    </m:func>
                  </m:oMath>
                </a14:m>
                <a:endParaRPr lang="en-US" sz="7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7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7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" b="-14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1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construction algorithm for WSPD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Given a point set 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the algorithm first computes the compressed quadtree T of P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 Next it computes the WSPD by calling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𝑎𝑙𝑔𝑊𝑆𝑃𝐷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the root of T.</a:t>
                </a:r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r="-11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6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Example[1]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t="-42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7504" y="2060848"/>
            <a:ext cx="3672408" cy="36724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779912" y="836712"/>
            <a:ext cx="5333633" cy="4267636"/>
            <a:chOff x="3779912" y="836712"/>
            <a:chExt cx="5333633" cy="42676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1920" y="836712"/>
              <a:ext cx="4979879" cy="398045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79912" y="2348880"/>
              <a:ext cx="5760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/>
                <a:t>e</a:t>
              </a:r>
              <a:endParaRPr lang="he-IL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4008" y="2564904"/>
              <a:ext cx="5760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/>
                <a:t>d</a:t>
              </a:r>
              <a:endParaRPr lang="he-IL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52120" y="2564904"/>
              <a:ext cx="5760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/>
                <a:t>f</a:t>
              </a:r>
              <a:endParaRPr lang="he-IL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2160" y="3429000"/>
              <a:ext cx="5760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/>
                <a:t>a</a:t>
              </a:r>
              <a:endParaRPr lang="he-IL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20272" y="4437112"/>
              <a:ext cx="5760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/>
                <a:t>b</a:t>
              </a:r>
              <a:endParaRPr lang="he-IL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37481" y="4581128"/>
              <a:ext cx="5760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/>
                <a:t>c</a:t>
              </a:r>
              <a:endParaRPr lang="he-IL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2040" y="1052736"/>
              <a:ext cx="5760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/>
                <a:t>u</a:t>
              </a:r>
              <a:endParaRPr lang="he-IL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6256" y="2348880"/>
              <a:ext cx="5760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/>
                <a:t>v</a:t>
              </a:r>
              <a:endParaRPr lang="he-IL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84368" y="3356992"/>
              <a:ext cx="5760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dirty="0" smtClean="0"/>
                <a:t>w</a:t>
              </a:r>
              <a:endParaRPr lang="he-IL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43808" y="184482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844824"/>
                <a:ext cx="72008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9552" y="3501008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01008"/>
                <a:ext cx="72008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3608" y="2780928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80928"/>
                <a:ext cx="72008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1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Well Separated Pair Decomposition (WSPD) of a set of points, and how to find it.</a:t>
            </a:r>
          </a:p>
          <a:p>
            <a:pPr algn="l" rtl="0"/>
            <a:r>
              <a:rPr lang="en-US" dirty="0" smtClean="0"/>
              <a:t>Applications: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Finding a t-spanner of a set of points.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Approximating a minimum spanning trees of a point set.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Approximating the diameter of a point set.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Finding the closest pair.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All nearest neighbors problem.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Semi-separated pair decomposition.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59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Example[2]</a:t>
            </a:r>
            <a:endParaRPr lang="he-I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63688" y="1124744"/>
            <a:ext cx="1512168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3848" y="836712"/>
                <a:ext cx="2448272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836712"/>
                <a:ext cx="2448272" cy="7386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504" y="177281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2816"/>
                <a:ext cx="2448272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07704" y="177281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772816"/>
                <a:ext cx="2448272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79912" y="177281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772816"/>
                <a:ext cx="2448272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endCxn id="23" idx="0"/>
          </p:cNvCxnSpPr>
          <p:nvPr/>
        </p:nvCxnSpPr>
        <p:spPr>
          <a:xfrm flipH="1">
            <a:off x="3131840" y="1268760"/>
            <a:ext cx="50405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44008" y="134076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6136" y="177281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72816"/>
                <a:ext cx="2448272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5508104" y="1196752"/>
            <a:ext cx="936104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79712" y="17008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700808"/>
                <a:ext cx="43204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51920" y="17008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00808"/>
                <a:ext cx="43204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96136" y="17008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00808"/>
                <a:ext cx="43204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19672" y="2636912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636912"/>
                <a:ext cx="2448272" cy="6155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H="1">
            <a:off x="1691680" y="2996952"/>
            <a:ext cx="43204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1560" y="364502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45024"/>
                <a:ext cx="2448272" cy="6155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339752" y="364502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45024"/>
                <a:ext cx="2448272" cy="6155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>
          <a:xfrm>
            <a:off x="2699792" y="2996952"/>
            <a:ext cx="296416" cy="58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563888" y="2996952"/>
            <a:ext cx="180020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67944" y="3789040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89040"/>
                <a:ext cx="2448272" cy="6155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372200" y="364502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645024"/>
                <a:ext cx="2448272" cy="61555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>
          <a:xfrm>
            <a:off x="3707904" y="2924944"/>
            <a:ext cx="309634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347864" y="39330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419872" y="39330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195736" y="4293096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93096"/>
                <a:ext cx="2448272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>
          <a:xfrm>
            <a:off x="5148064" y="414908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220072" y="414908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995936" y="4509120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09120"/>
                <a:ext cx="2448272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>
            <a:off x="7956376" y="4005064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028384" y="4005064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04248" y="4365104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365104"/>
                <a:ext cx="2448272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/>
          <p:nvPr/>
        </p:nvCxnSpPr>
        <p:spPr>
          <a:xfrm flipV="1">
            <a:off x="6156176" y="4221088"/>
            <a:ext cx="1584176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788024" y="5301208"/>
                <a:ext cx="2664296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{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},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endParaRPr lang="he-IL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301208"/>
                <a:ext cx="2664296" cy="338554"/>
              </a:xfrm>
              <a:prstGeom prst="rect">
                <a:avLst/>
              </a:prstGeom>
              <a:blipFill rotWithShape="0">
                <a:blip r:embed="rId18"/>
                <a:stretch>
                  <a:fillRect l="-1144" t="-5455" b="-236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0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Example[3]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148478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84784"/>
                <a:ext cx="2448272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1403648" y="1844824"/>
            <a:ext cx="43204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24928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92896"/>
                <a:ext cx="2448272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1720" y="24928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92896"/>
                <a:ext cx="2448272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411760" y="1844824"/>
            <a:ext cx="296416" cy="58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5856" y="1844824"/>
            <a:ext cx="180020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9912" y="2636912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36912"/>
                <a:ext cx="2448272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4168" y="24928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92896"/>
                <a:ext cx="2448272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419872" y="1772816"/>
            <a:ext cx="309634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59832" y="278092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31840" y="278092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704" y="3140968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244827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860032" y="2996952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2040" y="2996952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07904" y="3356992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56992"/>
                <a:ext cx="2448272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668344" y="285293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40352" y="285293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6216" y="3212976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212976"/>
                <a:ext cx="2448272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9992" y="4581128"/>
                <a:ext cx="2664296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{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},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endParaRPr lang="he-IL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581128"/>
                <a:ext cx="2664296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1144" t="-5357" b="-214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11" idx="2"/>
          </p:cNvCxnSpPr>
          <p:nvPr/>
        </p:nvCxnSpPr>
        <p:spPr>
          <a:xfrm flipV="1">
            <a:off x="5508104" y="3108449"/>
            <a:ext cx="1800200" cy="1400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Example[4]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148478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84784"/>
                <a:ext cx="2448272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1403648" y="1844824"/>
            <a:ext cx="43204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24928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92896"/>
                <a:ext cx="2448272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1720" y="24928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92896"/>
                <a:ext cx="2448272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411760" y="1844824"/>
            <a:ext cx="296416" cy="58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5856" y="1844824"/>
            <a:ext cx="180020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9912" y="2636912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36912"/>
                <a:ext cx="2448272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4168" y="24928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92896"/>
                <a:ext cx="2448272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419872" y="1772816"/>
            <a:ext cx="309634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59832" y="278092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31840" y="278092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704" y="3140968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244827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860032" y="2996952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2040" y="2996952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07904" y="3356992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56992"/>
                <a:ext cx="2448272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668344" y="285293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40352" y="285293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6216" y="3212976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212976"/>
                <a:ext cx="2448272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9992" y="4581128"/>
                <a:ext cx="2664296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{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},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endParaRPr lang="he-IL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581128"/>
                <a:ext cx="2664296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1144" t="-5357" b="-214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11" idx="2"/>
          </p:cNvCxnSpPr>
          <p:nvPr/>
        </p:nvCxnSpPr>
        <p:spPr>
          <a:xfrm flipV="1">
            <a:off x="5508104" y="3108449"/>
            <a:ext cx="1800200" cy="1400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Example[5]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148478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84784"/>
                <a:ext cx="2448272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1403648" y="1844824"/>
            <a:ext cx="43204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24928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92896"/>
                <a:ext cx="2448272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1720" y="24928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92896"/>
                <a:ext cx="2448272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411760" y="1844824"/>
            <a:ext cx="296416" cy="58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5856" y="1844824"/>
            <a:ext cx="180020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9912" y="2636912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36912"/>
                <a:ext cx="2448272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4168" y="24928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92896"/>
                <a:ext cx="2448272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419872" y="1772816"/>
            <a:ext cx="309634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59832" y="278092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31840" y="278092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704" y="3140968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244827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860032" y="2996952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2040" y="2996952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07904" y="3356992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56992"/>
                <a:ext cx="2448272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668344" y="285293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40352" y="285293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6216" y="3212976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212976"/>
                <a:ext cx="2448272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396552" y="3429000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3429000"/>
                <a:ext cx="2448272" cy="6155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683568" y="2852936"/>
            <a:ext cx="43204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03648" y="2852936"/>
            <a:ext cx="79208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03648" y="393305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933056"/>
                <a:ext cx="2448272" cy="6155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2915816" y="4365104"/>
            <a:ext cx="21602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744" y="472514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725144"/>
                <a:ext cx="2448272" cy="6155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7504" y="4797152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97152"/>
                <a:ext cx="2448272" cy="6155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907704" y="4293096"/>
            <a:ext cx="50405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52128" y="522920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224136" y="522920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5589240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89240"/>
                <a:ext cx="2448272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3059832" y="5013176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475656" y="537321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373216"/>
                <a:ext cx="2448272" cy="6155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3707904" y="5013176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47864" y="537321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373216"/>
                <a:ext cx="2448272" cy="61555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H="1">
            <a:off x="2339752" y="5733256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5576" y="60932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6093296"/>
                <a:ext cx="2448272" cy="61555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2987824" y="5733256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627784" y="6093296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093296"/>
                <a:ext cx="2448272" cy="61555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5220072" y="5733256"/>
            <a:ext cx="864096" cy="42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99992" y="6234642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234642"/>
                <a:ext cx="2448272" cy="61555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5364088" y="5661248"/>
            <a:ext cx="1728192" cy="573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72200" y="6234642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6234642"/>
                <a:ext cx="2448272" cy="61555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2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[6]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returned set will be :</a:t>
                </a:r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}}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b="1" u="sng" dirty="0" smtClean="0"/>
                  <a:t>Definition</a:t>
                </a:r>
                <a:r>
                  <a:rPr lang="en-US" dirty="0" smtClean="0"/>
                  <a:t> - For a quadtree cell u 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4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3.5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Let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□ be a cell of a grid 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with a cell diameter x.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, the number of cells in G at distance at most y from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□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Lucida Sans Unicode" panose="020B0602030504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Lucida Sans Unicode" panose="020B0602030504020204" pitchFamily="34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Lucida Sans Unicode" panose="020B0602030504020204" pitchFamily="34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Proof : on board.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333" t="-1481" r="-2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2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Lemma 3.6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algWSPD terminates and computes a valid pair decomposition.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Proof: 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By induction, it follows that every pair of points of P is covered by a pair of subsets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output by algWSPD.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algWSPD always stops if both u and v are leaves, which implies that algWSPD always terminates.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Observe that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in the output pair and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is not a single point, then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𝑑𝑖𝑎𝑚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𝑑𝑖𝑎𝑚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, this implies that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. </a:t>
                </a:r>
                <a:r>
                  <a:rPr lang="en-US" dirty="0" smtClean="0"/>
                  <a:t>Namely,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988" r="-1926" b="-4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3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3.7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For the WSPD generated by algWSPD , we have that for any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in the WSPD: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𝑑𝑖𝑎𝑚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𝑑𝑖𝑎𝑚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Proof: For every output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we  have by the design of the algorithm that 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𝑑𝑖𝑎𝑚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𝑑𝑖𝑎𝑚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,∆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Also,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ox>
                              <m:box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box>
                                  <m:box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□</m:t>
                                    </m:r>
                                  </m:e>
                                </m:box>
                              </m:e>
                            </m:box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ox>
                              <m:box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□</m:t>
                            </m:r>
                          </m:e>
                        </m:box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 algn="l" rtl="0">
                  <a:buNone/>
                </a:pPr>
                <a:r>
                  <a:rPr lang="he-IL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07" t="-1111" r="-1778" b="-13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7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3.8 (1)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For any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, computed by algWSPD, we have that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denotes the parent node x in the tree T.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65959"/>
            <a:ext cx="6624736" cy="4092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63888" y="544522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445224"/>
                <a:ext cx="5040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83768" y="436510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365104"/>
                <a:ext cx="50405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28916" b="-147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4008" y="393305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933056"/>
                <a:ext cx="5040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16016" y="263691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636912"/>
                <a:ext cx="504056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1707"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8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3.8 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Proof : We trivially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&lt;∆(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and    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/>
                  <a:t>A pair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generated because of a sequence of recursive calls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𝑎𝑙𝑔𝑊𝑆𝑃𝐷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𝑎𝑙𝑔𝑊𝑆𝑃𝐷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root of T.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40768"/>
                <a:ext cx="8229600" cy="4937760"/>
              </a:xfrm>
              <a:solidFill>
                <a:schemeClr val="bg1"/>
              </a:solidFill>
            </p:spPr>
            <p:txBody>
              <a:bodyPr anchor="t" anchorCtr="0">
                <a:normAutofit/>
              </a:bodyPr>
              <a:lstStyle/>
              <a:p>
                <a:pPr algn="l" rtl="0"/>
                <a:r>
                  <a:rPr lang="en-US" dirty="0" smtClean="0"/>
                  <a:t>Let P be a set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, we can represent all distances between points of P by explicitly listing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pairwise distances.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 smtClean="0"/>
                  <a:t>Moreover, the listing of coordinates of each point costs 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memory.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 smtClean="0"/>
                  <a:t>We are interested in an alternative representation that will capture the structure of the distances between points.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40768"/>
                <a:ext cx="8229600" cy="4937760"/>
              </a:xfrm>
              <a:blipFill rotWithShape="0">
                <a:blip r:embed="rId3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3.8 </a:t>
            </a:r>
            <a:r>
              <a:rPr lang="en-US" dirty="0" smtClean="0"/>
              <a:t>(3)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≤∆(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since the algorithm always refines the larger cell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Similarly, let t be the last index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. Then, since v is a descendant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it hold that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r>
                  <a:rPr lang="en-US" dirty="0"/>
                  <a:t>   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5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3.9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number of pairs in the computed WSPD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4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3.9(1)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Let </a:t>
                </a:r>
                <a:r>
                  <a:rPr lang="en-US" dirty="0"/>
                  <a:t>{u,v} be a pair appearing in the output. Consider the sequence of recursive calls that led to this output. Assume that the last recursive call to algWSPD(u,v) was issued by algWSPD(u,v’).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parent of v in T.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≥∆(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lemma 3.8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Since the pair {u,v’} was not output by </a:t>
                </a:r>
                <a:r>
                  <a:rPr lang="en-US" dirty="0" smtClean="0"/>
                  <a:t>algWSPD</a:t>
                </a:r>
                <a:r>
                  <a:rPr lang="en-US" dirty="0"/>
                  <a:t>, we conclude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as 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9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</a:t>
            </a:r>
            <a:r>
              <a:rPr lang="en-US" dirty="0" smtClean="0"/>
              <a:t>3.9(2)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Now, there are several possibilities: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he-I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: There are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nodes that have the same level (i.e. diameter) as v’ such that their cells are within a distance at most r from it, by lemma 3.5. Thus, this type of charge can happen at most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times, since v’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children.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7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3.9 (3)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: by the same argumentation,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There are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nodes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. Since node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children, it follows that the number of such charges is at most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he-IL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5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4094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en-US" dirty="0"/>
              <a:t>Proof of lemma </a:t>
            </a:r>
            <a:r>
              <a:rPr lang="en-US" dirty="0" smtClean="0"/>
              <a:t>3.9(4)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9318" y="476672"/>
                <a:ext cx="8229600" cy="493776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3.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&gt;∆(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: Consider </a:t>
                </a:r>
                <a:r>
                  <a:rPr lang="en-US" sz="2400" smtClean="0"/>
                  <a:t>the grid </a:t>
                </a:r>
                <a:r>
                  <a:rPr lang="en-US" sz="2400" dirty="0" smtClean="0"/>
                  <a:t>G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 smtClean="0"/>
                  <a:t> as one of its cells.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</m:acc>
                  </m:oMath>
                </a14:m>
                <a:r>
                  <a:rPr lang="en-US" sz="2400" dirty="0" smtClean="0"/>
                  <a:t> be the cell in G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 smtClean="0"/>
                  <a:t>. 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⊊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</a:rPr>
                      <m:t>⊊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 smtClean="0"/>
                  <a:t>. In addition,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box>
                              <m:box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. It follows that there are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cells like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</m:box>
                      </m:e>
                    </m:acc>
                  </m:oMath>
                </a14:m>
                <a:r>
                  <a:rPr lang="en-US" sz="2400" dirty="0" smtClean="0"/>
                  <a:t> that might participate in charging v’, and as such, the total number of charges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as claimed.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9318" y="476672"/>
                <a:ext cx="8229600" cy="4937760"/>
              </a:xfrm>
              <a:blipFill rotWithShape="0">
                <a:blip r:embed="rId2"/>
                <a:stretch>
                  <a:fillRect l="-519" t="-494" r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871935"/>
            <a:ext cx="5616624" cy="3906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1720" y="4797152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797152"/>
                <a:ext cx="64807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0112" y="429309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293096"/>
                <a:ext cx="648072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3947" r="-252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2040" y="3789040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789040"/>
                <a:ext cx="64807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16216" y="2852936"/>
                <a:ext cx="648072" cy="4972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648072" cy="497252"/>
              </a:xfrm>
              <a:prstGeom prst="rect">
                <a:avLst/>
              </a:prstGeom>
              <a:blipFill rotWithShape="0">
                <a:blip r:embed="rId7"/>
                <a:stretch>
                  <a:fillRect r="-34906" b="-109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2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3.9 (5)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v’ can be charged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algn="l" rtl="0"/>
                <a:r>
                  <a:rPr lang="en-US" dirty="0"/>
                  <a:t>This implies that the total number of pairs generated by the algorithm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since the number of nodes in 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he-IL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r="-1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3.10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, one can construct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- WSPD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and the construction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Proof: the running time of algWSPD is linear in the output size which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WSPD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Calculating a t-spanner of a set of points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Approximating the minimum spanning tree of a graph.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Approximating the diameter of a point set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Finding the closest pair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 nearest neighbors problem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53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Spanners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26612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493776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We would like to have a representation that captures the fact that p has similar distance to q and r, and furthermore, that q and r are close together as p is concerned.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If we are interested in the closest pair among the three points, we will only check q and r.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492896"/>
            <a:ext cx="4475297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Spanners – Definition 3.11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For a weighted graph G and any two vertices </a:t>
                </a:r>
                <a:r>
                  <a:rPr lang="en-US" dirty="0" smtClean="0"/>
                  <a:t>q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s of </a:t>
                </a:r>
                <a:r>
                  <a:rPr lang="en-US" dirty="0" smtClean="0"/>
                  <a:t>G, we will 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 graph distance between q and s. 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length of the shortest path in G between q and s.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Naturally, if q and s belongs to two different connected components of G,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 .  </a:t>
                </a: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9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: t-spanner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A t-spanner of a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is a weighted graph G whose vertices are the points of P , and for any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, we have : </a:t>
                </a: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 rtl="0">
                  <a:buNone/>
                </a:pPr>
                <a:endParaRPr lang="en-US" dirty="0"/>
              </a:p>
              <a:p>
                <a:pPr algn="l" rtl="0"/>
                <a:r>
                  <a:rPr lang="en-US" dirty="0" smtClean="0"/>
                  <a:t>The ratio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stretch</a:t>
                </a:r>
                <a:r>
                  <a:rPr lang="en-US" dirty="0" smtClean="0"/>
                  <a:t> of q and s in G.</a:t>
                </a:r>
              </a:p>
              <a:p>
                <a:pPr algn="l" rtl="0"/>
                <a:r>
                  <a:rPr lang="en-US" dirty="0" smtClean="0"/>
                  <a:t>The stretch of G is the maximum stretch of any pair of points of P.</a:t>
                </a:r>
              </a:p>
              <a:p>
                <a:pPr algn="l" rtl="0"/>
                <a:r>
                  <a:rPr lang="en-US" dirty="0" smtClean="0"/>
                  <a:t>A t-spanner is a connected graph.</a:t>
                </a:r>
              </a:p>
              <a:p>
                <a:pPr marL="0" indent="0" algn="ctr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r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3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3-spanner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7776864" cy="4616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276872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(1,0)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2564904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(2,3)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5301208"/>
            <a:ext cx="6480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(-5,4)</a:t>
            </a:r>
            <a:endParaRPr lang="he-I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30120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(0,0)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789040"/>
            <a:ext cx="4320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2</a:t>
            </a:r>
            <a:endParaRPr lang="he-IL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2204864"/>
            <a:ext cx="4320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5</a:t>
            </a:r>
            <a:endParaRPr lang="he-I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4005064"/>
            <a:ext cx="79208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100</a:t>
            </a:r>
            <a:endParaRPr lang="he-I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5445224"/>
            <a:ext cx="4320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10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1700808"/>
            <a:ext cx="4320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A</a:t>
            </a:r>
            <a:endParaRPr lang="he-I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956376" y="1988840"/>
            <a:ext cx="4320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B</a:t>
            </a:r>
            <a:endParaRPr lang="he-IL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5661248"/>
            <a:ext cx="4320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C</a:t>
            </a:r>
            <a:endParaRPr lang="he-IL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5517232"/>
            <a:ext cx="4320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D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7544" y="6093296"/>
                <a:ext cx="7416824" cy="7040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For example: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093296"/>
                <a:ext cx="7416824" cy="704039"/>
              </a:xfrm>
              <a:prstGeom prst="rect">
                <a:avLst/>
              </a:prstGeom>
              <a:blipFill rotWithShape="0">
                <a:blip r:embed="rId3"/>
                <a:stretch>
                  <a:fillRect l="-740" t="-8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3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244381" cy="490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</p:spPr>
            <p:txBody>
              <a:bodyPr/>
              <a:lstStyle/>
              <a:p>
                <a:r>
                  <a:rPr lang="en-US" dirty="0" smtClean="0"/>
                  <a:t>Example of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-spanner</a:t>
                </a:r>
                <a:endParaRPr lang="he-IL" dirty="0"/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  <a:blipFill rotWithShape="0">
                <a:blip r:embed="rId3"/>
                <a:stretch>
                  <a:fillRect l="-1778" b="-202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3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3.12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Given a set P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and a parameter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, one can compute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-spanner of P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Proof: First we will see the construction algorithm.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r="-19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9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construction algorithm of t-spanner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 smtClean="0"/>
                  <a:t> be an arbitrary constant, and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 . Compute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- WSPD of P using algWSPD.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 smtClean="0"/>
                  <a:t>For any vertex u in the quadtree T of P (used in computing the WSPD),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be an arbitrary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 For every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, add an edge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with weight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, and let G be the resulting graph.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247" r="-14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proof (1)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buFont typeface="Wingdings" panose="05000000000000000000" pitchFamily="2" charset="2"/>
                  <a:buChar char="Ø"/>
                </a:pPr>
                <a:r>
                  <a:rPr lang="en-US" dirty="0"/>
                  <a:t>W</a:t>
                </a:r>
                <a:r>
                  <a:rPr lang="en-US" dirty="0" smtClean="0"/>
                  <a:t>e </a:t>
                </a:r>
                <a:r>
                  <a:rPr lang="en-US" dirty="0"/>
                  <a:t>will prove that the returned graph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 smtClean="0"/>
                  <a:t>-spanner </a:t>
                </a:r>
                <a:r>
                  <a:rPr lang="en-US" dirty="0"/>
                  <a:t>of P</a:t>
                </a:r>
                <a:r>
                  <a:rPr lang="en-US" dirty="0" smtClean="0"/>
                  <a:t>.</a:t>
                </a:r>
              </a:p>
              <a:p>
                <a:pPr algn="l" rtl="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algn="l" rtl="0">
                  <a:buFont typeface="Wingdings" panose="05000000000000000000" pitchFamily="2" charset="2"/>
                  <a:buChar char="Ø"/>
                </a:pPr>
                <a:r>
                  <a:rPr lang="en-US" dirty="0"/>
                  <a:t>By induction on the size of sets in WSPD we can prove that G is a connected </a:t>
                </a:r>
                <a:r>
                  <a:rPr lang="en-US" dirty="0" smtClean="0"/>
                  <a:t>graph and contains all point of P.</a:t>
                </a:r>
              </a:p>
              <a:p>
                <a:pPr algn="l" rtl="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algn="l" rtl="0">
                  <a:buFont typeface="Wingdings" panose="05000000000000000000" pitchFamily="2" charset="2"/>
                  <a:buChar char="Ø"/>
                </a:pPr>
                <a:r>
                  <a:rPr lang="en-US" dirty="0"/>
                  <a:t>Observe that by the triangle inequality, we have that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4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proof </a:t>
            </a:r>
            <a:r>
              <a:rPr lang="en-US" dirty="0" smtClean="0"/>
              <a:t>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upper bound on the stretch is proved by induction on the </a:t>
                </a:r>
                <a:r>
                  <a:rPr lang="en-US" smtClean="0"/>
                  <a:t>distance between 2 points in p.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 So, </a:t>
                </a:r>
                <a:r>
                  <a:rPr lang="en-US" dirty="0"/>
                  <a:t>fix a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assume that by the induction hypothesis, for any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∥&lt;   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, 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dirty="0"/>
                  <a:t>pair x,y must appear in some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6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06288"/>
          </a:xfrm>
        </p:spPr>
        <p:txBody>
          <a:bodyPr>
            <a:normAutofit/>
          </a:bodyPr>
          <a:lstStyle/>
          <a:p>
            <a:r>
              <a:rPr lang="en-US" sz="1400" dirty="0"/>
              <a:t>Correctness proof </a:t>
            </a:r>
            <a:r>
              <a:rPr lang="en-US" sz="1400" dirty="0" smtClean="0"/>
              <a:t>(3)</a:t>
            </a:r>
            <a:endParaRPr lang="he-IL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332656"/>
                <a:ext cx="8229600" cy="4937760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Thus, by construction:          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, and this implies: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∥,∥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∥≤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332656"/>
                <a:ext cx="8229600" cy="4937760"/>
              </a:xfrm>
              <a:blipFill rotWithShape="0">
                <a:blip r:embed="rId2"/>
                <a:stretch>
                  <a:fillRect l="-667" t="-1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71800"/>
            <a:ext cx="7267575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378904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u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2924944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v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5157192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x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378904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587727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877272"/>
                <a:ext cx="72008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40152" y="4293096"/>
                <a:ext cx="699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293096"/>
                <a:ext cx="69923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2771800" y="4005064"/>
            <a:ext cx="4176464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11760" y="4653136"/>
            <a:ext cx="3456384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9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proof </a:t>
            </a:r>
            <a:r>
              <a:rPr lang="en-US" dirty="0" smtClean="0"/>
              <a:t>(4)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124744"/>
                <a:ext cx="8229600" cy="4937760"/>
              </a:xfrm>
            </p:spPr>
            <p:txBody>
              <a:bodyPr/>
              <a:lstStyle/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Now, we can apply the induction hypothesis (twice) to the pairs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implying that: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124744"/>
                <a:ext cx="8229600" cy="4937760"/>
              </a:xfrm>
              <a:blipFill rotWithShape="0">
                <a:blip r:embed="rId2"/>
                <a:stretch>
                  <a:fillRect l="-667" t="-1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71800"/>
            <a:ext cx="7267575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378904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u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2924944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v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5157192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x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378904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587727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877272"/>
                <a:ext cx="72008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40152" y="4293096"/>
                <a:ext cx="699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293096"/>
                <a:ext cx="69923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2771800" y="4005064"/>
            <a:ext cx="4176464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11760" y="4653136"/>
            <a:ext cx="3456384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3.1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91264" cy="4937760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The </a:t>
                </a:r>
                <a:r>
                  <a:rPr lang="en-US" b="1" dirty="0" smtClean="0"/>
                  <a:t>pair </a:t>
                </a:r>
                <a:r>
                  <a:rPr lang="en-US" dirty="0" smtClean="0"/>
                  <a:t>of the sets A and B is the set :</a:t>
                </a:r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The set of all the (unordered) pairs of points formed by the sets A and B.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 smtClean="0"/>
                  <a:t>We are interested in schemes that cover all possible pairs of points of P by small collection of such pairs.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91264" cy="4937760"/>
              </a:xfrm>
              <a:blipFill rotWithShape="0">
                <a:blip r:embed="rId3"/>
                <a:stretch>
                  <a:fillRect l="-1324" t="-1111" r="-11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proof </a:t>
            </a:r>
            <a:r>
              <a:rPr lang="en-US" dirty="0" smtClean="0"/>
              <a:t>(3)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Now,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is an edge of 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algn="l" rtl="0"/>
                <a:r>
                  <a:rPr lang="en-US" dirty="0" smtClean="0"/>
                  <a:t> Thus, by the inductive hypothesis, the triangle inequality and (3.1), we have that 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algn="l" rtl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∥≤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200" i="1" dirty="0" smtClean="0">
                    <a:latin typeface="Cambria Math" panose="02040503050406030204" pitchFamily="18" charset="0"/>
                  </a:rPr>
                  <a:t>(triangle inequality)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∥+∥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2200" i="1" dirty="0" smtClean="0">
                    <a:latin typeface="Cambria Math" panose="02040503050406030204" pitchFamily="18" charset="0"/>
                  </a:rPr>
                  <a:t>    (by the inductive hypothesis)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∙∥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≤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𝜀𝛿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𝜀𝛿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∥≤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endParaRPr lang="en-US" sz="2200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And we proved the upper bound.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The last step follows by an easy calculation, since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16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𝑎𝑛𝑑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𝜀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1</m:t>
                    </m:r>
                  </m:oMath>
                </a14:m>
                <a:r>
                  <a:rPr lang="en-US" sz="1600" dirty="0" smtClean="0"/>
                  <a:t>, we have that: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𝜀𝛿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he-IL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111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0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Minimum Spanning trees</a:t>
            </a:r>
            <a:endParaRPr lang="he-IL" sz="7200" dirty="0"/>
          </a:p>
        </p:txBody>
      </p:sp>
      <p:pic>
        <p:nvPicPr>
          <p:cNvPr id="1026" name="Picture 2" descr="https://upload.wikimedia.org/wikipedia/commons/thumb/d/d2/Minimum_spanning_tree.svg/300px-Minimum_spanning_tre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83235"/>
            <a:ext cx="4896544" cy="39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3.13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Given a set P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one can compute a spanning tree T of P,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M is a minimum spanning tree of P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 is the total weight of edges in T.  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time.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r="-21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5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3.13 (1) [The algorithm]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 smtClean="0"/>
                  <a:t>-spanner G of P.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be a minimum spanning tree of G. [can be computed by using Prim</a:t>
                </a:r>
                <a:r>
                  <a:rPr lang="he-IL" dirty="0" smtClean="0"/>
                  <a:t>'</a:t>
                </a:r>
                <a:r>
                  <a:rPr lang="en-US" dirty="0" smtClean="0"/>
                  <a:t>s algorithm]. 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output the tree T as the approximate minimum spanning tree.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Clearly, the time for computing 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since the MST of a of a graph with n vertices and m edges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 (the number of edges in 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4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3.13 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We will prove now that T is the required approximation,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</m:oMath>
                </a14:m>
                <a:r>
                  <a:rPr lang="en-US" dirty="0"/>
                  <a:t> denote the shortest path between q and s in G. since G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spanner, we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. </a:t>
                </a:r>
                <a:endParaRPr lang="he-IL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1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4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3.13 </a:t>
            </a:r>
            <a:r>
              <a:rPr lang="en-US" dirty="0" smtClean="0"/>
              <a:t>(3)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connected subgraph of G where: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, where E(M) denotes the set of edges of the graph M (M is a minimum spanning tree of P). </a:t>
                </a:r>
                <a:endParaRPr lang="en-US" dirty="0"/>
              </a:p>
              <a:p>
                <a:pPr algn="l" rtl="0"/>
                <a:r>
                  <a:rPr lang="en-US" dirty="0" smtClean="0"/>
                  <a:t>Furthermore: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)≤            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a connected spanning subgraph of G, it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1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Approximating the diameter</a:t>
            </a:r>
            <a:endParaRPr lang="he-IL" sz="7200" dirty="0"/>
          </a:p>
        </p:txBody>
      </p:sp>
      <p:pic>
        <p:nvPicPr>
          <p:cNvPr id="1028" name="Picture 4" descr="http://mathworld.wolfram.com/images/eps-gif/Span3D_1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370155" cy="35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l" rtl="0"/>
                <a:r>
                  <a:rPr lang="en-US" dirty="0" smtClean="0"/>
                  <a:t>Given a set P on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the diameter of P is the maximum distance between any 2 points of P. </a:t>
                </a:r>
                <a:r>
                  <a:rPr lang="en-US" dirty="0"/>
                  <a:t> </a:t>
                </a:r>
                <a:r>
                  <a:rPr lang="en-US" dirty="0" smtClean="0"/>
                  <a:t>Namely: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𝑑𝑖𝑎𝑚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 smtClean="0"/>
                  <a:t>Computing the diameter has a long history, it can be shown that computing the diameter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operations</a:t>
                </a:r>
              </a:p>
              <a:p>
                <a:pPr algn="l" rtl="0"/>
                <a:r>
                  <a:rPr lang="en-US" dirty="0" smtClean="0"/>
                  <a:t>A trivial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upper-bound is provided by the brute force algorithm that compares the distance between all pairs of points.</a:t>
                </a:r>
              </a:p>
              <a:p>
                <a:pPr algn="l" rtl="0"/>
                <a:r>
                  <a:rPr lang="en-US" dirty="0" smtClean="0"/>
                  <a:t>In dimensions 2 and 3, better solutions are known.</a:t>
                </a:r>
              </a:p>
              <a:p>
                <a:pPr algn="l" rtl="0"/>
                <a:r>
                  <a:rPr lang="en-US" dirty="0" smtClean="0"/>
                  <a:t>We will see an efficient way to approximate the diameter of a point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2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Lemma 3.14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Given a set P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one can compute,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time,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, such that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1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lemma 3.14(1) [The algorithm]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Compute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𝑊𝑆𝑃𝐷</m:t>
                    </m:r>
                  </m:oMath>
                </a14:m>
                <a:r>
                  <a:rPr lang="en-US" dirty="0"/>
                  <a:t> W of P.  As before, we assign for each node u of the quadtree T an arbitrary representative point that 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This can be done in a linear time.</a:t>
                </a:r>
              </a:p>
              <a:p>
                <a:pPr algn="l" rtl="0"/>
                <a:r>
                  <a:rPr lang="en-US" dirty="0"/>
                  <a:t>Next, for each pair in W, compute the distance of its representative points (for each pair, this takes constant time</a:t>
                </a:r>
                <a:r>
                  <a:rPr lang="en-US" dirty="0" smtClean="0"/>
                  <a:t>).</a:t>
                </a:r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be a pair in W such that the distance between its 2 representative is maximal, and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as the two points realizing the approximation.</a:t>
                </a:r>
                <a:endParaRPr lang="he-IL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r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4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3.1 [Pair Decomposition]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For a point set P , a pair decomposition of P is a set of pairs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such that :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514350" indent="-514350" algn="l" rtl="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/>
              </a:p>
              <a:p>
                <a:pPr marL="514350" indent="-514350" algn="l" rtl="0">
                  <a:buFont typeface="Wingdings 3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514350" indent="-514350" algn="l" rtl="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marL="514350" indent="-514350" algn="l" rtl="0">
                  <a:buAutoNum type="arabicPeriod"/>
                </a:pPr>
                <a:endParaRPr lang="en-US" dirty="0"/>
              </a:p>
              <a:p>
                <a:pPr algn="l" rtl="0"/>
                <a:r>
                  <a:rPr lang="en-US" dirty="0" smtClean="0"/>
                  <a:t>Translation : For any pair of distinct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there is at least one (and usually exactly one) pair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 r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3.14 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Overall, 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time, since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To see why it works, consider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realizing the diameter of P,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be the pair in the WSPD that contain the two points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), we have that 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≥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			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	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∥=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𝑑𝑖𝑎𝑚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Namely, the distance of the two points output by the algorithm is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7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Closest </a:t>
            </a:r>
            <a:r>
              <a:rPr lang="en-US" sz="7200" dirty="0"/>
              <a:t>p</a:t>
            </a:r>
            <a:r>
              <a:rPr lang="en-US" sz="7200" dirty="0" smtClean="0"/>
              <a:t>air problem</a:t>
            </a:r>
            <a:endParaRPr lang="he-IL" sz="7200" dirty="0"/>
          </a:p>
        </p:txBody>
      </p:sp>
      <p:pic>
        <p:nvPicPr>
          <p:cNvPr id="1026" name="Picture 2" descr="https://upload.wikimedia.org/wikipedia/commons/thumb/3/37/Closest_pair_of_points.svg/256px-Closest_pair_of_poin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5908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problem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Let P be a set of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. We would like to compute the closest pair, namely, the two points closest to each other in P.</a:t>
                </a:r>
              </a:p>
              <a:p>
                <a:pPr algn="l" rtl="0"/>
                <a:r>
                  <a:rPr lang="en-US" dirty="0"/>
                  <a:t>A naive algorithm of finding distances between all pairs of points and selecting the minimum </a:t>
                </a:r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algn="l" rtl="0"/>
                <a:r>
                  <a:rPr lang="en-US" dirty="0" smtClean="0"/>
                  <a:t> The problem can be 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in the in the Euclidean space.</a:t>
                </a:r>
              </a:p>
              <a:p>
                <a:pPr algn="l" rtl="0"/>
                <a:r>
                  <a:rPr lang="en-US" dirty="0"/>
                  <a:t>In the algebraic decision tree model of computation, the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 algorithm is </a:t>
                </a:r>
                <a:r>
                  <a:rPr lang="en-US" dirty="0" smtClean="0"/>
                  <a:t>optimal.</a:t>
                </a:r>
              </a:p>
              <a:p>
                <a:pPr algn="l" rtl="0"/>
                <a:r>
                  <a:rPr lang="en-US" dirty="0" smtClean="0"/>
                  <a:t>We will see an algorithm that finds the closest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algn="l" rtl="0"/>
                <a:r>
                  <a:rPr lang="en-US" dirty="0" smtClean="0"/>
                  <a:t>If we allow randomization, the problem can be 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864" b="-14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6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3.15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219200"/>
                <a:ext cx="8229600" cy="493776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Let W be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𝑊𝑆𝑃𝐷</m:t>
                    </m:r>
                  </m:oMath>
                </a14:m>
                <a:r>
                  <a:rPr lang="en-US" dirty="0" smtClean="0"/>
                  <a:t> of P,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 There exists a pair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that: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 is the length of the closest pair, where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219200"/>
                <a:ext cx="8229600" cy="4937760"/>
              </a:xfrm>
              <a:blipFill rotWithShape="0">
                <a:blip r:embed="rId2"/>
                <a:stretch>
                  <a:fillRect l="-667" r="-14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72256"/>
            <a:ext cx="3672408" cy="2775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5373216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733256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63888" y="5373216"/>
                <a:ext cx="4752528" cy="4036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373216"/>
                <a:ext cx="4752528" cy="403637"/>
              </a:xfrm>
              <a:prstGeom prst="rect">
                <a:avLst/>
              </a:prstGeom>
              <a:blipFill rotWithShape="0">
                <a:blip r:embed="rId4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1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933056"/>
            <a:ext cx="3456384" cy="2455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4503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Proof of lemma 3.15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620688"/>
                <a:ext cx="8229600" cy="493776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200" dirty="0" smtClean="0"/>
                  <a:t>Let p </a:t>
                </a:r>
                <a:r>
                  <a:rPr lang="en-US" sz="2200" dirty="0"/>
                  <a:t>and q </a:t>
                </a:r>
                <a:r>
                  <a:rPr lang="en-US" sz="2200" dirty="0" smtClean="0"/>
                  <a:t>be the closest pair in P, </a:t>
                </a:r>
                <a:r>
                  <a:rPr lang="en-US" sz="2200" dirty="0"/>
                  <a:t>and consider the pair </a:t>
                </a:r>
                <a:r>
                  <a:rPr lang="en-US" sz="22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/>
                  <a:t>, such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200" dirty="0"/>
                  <a:t> and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 smtClean="0"/>
                  <a:t>.</a:t>
                </a:r>
              </a:p>
              <a:p>
                <a:pPr algn="l" rtl="0"/>
                <a:r>
                  <a:rPr lang="en-US" sz="2200" dirty="0" smtClean="0"/>
                  <a:t> </a:t>
                </a: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200" dirty="0"/>
                  <a:t> contains </a:t>
                </a:r>
                <a:r>
                  <a:rPr lang="en-US" sz="2200" dirty="0" smtClean="0"/>
                  <a:t>an </a:t>
                </a:r>
                <a:r>
                  <a:rPr lang="en-US" sz="2200" dirty="0"/>
                  <a:t>additional point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200" dirty="0"/>
                  <a:t> , then we have that </a:t>
                </a:r>
                <a:r>
                  <a:rPr lang="en-US" sz="2200" dirty="0" smtClean="0"/>
                  <a:t>:</a:t>
                </a:r>
              </a:p>
              <a:p>
                <a:pPr algn="l" rtl="0"/>
                <a:endParaRPr lang="en-US" sz="22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Lucida Sans Unicode" panose="020B0602030504020204" pitchFamily="34" charset="0"/>
                        </a:rPr>
                        <m:t>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∥≤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𝑑𝑖𝑎𝑚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∥&lt;∥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</m:oMath>
                  </m:oMathPara>
                </a14:m>
                <a:endParaRPr lang="en-US" sz="2200" dirty="0"/>
              </a:p>
              <a:p>
                <a:pPr marL="0" indent="0" algn="l" rtl="0">
                  <a:buNone/>
                </a:pPr>
                <a:r>
                  <a:rPr lang="en-US" sz="2200" dirty="0"/>
                  <a:t>A contradiction to the choice of p and q as the closest pair, </a:t>
                </a:r>
                <a:r>
                  <a:rPr lang="en-US" sz="2200" dirty="0" smtClean="0"/>
                  <a:t>thus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en-US" sz="2200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620688"/>
                <a:ext cx="8229600" cy="4937760"/>
              </a:xfrm>
              <a:blipFill rotWithShape="0">
                <a:blip r:embed="rId3"/>
                <a:stretch>
                  <a:fillRect l="-963" t="-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1920" y="465313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653136"/>
                <a:ext cx="79208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1840" y="602128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6021288"/>
                <a:ext cx="79208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5856" y="515719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157192"/>
                <a:ext cx="79208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35896" y="494116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941168"/>
                <a:ext cx="79208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9912" y="594928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949280"/>
                <a:ext cx="792088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5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algorithm for finding the closest pair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l" rtl="0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Compute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𝑊𝑆𝑃𝐷</m:t>
                    </m:r>
                  </m:oMath>
                </a14:m>
                <a:r>
                  <a:rPr lang="en-US" dirty="0" smtClean="0"/>
                  <a:t> W of P,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algn="l" rtl="0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Scan all the pairs of W, and compute for all the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which connect singleton (i.e.,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) the distance between their representatives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algn="l" rtl="0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Return the closest pair of points encountered.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 smtClean="0"/>
                  <a:t>Proof:</a:t>
                </a:r>
              </a:p>
              <a:p>
                <a:pPr algn="l" rtl="0"/>
                <a:r>
                  <a:rPr lang="en-US" dirty="0" smtClean="0"/>
                  <a:t>Correctness: immediate by lemma 3.15</a:t>
                </a:r>
              </a:p>
              <a:p>
                <a:pPr algn="l" rtl="0"/>
                <a:r>
                  <a:rPr lang="en-US" dirty="0" smtClean="0"/>
                  <a:t>Complexity: running algWSPD-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calculating the distances and finding the minimum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8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[Spread]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For a set P of n points in a metric space , let :</a:t>
                </a:r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Be the spread of P. In words, the spread of P is the ratio between the diameter of P and the distance between the closest pair.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333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1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All Nearest Neighbors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(The bounded spread case)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0738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nearest neighbors problem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Given a set P on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we would like to compute for each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its nearest neighbor in P (formally, this is the closest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algn="l" rtl="0"/>
                <a:endParaRPr lang="en-US" dirty="0"/>
              </a:p>
              <a:p>
                <a:pPr lvl="8"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80928"/>
            <a:ext cx="4478971" cy="1852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3501008"/>
            <a:ext cx="720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s</a:t>
            </a:r>
            <a:endParaRPr lang="he-I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437112"/>
            <a:ext cx="720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q</a:t>
            </a:r>
            <a:endParaRPr lang="he-IL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2852936"/>
            <a:ext cx="720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p</a:t>
            </a:r>
            <a:endParaRPr lang="he-IL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013176"/>
            <a:ext cx="58326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q is the closest point to s</a:t>
            </a:r>
          </a:p>
          <a:p>
            <a:r>
              <a:rPr lang="en-US" dirty="0" smtClean="0"/>
              <a:t>s is the closest point to q</a:t>
            </a:r>
          </a:p>
          <a:p>
            <a:r>
              <a:rPr lang="en-US" dirty="0"/>
              <a:t>q</a:t>
            </a:r>
            <a:r>
              <a:rPr lang="en-US" dirty="0" smtClean="0"/>
              <a:t> is the closest point to p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66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Assume P is contained in the unit square and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pPr algn="l" rtl="0"/>
                <a:r>
                  <a:rPr lang="en-US" dirty="0" smtClean="0"/>
                  <a:t>Compute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𝑊𝑆𝑃𝐷</m:t>
                    </m:r>
                  </m:oMath>
                </a14:m>
                <a:r>
                  <a:rPr lang="en-US" dirty="0" smtClean="0"/>
                  <a:t> of P, 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r>
                  <a:rPr lang="en-US" dirty="0" smtClean="0"/>
                  <a:t>Scan all the pairs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with a singleton as one of their sides (i.e.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). And for each such singleton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record for p the closest point to it in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. Maintain for each point the closest point to it that was encountered.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 smtClean="0"/>
                  <a:t>We claim that in the end of this process, for every point p in P its recorded nearest point is its nearest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988" r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0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[Pair Decomposition]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667915"/>
            <a:ext cx="3769177" cy="3190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3789040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4869160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6381328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4797152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783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3.17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Let p be any point of P, and let q be the nearest neighbor to p in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 Then, there exists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Proof:  </a:t>
                </a:r>
                <a:r>
                  <a:rPr lang="en-US" dirty="0"/>
                  <a:t>C</a:t>
                </a:r>
                <a:r>
                  <a:rPr lang="en-US" dirty="0" smtClean="0"/>
                  <a:t>onsider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such that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.  </a:t>
                </a:r>
              </a:p>
              <a:p>
                <a:pPr algn="l" rtl="0"/>
                <a:r>
                  <a:rPr lang="en-US" dirty="0" smtClean="0"/>
                  <a:t>Now,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. Namely,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contained any other point except p, then q would not be the nearest neighbor to p.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  </a:t>
                </a:r>
                <a:r>
                  <a:rPr lang="en-US" dirty="0" smtClean="0"/>
                  <a:t> </a:t>
                </a:r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6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This lemma implies that the algorithm will find the nearest neighbor for each point p in P.</a:t>
            </a:r>
          </a:p>
          <a:p>
            <a:pPr algn="l" rtl="0"/>
            <a:r>
              <a:rPr lang="en-US" dirty="0"/>
              <a:t>We </a:t>
            </a:r>
            <a:r>
              <a:rPr lang="en-US" dirty="0" smtClean="0"/>
              <a:t>still need </a:t>
            </a:r>
            <a:r>
              <a:rPr lang="en-US" dirty="0"/>
              <a:t>to bound the running time.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26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A pair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of T is a generator of a pair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was computed inside a recursive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𝑎𝑙𝑔𝑊𝑆𝑃𝐷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672" y="2636912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636912"/>
                <a:ext cx="2448272" cy="6155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1691680" y="2996952"/>
            <a:ext cx="43204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364502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45024"/>
                <a:ext cx="2448272" cy="6155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9752" y="364502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45024"/>
                <a:ext cx="2448272" cy="6155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699792" y="2996952"/>
            <a:ext cx="296416" cy="58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63888" y="2996952"/>
            <a:ext cx="180020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944" y="3789040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},{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89040"/>
                <a:ext cx="2448272" cy="6155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2200" y="3645024"/>
                <a:ext cx="2448272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𝑎𝑙𝑔𝑊𝑆𝑃𝐷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he-IL" sz="1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645024"/>
                <a:ext cx="2448272" cy="61555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707904" y="2924944"/>
            <a:ext cx="309634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47864" y="39330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9872" y="39330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95736" y="4293096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93096"/>
                <a:ext cx="2448272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148064" y="414908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20072" y="414908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936" y="4509120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09120"/>
                <a:ext cx="2448272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956376" y="4005064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28384" y="4005064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04248" y="4365104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365104"/>
                <a:ext cx="2448272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9512" y="5085184"/>
                <a:ext cx="8172400" cy="4382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dirty="0" smtClean="0"/>
                  <a:t>In this example,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is a generator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,{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he-IL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85184"/>
                <a:ext cx="8172400" cy="438262"/>
              </a:xfrm>
              <a:prstGeom prst="rect">
                <a:avLst/>
              </a:prstGeom>
              <a:blipFill rotWithShape="0">
                <a:blip r:embed="rId18"/>
                <a:stretch>
                  <a:fillRect l="-746" t="-2778" b="-194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1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3.18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Let </a:t>
                </a:r>
                <a:r>
                  <a:rPr lang="en-US" dirty="0"/>
                  <a:t>W be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𝑊𝑆𝑃𝐷</m:t>
                    </m:r>
                  </m:oMath>
                </a14:m>
                <a:r>
                  <a:rPr lang="en-US" dirty="0"/>
                  <a:t> of a point set P generated by algWSPD.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Consider </a:t>
                </a:r>
                <a:r>
                  <a:rPr lang="en-US" dirty="0"/>
                  <a:t>a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</m:box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distance between the cell u and the cell v.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9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3.18 (1)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Assume, for the sake of contradiction, that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By lemma 3.8, we have that :     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But then: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 smtClean="0"/>
                  <a:t>We got that u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are well-separated, and as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cannot be a generator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3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3.18 </a:t>
            </a:r>
            <a:r>
              <a:rPr lang="en-US" dirty="0" smtClean="0"/>
              <a:t>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other possibility is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a generator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but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by lemma 3.8.</a:t>
                </a:r>
              </a:p>
              <a:p>
                <a:pPr algn="l" rtl="0"/>
                <a:r>
                  <a:rPr lang="en-US" dirty="0" smtClean="0"/>
                  <a:t>Using the same argument, we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a well-separated pair and as such it cannot be a generator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This implies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cannot be generated by algWSPD, since either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must be a generator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, a contradiction.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r>
                  <a:rPr lang="en-US" dirty="0" smtClean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6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3.19 (1)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For any two pairs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 smtClean="0"/>
                  <a:t> the interiors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 smtClean="0"/>
                  <a:t> are disjoint. 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Proof: 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 smtClean="0"/>
                  <a:t> it follows that u’ is an ancestor of u.</a:t>
                </a:r>
              </a:p>
              <a:p>
                <a:pPr algn="l" rtl="0"/>
                <a:r>
                  <a:rPr lang="en-US" dirty="0" smtClean="0"/>
                  <a:t>If v’ is an ancestor of v, then algWSPD returned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it would have never generated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If v is an ancestor of v’, then: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&lt;∆(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(u’ is an ancestor of u)</a:t>
                </a:r>
              </a:p>
              <a:p>
                <a:pPr marL="0" indent="0" algn="l" rtl="0">
                  <a:buNone/>
                </a:pP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/>
                  <a:t> (by lemma 3.8 applied to {u’,v’})</a:t>
                </a:r>
              </a:p>
              <a:p>
                <a:pPr marL="0" indent="0" algn="l" rtl="0">
                  <a:buNone/>
                </a:pP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(v is an ancestor of v’)</a:t>
                </a:r>
              </a:p>
              <a:p>
                <a:pPr marL="0" indent="0" algn="l" rtl="0">
                  <a:buNone/>
                </a:pP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(by lemma 3.8 applied to {</a:t>
                </a:r>
                <a:r>
                  <a:rPr lang="en-US" dirty="0" smtClean="0"/>
                  <a:t>u,v})</a:t>
                </a:r>
              </a:p>
              <a:p>
                <a:pPr marL="0" indent="0" algn="l" rtl="0">
                  <a:buNone/>
                </a:pP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(u’ is an ancestor of u)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17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6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3.19 </a:t>
            </a:r>
            <a:r>
              <a:rPr lang="en-US" dirty="0" smtClean="0"/>
              <a:t>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We have got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But then, the pair {u’,v} is a generator of both {u,v} and {u’,v’}. 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(To see that, observe that algWSPD always tries to consider pairs that have the same diameter – it always splits the bigger side of a pair. As such, for the algorithm to generate the pair {u,v}, it must have had a generator {u’’,v} such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𝑑𝑖𝑎𝑚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, but the lowest ancestor of u that has this property is u’ ).</a:t>
                </a:r>
              </a:p>
              <a:p>
                <a:pPr algn="l" rtl="0"/>
                <a:r>
                  <a:rPr lang="en-US" dirty="0" smtClean="0"/>
                  <a:t>Now, when algWSPD considered the pair {u’,v},it splits one of its sides. In either case, it either did not create the pair {u,v} or it did not create the pair {u’,v’}, a contradiction.</a:t>
                </a:r>
              </a:p>
              <a:p>
                <a:pPr algn="l" rtl="0"/>
                <a:r>
                  <a:rPr lang="en-US" dirty="0" smtClean="0"/>
                  <a:t>The case v=v’ is handled in a similar way.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9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Let P be a set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, and let W be an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𝑊𝑆𝑃𝐷</m:t>
                    </m:r>
                  </m:oMath>
                </a14:m>
                <a:r>
                  <a:rPr lang="en-US" dirty="0" smtClean="0"/>
                  <a:t> of P,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be a distance, and let L be the set of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𝓁</m:t>
                    </m:r>
                  </m:oMath>
                </a14:m>
                <a:r>
                  <a:rPr lang="en-US" dirty="0" smtClean="0"/>
                  <a:t>. Then, for any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, the number of pairs in L containing 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4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3.2 (1)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Let u be the leaf of the quadtree T (that is used in computing W) storing the point p,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be the path between u and the root of T.  We claim that L contains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pairs with nodes that appear along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 The cells of X are interior disjoint by claim 3.19, and they contain all the pairs in W that cover p.  </a:t>
                </a:r>
              </a:p>
              <a:p>
                <a:pPr algn="l" rtl="0"/>
                <a:r>
                  <a:rPr lang="en-US" dirty="0" smtClean="0"/>
                  <a:t>Let r be the largest power of two which is smaller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. Clearly,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cells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within a distance at most 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𝓁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 r="-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3.2 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The pair Q and R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- separated if: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𝑑𝑖𝑎𝑚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𝑑𝑖𝑎𝑚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Where 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𝑑𝑖𝑎𝑚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In other words, imagine covering the two point sets with two balls of minimum size, and require that the distance between the two balls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 the radius of the larger of the two.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1333" t="-370" r="-1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3.2 </a:t>
            </a:r>
            <a:r>
              <a:rPr lang="en-US" dirty="0" smtClean="0"/>
              <a:t>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We account for the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,as follows: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/>
                  <a:t> 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contains a cell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, and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cells.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/>
                  <a:t>, then:</a:t>
                </a:r>
              </a:p>
              <a:p>
                <a:pPr marL="514350" indent="-514350" algn="l" rtl="0">
                  <a:buFont typeface="+mj-lt"/>
                  <a:buAutoNum type="alphaU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a compressed node,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contains a cell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, and it has only v as a single child. As such, there are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charges.</a:t>
                </a:r>
              </a:p>
              <a:p>
                <a:pPr marL="514350" indent="-514350" algn="l" rtl="0">
                  <a:buFont typeface="+mj-lt"/>
                  <a:buAutoNum type="alphaUcPeriod"/>
                </a:pPr>
                <a:r>
                  <a:rPr lang="en-US" dirty="0" smtClean="0"/>
                  <a:t>Otherwise,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not compressed, 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ox>
                              <m:box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□</m:t>
                                    </m:r>
                                  </m:e>
                                </m:box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 As such,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contains a cell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within a distance at most 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𝓁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</m:box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cells.</a:t>
                </a:r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988" r="-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3.2 </a:t>
            </a:r>
            <a:r>
              <a:rPr lang="en-US" dirty="0" smtClean="0"/>
              <a:t>(3)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case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/>
                  <a:t> is impossible. Indeed, by lemma 3.8,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, a contradiction to lemma 3.18.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We conclude that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pairs that include p in L.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23" r="-12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9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3.21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Let P be a set of n points in the plane. Then one can solve the all nearest neighbors problem, in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/>
                  <a:t> time, where </a:t>
                </a:r>
                <a:r>
                  <a:rPr lang="el-GR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Φ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is the spread of P.</a:t>
                </a:r>
              </a:p>
              <a:p>
                <a:pPr algn="l" rtl="0"/>
                <a:endParaRPr lang="en-US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algn="l" rtl="0"/>
                <a:r>
                  <a:rPr lang="en-US" dirty="0" smtClean="0">
                    <a:latin typeface="Gill Sans MT" panose="020B0502020104020203" pitchFamily="34" charset="0"/>
                    <a:cs typeface="Lucida Sans Unicode" panose="020B0602030504020204" pitchFamily="34" charset="0"/>
                  </a:rPr>
                  <a:t>Proof: We proved before the correctness of the algorithm. There only remains the task of analyzing the running time.</a:t>
                </a:r>
              </a:p>
              <a:p>
                <a:pPr algn="l" rtl="0"/>
                <a:r>
                  <a:rPr lang="en-US" dirty="0" smtClean="0">
                    <a:latin typeface="Gill Sans MT" panose="020B0502020104020203" pitchFamily="34" charset="0"/>
                    <a:cs typeface="Lucida Sans Unicode" panose="020B0602030504020204" pitchFamily="34" charset="0"/>
                  </a:rPr>
                  <a:t>For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,−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,…,−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Φ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}</m:t>
                    </m:r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, consider the set of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 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 if and only if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. (W 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𝑊𝑆𝑃𝐷</m:t>
                    </m:r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 of P ,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).</a:t>
                </a:r>
              </a:p>
              <a:p>
                <a:pPr algn="l" rtl="0"/>
                <a:r>
                  <a:rPr lang="en-US" dirty="0" smtClean="0">
                    <a:latin typeface="Gill Sans MT" panose="020B0502020104020203" pitchFamily="34" charset="0"/>
                  </a:rPr>
                  <a:t>(* Note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Sans Unicode" panose="020B0602030504020204" pitchFamily="34" charset="0"/>
                          </a:rPr>
                          <m:t>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 by an easy calculation)</a:t>
                </a:r>
              </a:p>
              <a:p>
                <a:pPr algn="l" rtl="0"/>
                <a:r>
                  <a:rPr lang="en-US" dirty="0" smtClean="0">
                    <a:latin typeface="Gill Sans MT" panose="020B0502020104020203" pitchFamily="34" charset="0"/>
                  </a:rPr>
                  <a:t>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 can be scanned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 times overall, which implies the running time bound.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he-IL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1728" r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6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All Nearest Neighbors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(The unbounded spread case)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499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3.22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Let u be a node in the compressed quadtree of P, and partition the space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into cones of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 smtClean="0"/>
                  <a:t> be such a cone, and let Q be the set of  all points in P which are within a distance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all lie inside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ψ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Let q be the closest point in Q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Then, q is the only point in Q whose nearest neighbor might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2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3.22 (1)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consider any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. Since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 , it follows that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𝑟𝑞𝑝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Now,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𝑟𝑝𝑞</m:t>
                    </m:r>
                  </m:oMath>
                </a14:m>
                <a:r>
                  <a:rPr lang="en-US" dirty="0" smtClean="0"/>
                  <a:t>.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, and as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.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r="-1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268760"/>
            <a:ext cx="3984610" cy="21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3.22 (2)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We got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is the largest angle in the triangle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△pqr</a:t>
                </a:r>
                <a:r>
                  <a:rPr lang="en-US" dirty="0" smtClean="0"/>
                  <a:t>. That implies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.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Gill Sans MT" panose="020B0502020104020203" pitchFamily="34" charset="0"/>
                    <a:cs typeface="Lucida Sans Unicode" panose="020B0602030504020204" pitchFamily="34" charset="0"/>
                  </a:rPr>
                  <a:t>Namely, q is closer to r than p, and as such p cannot serve as the nearest neighbor to r in 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r="-21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268760"/>
            <a:ext cx="3984610" cy="21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3.22 </a:t>
            </a:r>
            <a:r>
              <a:rPr lang="en-US" dirty="0" smtClean="0"/>
              <a:t>(3)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The algorithm: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We can do a top-down traversal of the compressed quadtree of P, after computing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WSPD W of P. For every node u, we maintain a (constant size)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of candidate points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might contain their nearest neighbor.</a:t>
                </a:r>
              </a:p>
              <a:p>
                <a:pPr algn="l" rtl="0"/>
                <a:r>
                  <a:rPr lang="en-US" dirty="0" smtClean="0"/>
                  <a:t> Assume we had computed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 , and consider the set: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5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2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3.22 </a:t>
            </a:r>
            <a:r>
              <a:rPr lang="en-US" dirty="0" smtClean="0"/>
              <a:t>(4)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Clearly, we can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a linear time in the number of pairs in W involved with u.</a:t>
                </a:r>
              </a:p>
              <a:p>
                <a:pPr algn="l" rtl="0"/>
                <a:r>
                  <a:rPr lang="en-US" dirty="0" smtClean="0"/>
                  <a:t>Now, we build a “grid” of cones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throw the points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into this grid.</a:t>
                </a:r>
              </a:p>
              <a:p>
                <a:pPr algn="l" rtl="0"/>
                <a:r>
                  <a:rPr lang="en-US" dirty="0" smtClean="0"/>
                  <a:t>For each such cone, we keep only the closest point p’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be the set of these closest points. Since the number of cones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3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3.22 </a:t>
            </a:r>
            <a:r>
              <a:rPr lang="en-US" dirty="0" smtClean="0"/>
              <a:t>(5)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We continue this top down traversal 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is computed for all the nodes in the tree.</a:t>
                </a:r>
              </a:p>
              <a:p>
                <a:pPr algn="l" rtl="0"/>
                <a:r>
                  <a:rPr lang="en-US" dirty="0" smtClean="0"/>
                  <a:t>Now, for every vertex u,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contains only a single point p, then we compute for any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its distance to p, and </a:t>
                </a:r>
                <a:r>
                  <a:rPr lang="en-US" smtClean="0"/>
                  <a:t>if p </a:t>
                </a:r>
                <a:r>
                  <a:rPr lang="en-US" dirty="0" smtClean="0"/>
                  <a:t>is a better candidate to be a nearest neighbor, then we </a:t>
                </a:r>
                <a:r>
                  <a:rPr lang="en-US" smtClean="0"/>
                  <a:t>set p </a:t>
                </a:r>
                <a:r>
                  <a:rPr lang="en-US" dirty="0" smtClean="0"/>
                  <a:t>as the (current) nearest neighbor to q.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1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7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[Well Separated Pair]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63688" y="2636912"/>
            <a:ext cx="5743402" cy="3135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386104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42088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29309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iam</a:t>
            </a:r>
            <a:r>
              <a:rPr lang="en-US" dirty="0" smtClean="0"/>
              <a:t>(A)</a:t>
            </a:r>
            <a:endParaRPr lang="he-IL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31640" y="4653136"/>
            <a:ext cx="115212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0312" y="3429000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iam(B)</a:t>
            </a:r>
            <a:endParaRPr lang="he-IL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940152" y="3645024"/>
            <a:ext cx="144016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3888" y="3356992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d(A,B)</a:t>
            </a:r>
            <a:endParaRPr lang="he-I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79912" y="3717032"/>
            <a:ext cx="144016" cy="72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9592" y="1340768"/>
                <a:ext cx="6624736" cy="5786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𝑑𝑖𝑎𝑚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𝑑𝑖𝑎𝑚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6624736" cy="5786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4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3.22 (6) [Correctness]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resulting running time is linear in the number of pairs of the WSPD and the size of the compressed quadtree.</a:t>
                </a:r>
              </a:p>
              <a:p>
                <a:pPr algn="l" rtl="0"/>
                <a:r>
                  <a:rPr lang="en-US" dirty="0" smtClean="0"/>
                  <a:t>If p is the nearest neighbor to q, then there must be a WSPD pair {u,v}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Then, the algorithm would add q to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it would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 , for all descendants z of u in the quadtree,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If y is a leaf of the quadtree storing p,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, which implies that the algorithm computes correctly the nearest neighbor to q.</a:t>
                </a:r>
              </a:p>
              <a:p>
                <a:pPr algn="l" rtl="0"/>
                <a:r>
                  <a:rPr lang="en-US" dirty="0" smtClean="0"/>
                  <a:t>This implies the correctness of the algorithm.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▨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370" b="-2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6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3.23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Given a set P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, one can solve all nearest neighbors problem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r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9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Semi-separated Pair Decomposition (SSPD)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9124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3.24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Given a pair decomposition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of a point set P, its weight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In the worst case, a WSPD of a set of n points might have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 smtClean="0"/>
                  <a:t>.</a:t>
                </a:r>
              </a:p>
              <a:p>
                <a:pPr algn="l" rtl="0"/>
                <a:endParaRPr lang="en-US" b="0" dirty="0" smtClean="0"/>
              </a:p>
              <a:p>
                <a:pPr algn="l" rtl="0"/>
                <a:r>
                  <a:rPr lang="en-US" dirty="0"/>
                  <a:t>This disadvantage led Varadarajan </a:t>
                </a:r>
                <a:r>
                  <a:rPr lang="en-US" dirty="0" smtClean="0"/>
                  <a:t>(Indian Mathematician) to </a:t>
                </a:r>
                <a:r>
                  <a:rPr lang="en-US" dirty="0"/>
                  <a:t>define the Semi-Separated Pair Decomposition (SSPD</a:t>
                </a:r>
                <a:r>
                  <a:rPr lang="en-US" dirty="0" smtClean="0"/>
                  <a:t>) in 1998.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617" r="-12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8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3.25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Two sets of points Q and R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semi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separated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𝑑𝑖𝑎𝑚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𝑑𝑖𝑎𝑚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 smtClean="0"/>
                  <a:t> where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In the well-separated case we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Demanded that the separation be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large relative to the diameter of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both sets, while here it is sufficient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the separation be large for the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s</a:t>
                </a:r>
                <a:r>
                  <a:rPr lang="en-US" dirty="0" smtClean="0"/>
                  <a:t>maller of the two sets.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333" t="-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576" y="2492896"/>
            <a:ext cx="3816424" cy="30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3.26 (SSPD)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For a point set P, a semi-separated pair decomposition (SSPD) of P with parameter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 ,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𝑆𝑆𝑃𝐷</m:t>
                    </m:r>
                  </m:oMath>
                </a14:m>
                <a:r>
                  <a:rPr lang="en-US" dirty="0" smtClean="0"/>
                  <a:t>, is a pair decomposition of P formed by a set of pairs W such that all the pairs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 semi-separated.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Observation: 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𝑊𝑆𝑃𝐷</m:t>
                    </m:r>
                  </m:oMath>
                </a14:m>
                <a:r>
                  <a:rPr lang="en-US" dirty="0"/>
                  <a:t> of P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𝑆𝑆𝑃𝐷</m:t>
                    </m:r>
                  </m:oMath>
                </a14:m>
                <a:r>
                  <a:rPr lang="en-US" dirty="0"/>
                  <a:t> of P. </a:t>
                </a:r>
                <a:endParaRPr lang="he-IL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4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7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3.28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Let P be a set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be a parameter. And let c be a sufficiently large constant. Then one can compute, in linear time, a ball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514350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r="-9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4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3.29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Let P be a set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, </a:t>
                </a:r>
                <a:r>
                  <a:rPr lang="en-US" dirty="0"/>
                  <a:t>with </a:t>
                </a:r>
                <a:r>
                  <a:rPr lang="en-US" dirty="0" smtClean="0"/>
                  <a:t>spread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 smtClean="0"/>
                  <a:t>,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be a parameter. </a:t>
                </a:r>
                <a:endParaRPr lang="en-US" dirty="0"/>
              </a:p>
              <a:p>
                <a:pPr algn="l" rtl="0"/>
                <a:r>
                  <a:rPr lang="en-US" dirty="0" smtClean="0"/>
                  <a:t>Then, one can compute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𝑊𝑆𝑃𝐷</m:t>
                    </m:r>
                  </m:oMath>
                </a14:m>
                <a:r>
                  <a:rPr lang="en-US" dirty="0" smtClean="0"/>
                  <a:t> (and thus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𝑆𝑃𝐷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for P of total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Furthermore, any point of P participates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pairs.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8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3.30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Let P be a set of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,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be a parameter. </a:t>
                </a:r>
                <a:r>
                  <a:rPr lang="en-US" dirty="0"/>
                  <a:t> </a:t>
                </a:r>
                <a:r>
                  <a:rPr lang="en-US" dirty="0" smtClean="0"/>
                  <a:t>Then, one can compute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𝑆𝑆𝑃𝐷</m:t>
                    </m:r>
                  </m:oMath>
                </a14:m>
                <a:r>
                  <a:rPr lang="en-US" dirty="0" smtClean="0"/>
                  <a:t> for P of total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the computation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r="-9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1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seminar presentation</Template>
  <TotalTime>0</TotalTime>
  <Words>2095</Words>
  <Application>Microsoft Office PowerPoint</Application>
  <PresentationFormat>On-screen Show (4:3)</PresentationFormat>
  <Paragraphs>596</Paragraphs>
  <Slides>98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8" baseType="lpstr">
      <vt:lpstr>Arial</vt:lpstr>
      <vt:lpstr>Bookman Old Style</vt:lpstr>
      <vt:lpstr>Calibri</vt:lpstr>
      <vt:lpstr>Cambria Math</vt:lpstr>
      <vt:lpstr>Gill Sans MT</vt:lpstr>
      <vt:lpstr>Lucida Sans Unicode</vt:lpstr>
      <vt:lpstr>Times New Roman</vt:lpstr>
      <vt:lpstr>Wingdings</vt:lpstr>
      <vt:lpstr>Wingdings 3</vt:lpstr>
      <vt:lpstr>Origin</vt:lpstr>
      <vt:lpstr>Lecture 3 Well-Separated Pair Decomposition Barak Steindl</vt:lpstr>
      <vt:lpstr>Overview</vt:lpstr>
      <vt:lpstr>Motivation</vt:lpstr>
      <vt:lpstr>Example</vt:lpstr>
      <vt:lpstr>Definition 3.1</vt:lpstr>
      <vt:lpstr>Definition 3.1 [Pair Decomposition]</vt:lpstr>
      <vt:lpstr>Example [Pair Decomposition]</vt:lpstr>
      <vt:lpstr>Definition 3.2 </vt:lpstr>
      <vt:lpstr>Example [Well Separated Pair]</vt:lpstr>
      <vt:lpstr>Definition 3.3 [WSPD]</vt:lpstr>
      <vt:lpstr>Corollary 3.4</vt:lpstr>
      <vt:lpstr>Example of WSPD</vt:lpstr>
      <vt:lpstr>Reminder – Quadtrees(1)</vt:lpstr>
      <vt:lpstr>Reminder – Quadtrees(2)</vt:lpstr>
      <vt:lpstr>Reminder – Quadtrees(3)</vt:lpstr>
      <vt:lpstr>Reminder – Quadtrees(4)</vt:lpstr>
      <vt:lpstr>The algWSPD algorithm</vt:lpstr>
      <vt:lpstr>The construction algorithm for WSPD</vt:lpstr>
      <vt:lpstr>Example[1] ε≥5</vt:lpstr>
      <vt:lpstr>Example[2]</vt:lpstr>
      <vt:lpstr>Example[3]</vt:lpstr>
      <vt:lpstr>Example[4]</vt:lpstr>
      <vt:lpstr>Example[5]</vt:lpstr>
      <vt:lpstr>Example [6]</vt:lpstr>
      <vt:lpstr>Lemma 3.5</vt:lpstr>
      <vt:lpstr>Lemma 3.6</vt:lpstr>
      <vt:lpstr>Lemma 3.7</vt:lpstr>
      <vt:lpstr>Lemma 3.8 (1)</vt:lpstr>
      <vt:lpstr>Lemma 3.8 (2)</vt:lpstr>
      <vt:lpstr>Lemma 3.8 (3)</vt:lpstr>
      <vt:lpstr>Lemma 3.9</vt:lpstr>
      <vt:lpstr>Proof of lemma 3.9(1)</vt:lpstr>
      <vt:lpstr>Proof of lemma 3.9(2)</vt:lpstr>
      <vt:lpstr>Proof of lemma 3.9 (3)</vt:lpstr>
      <vt:lpstr>Proof of lemma 3.9(4)</vt:lpstr>
      <vt:lpstr>Proof of lemma 3.9 (5)</vt:lpstr>
      <vt:lpstr>Theorem 3.10</vt:lpstr>
      <vt:lpstr>Applications of WSPD </vt:lpstr>
      <vt:lpstr>Spanners</vt:lpstr>
      <vt:lpstr>Spanners – Definition 3.11</vt:lpstr>
      <vt:lpstr>Definition : t-spanner</vt:lpstr>
      <vt:lpstr>Example of a 3-spanner</vt:lpstr>
      <vt:lpstr>Example of a √2-spanner</vt:lpstr>
      <vt:lpstr>Theorem 3.12</vt:lpstr>
      <vt:lpstr>A construction algorithm of t-spanner</vt:lpstr>
      <vt:lpstr>Correctness proof (1)</vt:lpstr>
      <vt:lpstr>Correctness proof (2)</vt:lpstr>
      <vt:lpstr>Correctness proof (3)</vt:lpstr>
      <vt:lpstr>Correctness proof (4)</vt:lpstr>
      <vt:lpstr>Correctness proof (3)</vt:lpstr>
      <vt:lpstr>Minimum Spanning trees</vt:lpstr>
      <vt:lpstr>Lemma 3.13</vt:lpstr>
      <vt:lpstr>Proof of lemma 3.13 (1) [The algorithm]</vt:lpstr>
      <vt:lpstr>Proof of lemma 3.13 (2)</vt:lpstr>
      <vt:lpstr>Proof of lemma 3.13 (3)</vt:lpstr>
      <vt:lpstr>Approximating the diameter</vt:lpstr>
      <vt:lpstr>Definition</vt:lpstr>
      <vt:lpstr>Lemma 3.14</vt:lpstr>
      <vt:lpstr>Proof of lemma 3.14(1) [The algorithm]</vt:lpstr>
      <vt:lpstr>Proof of lemma 3.14 (2)</vt:lpstr>
      <vt:lpstr>Closest pair problem</vt:lpstr>
      <vt:lpstr>Closest pair problem</vt:lpstr>
      <vt:lpstr>Lemma 3.15</vt:lpstr>
      <vt:lpstr>Proof of lemma 3.15</vt:lpstr>
      <vt:lpstr>The algorithm for finding the closest pair</vt:lpstr>
      <vt:lpstr>Definition [Spread]</vt:lpstr>
      <vt:lpstr>All Nearest Neighbors (The bounded spread case)</vt:lpstr>
      <vt:lpstr>All nearest neighbors problem</vt:lpstr>
      <vt:lpstr>The Algorithm</vt:lpstr>
      <vt:lpstr>Lemma 3.17</vt:lpstr>
      <vt:lpstr>PowerPoint Presentation</vt:lpstr>
      <vt:lpstr>Definition</vt:lpstr>
      <vt:lpstr>Lemma 3.18</vt:lpstr>
      <vt:lpstr>Proof of lemma 3.18 (1)</vt:lpstr>
      <vt:lpstr>Proof of lemma 3.18 (2)</vt:lpstr>
      <vt:lpstr>Claim 3.19 (1)</vt:lpstr>
      <vt:lpstr>Claim 3.19 (2)</vt:lpstr>
      <vt:lpstr>Lemma 3.2</vt:lpstr>
      <vt:lpstr>Proof of lemma 3.2 (1)</vt:lpstr>
      <vt:lpstr>Proof of lemma 3.2 (2)</vt:lpstr>
      <vt:lpstr>Proof of lemma 3.2 (3)</vt:lpstr>
      <vt:lpstr>Lemma 3.21</vt:lpstr>
      <vt:lpstr>All Nearest Neighbors (The unbounded spread case)</vt:lpstr>
      <vt:lpstr>Lemma 3.22</vt:lpstr>
      <vt:lpstr>Proof of lemma 3.22 (1)</vt:lpstr>
      <vt:lpstr>Proof of lemma 3.22 (2)</vt:lpstr>
      <vt:lpstr>Proof of lemma 3.22 (3)</vt:lpstr>
      <vt:lpstr>Proof of lemma 3.22 (4)</vt:lpstr>
      <vt:lpstr>Proof of lemma 3.22 (5)</vt:lpstr>
      <vt:lpstr>Proof of lemma 3.22 (6) [Correctness]</vt:lpstr>
      <vt:lpstr>Theorem 3.23</vt:lpstr>
      <vt:lpstr>Semi-separated Pair Decomposition (SSPD)</vt:lpstr>
      <vt:lpstr>Definition 3.24</vt:lpstr>
      <vt:lpstr>Definition 3.25</vt:lpstr>
      <vt:lpstr>Definition 3.26 (SSPD)</vt:lpstr>
      <vt:lpstr>Lemma 3.28</vt:lpstr>
      <vt:lpstr>Lemma 3.29</vt:lpstr>
      <vt:lpstr>Lemma 3.30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2015-11-04T13:17:43Z</dcterms:created>
  <dcterms:modified xsi:type="dcterms:W3CDTF">2015-11-16T19:51:34Z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