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92" r:id="rId1"/>
  </p:sldMasterIdLst>
  <p:notesMasterIdLst>
    <p:notesMasterId r:id="rId49"/>
  </p:notesMasterIdLst>
  <p:sldIdLst>
    <p:sldId id="256" r:id="rId2"/>
    <p:sldId id="273" r:id="rId3"/>
    <p:sldId id="276" r:id="rId4"/>
    <p:sldId id="286" r:id="rId5"/>
    <p:sldId id="266" r:id="rId6"/>
    <p:sldId id="287" r:id="rId7"/>
    <p:sldId id="268" r:id="rId8"/>
    <p:sldId id="279" r:id="rId9"/>
    <p:sldId id="259" r:id="rId10"/>
    <p:sldId id="263" r:id="rId11"/>
    <p:sldId id="269" r:id="rId12"/>
    <p:sldId id="288" r:id="rId13"/>
    <p:sldId id="289" r:id="rId14"/>
    <p:sldId id="320" r:id="rId15"/>
    <p:sldId id="270" r:id="rId16"/>
    <p:sldId id="277" r:id="rId17"/>
    <p:sldId id="260" r:id="rId18"/>
    <p:sldId id="292" r:id="rId19"/>
    <p:sldId id="271" r:id="rId20"/>
    <p:sldId id="293" r:id="rId21"/>
    <p:sldId id="295" r:id="rId22"/>
    <p:sldId id="294" r:id="rId23"/>
    <p:sldId id="297" r:id="rId24"/>
    <p:sldId id="298" r:id="rId25"/>
    <p:sldId id="321" r:id="rId26"/>
    <p:sldId id="278" r:id="rId27"/>
    <p:sldId id="261" r:id="rId28"/>
    <p:sldId id="315" r:id="rId29"/>
    <p:sldId id="299" r:id="rId30"/>
    <p:sldId id="324" r:id="rId31"/>
    <p:sldId id="319" r:id="rId32"/>
    <p:sldId id="291" r:id="rId33"/>
    <p:sldId id="301" r:id="rId34"/>
    <p:sldId id="305" r:id="rId35"/>
    <p:sldId id="307" r:id="rId36"/>
    <p:sldId id="308" r:id="rId37"/>
    <p:sldId id="316" r:id="rId38"/>
    <p:sldId id="323" r:id="rId39"/>
    <p:sldId id="309" r:id="rId40"/>
    <p:sldId id="318" r:id="rId41"/>
    <p:sldId id="317" r:id="rId42"/>
    <p:sldId id="310" r:id="rId43"/>
    <p:sldId id="311" r:id="rId44"/>
    <p:sldId id="313" r:id="rId45"/>
    <p:sldId id="314" r:id="rId46"/>
    <p:sldId id="322" r:id="rId47"/>
    <p:sldId id="285" r:id="rId48"/>
  </p:sldIdLst>
  <p:sldSz cx="9144000" cy="6858000" type="screen4x3"/>
  <p:notesSz cx="6884988"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F2099644-B82D-4902-9EAE-257AE2D7D494}">
          <p14:sldIdLst>
            <p14:sldId id="256"/>
            <p14:sldId id="273"/>
          </p14:sldIdLst>
        </p14:section>
        <p14:section name="Review" id="{7DF1E0C3-837C-408C-8D1B-5542F10350BB}">
          <p14:sldIdLst>
            <p14:sldId id="276"/>
            <p14:sldId id="286"/>
            <p14:sldId id="266"/>
            <p14:sldId id="287"/>
            <p14:sldId id="268"/>
          </p14:sldIdLst>
        </p14:section>
        <p14:section name="Lower Bounds" id="{822B1204-7A9C-4ED2-861C-C3297A206465}">
          <p14:sldIdLst>
            <p14:sldId id="279"/>
            <p14:sldId id="259"/>
            <p14:sldId id="263"/>
            <p14:sldId id="269"/>
            <p14:sldId id="288"/>
            <p14:sldId id="289"/>
            <p14:sldId id="320"/>
            <p14:sldId id="270"/>
          </p14:sldIdLst>
        </p14:section>
        <p14:section name="D&amp;C" id="{31C25438-78C9-4253-8C74-92A6B1D71E30}">
          <p14:sldIdLst>
            <p14:sldId id="277"/>
            <p14:sldId id="260"/>
            <p14:sldId id="292"/>
            <p14:sldId id="271"/>
          </p14:sldIdLst>
        </p14:section>
        <p14:section name="3D" id="{755D2844-75B1-423A-BCB0-02CF800B6A48}">
          <p14:sldIdLst>
            <p14:sldId id="293"/>
            <p14:sldId id="295"/>
            <p14:sldId id="294"/>
            <p14:sldId id="297"/>
            <p14:sldId id="298"/>
            <p14:sldId id="321"/>
            <p14:sldId id="278"/>
            <p14:sldId id="261"/>
            <p14:sldId id="315"/>
            <p14:sldId id="299"/>
            <p14:sldId id="324"/>
            <p14:sldId id="319"/>
            <p14:sldId id="291"/>
            <p14:sldId id="301"/>
            <p14:sldId id="305"/>
            <p14:sldId id="307"/>
            <p14:sldId id="308"/>
            <p14:sldId id="316"/>
            <p14:sldId id="323"/>
            <p14:sldId id="309"/>
            <p14:sldId id="318"/>
            <p14:sldId id="317"/>
            <p14:sldId id="310"/>
            <p14:sldId id="311"/>
            <p14:sldId id="313"/>
            <p14:sldId id="314"/>
            <p14:sldId id="322"/>
          </p14:sldIdLst>
        </p14:section>
        <p14:section name="Finale" id="{75F079EB-F5E1-493F-82BE-7A9640611FEE}">
          <p14:sldIdLst>
            <p14:sldId id="2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237" autoAdjust="0"/>
    <p:restoredTop sz="90514" autoAdjust="0"/>
  </p:normalViewPr>
  <p:slideViewPr>
    <p:cSldViewPr>
      <p:cViewPr varScale="1">
        <p:scale>
          <a:sx n="107" d="100"/>
          <a:sy n="107" d="100"/>
        </p:scale>
        <p:origin x="-134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078" y="-120"/>
      </p:cViewPr>
      <p:guideLst>
        <p:guide orient="horz" pos="3156"/>
        <p:guide pos="216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01493" y="0"/>
            <a:ext cx="2983495" cy="500936"/>
          </a:xfrm>
          <a:prstGeom prst="rect">
            <a:avLst/>
          </a:prstGeom>
        </p:spPr>
        <p:txBody>
          <a:bodyPr vert="horz" lIns="96588" tIns="48294" rIns="96588" bIns="48294" rtlCol="1"/>
          <a:lstStyle>
            <a:lvl1pPr algn="r">
              <a:defRPr sz="1300"/>
            </a:lvl1pPr>
          </a:lstStyle>
          <a:p>
            <a:endParaRPr lang="he-IL"/>
          </a:p>
        </p:txBody>
      </p:sp>
      <p:sp>
        <p:nvSpPr>
          <p:cNvPr id="3" name="Date Placeholder 2"/>
          <p:cNvSpPr>
            <a:spLocks noGrp="1"/>
          </p:cNvSpPr>
          <p:nvPr>
            <p:ph type="dt" idx="1"/>
          </p:nvPr>
        </p:nvSpPr>
        <p:spPr>
          <a:xfrm>
            <a:off x="1594" y="0"/>
            <a:ext cx="2983495" cy="500936"/>
          </a:xfrm>
          <a:prstGeom prst="rect">
            <a:avLst/>
          </a:prstGeom>
        </p:spPr>
        <p:txBody>
          <a:bodyPr vert="horz" lIns="96588" tIns="48294" rIns="96588" bIns="48294" rtlCol="1"/>
          <a:lstStyle>
            <a:lvl1pPr algn="l">
              <a:defRPr sz="1300"/>
            </a:lvl1pPr>
          </a:lstStyle>
          <a:p>
            <a:fld id="{89F91AF2-FE7C-4145-A4E4-E8761F0AEFD5}" type="datetimeFigureOut">
              <a:rPr lang="he-IL" smtClean="0"/>
              <a:t>כ"א/כסלו/תשע"ב</a:t>
            </a:fld>
            <a:endParaRPr lang="he-IL"/>
          </a:p>
        </p:txBody>
      </p:sp>
      <p:sp>
        <p:nvSpPr>
          <p:cNvPr id="4" name="Slide Image Placeholder 3"/>
          <p:cNvSpPr>
            <a:spLocks noGrp="1" noRot="1" noChangeAspect="1"/>
          </p:cNvSpPr>
          <p:nvPr>
            <p:ph type="sldImg" idx="2"/>
          </p:nvPr>
        </p:nvSpPr>
        <p:spPr>
          <a:xfrm>
            <a:off x="938213" y="750888"/>
            <a:ext cx="5008562" cy="3757612"/>
          </a:xfrm>
          <a:prstGeom prst="rect">
            <a:avLst/>
          </a:prstGeom>
          <a:noFill/>
          <a:ln w="12700">
            <a:solidFill>
              <a:prstClr val="black"/>
            </a:solidFill>
          </a:ln>
        </p:spPr>
        <p:txBody>
          <a:bodyPr vert="horz" lIns="96588" tIns="48294" rIns="96588" bIns="48294" rtlCol="1" anchor="ctr"/>
          <a:lstStyle/>
          <a:p>
            <a:endParaRPr lang="he-IL"/>
          </a:p>
        </p:txBody>
      </p:sp>
      <p:sp>
        <p:nvSpPr>
          <p:cNvPr id="5" name="Notes Placeholder 4"/>
          <p:cNvSpPr>
            <a:spLocks noGrp="1"/>
          </p:cNvSpPr>
          <p:nvPr>
            <p:ph type="body" sz="quarter" idx="3"/>
          </p:nvPr>
        </p:nvSpPr>
        <p:spPr>
          <a:xfrm>
            <a:off x="688499" y="4758889"/>
            <a:ext cx="5507990" cy="4508421"/>
          </a:xfrm>
          <a:prstGeom prst="rect">
            <a:avLst/>
          </a:prstGeom>
        </p:spPr>
        <p:txBody>
          <a:bodyPr vert="horz" lIns="96588" tIns="48294" rIns="96588" bIns="48294"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901493" y="9516038"/>
            <a:ext cx="2983495" cy="500936"/>
          </a:xfrm>
          <a:prstGeom prst="rect">
            <a:avLst/>
          </a:prstGeom>
        </p:spPr>
        <p:txBody>
          <a:bodyPr vert="horz" lIns="96588" tIns="48294" rIns="96588" bIns="48294" rtlCol="1" anchor="b"/>
          <a:lstStyle>
            <a:lvl1pPr algn="r">
              <a:defRPr sz="1300"/>
            </a:lvl1pPr>
          </a:lstStyle>
          <a:p>
            <a:endParaRPr lang="he-IL"/>
          </a:p>
        </p:txBody>
      </p:sp>
      <p:sp>
        <p:nvSpPr>
          <p:cNvPr id="7" name="Slide Number Placeholder 6"/>
          <p:cNvSpPr>
            <a:spLocks noGrp="1"/>
          </p:cNvSpPr>
          <p:nvPr>
            <p:ph type="sldNum" sz="quarter" idx="5"/>
          </p:nvPr>
        </p:nvSpPr>
        <p:spPr>
          <a:xfrm>
            <a:off x="1594" y="9516038"/>
            <a:ext cx="2983495" cy="500936"/>
          </a:xfrm>
          <a:prstGeom prst="rect">
            <a:avLst/>
          </a:prstGeom>
        </p:spPr>
        <p:txBody>
          <a:bodyPr vert="horz" lIns="96588" tIns="48294" rIns="96588" bIns="48294" rtlCol="1" anchor="b"/>
          <a:lstStyle>
            <a:lvl1pPr algn="l">
              <a:defRPr sz="1300"/>
            </a:lvl1pPr>
          </a:lstStyle>
          <a:p>
            <a:fld id="{6D5F0362-DAEF-4425-8397-3E1E65F4AD2F}" type="slidenum">
              <a:rPr lang="he-IL" smtClean="0"/>
              <a:t>‹#›</a:t>
            </a:fld>
            <a:endParaRPr lang="he-IL"/>
          </a:p>
        </p:txBody>
      </p:sp>
    </p:spTree>
    <p:extLst>
      <p:ext uri="{BB962C8B-B14F-4D97-AF65-F5344CB8AC3E}">
        <p14:creationId xmlns:p14="http://schemas.microsoft.com/office/powerpoint/2010/main" val="31432715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1</a:t>
            </a:fld>
            <a:endParaRPr lang="he-IL"/>
          </a:p>
        </p:txBody>
      </p:sp>
    </p:spTree>
    <p:extLst>
      <p:ext uri="{BB962C8B-B14F-4D97-AF65-F5344CB8AC3E}">
        <p14:creationId xmlns:p14="http://schemas.microsoft.com/office/powerpoint/2010/main" val="3877627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10</a:t>
            </a:fld>
            <a:endParaRPr lang="he-IL"/>
          </a:p>
        </p:txBody>
      </p:sp>
    </p:spTree>
    <p:extLst>
      <p:ext uri="{BB962C8B-B14F-4D97-AF65-F5344CB8AC3E}">
        <p14:creationId xmlns:p14="http://schemas.microsoft.com/office/powerpoint/2010/main" val="960710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11</a:t>
            </a:fld>
            <a:endParaRPr lang="he-IL"/>
          </a:p>
        </p:txBody>
      </p:sp>
    </p:spTree>
    <p:extLst>
      <p:ext uri="{BB962C8B-B14F-4D97-AF65-F5344CB8AC3E}">
        <p14:creationId xmlns:p14="http://schemas.microsoft.com/office/powerpoint/2010/main" val="2736766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12</a:t>
            </a:fld>
            <a:endParaRPr lang="he-IL"/>
          </a:p>
        </p:txBody>
      </p:sp>
    </p:spTree>
    <p:extLst>
      <p:ext uri="{BB962C8B-B14F-4D97-AF65-F5344CB8AC3E}">
        <p14:creationId xmlns:p14="http://schemas.microsoft.com/office/powerpoint/2010/main" val="72873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13</a:t>
            </a:fld>
            <a:endParaRPr lang="he-IL"/>
          </a:p>
        </p:txBody>
      </p:sp>
    </p:spTree>
    <p:extLst>
      <p:ext uri="{BB962C8B-B14F-4D97-AF65-F5344CB8AC3E}">
        <p14:creationId xmlns:p14="http://schemas.microsoft.com/office/powerpoint/2010/main" val="160269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14</a:t>
            </a:fld>
            <a:endParaRPr lang="he-IL"/>
          </a:p>
        </p:txBody>
      </p:sp>
    </p:spTree>
    <p:extLst>
      <p:ext uri="{BB962C8B-B14F-4D97-AF65-F5344CB8AC3E}">
        <p14:creationId xmlns:p14="http://schemas.microsoft.com/office/powerpoint/2010/main" val="2736766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15</a:t>
            </a:fld>
            <a:endParaRPr lang="he-IL"/>
          </a:p>
        </p:txBody>
      </p:sp>
    </p:spTree>
    <p:extLst>
      <p:ext uri="{BB962C8B-B14F-4D97-AF65-F5344CB8AC3E}">
        <p14:creationId xmlns:p14="http://schemas.microsoft.com/office/powerpoint/2010/main" val="171059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16</a:t>
            </a:fld>
            <a:endParaRPr lang="he-IL"/>
          </a:p>
        </p:txBody>
      </p:sp>
    </p:spTree>
    <p:extLst>
      <p:ext uri="{BB962C8B-B14F-4D97-AF65-F5344CB8AC3E}">
        <p14:creationId xmlns:p14="http://schemas.microsoft.com/office/powerpoint/2010/main" val="381293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17</a:t>
            </a:fld>
            <a:endParaRPr lang="he-IL"/>
          </a:p>
        </p:txBody>
      </p:sp>
    </p:spTree>
    <p:extLst>
      <p:ext uri="{BB962C8B-B14F-4D97-AF65-F5344CB8AC3E}">
        <p14:creationId xmlns:p14="http://schemas.microsoft.com/office/powerpoint/2010/main" val="315496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18</a:t>
            </a:fld>
            <a:endParaRPr lang="he-IL"/>
          </a:p>
        </p:txBody>
      </p:sp>
    </p:spTree>
    <p:extLst>
      <p:ext uri="{BB962C8B-B14F-4D97-AF65-F5344CB8AC3E}">
        <p14:creationId xmlns:p14="http://schemas.microsoft.com/office/powerpoint/2010/main" val="187900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בשלב זה נסביר אינטואיטיבית מה קורה, ואז הפירוט נסביר בשקף הבא.</a:t>
            </a:r>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19</a:t>
            </a:fld>
            <a:endParaRPr lang="he-IL"/>
          </a:p>
        </p:txBody>
      </p:sp>
    </p:spTree>
    <p:extLst>
      <p:ext uri="{BB962C8B-B14F-4D97-AF65-F5344CB8AC3E}">
        <p14:creationId xmlns:p14="http://schemas.microsoft.com/office/powerpoint/2010/main" val="152006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a:t>
            </a:fld>
            <a:endParaRPr lang="he-IL"/>
          </a:p>
        </p:txBody>
      </p:sp>
    </p:spTree>
    <p:extLst>
      <p:ext uri="{BB962C8B-B14F-4D97-AF65-F5344CB8AC3E}">
        <p14:creationId xmlns:p14="http://schemas.microsoft.com/office/powerpoint/2010/main" val="3812933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20</a:t>
            </a:fld>
            <a:endParaRPr lang="he-IL"/>
          </a:p>
        </p:txBody>
      </p:sp>
    </p:spTree>
    <p:extLst>
      <p:ext uri="{BB962C8B-B14F-4D97-AF65-F5344CB8AC3E}">
        <p14:creationId xmlns:p14="http://schemas.microsoft.com/office/powerpoint/2010/main" val="3025442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21</a:t>
            </a:fld>
            <a:endParaRPr lang="he-IL"/>
          </a:p>
        </p:txBody>
      </p:sp>
    </p:spTree>
    <p:extLst>
      <p:ext uri="{BB962C8B-B14F-4D97-AF65-F5344CB8AC3E}">
        <p14:creationId xmlns:p14="http://schemas.microsoft.com/office/powerpoint/2010/main" val="1582087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22</a:t>
            </a:fld>
            <a:endParaRPr lang="he-IL"/>
          </a:p>
        </p:txBody>
      </p:sp>
    </p:spTree>
    <p:extLst>
      <p:ext uri="{BB962C8B-B14F-4D97-AF65-F5344CB8AC3E}">
        <p14:creationId xmlns:p14="http://schemas.microsoft.com/office/powerpoint/2010/main" val="887328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עלות החיפוש היא לינארית מכיוון שבעזרת </a:t>
            </a:r>
            <a:r>
              <a:rPr lang="en-US" dirty="0" smtClean="0"/>
              <a:t>Left/Right Of</a:t>
            </a:r>
            <a:r>
              <a:rPr lang="he-IL" dirty="0" smtClean="0"/>
              <a:t>, נבדוק</a:t>
            </a:r>
            <a:r>
              <a:rPr lang="he-IL" baseline="0" dirty="0" smtClean="0"/>
              <a:t> בנקודות ההשקה – נקודה לפני ונקודה אחרי. (שתי בדיקות </a:t>
            </a:r>
            <a:r>
              <a:rPr lang="en-US" baseline="0" dirty="0" smtClean="0"/>
              <a:t>Right/Left Of</a:t>
            </a:r>
            <a:r>
              <a:rPr lang="he-IL" baseline="0" dirty="0" smtClean="0"/>
              <a:t>).</a:t>
            </a:r>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23</a:t>
            </a:fld>
            <a:endParaRPr lang="he-IL"/>
          </a:p>
        </p:txBody>
      </p:sp>
    </p:spTree>
    <p:extLst>
      <p:ext uri="{BB962C8B-B14F-4D97-AF65-F5344CB8AC3E}">
        <p14:creationId xmlns:p14="http://schemas.microsoft.com/office/powerpoint/2010/main" val="334739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24</a:t>
            </a:fld>
            <a:endParaRPr lang="he-IL"/>
          </a:p>
        </p:txBody>
      </p:sp>
    </p:spTree>
    <p:extLst>
      <p:ext uri="{BB962C8B-B14F-4D97-AF65-F5344CB8AC3E}">
        <p14:creationId xmlns:p14="http://schemas.microsoft.com/office/powerpoint/2010/main" val="1582087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25</a:t>
            </a:fld>
            <a:endParaRPr lang="he-IL"/>
          </a:p>
        </p:txBody>
      </p:sp>
    </p:spTree>
    <p:extLst>
      <p:ext uri="{BB962C8B-B14F-4D97-AF65-F5344CB8AC3E}">
        <p14:creationId xmlns:p14="http://schemas.microsoft.com/office/powerpoint/2010/main" val="1582087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26</a:t>
            </a:fld>
            <a:endParaRPr lang="he-IL"/>
          </a:p>
        </p:txBody>
      </p:sp>
    </p:spTree>
    <p:extLst>
      <p:ext uri="{BB962C8B-B14F-4D97-AF65-F5344CB8AC3E}">
        <p14:creationId xmlns:p14="http://schemas.microsoft.com/office/powerpoint/2010/main" val="381293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27</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28</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29</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a:t>
            </a:fld>
            <a:endParaRPr lang="he-IL"/>
          </a:p>
        </p:txBody>
      </p:sp>
    </p:spTree>
    <p:extLst>
      <p:ext uri="{BB962C8B-B14F-4D97-AF65-F5344CB8AC3E}">
        <p14:creationId xmlns:p14="http://schemas.microsoft.com/office/powerpoint/2010/main" val="3812933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30</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31</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32</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33</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34</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35</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36</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37</a:t>
            </a:fld>
            <a:endParaRPr lang="he-IL"/>
          </a:p>
        </p:txBody>
      </p:sp>
    </p:spTree>
    <p:extLst>
      <p:ext uri="{BB962C8B-B14F-4D97-AF65-F5344CB8AC3E}">
        <p14:creationId xmlns:p14="http://schemas.microsoft.com/office/powerpoint/2010/main" val="15820877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38</a:t>
            </a:fld>
            <a:endParaRPr lang="he-IL"/>
          </a:p>
        </p:txBody>
      </p:sp>
    </p:spTree>
    <p:extLst>
      <p:ext uri="{BB962C8B-B14F-4D97-AF65-F5344CB8AC3E}">
        <p14:creationId xmlns:p14="http://schemas.microsoft.com/office/powerpoint/2010/main" val="1582087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39</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4</a:t>
            </a:fld>
            <a:endParaRPr lang="he-IL"/>
          </a:p>
        </p:txBody>
      </p:sp>
    </p:spTree>
    <p:extLst>
      <p:ext uri="{BB962C8B-B14F-4D97-AF65-F5344CB8AC3E}">
        <p14:creationId xmlns:p14="http://schemas.microsoft.com/office/powerpoint/2010/main" val="500881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l">
              <a:buNone/>
            </a:pPr>
            <a:endParaRPr lang="he-IL" dirty="0"/>
          </a:p>
        </p:txBody>
      </p:sp>
      <p:sp>
        <p:nvSpPr>
          <p:cNvPr id="4" name="מציין מיקום של מספר שקופית 3"/>
          <p:cNvSpPr>
            <a:spLocks noGrp="1"/>
          </p:cNvSpPr>
          <p:nvPr>
            <p:ph type="sldNum" sz="quarter" idx="10"/>
          </p:nvPr>
        </p:nvSpPr>
        <p:spPr/>
        <p:txBody>
          <a:bodyPr/>
          <a:lstStyle/>
          <a:p>
            <a:fld id="{FE652E5E-531D-44D3-9395-3878E1F5E873}" type="slidenum">
              <a:rPr lang="he-IL" smtClean="0"/>
              <a:pPr/>
              <a:t>40</a:t>
            </a:fld>
            <a:endParaRPr lang="he-IL"/>
          </a:p>
        </p:txBody>
      </p:sp>
    </p:spTree>
    <p:extLst>
      <p:ext uri="{BB962C8B-B14F-4D97-AF65-F5344CB8AC3E}">
        <p14:creationId xmlns:p14="http://schemas.microsoft.com/office/powerpoint/2010/main" val="2346685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FE652E5E-531D-44D3-9395-3878E1F5E873}" type="slidenum">
              <a:rPr lang="he-IL" smtClean="0"/>
              <a:pPr/>
              <a:t>41</a:t>
            </a:fld>
            <a:endParaRPr lang="he-IL"/>
          </a:p>
        </p:txBody>
      </p:sp>
    </p:spTree>
    <p:extLst>
      <p:ext uri="{BB962C8B-B14F-4D97-AF65-F5344CB8AC3E}">
        <p14:creationId xmlns:p14="http://schemas.microsoft.com/office/powerpoint/2010/main" val="1026651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42</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43</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44</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45</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46</a:t>
            </a:fld>
            <a:endParaRPr lang="he-IL"/>
          </a:p>
        </p:txBody>
      </p:sp>
    </p:spTree>
    <p:extLst>
      <p:ext uri="{BB962C8B-B14F-4D97-AF65-F5344CB8AC3E}">
        <p14:creationId xmlns:p14="http://schemas.microsoft.com/office/powerpoint/2010/main" val="13149998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47</a:t>
            </a:fld>
            <a:endParaRPr lang="he-IL"/>
          </a:p>
        </p:txBody>
      </p:sp>
    </p:spTree>
    <p:extLst>
      <p:ext uri="{BB962C8B-B14F-4D97-AF65-F5344CB8AC3E}">
        <p14:creationId xmlns:p14="http://schemas.microsoft.com/office/powerpoint/2010/main" val="2698220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5</a:t>
            </a:fld>
            <a:endParaRPr lang="he-IL"/>
          </a:p>
        </p:txBody>
      </p:sp>
    </p:spTree>
    <p:extLst>
      <p:ext uri="{BB962C8B-B14F-4D97-AF65-F5344CB8AC3E}">
        <p14:creationId xmlns:p14="http://schemas.microsoft.com/office/powerpoint/2010/main" val="175075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6</a:t>
            </a:fld>
            <a:endParaRPr lang="he-IL"/>
          </a:p>
        </p:txBody>
      </p:sp>
    </p:spTree>
    <p:extLst>
      <p:ext uri="{BB962C8B-B14F-4D97-AF65-F5344CB8AC3E}">
        <p14:creationId xmlns:p14="http://schemas.microsoft.com/office/powerpoint/2010/main" val="93012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7</a:t>
            </a:fld>
            <a:endParaRPr lang="he-IL"/>
          </a:p>
        </p:txBody>
      </p:sp>
    </p:spTree>
    <p:extLst>
      <p:ext uri="{BB962C8B-B14F-4D97-AF65-F5344CB8AC3E}">
        <p14:creationId xmlns:p14="http://schemas.microsoft.com/office/powerpoint/2010/main" val="2715183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5F0362-DAEF-4425-8397-3E1E65F4AD2F}" type="slidenum">
              <a:rPr lang="he-IL" smtClean="0"/>
              <a:t>8</a:t>
            </a:fld>
            <a:endParaRPr lang="he-IL"/>
          </a:p>
        </p:txBody>
      </p:sp>
    </p:spTree>
    <p:extLst>
      <p:ext uri="{BB962C8B-B14F-4D97-AF65-F5344CB8AC3E}">
        <p14:creationId xmlns:p14="http://schemas.microsoft.com/office/powerpoint/2010/main" val="381293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D5F0362-DAEF-4425-8397-3E1E65F4AD2F}" type="slidenum">
              <a:rPr lang="he-IL" smtClean="0"/>
              <a:t>9</a:t>
            </a:fld>
            <a:endParaRPr lang="he-IL"/>
          </a:p>
        </p:txBody>
      </p:sp>
    </p:spTree>
    <p:extLst>
      <p:ext uri="{BB962C8B-B14F-4D97-AF65-F5344CB8AC3E}">
        <p14:creationId xmlns:p14="http://schemas.microsoft.com/office/powerpoint/2010/main" val="296330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A98AF03-7270-45C2-A683-C5E353EF01A5}" type="datetime4">
              <a:rPr lang="en-US" smtClean="0"/>
              <a:pPr/>
              <a:t>December 17, 2011</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B37D5FE-740C-46F5-801A-FA5477D9711F}"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FB5AFD-D735-4504-A039-ADEBB6448D55}" type="datetime4">
              <a:rPr lang="en-US" smtClean="0"/>
              <a:pPr/>
              <a:t>December 17,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5C8118-FB93-4E87-B380-0175F2FE2167}" type="datetime4">
              <a:rPr lang="en-US" smtClean="0"/>
              <a:pPr/>
              <a:t>December 17,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A93482-8E69-40F7-BCAD-5662A6CADB27}" type="datetime4">
              <a:rPr lang="en-US" smtClean="0"/>
              <a:pPr/>
              <a:t>December 17,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B7EAE1-CAAC-4AEF-919E-158692B1E55E}" type="datetime4">
              <a:rPr lang="en-US" smtClean="0"/>
              <a:pPr/>
              <a:t>December 17,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9525A706-D8F2-4D1A-855A-CADC92600C26}" type="datetime4">
              <a:rPr lang="en-US" smtClean="0"/>
              <a:pPr/>
              <a:t>December 17, 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7D5FE-740C-46F5-801A-FA5477D9711F}"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B4F123-1704-49AC-9D15-C4B1462B8014}" type="datetime4">
              <a:rPr lang="en-US" smtClean="0"/>
              <a:pPr/>
              <a:t>December 17, 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127EC2-47FB-48A1-8644-C8A81DDAA119}" type="datetime4">
              <a:rPr lang="en-US" smtClean="0"/>
              <a:pPr/>
              <a:t>December 17, 2011</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EC3ED-7435-49F9-84C8-03CCA2F8DEDB}" type="datetime4">
              <a:rPr lang="en-US" smtClean="0"/>
              <a:pPr/>
              <a:t>December 17, 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FC49BF1-FCD3-4395-8FF6-0047AF66228E}" type="datetime4">
              <a:rPr lang="en-US" smtClean="0"/>
              <a:pPr/>
              <a:t>December 17, 2011</a:t>
            </a:fld>
            <a:endParaRPr lang="en-US"/>
          </a:p>
        </p:txBody>
      </p:sp>
      <p:sp>
        <p:nvSpPr>
          <p:cNvPr id="7" name="Slide Number Placeholder 6"/>
          <p:cNvSpPr>
            <a:spLocks noGrp="1"/>
          </p:cNvSpPr>
          <p:nvPr>
            <p:ph type="sldNum" sz="quarter" idx="12"/>
          </p:nvPr>
        </p:nvSpPr>
        <p:spPr/>
        <p:txBody>
          <a:bodyPr/>
          <a:lstStyle/>
          <a:p>
            <a:fld id="{8B37D5FE-740C-46F5-801A-FA5477D9711F}"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861222-2C8B-4501-BE87-6797EC025925}" type="datetime4">
              <a:rPr lang="en-US" smtClean="0"/>
              <a:pPr/>
              <a:t>December 17, 2011</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8B37D5FE-740C-46F5-801A-FA5477D971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6C01193-8287-4834-A286-6B880643E934}" type="datetime4">
              <a:rPr lang="en-US" smtClean="0"/>
              <a:pPr/>
              <a:t>December 17, 2011</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B37D5FE-740C-46F5-801A-FA5477D971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www.youtube.com/watch?v=--PJ1dxuo-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p7RPHYzkJpU"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2348436"/>
            <a:ext cx="3313355" cy="1872652"/>
          </a:xfrm>
        </p:spPr>
        <p:txBody>
          <a:bodyPr>
            <a:normAutofit/>
          </a:bodyPr>
          <a:lstStyle/>
          <a:p>
            <a:pPr algn="ctr"/>
            <a:r>
              <a:rPr lang="en-US" sz="3200" b="1" dirty="0" smtClean="0">
                <a:solidFill>
                  <a:schemeClr val="accent1">
                    <a:lumMod val="75000"/>
                  </a:schemeClr>
                </a:solidFill>
              </a:rPr>
              <a:t>CONVEX HULLS </a:t>
            </a:r>
            <a:r>
              <a:rPr lang="he-IL" sz="3200" b="1" dirty="0" smtClean="0">
                <a:solidFill>
                  <a:schemeClr val="accent1">
                    <a:lumMod val="75000"/>
                  </a:schemeClr>
                </a:solidFill>
              </a:rPr>
              <a:t/>
            </a:r>
            <a:br>
              <a:rPr lang="he-IL" sz="3200" b="1" dirty="0" smtClean="0">
                <a:solidFill>
                  <a:schemeClr val="accent1">
                    <a:lumMod val="75000"/>
                  </a:schemeClr>
                </a:solidFill>
              </a:rPr>
            </a:br>
            <a:r>
              <a:rPr lang="he-IL" sz="3200" b="1" dirty="0" smtClean="0">
                <a:solidFill>
                  <a:schemeClr val="accent1">
                    <a:lumMod val="75000"/>
                  </a:schemeClr>
                </a:solidFill>
              </a:rPr>
              <a:t>קְמוֹריִם</a:t>
            </a:r>
            <a:br>
              <a:rPr lang="he-IL" sz="3200" b="1" dirty="0" smtClean="0">
                <a:solidFill>
                  <a:schemeClr val="accent1">
                    <a:lumMod val="75000"/>
                  </a:schemeClr>
                </a:solidFill>
              </a:rPr>
            </a:br>
            <a:r>
              <a:rPr lang="he-IL" sz="3200" b="1" dirty="0" smtClean="0">
                <a:solidFill>
                  <a:schemeClr val="accent1">
                    <a:lumMod val="75000"/>
                  </a:schemeClr>
                </a:solidFill>
              </a:rPr>
              <a:t/>
            </a:r>
            <a:br>
              <a:rPr lang="he-IL" sz="3200" b="1" dirty="0" smtClean="0">
                <a:solidFill>
                  <a:schemeClr val="accent1">
                    <a:lumMod val="75000"/>
                  </a:schemeClr>
                </a:solidFill>
              </a:rPr>
            </a:br>
            <a:r>
              <a:rPr lang="he-IL" sz="2000" b="1" dirty="0" smtClean="0">
                <a:solidFill>
                  <a:schemeClr val="accent1">
                    <a:lumMod val="75000"/>
                  </a:schemeClr>
                </a:solidFill>
              </a:rPr>
              <a:t>(חלק ב)</a:t>
            </a:r>
            <a:endParaRPr lang="he-IL" sz="1800" b="1" dirty="0">
              <a:solidFill>
                <a:schemeClr val="accent1">
                  <a:lumMod val="75000"/>
                </a:schemeClr>
              </a:solidFill>
            </a:endParaRPr>
          </a:p>
        </p:txBody>
      </p:sp>
      <p:sp>
        <p:nvSpPr>
          <p:cNvPr id="3" name="Subtitle 2"/>
          <p:cNvSpPr>
            <a:spLocks noGrp="1"/>
          </p:cNvSpPr>
          <p:nvPr>
            <p:ph type="subTitle" idx="1"/>
          </p:nvPr>
        </p:nvSpPr>
        <p:spPr>
          <a:xfrm>
            <a:off x="4644008" y="5728035"/>
            <a:ext cx="3484299" cy="380501"/>
          </a:xfrm>
        </p:spPr>
        <p:txBody>
          <a:bodyPr>
            <a:noAutofit/>
          </a:bodyPr>
          <a:lstStyle/>
          <a:p>
            <a:pPr algn="ctr" rtl="0"/>
            <a:r>
              <a:rPr lang="he-IL" sz="2000" b="1" dirty="0" smtClean="0">
                <a:latin typeface="David" pitchFamily="34" charset="-79"/>
                <a:cs typeface="David" pitchFamily="34" charset="-79"/>
              </a:rPr>
              <a:t>אלירן </a:t>
            </a:r>
            <a:r>
              <a:rPr lang="he-IL" sz="2000" b="1" dirty="0" err="1" smtClean="0">
                <a:latin typeface="David" pitchFamily="34" charset="-79"/>
                <a:cs typeface="David" pitchFamily="34" charset="-79"/>
              </a:rPr>
              <a:t>טלר</a:t>
            </a:r>
            <a:endParaRPr lang="he-IL" sz="2000" b="1" dirty="0">
              <a:latin typeface="David" pitchFamily="34" charset="-79"/>
              <a:cs typeface="David" pitchFamily="34" charset="-79"/>
            </a:endParaRPr>
          </a:p>
        </p:txBody>
      </p:sp>
      <p:sp>
        <p:nvSpPr>
          <p:cNvPr id="4" name="Date Placeholder 3"/>
          <p:cNvSpPr>
            <a:spLocks noGrp="1"/>
          </p:cNvSpPr>
          <p:nvPr>
            <p:ph type="dt" sz="half" idx="10"/>
          </p:nvPr>
        </p:nvSpPr>
        <p:spPr>
          <a:xfrm>
            <a:off x="4644008" y="1516828"/>
            <a:ext cx="3528392" cy="750981"/>
          </a:xfrm>
        </p:spPr>
        <p:txBody>
          <a:bodyPr/>
          <a:lstStyle/>
          <a:p>
            <a:pPr algn="ctr" rtl="1"/>
            <a:r>
              <a:rPr lang="he-IL" sz="3600" dirty="0" smtClean="0">
                <a:latin typeface="David" pitchFamily="34" charset="-79"/>
                <a:cs typeface="David" pitchFamily="34" charset="-79"/>
              </a:rPr>
              <a:t> 12</a:t>
            </a:r>
            <a:r>
              <a:rPr lang="en-US" sz="3600" dirty="0" smtClean="0">
                <a:latin typeface="David" pitchFamily="34" charset="-79"/>
                <a:cs typeface="David" pitchFamily="34" charset="-79"/>
              </a:rPr>
              <a:t> </a:t>
            </a:r>
            <a:r>
              <a:rPr lang="he-IL" sz="3600" dirty="0" smtClean="0">
                <a:latin typeface="David" pitchFamily="34" charset="-79"/>
                <a:cs typeface="David" pitchFamily="34" charset="-79"/>
              </a:rPr>
              <a:t>דצמבר 2011</a:t>
            </a:r>
            <a:endParaRPr lang="en-US" sz="3600" dirty="0">
              <a:latin typeface="David" pitchFamily="34" charset="-79"/>
              <a:cs typeface="David" pitchFamily="34" charset="-79"/>
            </a:endParaRPr>
          </a:p>
        </p:txBody>
      </p:sp>
    </p:spTree>
    <p:extLst>
      <p:ext uri="{BB962C8B-B14F-4D97-AF65-F5344CB8AC3E}">
        <p14:creationId xmlns:p14="http://schemas.microsoft.com/office/powerpoint/2010/main" val="1069874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t>12/12/11</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10</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2" name="TextBox 1"/>
          <p:cNvSpPr txBox="1"/>
          <p:nvPr/>
        </p:nvSpPr>
        <p:spPr>
          <a:xfrm>
            <a:off x="611560" y="692696"/>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משפט</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7" name="TextBox 6"/>
              <p:cNvSpPr txBox="1"/>
              <p:nvPr/>
            </p:nvSpPr>
            <p:spPr>
              <a:xfrm>
                <a:off x="611560" y="1052736"/>
                <a:ext cx="7920880" cy="2232248"/>
              </a:xfrm>
              <a:prstGeom prst="rect">
                <a:avLst/>
              </a:prstGeom>
              <a:noFill/>
            </p:spPr>
            <p:txBody>
              <a:bodyPr wrap="square" rtlCol="1">
                <a:noAutofit/>
              </a:bodyPr>
              <a:lstStyle/>
              <a:p>
                <a:pPr algn="r" rtl="1">
                  <a:lnSpc>
                    <a:spcPct val="150000"/>
                  </a:lnSpc>
                </a:pPr>
                <a:r>
                  <a:rPr lang="he-IL" sz="2400" dirty="0" smtClean="0">
                    <a:latin typeface="David" pitchFamily="34" charset="-79"/>
                    <a:cs typeface="David" pitchFamily="34" charset="-79"/>
                  </a:rPr>
                  <a:t>תהי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קבוצת נקודות במישור. אלגוריתם שמוצא את קמור הנקודות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a:t>
                </a:r>
                <a:r>
                  <a:rPr lang="he-IL" sz="2400" b="1" dirty="0" smtClean="0">
                    <a:latin typeface="David" pitchFamily="34" charset="-79"/>
                    <a:cs typeface="David" pitchFamily="34" charset="-79"/>
                  </a:rPr>
                  <a:t>בסדר הליכה </a:t>
                </a:r>
                <a:r>
                  <a:rPr lang="he-IL" sz="2400" dirty="0" smtClean="0">
                    <a:latin typeface="David" pitchFamily="34" charset="-79"/>
                    <a:cs typeface="David" pitchFamily="34" charset="-79"/>
                  </a:rPr>
                  <a:t>כלשהו מסביב לקמור לא יכול להיות מהיר יותר מאשר </a:t>
                </a:r>
                <a14:m>
                  <m:oMath xmlns:m="http://schemas.openxmlformats.org/officeDocument/2006/math">
                    <m:r>
                      <a:rPr lang="en-US" sz="2400" b="0" i="1" smtClean="0">
                        <a:latin typeface="Cambria Math"/>
                        <a:cs typeface="David" pitchFamily="34" charset="-79"/>
                      </a:rPr>
                      <m:t>𝑂</m:t>
                    </m:r>
                    <m:r>
                      <a:rPr lang="en-US" sz="2400" b="0" i="1" smtClean="0">
                        <a:latin typeface="Cambria Math"/>
                        <a:cs typeface="David" pitchFamily="34" charset="-79"/>
                      </a:rPr>
                      <m:t>(</m:t>
                    </m:r>
                    <m:r>
                      <a:rPr lang="en-US" sz="2400" b="0" i="1" smtClean="0">
                        <a:latin typeface="Cambria Math"/>
                        <a:cs typeface="David" pitchFamily="34" charset="-79"/>
                      </a:rPr>
                      <m:t>𝑛𝑙𝑜𝑔𝑛</m:t>
                    </m:r>
                    <m:r>
                      <a:rPr lang="en-US" sz="2400" b="0" i="1" smtClean="0">
                        <a:latin typeface="Cambria Math"/>
                        <a:cs typeface="David" pitchFamily="34" charset="-79"/>
                      </a:rPr>
                      <m:t>)</m:t>
                    </m:r>
                  </m:oMath>
                </a14:m>
                <a:r>
                  <a:rPr lang="he-IL" sz="2400" dirty="0" smtClean="0">
                    <a:latin typeface="David" pitchFamily="34" charset="-79"/>
                    <a:cs typeface="David" pitchFamily="34" charset="-79"/>
                  </a:rPr>
                  <a:t>. כלומר, מתקיים ש- </a:t>
                </a:r>
                <a14:m>
                  <m:oMath xmlns:m="http://schemas.openxmlformats.org/officeDocument/2006/math">
                    <m:r>
                      <m:rPr>
                        <m:sty m:val="p"/>
                      </m:rPr>
                      <a:rPr lang="el-GR" sz="2400" i="1" smtClean="0">
                        <a:latin typeface="Cambria Math"/>
                        <a:ea typeface="Cambria Math"/>
                        <a:cs typeface="David" pitchFamily="34" charset="-79"/>
                      </a:rPr>
                      <m:t>Ω</m:t>
                    </m:r>
                    <m:r>
                      <a:rPr lang="en-US" sz="2400" i="1">
                        <a:latin typeface="Cambria Math"/>
                        <a:cs typeface="David" pitchFamily="34" charset="-79"/>
                      </a:rPr>
                      <m:t>(</m:t>
                    </m:r>
                    <m:r>
                      <a:rPr lang="en-US" sz="2400" i="1">
                        <a:latin typeface="Cambria Math"/>
                        <a:cs typeface="David" pitchFamily="34" charset="-79"/>
                      </a:rPr>
                      <m:t>𝑛𝑙𝑜𝑔𝑛</m:t>
                    </m:r>
                    <m:r>
                      <a:rPr lang="en-US" sz="2400" i="1" smtClean="0">
                        <a:latin typeface="Cambria Math"/>
                        <a:cs typeface="David" pitchFamily="34" charset="-79"/>
                      </a:rPr>
                      <m:t>)</m:t>
                    </m:r>
                  </m:oMath>
                </a14:m>
                <a:r>
                  <a:rPr lang="he-IL" sz="2400" dirty="0" smtClean="0">
                    <a:latin typeface="David" pitchFamily="34" charset="-79"/>
                    <a:cs typeface="David" pitchFamily="34" charset="-79"/>
                  </a:rPr>
                  <a:t> הוא גבול תחתון למספר ההשוואות הנדרשות בכדי לבצע את אלגוריתם הסידור.</a:t>
                </a:r>
                <a:endParaRPr lang="he-IL" sz="2400" dirty="0">
                  <a:latin typeface="David" pitchFamily="34" charset="-79"/>
                  <a:cs typeface="David" pitchFamily="34" charset="-79"/>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11560" y="1052736"/>
                <a:ext cx="7920880" cy="2232248"/>
              </a:xfrm>
              <a:prstGeom prst="rect">
                <a:avLst/>
              </a:prstGeom>
              <a:blipFill rotWithShape="1">
                <a:blip r:embed="rId3"/>
                <a:stretch>
                  <a:fillRect l="-923" r="-1154" b="-6557"/>
                </a:stretch>
              </a:blipFill>
            </p:spPr>
            <p:txBody>
              <a:bodyPr/>
              <a:lstStyle/>
              <a:p>
                <a:r>
                  <a:rPr lang="he-IL">
                    <a:noFill/>
                  </a:rPr>
                  <a:t> </a:t>
                </a:r>
              </a:p>
            </p:txBody>
          </p:sp>
        </mc:Fallback>
      </mc:AlternateContent>
      <p:sp>
        <p:nvSpPr>
          <p:cNvPr id="8" name="TextBox 7"/>
          <p:cNvSpPr txBox="1"/>
          <p:nvPr/>
        </p:nvSpPr>
        <p:spPr>
          <a:xfrm>
            <a:off x="623220" y="3429000"/>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תהליך הוכחה:</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9" name="TextBox 8"/>
              <p:cNvSpPr txBox="1"/>
              <p:nvPr/>
            </p:nvSpPr>
            <p:spPr>
              <a:xfrm>
                <a:off x="579410" y="3896394"/>
                <a:ext cx="7920880" cy="2340918"/>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אנחנו יודעים שחסם זמן ריצה למיון הוא </a:t>
                </a:r>
                <a14:m>
                  <m:oMath xmlns:m="http://schemas.openxmlformats.org/officeDocument/2006/math">
                    <m:r>
                      <m:rPr>
                        <m:sty m:val="p"/>
                      </m:rPr>
                      <a:rPr lang="el-GR" sz="2400" i="1" smtClean="0">
                        <a:latin typeface="Cambria Math"/>
                        <a:ea typeface="Cambria Math"/>
                        <a:cs typeface="David" pitchFamily="34" charset="-79"/>
                      </a:rPr>
                      <m:t>Ω</m:t>
                    </m:r>
                    <m:d>
                      <m:dPr>
                        <m:ctrlPr>
                          <a:rPr lang="en-US" sz="2400" b="0" i="1" smtClean="0">
                            <a:latin typeface="Cambria Math"/>
                            <a:ea typeface="Cambria Math"/>
                            <a:cs typeface="David" pitchFamily="34" charset="-79"/>
                          </a:rPr>
                        </m:ctrlPr>
                      </m:dPr>
                      <m:e>
                        <m:r>
                          <a:rPr lang="en-US" sz="2400" b="0" i="1" smtClean="0">
                            <a:latin typeface="Cambria Math"/>
                            <a:ea typeface="Cambria Math"/>
                            <a:cs typeface="David" pitchFamily="34" charset="-79"/>
                          </a:rPr>
                          <m:t>𝑛𝑙𝑜𝑔𝑛</m:t>
                        </m:r>
                      </m:e>
                    </m:d>
                  </m:oMath>
                </a14:m>
                <a:r>
                  <a:rPr lang="he-IL" sz="2400" dirty="0" smtClean="0">
                    <a:latin typeface="David" pitchFamily="34" charset="-79"/>
                    <a:cs typeface="David" pitchFamily="34" charset="-79"/>
                  </a:rPr>
                  <a:t> .</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נראה שהחסם התחתון למציאת קמור בסדר הליכה הוא אותו חסם תחתון כמו מיון, כי אחרת היינו מצליחים לפתור את בעיית המיון בזמן ריצה מהיר יותר (והרי הראנו בקורס "מבני נתונים" שזה בלתי אפשרי).</a:t>
                </a:r>
              </a:p>
            </p:txBody>
          </p:sp>
        </mc:Choice>
        <mc:Fallback xmlns="">
          <p:sp>
            <p:nvSpPr>
              <p:cNvPr id="9" name="TextBox 8"/>
              <p:cNvSpPr txBox="1">
                <a:spLocks noRot="1" noChangeAspect="1" noMove="1" noResize="1" noEditPoints="1" noAdjustHandles="1" noChangeArrowheads="1" noChangeShapeType="1" noTextEdit="1"/>
              </p:cNvSpPr>
              <p:nvPr/>
            </p:nvSpPr>
            <p:spPr>
              <a:xfrm>
                <a:off x="579410" y="3896394"/>
                <a:ext cx="7920880" cy="2340918"/>
              </a:xfrm>
              <a:prstGeom prst="rect">
                <a:avLst/>
              </a:prstGeom>
              <a:blipFill rotWithShape="1">
                <a:blip r:embed="rId4"/>
                <a:stretch>
                  <a:fillRect l="-1155" r="-1155" b="-6510"/>
                </a:stretch>
              </a:blipFill>
            </p:spPr>
            <p:txBody>
              <a:bodyPr/>
              <a:lstStyle/>
              <a:p>
                <a:r>
                  <a:rPr lang="he-IL">
                    <a:noFill/>
                  </a:rPr>
                  <a:t> </a:t>
                </a:r>
              </a:p>
            </p:txBody>
          </p:sp>
        </mc:Fallback>
      </mc:AlternateContent>
    </p:spTree>
    <p:extLst>
      <p:ext uri="{BB962C8B-B14F-4D97-AF65-F5344CB8AC3E}">
        <p14:creationId xmlns:p14="http://schemas.microsoft.com/office/powerpoint/2010/main" val="320673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11</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2" name="TextBox 1"/>
          <p:cNvSpPr txBox="1"/>
          <p:nvPr/>
        </p:nvSpPr>
        <p:spPr>
          <a:xfrm>
            <a:off x="611560" y="83671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אבחנות</a:t>
            </a:r>
            <a:endParaRPr lang="he-IL" sz="3200" b="1" dirty="0">
              <a:solidFill>
                <a:srgbClr val="CC3300"/>
              </a:solidFill>
              <a:latin typeface="David" pitchFamily="34" charset="-79"/>
              <a:cs typeface="David" pitchFamily="34" charset="-79"/>
            </a:endParaRPr>
          </a:p>
        </p:txBody>
      </p:sp>
      <mc:AlternateContent xmlns:mc="http://schemas.openxmlformats.org/markup-compatibility/2006">
        <mc:Choice xmlns:a14="http://schemas.microsoft.com/office/drawing/2010/main" Requires="a14">
          <p:sp>
            <p:nvSpPr>
              <p:cNvPr id="7" name="TextBox 6"/>
              <p:cNvSpPr txBox="1"/>
              <p:nvPr/>
            </p:nvSpPr>
            <p:spPr>
              <a:xfrm>
                <a:off x="611560" y="1320697"/>
                <a:ext cx="7920880" cy="4196535"/>
              </a:xfrm>
              <a:prstGeom prst="rect">
                <a:avLst/>
              </a:prstGeom>
              <a:noFill/>
            </p:spPr>
            <p:txBody>
              <a:bodyPr wrap="square" rtlCol="1">
                <a:noAutofit/>
              </a:bodyPr>
              <a:lstStyle/>
              <a:p>
                <a:pPr algn="r" rtl="1">
                  <a:lnSpc>
                    <a:spcPct val="125000"/>
                  </a:lnSpc>
                </a:pPr>
                <a:r>
                  <a:rPr lang="he-IL" sz="2400" b="1" dirty="0" smtClean="0">
                    <a:latin typeface="David" pitchFamily="34" charset="-79"/>
                    <a:cs typeface="David" pitchFamily="34" charset="-79"/>
                  </a:rPr>
                  <a:t>1) סדר הליכה: </a:t>
                </a:r>
                <a:r>
                  <a:rPr lang="he-IL" sz="2400" dirty="0" smtClean="0">
                    <a:latin typeface="David" pitchFamily="34" charset="-79"/>
                    <a:cs typeface="David" pitchFamily="34" charset="-79"/>
                  </a:rPr>
                  <a:t>עבור קבוצת נקודות נרצה את הפלט בצורה סדורה עם או נגד כיוון השעון, זאת בניגוד לפלט נקודות ללא סדר.</a:t>
                </a:r>
                <a:endParaRPr lang="he-IL" sz="2400" b="1" dirty="0" smtClean="0">
                  <a:latin typeface="David" pitchFamily="34" charset="-79"/>
                  <a:cs typeface="David" pitchFamily="34" charset="-79"/>
                </a:endParaRPr>
              </a:p>
              <a:p>
                <a:pPr algn="r" rtl="1">
                  <a:lnSpc>
                    <a:spcPct val="125000"/>
                  </a:lnSpc>
                </a:pPr>
                <a:endParaRPr lang="he-IL" sz="2400" dirty="0">
                  <a:latin typeface="David" pitchFamily="34" charset="-79"/>
                  <a:cs typeface="David" pitchFamily="34" charset="-79"/>
                </a:endParaRPr>
              </a:p>
              <a:p>
                <a:pPr algn="r" rtl="1">
                  <a:lnSpc>
                    <a:spcPct val="125000"/>
                  </a:lnSpc>
                </a:pPr>
                <a:r>
                  <a:rPr lang="he-IL" sz="2400" b="1" dirty="0" smtClean="0">
                    <a:latin typeface="David" pitchFamily="34" charset="-79"/>
                    <a:cs typeface="David" pitchFamily="34" charset="-79"/>
                  </a:rPr>
                  <a:t>2) </a:t>
                </a:r>
                <a:r>
                  <a:rPr lang="he-IL" sz="2400" dirty="0" smtClean="0">
                    <a:latin typeface="David" pitchFamily="34" charset="-79"/>
                    <a:cs typeface="David" pitchFamily="34" charset="-79"/>
                  </a:rPr>
                  <a:t>נשים </a:t>
                </a:r>
                <a:r>
                  <a:rPr lang="he-IL" sz="2400" dirty="0" smtClean="0">
                    <a:latin typeface="David" pitchFamily="34" charset="-79"/>
                    <a:cs typeface="David" pitchFamily="34" charset="-79"/>
                  </a:rPr>
                  <a:t>לב לאבחנה הדקה שבדיקת הסדר מתבצעת באמצעות הפונקציות </a:t>
                </a:r>
                <a:r>
                  <a:rPr lang="en-US" sz="2400" dirty="0" smtClean="0">
                    <a:latin typeface="David" pitchFamily="34" charset="-79"/>
                    <a:cs typeface="David" pitchFamily="34" charset="-79"/>
                  </a:rPr>
                  <a:t>Right-Of</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Left-Of</a:t>
                </a:r>
                <a:r>
                  <a:rPr lang="he-IL" sz="2400" dirty="0" smtClean="0">
                    <a:latin typeface="David" pitchFamily="34" charset="-79"/>
                    <a:cs typeface="David" pitchFamily="34" charset="-79"/>
                  </a:rPr>
                  <a:t> שעשויות להיות יעילות יותר ממיון השוואה </a:t>
                </a:r>
                <a:r>
                  <a:rPr lang="he-IL" sz="2400" dirty="0" smtClean="0">
                    <a:latin typeface="David" pitchFamily="34" charset="-79"/>
                    <a:cs typeface="David" pitchFamily="34" charset="-79"/>
                  </a:rPr>
                  <a:t>פשוט. אך </a:t>
                </a:r>
                <a:r>
                  <a:rPr lang="he-IL" sz="2400" dirty="0" smtClean="0">
                    <a:latin typeface="David" pitchFamily="34" charset="-79"/>
                    <a:cs typeface="David" pitchFamily="34" charset="-79"/>
                  </a:rPr>
                  <a:t>גם במקרה הזה החסם הוא עדיין ביעילות של </a:t>
                </a:r>
                <a14:m>
                  <m:oMath xmlns:m="http://schemas.openxmlformats.org/officeDocument/2006/math">
                    <m:r>
                      <a:rPr lang="en-US" sz="2400" i="1">
                        <a:latin typeface="Cambria Math"/>
                        <a:cs typeface="David" pitchFamily="34" charset="-79"/>
                      </a:rPr>
                      <m:t>𝑛𝑙𝑜𝑔𝑛</m:t>
                    </m:r>
                  </m:oMath>
                </a14:m>
                <a:r>
                  <a:rPr lang="he-IL" sz="2400" dirty="0" smtClean="0">
                    <a:latin typeface="David" pitchFamily="34" charset="-79"/>
                    <a:cs typeface="David" pitchFamily="34" charset="-79"/>
                  </a:rPr>
                  <a:t>, אך לא נוכיח זאת. אבל מותר לנו להשתמש כבסיס להוכחה במודל של מיון השוואה.</a:t>
                </a:r>
                <a:endParaRPr lang="he-IL" sz="2400" dirty="0">
                  <a:latin typeface="David" pitchFamily="34" charset="-79"/>
                  <a:cs typeface="David" pitchFamily="34" charset="-79"/>
                </a:endParaRPr>
              </a:p>
            </p:txBody>
          </p:sp>
        </mc:Choice>
        <mc:Fallback>
          <p:sp>
            <p:nvSpPr>
              <p:cNvPr id="7" name="TextBox 6"/>
              <p:cNvSpPr txBox="1">
                <a:spLocks noRot="1" noChangeAspect="1" noMove="1" noResize="1" noEditPoints="1" noAdjustHandles="1" noChangeArrowheads="1" noChangeShapeType="1" noTextEdit="1"/>
              </p:cNvSpPr>
              <p:nvPr/>
            </p:nvSpPr>
            <p:spPr>
              <a:xfrm>
                <a:off x="611560" y="1320697"/>
                <a:ext cx="7920880" cy="4196535"/>
              </a:xfrm>
              <a:prstGeom prst="rect">
                <a:avLst/>
              </a:prstGeom>
              <a:blipFill rotWithShape="1">
                <a:blip r:embed="rId3"/>
                <a:stretch>
                  <a:fillRect l="-77" r="-1231"/>
                </a:stretch>
              </a:blipFill>
            </p:spPr>
            <p:txBody>
              <a:bodyPr/>
              <a:lstStyle/>
              <a:p>
                <a:r>
                  <a:rPr lang="he-IL">
                    <a:noFill/>
                  </a:rPr>
                  <a:t> </a:t>
                </a:r>
              </a:p>
            </p:txBody>
          </p:sp>
        </mc:Fallback>
      </mc:AlternateContent>
    </p:spTree>
    <p:extLst>
      <p:ext uri="{BB962C8B-B14F-4D97-AF65-F5344CB8AC3E}">
        <p14:creationId xmlns:p14="http://schemas.microsoft.com/office/powerpoint/2010/main" val="400859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12</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8" name="TextBox 7"/>
          <p:cNvSpPr txBox="1"/>
          <p:nvPr/>
        </p:nvSpPr>
        <p:spPr>
          <a:xfrm>
            <a:off x="623220" y="692696"/>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הוכחה:</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9" name="TextBox 8"/>
              <p:cNvSpPr txBox="1"/>
              <p:nvPr/>
            </p:nvSpPr>
            <p:spPr>
              <a:xfrm>
                <a:off x="579410" y="1196752"/>
                <a:ext cx="7920880" cy="2016224"/>
              </a:xfrm>
              <a:prstGeom prst="rect">
                <a:avLst/>
              </a:prstGeom>
              <a:noFill/>
            </p:spPr>
            <p:txBody>
              <a:bodyPr wrap="square" rtlCol="1">
                <a:noAutofit/>
              </a:bodyPr>
              <a:lstStyle/>
              <a:p>
                <a:pPr marL="457200" indent="-457200" algn="r" rtl="1">
                  <a:lnSpc>
                    <a:spcPct val="150000"/>
                  </a:lnSpc>
                  <a:buFont typeface="+mj-lt"/>
                  <a:buAutoNum type="arabicPeriod"/>
                </a:pPr>
                <a:r>
                  <a:rPr lang="he-IL" sz="2400" dirty="0" smtClean="0">
                    <a:latin typeface="David" pitchFamily="34" charset="-79"/>
                    <a:cs typeface="David" pitchFamily="34" charset="-79"/>
                  </a:rPr>
                  <a:t>נניח שקיבלנו קבוצת מספרים כלשהי : </a:t>
                </a:r>
                <a14:m>
                  <m:oMath xmlns:m="http://schemas.openxmlformats.org/officeDocument/2006/math">
                    <m:r>
                      <a:rPr lang="en-US" sz="2400" b="0" i="1" smtClean="0">
                        <a:latin typeface="Cambria Math"/>
                        <a:cs typeface="David" pitchFamily="34" charset="-79"/>
                      </a:rPr>
                      <m:t>{</m:t>
                    </m:r>
                    <m:sSub>
                      <m:sSubPr>
                        <m:ctrlPr>
                          <a:rPr lang="en-US" sz="2400" b="0" i="1" smtClean="0">
                            <a:latin typeface="Cambria Math"/>
                            <a:cs typeface="David" pitchFamily="34" charset="-79"/>
                          </a:rPr>
                        </m:ctrlPr>
                      </m:sSubPr>
                      <m:e>
                        <m:r>
                          <a:rPr lang="en-US" sz="2400" b="0" i="1" smtClean="0">
                            <a:latin typeface="Cambria Math"/>
                            <a:cs typeface="David" pitchFamily="34" charset="-79"/>
                          </a:rPr>
                          <m:t>𝑥</m:t>
                        </m:r>
                      </m:e>
                      <m:sub>
                        <m:r>
                          <a:rPr lang="en-US" sz="2400" b="0" i="1" smtClean="0">
                            <a:latin typeface="Cambria Math"/>
                            <a:cs typeface="David" pitchFamily="34" charset="-79"/>
                          </a:rPr>
                          <m:t>1</m:t>
                        </m:r>
                      </m:sub>
                    </m:sSub>
                    <m:r>
                      <a:rPr lang="en-US" sz="2400" b="0" i="1" smtClean="0">
                        <a:latin typeface="Cambria Math"/>
                        <a:cs typeface="David" pitchFamily="34" charset="-79"/>
                      </a:rPr>
                      <m:t>, </m:t>
                    </m:r>
                    <m:sSub>
                      <m:sSubPr>
                        <m:ctrlPr>
                          <a:rPr lang="en-US" sz="2400" b="0" i="1" smtClean="0">
                            <a:latin typeface="Cambria Math"/>
                            <a:cs typeface="David" pitchFamily="34" charset="-79"/>
                          </a:rPr>
                        </m:ctrlPr>
                      </m:sSubPr>
                      <m:e>
                        <m:r>
                          <a:rPr lang="en-US" sz="2400" b="0" i="1" smtClean="0">
                            <a:latin typeface="Cambria Math"/>
                            <a:cs typeface="David" pitchFamily="34" charset="-79"/>
                          </a:rPr>
                          <m:t>𝑥</m:t>
                        </m:r>
                      </m:e>
                      <m:sub>
                        <m:r>
                          <a:rPr lang="en-US" sz="2400" b="0" i="1" smtClean="0">
                            <a:latin typeface="Cambria Math"/>
                            <a:cs typeface="David" pitchFamily="34" charset="-79"/>
                          </a:rPr>
                          <m:t>2</m:t>
                        </m:r>
                      </m:sub>
                    </m:sSub>
                    <m:r>
                      <a:rPr lang="en-US" sz="2400" b="0" i="1" smtClean="0">
                        <a:latin typeface="Cambria Math"/>
                        <a:cs typeface="David" pitchFamily="34" charset="-79"/>
                      </a:rPr>
                      <m:t>, …,</m:t>
                    </m:r>
                    <m:sSub>
                      <m:sSubPr>
                        <m:ctrlPr>
                          <a:rPr lang="en-US" sz="2400" b="0" i="1" smtClean="0">
                            <a:latin typeface="Cambria Math"/>
                            <a:cs typeface="David" pitchFamily="34" charset="-79"/>
                          </a:rPr>
                        </m:ctrlPr>
                      </m:sSubPr>
                      <m:e>
                        <m:r>
                          <a:rPr lang="en-US" sz="2400" b="0" i="1" smtClean="0">
                            <a:latin typeface="Cambria Math"/>
                            <a:cs typeface="David" pitchFamily="34" charset="-79"/>
                          </a:rPr>
                          <m:t>𝑥</m:t>
                        </m:r>
                      </m:e>
                      <m:sub>
                        <m:r>
                          <a:rPr lang="en-US" sz="2400" b="0" i="1" smtClean="0">
                            <a:latin typeface="Cambria Math"/>
                            <a:cs typeface="David" pitchFamily="34" charset="-79"/>
                          </a:rPr>
                          <m:t>𝑛</m:t>
                        </m:r>
                      </m:sub>
                    </m:sSub>
                    <m:r>
                      <a:rPr lang="en-US" sz="2400" b="0" i="1" smtClean="0">
                        <a:latin typeface="Cambria Math"/>
                        <a:cs typeface="David" pitchFamily="34" charset="-79"/>
                      </a:rPr>
                      <m:t>}</m:t>
                    </m:r>
                  </m:oMath>
                </a14:m>
                <a:r>
                  <a:rPr lang="he-IL" sz="2400" dirty="0" smtClean="0">
                    <a:latin typeface="David" pitchFamily="34" charset="-79"/>
                    <a:cs typeface="David" pitchFamily="34" charset="-79"/>
                  </a:rPr>
                  <a:t>.</a:t>
                </a:r>
              </a:p>
              <a:p>
                <a:pPr marL="457200" indent="-457200" algn="r" rtl="1">
                  <a:lnSpc>
                    <a:spcPct val="150000"/>
                  </a:lnSpc>
                  <a:buFont typeface="+mj-lt"/>
                  <a:buAutoNum type="arabicPeriod"/>
                </a:pPr>
                <a:r>
                  <a:rPr lang="he-IL" sz="2400" dirty="0" smtClean="0">
                    <a:latin typeface="David" pitchFamily="34" charset="-79"/>
                    <a:cs typeface="David" pitchFamily="34" charset="-79"/>
                  </a:rPr>
                  <a:t>נבנה את קבוצת הנקודות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במישור : </a:t>
                </a:r>
                <a14:m>
                  <m:oMath xmlns:m="http://schemas.openxmlformats.org/officeDocument/2006/math">
                    <m:r>
                      <a:rPr lang="en-US" sz="2400" b="0" i="1" smtClean="0">
                        <a:latin typeface="Cambria Math"/>
                        <a:cs typeface="David" pitchFamily="34" charset="-79"/>
                      </a:rPr>
                      <m:t>(</m:t>
                    </m:r>
                    <m:sSub>
                      <m:sSubPr>
                        <m:ctrlPr>
                          <a:rPr lang="en-US" sz="2400" b="0" i="1" smtClean="0">
                            <a:latin typeface="Cambria Math"/>
                            <a:cs typeface="David" pitchFamily="34" charset="-79"/>
                          </a:rPr>
                        </m:ctrlPr>
                      </m:sSubPr>
                      <m:e>
                        <m:r>
                          <a:rPr lang="en-US" sz="2400" b="0" i="1" smtClean="0">
                            <a:latin typeface="Cambria Math"/>
                            <a:cs typeface="David" pitchFamily="34" charset="-79"/>
                          </a:rPr>
                          <m:t>𝑥</m:t>
                        </m:r>
                      </m:e>
                      <m:sub>
                        <m:r>
                          <a:rPr lang="en-US" sz="2400" b="0" i="1" smtClean="0">
                            <a:latin typeface="Cambria Math"/>
                            <a:cs typeface="David" pitchFamily="34" charset="-79"/>
                          </a:rPr>
                          <m:t>𝑖</m:t>
                        </m:r>
                      </m:sub>
                    </m:sSub>
                    <m:r>
                      <a:rPr lang="en-US" sz="2400" b="0" i="1" smtClean="0">
                        <a:latin typeface="Cambria Math"/>
                        <a:cs typeface="David" pitchFamily="34" charset="-79"/>
                      </a:rPr>
                      <m:t>,</m:t>
                    </m:r>
                    <m:sSubSup>
                      <m:sSubSupPr>
                        <m:ctrlPr>
                          <a:rPr lang="en-US" sz="2400" b="0" i="1" smtClean="0">
                            <a:latin typeface="Cambria Math"/>
                            <a:cs typeface="David" pitchFamily="34" charset="-79"/>
                          </a:rPr>
                        </m:ctrlPr>
                      </m:sSubSupPr>
                      <m:e>
                        <m:r>
                          <a:rPr lang="en-US" sz="2400" b="0" i="1" smtClean="0">
                            <a:latin typeface="Cambria Math"/>
                            <a:cs typeface="David" pitchFamily="34" charset="-79"/>
                          </a:rPr>
                          <m:t>𝑥</m:t>
                        </m:r>
                      </m:e>
                      <m:sub>
                        <m:r>
                          <a:rPr lang="en-US" sz="2400" b="0" i="1" smtClean="0">
                            <a:latin typeface="Cambria Math"/>
                            <a:cs typeface="David" pitchFamily="34" charset="-79"/>
                          </a:rPr>
                          <m:t>𝑖</m:t>
                        </m:r>
                      </m:sub>
                      <m:sup>
                        <m:r>
                          <a:rPr lang="en-US" sz="2400" b="0" i="1" smtClean="0">
                            <a:latin typeface="Cambria Math"/>
                            <a:cs typeface="David" pitchFamily="34" charset="-79"/>
                          </a:rPr>
                          <m:t>2</m:t>
                        </m:r>
                      </m:sup>
                    </m:sSubSup>
                    <m:r>
                      <a:rPr lang="en-US" sz="2400" b="0" i="1" smtClean="0">
                        <a:latin typeface="Cambria Math"/>
                        <a:cs typeface="David" pitchFamily="34" charset="-79"/>
                      </a:rPr>
                      <m:t>)</m:t>
                    </m:r>
                  </m:oMath>
                </a14:m>
                <a:r>
                  <a:rPr lang="he-IL" sz="2400" dirty="0" smtClean="0">
                    <a:latin typeface="David" pitchFamily="34" charset="-79"/>
                    <a:cs typeface="David" pitchFamily="34" charset="-79"/>
                  </a:rPr>
                  <a:t>.</a:t>
                </a:r>
              </a:p>
              <a:p>
                <a:pPr marL="457200" indent="-457200" algn="r" rtl="1">
                  <a:lnSpc>
                    <a:spcPct val="150000"/>
                  </a:lnSpc>
                  <a:buFont typeface="+mj-lt"/>
                  <a:buAutoNum type="arabicPeriod"/>
                </a:pPr>
                <a:r>
                  <a:rPr lang="he-IL" sz="2400" dirty="0" smtClean="0">
                    <a:latin typeface="David" pitchFamily="34" charset="-79"/>
                    <a:cs typeface="David" pitchFamily="34" charset="-79"/>
                  </a:rPr>
                  <a:t>נשים לב שקבוצת הנקודות הזו נמצאות על הפרבולה </a:t>
                </a:r>
                <a14:m>
                  <m:oMath xmlns:m="http://schemas.openxmlformats.org/officeDocument/2006/math">
                    <m:r>
                      <a:rPr lang="en-US" sz="2400" b="0" i="1" smtClean="0">
                        <a:latin typeface="Cambria Math"/>
                        <a:cs typeface="David" pitchFamily="34" charset="-79"/>
                      </a:rPr>
                      <m:t>𝑦</m:t>
                    </m:r>
                    <m:r>
                      <a:rPr lang="en-US" sz="2400" b="0" i="1" smtClean="0">
                        <a:latin typeface="Cambria Math"/>
                        <a:cs typeface="David" pitchFamily="34" charset="-79"/>
                      </a:rPr>
                      <m:t>=</m:t>
                    </m:r>
                    <m:sSup>
                      <m:sSupPr>
                        <m:ctrlPr>
                          <a:rPr lang="en-US" sz="2400" b="0" i="1" smtClean="0">
                            <a:latin typeface="Cambria Math"/>
                            <a:cs typeface="David" pitchFamily="34" charset="-79"/>
                          </a:rPr>
                        </m:ctrlPr>
                      </m:sSupPr>
                      <m:e>
                        <m:r>
                          <a:rPr lang="en-US" sz="2400" b="0" i="1" smtClean="0">
                            <a:latin typeface="Cambria Math"/>
                            <a:cs typeface="David" pitchFamily="34" charset="-79"/>
                          </a:rPr>
                          <m:t>𝑥</m:t>
                        </m:r>
                      </m:e>
                      <m:sup>
                        <m:r>
                          <a:rPr lang="en-US" sz="2400" b="0" i="1" smtClean="0">
                            <a:latin typeface="Cambria Math"/>
                            <a:cs typeface="David" pitchFamily="34" charset="-79"/>
                          </a:rPr>
                          <m:t>2</m:t>
                        </m:r>
                      </m:sup>
                    </m:sSup>
                  </m:oMath>
                </a14:m>
                <a:r>
                  <a:rPr lang="he-IL" sz="2400" dirty="0" smtClean="0">
                    <a:latin typeface="David" pitchFamily="34" charset="-79"/>
                    <a:cs typeface="David" pitchFamily="34" charset="-79"/>
                  </a:rPr>
                  <a:t>.</a:t>
                </a:r>
              </a:p>
              <a:p>
                <a:pPr marL="457200" indent="-457200" algn="r" rtl="1">
                  <a:lnSpc>
                    <a:spcPct val="150000"/>
                  </a:lnSpc>
                  <a:buFont typeface="+mj-lt"/>
                  <a:buAutoNum type="arabicPeriod"/>
                </a:pPr>
                <a:endParaRPr lang="he-IL" sz="2400" dirty="0">
                  <a:latin typeface="David" pitchFamily="34" charset="-79"/>
                  <a:cs typeface="David" pitchFamily="34" charset="-79"/>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579410" y="1196752"/>
                <a:ext cx="7920880" cy="2016224"/>
              </a:xfrm>
              <a:prstGeom prst="rect">
                <a:avLst/>
              </a:prstGeom>
              <a:blipFill rotWithShape="1">
                <a:blip r:embed="rId3"/>
                <a:stretch>
                  <a:fillRect r="-924" b="-19335"/>
                </a:stretch>
              </a:blipFill>
            </p:spPr>
            <p:txBody>
              <a:bodyPr/>
              <a:lstStyle/>
              <a:p>
                <a:r>
                  <a:rPr lang="he-IL">
                    <a:noFill/>
                  </a:rPr>
                  <a:t> </a:t>
                </a:r>
              </a:p>
            </p:txBody>
          </p:sp>
        </mc:Fallback>
      </mc:AlternateContent>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284984"/>
            <a:ext cx="326707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783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3" y="4668013"/>
            <a:ext cx="2237379" cy="1857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13</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8" name="TextBox 7"/>
          <p:cNvSpPr txBox="1"/>
          <p:nvPr/>
        </p:nvSpPr>
        <p:spPr>
          <a:xfrm>
            <a:off x="623220" y="692696"/>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הוכחה (המשך):</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9" name="TextBox 8"/>
              <p:cNvSpPr txBox="1"/>
              <p:nvPr/>
            </p:nvSpPr>
            <p:spPr>
              <a:xfrm>
                <a:off x="683568" y="1160090"/>
                <a:ext cx="7920880" cy="5149230"/>
              </a:xfrm>
              <a:prstGeom prst="rect">
                <a:avLst/>
              </a:prstGeom>
              <a:noFill/>
            </p:spPr>
            <p:txBody>
              <a:bodyPr wrap="square" rtlCol="1">
                <a:noAutofit/>
              </a:bodyPr>
              <a:lstStyle/>
              <a:p>
                <a:pPr marL="457200" indent="-457200" algn="r" rtl="1">
                  <a:lnSpc>
                    <a:spcPct val="125000"/>
                  </a:lnSpc>
                  <a:buFont typeface="+mj-lt"/>
                  <a:buAutoNum type="arabicPeriod" startAt="4"/>
                </a:pPr>
                <a:r>
                  <a:rPr lang="he-IL" sz="2400" dirty="0" smtClean="0">
                    <a:latin typeface="David" pitchFamily="34" charset="-79"/>
                    <a:cs typeface="David" pitchFamily="34" charset="-79"/>
                  </a:rPr>
                  <a:t>נניח בשלילה שקיים אלגוריתם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שפותר את בעיית מציאת קמור עם קבוצת נקודות סדורה ביעילות טובה מ- </a:t>
                </a:r>
                <a14:m>
                  <m:oMath xmlns:m="http://schemas.openxmlformats.org/officeDocument/2006/math">
                    <m:r>
                      <a:rPr lang="en-US" sz="2400" b="0" i="1" smtClean="0">
                        <a:latin typeface="Cambria Math"/>
                        <a:cs typeface="David" pitchFamily="34" charset="-79"/>
                      </a:rPr>
                      <m:t>𝑛𝑙𝑜𝑔𝑛</m:t>
                    </m:r>
                  </m:oMath>
                </a14:m>
                <a:r>
                  <a:rPr lang="he-IL" sz="2400" dirty="0" smtClean="0">
                    <a:latin typeface="David" pitchFamily="34" charset="-79"/>
                    <a:cs typeface="David" pitchFamily="34" charset="-79"/>
                  </a:rPr>
                  <a:t>.</a:t>
                </a:r>
              </a:p>
              <a:p>
                <a:pPr marL="457200" indent="-457200" algn="r" rtl="1">
                  <a:lnSpc>
                    <a:spcPct val="125000"/>
                  </a:lnSpc>
                  <a:buFont typeface="+mj-lt"/>
                  <a:buAutoNum type="arabicPeriod" startAt="4"/>
                </a:pPr>
                <a:r>
                  <a:rPr lang="he-IL" sz="2400" dirty="0" smtClean="0">
                    <a:latin typeface="David" pitchFamily="34" charset="-79"/>
                    <a:cs typeface="David" pitchFamily="34" charset="-79"/>
                  </a:rPr>
                  <a:t>נניח גם בלי הגבלת הכלליות שהאלגוריתם מחזיר שני פלטים – את רשימת הקדקודים המסודרת על פי ערך ה-</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 שלהן, ואת רשימת הקדקודים של היקף קמור.</a:t>
                </a:r>
              </a:p>
              <a:p>
                <a:pPr marL="457200" indent="-457200" algn="r" rtl="1">
                  <a:lnSpc>
                    <a:spcPct val="125000"/>
                  </a:lnSpc>
                  <a:buFont typeface="Arial" pitchFamily="34" charset="0"/>
                  <a:buChar char="•"/>
                </a:pPr>
                <a:r>
                  <a:rPr lang="he-IL" sz="2400" dirty="0" smtClean="0">
                    <a:latin typeface="David" pitchFamily="34" charset="-79"/>
                    <a:cs typeface="David" pitchFamily="34" charset="-79"/>
                  </a:rPr>
                  <a:t>נשים לב ש</a:t>
                </a:r>
                <a:r>
                  <a:rPr lang="he-IL" sz="2400" b="1" dirty="0" smtClean="0">
                    <a:latin typeface="David" pitchFamily="34" charset="-79"/>
                    <a:cs typeface="David" pitchFamily="34" charset="-79"/>
                  </a:rPr>
                  <a:t>בכל מקרה </a:t>
                </a:r>
                <a:r>
                  <a:rPr lang="he-IL" sz="2400" dirty="0" smtClean="0">
                    <a:latin typeface="David" pitchFamily="34" charset="-79"/>
                    <a:cs typeface="David" pitchFamily="34" charset="-79"/>
                  </a:rPr>
                  <a:t>אלגוריתם שכזה מסדר את הקדקודים לפי ערכי </a:t>
                </a:r>
                <a:r>
                  <a:rPr lang="en-US" sz="2400" dirty="0">
                    <a:latin typeface="David" pitchFamily="34" charset="-79"/>
                    <a:cs typeface="David" pitchFamily="34" charset="-79"/>
                  </a:rPr>
                  <a:t>x</a:t>
                </a:r>
                <a:r>
                  <a:rPr lang="he-IL" sz="2400" dirty="0" smtClean="0">
                    <a:latin typeface="David" pitchFamily="34" charset="-79"/>
                    <a:cs typeface="David" pitchFamily="34" charset="-79"/>
                  </a:rPr>
                  <a:t> בהתחלה, אז איננו משנים יעילות בעקבות דרישה זו.</a:t>
                </a:r>
                <a:endParaRPr lang="he-IL" sz="2400" b="1" dirty="0" smtClean="0">
                  <a:latin typeface="David" pitchFamily="34" charset="-79"/>
                  <a:cs typeface="David" pitchFamily="34" charset="-79"/>
                </a:endParaRPr>
              </a:p>
              <a:p>
                <a:pPr marL="457200" indent="-457200" algn="r" rtl="1">
                  <a:lnSpc>
                    <a:spcPct val="125000"/>
                  </a:lnSpc>
                  <a:buFont typeface="+mj-lt"/>
                  <a:buAutoNum type="arabicPeriod" startAt="6"/>
                </a:pPr>
                <a:r>
                  <a:rPr lang="he-IL" sz="2400" dirty="0" smtClean="0">
                    <a:latin typeface="David" pitchFamily="34" charset="-79"/>
                    <a:cs typeface="David" pitchFamily="34" charset="-79"/>
                  </a:rPr>
                  <a:t>נפעיל את אלגוריתם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על קבוצת הנקודות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ונקבל סידור רשימה של ערכים ביעילות טובה מ-</a:t>
                </a:r>
                <a:r>
                  <a:rPr lang="en-US" sz="2400" dirty="0">
                    <a:cs typeface="David" pitchFamily="34" charset="-79"/>
                  </a:rPr>
                  <a:t> </a:t>
                </a:r>
                <a14:m>
                  <m:oMath xmlns:m="http://schemas.openxmlformats.org/officeDocument/2006/math">
                    <m:r>
                      <a:rPr lang="en-US" sz="2400" i="1">
                        <a:latin typeface="Cambria Math"/>
                        <a:cs typeface="David" pitchFamily="34" charset="-79"/>
                      </a:rPr>
                      <m:t>𝑛𝑙𝑜𝑔</m:t>
                    </m:r>
                    <m:r>
                      <a:rPr lang="en-US" sz="2400" i="1" smtClean="0">
                        <a:latin typeface="Cambria Math"/>
                        <a:cs typeface="David" pitchFamily="34" charset="-79"/>
                      </a:rPr>
                      <m:t>𝑛</m:t>
                    </m:r>
                  </m:oMath>
                </a14:m>
                <a:r>
                  <a:rPr lang="he-IL" sz="2400" dirty="0" smtClean="0">
                    <a:latin typeface="David" pitchFamily="34" charset="-79"/>
                    <a:cs typeface="David" pitchFamily="34" charset="-79"/>
                  </a:rPr>
                  <a:t>.</a:t>
                </a:r>
              </a:p>
              <a:p>
                <a:pPr algn="r" rtl="1">
                  <a:lnSpc>
                    <a:spcPct val="125000"/>
                  </a:lnSpc>
                </a:pPr>
                <a:r>
                  <a:rPr lang="he-IL" sz="2400" b="1" dirty="0">
                    <a:latin typeface="David" pitchFamily="34" charset="-79"/>
                    <a:cs typeface="David" pitchFamily="34" charset="-79"/>
                  </a:rPr>
                  <a:t> </a:t>
                </a:r>
                <a:r>
                  <a:rPr lang="he-IL" sz="2400" b="1" dirty="0" smtClean="0">
                    <a:latin typeface="David" pitchFamily="34" charset="-79"/>
                    <a:cs typeface="David" pitchFamily="34" charset="-79"/>
                  </a:rPr>
                  <a:t>      בסתירה להנחה שאין אלגוריתם מיון-השוואה</a:t>
                </a:r>
              </a:p>
              <a:p>
                <a:pPr algn="r" rtl="1">
                  <a:lnSpc>
                    <a:spcPct val="125000"/>
                  </a:lnSpc>
                </a:pPr>
                <a:r>
                  <a:rPr lang="he-IL" sz="2400" b="1" dirty="0">
                    <a:latin typeface="David" pitchFamily="34" charset="-79"/>
                    <a:cs typeface="David" pitchFamily="34" charset="-79"/>
                  </a:rPr>
                  <a:t> </a:t>
                </a:r>
                <a:r>
                  <a:rPr lang="he-IL" sz="2400" b="1" dirty="0" smtClean="0">
                    <a:latin typeface="David" pitchFamily="34" charset="-79"/>
                    <a:cs typeface="David" pitchFamily="34" charset="-79"/>
                  </a:rPr>
                  <a:t>      ביעילות טובה יותר מ-</a:t>
                </a:r>
                <a14:m>
                  <m:oMath xmlns:m="http://schemas.openxmlformats.org/officeDocument/2006/math">
                    <m:r>
                      <a:rPr lang="en-US" sz="2400" b="1" i="1" dirty="0" smtClean="0">
                        <a:latin typeface="Cambria Math"/>
                        <a:cs typeface="David" pitchFamily="34" charset="-79"/>
                      </a:rPr>
                      <m:t>𝒏𝒍𝒐𝒈𝒏</m:t>
                    </m:r>
                  </m:oMath>
                </a14:m>
                <a:r>
                  <a:rPr lang="he-IL" sz="2400" b="1" dirty="0" smtClean="0">
                    <a:latin typeface="David" pitchFamily="34" charset="-79"/>
                    <a:cs typeface="David" pitchFamily="34" charset="-79"/>
                  </a:rPr>
                  <a:t>.</a:t>
                </a:r>
                <a:endParaRPr lang="he-IL" sz="2400" b="1" dirty="0">
                  <a:latin typeface="David" pitchFamily="34" charset="-79"/>
                  <a:cs typeface="David" pitchFamily="34" charset="-79"/>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83568" y="1160090"/>
                <a:ext cx="7920880" cy="5149230"/>
              </a:xfrm>
              <a:prstGeom prst="rect">
                <a:avLst/>
              </a:prstGeom>
              <a:blipFill rotWithShape="1">
                <a:blip r:embed="rId4"/>
                <a:stretch>
                  <a:fillRect l="-847" r="-1232" b="-1657"/>
                </a:stretch>
              </a:blipFill>
            </p:spPr>
            <p:txBody>
              <a:bodyPr/>
              <a:lstStyle/>
              <a:p>
                <a:r>
                  <a:rPr lang="he-IL">
                    <a:noFill/>
                  </a:rPr>
                  <a:t> </a:t>
                </a:r>
              </a:p>
            </p:txBody>
          </p:sp>
        </mc:Fallback>
      </mc:AlternateContent>
    </p:spTree>
    <p:extLst>
      <p:ext uri="{BB962C8B-B14F-4D97-AF65-F5344CB8AC3E}">
        <p14:creationId xmlns:p14="http://schemas.microsoft.com/office/powerpoint/2010/main" val="307929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14</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2" name="TextBox 1"/>
          <p:cNvSpPr txBox="1"/>
          <p:nvPr/>
        </p:nvSpPr>
        <p:spPr>
          <a:xfrm>
            <a:off x="611560" y="83671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גבול תחתון? ננסה מחדש!</a:t>
            </a:r>
            <a:endParaRPr lang="he-IL" sz="3200" b="1" dirty="0">
              <a:solidFill>
                <a:srgbClr val="CC3300"/>
              </a:solidFill>
              <a:latin typeface="David" pitchFamily="34" charset="-79"/>
              <a:cs typeface="David" pitchFamily="34" charset="-79"/>
            </a:endParaRPr>
          </a:p>
        </p:txBody>
      </p:sp>
      <p:sp>
        <p:nvSpPr>
          <p:cNvPr id="7" name="TextBox 6"/>
          <p:cNvSpPr txBox="1"/>
          <p:nvPr/>
        </p:nvSpPr>
        <p:spPr>
          <a:xfrm>
            <a:off x="611560" y="1320697"/>
            <a:ext cx="7920880" cy="4196535"/>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אבל מה אם לא מדובר באלגוריתם שדורש סדר עבור הפלט? </a:t>
            </a:r>
          </a:p>
          <a:p>
            <a:pPr algn="r" rtl="1">
              <a:lnSpc>
                <a:spcPct val="125000"/>
              </a:lnSpc>
            </a:pPr>
            <a:r>
              <a:rPr lang="he-IL" sz="2400" dirty="0" smtClean="0">
                <a:latin typeface="David" pitchFamily="34" charset="-79"/>
                <a:cs typeface="David" pitchFamily="34" charset="-79"/>
              </a:rPr>
              <a:t>אולי יש אלגוריתם שאינו דורש שיהיה סדר כלשהו לקלט הנקודות לפני תחילת ריצתו או כפלט הנקודות בסיום ריצתו, והוא יכול להחזיר את קדקודי הקמור לאו דווקא בסדר מסוים?</a:t>
            </a:r>
          </a:p>
          <a:p>
            <a:pPr algn="r" rtl="1">
              <a:lnSpc>
                <a:spcPct val="125000"/>
              </a:lnSpc>
            </a:pPr>
            <a:endParaRPr lang="he-IL" sz="2400" dirty="0" smtClean="0">
              <a:latin typeface="David" pitchFamily="34" charset="-79"/>
              <a:cs typeface="David" pitchFamily="34" charset="-79"/>
            </a:endParaRPr>
          </a:p>
          <a:p>
            <a:pPr algn="r" rtl="1">
              <a:lnSpc>
                <a:spcPct val="125000"/>
              </a:lnSpc>
            </a:pPr>
            <a:r>
              <a:rPr lang="he-IL" sz="2400" dirty="0" smtClean="0">
                <a:latin typeface="David" pitchFamily="34" charset="-79"/>
                <a:cs typeface="David" pitchFamily="34" charset="-79"/>
              </a:rPr>
              <a:t>שאלה זו נותרה פתוחה למשך שנים רבות, עד שב-1985 היא נפתרה. והמשפט </a:t>
            </a:r>
            <a:r>
              <a:rPr lang="he-IL" sz="2400" b="1" dirty="0" smtClean="0">
                <a:latin typeface="David" pitchFamily="34" charset="-79"/>
                <a:cs typeface="David" pitchFamily="34" charset="-79"/>
              </a:rPr>
              <a:t>בשקף הבא </a:t>
            </a:r>
            <a:r>
              <a:rPr lang="he-IL" sz="2400" dirty="0" smtClean="0">
                <a:latin typeface="David" pitchFamily="34" charset="-79"/>
                <a:cs typeface="David" pitchFamily="34" charset="-79"/>
              </a:rPr>
              <a:t>הוכח על ידי </a:t>
            </a:r>
            <a:r>
              <a:rPr lang="en-US" sz="2400" dirty="0" smtClean="0">
                <a:latin typeface="David" pitchFamily="34" charset="-79"/>
                <a:cs typeface="David" pitchFamily="34" charset="-79"/>
              </a:rPr>
              <a:t>Franco </a:t>
            </a:r>
            <a:r>
              <a:rPr lang="en-US" sz="2400" dirty="0" err="1" smtClean="0">
                <a:latin typeface="David" pitchFamily="34" charset="-79"/>
                <a:cs typeface="David" pitchFamily="34" charset="-79"/>
              </a:rPr>
              <a:t>Preparata</a:t>
            </a:r>
            <a:r>
              <a:rPr lang="he-IL" sz="2400" dirty="0">
                <a:latin typeface="David" pitchFamily="34" charset="-79"/>
                <a:cs typeface="David" pitchFamily="34" charset="-79"/>
              </a:rPr>
              <a:t> </a:t>
            </a:r>
            <a:r>
              <a:rPr lang="he-IL" sz="2400" dirty="0" smtClean="0">
                <a:latin typeface="David" pitchFamily="34" charset="-79"/>
                <a:cs typeface="David" pitchFamily="34" charset="-79"/>
              </a:rPr>
              <a:t>ו-</a:t>
            </a:r>
            <a:r>
              <a:rPr lang="en-US" sz="2400" dirty="0" err="1" smtClean="0">
                <a:latin typeface="David" pitchFamily="34" charset="-79"/>
                <a:cs typeface="David" pitchFamily="34" charset="-79"/>
              </a:rPr>
              <a:t>Micheal</a:t>
            </a:r>
            <a:r>
              <a:rPr lang="en-US" sz="2400" dirty="0" smtClean="0">
                <a:latin typeface="David" pitchFamily="34" charset="-79"/>
                <a:cs typeface="David" pitchFamily="34" charset="-79"/>
              </a:rPr>
              <a:t> </a:t>
            </a:r>
            <a:r>
              <a:rPr lang="en-US" sz="2400" dirty="0" err="1" smtClean="0">
                <a:latin typeface="David" pitchFamily="34" charset="-79"/>
                <a:cs typeface="David" pitchFamily="34" charset="-79"/>
              </a:rPr>
              <a:t>Shamos</a:t>
            </a:r>
            <a:r>
              <a:rPr lang="he-IL" sz="2400" dirty="0" smtClean="0">
                <a:latin typeface="David" pitchFamily="34" charset="-79"/>
                <a:cs typeface="David" pitchFamily="34" charset="-79"/>
              </a:rPr>
              <a:t>.</a:t>
            </a:r>
            <a:endParaRPr lang="he-IL" sz="2400" dirty="0">
              <a:latin typeface="David" pitchFamily="34" charset="-79"/>
              <a:cs typeface="David" pitchFamily="34" charset="-79"/>
            </a:endParaRPr>
          </a:p>
        </p:txBody>
      </p:sp>
    </p:spTree>
    <p:extLst>
      <p:ext uri="{BB962C8B-B14F-4D97-AF65-F5344CB8AC3E}">
        <p14:creationId xmlns:p14="http://schemas.microsoft.com/office/powerpoint/2010/main" val="275115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15</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2" name="TextBox 1"/>
          <p:cNvSpPr txBox="1"/>
          <p:nvPr/>
        </p:nvSpPr>
        <p:spPr>
          <a:xfrm>
            <a:off x="611560" y="83671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משפט (ללא הוכחה)</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7" name="TextBox 6"/>
              <p:cNvSpPr txBox="1"/>
              <p:nvPr/>
            </p:nvSpPr>
            <p:spPr>
              <a:xfrm>
                <a:off x="611560" y="1320697"/>
                <a:ext cx="7920880" cy="1172199"/>
              </a:xfrm>
              <a:prstGeom prst="rect">
                <a:avLst/>
              </a:prstGeom>
              <a:noFill/>
            </p:spPr>
            <p:txBody>
              <a:bodyPr wrap="square" rtlCol="1">
                <a:noAutofit/>
              </a:bodyPr>
              <a:lstStyle/>
              <a:p>
                <a:pPr algn="r" rtl="1">
                  <a:lnSpc>
                    <a:spcPct val="150000"/>
                  </a:lnSpc>
                </a:pPr>
                <a:r>
                  <a:rPr lang="he-IL" sz="2400" dirty="0" smtClean="0">
                    <a:latin typeface="David" pitchFamily="34" charset="-79"/>
                    <a:cs typeface="David" pitchFamily="34" charset="-79"/>
                  </a:rPr>
                  <a:t>תהי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קבוצת נקודות במישור בסדר כלשהו. אלגוריתם שמוצא את קמור הנקודות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לא יכול להיות מהיר יותר מאשר </a:t>
                </a:r>
                <a14:m>
                  <m:oMath xmlns:m="http://schemas.openxmlformats.org/officeDocument/2006/math">
                    <m:r>
                      <a:rPr lang="en-US" sz="2400" b="0" i="1" smtClean="0">
                        <a:latin typeface="Cambria Math"/>
                        <a:cs typeface="David" pitchFamily="34" charset="-79"/>
                      </a:rPr>
                      <m:t>𝑂</m:t>
                    </m:r>
                    <m:r>
                      <a:rPr lang="en-US" sz="2400" b="0" i="1" smtClean="0">
                        <a:latin typeface="Cambria Math"/>
                        <a:cs typeface="David" pitchFamily="34" charset="-79"/>
                      </a:rPr>
                      <m:t>(</m:t>
                    </m:r>
                    <m:r>
                      <a:rPr lang="en-US" sz="2400" b="0" i="1" smtClean="0">
                        <a:latin typeface="Cambria Math"/>
                        <a:cs typeface="David" pitchFamily="34" charset="-79"/>
                      </a:rPr>
                      <m:t>𝑛𝑙𝑜𝑔𝑛</m:t>
                    </m:r>
                    <m:r>
                      <a:rPr lang="en-US" sz="2400" b="0" i="1" smtClean="0">
                        <a:latin typeface="Cambria Math"/>
                        <a:cs typeface="David" pitchFamily="34" charset="-79"/>
                      </a:rPr>
                      <m:t>)</m:t>
                    </m:r>
                  </m:oMath>
                </a14:m>
                <a:r>
                  <a:rPr lang="he-IL" sz="2400" dirty="0" smtClean="0">
                    <a:latin typeface="David" pitchFamily="34" charset="-79"/>
                    <a:cs typeface="David" pitchFamily="34" charset="-79"/>
                  </a:rPr>
                  <a:t>.</a:t>
                </a:r>
                <a:endParaRPr lang="he-IL" sz="2400" dirty="0">
                  <a:latin typeface="David" pitchFamily="34" charset="-79"/>
                  <a:cs typeface="David" pitchFamily="34" charset="-79"/>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11560" y="1320697"/>
                <a:ext cx="7920880" cy="1172199"/>
              </a:xfrm>
              <a:prstGeom prst="rect">
                <a:avLst/>
              </a:prstGeom>
              <a:blipFill rotWithShape="1">
                <a:blip r:embed="rId3"/>
                <a:stretch>
                  <a:fillRect r="-1154" b="-9896"/>
                </a:stretch>
              </a:blipFill>
            </p:spPr>
            <p:txBody>
              <a:bodyPr/>
              <a:lstStyle/>
              <a:p>
                <a:r>
                  <a:rPr lang="he-IL">
                    <a:noFill/>
                  </a:rPr>
                  <a:t> </a:t>
                </a:r>
              </a:p>
            </p:txBody>
          </p:sp>
        </mc:Fallback>
      </mc:AlternateContent>
      <p:sp>
        <p:nvSpPr>
          <p:cNvPr id="8" name="TextBox 7"/>
          <p:cNvSpPr txBox="1"/>
          <p:nvPr/>
        </p:nvSpPr>
        <p:spPr>
          <a:xfrm>
            <a:off x="623220" y="2780928"/>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כלומר</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9" name="TextBox 8"/>
              <p:cNvSpPr txBox="1"/>
              <p:nvPr/>
            </p:nvSpPr>
            <p:spPr>
              <a:xfrm>
                <a:off x="611560" y="3356992"/>
                <a:ext cx="7920880" cy="1476164"/>
              </a:xfrm>
              <a:prstGeom prst="rect">
                <a:avLst/>
              </a:prstGeom>
              <a:noFill/>
            </p:spPr>
            <p:txBody>
              <a:bodyPr wrap="square" rtlCol="1">
                <a:noAutofit/>
              </a:bodyPr>
              <a:lstStyle/>
              <a:p>
                <a:pPr algn="ctr" rtl="1">
                  <a:lnSpc>
                    <a:spcPct val="150000"/>
                  </a:lnSpc>
                </a:pPr>
                <a:r>
                  <a:rPr lang="he-IL" sz="2400" dirty="0" smtClean="0">
                    <a:latin typeface="David" pitchFamily="34" charset="-79"/>
                    <a:cs typeface="David" pitchFamily="34" charset="-79"/>
                  </a:rPr>
                  <a:t>אין אלגוריתמים שהם טובים יותר מבחינה אסימפטומטית מאשר </a:t>
                </a:r>
                <a14:m>
                  <m:oMath xmlns:m="http://schemas.openxmlformats.org/officeDocument/2006/math">
                    <m:r>
                      <a:rPr lang="en-US" sz="2400" i="1">
                        <a:latin typeface="Cambria Math"/>
                        <a:cs typeface="David" pitchFamily="34" charset="-79"/>
                      </a:rPr>
                      <m:t>𝑂</m:t>
                    </m:r>
                    <m:d>
                      <m:dPr>
                        <m:ctrlPr>
                          <a:rPr lang="en-US" sz="2400" i="1">
                            <a:latin typeface="Cambria Math"/>
                            <a:cs typeface="David" pitchFamily="34" charset="-79"/>
                          </a:rPr>
                        </m:ctrlPr>
                      </m:dPr>
                      <m:e>
                        <m:r>
                          <a:rPr lang="en-US" sz="2400" i="1">
                            <a:latin typeface="Cambria Math"/>
                            <a:cs typeface="David" pitchFamily="34" charset="-79"/>
                          </a:rPr>
                          <m:t>𝑛𝑙𝑜𝑔𝑛</m:t>
                        </m:r>
                      </m:e>
                    </m:d>
                  </m:oMath>
                </a14:m>
                <a:r>
                  <a:rPr lang="he-IL" sz="2400" dirty="0" smtClean="0">
                    <a:latin typeface="David" pitchFamily="34" charset="-79"/>
                    <a:cs typeface="David" pitchFamily="34" charset="-79"/>
                  </a:rPr>
                  <a:t>.</a:t>
                </a:r>
              </a:p>
            </p:txBody>
          </p:sp>
        </mc:Choice>
        <mc:Fallback xmlns="">
          <p:sp>
            <p:nvSpPr>
              <p:cNvPr id="9" name="TextBox 8"/>
              <p:cNvSpPr txBox="1">
                <a:spLocks noRot="1" noChangeAspect="1" noMove="1" noResize="1" noEditPoints="1" noAdjustHandles="1" noChangeArrowheads="1" noChangeShapeType="1" noTextEdit="1"/>
              </p:cNvSpPr>
              <p:nvPr/>
            </p:nvSpPr>
            <p:spPr>
              <a:xfrm>
                <a:off x="611560" y="3356992"/>
                <a:ext cx="7920880" cy="1476164"/>
              </a:xfrm>
              <a:prstGeom prst="rect">
                <a:avLst/>
              </a:prstGeom>
              <a:blipFill rotWithShape="1">
                <a:blip r:embed="rId4"/>
                <a:stretch>
                  <a:fillRect/>
                </a:stretch>
              </a:blipFill>
            </p:spPr>
            <p:txBody>
              <a:bodyPr/>
              <a:lstStyle/>
              <a:p>
                <a:r>
                  <a:rPr lang="he-IL">
                    <a:noFill/>
                  </a:rPr>
                  <a:t> </a:t>
                </a:r>
              </a:p>
            </p:txBody>
          </p:sp>
        </mc:Fallback>
      </mc:AlternateContent>
    </p:spTree>
    <p:extLst>
      <p:ext uri="{BB962C8B-B14F-4D97-AF65-F5344CB8AC3E}">
        <p14:creationId xmlns:p14="http://schemas.microsoft.com/office/powerpoint/2010/main" val="166010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44008" y="908720"/>
            <a:ext cx="3528392" cy="576064"/>
          </a:xfrm>
        </p:spPr>
        <p:txBody>
          <a:bodyPr>
            <a:normAutofit fontScale="90000"/>
          </a:bodyPr>
          <a:lstStyle/>
          <a:p>
            <a:pPr algn="ctr"/>
            <a:r>
              <a:rPr lang="he-IL" b="1" dirty="0" smtClean="0">
                <a:solidFill>
                  <a:schemeClr val="accent1">
                    <a:lumMod val="75000"/>
                  </a:schemeClr>
                </a:solidFill>
              </a:rPr>
              <a:t>אלגוריתם:</a:t>
            </a:r>
            <a:br>
              <a:rPr lang="he-IL" b="1" dirty="0" smtClean="0">
                <a:solidFill>
                  <a:schemeClr val="accent1">
                    <a:lumMod val="75000"/>
                  </a:schemeClr>
                </a:solidFill>
              </a:rPr>
            </a:br>
            <a:r>
              <a:rPr lang="en-US" b="1" dirty="0" smtClean="0">
                <a:solidFill>
                  <a:schemeClr val="accent1">
                    <a:lumMod val="75000"/>
                  </a:schemeClr>
                </a:solidFill>
              </a:rPr>
              <a:t>Divide And Conquer</a:t>
            </a:r>
            <a:endParaRPr lang="he-IL" dirty="0"/>
          </a:p>
        </p:txBody>
      </p:sp>
      <p:sp>
        <p:nvSpPr>
          <p:cNvPr id="9" name="Text Placeholder 8"/>
          <p:cNvSpPr>
            <a:spLocks noGrp="1"/>
          </p:cNvSpPr>
          <p:nvPr>
            <p:ph type="body" sz="half" idx="2"/>
          </p:nvPr>
        </p:nvSpPr>
        <p:spPr>
          <a:xfrm>
            <a:off x="1043608" y="692696"/>
            <a:ext cx="3300573" cy="3672408"/>
          </a:xfrm>
        </p:spPr>
        <p:txBody>
          <a:bodyPr/>
          <a:lstStyle/>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הצגת האלגוריתם.</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תרגיל.</a:t>
            </a:r>
            <a:endParaRPr lang="he-IL" dirty="0">
              <a:solidFill>
                <a:schemeClr val="tx1"/>
              </a:solidFill>
              <a:latin typeface="David" pitchFamily="34" charset="-79"/>
              <a:cs typeface="David" pitchFamily="34" charset="-79"/>
            </a:endParaRPr>
          </a:p>
        </p:txBody>
      </p:sp>
      <p:sp>
        <p:nvSpPr>
          <p:cNvPr id="5" name="Footer Placeholder 4"/>
          <p:cNvSpPr>
            <a:spLocks noGrp="1"/>
          </p:cNvSpPr>
          <p:nvPr>
            <p:ph type="ftr" sz="quarter" idx="11"/>
          </p:nvPr>
        </p:nvSpPr>
        <p:spPr/>
        <p:txBody>
          <a:bodyPr/>
          <a:lstStyle/>
          <a:p>
            <a:pPr algn="ctr"/>
            <a:r>
              <a:rPr lang="he-IL" dirty="0" smtClean="0"/>
              <a:t>חלק ג</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16</a:t>
            </a:fld>
            <a:endParaRPr lang="en-US"/>
          </a:p>
        </p:txBody>
      </p:sp>
      <p:sp>
        <p:nvSpPr>
          <p:cNvPr id="10"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2627736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17</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ננסה גישה שונה</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340768"/>
            <a:ext cx="7920880" cy="3240360"/>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ננסה לבנות אלגוריתם רקורסיבי, כך שעל כל בעיה נקרא </a:t>
            </a:r>
            <a:r>
              <a:rPr lang="he-IL" sz="2400" dirty="0">
                <a:latin typeface="David" pitchFamily="34" charset="-79"/>
                <a:cs typeface="David" pitchFamily="34" charset="-79"/>
              </a:rPr>
              <a:t>ל</a:t>
            </a:r>
            <a:r>
              <a:rPr lang="he-IL" sz="2400" dirty="0" smtClean="0">
                <a:latin typeface="David" pitchFamily="34" charset="-79"/>
                <a:cs typeface="David" pitchFamily="34" charset="-79"/>
              </a:rPr>
              <a:t>אלגוריתם עצמו עם תת-בעיה שהוא יודע לפתור.</a:t>
            </a:r>
          </a:p>
          <a:p>
            <a:pPr algn="r" rtl="1">
              <a:lnSpc>
                <a:spcPct val="125000"/>
              </a:lnSpc>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האלגוריתם "</a:t>
            </a:r>
            <a:r>
              <a:rPr lang="he-IL" sz="2400" dirty="0">
                <a:latin typeface="David" pitchFamily="34" charset="-79"/>
                <a:cs typeface="David" pitchFamily="34" charset="-79"/>
              </a:rPr>
              <a:t>י</a:t>
            </a:r>
            <a:r>
              <a:rPr lang="he-IL" sz="2400" dirty="0" smtClean="0">
                <a:latin typeface="David" pitchFamily="34" charset="-79"/>
                <a:cs typeface="David" pitchFamily="34" charset="-79"/>
              </a:rPr>
              <a:t>מזג" את תת-הבעיות שהוא יודע לפתור ובכך יידע לפתור את הבעיה השלמה.</a:t>
            </a:r>
          </a:p>
        </p:txBody>
      </p:sp>
    </p:spTree>
    <p:extLst>
      <p:ext uri="{BB962C8B-B14F-4D97-AF65-F5344CB8AC3E}">
        <p14:creationId xmlns:p14="http://schemas.microsoft.com/office/powerpoint/2010/main" val="179891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18</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8" name="TextBox 7"/>
              <p:cNvSpPr txBox="1"/>
              <p:nvPr/>
            </p:nvSpPr>
            <p:spPr>
              <a:xfrm>
                <a:off x="611560" y="1196752"/>
                <a:ext cx="7920880" cy="5112568"/>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תהי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קבוצה כלשהי של נקודות במישור, כך שאין שלוש נקודות על אותו קו ישר ושתי נקודות עם אותה קואורדינטת </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נסדר את הנקודות על פי קואורדינטות ה-</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 שלהן.</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נחלק אותן בערך לשתי קבוצות שוות,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כך ש-</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כוללת את קבוצת </a:t>
                </a:r>
                <a14:m>
                  <m:oMath xmlns:m="http://schemas.openxmlformats.org/officeDocument/2006/math">
                    <m:d>
                      <m:dPr>
                        <m:begChr m:val="⌈"/>
                        <m:endChr m:val="⌉"/>
                        <m:ctrlPr>
                          <a:rPr lang="he-IL" sz="2400" i="1" smtClean="0">
                            <a:latin typeface="Cambria Math"/>
                            <a:cs typeface="David" pitchFamily="34" charset="-79"/>
                          </a:rPr>
                        </m:ctrlPr>
                      </m:dPr>
                      <m:e>
                        <m:r>
                          <a:rPr lang="en-US" sz="2400" b="0" i="1" smtClean="0">
                            <a:latin typeface="Cambria Math"/>
                            <a:cs typeface="David" pitchFamily="34" charset="-79"/>
                          </a:rPr>
                          <m:t>𝑛</m:t>
                        </m:r>
                        <m:r>
                          <a:rPr lang="en-US" sz="2400" b="0" i="1" smtClean="0">
                            <a:latin typeface="Cambria Math"/>
                            <a:cs typeface="David" pitchFamily="34" charset="-79"/>
                          </a:rPr>
                          <m:t>/</m:t>
                        </m:r>
                        <m:r>
                          <a:rPr lang="en-US" sz="2400" b="0" i="1" smtClean="0">
                            <a:latin typeface="Cambria Math"/>
                            <a:cs typeface="David" pitchFamily="34" charset="-79"/>
                          </a:rPr>
                          <m:t>2</m:t>
                        </m:r>
                      </m:e>
                    </m:d>
                  </m:oMath>
                </a14:m>
                <a:r>
                  <a:rPr lang="he-IL" sz="2400" dirty="0" smtClean="0">
                    <a:latin typeface="David" pitchFamily="34" charset="-79"/>
                    <a:cs typeface="David" pitchFamily="34" charset="-79"/>
                  </a:rPr>
                  <a:t> הנקודות השמאליות ביותר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כוללת את קבוצת </a:t>
                </a:r>
                <a14:m>
                  <m:oMath xmlns:m="http://schemas.openxmlformats.org/officeDocument/2006/math">
                    <m:d>
                      <m:dPr>
                        <m:begChr m:val="⌊"/>
                        <m:endChr m:val="⌋"/>
                        <m:ctrlPr>
                          <a:rPr lang="he-IL" sz="2400" i="1" smtClean="0">
                            <a:latin typeface="Cambria Math"/>
                            <a:cs typeface="David" pitchFamily="34" charset="-79"/>
                          </a:rPr>
                        </m:ctrlPr>
                      </m:dPr>
                      <m:e>
                        <m:r>
                          <a:rPr lang="en-US" sz="2400" b="0" i="1" smtClean="0">
                            <a:latin typeface="Cambria Math"/>
                            <a:cs typeface="David" pitchFamily="34" charset="-79"/>
                          </a:rPr>
                          <m:t>𝑛</m:t>
                        </m:r>
                        <m:r>
                          <a:rPr lang="en-US" sz="2400" b="0" i="1" smtClean="0">
                            <a:latin typeface="Cambria Math"/>
                            <a:cs typeface="David" pitchFamily="34" charset="-79"/>
                          </a:rPr>
                          <m:t>/</m:t>
                        </m:r>
                        <m:r>
                          <a:rPr lang="en-US" sz="2400" b="0" i="1" smtClean="0">
                            <a:latin typeface="Cambria Math"/>
                            <a:cs typeface="David" pitchFamily="34" charset="-79"/>
                          </a:rPr>
                          <m:t>2</m:t>
                        </m:r>
                      </m:e>
                    </m:d>
                  </m:oMath>
                </a14:m>
                <a:r>
                  <a:rPr lang="he-IL" sz="2400" dirty="0" smtClean="0">
                    <a:latin typeface="David" pitchFamily="34" charset="-79"/>
                    <a:cs typeface="David" pitchFamily="34" charset="-79"/>
                  </a:rPr>
                  <a:t> הימניות ביותר.</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נחשב את הקמור של הקבוצות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באמצעות </a:t>
                </a:r>
                <a:r>
                  <a:rPr lang="en-US" sz="2400" dirty="0" err="1" smtClean="0">
                    <a:latin typeface="David" pitchFamily="34" charset="-79"/>
                    <a:cs typeface="David" pitchFamily="34" charset="-79"/>
                  </a:rPr>
                  <a:t>Divide&amp;Conquer</a:t>
                </a:r>
                <a:r>
                  <a:rPr lang="he-IL" sz="2400" dirty="0" smtClean="0">
                    <a:latin typeface="David" pitchFamily="34" charset="-79"/>
                    <a:cs typeface="David" pitchFamily="34" charset="-79"/>
                  </a:rPr>
                  <a:t> בצורה רקורסיבית, כלומר נפעיל את האלגוריתם שוב על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ועל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לבסוף נמזג את שני הקמורים </a:t>
                </a:r>
                <a:r>
                  <a:rPr lang="en-US" sz="2400" dirty="0" err="1" smtClean="0">
                    <a:latin typeface="David" pitchFamily="34" charset="-79"/>
                    <a:cs typeface="David" pitchFamily="34" charset="-79"/>
                  </a:rPr>
                  <a:t>conv</a:t>
                </a:r>
                <a:r>
                  <a:rPr lang="en-US" sz="2400" dirty="0" smtClean="0">
                    <a:latin typeface="David" pitchFamily="34" charset="-79"/>
                    <a:cs typeface="David" pitchFamily="34" charset="-79"/>
                  </a:rPr>
                  <a:t> (A), </a:t>
                </a:r>
                <a:r>
                  <a:rPr lang="en-US" sz="2400" dirty="0" err="1" smtClean="0">
                    <a:latin typeface="David" pitchFamily="34" charset="-79"/>
                    <a:cs typeface="David" pitchFamily="34" charset="-79"/>
                  </a:rPr>
                  <a:t>conv</a:t>
                </a:r>
                <a:r>
                  <a:rPr lang="en-US" sz="2400" dirty="0" smtClean="0">
                    <a:latin typeface="David" pitchFamily="34" charset="-79"/>
                    <a:cs typeface="David" pitchFamily="34" charset="-79"/>
                  </a:rPr>
                  <a:t> (B)</a:t>
                </a:r>
                <a:r>
                  <a:rPr lang="he-IL" sz="2400" dirty="0" smtClean="0">
                    <a:latin typeface="David" pitchFamily="34" charset="-79"/>
                    <a:cs typeface="David" pitchFamily="34" charset="-79"/>
                  </a:rPr>
                  <a:t> שמצאנו ונקבל את </a:t>
                </a:r>
                <a:r>
                  <a:rPr lang="en-US" sz="2400" dirty="0" err="1" smtClean="0">
                    <a:latin typeface="David" pitchFamily="34" charset="-79"/>
                    <a:cs typeface="David" pitchFamily="34" charset="-79"/>
                  </a:rPr>
                  <a:t>conv</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הקמור המבוקש.</a:t>
                </a:r>
              </a:p>
            </p:txBody>
          </p:sp>
        </mc:Choice>
        <mc:Fallback xmlns="">
          <p:sp>
            <p:nvSpPr>
              <p:cNvPr id="8" name="TextBox 7"/>
              <p:cNvSpPr txBox="1">
                <a:spLocks noRot="1" noChangeAspect="1" noMove="1" noResize="1" noEditPoints="1" noAdjustHandles="1" noChangeArrowheads="1" noChangeShapeType="1" noTextEdit="1"/>
              </p:cNvSpPr>
              <p:nvPr/>
            </p:nvSpPr>
            <p:spPr>
              <a:xfrm>
                <a:off x="611560" y="1196752"/>
                <a:ext cx="7920880" cy="5112568"/>
              </a:xfrm>
              <a:prstGeom prst="rect">
                <a:avLst/>
              </a:prstGeom>
              <a:blipFill rotWithShape="1">
                <a:blip r:embed="rId3"/>
                <a:stretch>
                  <a:fillRect l="-923" r="-1077"/>
                </a:stretch>
              </a:blipFill>
            </p:spPr>
            <p:txBody>
              <a:bodyPr/>
              <a:lstStyle/>
              <a:p>
                <a:r>
                  <a:rPr lang="he-IL">
                    <a:noFill/>
                  </a:rPr>
                  <a:t> </a:t>
                </a:r>
              </a:p>
            </p:txBody>
          </p:sp>
        </mc:Fallback>
      </mc:AlternateContent>
    </p:spTree>
    <p:extLst>
      <p:ext uri="{BB962C8B-B14F-4D97-AF65-F5344CB8AC3E}">
        <p14:creationId xmlns:p14="http://schemas.microsoft.com/office/powerpoint/2010/main" val="144719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19</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049" y="1700810"/>
            <a:ext cx="8115902" cy="388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דוגמת הרצה</a:t>
            </a:r>
            <a:endParaRPr lang="he-IL" sz="3200" b="1" dirty="0">
              <a:solidFill>
                <a:srgbClr val="CC3300"/>
              </a:solidFill>
              <a:latin typeface="David" pitchFamily="34" charset="-79"/>
              <a:cs typeface="David" pitchFamily="34" charset="-79"/>
            </a:endParaRPr>
          </a:p>
        </p:txBody>
      </p:sp>
    </p:spTree>
    <p:extLst>
      <p:ext uri="{BB962C8B-B14F-4D97-AF65-F5344CB8AC3E}">
        <p14:creationId xmlns:p14="http://schemas.microsoft.com/office/powerpoint/2010/main" val="222077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734424" y="692696"/>
            <a:ext cx="3300984" cy="576064"/>
          </a:xfrm>
        </p:spPr>
        <p:txBody>
          <a:bodyPr>
            <a:normAutofit/>
          </a:bodyPr>
          <a:lstStyle/>
          <a:p>
            <a:pPr algn="ctr"/>
            <a:r>
              <a:rPr lang="he-IL" b="1" dirty="0" smtClean="0">
                <a:solidFill>
                  <a:schemeClr val="accent1">
                    <a:lumMod val="75000"/>
                  </a:schemeClr>
                </a:solidFill>
              </a:rPr>
              <a:t>תקציר ההרצאה</a:t>
            </a:r>
            <a:endParaRPr lang="he-IL" dirty="0"/>
          </a:p>
        </p:txBody>
      </p:sp>
      <p:sp>
        <p:nvSpPr>
          <p:cNvPr id="9" name="Text Placeholder 8"/>
          <p:cNvSpPr>
            <a:spLocks noGrp="1"/>
          </p:cNvSpPr>
          <p:nvPr>
            <p:ph type="body" sz="half" idx="2"/>
          </p:nvPr>
        </p:nvSpPr>
        <p:spPr>
          <a:xfrm>
            <a:off x="1043608" y="692696"/>
            <a:ext cx="3300573" cy="3672408"/>
          </a:xfrm>
        </p:spPr>
        <p:txBody>
          <a:bodyPr/>
          <a:lstStyle/>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חזרה על קְמוֹרים ואלגוריתם גראהם.</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גבול תחתון לחישובי קמורים.</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אלגוריתם  </a:t>
            </a:r>
            <a:r>
              <a:rPr lang="en-US" dirty="0" smtClean="0">
                <a:solidFill>
                  <a:schemeClr val="tx1"/>
                </a:solidFill>
                <a:latin typeface="David" pitchFamily="34" charset="-79"/>
                <a:cs typeface="David" pitchFamily="34" charset="-79"/>
              </a:rPr>
              <a:t>Divide And Conquer</a:t>
            </a:r>
            <a:r>
              <a:rPr lang="he-IL" dirty="0" smtClean="0">
                <a:solidFill>
                  <a:schemeClr val="tx1"/>
                </a:solidFill>
                <a:latin typeface="David" pitchFamily="34" charset="-79"/>
                <a:cs typeface="David" pitchFamily="34" charset="-79"/>
              </a:rPr>
              <a:t>.</a:t>
            </a:r>
          </a:p>
          <a:p>
            <a:pPr marL="285750" indent="-285750">
              <a:lnSpc>
                <a:spcPct val="200000"/>
              </a:lnSpc>
              <a:buClrTx/>
              <a:buFont typeface="Arial" pitchFamily="34" charset="0"/>
              <a:buChar char="•"/>
            </a:pPr>
            <a:r>
              <a:rPr lang="he-IL" dirty="0">
                <a:solidFill>
                  <a:schemeClr val="tx1"/>
                </a:solidFill>
                <a:latin typeface="David" pitchFamily="34" charset="-79"/>
                <a:cs typeface="David" pitchFamily="34" charset="-79"/>
              </a:rPr>
              <a:t>קְמוֹרים בתלת </a:t>
            </a:r>
            <a:r>
              <a:rPr lang="he-IL" dirty="0" smtClean="0">
                <a:solidFill>
                  <a:schemeClr val="tx1"/>
                </a:solidFill>
                <a:latin typeface="David" pitchFamily="34" charset="-79"/>
                <a:cs typeface="David" pitchFamily="34" charset="-79"/>
              </a:rPr>
              <a:t>ממד:</a:t>
            </a:r>
          </a:p>
          <a:p>
            <a:pPr marL="742950" lvl="1"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אלגוריתם </a:t>
            </a:r>
            <a:r>
              <a:rPr lang="en-US" dirty="0" smtClean="0">
                <a:solidFill>
                  <a:schemeClr val="tx1"/>
                </a:solidFill>
                <a:latin typeface="David" pitchFamily="34" charset="-79"/>
                <a:cs typeface="David" pitchFamily="34" charset="-79"/>
              </a:rPr>
              <a:t>Divide And Conquer </a:t>
            </a:r>
            <a:r>
              <a:rPr lang="he-IL" dirty="0" smtClean="0">
                <a:solidFill>
                  <a:schemeClr val="tx1"/>
                </a:solidFill>
                <a:latin typeface="David" pitchFamily="34" charset="-79"/>
                <a:cs typeface="David" pitchFamily="34" charset="-79"/>
              </a:rPr>
              <a:t>.</a:t>
            </a:r>
          </a:p>
          <a:p>
            <a:pPr marL="742950" lvl="1"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אלגוריתם </a:t>
            </a:r>
            <a:r>
              <a:rPr lang="en-US" dirty="0" smtClean="0">
                <a:solidFill>
                  <a:schemeClr val="tx1"/>
                </a:solidFill>
                <a:latin typeface="David" pitchFamily="34" charset="-79"/>
                <a:cs typeface="David" pitchFamily="34" charset="-79"/>
              </a:rPr>
              <a:t>The Incremental Algorithm</a:t>
            </a:r>
            <a:r>
              <a:rPr lang="he-IL" dirty="0" smtClean="0">
                <a:solidFill>
                  <a:schemeClr val="tx1"/>
                </a:solidFill>
                <a:latin typeface="David" pitchFamily="34" charset="-79"/>
                <a:cs typeface="David" pitchFamily="34" charset="-79"/>
              </a:rPr>
              <a:t>.</a:t>
            </a:r>
          </a:p>
          <a:p>
            <a:pPr marL="285750" indent="-285750">
              <a:lnSpc>
                <a:spcPct val="150000"/>
              </a:lnSpc>
              <a:buClrTx/>
              <a:buFont typeface="Arial" pitchFamily="34" charset="0"/>
              <a:buChar char="•"/>
            </a:pPr>
            <a:endParaRPr lang="he-IL" dirty="0">
              <a:solidFill>
                <a:schemeClr val="tx1"/>
              </a:solidFill>
              <a:latin typeface="David" pitchFamily="34" charset="-79"/>
              <a:cs typeface="David" pitchFamily="34" charset="-79"/>
            </a:endParaRPr>
          </a:p>
        </p:txBody>
      </p:sp>
      <p:sp>
        <p:nvSpPr>
          <p:cNvPr id="5" name="Footer Placeholder 4"/>
          <p:cNvSpPr>
            <a:spLocks noGrp="1"/>
          </p:cNvSpPr>
          <p:nvPr>
            <p:ph type="ftr" sz="quarter" idx="11"/>
          </p:nvPr>
        </p:nvSpPr>
        <p:spPr/>
        <p:txBody>
          <a:bodyPr/>
          <a:lstStyle/>
          <a:p>
            <a:pPr algn="ctr"/>
            <a:r>
              <a:rPr lang="he-IL" dirty="0" smtClean="0"/>
              <a:t>כללי</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2</a:t>
            </a:fld>
            <a:endParaRPr lang="en-US"/>
          </a:p>
        </p:txBody>
      </p:sp>
      <p:sp>
        <p:nvSpPr>
          <p:cNvPr id="10" name="Date Placeholder 3"/>
          <p:cNvSpPr>
            <a:spLocks noGrp="1"/>
          </p:cNvSpPr>
          <p:nvPr>
            <p:ph type="dt" sz="half" idx="10"/>
          </p:nvPr>
        </p:nvSpPr>
        <p:spPr>
          <a:xfrm>
            <a:off x="5997388" y="224492"/>
            <a:ext cx="2133600" cy="365125"/>
          </a:xfrm>
        </p:spPr>
        <p:txBody>
          <a:bodyPr/>
          <a:lstStyle/>
          <a:p>
            <a:r>
              <a:rPr lang="en-US" dirty="0" smtClean="0"/>
              <a:t>12/12/11</a:t>
            </a:r>
            <a:endParaRPr lang="en-US" dirty="0"/>
          </a:p>
        </p:txBody>
      </p:sp>
    </p:spTree>
    <p:extLst>
      <p:ext uri="{BB962C8B-B14F-4D97-AF65-F5344CB8AC3E}">
        <p14:creationId xmlns:p14="http://schemas.microsoft.com/office/powerpoint/2010/main" val="2306173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4077072"/>
            <a:ext cx="7416824" cy="2294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20</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8" name="TextBox 7"/>
              <p:cNvSpPr txBox="1"/>
              <p:nvPr/>
            </p:nvSpPr>
            <p:spPr>
              <a:xfrm>
                <a:off x="611560" y="1340768"/>
                <a:ext cx="7920880" cy="5112568"/>
              </a:xfrm>
              <a:prstGeom prst="rect">
                <a:avLst/>
              </a:prstGeom>
              <a:noFill/>
            </p:spPr>
            <p:txBody>
              <a:bodyPr wrap="square" rtlCol="1">
                <a:noAutofit/>
              </a:bodyPr>
              <a:lstStyle/>
              <a:p>
                <a:pPr marL="342900" indent="-342900" algn="r" rtl="1">
                  <a:buFont typeface="Arial" pitchFamily="34" charset="0"/>
                  <a:buChar char="•"/>
                </a:pPr>
                <a:r>
                  <a:rPr lang="he-IL" sz="2400" dirty="0" smtClean="0">
                    <a:latin typeface="David" pitchFamily="34" charset="-79"/>
                    <a:cs typeface="David" pitchFamily="34" charset="-79"/>
                  </a:rPr>
                  <a:t>הנחת הבסיס של האלגוריתם היא קבוצה עם 3 נקודות או פחות ואז הקמור הוא ברור מאליו (הנקודות על פי סדר).</a:t>
                </a:r>
              </a:p>
              <a:p>
                <a:pPr marL="342900" indent="-342900" algn="r" rtl="1">
                  <a:buFont typeface="Arial" pitchFamily="34" charset="0"/>
                  <a:buChar char="•"/>
                </a:pPr>
                <a:r>
                  <a:rPr lang="he-IL" sz="2400" dirty="0" smtClean="0">
                    <a:latin typeface="David" pitchFamily="34" charset="-79"/>
                    <a:cs typeface="David" pitchFamily="34" charset="-79"/>
                  </a:rPr>
                  <a:t>עתה יש לנו בעיה – איך ממזגים? עלינו למצוא את המשיקים בין שני הקמורים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כך שמשיק אחד יתמוך בקמורים מלמעלה ואחר שיתמוך בקמורים מלמטה.</a:t>
                </a:r>
              </a:p>
              <a:p>
                <a:pPr marL="342900" indent="-342900" algn="r" rtl="1">
                  <a:buFont typeface="Arial" pitchFamily="34" charset="0"/>
                  <a:buChar char="•"/>
                </a:pPr>
                <a:r>
                  <a:rPr lang="he-IL" sz="2400" dirty="0" smtClean="0">
                    <a:latin typeface="David" pitchFamily="34" charset="-79"/>
                    <a:cs typeface="David" pitchFamily="34" charset="-79"/>
                  </a:rPr>
                  <a:t>כל זאת עלינו לבצע ביעילות טובה יותר מאשר </a:t>
                </a:r>
                <a14:m>
                  <m:oMath xmlns:m="http://schemas.openxmlformats.org/officeDocument/2006/math">
                    <m:sSup>
                      <m:sSupPr>
                        <m:ctrlPr>
                          <a:rPr lang="en-US" sz="2400" i="1" smtClean="0">
                            <a:latin typeface="Cambria Math"/>
                            <a:cs typeface="David" pitchFamily="34" charset="-79"/>
                          </a:rPr>
                        </m:ctrlPr>
                      </m:sSupPr>
                      <m:e>
                        <m:r>
                          <a:rPr lang="en-US" sz="2400" b="0" i="1" smtClean="0">
                            <a:latin typeface="Cambria Math"/>
                            <a:cs typeface="David" pitchFamily="34" charset="-79"/>
                          </a:rPr>
                          <m:t>𝑂</m:t>
                        </m:r>
                        <m:r>
                          <a:rPr lang="en-US" sz="2400" b="0" i="1" smtClean="0">
                            <a:latin typeface="Cambria Math"/>
                            <a:cs typeface="David" pitchFamily="34" charset="-79"/>
                          </a:rPr>
                          <m:t>(</m:t>
                        </m:r>
                        <m:r>
                          <a:rPr lang="en-US" sz="2400" b="0" i="1" smtClean="0">
                            <a:latin typeface="Cambria Math"/>
                            <a:cs typeface="David" pitchFamily="34" charset="-79"/>
                          </a:rPr>
                          <m:t>𝑛</m:t>
                        </m:r>
                      </m:e>
                      <m:sup>
                        <m:r>
                          <a:rPr lang="en-US" sz="2400" i="1" smtClean="0">
                            <a:latin typeface="Cambria Math"/>
                            <a:cs typeface="David" pitchFamily="34" charset="-79"/>
                          </a:rPr>
                          <m:t>2</m:t>
                        </m:r>
                      </m:sup>
                    </m:sSup>
                    <m:r>
                      <a:rPr lang="en-US" sz="2400" b="0" i="1" smtClean="0">
                        <a:latin typeface="Cambria Math"/>
                        <a:cs typeface="David" pitchFamily="34" charset="-79"/>
                      </a:rPr>
                      <m:t>)</m:t>
                    </m:r>
                  </m:oMath>
                </a14:m>
                <a:r>
                  <a:rPr lang="he-IL" sz="2400" dirty="0" smtClean="0">
                    <a:latin typeface="David" pitchFamily="34" charset="-79"/>
                    <a:cs typeface="David" pitchFamily="34" charset="-79"/>
                  </a:rPr>
                  <a:t>.	</a:t>
                </a:r>
              </a:p>
              <a:p>
                <a:pPr algn="r" rtl="1"/>
                <a:r>
                  <a:rPr lang="he-IL" sz="2400" dirty="0" smtClean="0">
                    <a:latin typeface="David" pitchFamily="34" charset="-79"/>
                    <a:cs typeface="David" pitchFamily="34" charset="-79"/>
                  </a:rPr>
                  <a:t>     (כמו ב-</a:t>
                </a:r>
                <a:r>
                  <a:rPr lang="en-US" sz="2400" dirty="0" smtClean="0">
                    <a:latin typeface="David" pitchFamily="34" charset="-79"/>
                    <a:cs typeface="David" pitchFamily="34" charset="-79"/>
                  </a:rPr>
                  <a:t>Incremental Algorithm</a:t>
                </a:r>
                <a:r>
                  <a:rPr lang="he-IL" sz="2400" dirty="0" smtClean="0">
                    <a:latin typeface="David" pitchFamily="34" charset="-79"/>
                    <a:cs typeface="David" pitchFamily="34" charset="-79"/>
                  </a:rPr>
                  <a:t> למשל).</a:t>
                </a:r>
              </a:p>
            </p:txBody>
          </p:sp>
        </mc:Choice>
        <mc:Fallback xmlns="">
          <p:sp>
            <p:nvSpPr>
              <p:cNvPr id="8" name="TextBox 7"/>
              <p:cNvSpPr txBox="1">
                <a:spLocks noRot="1" noChangeAspect="1" noMove="1" noResize="1" noEditPoints="1" noAdjustHandles="1" noChangeArrowheads="1" noChangeShapeType="1" noTextEdit="1"/>
              </p:cNvSpPr>
              <p:nvPr/>
            </p:nvSpPr>
            <p:spPr>
              <a:xfrm>
                <a:off x="611560" y="1340768"/>
                <a:ext cx="7920880" cy="5112568"/>
              </a:xfrm>
              <a:prstGeom prst="rect">
                <a:avLst/>
              </a:prstGeom>
              <a:blipFill rotWithShape="1">
                <a:blip r:embed="rId4"/>
                <a:stretch>
                  <a:fillRect l="-1385" t="-954" r="-1154"/>
                </a:stretch>
              </a:blipFill>
            </p:spPr>
            <p:txBody>
              <a:bodyPr/>
              <a:lstStyle/>
              <a:p>
                <a:r>
                  <a:rPr lang="he-IL">
                    <a:noFill/>
                  </a:rPr>
                  <a:t> </a:t>
                </a:r>
              </a:p>
            </p:txBody>
          </p:sp>
        </mc:Fallback>
      </mc:AlternateContent>
      <p:sp>
        <p:nvSpPr>
          <p:cNvPr id="9" name="TextBox 8"/>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p:spTree>
    <p:extLst>
      <p:ext uri="{BB962C8B-B14F-4D97-AF65-F5344CB8AC3E}">
        <p14:creationId xmlns:p14="http://schemas.microsoft.com/office/powerpoint/2010/main" val="325249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21</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תרגיל</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340768"/>
            <a:ext cx="7920880" cy="792088"/>
          </a:xfrm>
          <a:prstGeom prst="rect">
            <a:avLst/>
          </a:prstGeom>
          <a:noFill/>
        </p:spPr>
        <p:txBody>
          <a:bodyPr wrap="square" rtlCol="1">
            <a:noAutofit/>
          </a:bodyPr>
          <a:lstStyle/>
          <a:p>
            <a:pPr algn="r" rtl="1"/>
            <a:r>
              <a:rPr lang="he-IL" sz="2400" dirty="0" smtClean="0">
                <a:latin typeface="David" pitchFamily="34" charset="-79"/>
                <a:cs typeface="David" pitchFamily="34" charset="-79"/>
              </a:rPr>
              <a:t>האם תמיד הנקודות הגבוהות והנמוכות ביותר של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הן נקודות ההשקה שאנו מחפשים?</a:t>
            </a:r>
          </a:p>
        </p:txBody>
      </p:sp>
      <p:sp>
        <p:nvSpPr>
          <p:cNvPr id="9" name="TextBox 8"/>
          <p:cNvSpPr txBox="1"/>
          <p:nvPr/>
        </p:nvSpPr>
        <p:spPr>
          <a:xfrm>
            <a:off x="623220" y="227687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פתרון</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2852936"/>
            <a:ext cx="7920880" cy="792088"/>
          </a:xfrm>
          <a:prstGeom prst="rect">
            <a:avLst/>
          </a:prstGeom>
          <a:noFill/>
        </p:spPr>
        <p:txBody>
          <a:bodyPr wrap="square" rtlCol="1">
            <a:noAutofit/>
          </a:bodyPr>
          <a:lstStyle/>
          <a:p>
            <a:pPr algn="r" rtl="1"/>
            <a:r>
              <a:rPr lang="he-IL" sz="2400" dirty="0" smtClean="0">
                <a:latin typeface="David" pitchFamily="34" charset="-79"/>
                <a:cs typeface="David" pitchFamily="34" charset="-79"/>
              </a:rPr>
              <a:t>לא בהכרח. נביט על הקמורים הבאים :</a:t>
            </a:r>
          </a:p>
          <a:p>
            <a:pPr algn="r" rtl="1"/>
            <a:endParaRPr lang="he-IL" sz="2400" b="1" dirty="0" smtClean="0">
              <a:latin typeface="David" pitchFamily="34" charset="-79"/>
              <a:cs typeface="David" pitchFamily="34" charset="-79"/>
            </a:endParaRPr>
          </a:p>
          <a:p>
            <a:pPr algn="r" rtl="1"/>
            <a:r>
              <a:rPr lang="he-IL" sz="2400" b="1" dirty="0" smtClean="0">
                <a:latin typeface="David" pitchFamily="34" charset="-79"/>
                <a:cs typeface="David" pitchFamily="34" charset="-79"/>
              </a:rPr>
              <a:t>למשל :</a:t>
            </a:r>
          </a:p>
        </p:txBody>
      </p:sp>
      <p:pic>
        <p:nvPicPr>
          <p:cNvPr id="1027" name="Picture 3" descr="C:\Users\Lexx\AppData\Local\Microsoft\Windows\Temporary Internet Files\Content.IE5\6LK2276V\MC90043763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6" y="476670"/>
            <a:ext cx="1008114" cy="1008114"/>
          </a:xfrm>
          <a:prstGeom prst="rect">
            <a:avLst/>
          </a:prstGeom>
          <a:noFill/>
          <a:extLst>
            <a:ext uri="{909E8E84-426E-40DD-AFC4-6F175D3DCCD1}">
              <a14:hiddenFill xmlns:a14="http://schemas.microsoft.com/office/drawing/2010/main">
                <a:solidFill>
                  <a:srgbClr val="FFFFFF"/>
                </a:solidFill>
              </a14:hiddenFill>
            </a:ext>
          </a:extLst>
        </p:spPr>
      </p:pic>
      <p:sp>
        <p:nvSpPr>
          <p:cNvPr id="2" name="Parallelogram 1"/>
          <p:cNvSpPr/>
          <p:nvPr/>
        </p:nvSpPr>
        <p:spPr>
          <a:xfrm rot="20962528">
            <a:off x="1552457" y="4903676"/>
            <a:ext cx="2261964" cy="1080120"/>
          </a:xfrm>
          <a:prstGeom prst="parallelogram">
            <a:avLst>
              <a:gd name="adj" fmla="val 50479"/>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1" name="Parallelogram 70"/>
          <p:cNvSpPr/>
          <p:nvPr/>
        </p:nvSpPr>
        <p:spPr>
          <a:xfrm rot="20962528">
            <a:off x="4174068" y="3988304"/>
            <a:ext cx="2261964" cy="1080120"/>
          </a:xfrm>
          <a:prstGeom prst="parallelogram">
            <a:avLst>
              <a:gd name="adj" fmla="val 50479"/>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cxnSp>
        <p:nvCxnSpPr>
          <p:cNvPr id="75" name="Straight Connector 74"/>
          <p:cNvCxnSpPr/>
          <p:nvPr/>
        </p:nvCxnSpPr>
        <p:spPr>
          <a:xfrm flipV="1">
            <a:off x="2007539" y="4094828"/>
            <a:ext cx="2618806" cy="918348"/>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flipV="1">
            <a:off x="3346275" y="4950046"/>
            <a:ext cx="2618806" cy="91834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9196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fade">
                                      <p:cBhvr>
                                        <p:cTn id="21" dur="500"/>
                                        <p:tgtEl>
                                          <p:spTgt spid="7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nodeType="with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 grpId="0" animBg="1"/>
      <p:bldP spid="7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22</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8" name="TextBox 7"/>
          <p:cNvSpPr txBox="1"/>
          <p:nvPr/>
        </p:nvSpPr>
        <p:spPr>
          <a:xfrm>
            <a:off x="467544" y="1340768"/>
            <a:ext cx="8136904" cy="511256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נבחין כי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תמיד הקמור השמאלי לקמור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(למה?).</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נסמן ב-</a:t>
            </a:r>
            <a:r>
              <a:rPr lang="el-GR" sz="2400" dirty="0" smtClean="0">
                <a:latin typeface="Times New Roman"/>
                <a:cs typeface="David" pitchFamily="34" charset="-79"/>
              </a:rPr>
              <a:t>α</a:t>
            </a:r>
            <a:r>
              <a:rPr lang="he-IL" sz="2400" dirty="0" smtClean="0">
                <a:latin typeface="David" pitchFamily="34" charset="-79"/>
                <a:cs typeface="David" pitchFamily="34" charset="-79"/>
              </a:rPr>
              <a:t> את הנקודה הימנית-ביותר בקמור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ונסמן ב-</a:t>
            </a:r>
            <a:r>
              <a:rPr lang="el-GR" sz="2400" dirty="0" smtClean="0">
                <a:latin typeface="Times New Roman"/>
                <a:cs typeface="David" pitchFamily="34" charset="-79"/>
              </a:rPr>
              <a:t>β</a:t>
            </a:r>
            <a:r>
              <a:rPr lang="he-IL" sz="2400" dirty="0">
                <a:latin typeface="David" pitchFamily="34" charset="-79"/>
                <a:cs typeface="David" pitchFamily="34" charset="-79"/>
              </a:rPr>
              <a:t> </a:t>
            </a:r>
            <a:r>
              <a:rPr lang="he-IL" sz="2400" dirty="0" smtClean="0">
                <a:latin typeface="David" pitchFamily="34" charset="-79"/>
                <a:cs typeface="David" pitchFamily="34" charset="-79"/>
              </a:rPr>
              <a:t>את הנקודה השמאלית-ביותר בקמור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נניח בשלב זה ש-</a:t>
            </a:r>
            <a:r>
              <a:rPr lang="el-GR" sz="2400" dirty="0" smtClean="0">
                <a:latin typeface="Times New Roman"/>
                <a:cs typeface="David" pitchFamily="34" charset="-79"/>
              </a:rPr>
              <a:t>α</a:t>
            </a:r>
            <a:r>
              <a:rPr lang="he-IL" sz="2400" dirty="0" smtClean="0">
                <a:latin typeface="David" pitchFamily="34" charset="-79"/>
                <a:cs typeface="David" pitchFamily="34" charset="-79"/>
              </a:rPr>
              <a:t> היא </a:t>
            </a:r>
            <a:r>
              <a:rPr lang="he-IL" sz="2400" b="1" dirty="0" smtClean="0">
                <a:latin typeface="David" pitchFamily="34" charset="-79"/>
                <a:cs typeface="David" pitchFamily="34" charset="-79"/>
              </a:rPr>
              <a:t>נקודה קבועה</a:t>
            </a:r>
            <a:r>
              <a:rPr lang="he-IL" sz="2400" dirty="0" smtClean="0">
                <a:latin typeface="David" pitchFamily="34" charset="-79"/>
                <a:cs typeface="David" pitchFamily="34" charset="-79"/>
              </a:rPr>
              <a:t> על הקמור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ונלך על נקודות הקמור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עד שנמצא משיק שתומך בו יחסית לנקודה </a:t>
            </a:r>
            <a:r>
              <a:rPr lang="el-GR" sz="2400" dirty="0" smtClean="0">
                <a:latin typeface="Times New Roman"/>
                <a:cs typeface="David" pitchFamily="34" charset="-79"/>
              </a:rPr>
              <a:t>α</a:t>
            </a:r>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נסמן נקודה זו כ-</a:t>
            </a:r>
            <a:r>
              <a:rPr lang="el-GR" sz="2400" dirty="0" smtClean="0">
                <a:latin typeface="Times New Roman"/>
                <a:cs typeface="David" pitchFamily="34" charset="-79"/>
              </a:rPr>
              <a:t>β</a:t>
            </a:r>
            <a:r>
              <a:rPr lang="he-IL" sz="2400" dirty="0" smtClean="0">
                <a:latin typeface="David" pitchFamily="34" charset="-79"/>
                <a:cs typeface="David" pitchFamily="34" charset="-79"/>
              </a:rPr>
              <a:t> חדשה, ונניח שהיא </a:t>
            </a:r>
            <a:r>
              <a:rPr lang="he-IL" sz="2400" b="1" dirty="0" smtClean="0">
                <a:latin typeface="David" pitchFamily="34" charset="-79"/>
                <a:cs typeface="David" pitchFamily="34" charset="-79"/>
              </a:rPr>
              <a:t>נקודה</a:t>
            </a:r>
            <a:r>
              <a:rPr lang="he-IL" sz="2400" dirty="0" smtClean="0">
                <a:latin typeface="David" pitchFamily="34" charset="-79"/>
                <a:cs typeface="David" pitchFamily="34" charset="-79"/>
              </a:rPr>
              <a:t> </a:t>
            </a:r>
            <a:r>
              <a:rPr lang="he-IL" sz="2400" b="1" dirty="0" smtClean="0">
                <a:latin typeface="David" pitchFamily="34" charset="-79"/>
                <a:cs typeface="David" pitchFamily="34" charset="-79"/>
              </a:rPr>
              <a:t>קבועה</a:t>
            </a:r>
            <a:r>
              <a:rPr lang="he-IL" sz="2400" dirty="0" smtClean="0">
                <a:latin typeface="David" pitchFamily="34" charset="-79"/>
                <a:cs typeface="David" pitchFamily="34" charset="-79"/>
              </a:rPr>
              <a:t>. נלך בצורה דומה על הקמור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עד שנמצא משיק שתומך בו יחסית לנקודה </a:t>
            </a:r>
            <a:r>
              <a:rPr lang="el-GR" sz="2400" dirty="0" smtClean="0">
                <a:latin typeface="Times New Roman"/>
                <a:cs typeface="David" pitchFamily="34" charset="-79"/>
              </a:rPr>
              <a:t>β</a:t>
            </a:r>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נמשיך בהליך זה עד שנמצא משיק שתומך גם בקמור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וגם בקמור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p:txBody>
      </p:sp>
      <p:sp>
        <p:nvSpPr>
          <p:cNvPr id="9" name="TextBox 8"/>
          <p:cNvSpPr txBox="1"/>
          <p:nvPr/>
        </p:nvSpPr>
        <p:spPr>
          <a:xfrm>
            <a:off x="623220" y="908720"/>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p:spTree>
    <p:extLst>
      <p:ext uri="{BB962C8B-B14F-4D97-AF65-F5344CB8AC3E}">
        <p14:creationId xmlns:p14="http://schemas.microsoft.com/office/powerpoint/2010/main" val="177261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23</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8" name="TextBox 7"/>
              <p:cNvSpPr txBox="1"/>
              <p:nvPr/>
            </p:nvSpPr>
            <p:spPr>
              <a:xfrm>
                <a:off x="611560" y="1124744"/>
                <a:ext cx="7920880" cy="5328592"/>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דוגמת הרצה למציאת משיק תחתון.</a:t>
                </a:r>
              </a:p>
              <a:p>
                <a:pPr marL="342900" indent="-342900" algn="r" rtl="1">
                  <a:lnSpc>
                    <a:spcPct val="150000"/>
                  </a:lnSpc>
                  <a:buFont typeface="Arial" pitchFamily="34" charset="0"/>
                  <a:buChar char="•"/>
                </a:pPr>
                <a:endParaRPr lang="he-IL" sz="2400" dirty="0">
                  <a:latin typeface="David" pitchFamily="34" charset="-79"/>
                  <a:cs typeface="David" pitchFamily="34" charset="-79"/>
                </a:endParaRPr>
              </a:p>
              <a:p>
                <a:pPr marL="342900" indent="-342900" algn="r" rtl="1">
                  <a:lnSpc>
                    <a:spcPct val="150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50000"/>
                  </a:lnSpc>
                  <a:buFont typeface="Arial" pitchFamily="34" charset="0"/>
                  <a:buChar char="•"/>
                </a:pPr>
                <a:endParaRPr lang="he-IL" sz="2400" dirty="0">
                  <a:latin typeface="David" pitchFamily="34" charset="-79"/>
                  <a:cs typeface="David" pitchFamily="34" charset="-79"/>
                </a:endParaRPr>
              </a:p>
              <a:p>
                <a:pPr marL="342900" indent="-342900" algn="r" rtl="1">
                  <a:lnSpc>
                    <a:spcPct val="150000"/>
                  </a:lnSpc>
                  <a:buFont typeface="Arial" pitchFamily="34" charset="0"/>
                  <a:buChar char="•"/>
                </a:pPr>
                <a:r>
                  <a:rPr lang="he-IL" sz="2400" dirty="0" smtClean="0">
                    <a:latin typeface="David" pitchFamily="34" charset="-79"/>
                    <a:cs typeface="David" pitchFamily="34" charset="-79"/>
                  </a:rPr>
                  <a:t>בצורה זהה נמצא את המשיק העליון.</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עלות חיפוש המשיקים היא לינארית (למה?).</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נניח ש- </a:t>
                </a:r>
                <a:r>
                  <a:rPr lang="en-US" sz="2400" dirty="0" smtClean="0">
                    <a:latin typeface="David" pitchFamily="34" charset="-79"/>
                    <a:cs typeface="David" pitchFamily="34" charset="-79"/>
                  </a:rPr>
                  <a:t>T(n)</a:t>
                </a:r>
                <a:r>
                  <a:rPr lang="he-IL" sz="2400" dirty="0" smtClean="0">
                    <a:latin typeface="David" pitchFamily="34" charset="-79"/>
                    <a:cs typeface="David" pitchFamily="34" charset="-79"/>
                  </a:rPr>
                  <a:t> היא סיבוכיות כל האלגוריתם.</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מכאן </a:t>
                </a:r>
                <a14:m>
                  <m:oMath xmlns:m="http://schemas.openxmlformats.org/officeDocument/2006/math">
                    <m:r>
                      <a:rPr lang="en-US" sz="2400" i="1" dirty="0" smtClean="0">
                        <a:latin typeface="Cambria Math"/>
                        <a:cs typeface="David" pitchFamily="34" charset="-79"/>
                      </a:rPr>
                      <m:t>𝑇</m:t>
                    </m:r>
                    <m:d>
                      <m:dPr>
                        <m:ctrlPr>
                          <a:rPr lang="en-US" sz="2400" i="1" dirty="0" smtClean="0">
                            <a:latin typeface="Cambria Math"/>
                            <a:cs typeface="David" pitchFamily="34" charset="-79"/>
                          </a:rPr>
                        </m:ctrlPr>
                      </m:dPr>
                      <m:e>
                        <m:r>
                          <a:rPr lang="en-US" sz="2400" i="1" dirty="0" smtClean="0">
                            <a:latin typeface="Cambria Math"/>
                            <a:cs typeface="David" pitchFamily="34" charset="-79"/>
                          </a:rPr>
                          <m:t>𝑛</m:t>
                        </m:r>
                      </m:e>
                    </m:d>
                    <m:r>
                      <a:rPr lang="en-US" sz="2400" i="1" dirty="0" smtClean="0">
                        <a:latin typeface="Cambria Math"/>
                        <a:cs typeface="David" pitchFamily="34" charset="-79"/>
                      </a:rPr>
                      <m:t>=</m:t>
                    </m:r>
                    <m:limLow>
                      <m:limLowPr>
                        <m:ctrlPr>
                          <a:rPr lang="en-US" sz="2400" i="1" dirty="0" smtClean="0">
                            <a:latin typeface="Cambria Math"/>
                            <a:cs typeface="David" pitchFamily="34" charset="-79"/>
                          </a:rPr>
                        </m:ctrlPr>
                      </m:limLowPr>
                      <m:e>
                        <m:groupChr>
                          <m:groupChrPr>
                            <m:chr m:val="⏟"/>
                            <m:ctrlPr>
                              <a:rPr lang="en-US" sz="2400" i="1" dirty="0" smtClean="0">
                                <a:latin typeface="Cambria Math"/>
                                <a:cs typeface="David" pitchFamily="34" charset="-79"/>
                              </a:rPr>
                            </m:ctrlPr>
                          </m:groupChrPr>
                          <m:e>
                            <m:r>
                              <a:rPr lang="en-US" sz="2400" i="1" dirty="0">
                                <a:latin typeface="Cambria Math"/>
                                <a:cs typeface="David" pitchFamily="34" charset="-79"/>
                              </a:rPr>
                              <m:t>2</m:t>
                            </m:r>
                            <m:r>
                              <a:rPr lang="en-US" sz="2400" i="1" dirty="0">
                                <a:latin typeface="Cambria Math"/>
                                <a:cs typeface="David" pitchFamily="34" charset="-79"/>
                              </a:rPr>
                              <m:t>𝑇</m:t>
                            </m:r>
                            <m:d>
                              <m:dPr>
                                <m:ctrlPr>
                                  <a:rPr lang="en-US" sz="2400" i="1" dirty="0">
                                    <a:latin typeface="Cambria Math"/>
                                    <a:cs typeface="David" pitchFamily="34" charset="-79"/>
                                  </a:rPr>
                                </m:ctrlPr>
                              </m:dPr>
                              <m:e>
                                <m:f>
                                  <m:fPr>
                                    <m:ctrlPr>
                                      <a:rPr lang="en-US" sz="2400" i="1" dirty="0">
                                        <a:latin typeface="Cambria Math"/>
                                        <a:cs typeface="David" pitchFamily="34" charset="-79"/>
                                      </a:rPr>
                                    </m:ctrlPr>
                                  </m:fPr>
                                  <m:num>
                                    <m:r>
                                      <a:rPr lang="en-US" sz="2400" i="1" dirty="0">
                                        <a:latin typeface="Cambria Math"/>
                                        <a:cs typeface="David" pitchFamily="34" charset="-79"/>
                                      </a:rPr>
                                      <m:t>𝑛</m:t>
                                    </m:r>
                                  </m:num>
                                  <m:den>
                                    <m:r>
                                      <a:rPr lang="en-US" sz="2400" i="1" dirty="0">
                                        <a:latin typeface="Cambria Math"/>
                                        <a:cs typeface="David" pitchFamily="34" charset="-79"/>
                                      </a:rPr>
                                      <m:t>2</m:t>
                                    </m:r>
                                  </m:den>
                                </m:f>
                              </m:e>
                            </m:d>
                          </m:e>
                        </m:groupChr>
                      </m:e>
                      <m:lim>
                        <m:r>
                          <a:rPr lang="en-US" sz="2400" b="0" i="1" dirty="0" smtClean="0">
                            <a:latin typeface="Cambria Math"/>
                            <a:cs typeface="David" pitchFamily="34" charset="-79"/>
                          </a:rPr>
                          <m:t>𝑅𝑒𝑐𝑢𝑟𝑠𝑖𝑜𝑛</m:t>
                        </m:r>
                        <m:r>
                          <a:rPr lang="en-US" sz="2400" b="0" i="1" dirty="0" smtClean="0">
                            <a:latin typeface="Cambria Math"/>
                            <a:cs typeface="David" pitchFamily="34" charset="-79"/>
                          </a:rPr>
                          <m:t> </m:t>
                        </m:r>
                        <m:r>
                          <a:rPr lang="en-US" sz="2400" b="0" i="1" dirty="0" smtClean="0">
                            <a:latin typeface="Cambria Math"/>
                            <a:cs typeface="David" pitchFamily="34" charset="-79"/>
                          </a:rPr>
                          <m:t>𝑆𝑡𝑒𝑝</m:t>
                        </m:r>
                      </m:lim>
                    </m:limLow>
                    <m:r>
                      <a:rPr lang="en-US" sz="2400" b="0" i="1" dirty="0" smtClean="0">
                        <a:latin typeface="Cambria Math"/>
                        <a:cs typeface="David" pitchFamily="34" charset="-79"/>
                      </a:rPr>
                      <m:t>+</m:t>
                    </m:r>
                    <m:limLow>
                      <m:limLowPr>
                        <m:ctrlPr>
                          <a:rPr lang="en-US" sz="2400" b="0" i="1" dirty="0" smtClean="0">
                            <a:latin typeface="Cambria Math"/>
                            <a:cs typeface="David" pitchFamily="34" charset="-79"/>
                          </a:rPr>
                        </m:ctrlPr>
                      </m:limLowPr>
                      <m:e>
                        <m:groupChr>
                          <m:groupChrPr>
                            <m:chr m:val="⏟"/>
                            <m:ctrlPr>
                              <a:rPr lang="en-US" sz="2400" b="0" i="1" dirty="0" smtClean="0">
                                <a:latin typeface="Cambria Math"/>
                                <a:cs typeface="David" pitchFamily="34" charset="-79"/>
                              </a:rPr>
                            </m:ctrlPr>
                          </m:groupChrPr>
                          <m:e>
                            <m:r>
                              <a:rPr lang="en-US" sz="2400" b="0" i="1" dirty="0" smtClean="0">
                                <a:latin typeface="Cambria Math"/>
                                <a:cs typeface="David" pitchFamily="34" charset="-79"/>
                              </a:rPr>
                              <m:t>𝑂</m:t>
                            </m:r>
                            <m:r>
                              <a:rPr lang="en-US" sz="2400" b="0" i="1" dirty="0" smtClean="0">
                                <a:latin typeface="Cambria Math"/>
                                <a:cs typeface="David" pitchFamily="34" charset="-79"/>
                              </a:rPr>
                              <m:t>(</m:t>
                            </m:r>
                            <m:r>
                              <a:rPr lang="en-US" sz="2400" b="0" i="1" dirty="0" smtClean="0">
                                <a:latin typeface="Cambria Math"/>
                                <a:cs typeface="David" pitchFamily="34" charset="-79"/>
                              </a:rPr>
                              <m:t>𝑛</m:t>
                            </m:r>
                            <m:r>
                              <a:rPr lang="en-US" sz="2400" b="0" i="1" dirty="0" smtClean="0">
                                <a:latin typeface="Cambria Math"/>
                                <a:cs typeface="David" pitchFamily="34" charset="-79"/>
                              </a:rPr>
                              <m:t>)</m:t>
                            </m:r>
                          </m:e>
                        </m:groupChr>
                      </m:e>
                      <m:lim>
                        <m:r>
                          <a:rPr lang="en-US" sz="2400" b="0" i="1" dirty="0" smtClean="0">
                            <a:latin typeface="Cambria Math"/>
                            <a:cs typeface="David" pitchFamily="34" charset="-79"/>
                          </a:rPr>
                          <m:t>𝑀𝑒𝑟𝑔𝑒</m:t>
                        </m:r>
                        <m:r>
                          <a:rPr lang="en-US" sz="2400" b="0" i="1" dirty="0" smtClean="0">
                            <a:latin typeface="Cambria Math"/>
                            <a:cs typeface="David" pitchFamily="34" charset="-79"/>
                          </a:rPr>
                          <m:t> </m:t>
                        </m:r>
                        <m:r>
                          <a:rPr lang="en-US" sz="2400" b="0" i="1" dirty="0" smtClean="0">
                            <a:latin typeface="Cambria Math"/>
                            <a:cs typeface="David" pitchFamily="34" charset="-79"/>
                          </a:rPr>
                          <m:t>𝑆𝑡𝑒𝑝</m:t>
                        </m:r>
                      </m:lim>
                    </m:limLow>
                    <m:r>
                      <a:rPr lang="en-US" sz="2400" b="0" i="1" dirty="0" smtClean="0">
                        <a:latin typeface="Cambria Math"/>
                        <a:cs typeface="David" pitchFamily="34" charset="-79"/>
                      </a:rPr>
                      <m:t>=</m:t>
                    </m:r>
                    <m:r>
                      <a:rPr lang="en-US" sz="2400" b="0" i="1" dirty="0" smtClean="0">
                        <a:latin typeface="Cambria Math"/>
                        <a:cs typeface="David" pitchFamily="34" charset="-79"/>
                      </a:rPr>
                      <m:t>𝑂</m:t>
                    </m:r>
                    <m:r>
                      <a:rPr lang="en-US" sz="2400" b="0" i="1" dirty="0" smtClean="0">
                        <a:latin typeface="Cambria Math"/>
                        <a:cs typeface="David" pitchFamily="34" charset="-79"/>
                      </a:rPr>
                      <m:t>(</m:t>
                    </m:r>
                    <m:r>
                      <a:rPr lang="en-US" sz="2400" b="0" i="1" dirty="0" smtClean="0">
                        <a:latin typeface="Cambria Math"/>
                        <a:cs typeface="David" pitchFamily="34" charset="-79"/>
                      </a:rPr>
                      <m:t>𝑛𝑙𝑜𝑔𝑛</m:t>
                    </m:r>
                    <m:r>
                      <a:rPr lang="en-US" sz="2400" b="0" i="1" dirty="0" smtClean="0">
                        <a:latin typeface="Cambria Math"/>
                        <a:cs typeface="David" pitchFamily="34" charset="-79"/>
                      </a:rPr>
                      <m:t>)</m:t>
                    </m:r>
                  </m:oMath>
                </a14:m>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50000"/>
                  </a:lnSpc>
                  <a:buFont typeface="Arial" pitchFamily="34" charset="0"/>
                  <a:buChar char="•"/>
                </a:pPr>
                <a:endParaRPr lang="he-IL" sz="2400" dirty="0" smtClean="0">
                  <a:latin typeface="David" pitchFamily="34" charset="-79"/>
                  <a:cs typeface="David" pitchFamily="34" charset="-79"/>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11560" y="1124744"/>
                <a:ext cx="7920880" cy="5328592"/>
              </a:xfrm>
              <a:prstGeom prst="rect">
                <a:avLst/>
              </a:prstGeom>
              <a:blipFill rotWithShape="1">
                <a:blip r:embed="rId3"/>
                <a:stretch>
                  <a:fillRect r="-1077" b="-21167"/>
                </a:stretch>
              </a:blipFill>
            </p:spPr>
            <p:txBody>
              <a:bodyPr/>
              <a:lstStyle/>
              <a:p>
                <a:r>
                  <a:rPr lang="he-IL">
                    <a:noFill/>
                  </a:rPr>
                  <a:t> </a:t>
                </a:r>
              </a:p>
            </p:txBody>
          </p:sp>
        </mc:Fallback>
      </mc:AlternateContent>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000" y="1772816"/>
            <a:ext cx="7924948" cy="1666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p:spTree>
    <p:extLst>
      <p:ext uri="{BB962C8B-B14F-4D97-AF65-F5344CB8AC3E}">
        <p14:creationId xmlns:p14="http://schemas.microsoft.com/office/powerpoint/2010/main" val="285418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24</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תרגיל</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340768"/>
            <a:ext cx="7920880" cy="792088"/>
          </a:xfrm>
          <a:prstGeom prst="rect">
            <a:avLst/>
          </a:prstGeom>
          <a:noFill/>
        </p:spPr>
        <p:txBody>
          <a:bodyPr wrap="square" rtlCol="1">
            <a:noAutofit/>
          </a:bodyPr>
          <a:lstStyle/>
          <a:p>
            <a:pPr algn="r" rtl="1"/>
            <a:r>
              <a:rPr lang="he-IL" sz="2400" dirty="0" smtClean="0">
                <a:latin typeface="David" pitchFamily="34" charset="-79"/>
                <a:cs typeface="David" pitchFamily="34" charset="-79"/>
              </a:rPr>
              <a:t>הוכח שהליכה על הקמורים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כפי שתואר באלגוריתם לעיל מבטיחה לנו שנמצא משיק.</a:t>
            </a:r>
          </a:p>
        </p:txBody>
      </p:sp>
      <p:sp>
        <p:nvSpPr>
          <p:cNvPr id="9" name="TextBox 8"/>
          <p:cNvSpPr txBox="1"/>
          <p:nvPr/>
        </p:nvSpPr>
        <p:spPr>
          <a:xfrm>
            <a:off x="623220" y="227687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פתרון</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2852936"/>
            <a:ext cx="7920880" cy="3384376"/>
          </a:xfrm>
          <a:prstGeom prst="rect">
            <a:avLst/>
          </a:prstGeom>
          <a:noFill/>
        </p:spPr>
        <p:txBody>
          <a:bodyPr wrap="square" rtlCol="1">
            <a:noAutofit/>
          </a:bodyPr>
          <a:lstStyle/>
          <a:p>
            <a:pPr marL="342900" indent="-342900" algn="r" rtl="1">
              <a:buFont typeface="Arial" pitchFamily="34" charset="0"/>
              <a:buChar char="•"/>
            </a:pPr>
            <a:r>
              <a:rPr lang="he-IL" sz="2400" dirty="0" smtClean="0">
                <a:latin typeface="David" pitchFamily="34" charset="-79"/>
                <a:cs typeface="David" pitchFamily="34" charset="-79"/>
              </a:rPr>
              <a:t>אם נסמן את מספר הקדקודים של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ב-</a:t>
            </a:r>
            <a:r>
              <a:rPr lang="en-US" sz="2400" dirty="0" smtClean="0">
                <a:latin typeface="David" pitchFamily="34" charset="-79"/>
                <a:cs typeface="David" pitchFamily="34" charset="-79"/>
              </a:rPr>
              <a:t>m</a:t>
            </a:r>
            <a:r>
              <a:rPr lang="he-IL" sz="2400" dirty="0" smtClean="0">
                <a:latin typeface="David" pitchFamily="34" charset="-79"/>
                <a:cs typeface="David" pitchFamily="34" charset="-79"/>
              </a:rPr>
              <a:t> ואת מספר הקדקודים של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ב-</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אלגוריתם זה מובטח לנו שיעצור כי נעבור על לכל היותר </a:t>
            </a:r>
            <a:r>
              <a:rPr lang="en-US" sz="2400" dirty="0" err="1" smtClean="0">
                <a:latin typeface="David" pitchFamily="34" charset="-79"/>
                <a:cs typeface="David" pitchFamily="34" charset="-79"/>
              </a:rPr>
              <a:t>n+m</a:t>
            </a:r>
            <a:r>
              <a:rPr lang="he-IL" sz="2400" dirty="0" smtClean="0">
                <a:latin typeface="David" pitchFamily="34" charset="-79"/>
                <a:cs typeface="David" pitchFamily="34" charset="-79"/>
              </a:rPr>
              <a:t> קדקודים לכל היותר פעם אחת, שזה מספר סופי בזמן לינארי.</a:t>
            </a:r>
          </a:p>
          <a:p>
            <a:pPr algn="r" rtl="1"/>
            <a:r>
              <a:rPr lang="he-IL" sz="2400" dirty="0" smtClean="0">
                <a:latin typeface="David" pitchFamily="34" charset="-79"/>
                <a:cs typeface="David" pitchFamily="34" charset="-79"/>
              </a:rPr>
              <a:t>     (למשל, נוכל לעצור את האלגוריתם אם נגיע לנקודה כלשהי  </a:t>
            </a:r>
          </a:p>
          <a:p>
            <a:pPr algn="r" rtl="1"/>
            <a:r>
              <a:rPr lang="he-IL" sz="2400" dirty="0">
                <a:latin typeface="David" pitchFamily="34" charset="-79"/>
                <a:cs typeface="David" pitchFamily="34" charset="-79"/>
              </a:rPr>
              <a:t> </a:t>
            </a:r>
            <a:r>
              <a:rPr lang="he-IL" sz="2400" dirty="0" smtClean="0">
                <a:latin typeface="David" pitchFamily="34" charset="-79"/>
                <a:cs typeface="David" pitchFamily="34" charset="-79"/>
              </a:rPr>
              <a:t>     שכבר ביקרנו בה).</a:t>
            </a:r>
          </a:p>
          <a:p>
            <a:pPr marL="342900" indent="-342900" algn="r" rtl="1">
              <a:buFont typeface="Arial" pitchFamily="34" charset="0"/>
              <a:buChar char="•"/>
            </a:pPr>
            <a:endParaRPr lang="he-IL" sz="2400" dirty="0" smtClean="0">
              <a:latin typeface="David" pitchFamily="34" charset="-79"/>
              <a:cs typeface="David" pitchFamily="34" charset="-79"/>
            </a:endParaRPr>
          </a:p>
          <a:p>
            <a:pPr marL="342900" indent="-342900" algn="r" rtl="1">
              <a:buFont typeface="Arial" pitchFamily="34" charset="0"/>
              <a:buChar char="•"/>
            </a:pPr>
            <a:r>
              <a:rPr lang="he-IL" sz="2400" dirty="0" smtClean="0">
                <a:latin typeface="David" pitchFamily="34" charset="-79"/>
                <a:cs typeface="David" pitchFamily="34" charset="-79"/>
              </a:rPr>
              <a:t>כמו כן, מובטח לנו שאחד מהקווים שנבדוק יהיה משיק, לשם הפשטות של האינטואיציה נניח שקמור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בעלי מספר נקודות זהה:</a:t>
            </a:r>
          </a:p>
        </p:txBody>
      </p:sp>
      <p:pic>
        <p:nvPicPr>
          <p:cNvPr id="11" name="Picture 3" descr="C:\Users\Lexx\AppData\Local\Microsoft\Windows\Temporary Internet Files\Content.IE5\6LK2276V\MC90043763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6" y="476670"/>
            <a:ext cx="1008114" cy="100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3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25</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9" name="TextBox 8"/>
          <p:cNvSpPr txBox="1"/>
          <p:nvPr/>
        </p:nvSpPr>
        <p:spPr>
          <a:xfrm>
            <a:off x="623220" y="620688"/>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פתרון (המשך)</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1196752"/>
            <a:ext cx="7920880" cy="1411868"/>
          </a:xfrm>
          <a:prstGeom prst="rect">
            <a:avLst/>
          </a:prstGeom>
          <a:noFill/>
        </p:spPr>
        <p:txBody>
          <a:bodyPr wrap="square" rtlCol="1">
            <a:noAutofit/>
          </a:bodyPr>
          <a:lstStyle/>
          <a:p>
            <a:pPr marL="342900" indent="-342900" algn="r" rtl="1">
              <a:buFont typeface="Arial" pitchFamily="34" charset="0"/>
              <a:buChar char="•"/>
            </a:pPr>
            <a:r>
              <a:rPr lang="he-IL" sz="2400" dirty="0" smtClean="0">
                <a:latin typeface="David" pitchFamily="34" charset="-79"/>
                <a:cs typeface="David" pitchFamily="34" charset="-79"/>
              </a:rPr>
              <a:t>נחבר את כל הקווים האפשריים מקמור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לנקודה כלשהי ב-</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a:p>
            <a:pPr marL="342900" indent="-342900" algn="r" rtl="1">
              <a:buFont typeface="Arial" pitchFamily="34" charset="0"/>
              <a:buChar char="•"/>
            </a:pPr>
            <a:r>
              <a:rPr lang="he-IL" sz="2400" dirty="0" smtClean="0">
                <a:latin typeface="David" pitchFamily="34" charset="-79"/>
                <a:cs typeface="David" pitchFamily="34" charset="-79"/>
              </a:rPr>
              <a:t>מיד נשים לב שכל קו שחותך את הקמור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לפחות פעם אחת (מלבד הקדקוד) אינו רלוונטי, כי בבירור אינו משיק.</a:t>
            </a:r>
          </a:p>
        </p:txBody>
      </p:sp>
      <p:sp>
        <p:nvSpPr>
          <p:cNvPr id="2" name="Flowchart: Connector 1"/>
          <p:cNvSpPr/>
          <p:nvPr/>
        </p:nvSpPr>
        <p:spPr>
          <a:xfrm>
            <a:off x="539552" y="2432714"/>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11" name="Flowchart: Connector 10"/>
          <p:cNvSpPr/>
          <p:nvPr/>
        </p:nvSpPr>
        <p:spPr>
          <a:xfrm>
            <a:off x="1043608" y="2132856"/>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12" name="Flowchart: Connector 11"/>
          <p:cNvSpPr/>
          <p:nvPr/>
        </p:nvSpPr>
        <p:spPr>
          <a:xfrm>
            <a:off x="1515666" y="2450617"/>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13" name="Flowchart: Connector 12"/>
          <p:cNvSpPr/>
          <p:nvPr/>
        </p:nvSpPr>
        <p:spPr>
          <a:xfrm>
            <a:off x="1331640" y="3068366"/>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14" name="Flowchart: Connector 13"/>
          <p:cNvSpPr/>
          <p:nvPr/>
        </p:nvSpPr>
        <p:spPr>
          <a:xfrm>
            <a:off x="755576" y="2849904"/>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cxnSp>
        <p:nvCxnSpPr>
          <p:cNvPr id="15" name="Straight Connector 14"/>
          <p:cNvCxnSpPr>
            <a:endCxn id="12" idx="0"/>
          </p:cNvCxnSpPr>
          <p:nvPr/>
        </p:nvCxnSpPr>
        <p:spPr>
          <a:xfrm>
            <a:off x="1157908" y="2190006"/>
            <a:ext cx="414908" cy="260611"/>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a:stCxn id="12" idx="5"/>
            <a:endCxn id="13" idx="7"/>
          </p:cNvCxnSpPr>
          <p:nvPr/>
        </p:nvCxnSpPr>
        <p:spPr>
          <a:xfrm flipH="1">
            <a:off x="1429201" y="2548178"/>
            <a:ext cx="184026" cy="536927"/>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a:stCxn id="13" idx="3"/>
            <a:endCxn id="14" idx="4"/>
          </p:cNvCxnSpPr>
          <p:nvPr/>
        </p:nvCxnSpPr>
        <p:spPr>
          <a:xfrm flipH="1" flipV="1">
            <a:off x="812726" y="2964204"/>
            <a:ext cx="535653" cy="201723"/>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a:stCxn id="14" idx="2"/>
            <a:endCxn id="2" idx="3"/>
          </p:cNvCxnSpPr>
          <p:nvPr/>
        </p:nvCxnSpPr>
        <p:spPr>
          <a:xfrm flipH="1" flipV="1">
            <a:off x="556291" y="2530275"/>
            <a:ext cx="199285" cy="376779"/>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a:stCxn id="2" idx="1"/>
            <a:endCxn id="11" idx="0"/>
          </p:cNvCxnSpPr>
          <p:nvPr/>
        </p:nvCxnSpPr>
        <p:spPr>
          <a:xfrm flipV="1">
            <a:off x="556291" y="2132856"/>
            <a:ext cx="544467" cy="316597"/>
          </a:xfrm>
          <a:prstGeom prst="line">
            <a:avLst/>
          </a:prstGeom>
        </p:spPr>
        <p:style>
          <a:lnRef idx="1">
            <a:schemeClr val="dk1"/>
          </a:lnRef>
          <a:fillRef idx="0">
            <a:schemeClr val="dk1"/>
          </a:fillRef>
          <a:effectRef idx="0">
            <a:schemeClr val="dk1"/>
          </a:effectRef>
          <a:fontRef idx="minor">
            <a:schemeClr val="tx1"/>
          </a:fontRef>
        </p:style>
      </p:cxnSp>
      <p:sp>
        <p:nvSpPr>
          <p:cNvPr id="31" name="Flowchart: Connector 30"/>
          <p:cNvSpPr/>
          <p:nvPr/>
        </p:nvSpPr>
        <p:spPr>
          <a:xfrm>
            <a:off x="2251005" y="2456687"/>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32" name="Flowchart: Connector 31"/>
          <p:cNvSpPr/>
          <p:nvPr/>
        </p:nvSpPr>
        <p:spPr>
          <a:xfrm>
            <a:off x="2755061" y="2156829"/>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33" name="Flowchart: Connector 32"/>
          <p:cNvSpPr/>
          <p:nvPr/>
        </p:nvSpPr>
        <p:spPr>
          <a:xfrm>
            <a:off x="3227119" y="2474590"/>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34" name="Flowchart: Connector 33"/>
          <p:cNvSpPr/>
          <p:nvPr/>
        </p:nvSpPr>
        <p:spPr>
          <a:xfrm>
            <a:off x="3043093" y="3092339"/>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35" name="Flowchart: Connector 34"/>
          <p:cNvSpPr/>
          <p:nvPr/>
        </p:nvSpPr>
        <p:spPr>
          <a:xfrm>
            <a:off x="2467029" y="2873877"/>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cxnSp>
        <p:nvCxnSpPr>
          <p:cNvPr id="36" name="Straight Connector 35"/>
          <p:cNvCxnSpPr>
            <a:endCxn id="33" idx="0"/>
          </p:cNvCxnSpPr>
          <p:nvPr/>
        </p:nvCxnSpPr>
        <p:spPr>
          <a:xfrm>
            <a:off x="2869361" y="2213979"/>
            <a:ext cx="414908" cy="260611"/>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p:cNvCxnSpPr>
            <a:stCxn id="33" idx="5"/>
            <a:endCxn id="34" idx="7"/>
          </p:cNvCxnSpPr>
          <p:nvPr/>
        </p:nvCxnSpPr>
        <p:spPr>
          <a:xfrm flipH="1">
            <a:off x="3140654" y="2572151"/>
            <a:ext cx="184026" cy="53692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34" idx="3"/>
            <a:endCxn id="35" idx="4"/>
          </p:cNvCxnSpPr>
          <p:nvPr/>
        </p:nvCxnSpPr>
        <p:spPr>
          <a:xfrm flipH="1" flipV="1">
            <a:off x="2524179" y="2988177"/>
            <a:ext cx="535653" cy="201723"/>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p:cNvCxnSpPr>
            <a:stCxn id="35" idx="2"/>
            <a:endCxn id="31" idx="3"/>
          </p:cNvCxnSpPr>
          <p:nvPr/>
        </p:nvCxnSpPr>
        <p:spPr>
          <a:xfrm flipH="1" flipV="1">
            <a:off x="2267744" y="2554248"/>
            <a:ext cx="199285" cy="376779"/>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p:cNvCxnSpPr>
            <a:stCxn id="31" idx="1"/>
            <a:endCxn id="32" idx="0"/>
          </p:cNvCxnSpPr>
          <p:nvPr/>
        </p:nvCxnSpPr>
        <p:spPr>
          <a:xfrm flipV="1">
            <a:off x="2267744" y="2156829"/>
            <a:ext cx="544467" cy="316597"/>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a:stCxn id="11" idx="6"/>
            <a:endCxn id="31" idx="1"/>
          </p:cNvCxnSpPr>
          <p:nvPr/>
        </p:nvCxnSpPr>
        <p:spPr>
          <a:xfrm>
            <a:off x="1157908" y="2190006"/>
            <a:ext cx="1109836" cy="283420"/>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p:cNvCxnSpPr>
            <a:stCxn id="2" idx="6"/>
            <a:endCxn id="31" idx="2"/>
          </p:cNvCxnSpPr>
          <p:nvPr/>
        </p:nvCxnSpPr>
        <p:spPr>
          <a:xfrm>
            <a:off x="653852" y="2489864"/>
            <a:ext cx="1597153" cy="23973"/>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p:cNvCxnSpPr>
            <a:stCxn id="14" idx="6"/>
            <a:endCxn id="31" idx="2"/>
          </p:cNvCxnSpPr>
          <p:nvPr/>
        </p:nvCxnSpPr>
        <p:spPr>
          <a:xfrm flipV="1">
            <a:off x="869876" y="2513837"/>
            <a:ext cx="1381129" cy="393217"/>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p:cNvCxnSpPr>
            <a:stCxn id="13" idx="5"/>
            <a:endCxn id="31" idx="3"/>
          </p:cNvCxnSpPr>
          <p:nvPr/>
        </p:nvCxnSpPr>
        <p:spPr>
          <a:xfrm flipV="1">
            <a:off x="1429201" y="2554248"/>
            <a:ext cx="838543" cy="611679"/>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p:cNvCxnSpPr>
            <a:stCxn id="12" idx="7"/>
            <a:endCxn id="31" idx="2"/>
          </p:cNvCxnSpPr>
          <p:nvPr/>
        </p:nvCxnSpPr>
        <p:spPr>
          <a:xfrm>
            <a:off x="1613227" y="2467356"/>
            <a:ext cx="637778" cy="46481"/>
          </a:xfrm>
          <a:prstGeom prst="line">
            <a:avLst/>
          </a:prstGeom>
        </p:spPr>
        <p:style>
          <a:lnRef idx="1">
            <a:schemeClr val="dk1"/>
          </a:lnRef>
          <a:fillRef idx="0">
            <a:schemeClr val="dk1"/>
          </a:fillRef>
          <a:effectRef idx="0">
            <a:schemeClr val="dk1"/>
          </a:effectRef>
          <a:fontRef idx="minor">
            <a:schemeClr val="tx1"/>
          </a:fontRef>
        </p:style>
      </p:cxnSp>
      <p:sp>
        <p:nvSpPr>
          <p:cNvPr id="58" name="Flowchart: Connector 57"/>
          <p:cNvSpPr/>
          <p:nvPr/>
        </p:nvSpPr>
        <p:spPr>
          <a:xfrm>
            <a:off x="539552" y="5679411"/>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59" name="Flowchart: Connector 58"/>
          <p:cNvSpPr/>
          <p:nvPr/>
        </p:nvSpPr>
        <p:spPr>
          <a:xfrm>
            <a:off x="1043608" y="5379553"/>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60" name="Flowchart: Connector 59"/>
          <p:cNvSpPr/>
          <p:nvPr/>
        </p:nvSpPr>
        <p:spPr>
          <a:xfrm>
            <a:off x="1515666" y="5697314"/>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61" name="Flowchart: Connector 60"/>
          <p:cNvSpPr/>
          <p:nvPr/>
        </p:nvSpPr>
        <p:spPr>
          <a:xfrm>
            <a:off x="1331640" y="6315063"/>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62" name="Flowchart: Connector 61"/>
          <p:cNvSpPr/>
          <p:nvPr/>
        </p:nvSpPr>
        <p:spPr>
          <a:xfrm>
            <a:off x="755576" y="6096601"/>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cxnSp>
        <p:nvCxnSpPr>
          <p:cNvPr id="63" name="Straight Connector 62"/>
          <p:cNvCxnSpPr>
            <a:endCxn id="60" idx="0"/>
          </p:cNvCxnSpPr>
          <p:nvPr/>
        </p:nvCxnSpPr>
        <p:spPr>
          <a:xfrm>
            <a:off x="1157908" y="5436703"/>
            <a:ext cx="414908" cy="260611"/>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p:cNvCxnSpPr>
            <a:stCxn id="60" idx="5"/>
            <a:endCxn id="61" idx="7"/>
          </p:cNvCxnSpPr>
          <p:nvPr/>
        </p:nvCxnSpPr>
        <p:spPr>
          <a:xfrm flipH="1">
            <a:off x="1429201" y="5794875"/>
            <a:ext cx="184026" cy="536927"/>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p:cNvCxnSpPr>
            <a:stCxn id="61" idx="3"/>
            <a:endCxn id="62" idx="4"/>
          </p:cNvCxnSpPr>
          <p:nvPr/>
        </p:nvCxnSpPr>
        <p:spPr>
          <a:xfrm flipH="1" flipV="1">
            <a:off x="812726" y="6210901"/>
            <a:ext cx="535653" cy="201723"/>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p:cNvCxnSpPr>
            <a:stCxn id="62" idx="2"/>
            <a:endCxn id="58" idx="3"/>
          </p:cNvCxnSpPr>
          <p:nvPr/>
        </p:nvCxnSpPr>
        <p:spPr>
          <a:xfrm flipH="1" flipV="1">
            <a:off x="556291" y="5776972"/>
            <a:ext cx="199285" cy="376779"/>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p:cNvCxnSpPr>
            <a:stCxn id="58" idx="1"/>
            <a:endCxn id="59" idx="0"/>
          </p:cNvCxnSpPr>
          <p:nvPr/>
        </p:nvCxnSpPr>
        <p:spPr>
          <a:xfrm flipV="1">
            <a:off x="556291" y="5379553"/>
            <a:ext cx="544467" cy="316597"/>
          </a:xfrm>
          <a:prstGeom prst="line">
            <a:avLst/>
          </a:prstGeom>
        </p:spPr>
        <p:style>
          <a:lnRef idx="1">
            <a:schemeClr val="dk1"/>
          </a:lnRef>
          <a:fillRef idx="0">
            <a:schemeClr val="dk1"/>
          </a:fillRef>
          <a:effectRef idx="0">
            <a:schemeClr val="dk1"/>
          </a:effectRef>
          <a:fontRef idx="minor">
            <a:schemeClr val="tx1"/>
          </a:fontRef>
        </p:style>
      </p:cxnSp>
      <p:sp>
        <p:nvSpPr>
          <p:cNvPr id="68" name="Flowchart: Connector 67"/>
          <p:cNvSpPr/>
          <p:nvPr/>
        </p:nvSpPr>
        <p:spPr>
          <a:xfrm>
            <a:off x="2251005" y="5703384"/>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69" name="Flowchart: Connector 68"/>
          <p:cNvSpPr/>
          <p:nvPr/>
        </p:nvSpPr>
        <p:spPr>
          <a:xfrm>
            <a:off x="2755061" y="5403526"/>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70" name="Flowchart: Connector 69"/>
          <p:cNvSpPr/>
          <p:nvPr/>
        </p:nvSpPr>
        <p:spPr>
          <a:xfrm>
            <a:off x="3227119" y="5721287"/>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71" name="Flowchart: Connector 70"/>
          <p:cNvSpPr/>
          <p:nvPr/>
        </p:nvSpPr>
        <p:spPr>
          <a:xfrm>
            <a:off x="3043093" y="6339036"/>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sp>
        <p:nvSpPr>
          <p:cNvPr id="72" name="Flowchart: Connector 71"/>
          <p:cNvSpPr/>
          <p:nvPr/>
        </p:nvSpPr>
        <p:spPr>
          <a:xfrm>
            <a:off x="2467029" y="6120574"/>
            <a:ext cx="114300" cy="11430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he-IL"/>
          </a:p>
        </p:txBody>
      </p:sp>
      <p:cxnSp>
        <p:nvCxnSpPr>
          <p:cNvPr id="73" name="Straight Connector 72"/>
          <p:cNvCxnSpPr>
            <a:endCxn id="70" idx="0"/>
          </p:cNvCxnSpPr>
          <p:nvPr/>
        </p:nvCxnSpPr>
        <p:spPr>
          <a:xfrm>
            <a:off x="2869361" y="5460676"/>
            <a:ext cx="414908" cy="260611"/>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a:stCxn id="70" idx="5"/>
            <a:endCxn id="71" idx="7"/>
          </p:cNvCxnSpPr>
          <p:nvPr/>
        </p:nvCxnSpPr>
        <p:spPr>
          <a:xfrm flipH="1">
            <a:off x="3140654" y="5818848"/>
            <a:ext cx="184026" cy="536927"/>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p:cNvCxnSpPr>
            <a:stCxn id="71" idx="3"/>
            <a:endCxn id="72" idx="4"/>
          </p:cNvCxnSpPr>
          <p:nvPr/>
        </p:nvCxnSpPr>
        <p:spPr>
          <a:xfrm flipH="1" flipV="1">
            <a:off x="2524179" y="6234874"/>
            <a:ext cx="535653" cy="201723"/>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a:stCxn id="72" idx="2"/>
            <a:endCxn id="68" idx="3"/>
          </p:cNvCxnSpPr>
          <p:nvPr/>
        </p:nvCxnSpPr>
        <p:spPr>
          <a:xfrm flipH="1" flipV="1">
            <a:off x="2267744" y="5800945"/>
            <a:ext cx="199285" cy="376779"/>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p:cNvCxnSpPr>
            <a:stCxn id="68" idx="1"/>
            <a:endCxn id="69" idx="0"/>
          </p:cNvCxnSpPr>
          <p:nvPr/>
        </p:nvCxnSpPr>
        <p:spPr>
          <a:xfrm flipV="1">
            <a:off x="2267744" y="5403526"/>
            <a:ext cx="544467" cy="316597"/>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p:cNvCxnSpPr>
            <a:stCxn id="59" idx="6"/>
            <a:endCxn id="68" idx="1"/>
          </p:cNvCxnSpPr>
          <p:nvPr/>
        </p:nvCxnSpPr>
        <p:spPr>
          <a:xfrm>
            <a:off x="1157908" y="5436703"/>
            <a:ext cx="1109836" cy="28342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Connector 80"/>
          <p:cNvCxnSpPr>
            <a:stCxn id="61" idx="5"/>
            <a:endCxn id="68" idx="3"/>
          </p:cNvCxnSpPr>
          <p:nvPr/>
        </p:nvCxnSpPr>
        <p:spPr>
          <a:xfrm flipV="1">
            <a:off x="1429201" y="5800945"/>
            <a:ext cx="838543" cy="611679"/>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p:cNvCxnSpPr>
            <a:stCxn id="60" idx="7"/>
            <a:endCxn id="68" idx="2"/>
          </p:cNvCxnSpPr>
          <p:nvPr/>
        </p:nvCxnSpPr>
        <p:spPr>
          <a:xfrm>
            <a:off x="1613227" y="5714053"/>
            <a:ext cx="637778" cy="46481"/>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p:cNvCxnSpPr>
            <a:stCxn id="61" idx="4"/>
            <a:endCxn id="72" idx="3"/>
          </p:cNvCxnSpPr>
          <p:nvPr/>
        </p:nvCxnSpPr>
        <p:spPr>
          <a:xfrm flipV="1">
            <a:off x="1388790" y="6218135"/>
            <a:ext cx="1094978" cy="211228"/>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p:cNvCxnSpPr>
            <a:stCxn id="61" idx="5"/>
            <a:endCxn id="71" idx="3"/>
          </p:cNvCxnSpPr>
          <p:nvPr/>
        </p:nvCxnSpPr>
        <p:spPr>
          <a:xfrm>
            <a:off x="1429201" y="6412624"/>
            <a:ext cx="1630631" cy="23973"/>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p:cNvCxnSpPr>
            <a:stCxn id="60" idx="5"/>
            <a:endCxn id="72" idx="3"/>
          </p:cNvCxnSpPr>
          <p:nvPr/>
        </p:nvCxnSpPr>
        <p:spPr>
          <a:xfrm>
            <a:off x="1613227" y="5794875"/>
            <a:ext cx="870541" cy="423260"/>
          </a:xfrm>
          <a:prstGeom prst="line">
            <a:avLst/>
          </a:prstGeom>
        </p:spPr>
        <p:style>
          <a:lnRef idx="1">
            <a:schemeClr val="dk1"/>
          </a:lnRef>
          <a:fillRef idx="0">
            <a:schemeClr val="dk1"/>
          </a:fillRef>
          <a:effectRef idx="0">
            <a:schemeClr val="dk1"/>
          </a:effectRef>
          <a:fontRef idx="minor">
            <a:schemeClr val="tx1"/>
          </a:fontRef>
        </p:style>
      </p:cxnSp>
      <p:cxnSp>
        <p:nvCxnSpPr>
          <p:cNvPr id="95" name="Straight Connector 94"/>
          <p:cNvCxnSpPr>
            <a:stCxn id="60" idx="6"/>
            <a:endCxn id="69" idx="2"/>
          </p:cNvCxnSpPr>
          <p:nvPr/>
        </p:nvCxnSpPr>
        <p:spPr>
          <a:xfrm flipV="1">
            <a:off x="1629966" y="5460676"/>
            <a:ext cx="1125095" cy="293788"/>
          </a:xfrm>
          <a:prstGeom prst="line">
            <a:avLst/>
          </a:prstGeom>
        </p:spPr>
        <p:style>
          <a:lnRef idx="1">
            <a:schemeClr val="dk1"/>
          </a:lnRef>
          <a:fillRef idx="0">
            <a:schemeClr val="dk1"/>
          </a:fillRef>
          <a:effectRef idx="0">
            <a:schemeClr val="dk1"/>
          </a:effectRef>
          <a:fontRef idx="minor">
            <a:schemeClr val="tx1"/>
          </a:fontRef>
        </p:style>
      </p:cxnSp>
      <p:cxnSp>
        <p:nvCxnSpPr>
          <p:cNvPr id="98" name="Straight Connector 97"/>
          <p:cNvCxnSpPr>
            <a:stCxn id="59" idx="7"/>
            <a:endCxn id="69" idx="0"/>
          </p:cNvCxnSpPr>
          <p:nvPr/>
        </p:nvCxnSpPr>
        <p:spPr>
          <a:xfrm>
            <a:off x="1141169" y="5396292"/>
            <a:ext cx="1671042" cy="7234"/>
          </a:xfrm>
          <a:prstGeom prst="line">
            <a:avLst/>
          </a:prstGeom>
        </p:spPr>
        <p:style>
          <a:lnRef idx="1">
            <a:schemeClr val="dk1"/>
          </a:lnRef>
          <a:fillRef idx="0">
            <a:schemeClr val="dk1"/>
          </a:fillRef>
          <a:effectRef idx="0">
            <a:schemeClr val="dk1"/>
          </a:effectRef>
          <a:fontRef idx="minor">
            <a:schemeClr val="tx1"/>
          </a:fontRef>
        </p:style>
      </p:cxnSp>
      <p:sp>
        <p:nvSpPr>
          <p:cNvPr id="102" name="TextBox 101"/>
          <p:cNvSpPr txBox="1"/>
          <p:nvPr/>
        </p:nvSpPr>
        <p:spPr>
          <a:xfrm>
            <a:off x="611560" y="3429000"/>
            <a:ext cx="7920880" cy="3038094"/>
          </a:xfrm>
          <a:prstGeom prst="rect">
            <a:avLst/>
          </a:prstGeom>
          <a:noFill/>
        </p:spPr>
        <p:txBody>
          <a:bodyPr wrap="square" rtlCol="1">
            <a:noAutofit/>
          </a:bodyPr>
          <a:lstStyle/>
          <a:p>
            <a:pPr marL="342900" indent="-342900" algn="r" rtl="1">
              <a:buFont typeface="Arial" pitchFamily="34" charset="0"/>
              <a:buChar char="•"/>
            </a:pPr>
            <a:r>
              <a:rPr lang="he-IL" sz="2400" dirty="0" smtClean="0">
                <a:latin typeface="David" pitchFamily="34" charset="-79"/>
                <a:cs typeface="David" pitchFamily="34" charset="-79"/>
              </a:rPr>
              <a:t>נחבר את כל הקווים האפשריים בין הקמור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לקמור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כך שאף אחד מהם אינו חותך את העקום ממנו יוצא, מלבד בקדקוד החיבור.</a:t>
            </a:r>
          </a:p>
          <a:p>
            <a:pPr marL="342900" indent="-342900" algn="r" rtl="1">
              <a:buFont typeface="Arial" pitchFamily="34" charset="0"/>
              <a:buChar char="•"/>
            </a:pPr>
            <a:r>
              <a:rPr lang="he-IL" sz="2400" dirty="0" smtClean="0">
                <a:latin typeface="David" pitchFamily="34" charset="-79"/>
                <a:cs typeface="David" pitchFamily="34" charset="-79"/>
              </a:rPr>
              <a:t>נשים לב שאנחנו רוצים משיק תחתון אז כל שלב אנחנו מתקרבים לפחות צעד אחד (ב-</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או ב-</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לנקודה שהיא על המשיק ולעולם לא ניתקע באמצע כי באף שלב אחר לא נקבל משיק.</a:t>
            </a:r>
            <a:endParaRPr lang="he-IL" sz="2400" dirty="0" smtClean="0">
              <a:latin typeface="David" pitchFamily="34" charset="-79"/>
              <a:cs typeface="David" pitchFamily="34" charset="-79"/>
            </a:endParaRPr>
          </a:p>
        </p:txBody>
      </p:sp>
    </p:spTree>
    <p:extLst>
      <p:ext uri="{BB962C8B-B14F-4D97-AF65-F5344CB8AC3E}">
        <p14:creationId xmlns:p14="http://schemas.microsoft.com/office/powerpoint/2010/main" val="86893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44008" y="620688"/>
            <a:ext cx="3528392" cy="576064"/>
          </a:xfrm>
        </p:spPr>
        <p:txBody>
          <a:bodyPr>
            <a:normAutofit/>
          </a:bodyPr>
          <a:lstStyle/>
          <a:p>
            <a:pPr algn="ctr"/>
            <a:r>
              <a:rPr lang="he-IL" b="1" dirty="0" smtClean="0">
                <a:solidFill>
                  <a:schemeClr val="accent1">
                    <a:lumMod val="75000"/>
                  </a:schemeClr>
                </a:solidFill>
              </a:rPr>
              <a:t>קמורים בתלת ממד</a:t>
            </a:r>
            <a:endParaRPr lang="he-IL" dirty="0"/>
          </a:p>
        </p:txBody>
      </p:sp>
      <p:sp>
        <p:nvSpPr>
          <p:cNvPr id="9" name="Text Placeholder 8"/>
          <p:cNvSpPr>
            <a:spLocks noGrp="1"/>
          </p:cNvSpPr>
          <p:nvPr>
            <p:ph type="body" sz="half" idx="2"/>
          </p:nvPr>
        </p:nvSpPr>
        <p:spPr>
          <a:xfrm>
            <a:off x="1043608" y="692696"/>
            <a:ext cx="3300573" cy="3672408"/>
          </a:xfrm>
        </p:spPr>
        <p:txBody>
          <a:bodyPr/>
          <a:lstStyle/>
          <a:p>
            <a:pPr marL="285750" indent="-285750">
              <a:lnSpc>
                <a:spcPct val="150000"/>
              </a:lnSpc>
              <a:buClrTx/>
              <a:buFont typeface="Arial" pitchFamily="34" charset="0"/>
              <a:buChar char="•"/>
            </a:pPr>
            <a:r>
              <a:rPr lang="he-IL" dirty="0" smtClean="0">
                <a:solidFill>
                  <a:schemeClr val="tx1"/>
                </a:solidFill>
                <a:latin typeface="David" pitchFamily="34" charset="-79"/>
                <a:cs typeface="David" pitchFamily="34" charset="-79"/>
              </a:rPr>
              <a:t>מבוא</a:t>
            </a:r>
          </a:p>
          <a:p>
            <a:pPr marL="285750" indent="-285750">
              <a:lnSpc>
                <a:spcPct val="150000"/>
              </a:lnSpc>
              <a:buClrTx/>
              <a:buFont typeface="Arial" pitchFamily="34" charset="0"/>
              <a:buChar char="•"/>
            </a:pPr>
            <a:r>
              <a:rPr lang="he-IL" dirty="0" smtClean="0">
                <a:solidFill>
                  <a:schemeClr val="tx1"/>
                </a:solidFill>
                <a:latin typeface="David" pitchFamily="34" charset="-79"/>
                <a:cs typeface="David" pitchFamily="34" charset="-79"/>
              </a:rPr>
              <a:t>אלגוריתמים:</a:t>
            </a:r>
          </a:p>
          <a:p>
            <a:pPr marL="742950" lvl="1" indent="-285750">
              <a:lnSpc>
                <a:spcPct val="150000"/>
              </a:lnSpc>
              <a:buClrTx/>
              <a:buFont typeface="Arial" pitchFamily="34" charset="0"/>
              <a:buChar char="•"/>
            </a:pPr>
            <a:r>
              <a:rPr lang="he-IL" dirty="0">
                <a:solidFill>
                  <a:schemeClr val="tx1"/>
                </a:solidFill>
                <a:latin typeface="David" pitchFamily="34" charset="-79"/>
                <a:cs typeface="David" pitchFamily="34" charset="-79"/>
              </a:rPr>
              <a:t>אלגוריתם </a:t>
            </a:r>
            <a:r>
              <a:rPr lang="en-US" dirty="0">
                <a:solidFill>
                  <a:schemeClr val="tx1"/>
                </a:solidFill>
                <a:latin typeface="David" pitchFamily="34" charset="-79"/>
                <a:cs typeface="David" pitchFamily="34" charset="-79"/>
              </a:rPr>
              <a:t>Divide And Conquer </a:t>
            </a:r>
            <a:r>
              <a:rPr lang="he-IL" dirty="0">
                <a:solidFill>
                  <a:schemeClr val="tx1"/>
                </a:solidFill>
                <a:latin typeface="David" pitchFamily="34" charset="-79"/>
                <a:cs typeface="David" pitchFamily="34" charset="-79"/>
              </a:rPr>
              <a:t>.</a:t>
            </a:r>
          </a:p>
          <a:p>
            <a:pPr marL="742950" lvl="1" indent="-285750">
              <a:lnSpc>
                <a:spcPct val="150000"/>
              </a:lnSpc>
              <a:buClrTx/>
              <a:buFont typeface="Arial" pitchFamily="34" charset="0"/>
              <a:buChar char="•"/>
            </a:pPr>
            <a:r>
              <a:rPr lang="he-IL" dirty="0">
                <a:solidFill>
                  <a:schemeClr val="tx1"/>
                </a:solidFill>
                <a:latin typeface="David" pitchFamily="34" charset="-79"/>
                <a:cs typeface="David" pitchFamily="34" charset="-79"/>
              </a:rPr>
              <a:t>אלגוריתם </a:t>
            </a:r>
            <a:r>
              <a:rPr lang="en-US" dirty="0">
                <a:solidFill>
                  <a:schemeClr val="tx1"/>
                </a:solidFill>
                <a:latin typeface="David" pitchFamily="34" charset="-79"/>
                <a:cs typeface="David" pitchFamily="34" charset="-79"/>
              </a:rPr>
              <a:t>The Incremental Algorithm</a:t>
            </a:r>
            <a:r>
              <a:rPr lang="he-IL" dirty="0">
                <a:solidFill>
                  <a:schemeClr val="tx1"/>
                </a:solidFill>
                <a:latin typeface="David" pitchFamily="34" charset="-79"/>
                <a:cs typeface="David" pitchFamily="34" charset="-79"/>
              </a:rPr>
              <a:t>.</a:t>
            </a:r>
          </a:p>
          <a:p>
            <a:pPr marL="285750" indent="-285750">
              <a:lnSpc>
                <a:spcPct val="150000"/>
              </a:lnSpc>
              <a:buClrTx/>
              <a:buFont typeface="Arial" pitchFamily="34" charset="0"/>
              <a:buChar char="•"/>
            </a:pPr>
            <a:r>
              <a:rPr lang="he-IL" dirty="0" smtClean="0">
                <a:solidFill>
                  <a:schemeClr val="tx1"/>
                </a:solidFill>
                <a:latin typeface="David" pitchFamily="34" charset="-79"/>
                <a:cs typeface="David" pitchFamily="34" charset="-79"/>
              </a:rPr>
              <a:t>תרגילים</a:t>
            </a:r>
          </a:p>
          <a:p>
            <a:pPr>
              <a:lnSpc>
                <a:spcPct val="150000"/>
              </a:lnSpc>
              <a:buClrTx/>
            </a:pPr>
            <a:endParaRPr lang="he-IL" dirty="0">
              <a:solidFill>
                <a:schemeClr val="tx1"/>
              </a:solidFill>
              <a:latin typeface="David" pitchFamily="34" charset="-79"/>
              <a:cs typeface="David" pitchFamily="34" charset="-79"/>
            </a:endParaRPr>
          </a:p>
        </p:txBody>
      </p:sp>
      <p:sp>
        <p:nvSpPr>
          <p:cNvPr id="5" name="Footer Placeholder 4"/>
          <p:cNvSpPr>
            <a:spLocks noGrp="1"/>
          </p:cNvSpPr>
          <p:nvPr>
            <p:ph type="ftr" sz="quarter" idx="11"/>
          </p:nvPr>
        </p:nvSpPr>
        <p:spPr/>
        <p:txBody>
          <a:bodyPr/>
          <a:lstStyle/>
          <a:p>
            <a:pPr algn="ctr"/>
            <a:r>
              <a:rPr lang="he-IL" dirty="0" smtClean="0"/>
              <a:t>חלק ד</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26</a:t>
            </a:fld>
            <a:endParaRPr lang="en-US"/>
          </a:p>
        </p:txBody>
      </p:sp>
      <p:sp>
        <p:nvSpPr>
          <p:cNvPr id="10" name="Date Placeholder 3"/>
          <p:cNvSpPr>
            <a:spLocks noGrp="1"/>
          </p:cNvSpPr>
          <p:nvPr>
            <p:ph type="dt" sz="half" idx="10"/>
          </p:nvPr>
        </p:nvSpPr>
        <p:spPr>
          <a:xfrm>
            <a:off x="5997388" y="224492"/>
            <a:ext cx="2133600" cy="365125"/>
          </a:xfrm>
        </p:spPr>
        <p:txBody>
          <a:bodyPr/>
          <a:lstStyle/>
          <a:p>
            <a:r>
              <a:rPr lang="en-US" dirty="0"/>
              <a:t>12/12/11</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2642683"/>
            <a:ext cx="3240360" cy="3594629"/>
          </a:xfrm>
          <a:prstGeom prst="rect">
            <a:avLst/>
          </a:prstGeom>
        </p:spPr>
      </p:pic>
    </p:spTree>
    <p:extLst>
      <p:ext uri="{BB962C8B-B14F-4D97-AF65-F5344CB8AC3E}">
        <p14:creationId xmlns:p14="http://schemas.microsoft.com/office/powerpoint/2010/main" val="8543284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27</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ממד נוסף לבעיה</a:t>
            </a:r>
            <a:endParaRPr lang="he-IL" b="1" dirty="0">
              <a:latin typeface="David" pitchFamily="34" charset="-79"/>
              <a:cs typeface="David" pitchFamily="34" charset="-79"/>
            </a:endParaRPr>
          </a:p>
        </p:txBody>
      </p:sp>
      <p:sp>
        <p:nvSpPr>
          <p:cNvPr id="7" name="TextBox 6"/>
          <p:cNvSpPr txBox="1"/>
          <p:nvPr/>
        </p:nvSpPr>
        <p:spPr>
          <a:xfrm>
            <a:off x="623220" y="908720"/>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1412776"/>
            <a:ext cx="7920880" cy="3816424"/>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אפשר לתפוס אינטואיטיבית את הקמור התלת ממדי כהצמדת מישור אל שלוש נקודות כלשהן בקבוצת הנקודות הכללית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זו הפאה הראשונה של הקמור.</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אז נכופף את המישור עד שהוא נוגע בנקודה נוספת, זו הפאה השנייה של הקמור.</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נמשיך לכופף את המישור עד שהוא יעטוף את קבוצת הנקודות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יצור את כל פאותיה ויהווה את הקמור שלה.</a:t>
            </a:r>
          </a:p>
        </p:txBody>
      </p:sp>
    </p:spTree>
    <p:extLst>
      <p:ext uri="{BB962C8B-B14F-4D97-AF65-F5344CB8AC3E}">
        <p14:creationId xmlns:p14="http://schemas.microsoft.com/office/powerpoint/2010/main" val="146082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28</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ממד נוסף לבעיה</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 (המשך)</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1268760"/>
            <a:ext cx="7920880" cy="511256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אם נביט </a:t>
            </a:r>
            <a:r>
              <a:rPr lang="he-IL" sz="2400" dirty="0">
                <a:latin typeface="David" pitchFamily="34" charset="-79"/>
                <a:cs typeface="David" pitchFamily="34" charset="-79"/>
              </a:rPr>
              <a:t>על פאון תלת ממדי </a:t>
            </a:r>
            <a:r>
              <a:rPr lang="he-IL" sz="2400" dirty="0" smtClean="0">
                <a:latin typeface="David" pitchFamily="34" charset="-79"/>
                <a:cs typeface="David" pitchFamily="34" charset="-79"/>
              </a:rPr>
              <a:t>נחשוב אולי שהסיבוכיות החישובית שלו מורכבת יותר מחישובים עבור דו ממד. הרי הפאון מורכב </a:t>
            </a:r>
            <a:r>
              <a:rPr lang="he-IL" sz="2400" dirty="0">
                <a:latin typeface="David" pitchFamily="34" charset="-79"/>
                <a:cs typeface="David" pitchFamily="34" charset="-79"/>
              </a:rPr>
              <a:t>מצמתים, קשתות ופאות. כשכל פאה בעצמה היא מצולע קמור. </a:t>
            </a:r>
            <a:endParaRPr lang="he-IL" sz="2400" dirty="0" smtClean="0">
              <a:latin typeface="David" pitchFamily="34" charset="-79"/>
              <a:cs typeface="David" pitchFamily="34" charset="-79"/>
            </a:endParaRPr>
          </a:p>
          <a:p>
            <a:pPr marL="342900" indent="-342900" algn="r" rtl="1">
              <a:lnSpc>
                <a:spcPct val="150000"/>
              </a:lnSpc>
              <a:buFont typeface="Arial" pitchFamily="34" charset="0"/>
              <a:buChar char="•"/>
            </a:pPr>
            <a:r>
              <a:rPr lang="he-IL" sz="2400" dirty="0" smtClean="0">
                <a:latin typeface="David" pitchFamily="34" charset="-79"/>
                <a:cs typeface="David" pitchFamily="34" charset="-79"/>
              </a:rPr>
              <a:t>זוכרים את הסְפִירָה בפתיח? היא מורכבת מ -</a:t>
            </a:r>
          </a:p>
          <a:p>
            <a:pPr marL="342900" indent="-342900" algn="r" rtl="1">
              <a:lnSpc>
                <a:spcPct val="150000"/>
              </a:lnSpc>
              <a:buFont typeface="Wingdings" pitchFamily="2" charset="2"/>
              <a:buChar char="ü"/>
            </a:pPr>
            <a:r>
              <a:rPr lang="he-IL" sz="2400" dirty="0" smtClean="0">
                <a:latin typeface="David" pitchFamily="34" charset="-79"/>
                <a:cs typeface="David" pitchFamily="34" charset="-79"/>
              </a:rPr>
              <a:t>758 נקודות אקראיות על משטח כדורי.</a:t>
            </a:r>
          </a:p>
          <a:p>
            <a:pPr marL="342900" indent="-342900" algn="r" rtl="1">
              <a:lnSpc>
                <a:spcPct val="150000"/>
              </a:lnSpc>
              <a:buFont typeface="Wingdings" pitchFamily="2" charset="2"/>
              <a:buChar char="ü"/>
            </a:pPr>
            <a:r>
              <a:rPr lang="he-IL" sz="2400" dirty="0" smtClean="0">
                <a:latin typeface="David" pitchFamily="34" charset="-79"/>
                <a:cs typeface="David" pitchFamily="34" charset="-79"/>
              </a:rPr>
              <a:t>2268 קשתות.</a:t>
            </a:r>
          </a:p>
          <a:p>
            <a:pPr marL="342900" indent="-342900" algn="r" rtl="1">
              <a:lnSpc>
                <a:spcPct val="150000"/>
              </a:lnSpc>
              <a:buFont typeface="Wingdings" pitchFamily="2" charset="2"/>
              <a:buChar char="ü"/>
            </a:pPr>
            <a:r>
              <a:rPr lang="he-IL" sz="2400" dirty="0" smtClean="0">
                <a:latin typeface="David" pitchFamily="34" charset="-79"/>
                <a:cs typeface="David" pitchFamily="34" charset="-79"/>
              </a:rPr>
              <a:t>1512 פאות.</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למרות שעל פניו נראה הפאון התלת ממדי</a:t>
            </a:r>
          </a:p>
          <a:p>
            <a:pPr algn="r" rtl="1">
              <a:lnSpc>
                <a:spcPct val="150000"/>
              </a:lnSpc>
            </a:pPr>
            <a:r>
              <a:rPr lang="he-IL" sz="2400" dirty="0" smtClean="0">
                <a:latin typeface="David" pitchFamily="34" charset="-79"/>
                <a:cs typeface="David" pitchFamily="34" charset="-79"/>
              </a:rPr>
              <a:t>     מסובך יותר מבחינה חישובית מסתבר שלא כך.</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937892"/>
            <a:ext cx="3277828" cy="32994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835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29</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 (משפט </a:t>
            </a:r>
            <a:r>
              <a:rPr lang="he-IL" sz="3200" b="1" dirty="0" err="1" smtClean="0">
                <a:solidFill>
                  <a:srgbClr val="CC3300"/>
                </a:solidFill>
                <a:latin typeface="David" pitchFamily="34" charset="-79"/>
                <a:cs typeface="David" pitchFamily="34" charset="-79"/>
              </a:rPr>
              <a:t>אויילר</a:t>
            </a:r>
            <a:r>
              <a:rPr lang="he-IL" sz="3200" b="1" dirty="0" smtClean="0">
                <a:solidFill>
                  <a:srgbClr val="CC3300"/>
                </a:solidFill>
                <a:latin typeface="David" pitchFamily="34" charset="-79"/>
                <a:cs typeface="David" pitchFamily="34" charset="-79"/>
              </a:rPr>
              <a:t>)</a:t>
            </a:r>
            <a:endParaRPr lang="he-IL" sz="3200" b="1" dirty="0">
              <a:solidFill>
                <a:srgbClr val="CC3300"/>
              </a:solidFill>
              <a:latin typeface="David" pitchFamily="34" charset="-79"/>
              <a:cs typeface="David" pitchFamily="34" charset="-79"/>
            </a:endParaRPr>
          </a:p>
        </p:txBody>
      </p:sp>
      <mc:AlternateContent xmlns:mc="http://schemas.openxmlformats.org/markup-compatibility/2006">
        <mc:Choice xmlns:a14="http://schemas.microsoft.com/office/drawing/2010/main" Requires="a14">
          <p:sp>
            <p:nvSpPr>
              <p:cNvPr id="10" name="TextBox 9"/>
              <p:cNvSpPr txBox="1"/>
              <p:nvPr/>
            </p:nvSpPr>
            <p:spPr>
              <a:xfrm>
                <a:off x="611560" y="1268760"/>
                <a:ext cx="7920880" cy="5184576"/>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יהא </a:t>
                </a:r>
                <a:r>
                  <a:rPr lang="en-US" sz="2400" dirty="0" smtClean="0">
                    <a:latin typeface="David" pitchFamily="34" charset="-79"/>
                    <a:cs typeface="David" pitchFamily="34" charset="-79"/>
                  </a:rPr>
                  <a:t>G</a:t>
                </a:r>
                <a:r>
                  <a:rPr lang="he-IL" sz="2400" dirty="0" smtClean="0">
                    <a:latin typeface="David" pitchFamily="34" charset="-79"/>
                    <a:cs typeface="David" pitchFamily="34" charset="-79"/>
                  </a:rPr>
                  <a:t> גרף </a:t>
                </a:r>
                <a:r>
                  <a:rPr lang="he-IL" sz="2400" dirty="0" smtClean="0">
                    <a:latin typeface="David" pitchFamily="34" charset="-79"/>
                    <a:cs typeface="David" pitchFamily="34" charset="-79"/>
                  </a:rPr>
                  <a:t>מישורי (בו </a:t>
                </a:r>
                <a:r>
                  <a:rPr lang="he-IL" sz="2400" dirty="0" smtClean="0">
                    <a:latin typeface="David" pitchFamily="34" charset="-79"/>
                    <a:cs typeface="David" pitchFamily="34" charset="-79"/>
                  </a:rPr>
                  <a:t>הקשתות לא חותכות זו את זו פרט </a:t>
                </a:r>
                <a:r>
                  <a:rPr lang="he-IL" sz="2400" dirty="0" smtClean="0">
                    <a:latin typeface="David" pitchFamily="34" charset="-79"/>
                    <a:cs typeface="David" pitchFamily="34" charset="-79"/>
                  </a:rPr>
                  <a:t>לקדקודים), </a:t>
                </a:r>
                <a:r>
                  <a:rPr lang="he-IL" sz="2400" dirty="0" smtClean="0">
                    <a:latin typeface="David" pitchFamily="34" charset="-79"/>
                    <a:cs typeface="David" pitchFamily="34" charset="-79"/>
                  </a:rPr>
                  <a:t>עם </a:t>
                </a:r>
                <a:r>
                  <a:rPr lang="en-US" sz="2400" dirty="0" smtClean="0">
                    <a:latin typeface="David" pitchFamily="34" charset="-79"/>
                    <a:cs typeface="David" pitchFamily="34" charset="-79"/>
                  </a:rPr>
                  <a:t>V</a:t>
                </a:r>
                <a:r>
                  <a:rPr lang="he-IL" sz="2400" dirty="0" smtClean="0">
                    <a:latin typeface="David" pitchFamily="34" charset="-79"/>
                    <a:cs typeface="David" pitchFamily="34" charset="-79"/>
                  </a:rPr>
                  <a:t> קדקודים, </a:t>
                </a:r>
                <a:r>
                  <a:rPr lang="en-US" sz="2400" dirty="0" smtClean="0">
                    <a:latin typeface="David" pitchFamily="34" charset="-79"/>
                    <a:cs typeface="David" pitchFamily="34" charset="-79"/>
                  </a:rPr>
                  <a:t>E</a:t>
                </a:r>
                <a:r>
                  <a:rPr lang="he-IL" sz="2400" dirty="0" smtClean="0">
                    <a:latin typeface="David" pitchFamily="34" charset="-79"/>
                    <a:cs typeface="David" pitchFamily="34" charset="-79"/>
                  </a:rPr>
                  <a:t> קשתות ו-</a:t>
                </a:r>
                <a:r>
                  <a:rPr lang="en-US" sz="2400" dirty="0" smtClean="0">
                    <a:latin typeface="David" pitchFamily="34" charset="-79"/>
                    <a:cs typeface="David" pitchFamily="34" charset="-79"/>
                  </a:rPr>
                  <a:t>F</a:t>
                </a:r>
                <a:r>
                  <a:rPr lang="he-IL" sz="2400" dirty="0" smtClean="0">
                    <a:latin typeface="David" pitchFamily="34" charset="-79"/>
                    <a:cs typeface="David" pitchFamily="34" charset="-79"/>
                  </a:rPr>
                  <a:t> פאות, מתקיים ש: </a:t>
                </a:r>
                <a14:m>
                  <m:oMath xmlns:m="http://schemas.openxmlformats.org/officeDocument/2006/math">
                    <m:r>
                      <a:rPr lang="en-US" sz="2400" b="0" i="1" smtClean="0">
                        <a:latin typeface="Cambria Math"/>
                        <a:cs typeface="David" pitchFamily="34" charset="-79"/>
                      </a:rPr>
                      <m:t>𝑉</m:t>
                    </m:r>
                    <m:r>
                      <a:rPr lang="en-US" sz="2400" b="0" i="1" smtClean="0">
                        <a:latin typeface="Cambria Math"/>
                        <a:cs typeface="David" pitchFamily="34" charset="-79"/>
                      </a:rPr>
                      <m:t>−</m:t>
                    </m:r>
                    <m:r>
                      <a:rPr lang="en-US" sz="2400" b="0" i="1" smtClean="0">
                        <a:latin typeface="Cambria Math"/>
                        <a:cs typeface="David" pitchFamily="34" charset="-79"/>
                      </a:rPr>
                      <m:t>𝐸</m:t>
                    </m:r>
                    <m:r>
                      <a:rPr lang="en-US" sz="2400" b="0" i="1" smtClean="0">
                        <a:latin typeface="Cambria Math"/>
                        <a:cs typeface="David" pitchFamily="34" charset="-79"/>
                      </a:rPr>
                      <m:t>+</m:t>
                    </m:r>
                    <m:r>
                      <a:rPr lang="en-US" sz="2400" b="0" i="1" smtClean="0">
                        <a:latin typeface="Cambria Math"/>
                        <a:cs typeface="David" pitchFamily="34" charset="-79"/>
                      </a:rPr>
                      <m:t>𝐹</m:t>
                    </m:r>
                    <m:r>
                      <a:rPr lang="en-US" sz="2400" b="0" i="1" smtClean="0">
                        <a:latin typeface="Cambria Math"/>
                        <a:cs typeface="David" pitchFamily="34" charset="-79"/>
                      </a:rPr>
                      <m:t>=</m:t>
                    </m:r>
                    <m:r>
                      <a:rPr lang="en-US" sz="2400" b="0" i="1" smtClean="0">
                        <a:latin typeface="Cambria Math"/>
                        <a:cs typeface="David" pitchFamily="34" charset="-79"/>
                      </a:rPr>
                      <m:t>2</m:t>
                    </m:r>
                  </m:oMath>
                </a14:m>
                <a:r>
                  <a:rPr lang="he-IL" sz="2400" dirty="0" smtClean="0">
                    <a:latin typeface="David" pitchFamily="34" charset="-79"/>
                    <a:cs typeface="David" pitchFamily="34" charset="-79"/>
                  </a:rPr>
                  <a:t>.</a:t>
                </a:r>
              </a:p>
              <a:p>
                <a:pPr algn="ctr" rtl="1">
                  <a:lnSpc>
                    <a:spcPct val="125000"/>
                  </a:lnSpc>
                </a:pPr>
                <a:r>
                  <a:rPr lang="he-IL" sz="2400" b="1" dirty="0" smtClean="0">
                    <a:latin typeface="David" pitchFamily="34" charset="-79"/>
                    <a:cs typeface="David" pitchFamily="34" charset="-79"/>
                  </a:rPr>
                  <a:t>משפט </a:t>
                </a:r>
                <a:r>
                  <a:rPr lang="he-IL" sz="2400" b="1" dirty="0">
                    <a:latin typeface="David" pitchFamily="34" charset="-79"/>
                    <a:cs typeface="David" pitchFamily="34" charset="-79"/>
                  </a:rPr>
                  <a:t>זה לא יוכח בהרצאה זו אלא רק בהרצאות </a:t>
                </a:r>
                <a:r>
                  <a:rPr lang="he-IL" sz="2400" b="1" dirty="0" smtClean="0">
                    <a:latin typeface="David" pitchFamily="34" charset="-79"/>
                    <a:cs typeface="David" pitchFamily="34" charset="-79"/>
                  </a:rPr>
                  <a:t>הבאות.</a:t>
                </a:r>
                <a:endParaRPr lang="he-IL" sz="2400" b="1" dirty="0">
                  <a:latin typeface="David" pitchFamily="34" charset="-79"/>
                  <a:cs typeface="David" pitchFamily="34" charset="-79"/>
                </a:endParaRPr>
              </a:p>
              <a:p>
                <a:pPr algn="r" rtl="1">
                  <a:lnSpc>
                    <a:spcPct val="125000"/>
                  </a:lnSpc>
                </a:pPr>
                <a:endParaRPr lang="he-IL" sz="1400" dirty="0" smtClean="0">
                  <a:latin typeface="David" pitchFamily="34" charset="-79"/>
                  <a:cs typeface="David" pitchFamily="34" charset="-79"/>
                </a:endParaRPr>
              </a:p>
              <a:p>
                <a:pPr algn="r" rtl="1">
                  <a:lnSpc>
                    <a:spcPct val="125000"/>
                  </a:lnSpc>
                </a:pPr>
                <a:r>
                  <a:rPr lang="he-IL" sz="2400" dirty="0" smtClean="0">
                    <a:latin typeface="David" pitchFamily="34" charset="-79"/>
                    <a:cs typeface="David" pitchFamily="34" charset="-79"/>
                  </a:rPr>
                  <a:t>מכאן,</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עבור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בדו-ממד יש לכל היותר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קשתות ו-</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צמתים.</a:t>
                </a:r>
              </a:p>
              <a:p>
                <a:pPr algn="ctr" rtl="1">
                  <a:lnSpc>
                    <a:spcPct val="125000"/>
                  </a:lnSpc>
                </a:pPr>
                <a:r>
                  <a:rPr lang="he-IL" sz="2400" b="0" dirty="0" smtClean="0">
                    <a:cs typeface="David" pitchFamily="34" charset="-79"/>
                  </a:rPr>
                  <a:t>כי מתקיים </a:t>
                </a:r>
                <a14:m>
                  <m:oMath xmlns:m="http://schemas.openxmlformats.org/officeDocument/2006/math">
                    <m:r>
                      <a:rPr lang="en-US" sz="2400" b="0" i="1" smtClean="0">
                        <a:latin typeface="Cambria Math"/>
                        <a:cs typeface="David" pitchFamily="34" charset="-79"/>
                      </a:rPr>
                      <m:t>𝑉</m:t>
                    </m:r>
                    <m:r>
                      <a:rPr lang="en-US" sz="2400" b="0" i="1" smtClean="0">
                        <a:latin typeface="Cambria Math"/>
                        <a:cs typeface="David" pitchFamily="34" charset="-79"/>
                      </a:rPr>
                      <m:t>=</m:t>
                    </m:r>
                    <m:limUpp>
                      <m:limUppPr>
                        <m:ctrlPr>
                          <a:rPr lang="en-US" sz="2400" b="0" i="1" smtClean="0">
                            <a:latin typeface="Cambria Math"/>
                            <a:cs typeface="David" pitchFamily="34" charset="-79"/>
                          </a:rPr>
                        </m:ctrlPr>
                      </m:limUppPr>
                      <m:e>
                        <m:groupChr>
                          <m:groupChrPr>
                            <m:chr m:val="⏞"/>
                            <m:pos m:val="top"/>
                            <m:vertJc m:val="bot"/>
                            <m:ctrlPr>
                              <a:rPr lang="en-US" sz="2400" b="0" i="1" smtClean="0">
                                <a:latin typeface="Cambria Math"/>
                                <a:cs typeface="David" pitchFamily="34" charset="-79"/>
                              </a:rPr>
                            </m:ctrlPr>
                          </m:groupChrPr>
                          <m:e>
                            <m:r>
                              <m:rPr>
                                <m:brk/>
                              </m:rPr>
                              <a:rPr lang="en-US" sz="2400" b="0" i="1" smtClean="0">
                                <a:latin typeface="Cambria Math"/>
                                <a:cs typeface="David" pitchFamily="34" charset="-79"/>
                              </a:rPr>
                              <m:t>𝐸</m:t>
                            </m:r>
                          </m:e>
                        </m:groupChr>
                      </m:e>
                      <m:lim>
                        <m:r>
                          <a:rPr lang="en-US" sz="2400" b="0" i="1" smtClean="0">
                            <a:latin typeface="Cambria Math"/>
                            <a:cs typeface="David" pitchFamily="34" charset="-79"/>
                          </a:rPr>
                          <m:t>𝑛</m:t>
                        </m:r>
                      </m:lim>
                    </m:limUpp>
                    <m:r>
                      <a:rPr lang="en-US" sz="2400" b="0" i="1" smtClean="0">
                        <a:latin typeface="Cambria Math"/>
                        <a:cs typeface="David" pitchFamily="34" charset="-79"/>
                      </a:rPr>
                      <m:t>−</m:t>
                    </m:r>
                    <m:r>
                      <a:rPr lang="en-US" sz="2400" b="0" i="1" smtClean="0">
                        <a:latin typeface="Cambria Math"/>
                        <a:cs typeface="David" pitchFamily="34" charset="-79"/>
                      </a:rPr>
                      <m:t>2</m:t>
                    </m:r>
                    <m:r>
                      <a:rPr lang="en-US" sz="2400" b="0" i="1" smtClean="0">
                        <a:latin typeface="Cambria Math"/>
                        <a:cs typeface="David" pitchFamily="34" charset="-79"/>
                      </a:rPr>
                      <m:t>+</m:t>
                    </m:r>
                    <m:r>
                      <a:rPr lang="en-US" sz="2400" b="0" i="1" smtClean="0">
                        <a:latin typeface="Cambria Math"/>
                        <a:cs typeface="David" pitchFamily="34" charset="-79"/>
                      </a:rPr>
                      <m:t>2</m:t>
                    </m:r>
                  </m:oMath>
                </a14:m>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עבור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בתלת-ממד יש לכל היותר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3 קשתות ו-</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2 פאות.</a:t>
                </a:r>
              </a:p>
              <a:p>
                <a:pPr algn="ctr" rtl="1">
                  <a:lnSpc>
                    <a:spcPct val="125000"/>
                  </a:lnSpc>
                </a:pPr>
                <a:r>
                  <a:rPr lang="he-IL" sz="2400" dirty="0" smtClean="0">
                    <a:latin typeface="David" pitchFamily="34" charset="-79"/>
                    <a:cs typeface="David" pitchFamily="34" charset="-79"/>
                  </a:rPr>
                  <a:t>כי מתקיים </a:t>
                </a:r>
                <a14:m>
                  <m:oMath xmlns:m="http://schemas.openxmlformats.org/officeDocument/2006/math">
                    <m:r>
                      <a:rPr lang="en-US" sz="2400" b="0" i="1" smtClean="0">
                        <a:latin typeface="Cambria Math"/>
                        <a:cs typeface="David" pitchFamily="34" charset="-79"/>
                      </a:rPr>
                      <m:t>𝑉</m:t>
                    </m:r>
                    <m:r>
                      <a:rPr lang="en-US" sz="2400" b="0" i="1" smtClean="0">
                        <a:latin typeface="Cambria Math"/>
                        <a:cs typeface="David" pitchFamily="34" charset="-79"/>
                      </a:rPr>
                      <m:t>=</m:t>
                    </m:r>
                    <m:r>
                      <a:rPr lang="en-US" sz="2400" b="0" i="1" smtClean="0">
                        <a:latin typeface="Cambria Math"/>
                        <a:cs typeface="David" pitchFamily="34" charset="-79"/>
                      </a:rPr>
                      <m:t>2</m:t>
                    </m:r>
                    <m:r>
                      <a:rPr lang="en-US" sz="2400" b="0" i="1" smtClean="0">
                        <a:latin typeface="Cambria Math"/>
                        <a:cs typeface="David" pitchFamily="34" charset="-79"/>
                      </a:rPr>
                      <m:t>+</m:t>
                    </m:r>
                    <m:limUpp>
                      <m:limUppPr>
                        <m:ctrlPr>
                          <a:rPr lang="en-US" sz="2400" b="0" i="1" smtClean="0">
                            <a:latin typeface="Cambria Math"/>
                            <a:cs typeface="David" pitchFamily="34" charset="-79"/>
                          </a:rPr>
                        </m:ctrlPr>
                      </m:limUppPr>
                      <m:e>
                        <m:groupChr>
                          <m:groupChrPr>
                            <m:chr m:val="⏞"/>
                            <m:pos m:val="top"/>
                            <m:vertJc m:val="bot"/>
                            <m:ctrlPr>
                              <a:rPr lang="en-US" sz="2400" b="0" i="1" smtClean="0">
                                <a:latin typeface="Cambria Math"/>
                                <a:cs typeface="David" pitchFamily="34" charset="-79"/>
                              </a:rPr>
                            </m:ctrlPr>
                          </m:groupChrPr>
                          <m:e>
                            <m:r>
                              <m:rPr>
                                <m:brk/>
                              </m:rPr>
                              <a:rPr lang="en-US" sz="2400" b="0" i="1" smtClean="0">
                                <a:latin typeface="Cambria Math"/>
                                <a:cs typeface="David" pitchFamily="34" charset="-79"/>
                              </a:rPr>
                              <m:t>𝐸</m:t>
                            </m:r>
                            <m:r>
                              <m:rPr>
                                <m:brk/>
                              </m:rPr>
                              <a:rPr lang="en-US" sz="2400" b="0" i="1" smtClean="0">
                                <a:latin typeface="Cambria Math"/>
                                <a:cs typeface="David" pitchFamily="34" charset="-79"/>
                              </a:rPr>
                              <m:t>−</m:t>
                            </m:r>
                            <m:r>
                              <m:rPr>
                                <m:brk/>
                              </m:rPr>
                              <a:rPr lang="en-US" sz="2400" b="0" i="1" smtClean="0">
                                <a:latin typeface="Cambria Math"/>
                                <a:cs typeface="David" pitchFamily="34" charset="-79"/>
                              </a:rPr>
                              <m:t>𝐹</m:t>
                            </m:r>
                          </m:e>
                        </m:groupChr>
                      </m:e>
                      <m:lim>
                        <m:r>
                          <a:rPr lang="en-US" sz="2400" b="0" i="1" smtClean="0">
                            <a:latin typeface="Cambria Math"/>
                            <a:cs typeface="David" pitchFamily="34" charset="-79"/>
                          </a:rPr>
                          <m:t>𝑛</m:t>
                        </m:r>
                      </m:lim>
                    </m:limUpp>
                  </m:oMath>
                </a14:m>
                <a:r>
                  <a:rPr lang="he-IL" sz="2400" dirty="0" smtClean="0">
                    <a:latin typeface="David" pitchFamily="34" charset="-79"/>
                    <a:cs typeface="David" pitchFamily="34" charset="-79"/>
                  </a:rPr>
                  <a:t>.</a:t>
                </a:r>
                <a:endParaRPr lang="he-IL" sz="2400" dirty="0" smtClean="0">
                  <a:latin typeface="David" pitchFamily="34" charset="-79"/>
                  <a:cs typeface="David" pitchFamily="34" charset="-79"/>
                </a:endParaRPr>
              </a:p>
            </p:txBody>
          </p:sp>
        </mc:Choice>
        <mc:Fallback>
          <p:sp>
            <p:nvSpPr>
              <p:cNvPr id="10" name="TextBox 9"/>
              <p:cNvSpPr txBox="1">
                <a:spLocks noRot="1" noChangeAspect="1" noMove="1" noResize="1" noEditPoints="1" noAdjustHandles="1" noChangeArrowheads="1" noChangeShapeType="1" noTextEdit="1"/>
              </p:cNvSpPr>
              <p:nvPr/>
            </p:nvSpPr>
            <p:spPr>
              <a:xfrm>
                <a:off x="611560" y="1268760"/>
                <a:ext cx="7920880" cy="5184576"/>
              </a:xfrm>
              <a:prstGeom prst="rect">
                <a:avLst/>
              </a:prstGeom>
              <a:blipFill rotWithShape="1">
                <a:blip r:embed="rId3"/>
                <a:stretch>
                  <a:fillRect l="-231" r="-1154"/>
                </a:stretch>
              </a:blipFill>
            </p:spPr>
            <p:txBody>
              <a:bodyPr/>
              <a:lstStyle/>
              <a:p>
                <a:r>
                  <a:rPr lang="he-IL">
                    <a:noFill/>
                  </a:rPr>
                  <a:t> </a:t>
                </a:r>
              </a:p>
            </p:txBody>
          </p:sp>
        </mc:Fallback>
      </mc:AlternateContent>
    </p:spTree>
    <p:extLst>
      <p:ext uri="{BB962C8B-B14F-4D97-AF65-F5344CB8AC3E}">
        <p14:creationId xmlns:p14="http://schemas.microsoft.com/office/powerpoint/2010/main" val="313030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734424" y="692696"/>
            <a:ext cx="3300984" cy="576064"/>
          </a:xfrm>
        </p:spPr>
        <p:txBody>
          <a:bodyPr>
            <a:normAutofit fontScale="90000"/>
          </a:bodyPr>
          <a:lstStyle/>
          <a:p>
            <a:pPr algn="ctr"/>
            <a:r>
              <a:rPr lang="he-IL" b="1" dirty="0" smtClean="0">
                <a:solidFill>
                  <a:schemeClr val="accent1">
                    <a:lumMod val="75000"/>
                  </a:schemeClr>
                </a:solidFill>
              </a:rPr>
              <a:t>חזרה על שיעור שעבר</a:t>
            </a:r>
            <a:endParaRPr lang="he-IL" dirty="0"/>
          </a:p>
        </p:txBody>
      </p:sp>
      <p:sp>
        <p:nvSpPr>
          <p:cNvPr id="9" name="Text Placeholder 8"/>
          <p:cNvSpPr>
            <a:spLocks noGrp="1"/>
          </p:cNvSpPr>
          <p:nvPr>
            <p:ph type="body" sz="half" idx="2"/>
          </p:nvPr>
        </p:nvSpPr>
        <p:spPr>
          <a:xfrm>
            <a:off x="1043608" y="692696"/>
            <a:ext cx="3300573" cy="3672408"/>
          </a:xfrm>
        </p:spPr>
        <p:txBody>
          <a:bodyPr/>
          <a:lstStyle/>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קְמוֹרים.</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אלגוריתם : </a:t>
            </a:r>
            <a:r>
              <a:rPr lang="en-US" dirty="0" smtClean="0">
                <a:solidFill>
                  <a:schemeClr val="tx1"/>
                </a:solidFill>
                <a:latin typeface="David" pitchFamily="34" charset="-79"/>
                <a:cs typeface="David" pitchFamily="34" charset="-79"/>
              </a:rPr>
              <a:t>Graham Scan</a:t>
            </a:r>
            <a:r>
              <a:rPr lang="he-IL" dirty="0" smtClean="0">
                <a:solidFill>
                  <a:schemeClr val="tx1"/>
                </a:solidFill>
                <a:latin typeface="David" pitchFamily="34" charset="-79"/>
                <a:cs typeface="David" pitchFamily="34" charset="-79"/>
              </a:rPr>
              <a:t>.</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תרגיל על האלגוריתם.</a:t>
            </a:r>
            <a:endParaRPr lang="he-IL" dirty="0">
              <a:solidFill>
                <a:schemeClr val="tx1"/>
              </a:solidFill>
              <a:latin typeface="David" pitchFamily="34" charset="-79"/>
              <a:cs typeface="David" pitchFamily="34" charset="-79"/>
            </a:endParaRPr>
          </a:p>
        </p:txBody>
      </p:sp>
      <p:sp>
        <p:nvSpPr>
          <p:cNvPr id="5" name="Footer Placeholder 4"/>
          <p:cNvSpPr>
            <a:spLocks noGrp="1"/>
          </p:cNvSpPr>
          <p:nvPr>
            <p:ph type="ftr" sz="quarter" idx="11"/>
          </p:nvPr>
        </p:nvSpPr>
        <p:spPr/>
        <p:txBody>
          <a:bodyPr/>
          <a:lstStyle/>
          <a:p>
            <a:pPr algn="ctr"/>
            <a:r>
              <a:rPr lang="he-IL" dirty="0" smtClean="0"/>
              <a:t>חלק א</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3</a:t>
            </a:fld>
            <a:endParaRPr lang="en-US"/>
          </a:p>
        </p:txBody>
      </p:sp>
      <p:sp>
        <p:nvSpPr>
          <p:cNvPr id="10"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25590918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30</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 (משפט </a:t>
            </a:r>
            <a:r>
              <a:rPr lang="he-IL" sz="3200" b="1" dirty="0" err="1" smtClean="0">
                <a:solidFill>
                  <a:srgbClr val="CC3300"/>
                </a:solidFill>
                <a:latin typeface="David" pitchFamily="34" charset="-79"/>
                <a:cs typeface="David" pitchFamily="34" charset="-79"/>
              </a:rPr>
              <a:t>אויילר</a:t>
            </a:r>
            <a:r>
              <a:rPr lang="he-IL" sz="3200" b="1" dirty="0" smtClean="0">
                <a:solidFill>
                  <a:srgbClr val="CC3300"/>
                </a:solidFill>
                <a:latin typeface="David" pitchFamily="34" charset="-79"/>
                <a:cs typeface="David" pitchFamily="34" charset="-79"/>
              </a:rPr>
              <a:t>)</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1268760"/>
            <a:ext cx="7920880" cy="5184576"/>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דוגמה לגרף מישורי</a:t>
            </a:r>
            <a:r>
              <a:rPr lang="en-US" sz="2400" dirty="0" smtClean="0">
                <a:latin typeface="David" pitchFamily="34" charset="-79"/>
                <a:cs typeface="David" pitchFamily="34" charset="-79"/>
              </a:rPr>
              <a:t> </a:t>
            </a:r>
            <a:r>
              <a:rPr lang="he-IL" sz="2400" dirty="0" smtClean="0">
                <a:latin typeface="David" pitchFamily="34" charset="-79"/>
                <a:cs typeface="David" pitchFamily="34" charset="-79"/>
              </a:rPr>
              <a:t>:</a:t>
            </a:r>
          </a:p>
          <a:p>
            <a:pPr algn="r" rtl="1">
              <a:lnSpc>
                <a:spcPct val="125000"/>
              </a:lnSpc>
            </a:pPr>
            <a:r>
              <a:rPr lang="en-US" sz="2400" dirty="0" smtClean="0">
                <a:latin typeface="David" pitchFamily="34" charset="-79"/>
                <a:cs typeface="David" pitchFamily="34" charset="-79"/>
              </a:rPr>
              <a:t/>
            </a:r>
            <a:br>
              <a:rPr lang="en-US" sz="2400" dirty="0" smtClean="0">
                <a:latin typeface="David" pitchFamily="34" charset="-79"/>
                <a:cs typeface="David" pitchFamily="34" charset="-79"/>
              </a:rPr>
            </a:br>
            <a:endParaRPr lang="he-IL" sz="2400" dirty="0" smtClean="0">
              <a:latin typeface="David" pitchFamily="34" charset="-79"/>
              <a:cs typeface="David" pitchFamily="34" charset="-79"/>
            </a:endParaRPr>
          </a:p>
          <a:p>
            <a:pPr algn="r" rtl="1">
              <a:lnSpc>
                <a:spcPct val="125000"/>
              </a:lnSpc>
            </a:pPr>
            <a:endParaRPr lang="he-IL" sz="2400" dirty="0">
              <a:latin typeface="David" pitchFamily="34" charset="-79"/>
              <a:cs typeface="David" pitchFamily="34" charset="-79"/>
            </a:endParaRPr>
          </a:p>
          <a:p>
            <a:pPr algn="r" rtl="1">
              <a:lnSpc>
                <a:spcPct val="125000"/>
              </a:lnSpc>
            </a:pPr>
            <a:endParaRPr lang="he-IL" sz="2400" dirty="0" smtClean="0">
              <a:latin typeface="David" pitchFamily="34" charset="-79"/>
              <a:cs typeface="David" pitchFamily="34" charset="-79"/>
            </a:endParaRPr>
          </a:p>
          <a:p>
            <a:pPr algn="r" rtl="1">
              <a:lnSpc>
                <a:spcPct val="125000"/>
              </a:lnSpc>
            </a:pPr>
            <a:r>
              <a:rPr lang="he-IL" sz="2400" dirty="0" smtClean="0">
                <a:latin typeface="David" pitchFamily="34" charset="-79"/>
                <a:cs typeface="David" pitchFamily="34" charset="-79"/>
              </a:rPr>
              <a:t>דוגמה לגרף לא מישורי :</a:t>
            </a:r>
          </a:p>
          <a:p>
            <a:pPr marL="342900" indent="-342900" algn="r" rtl="1">
              <a:lnSpc>
                <a:spcPct val="125000"/>
              </a:lnSpc>
              <a:buFont typeface="Arial" pitchFamily="34" charset="0"/>
              <a:buChar char="•"/>
            </a:pPr>
            <a:r>
              <a:rPr lang="en-US" sz="2400" dirty="0" smtClean="0">
                <a:latin typeface="David" pitchFamily="34" charset="-79"/>
                <a:cs typeface="David" pitchFamily="34" charset="-79"/>
              </a:rPr>
              <a:t>K(5)</a:t>
            </a:r>
            <a:r>
              <a:rPr lang="he-IL" sz="2400" dirty="0" smtClean="0">
                <a:latin typeface="David" pitchFamily="34" charset="-79"/>
                <a:cs typeface="David" pitchFamily="34" charset="-79"/>
              </a:rPr>
              <a:t> – הגרף השלם על 5 צמתים.</a:t>
            </a:r>
          </a:p>
        </p:txBody>
      </p:sp>
      <p:sp>
        <p:nvSpPr>
          <p:cNvPr id="8" name="5-Point Star 7"/>
          <p:cNvSpPr/>
          <p:nvPr/>
        </p:nvSpPr>
        <p:spPr>
          <a:xfrm>
            <a:off x="8369587" y="476672"/>
            <a:ext cx="144016" cy="144016"/>
          </a:xfrm>
          <a:prstGeom prst="star5">
            <a:avLst/>
          </a:prstGeom>
          <a:ln w="3175">
            <a:solidFill>
              <a:schemeClr val="tx1"/>
            </a:solidFill>
          </a:ln>
        </p:spPr>
        <p:style>
          <a:lnRef idx="0">
            <a:schemeClr val="accent1"/>
          </a:lnRef>
          <a:fillRef idx="3">
            <a:schemeClr val="accent1"/>
          </a:fillRef>
          <a:effectRef idx="3">
            <a:schemeClr val="accent1"/>
          </a:effectRef>
          <a:fontRef idx="minor">
            <a:schemeClr val="lt1"/>
          </a:fontRef>
        </p:style>
        <p:txBody>
          <a:bodyPr rtlCol="1" anchor="ctr"/>
          <a:lstStyle/>
          <a:p>
            <a:pPr algn="ctr"/>
            <a:endParaRPr lang="he-IL"/>
          </a:p>
        </p:txBody>
      </p:sp>
      <p:pic>
        <p:nvPicPr>
          <p:cNvPr id="1027" name="Picture 3" descr="C:\Users\Teller\Desktop\150px-The_graph_K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3475" y="4539828"/>
            <a:ext cx="1905001" cy="1841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eller\Desktop\Planar_graph.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0322" y="1719833"/>
            <a:ext cx="1809750"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50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31</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 (המשך)</a:t>
            </a:r>
            <a:endParaRPr lang="he-IL" sz="3200" b="1" dirty="0">
              <a:solidFill>
                <a:srgbClr val="CC3300"/>
              </a:solidFill>
              <a:latin typeface="David" pitchFamily="34" charset="-79"/>
              <a:cs typeface="David" pitchFamily="34" charset="-79"/>
            </a:endParaRPr>
          </a:p>
        </p:txBody>
      </p:sp>
      <mc:AlternateContent xmlns:mc="http://schemas.openxmlformats.org/markup-compatibility/2006">
        <mc:Choice xmlns:a14="http://schemas.microsoft.com/office/drawing/2010/main" Requires="a14">
          <p:sp>
            <p:nvSpPr>
              <p:cNvPr id="10" name="TextBox 9"/>
              <p:cNvSpPr txBox="1"/>
              <p:nvPr/>
            </p:nvSpPr>
            <p:spPr>
              <a:xfrm>
                <a:off x="611560" y="1340768"/>
                <a:ext cx="7920880" cy="4536504"/>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לאור התובנות משקף קודם היינו מצפים שהצמיחה בסיבוכיות תהיה עדיין בזמן לינארי, במכפלה בקבוע כלשהו, עבור ממד כלשהו.</a:t>
                </a: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לצערנו, עבור ממדים גבוהים מ-3, צפייה זו כבר לא תקפה. באופן כללי עבור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בממד </a:t>
                </a:r>
                <a:r>
                  <a:rPr lang="en-US" sz="2400" dirty="0">
                    <a:latin typeface="David" pitchFamily="34" charset="-79"/>
                    <a:cs typeface="David" pitchFamily="34" charset="-79"/>
                  </a:rPr>
                  <a:t>d</a:t>
                </a:r>
                <a:r>
                  <a:rPr lang="he-IL" sz="2400" dirty="0" smtClean="0">
                    <a:latin typeface="David" pitchFamily="34" charset="-79"/>
                    <a:cs typeface="David" pitchFamily="34" charset="-79"/>
                  </a:rPr>
                  <a:t>, חסם הסיבוכיות של מספר הפאות בקמור </a:t>
                </a:r>
                <a:r>
                  <a:rPr lang="he-IL" sz="2400" dirty="0" smtClean="0">
                    <a:latin typeface="David" pitchFamily="34" charset="-79"/>
                    <a:cs typeface="David" pitchFamily="34" charset="-79"/>
                  </a:rPr>
                  <a:t>יכול להגיע עד כדי </a:t>
                </a:r>
                <a14:m>
                  <m:oMath xmlns:m="http://schemas.openxmlformats.org/officeDocument/2006/math">
                    <m:r>
                      <m:rPr>
                        <m:sty m:val="p"/>
                      </m:rPr>
                      <a:rPr lang="el-GR" sz="2400" i="1" smtClean="0">
                        <a:latin typeface="Cambria Math"/>
                        <a:ea typeface="Cambria Math"/>
                        <a:cs typeface="David" pitchFamily="34" charset="-79"/>
                      </a:rPr>
                      <m:t>Ω</m:t>
                    </m:r>
                    <m:r>
                      <a:rPr lang="en-US" sz="2400" b="0" i="1" smtClean="0">
                        <a:latin typeface="Cambria Math"/>
                        <a:ea typeface="Cambria Math"/>
                        <a:cs typeface="David" pitchFamily="34" charset="-79"/>
                      </a:rPr>
                      <m:t>(</m:t>
                    </m:r>
                    <m:sSup>
                      <m:sSupPr>
                        <m:ctrlPr>
                          <a:rPr lang="en-US" sz="2400" b="0" i="1" smtClean="0">
                            <a:latin typeface="Cambria Math"/>
                            <a:ea typeface="Cambria Math"/>
                            <a:cs typeface="David" pitchFamily="34" charset="-79"/>
                          </a:rPr>
                        </m:ctrlPr>
                      </m:sSupPr>
                      <m:e>
                        <m:r>
                          <a:rPr lang="en-US" sz="2400" b="0" i="1" smtClean="0">
                            <a:latin typeface="Cambria Math"/>
                            <a:ea typeface="Cambria Math"/>
                            <a:cs typeface="David" pitchFamily="34" charset="-79"/>
                          </a:rPr>
                          <m:t>𝑛</m:t>
                        </m:r>
                      </m:e>
                      <m:sup>
                        <m:d>
                          <m:dPr>
                            <m:begChr m:val="⌊"/>
                            <m:endChr m:val="⌋"/>
                            <m:ctrlPr>
                              <a:rPr lang="en-US" sz="2400" b="0" i="1" smtClean="0">
                                <a:latin typeface="Cambria Math"/>
                                <a:ea typeface="Cambria Math"/>
                                <a:cs typeface="David" pitchFamily="34" charset="-79"/>
                              </a:rPr>
                            </m:ctrlPr>
                          </m:dPr>
                          <m:e>
                            <m:f>
                              <m:fPr>
                                <m:ctrlPr>
                                  <a:rPr lang="en-US" sz="2400" b="0" i="1" smtClean="0">
                                    <a:latin typeface="Cambria Math"/>
                                    <a:ea typeface="Cambria Math"/>
                                    <a:cs typeface="David" pitchFamily="34" charset="-79"/>
                                  </a:rPr>
                                </m:ctrlPr>
                              </m:fPr>
                              <m:num>
                                <m:r>
                                  <a:rPr lang="en-US" sz="2400" b="0" i="1" smtClean="0">
                                    <a:latin typeface="Cambria Math"/>
                                    <a:ea typeface="Cambria Math"/>
                                    <a:cs typeface="David" pitchFamily="34" charset="-79"/>
                                  </a:rPr>
                                  <m:t>𝑑</m:t>
                                </m:r>
                              </m:num>
                              <m:den>
                                <m:r>
                                  <a:rPr lang="en-US" sz="2400" b="0" i="1" smtClean="0">
                                    <a:latin typeface="Cambria Math"/>
                                    <a:ea typeface="Cambria Math"/>
                                    <a:cs typeface="David" pitchFamily="34" charset="-79"/>
                                  </a:rPr>
                                  <m:t>2</m:t>
                                </m:r>
                              </m:den>
                            </m:f>
                          </m:e>
                        </m:d>
                      </m:sup>
                    </m:sSup>
                    <m:r>
                      <a:rPr lang="en-US" sz="2400" b="0" i="1" smtClean="0">
                        <a:latin typeface="Cambria Math"/>
                        <a:ea typeface="Cambria Math"/>
                        <a:cs typeface="David" pitchFamily="34" charset="-79"/>
                      </a:rPr>
                      <m:t>)</m:t>
                    </m:r>
                  </m:oMath>
                </a14:m>
                <a:r>
                  <a:rPr lang="he-IL" sz="2400" dirty="0" smtClean="0">
                    <a:latin typeface="David" pitchFamily="34" charset="-79"/>
                    <a:cs typeface="David" pitchFamily="34" charset="-79"/>
                  </a:rPr>
                  <a:t>, (לא נוכיח).</a:t>
                </a: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למזלנו, עבור ממד 3, הסיבוכיות נותרת לינארית</a:t>
                </a:r>
                <a:r>
                  <a:rPr lang="he-IL" sz="2400" dirty="0" smtClean="0">
                    <a:latin typeface="David" pitchFamily="34" charset="-79"/>
                    <a:cs typeface="David" pitchFamily="34" charset="-79"/>
                  </a:rPr>
                  <a:t>, כלומר </a:t>
                </a:r>
                <a:r>
                  <a:rPr lang="el-GR" sz="2400" dirty="0" smtClean="0">
                    <a:ea typeface="Cambria Math"/>
                    <a:cs typeface="David" pitchFamily="34" charset="-79"/>
                  </a:rPr>
                  <a:t> </a:t>
                </a:r>
                <a14:m>
                  <m:oMath xmlns:m="http://schemas.openxmlformats.org/officeDocument/2006/math">
                    <m:r>
                      <a:rPr lang="en-US" sz="2400" b="0" i="1" smtClean="0">
                        <a:latin typeface="Cambria Math"/>
                        <a:ea typeface="Cambria Math"/>
                        <a:cs typeface="David" pitchFamily="34" charset="-79"/>
                      </a:rPr>
                      <m:t>𝑂</m:t>
                    </m:r>
                    <m:r>
                      <a:rPr lang="en-US" sz="2400" b="0" i="1" smtClean="0">
                        <a:latin typeface="Cambria Math"/>
                        <a:ea typeface="Cambria Math"/>
                        <a:cs typeface="David" pitchFamily="34" charset="-79"/>
                      </a:rPr>
                      <m:t>(</m:t>
                    </m:r>
                    <m:r>
                      <a:rPr lang="en-US" sz="2400" b="0" i="1" smtClean="0">
                        <a:latin typeface="Cambria Math"/>
                        <a:ea typeface="Cambria Math"/>
                        <a:cs typeface="David" pitchFamily="34" charset="-79"/>
                      </a:rPr>
                      <m:t>𝑛</m:t>
                    </m:r>
                    <m:r>
                      <a:rPr lang="en-US" sz="2400" b="0" i="1" smtClean="0">
                        <a:latin typeface="Cambria Math"/>
                        <a:ea typeface="Cambria Math"/>
                        <a:cs typeface="David" pitchFamily="34" charset="-79"/>
                      </a:rPr>
                      <m:t>)</m:t>
                    </m:r>
                  </m:oMath>
                </a14:m>
                <a:r>
                  <a:rPr lang="he-IL" sz="2400" dirty="0" smtClean="0">
                    <a:latin typeface="David" pitchFamily="34" charset="-79"/>
                    <a:cs typeface="David" pitchFamily="34" charset="-79"/>
                  </a:rPr>
                  <a:t>.</a:t>
                </a:r>
                <a:endParaRPr lang="he-IL" sz="2400" dirty="0" smtClean="0">
                  <a:latin typeface="David" pitchFamily="34" charset="-79"/>
                  <a:cs typeface="David" pitchFamily="34" charset="-79"/>
                </a:endParaRPr>
              </a:p>
            </p:txBody>
          </p:sp>
        </mc:Choice>
        <mc:Fallback>
          <p:sp>
            <p:nvSpPr>
              <p:cNvPr id="10" name="TextBox 9"/>
              <p:cNvSpPr txBox="1">
                <a:spLocks noRot="1" noChangeAspect="1" noMove="1" noResize="1" noEditPoints="1" noAdjustHandles="1" noChangeArrowheads="1" noChangeShapeType="1" noTextEdit="1"/>
              </p:cNvSpPr>
              <p:nvPr/>
            </p:nvSpPr>
            <p:spPr>
              <a:xfrm>
                <a:off x="611560" y="1340768"/>
                <a:ext cx="7920880" cy="4536504"/>
              </a:xfrm>
              <a:prstGeom prst="rect">
                <a:avLst/>
              </a:prstGeom>
              <a:blipFill rotWithShape="1">
                <a:blip r:embed="rId3"/>
                <a:stretch>
                  <a:fillRect l="-692" r="-1077"/>
                </a:stretch>
              </a:blipFill>
            </p:spPr>
            <p:txBody>
              <a:bodyPr/>
              <a:lstStyle/>
              <a:p>
                <a:r>
                  <a:rPr lang="he-IL">
                    <a:noFill/>
                  </a:rPr>
                  <a:t> </a:t>
                </a:r>
              </a:p>
            </p:txBody>
          </p:sp>
        </mc:Fallback>
      </mc:AlternateContent>
    </p:spTree>
    <p:extLst>
      <p:ext uri="{BB962C8B-B14F-4D97-AF65-F5344CB8AC3E}">
        <p14:creationId xmlns:p14="http://schemas.microsoft.com/office/powerpoint/2010/main" val="347652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11560" y="1556792"/>
            <a:ext cx="7920880" cy="4467126"/>
          </a:xfrm>
          <a:prstGeom prst="rect">
            <a:avLst/>
          </a:prstGeom>
          <a:noFill/>
        </p:spPr>
        <p:txBody>
          <a:bodyPr wrap="square" rtlCol="1">
            <a:noAutofit/>
          </a:bodyPr>
          <a:lstStyle/>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endParaRPr lang="he-IL" sz="2400" dirty="0">
              <a:latin typeface="David" pitchFamily="34" charset="-79"/>
              <a:cs typeface="David" pitchFamily="34" charset="-79"/>
            </a:endParaRP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algn="ctr" rtl="1">
              <a:lnSpc>
                <a:spcPct val="125000"/>
              </a:lnSpc>
            </a:pP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 מספר נקודות הקלט</a:t>
            </a:r>
          </a:p>
          <a:p>
            <a:pPr algn="ctr" rtl="1">
              <a:lnSpc>
                <a:spcPct val="125000"/>
              </a:lnSpc>
            </a:pPr>
            <a:r>
              <a:rPr lang="en-US" sz="2400" dirty="0" smtClean="0">
                <a:latin typeface="David" pitchFamily="34" charset="-79"/>
                <a:cs typeface="David" pitchFamily="34" charset="-79"/>
              </a:rPr>
              <a:t>h</a:t>
            </a:r>
            <a:r>
              <a:rPr lang="he-IL" sz="2400" dirty="0" smtClean="0">
                <a:latin typeface="David" pitchFamily="34" charset="-79"/>
                <a:cs typeface="David" pitchFamily="34" charset="-79"/>
              </a:rPr>
              <a:t> = מספר קשתות הקמור בדו-ממד</a:t>
            </a:r>
          </a:p>
          <a:p>
            <a:pPr algn="ctr" rtl="1">
              <a:lnSpc>
                <a:spcPct val="125000"/>
              </a:lnSpc>
            </a:pPr>
            <a:r>
              <a:rPr lang="en-US" sz="2400" dirty="0" smtClean="0">
                <a:latin typeface="David" pitchFamily="34" charset="-79"/>
                <a:cs typeface="David" pitchFamily="34" charset="-79"/>
              </a:rPr>
              <a:t>f</a:t>
            </a:r>
            <a:r>
              <a:rPr lang="he-IL" sz="2400" dirty="0" smtClean="0">
                <a:latin typeface="David" pitchFamily="34" charset="-79"/>
                <a:cs typeface="David" pitchFamily="34" charset="-79"/>
              </a:rPr>
              <a:t> = מספר פאות הקמור בתלת-ממד.</a:t>
            </a:r>
          </a:p>
          <a:p>
            <a:pPr algn="ctr" rtl="1"/>
            <a:endParaRPr lang="he-IL" sz="16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נשים לב שאין מקבילה "טבעית" בתלת ממד ל</a:t>
            </a:r>
            <a:r>
              <a:rPr lang="en-US" sz="2400" dirty="0" smtClean="0">
                <a:latin typeface="David" pitchFamily="34" charset="-79"/>
                <a:cs typeface="David" pitchFamily="34" charset="-79"/>
              </a:rPr>
              <a:t>Graham Scan</a:t>
            </a:r>
            <a:r>
              <a:rPr lang="he-IL" sz="2400" dirty="0" smtClean="0">
                <a:latin typeface="David" pitchFamily="34" charset="-79"/>
                <a:cs typeface="David" pitchFamily="34" charset="-79"/>
              </a:rPr>
              <a:t>, בעיה זו נותרה פתוחה.</a:t>
            </a:r>
          </a:p>
          <a:p>
            <a:pPr algn="r" rtl="1">
              <a:lnSpc>
                <a:spcPct val="125000"/>
              </a:lnSpc>
            </a:pPr>
            <a:endParaRPr lang="he-IL" sz="2400" dirty="0" smtClean="0">
              <a:latin typeface="David" pitchFamily="34" charset="-79"/>
              <a:cs typeface="David" pitchFamily="34" charset="-79"/>
            </a:endParaRPr>
          </a:p>
        </p:txBody>
      </p:sp>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32</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982" y="1540272"/>
            <a:ext cx="7311426" cy="1867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C:\Users\Lexx\AppData\Local\Microsoft\Windows\Temporary Internet Files\Content.IE5\6LK2276V\MP900309269[1].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5589240"/>
            <a:ext cx="572402" cy="8693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5" descr="C:\Users\Lexx\AppData\Local\Microsoft\Windows\Temporary Internet Files\Content.IE5\HMVI487E\MP900390594[1].jpg"/>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5618" y="5589240"/>
            <a:ext cx="572400" cy="8693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הקדמה (המשך)</a:t>
            </a:r>
            <a:endParaRPr lang="he-IL" sz="3200" b="1" dirty="0">
              <a:solidFill>
                <a:srgbClr val="CC3300"/>
              </a:solidFill>
              <a:latin typeface="David" pitchFamily="34" charset="-79"/>
              <a:cs typeface="David" pitchFamily="34" charset="-79"/>
            </a:endParaRPr>
          </a:p>
        </p:txBody>
      </p:sp>
    </p:spTree>
    <p:extLst>
      <p:ext uri="{BB962C8B-B14F-4D97-AF65-F5344CB8AC3E}">
        <p14:creationId xmlns:p14="http://schemas.microsoft.com/office/powerpoint/2010/main" val="153897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33</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692696"/>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mc:AlternateContent xmlns:mc="http://schemas.openxmlformats.org/markup-compatibility/2006">
        <mc:Choice xmlns:a14="http://schemas.microsoft.com/office/drawing/2010/main" Requires="a14">
          <p:sp>
            <p:nvSpPr>
              <p:cNvPr id="8" name="TextBox 7"/>
              <p:cNvSpPr txBox="1"/>
              <p:nvPr/>
            </p:nvSpPr>
            <p:spPr>
              <a:xfrm>
                <a:off x="611560" y="1196752"/>
                <a:ext cx="7920880" cy="5112568"/>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עבור קבוצת נקודות </a:t>
                </a:r>
                <a:r>
                  <a:rPr lang="en-US" sz="2400" dirty="0" smtClean="0">
                    <a:latin typeface="David" pitchFamily="34" charset="-79"/>
                    <a:cs typeface="David" pitchFamily="34" charset="-79"/>
                  </a:rPr>
                  <a:t>S</a:t>
                </a:r>
                <a:r>
                  <a:rPr lang="he-IL" sz="2400" dirty="0" smtClean="0">
                    <a:latin typeface="David" pitchFamily="34" charset="-79"/>
                    <a:cs typeface="David" pitchFamily="34" charset="-79"/>
                  </a:rPr>
                  <a:t> כלשהי נפעל בצורה דומה לאלגוריתם בדו-ממד: נחלק אותן לשתי קבוצות על פי אותן הנחות ונריץ את האלגוריתם בצורה רקורסיבית.</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השינוי העיקרי שנהיה צריכים לעשות הוא לאפיין מחדש את המיזוג של שני קמורים בתלת ממד כך:</a:t>
                </a:r>
              </a:p>
              <a:p>
                <a:pPr marL="800100" lvl="1" indent="-342900" algn="r" rtl="1">
                  <a:lnSpc>
                    <a:spcPct val="125000"/>
                  </a:lnSpc>
                  <a:buFont typeface="Wingdings" pitchFamily="2" charset="2"/>
                  <a:buChar char="§"/>
                </a:pPr>
                <a:r>
                  <a:rPr lang="he-IL" sz="2400" dirty="0" smtClean="0">
                    <a:latin typeface="David" pitchFamily="34" charset="-79"/>
                    <a:cs typeface="David" pitchFamily="34" charset="-79"/>
                  </a:rPr>
                  <a:t>יהיו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שני קמורים למיזוג. הקמור </a:t>
                </a:r>
                <a14:m>
                  <m:oMath xmlns:m="http://schemas.openxmlformats.org/officeDocument/2006/math">
                    <m:r>
                      <a:rPr lang="en-US" sz="2400" b="0" i="1" dirty="0" smtClean="0">
                        <a:latin typeface="Cambria Math"/>
                        <a:cs typeface="David" pitchFamily="34" charset="-79"/>
                      </a:rPr>
                      <m:t>𝐴</m:t>
                    </m:r>
                    <m:r>
                      <a:rPr lang="en-US" sz="2400" b="0" i="1" dirty="0" smtClean="0">
                        <a:latin typeface="Cambria Math"/>
                        <a:ea typeface="Cambria Math"/>
                        <a:cs typeface="David" pitchFamily="34" charset="-79"/>
                      </a:rPr>
                      <m:t>⋃</m:t>
                    </m:r>
                    <m:r>
                      <a:rPr lang="en-US" sz="2400" b="0" i="1" dirty="0" smtClean="0">
                        <a:latin typeface="Cambria Math"/>
                        <a:ea typeface="Cambria Math"/>
                        <a:cs typeface="David" pitchFamily="34" charset="-79"/>
                      </a:rPr>
                      <m:t>𝐵</m:t>
                    </m:r>
                  </m:oMath>
                </a14:m>
                <a:r>
                  <a:rPr lang="he-IL" sz="2400" dirty="0" smtClean="0">
                    <a:latin typeface="David" pitchFamily="34" charset="-79"/>
                    <a:cs typeface="David" pitchFamily="34" charset="-79"/>
                  </a:rPr>
                  <a:t>, מוסיף "חבורה" כלשהי של פאות. </a:t>
                </a:r>
              </a:p>
              <a:p>
                <a:pPr marL="800100" lvl="1" indent="-342900" algn="r" rtl="1">
                  <a:lnSpc>
                    <a:spcPct val="125000"/>
                  </a:lnSpc>
                  <a:buFont typeface="Wingdings" pitchFamily="2" charset="2"/>
                  <a:buChar char="§"/>
                </a:pPr>
                <a:r>
                  <a:rPr lang="he-IL" sz="2400" dirty="0" smtClean="0">
                    <a:latin typeface="David" pitchFamily="34" charset="-79"/>
                    <a:cs typeface="David" pitchFamily="34" charset="-79"/>
                  </a:rPr>
                  <a:t>מספר פאות זה יהיה לינארי בגודל שני הפאונים, מכיוון שכל פאה שנוספה משתמשת בקשת אחת לפחות של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a:p>
                <a:pPr marL="800100" lvl="1" indent="-342900" algn="r" rtl="1">
                  <a:lnSpc>
                    <a:spcPct val="125000"/>
                  </a:lnSpc>
                  <a:buFont typeface="Wingdings" pitchFamily="2" charset="2"/>
                  <a:buChar char="§"/>
                </a:pPr>
                <a:r>
                  <a:rPr lang="he-IL" sz="2400" dirty="0" smtClean="0">
                    <a:latin typeface="David" pitchFamily="34" charset="-79"/>
                    <a:cs typeface="David" pitchFamily="34" charset="-79"/>
                  </a:rPr>
                  <a:t>מכאן, ניתן לבצע את המיזוג בזמן לינארי בתנאי שכל </a:t>
                </a:r>
                <a:r>
                  <a:rPr lang="he-IL" sz="2400" dirty="0" smtClean="0">
                    <a:latin typeface="David" pitchFamily="34" charset="-79"/>
                    <a:cs typeface="David" pitchFamily="34" charset="-79"/>
                  </a:rPr>
                  <a:t>פאה </a:t>
                </a:r>
                <a:r>
                  <a:rPr lang="he-IL" sz="2400" dirty="0" smtClean="0">
                    <a:latin typeface="David" pitchFamily="34" charset="-79"/>
                    <a:cs typeface="David" pitchFamily="34" charset="-79"/>
                  </a:rPr>
                  <a:t>תתמזג בזמן קבוע (בממוצע).</a:t>
                </a:r>
              </a:p>
            </p:txBody>
          </p:sp>
        </mc:Choice>
        <mc:Fallback>
          <p:sp>
            <p:nvSpPr>
              <p:cNvPr id="8" name="TextBox 7"/>
              <p:cNvSpPr txBox="1">
                <a:spLocks noRot="1" noChangeAspect="1" noMove="1" noResize="1" noEditPoints="1" noAdjustHandles="1" noChangeArrowheads="1" noChangeShapeType="1" noTextEdit="1"/>
              </p:cNvSpPr>
              <p:nvPr/>
            </p:nvSpPr>
            <p:spPr>
              <a:xfrm>
                <a:off x="611560" y="1196752"/>
                <a:ext cx="7920880" cy="5112568"/>
              </a:xfrm>
              <a:prstGeom prst="rect">
                <a:avLst/>
              </a:prstGeom>
              <a:blipFill rotWithShape="1">
                <a:blip r:embed="rId3"/>
                <a:stretch>
                  <a:fillRect l="-846" r="-1077" b="-2384"/>
                </a:stretch>
              </a:blipFill>
            </p:spPr>
            <p:txBody>
              <a:bodyPr/>
              <a:lstStyle/>
              <a:p>
                <a:r>
                  <a:rPr lang="he-IL">
                    <a:noFill/>
                  </a:rPr>
                  <a:t> </a:t>
                </a:r>
              </a:p>
            </p:txBody>
          </p:sp>
        </mc:Fallback>
      </mc:AlternateContent>
    </p:spTree>
    <p:extLst>
      <p:ext uri="{BB962C8B-B14F-4D97-AF65-F5344CB8AC3E}">
        <p14:creationId xmlns:p14="http://schemas.microsoft.com/office/powerpoint/2010/main" val="62927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692696"/>
            <a:ext cx="5688632"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34</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מיזוג :</a:t>
            </a:r>
            <a:endParaRPr lang="he-IL" sz="3200" b="1" dirty="0">
              <a:solidFill>
                <a:srgbClr val="CC3300"/>
              </a:solidFill>
              <a:latin typeface="David" pitchFamily="34" charset="-79"/>
              <a:cs typeface="David" pitchFamily="34" charset="-79"/>
            </a:endParaRPr>
          </a:p>
        </p:txBody>
      </p:sp>
      <p:cxnSp>
        <p:nvCxnSpPr>
          <p:cNvPr id="3" name="Curved Connector 2"/>
          <p:cNvCxnSpPr>
            <a:endCxn id="10" idx="3"/>
          </p:cNvCxnSpPr>
          <p:nvPr/>
        </p:nvCxnSpPr>
        <p:spPr>
          <a:xfrm rot="10800000">
            <a:off x="1475656" y="3906634"/>
            <a:ext cx="1152128" cy="386462"/>
          </a:xfrm>
          <a:prstGeom prst="curvedConnector3">
            <a:avLst>
              <a:gd name="adj1" fmla="val 50000"/>
            </a:avLst>
          </a:prstGeom>
          <a:ln>
            <a:tailEnd type="arrow"/>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611560" y="3645024"/>
            <a:ext cx="864096" cy="523220"/>
          </a:xfrm>
          <a:prstGeom prst="rect">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wrap="square" rtlCol="1">
            <a:spAutoFit/>
          </a:bodyPr>
          <a:lstStyle/>
          <a:p>
            <a:pPr algn="ctr"/>
            <a:r>
              <a:rPr lang="he-IL" sz="1400" dirty="0" smtClean="0">
                <a:latin typeface="David" pitchFamily="34" charset="-79"/>
                <a:cs typeface="David" pitchFamily="34" charset="-79"/>
              </a:rPr>
              <a:t>גבולות הצללים</a:t>
            </a:r>
            <a:endParaRPr lang="he-IL" sz="1400" dirty="0">
              <a:latin typeface="David" pitchFamily="34" charset="-79"/>
              <a:cs typeface="David" pitchFamily="34" charset="-79"/>
            </a:endParaRPr>
          </a:p>
        </p:txBody>
      </p:sp>
      <p:cxnSp>
        <p:nvCxnSpPr>
          <p:cNvPr id="16" name="Curved Connector 15"/>
          <p:cNvCxnSpPr>
            <a:endCxn id="10" idx="3"/>
          </p:cNvCxnSpPr>
          <p:nvPr/>
        </p:nvCxnSpPr>
        <p:spPr>
          <a:xfrm rot="10800000" flipV="1">
            <a:off x="1475656" y="3717032"/>
            <a:ext cx="3816424" cy="189602"/>
          </a:xfrm>
          <a:prstGeom prst="curvedConnector3">
            <a:avLst>
              <a:gd name="adj1" fmla="val 50000"/>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8409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35</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692696"/>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mc:AlternateContent xmlns:mc="http://schemas.openxmlformats.org/markup-compatibility/2006">
        <mc:Choice xmlns:a14="http://schemas.microsoft.com/office/drawing/2010/main" Requires="a14">
          <p:sp>
            <p:nvSpPr>
              <p:cNvPr id="8" name="TextBox 7"/>
              <p:cNvSpPr txBox="1"/>
              <p:nvPr/>
            </p:nvSpPr>
            <p:spPr>
              <a:xfrm>
                <a:off x="611560" y="1124744"/>
                <a:ext cx="7920880" cy="5328592"/>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יהי </a:t>
                </a:r>
                <a14:m>
                  <m:oMath xmlns:m="http://schemas.openxmlformats.org/officeDocument/2006/math">
                    <m:r>
                      <a:rPr lang="el-GR" sz="2400" i="1" smtClean="0">
                        <a:latin typeface="Cambria Math"/>
                        <a:cs typeface="David" pitchFamily="34" charset="-79"/>
                      </a:rPr>
                      <m:t>𝜋</m:t>
                    </m:r>
                  </m:oMath>
                </a14:m>
                <a:r>
                  <a:rPr lang="he-IL" sz="2400" dirty="0" smtClean="0">
                    <a:latin typeface="David" pitchFamily="34" charset="-79"/>
                    <a:cs typeface="David" pitchFamily="34" charset="-79"/>
                  </a:rPr>
                  <a:t> המישור שתומך בקמורים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מלמטה, הנוגע בקמור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בקדקוד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ובקמור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בקדקוד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(נשים לב ש-</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פאונים נפרדים)</a:t>
                </a: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(לשם הפשטות נניח ש-</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ו-</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הן הנקודות היחידות שבמגע עם המישור </a:t>
                </a:r>
                <a14:m>
                  <m:oMath xmlns:m="http://schemas.openxmlformats.org/officeDocument/2006/math">
                    <m:r>
                      <a:rPr lang="el-GR" sz="2400" i="1">
                        <a:latin typeface="Cambria Math"/>
                        <a:cs typeface="David" pitchFamily="34" charset="-79"/>
                      </a:rPr>
                      <m:t>𝜋</m:t>
                    </m:r>
                  </m:oMath>
                </a14:m>
                <a:r>
                  <a:rPr lang="he-IL" sz="2400" dirty="0">
                    <a:latin typeface="David" pitchFamily="34" charset="-79"/>
                    <a:cs typeface="David" pitchFamily="34" charset="-79"/>
                  </a:rPr>
                  <a:t> </a:t>
                </a:r>
                <a:r>
                  <a:rPr lang="he-IL" sz="2400" dirty="0" smtClean="0">
                    <a:latin typeface="David" pitchFamily="34" charset="-79"/>
                    <a:cs typeface="David" pitchFamily="34" charset="-79"/>
                  </a:rPr>
                  <a:t>, אז  </a:t>
                </a:r>
                <a14:m>
                  <m:oMath xmlns:m="http://schemas.openxmlformats.org/officeDocument/2006/math">
                    <m:r>
                      <a:rPr lang="el-GR" sz="2400" i="1">
                        <a:latin typeface="Cambria Math"/>
                        <a:cs typeface="David" pitchFamily="34" charset="-79"/>
                      </a:rPr>
                      <m:t>𝜋</m:t>
                    </m:r>
                  </m:oMath>
                </a14:m>
                <a:r>
                  <a:rPr lang="he-IL" sz="2400" dirty="0">
                    <a:latin typeface="David" pitchFamily="34" charset="-79"/>
                    <a:cs typeface="David" pitchFamily="34" charset="-79"/>
                  </a:rPr>
                  <a:t> </a:t>
                </a:r>
                <a:r>
                  <a:rPr lang="he-IL" sz="2400" dirty="0" smtClean="0">
                    <a:latin typeface="David" pitchFamily="34" charset="-79"/>
                    <a:cs typeface="David" pitchFamily="34" charset="-79"/>
                  </a:rPr>
                  <a:t>מכיל קו </a:t>
                </a:r>
                <a:r>
                  <a:rPr lang="en-US" sz="2400" dirty="0" smtClean="0">
                    <a:latin typeface="David" pitchFamily="34" charset="-79"/>
                    <a:cs typeface="David" pitchFamily="34" charset="-79"/>
                  </a:rPr>
                  <a:t>L</a:t>
                </a:r>
                <a:r>
                  <a:rPr lang="he-IL" sz="2400" dirty="0" smtClean="0">
                    <a:latin typeface="David" pitchFamily="34" charset="-79"/>
                    <a:cs typeface="David" pitchFamily="34" charset="-79"/>
                  </a:rPr>
                  <a:t> משיק שנקבע על ידי </a:t>
                </a:r>
                <a:r>
                  <a:rPr lang="en-US" sz="2400" dirty="0" smtClean="0">
                    <a:latin typeface="David" pitchFamily="34" charset="-79"/>
                    <a:cs typeface="David" pitchFamily="34" charset="-79"/>
                  </a:rPr>
                  <a:t>PQ</a:t>
                </a:r>
                <a:r>
                  <a:rPr lang="he-IL" sz="2400" dirty="0" smtClean="0">
                    <a:latin typeface="David" pitchFamily="34" charset="-79"/>
                    <a:cs typeface="David" pitchFamily="34" charset="-79"/>
                  </a:rPr>
                  <a:t>.</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עתה "נקמט" את המישור סביב הקו </a:t>
                </a:r>
                <a:r>
                  <a:rPr lang="en-US" sz="2400" dirty="0" smtClean="0">
                    <a:latin typeface="David" pitchFamily="34" charset="-79"/>
                    <a:cs typeface="David" pitchFamily="34" charset="-79"/>
                  </a:rPr>
                  <a:t>L</a:t>
                </a:r>
                <a:r>
                  <a:rPr lang="he-IL" sz="2400" dirty="0" smtClean="0">
                    <a:latin typeface="David" pitchFamily="34" charset="-79"/>
                    <a:cs typeface="David" pitchFamily="34" charset="-79"/>
                  </a:rPr>
                  <a:t>, ונסובב אותו עד שהוא מתנגש בפאון כלשהו, בנקודה כלשהי.</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אבחנה חשובה היא שברגע שמתנגשים בנקודה כלשהי </a:t>
                </a:r>
                <a:r>
                  <a:rPr lang="en-US" sz="2400" dirty="0" smtClean="0">
                    <a:latin typeface="David" pitchFamily="34" charset="-79"/>
                    <a:cs typeface="David" pitchFamily="34" charset="-79"/>
                  </a:rPr>
                  <a:t>R</a:t>
                </a:r>
                <a:r>
                  <a:rPr lang="he-IL" sz="2400" dirty="0" smtClean="0">
                    <a:latin typeface="David" pitchFamily="34" charset="-79"/>
                    <a:cs typeface="David" pitchFamily="34" charset="-79"/>
                  </a:rPr>
                  <a:t> בפאון חייבת להיות שכנה של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או של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עובדה זו מגבילה את מספר הקדקודים שצריך לחקור רק לאלו שמתנגשים בהם (את גבול הצללים ולא את כל הקדקודים בשני הפאונים).</a:t>
                </a:r>
                <a:endParaRPr lang="he-IL" sz="2400" dirty="0">
                  <a:latin typeface="David" pitchFamily="34" charset="-79"/>
                  <a:cs typeface="David" pitchFamily="34" charset="-79"/>
                </a:endParaRP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p:txBody>
          </p:sp>
        </mc:Choice>
        <mc:Fallback>
          <p:sp>
            <p:nvSpPr>
              <p:cNvPr id="8" name="TextBox 7"/>
              <p:cNvSpPr txBox="1">
                <a:spLocks noRot="1" noChangeAspect="1" noMove="1" noResize="1" noEditPoints="1" noAdjustHandles="1" noChangeArrowheads="1" noChangeShapeType="1" noTextEdit="1"/>
              </p:cNvSpPr>
              <p:nvPr/>
            </p:nvSpPr>
            <p:spPr>
              <a:xfrm>
                <a:off x="611560" y="1124744"/>
                <a:ext cx="7920880" cy="5328592"/>
              </a:xfrm>
              <a:prstGeom prst="rect">
                <a:avLst/>
              </a:prstGeom>
              <a:blipFill rotWithShape="1">
                <a:blip r:embed="rId3"/>
                <a:stretch>
                  <a:fillRect l="-1538" r="-1077" b="-6865"/>
                </a:stretch>
              </a:blipFill>
            </p:spPr>
            <p:txBody>
              <a:bodyPr/>
              <a:lstStyle/>
              <a:p>
                <a:r>
                  <a:rPr lang="he-IL">
                    <a:noFill/>
                  </a:rPr>
                  <a:t> </a:t>
                </a:r>
              </a:p>
            </p:txBody>
          </p:sp>
        </mc:Fallback>
      </mc:AlternateContent>
    </p:spTree>
    <p:extLst>
      <p:ext uri="{BB962C8B-B14F-4D97-AF65-F5344CB8AC3E}">
        <p14:creationId xmlns:p14="http://schemas.microsoft.com/office/powerpoint/2010/main" val="393968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36</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33144" y="1196752"/>
            <a:ext cx="7920880" cy="5112568"/>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בצורה כזו נמשיך עד שהמישור עוטף את הקמור החדש שלנו.</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כל שנותר עכשיו הוא "להעיף" את הפאות המיותרות, את אלו שאי אפשר לראות.</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האלגוריתם מחזיר לנו את "גבולות הצללים", הקו הצהוב בציור, שממנו והלאה לא רואים את הפאות שהוסתרו בתהליך.</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כל שנותר עכשיו הוא "לגזור" את החלק החשוך.</a:t>
            </a:r>
          </a:p>
          <a:p>
            <a:pPr algn="r" rtl="1">
              <a:lnSpc>
                <a:spcPct val="125000"/>
              </a:lnSpc>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r>
              <a:rPr lang="he-IL" sz="2400" dirty="0" smtClean="0">
                <a:latin typeface="David" pitchFamily="34" charset="-79"/>
                <a:cs typeface="David" pitchFamily="34" charset="-79"/>
              </a:rPr>
              <a:t>מתברר עם זאת, ששלב</a:t>
            </a:r>
          </a:p>
          <a:p>
            <a:pPr algn="r" rtl="1">
              <a:lnSpc>
                <a:spcPct val="125000"/>
              </a:lnSpc>
            </a:pPr>
            <a:r>
              <a:rPr lang="he-IL" sz="2400" dirty="0" smtClean="0">
                <a:latin typeface="David" pitchFamily="34" charset="-79"/>
                <a:cs typeface="David" pitchFamily="34" charset="-79"/>
              </a:rPr>
              <a:t>     זה מסובך למימוש בפאונים</a:t>
            </a:r>
          </a:p>
          <a:p>
            <a:pPr algn="r" rtl="1">
              <a:lnSpc>
                <a:spcPct val="125000"/>
              </a:lnSpc>
            </a:pPr>
            <a:r>
              <a:rPr lang="he-IL" sz="2400" dirty="0">
                <a:latin typeface="David" pitchFamily="34" charset="-79"/>
                <a:cs typeface="David" pitchFamily="34" charset="-79"/>
              </a:rPr>
              <a:t> </a:t>
            </a:r>
            <a:r>
              <a:rPr lang="he-IL" sz="2400" dirty="0" smtClean="0">
                <a:latin typeface="David" pitchFamily="34" charset="-79"/>
                <a:cs typeface="David" pitchFamily="34" charset="-79"/>
              </a:rPr>
              <a:t>    מסוימים.</a:t>
            </a: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p:txBody>
      </p:sp>
      <p:grpSp>
        <p:nvGrpSpPr>
          <p:cNvPr id="2" name="Group 1"/>
          <p:cNvGrpSpPr/>
          <p:nvPr/>
        </p:nvGrpSpPr>
        <p:grpSpPr>
          <a:xfrm>
            <a:off x="243894" y="4077072"/>
            <a:ext cx="4976178" cy="3240360"/>
            <a:chOff x="467544" y="3645024"/>
            <a:chExt cx="4976178" cy="3240360"/>
          </a:xfrm>
        </p:grpSpPr>
        <p:sp>
          <p:nvSpPr>
            <p:cNvPr id="9" name="Rounded Rectangle 8"/>
            <p:cNvSpPr/>
            <p:nvPr/>
          </p:nvSpPr>
          <p:spPr>
            <a:xfrm>
              <a:off x="467544" y="4630026"/>
              <a:ext cx="4976178" cy="2255358"/>
            </a:xfrm>
            <a:prstGeom prst="roundRect">
              <a:avLst>
                <a:gd name="adj" fmla="val 37097"/>
              </a:avLst>
            </a:prstGeom>
            <a:solidFill>
              <a:schemeClr val="accent4">
                <a:lumMod val="40000"/>
                <a:lumOff val="60000"/>
              </a:schemeClr>
            </a:solidFill>
            <a:ln>
              <a:solidFill>
                <a:schemeClr val="tx1"/>
              </a:solidFill>
            </a:ln>
            <a:scene3d>
              <a:camera prst="isometricOffAxis1Top">
                <a:rot lat="17829420" lon="18744679" rev="2551105"/>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09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30" b="97690" l="1848" r="100000"/>
                      </a14:imgEffect>
                    </a14:imgLayer>
                  </a14:imgProps>
                </a:ext>
                <a:ext uri="{28A0092B-C50C-407E-A947-70E740481C1C}">
                  <a14:useLocalDpi xmlns:a14="http://schemas.microsoft.com/office/drawing/2010/main" val="0"/>
                </a:ext>
              </a:extLst>
            </a:blip>
            <a:srcRect/>
            <a:stretch>
              <a:fillRect/>
            </a:stretch>
          </p:blipFill>
          <p:spPr bwMode="auto">
            <a:xfrm>
              <a:off x="467544" y="3645024"/>
              <a:ext cx="493932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a:off x="827584" y="5558760"/>
              <a:ext cx="4104456" cy="380360"/>
            </a:xfrm>
            <a:prstGeom prst="line">
              <a:avLst/>
            </a:prstGeom>
          </p:spPr>
          <p:style>
            <a:lnRef idx="1">
              <a:schemeClr val="dk1"/>
            </a:lnRef>
            <a:fillRef idx="0">
              <a:schemeClr val="dk1"/>
            </a:fillRef>
            <a:effectRef idx="0">
              <a:schemeClr val="dk1"/>
            </a:effectRef>
            <a:fontRef idx="minor">
              <a:schemeClr val="tx1"/>
            </a:fontRef>
          </p:style>
        </p:cxnSp>
      </p:grpSp>
      <p:cxnSp>
        <p:nvCxnSpPr>
          <p:cNvPr id="11" name="Straight Connector 10"/>
          <p:cNvCxnSpPr/>
          <p:nvPr/>
        </p:nvCxnSpPr>
        <p:spPr>
          <a:xfrm>
            <a:off x="4355976" y="4365104"/>
            <a:ext cx="227684"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355976" y="4365104"/>
            <a:ext cx="113842"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139952" y="4365104"/>
            <a:ext cx="329866" cy="364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469818" y="4581128"/>
            <a:ext cx="123766" cy="148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31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37</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תרגיל</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340768"/>
            <a:ext cx="7920880" cy="792088"/>
          </a:xfrm>
          <a:prstGeom prst="rect">
            <a:avLst/>
          </a:prstGeom>
          <a:noFill/>
        </p:spPr>
        <p:txBody>
          <a:bodyPr wrap="square" rtlCol="1">
            <a:noAutofit/>
          </a:bodyPr>
          <a:lstStyle/>
          <a:p>
            <a:pPr marL="457200" indent="-457200" algn="r" rtl="1">
              <a:buFont typeface="Arial" pitchFamily="34" charset="0"/>
              <a:buChar char="•"/>
            </a:pPr>
            <a:r>
              <a:rPr lang="he-IL" sz="2400" dirty="0" smtClean="0">
                <a:latin typeface="David" pitchFamily="34" charset="-79"/>
                <a:cs typeface="David" pitchFamily="34" charset="-79"/>
              </a:rPr>
              <a:t>הראה את סיבוכיות המיזוג התלת ממדי באמצעות בנית פאון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שעבורו גבול הצללים באיחוד עם פאון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הוא :</a:t>
            </a:r>
            <a:endParaRPr lang="he-IL" sz="2400" dirty="0">
              <a:latin typeface="David" pitchFamily="34" charset="-79"/>
              <a:cs typeface="David" pitchFamily="34" charset="-79"/>
            </a:endParaRPr>
          </a:p>
        </p:txBody>
      </p:sp>
      <p:sp>
        <p:nvSpPr>
          <p:cNvPr id="9" name="TextBox 8"/>
          <p:cNvSpPr txBox="1"/>
          <p:nvPr/>
        </p:nvSpPr>
        <p:spPr>
          <a:xfrm>
            <a:off x="623220" y="227687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פתרון</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2852936"/>
            <a:ext cx="7920880" cy="792088"/>
          </a:xfrm>
          <a:prstGeom prst="rect">
            <a:avLst/>
          </a:prstGeom>
          <a:noFill/>
        </p:spPr>
        <p:txBody>
          <a:bodyPr wrap="square" rtlCol="1">
            <a:noAutofit/>
          </a:bodyPr>
          <a:lstStyle/>
          <a:p>
            <a:pPr algn="r" rtl="1"/>
            <a:r>
              <a:rPr lang="he-IL" sz="2400" dirty="0" smtClean="0">
                <a:latin typeface="David" pitchFamily="34" charset="-79"/>
                <a:cs typeface="David" pitchFamily="34" charset="-79"/>
              </a:rPr>
              <a:t>(</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165494"/>
            <a:ext cx="4203341" cy="119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descr="C:\Users\Lexx\AppData\Local\Microsoft\Windows\Temporary Internet Files\Content.IE5\6LK2276V\MC90043763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6" y="476670"/>
            <a:ext cx="1008114" cy="10081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244970">
            <a:off x="6084168" y="3645024"/>
            <a:ext cx="1152128" cy="1800200"/>
          </a:xfrm>
          <a:prstGeom prst="rect">
            <a:avLst/>
          </a:prstGeom>
          <a:solidFill>
            <a:schemeClr val="bg2">
              <a:lumMod val="40000"/>
              <a:lumOff val="60000"/>
            </a:schemeClr>
          </a:solidFill>
          <a:ln>
            <a:solidFill>
              <a:schemeClr val="bg2"/>
            </a:solidFill>
          </a:ln>
          <a:effectLst>
            <a:outerShdw blurRad="50800" dist="38100" dir="2700000" algn="tl" rotWithShape="0">
              <a:prstClr val="black">
                <a:alpha val="40000"/>
              </a:prstClr>
            </a:outerShdw>
          </a:effectLst>
          <a:scene3d>
            <a:camera prst="isometricRightUp"/>
            <a:lightRig rig="soft" dir="t"/>
          </a:scene3d>
          <a:sp3d extrusionH="1270000" contourW="12700" prstMaterial="matte">
            <a:extrusionClr>
              <a:schemeClr val="bg1"/>
            </a:extrusionClr>
            <a:contourClr>
              <a:schemeClr val="tx1"/>
            </a:contourClr>
          </a:sp3d>
        </p:spPr>
        <p:style>
          <a:lnRef idx="1">
            <a:schemeClr val="dk1"/>
          </a:lnRef>
          <a:fillRef idx="2">
            <a:schemeClr val="dk1"/>
          </a:fillRef>
          <a:effectRef idx="1">
            <a:schemeClr val="dk1"/>
          </a:effectRef>
          <a:fontRef idx="minor">
            <a:schemeClr val="dk1"/>
          </a:fontRef>
        </p:style>
        <p:txBody>
          <a:bodyPr rtlCol="1" anchor="ctr"/>
          <a:lstStyle/>
          <a:p>
            <a:pPr algn="ctr"/>
            <a:endParaRPr lang="he-IL"/>
          </a:p>
        </p:txBody>
      </p:sp>
      <p:cxnSp>
        <p:nvCxnSpPr>
          <p:cNvPr id="31" name="Straight Connector 30"/>
          <p:cNvCxnSpPr/>
          <p:nvPr/>
        </p:nvCxnSpPr>
        <p:spPr>
          <a:xfrm flipV="1">
            <a:off x="3625214" y="3501008"/>
            <a:ext cx="1764401" cy="1527535"/>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3483564" y="4869160"/>
            <a:ext cx="1880524" cy="614795"/>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V="1">
            <a:off x="4370494" y="5470088"/>
            <a:ext cx="1857690" cy="679857"/>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V="1">
            <a:off x="4484516" y="4005065"/>
            <a:ext cx="1810198" cy="1701246"/>
          </a:xfrm>
          <a:prstGeom prst="line">
            <a:avLst/>
          </a:prstGeom>
          <a:ln>
            <a:prstDash val="sysDot"/>
          </a:ln>
        </p:spPr>
        <p:style>
          <a:lnRef idx="1">
            <a:schemeClr val="dk1"/>
          </a:lnRef>
          <a:fillRef idx="0">
            <a:schemeClr val="dk1"/>
          </a:fillRef>
          <a:effectRef idx="0">
            <a:schemeClr val="dk1"/>
          </a:effectRef>
          <a:fontRef idx="minor">
            <a:schemeClr val="tx1"/>
          </a:fontRef>
        </p:style>
      </p:cxnSp>
      <p:grpSp>
        <p:nvGrpSpPr>
          <p:cNvPr id="1050" name="Group 1049"/>
          <p:cNvGrpSpPr/>
          <p:nvPr/>
        </p:nvGrpSpPr>
        <p:grpSpPr>
          <a:xfrm rot="547390">
            <a:off x="2457747" y="5010525"/>
            <a:ext cx="2086102" cy="1092082"/>
            <a:chOff x="2490403" y="4994197"/>
            <a:chExt cx="2086102" cy="1092082"/>
          </a:xfrm>
        </p:grpSpPr>
        <p:cxnSp>
          <p:nvCxnSpPr>
            <p:cNvPr id="66" name="Straight Connector 65"/>
            <p:cNvCxnSpPr/>
            <p:nvPr/>
          </p:nvCxnSpPr>
          <p:spPr>
            <a:xfrm rot="524583">
              <a:off x="3542183" y="5074783"/>
              <a:ext cx="1034322" cy="383569"/>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p:cNvCxnSpPr/>
            <p:nvPr/>
          </p:nvCxnSpPr>
          <p:spPr>
            <a:xfrm flipH="1">
              <a:off x="2490403" y="5516804"/>
              <a:ext cx="2050941" cy="569475"/>
            </a:xfrm>
            <a:prstGeom prst="line">
              <a:avLst/>
            </a:prstGeom>
          </p:spPr>
          <p:style>
            <a:lnRef idx="2">
              <a:schemeClr val="accent3"/>
            </a:lnRef>
            <a:fillRef idx="0">
              <a:schemeClr val="accent3"/>
            </a:fillRef>
            <a:effectRef idx="1">
              <a:schemeClr val="accent3"/>
            </a:effectRef>
            <a:fontRef idx="minor">
              <a:schemeClr val="tx1"/>
            </a:fontRef>
          </p:style>
        </p:cxnSp>
        <p:cxnSp>
          <p:nvCxnSpPr>
            <p:cNvPr id="68" name="Straight Connector 67"/>
            <p:cNvCxnSpPr/>
            <p:nvPr/>
          </p:nvCxnSpPr>
          <p:spPr>
            <a:xfrm rot="524583">
              <a:off x="4505618" y="5514073"/>
              <a:ext cx="0" cy="470068"/>
            </a:xfrm>
            <a:prstGeom prst="line">
              <a:avLst/>
            </a:prstGeom>
          </p:spPr>
          <p:style>
            <a:lnRef idx="1">
              <a:schemeClr val="accent3"/>
            </a:lnRef>
            <a:fillRef idx="0">
              <a:schemeClr val="accent3"/>
            </a:fillRef>
            <a:effectRef idx="0">
              <a:schemeClr val="accent3"/>
            </a:effectRef>
            <a:fontRef idx="minor">
              <a:schemeClr val="tx1"/>
            </a:fontRef>
          </p:style>
        </p:cxnSp>
        <p:cxnSp>
          <p:nvCxnSpPr>
            <p:cNvPr id="69" name="Straight Connector 68"/>
            <p:cNvCxnSpPr/>
            <p:nvPr/>
          </p:nvCxnSpPr>
          <p:spPr>
            <a:xfrm flipV="1">
              <a:off x="2490403" y="5981411"/>
              <a:ext cx="1979488" cy="104868"/>
            </a:xfrm>
            <a:prstGeom prst="line">
              <a:avLst/>
            </a:prstGeom>
          </p:spPr>
          <p:style>
            <a:lnRef idx="2">
              <a:schemeClr val="accent3"/>
            </a:lnRef>
            <a:fillRef idx="0">
              <a:schemeClr val="accent3"/>
            </a:fillRef>
            <a:effectRef idx="1">
              <a:schemeClr val="accent3"/>
            </a:effectRef>
            <a:fontRef idx="minor">
              <a:schemeClr val="tx1"/>
            </a:fontRef>
          </p:style>
        </p:cxnSp>
        <p:cxnSp>
          <p:nvCxnSpPr>
            <p:cNvPr id="70" name="Straight Connector 69"/>
            <p:cNvCxnSpPr/>
            <p:nvPr/>
          </p:nvCxnSpPr>
          <p:spPr>
            <a:xfrm flipH="1">
              <a:off x="2490403" y="5005200"/>
              <a:ext cx="1083139" cy="1081079"/>
            </a:xfrm>
            <a:prstGeom prst="line">
              <a:avLst/>
            </a:prstGeom>
          </p:spPr>
          <p:style>
            <a:lnRef idx="2">
              <a:schemeClr val="accent3"/>
            </a:lnRef>
            <a:fillRef idx="0">
              <a:schemeClr val="accent3"/>
            </a:fillRef>
            <a:effectRef idx="1">
              <a:schemeClr val="accent3"/>
            </a:effectRef>
            <a:fontRef idx="minor">
              <a:schemeClr val="tx1"/>
            </a:fontRef>
          </p:style>
        </p:cxnSp>
        <p:cxnSp>
          <p:nvCxnSpPr>
            <p:cNvPr id="72" name="Straight Connector 71"/>
            <p:cNvCxnSpPr/>
            <p:nvPr/>
          </p:nvCxnSpPr>
          <p:spPr>
            <a:xfrm flipV="1">
              <a:off x="2490403" y="5448443"/>
              <a:ext cx="1028637" cy="637836"/>
            </a:xfrm>
            <a:prstGeom prst="line">
              <a:avLst/>
            </a:prstGeom>
          </p:spPr>
          <p:style>
            <a:lnRef idx="2">
              <a:schemeClr val="accent3"/>
            </a:lnRef>
            <a:fillRef idx="0">
              <a:schemeClr val="accent3"/>
            </a:fillRef>
            <a:effectRef idx="1">
              <a:schemeClr val="accent3"/>
            </a:effectRef>
            <a:fontRef idx="minor">
              <a:schemeClr val="tx1"/>
            </a:fontRef>
          </p:style>
        </p:cxnSp>
        <p:cxnSp>
          <p:nvCxnSpPr>
            <p:cNvPr id="73" name="Straight Connector 72"/>
            <p:cNvCxnSpPr/>
            <p:nvPr/>
          </p:nvCxnSpPr>
          <p:spPr>
            <a:xfrm rot="524583">
              <a:off x="3539087" y="4994197"/>
              <a:ext cx="0" cy="470068"/>
            </a:xfrm>
            <a:prstGeom prst="line">
              <a:avLst/>
            </a:prstGeom>
          </p:spPr>
          <p:style>
            <a:lnRef idx="1">
              <a:schemeClr val="accent3"/>
            </a:lnRef>
            <a:fillRef idx="0">
              <a:schemeClr val="accent3"/>
            </a:fillRef>
            <a:effectRef idx="0">
              <a:schemeClr val="accent3"/>
            </a:effectRef>
            <a:fontRef idx="minor">
              <a:schemeClr val="tx1"/>
            </a:fontRef>
          </p:style>
        </p:cxnSp>
        <p:cxnSp>
          <p:nvCxnSpPr>
            <p:cNvPr id="74" name="Straight Connector 73"/>
            <p:cNvCxnSpPr/>
            <p:nvPr/>
          </p:nvCxnSpPr>
          <p:spPr>
            <a:xfrm rot="524583">
              <a:off x="3456740" y="5524826"/>
              <a:ext cx="1034322" cy="383569"/>
            </a:xfrm>
            <a:prstGeom prst="line">
              <a:avLst/>
            </a:prstGeom>
          </p:spPr>
          <p:style>
            <a:lnRef idx="1">
              <a:schemeClr val="dk1"/>
            </a:lnRef>
            <a:fillRef idx="0">
              <a:schemeClr val="dk1"/>
            </a:fillRef>
            <a:effectRef idx="0">
              <a:schemeClr val="dk1"/>
            </a:effectRef>
            <a:fontRef idx="minor">
              <a:schemeClr val="tx1"/>
            </a:fontRef>
          </p:style>
        </p:cxnSp>
      </p:grpSp>
      <p:cxnSp>
        <p:nvCxnSpPr>
          <p:cNvPr id="85" name="Straight Connector 84"/>
          <p:cNvCxnSpPr/>
          <p:nvPr/>
        </p:nvCxnSpPr>
        <p:spPr>
          <a:xfrm flipV="1">
            <a:off x="2408464" y="4005066"/>
            <a:ext cx="3886250" cy="1905877"/>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a:off x="6294714" y="2996952"/>
            <a:ext cx="0" cy="1008113"/>
          </a:xfrm>
          <a:prstGeom prst="line">
            <a:avLst/>
          </a:prstGeom>
        </p:spPr>
        <p:style>
          <a:lnRef idx="1">
            <a:schemeClr val="dk1"/>
          </a:lnRef>
          <a:fillRef idx="0">
            <a:schemeClr val="dk1"/>
          </a:fillRef>
          <a:effectRef idx="0">
            <a:schemeClr val="dk1"/>
          </a:effectRef>
          <a:fontRef idx="minor">
            <a:schemeClr val="tx1"/>
          </a:fontRef>
        </p:style>
      </p:cxnSp>
      <p:sp>
        <p:nvSpPr>
          <p:cNvPr id="96" name="Rectangle 95"/>
          <p:cNvSpPr/>
          <p:nvPr/>
        </p:nvSpPr>
        <p:spPr>
          <a:xfrm>
            <a:off x="1138069" y="5517232"/>
            <a:ext cx="697627"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7" name="Rectangle 96"/>
          <p:cNvSpPr/>
          <p:nvPr/>
        </p:nvSpPr>
        <p:spPr>
          <a:xfrm>
            <a:off x="6876256" y="5530006"/>
            <a:ext cx="587020"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108" name="Straight Connector 107"/>
          <p:cNvCxnSpPr/>
          <p:nvPr/>
        </p:nvCxnSpPr>
        <p:spPr>
          <a:xfrm flipV="1">
            <a:off x="2483768" y="3501008"/>
            <a:ext cx="2905847" cy="2409935"/>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112" name="Straight Connector 111"/>
          <p:cNvCxnSpPr/>
          <p:nvPr/>
        </p:nvCxnSpPr>
        <p:spPr>
          <a:xfrm flipV="1">
            <a:off x="2483768" y="2996952"/>
            <a:ext cx="3810946" cy="2913991"/>
          </a:xfrm>
          <a:prstGeom prst="line">
            <a:avLst/>
          </a:prstGeom>
          <a:ln>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34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par>
                                <p:cTn id="32" presetID="10" presetClass="entr" presetSubtype="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1050"/>
                                        </p:tgtEl>
                                        <p:attrNameLst>
                                          <p:attrName>style.visibility</p:attrName>
                                        </p:attrNameLst>
                                      </p:cBhvr>
                                      <p:to>
                                        <p:strVal val="visible"/>
                                      </p:to>
                                    </p:set>
                                    <p:animEffect transition="in" filter="fade">
                                      <p:cBhvr>
                                        <p:cTn id="37" dur="500"/>
                                        <p:tgtEl>
                                          <p:spTgt spid="1050"/>
                                        </p:tgtEl>
                                      </p:cBhvr>
                                    </p:animEffect>
                                  </p:childTnLst>
                                </p:cTn>
                              </p:par>
                              <p:par>
                                <p:cTn id="38" presetID="10" presetClass="entr" presetSubtype="0" fill="hold" nodeType="withEffect">
                                  <p:stCondLst>
                                    <p:cond delay="0"/>
                                  </p:stCondLst>
                                  <p:childTnLst>
                                    <p:set>
                                      <p:cBhvr>
                                        <p:cTn id="39" dur="1" fill="hold">
                                          <p:stCondLst>
                                            <p:cond delay="0"/>
                                          </p:stCondLst>
                                        </p:cTn>
                                        <p:tgtEl>
                                          <p:spTgt spid="85"/>
                                        </p:tgtEl>
                                        <p:attrNameLst>
                                          <p:attrName>style.visibility</p:attrName>
                                        </p:attrNameLst>
                                      </p:cBhvr>
                                      <p:to>
                                        <p:strVal val="visible"/>
                                      </p:to>
                                    </p:set>
                                    <p:animEffect transition="in" filter="fade">
                                      <p:cBhvr>
                                        <p:cTn id="40" dur="500"/>
                                        <p:tgtEl>
                                          <p:spTgt spid="85"/>
                                        </p:tgtEl>
                                      </p:cBhvr>
                                    </p:animEffect>
                                  </p:childTnLst>
                                </p:cTn>
                              </p:par>
                              <p:par>
                                <p:cTn id="41" presetID="10"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6"/>
                                        </p:tgtEl>
                                        <p:attrNameLst>
                                          <p:attrName>style.visibility</p:attrName>
                                        </p:attrNameLst>
                                      </p:cBhvr>
                                      <p:to>
                                        <p:strVal val="visible"/>
                                      </p:to>
                                    </p:set>
                                    <p:animEffect transition="in" filter="fade">
                                      <p:cBhvr>
                                        <p:cTn id="46" dur="500"/>
                                        <p:tgtEl>
                                          <p:spTgt spid="9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fade">
                                      <p:cBhvr>
                                        <p:cTn id="49" dur="500"/>
                                        <p:tgtEl>
                                          <p:spTgt spid="97"/>
                                        </p:tgtEl>
                                      </p:cBhvr>
                                    </p:animEffect>
                                  </p:childTnLst>
                                </p:cTn>
                              </p:par>
                              <p:par>
                                <p:cTn id="50" presetID="10" presetClass="entr" presetSubtype="0" fill="hold" nodeType="withEffect">
                                  <p:stCondLst>
                                    <p:cond delay="0"/>
                                  </p:stCondLst>
                                  <p:childTnLst>
                                    <p:set>
                                      <p:cBhvr>
                                        <p:cTn id="51" dur="1" fill="hold">
                                          <p:stCondLst>
                                            <p:cond delay="0"/>
                                          </p:stCondLst>
                                        </p:cTn>
                                        <p:tgtEl>
                                          <p:spTgt spid="108"/>
                                        </p:tgtEl>
                                        <p:attrNameLst>
                                          <p:attrName>style.visibility</p:attrName>
                                        </p:attrNameLst>
                                      </p:cBhvr>
                                      <p:to>
                                        <p:strVal val="visible"/>
                                      </p:to>
                                    </p:set>
                                    <p:animEffect transition="in" filter="fade">
                                      <p:cBhvr>
                                        <p:cTn id="52" dur="500"/>
                                        <p:tgtEl>
                                          <p:spTgt spid="108"/>
                                        </p:tgtEl>
                                      </p:cBhvr>
                                    </p:animEffect>
                                  </p:childTnLst>
                                </p:cTn>
                              </p:par>
                              <p:par>
                                <p:cTn id="53" presetID="10" presetClass="entr" presetSubtype="0" fill="hold" nodeType="withEffect">
                                  <p:stCondLst>
                                    <p:cond delay="0"/>
                                  </p:stCondLst>
                                  <p:childTnLst>
                                    <p:set>
                                      <p:cBhvr>
                                        <p:cTn id="54" dur="1" fill="hold">
                                          <p:stCondLst>
                                            <p:cond delay="0"/>
                                          </p:stCondLst>
                                        </p:cTn>
                                        <p:tgtEl>
                                          <p:spTgt spid="112"/>
                                        </p:tgtEl>
                                        <p:attrNameLst>
                                          <p:attrName>style.visibility</p:attrName>
                                        </p:attrNameLst>
                                      </p:cBhvr>
                                      <p:to>
                                        <p:strVal val="visible"/>
                                      </p:to>
                                    </p:set>
                                    <p:animEffect transition="in" filter="fade">
                                      <p:cBhvr>
                                        <p:cTn id="55"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 grpId="0" animBg="1"/>
      <p:bldP spid="96" grpId="0"/>
      <p:bldP spid="9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38</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באתי, ראיתי, כבשתי</a:t>
            </a:r>
            <a:endParaRPr lang="he-IL" b="1" dirty="0">
              <a:latin typeface="David" pitchFamily="34" charset="-79"/>
              <a:cs typeface="David" pitchFamily="34" charset="-79"/>
            </a:endParaRP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תרגיל</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340768"/>
            <a:ext cx="7920880" cy="792088"/>
          </a:xfrm>
          <a:prstGeom prst="rect">
            <a:avLst/>
          </a:prstGeom>
          <a:noFill/>
        </p:spPr>
        <p:txBody>
          <a:bodyPr wrap="square" rtlCol="1">
            <a:noAutofit/>
          </a:bodyPr>
          <a:lstStyle/>
          <a:p>
            <a:pPr marL="457200" indent="-457200" algn="r" rtl="1">
              <a:buFont typeface="Arial" pitchFamily="34" charset="0"/>
              <a:buChar char="•"/>
            </a:pPr>
            <a:r>
              <a:rPr lang="he-IL" sz="2400" dirty="0" smtClean="0">
                <a:latin typeface="David" pitchFamily="34" charset="-79"/>
                <a:cs typeface="David" pitchFamily="34" charset="-79"/>
              </a:rPr>
              <a:t>הראה את סיבוכיות המיזוג התלת ממדי באמצעות בנית פאון </a:t>
            </a:r>
            <a:r>
              <a:rPr lang="en-US" sz="2400" dirty="0" smtClean="0">
                <a:latin typeface="David" pitchFamily="34" charset="-79"/>
                <a:cs typeface="David" pitchFamily="34" charset="-79"/>
              </a:rPr>
              <a:t>A</a:t>
            </a:r>
            <a:r>
              <a:rPr lang="he-IL" sz="2400" dirty="0" smtClean="0">
                <a:latin typeface="David" pitchFamily="34" charset="-79"/>
                <a:cs typeface="David" pitchFamily="34" charset="-79"/>
              </a:rPr>
              <a:t> שעבורו גבול הצללים באיחוד עם פאון </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 הוא :</a:t>
            </a:r>
            <a:endParaRPr lang="he-IL" sz="2400" dirty="0">
              <a:latin typeface="David" pitchFamily="34" charset="-79"/>
              <a:cs typeface="David" pitchFamily="34" charset="-79"/>
            </a:endParaRPr>
          </a:p>
        </p:txBody>
      </p:sp>
      <p:sp>
        <p:nvSpPr>
          <p:cNvPr id="9" name="TextBox 8"/>
          <p:cNvSpPr txBox="1"/>
          <p:nvPr/>
        </p:nvSpPr>
        <p:spPr>
          <a:xfrm>
            <a:off x="623220" y="2276872"/>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פתרון</a:t>
            </a:r>
            <a:endParaRPr lang="he-IL" sz="3200" b="1" dirty="0">
              <a:solidFill>
                <a:srgbClr val="CC3300"/>
              </a:solidFill>
              <a:latin typeface="David" pitchFamily="34" charset="-79"/>
              <a:cs typeface="David" pitchFamily="34" charset="-79"/>
            </a:endParaRPr>
          </a:p>
        </p:txBody>
      </p:sp>
      <p:sp>
        <p:nvSpPr>
          <p:cNvPr id="10" name="TextBox 9"/>
          <p:cNvSpPr txBox="1"/>
          <p:nvPr/>
        </p:nvSpPr>
        <p:spPr>
          <a:xfrm>
            <a:off x="611560" y="2852936"/>
            <a:ext cx="7920880" cy="792088"/>
          </a:xfrm>
          <a:prstGeom prst="rect">
            <a:avLst/>
          </a:prstGeom>
          <a:noFill/>
        </p:spPr>
        <p:txBody>
          <a:bodyPr wrap="square" rtlCol="1">
            <a:noAutofit/>
          </a:bodyPr>
          <a:lstStyle/>
          <a:p>
            <a:pPr algn="r" rtl="1"/>
            <a:r>
              <a:rPr lang="he-IL" sz="2400" dirty="0" smtClean="0">
                <a:latin typeface="David" pitchFamily="34" charset="-79"/>
                <a:cs typeface="David" pitchFamily="34" charset="-79"/>
              </a:rPr>
              <a:t>(</a:t>
            </a:r>
            <a:r>
              <a:rPr lang="en-US" sz="2400" dirty="0" smtClean="0">
                <a:latin typeface="David" pitchFamily="34" charset="-79"/>
                <a:cs typeface="David" pitchFamily="34" charset="-79"/>
              </a:rPr>
              <a:t>B</a:t>
            </a:r>
            <a:r>
              <a:rPr lang="he-IL" sz="2400" dirty="0" smtClean="0">
                <a:latin typeface="David" pitchFamily="34" charset="-79"/>
                <a:cs typeface="David" pitchFamily="34" charset="-79"/>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165494"/>
            <a:ext cx="4203341" cy="119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descr="C:\Users\Lexx\AppData\Local\Microsoft\Windows\Temporary Internet Files\Content.IE5\6LK2276V\MC90043763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6" y="476670"/>
            <a:ext cx="1008114" cy="10081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244970">
            <a:off x="6084168" y="3645024"/>
            <a:ext cx="1152128" cy="1800200"/>
          </a:xfrm>
          <a:prstGeom prst="rect">
            <a:avLst/>
          </a:prstGeom>
          <a:solidFill>
            <a:schemeClr val="bg2">
              <a:lumMod val="40000"/>
              <a:lumOff val="60000"/>
            </a:schemeClr>
          </a:solidFill>
          <a:ln>
            <a:solidFill>
              <a:schemeClr val="bg2"/>
            </a:solidFill>
          </a:ln>
          <a:effectLst>
            <a:outerShdw blurRad="50800" dist="38100" dir="2700000" algn="tl" rotWithShape="0">
              <a:prstClr val="black">
                <a:alpha val="40000"/>
              </a:prstClr>
            </a:outerShdw>
          </a:effectLst>
          <a:scene3d>
            <a:camera prst="isometricRightUp"/>
            <a:lightRig rig="soft" dir="t"/>
          </a:scene3d>
          <a:sp3d extrusionH="1270000" contourW="12700" prstMaterial="matte">
            <a:extrusionClr>
              <a:schemeClr val="bg1"/>
            </a:extrusionClr>
            <a:contourClr>
              <a:schemeClr val="tx1"/>
            </a:contourClr>
          </a:sp3d>
        </p:spPr>
        <p:style>
          <a:lnRef idx="1">
            <a:schemeClr val="dk1"/>
          </a:lnRef>
          <a:fillRef idx="2">
            <a:schemeClr val="dk1"/>
          </a:fillRef>
          <a:effectRef idx="1">
            <a:schemeClr val="dk1"/>
          </a:effectRef>
          <a:fontRef idx="minor">
            <a:schemeClr val="dk1"/>
          </a:fontRef>
        </p:style>
        <p:txBody>
          <a:bodyPr rtlCol="1" anchor="ctr"/>
          <a:lstStyle/>
          <a:p>
            <a:pPr algn="ctr"/>
            <a:endParaRPr lang="he-IL"/>
          </a:p>
        </p:txBody>
      </p:sp>
      <p:sp>
        <p:nvSpPr>
          <p:cNvPr id="24" name="Rectangle 23"/>
          <p:cNvSpPr/>
          <p:nvPr/>
        </p:nvSpPr>
        <p:spPr>
          <a:xfrm>
            <a:off x="1138069" y="5517232"/>
            <a:ext cx="697627"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8" name="Rectangle 27"/>
          <p:cNvSpPr/>
          <p:nvPr/>
        </p:nvSpPr>
        <p:spPr>
          <a:xfrm>
            <a:off x="6876256" y="5530006"/>
            <a:ext cx="587020"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31" name="Straight Connector 30"/>
          <p:cNvCxnSpPr/>
          <p:nvPr/>
        </p:nvCxnSpPr>
        <p:spPr>
          <a:xfrm flipV="1">
            <a:off x="2033358" y="3429002"/>
            <a:ext cx="3364229" cy="2195698"/>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3542129" y="4892711"/>
            <a:ext cx="1743316" cy="482126"/>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V="1">
            <a:off x="4469892" y="5470088"/>
            <a:ext cx="1758292" cy="508809"/>
          </a:xfrm>
          <a:prstGeom prst="line">
            <a:avLst/>
          </a:prstGeom>
          <a:ln>
            <a:prstDash val="sysDot"/>
          </a:ln>
        </p:spPr>
        <p:style>
          <a:lnRef idx="1">
            <a:schemeClr val="dk1"/>
          </a:lnRef>
          <a:fillRef idx="0">
            <a:schemeClr val="dk1"/>
          </a:fillRef>
          <a:effectRef idx="0">
            <a:schemeClr val="dk1"/>
          </a:effectRef>
          <a:fontRef idx="minor">
            <a:schemeClr val="tx1"/>
          </a:fontRef>
        </p:style>
      </p:cxnSp>
      <p:grpSp>
        <p:nvGrpSpPr>
          <p:cNvPr id="80" name="Group 79"/>
          <p:cNvGrpSpPr/>
          <p:nvPr/>
        </p:nvGrpSpPr>
        <p:grpSpPr>
          <a:xfrm rot="343242">
            <a:off x="1972189" y="4778937"/>
            <a:ext cx="2604316" cy="1605393"/>
            <a:chOff x="1972189" y="4889612"/>
            <a:chExt cx="2604316" cy="1605393"/>
          </a:xfrm>
        </p:grpSpPr>
        <p:cxnSp>
          <p:nvCxnSpPr>
            <p:cNvPr id="39" name="Straight Connector 38"/>
            <p:cNvCxnSpPr/>
            <p:nvPr/>
          </p:nvCxnSpPr>
          <p:spPr>
            <a:xfrm rot="524583" flipH="1">
              <a:off x="3029326" y="5401216"/>
              <a:ext cx="1437238" cy="1093789"/>
            </a:xfrm>
            <a:prstGeom prst="line">
              <a:avLst/>
            </a:prstGeom>
          </p:spPr>
          <p:style>
            <a:lnRef idx="2">
              <a:schemeClr val="accent3"/>
            </a:lnRef>
            <a:fillRef idx="0">
              <a:schemeClr val="accent3"/>
            </a:fillRef>
            <a:effectRef idx="1">
              <a:schemeClr val="accent3"/>
            </a:effectRef>
            <a:fontRef idx="minor">
              <a:schemeClr val="tx1"/>
            </a:fontRef>
          </p:style>
        </p:cxnSp>
        <p:cxnSp>
          <p:nvCxnSpPr>
            <p:cNvPr id="45" name="Straight Connector 44"/>
            <p:cNvCxnSpPr/>
            <p:nvPr/>
          </p:nvCxnSpPr>
          <p:spPr>
            <a:xfrm rot="524583" flipV="1">
              <a:off x="2993600" y="5868553"/>
              <a:ext cx="1437238" cy="623721"/>
            </a:xfrm>
            <a:prstGeom prst="line">
              <a:avLst/>
            </a:prstGeom>
          </p:spPr>
          <p:style>
            <a:lnRef idx="2">
              <a:schemeClr val="accent3"/>
            </a:lnRef>
            <a:fillRef idx="0">
              <a:schemeClr val="accent3"/>
            </a:fillRef>
            <a:effectRef idx="1">
              <a:schemeClr val="accent3"/>
            </a:effectRef>
            <a:fontRef idx="minor">
              <a:schemeClr val="tx1"/>
            </a:fontRef>
          </p:style>
        </p:cxnSp>
        <p:grpSp>
          <p:nvGrpSpPr>
            <p:cNvPr id="79" name="Group 78"/>
            <p:cNvGrpSpPr/>
            <p:nvPr/>
          </p:nvGrpSpPr>
          <p:grpSpPr>
            <a:xfrm>
              <a:off x="1972189" y="4889612"/>
              <a:ext cx="2604316" cy="1432855"/>
              <a:chOff x="1972189" y="4889612"/>
              <a:chExt cx="2604316" cy="1432855"/>
            </a:xfrm>
          </p:grpSpPr>
          <p:cxnSp>
            <p:nvCxnSpPr>
              <p:cNvPr id="27" name="Straight Connector 26"/>
              <p:cNvCxnSpPr/>
              <p:nvPr/>
            </p:nvCxnSpPr>
            <p:spPr>
              <a:xfrm rot="524583">
                <a:off x="3542183" y="5074783"/>
                <a:ext cx="1034322" cy="383569"/>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rot="524583">
                <a:off x="4505618" y="5514073"/>
                <a:ext cx="0" cy="470068"/>
              </a:xfrm>
              <a:prstGeom prst="line">
                <a:avLst/>
              </a:prstGeom>
            </p:spPr>
            <p:style>
              <a:lnRef idx="1">
                <a:schemeClr val="accent3"/>
              </a:lnRef>
              <a:fillRef idx="0">
                <a:schemeClr val="accent3"/>
              </a:fillRef>
              <a:effectRef idx="0">
                <a:schemeClr val="accent3"/>
              </a:effectRef>
              <a:fontRef idx="minor">
                <a:schemeClr val="tx1"/>
              </a:fontRef>
            </p:style>
          </p:cxnSp>
          <p:cxnSp>
            <p:nvCxnSpPr>
              <p:cNvPr id="51" name="Straight Connector 50"/>
              <p:cNvCxnSpPr/>
              <p:nvPr/>
            </p:nvCxnSpPr>
            <p:spPr>
              <a:xfrm rot="524583" flipH="1">
                <a:off x="2061524" y="4889612"/>
                <a:ext cx="1437238" cy="1093789"/>
              </a:xfrm>
              <a:prstGeom prst="line">
                <a:avLst/>
              </a:prstGeom>
            </p:spPr>
            <p:style>
              <a:lnRef idx="2">
                <a:schemeClr val="accent3"/>
              </a:lnRef>
              <a:fillRef idx="0">
                <a:schemeClr val="accent3"/>
              </a:fillRef>
              <a:effectRef idx="1">
                <a:schemeClr val="accent3"/>
              </a:effectRef>
              <a:fontRef idx="minor">
                <a:schemeClr val="tx1"/>
              </a:fontRef>
            </p:style>
          </p:cxnSp>
          <p:cxnSp>
            <p:nvCxnSpPr>
              <p:cNvPr id="52" name="Straight Connector 51"/>
              <p:cNvCxnSpPr/>
              <p:nvPr/>
            </p:nvCxnSpPr>
            <p:spPr>
              <a:xfrm rot="524583">
                <a:off x="1972189" y="5938898"/>
                <a:ext cx="1034322" cy="383569"/>
              </a:xfrm>
              <a:prstGeom prst="line">
                <a:avLst/>
              </a:prstGeom>
            </p:spPr>
            <p:style>
              <a:lnRef idx="2">
                <a:schemeClr val="accent3"/>
              </a:lnRef>
              <a:fillRef idx="0">
                <a:schemeClr val="accent3"/>
              </a:fillRef>
              <a:effectRef idx="1">
                <a:schemeClr val="accent3"/>
              </a:effectRef>
              <a:fontRef idx="minor">
                <a:schemeClr val="tx1"/>
              </a:fontRef>
            </p:style>
          </p:cxnSp>
          <p:cxnSp>
            <p:nvCxnSpPr>
              <p:cNvPr id="57" name="Straight Connector 56"/>
              <p:cNvCxnSpPr/>
              <p:nvPr/>
            </p:nvCxnSpPr>
            <p:spPr>
              <a:xfrm flipV="1">
                <a:off x="2044775" y="5448443"/>
                <a:ext cx="1474265" cy="419830"/>
              </a:xfrm>
              <a:prstGeom prst="line">
                <a:avLst/>
              </a:prstGeom>
            </p:spPr>
            <p:style>
              <a:lnRef idx="2">
                <a:schemeClr val="accent3"/>
              </a:lnRef>
              <a:fillRef idx="0">
                <a:schemeClr val="accent3"/>
              </a:fillRef>
              <a:effectRef idx="1">
                <a:schemeClr val="accent3"/>
              </a:effectRef>
              <a:fontRef idx="minor">
                <a:schemeClr val="tx1"/>
              </a:fontRef>
            </p:style>
          </p:cxnSp>
          <p:cxnSp>
            <p:nvCxnSpPr>
              <p:cNvPr id="58" name="Straight Connector 57"/>
              <p:cNvCxnSpPr/>
              <p:nvPr/>
            </p:nvCxnSpPr>
            <p:spPr>
              <a:xfrm rot="524583">
                <a:off x="3539087" y="4994197"/>
                <a:ext cx="0" cy="470068"/>
              </a:xfrm>
              <a:prstGeom prst="line">
                <a:avLst/>
              </a:prstGeom>
            </p:spPr>
            <p:style>
              <a:lnRef idx="1">
                <a:schemeClr val="accent3"/>
              </a:lnRef>
              <a:fillRef idx="0">
                <a:schemeClr val="accent3"/>
              </a:fillRef>
              <a:effectRef idx="0">
                <a:schemeClr val="accent3"/>
              </a:effectRef>
              <a:fontRef idx="minor">
                <a:schemeClr val="tx1"/>
              </a:fontRef>
            </p:style>
          </p:cxnSp>
          <p:cxnSp>
            <p:nvCxnSpPr>
              <p:cNvPr id="59" name="Straight Connector 58"/>
              <p:cNvCxnSpPr/>
              <p:nvPr/>
            </p:nvCxnSpPr>
            <p:spPr>
              <a:xfrm rot="524583">
                <a:off x="3456740" y="5524826"/>
                <a:ext cx="1034322" cy="383569"/>
              </a:xfrm>
              <a:prstGeom prst="line">
                <a:avLst/>
              </a:prstGeom>
            </p:spPr>
            <p:style>
              <a:lnRef idx="1">
                <a:schemeClr val="dk1"/>
              </a:lnRef>
              <a:fillRef idx="0">
                <a:schemeClr val="dk1"/>
              </a:fillRef>
              <a:effectRef idx="0">
                <a:schemeClr val="dk1"/>
              </a:effectRef>
              <a:fontRef idx="minor">
                <a:schemeClr val="tx1"/>
              </a:fontRef>
            </p:style>
          </p:cxnSp>
        </p:grpSp>
      </p:grpSp>
      <p:cxnSp>
        <p:nvCxnSpPr>
          <p:cNvPr id="65" name="Straight Connector 64"/>
          <p:cNvCxnSpPr/>
          <p:nvPr/>
        </p:nvCxnSpPr>
        <p:spPr>
          <a:xfrm flipV="1">
            <a:off x="4541344" y="4005065"/>
            <a:ext cx="1753370" cy="1511739"/>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flipV="1">
            <a:off x="3661384" y="3429001"/>
            <a:ext cx="1736203" cy="1492384"/>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V="1">
            <a:off x="2887648" y="4005065"/>
            <a:ext cx="3407066" cy="2249388"/>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a:off x="6278081" y="2996952"/>
            <a:ext cx="16633" cy="1008113"/>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a:xfrm flipV="1">
            <a:off x="2033358" y="2996952"/>
            <a:ext cx="4244723" cy="2632538"/>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flipV="1">
            <a:off x="2887648" y="2996954"/>
            <a:ext cx="3407066" cy="3257499"/>
          </a:xfrm>
          <a:prstGeom prst="line">
            <a:avLst/>
          </a:prstGeom>
          <a:ln>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1080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par>
                                <p:cTn id="38" presetID="10" presetClass="entr" presetSubtype="0" fill="hold" nodeType="withEffect">
                                  <p:stCondLst>
                                    <p:cond delay="0"/>
                                  </p:stCondLst>
                                  <p:childTnLst>
                                    <p:set>
                                      <p:cBhvr>
                                        <p:cTn id="39" dur="1" fill="hold">
                                          <p:stCondLst>
                                            <p:cond delay="0"/>
                                          </p:stCondLst>
                                        </p:cTn>
                                        <p:tgtEl>
                                          <p:spTgt spid="80"/>
                                        </p:tgtEl>
                                        <p:attrNameLst>
                                          <p:attrName>style.visibility</p:attrName>
                                        </p:attrNameLst>
                                      </p:cBhvr>
                                      <p:to>
                                        <p:strVal val="visible"/>
                                      </p:to>
                                    </p:set>
                                    <p:animEffect transition="in" filter="fade">
                                      <p:cBhvr>
                                        <p:cTn id="40" dur="500"/>
                                        <p:tgtEl>
                                          <p:spTgt spid="80"/>
                                        </p:tgtEl>
                                      </p:cBhvr>
                                    </p:animEffect>
                                  </p:childTnLst>
                                </p:cTn>
                              </p:par>
                              <p:par>
                                <p:cTn id="41" presetID="10" presetClass="entr" presetSubtype="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fade">
                                      <p:cBhvr>
                                        <p:cTn id="43" dur="500"/>
                                        <p:tgtEl>
                                          <p:spTgt spid="65"/>
                                        </p:tgtEl>
                                      </p:cBhvr>
                                    </p:animEffect>
                                  </p:childTnLst>
                                </p:cTn>
                              </p:par>
                              <p:par>
                                <p:cTn id="44" presetID="10" presetClass="entr" presetSubtype="0" fill="hold"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par>
                                <p:cTn id="47" presetID="10" presetClass="entr" presetSubtype="0" fill="hold" nodeType="withEffect">
                                  <p:stCondLst>
                                    <p:cond delay="0"/>
                                  </p:stCondLst>
                                  <p:childTnLst>
                                    <p:set>
                                      <p:cBhvr>
                                        <p:cTn id="48" dur="1" fill="hold">
                                          <p:stCondLst>
                                            <p:cond delay="0"/>
                                          </p:stCondLst>
                                        </p:cTn>
                                        <p:tgtEl>
                                          <p:spTgt spid="74"/>
                                        </p:tgtEl>
                                        <p:attrNameLst>
                                          <p:attrName>style.visibility</p:attrName>
                                        </p:attrNameLst>
                                      </p:cBhvr>
                                      <p:to>
                                        <p:strVal val="visible"/>
                                      </p:to>
                                    </p:set>
                                    <p:animEffect transition="in" filter="fade">
                                      <p:cBhvr>
                                        <p:cTn id="49" dur="500"/>
                                        <p:tgtEl>
                                          <p:spTgt spid="74"/>
                                        </p:tgtEl>
                                      </p:cBhvr>
                                    </p:animEffect>
                                  </p:childTnLst>
                                </p:cTn>
                              </p:par>
                              <p:par>
                                <p:cTn id="50" presetID="10" presetClass="entr" presetSubtype="0" fill="hold" nodeType="withEffect">
                                  <p:stCondLst>
                                    <p:cond delay="0"/>
                                  </p:stCondLst>
                                  <p:childTnLst>
                                    <p:set>
                                      <p:cBhvr>
                                        <p:cTn id="51" dur="1" fill="hold">
                                          <p:stCondLst>
                                            <p:cond delay="0"/>
                                          </p:stCondLst>
                                        </p:cTn>
                                        <p:tgtEl>
                                          <p:spTgt spid="87"/>
                                        </p:tgtEl>
                                        <p:attrNameLst>
                                          <p:attrName>style.visibility</p:attrName>
                                        </p:attrNameLst>
                                      </p:cBhvr>
                                      <p:to>
                                        <p:strVal val="visible"/>
                                      </p:to>
                                    </p:set>
                                    <p:animEffect transition="in" filter="fade">
                                      <p:cBhvr>
                                        <p:cTn id="52" dur="500"/>
                                        <p:tgtEl>
                                          <p:spTgt spid="87"/>
                                        </p:tgtEl>
                                      </p:cBhvr>
                                    </p:animEffect>
                                  </p:childTnLst>
                                </p:cTn>
                              </p:par>
                              <p:par>
                                <p:cTn id="53" presetID="10" presetClass="entr" presetSubtype="0" fill="hold" nodeType="with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fade">
                                      <p:cBhvr>
                                        <p:cTn id="55" dur="500"/>
                                        <p:tgtEl>
                                          <p:spTgt spid="90"/>
                                        </p:tgtEl>
                                      </p:cBhvr>
                                    </p:animEffect>
                                  </p:childTnLst>
                                </p:cTn>
                              </p:par>
                              <p:par>
                                <p:cTn id="56" presetID="10" presetClass="entr" presetSubtype="0" fill="hold" nodeType="withEffect">
                                  <p:stCondLst>
                                    <p:cond delay="0"/>
                                  </p:stCondLst>
                                  <p:childTnLst>
                                    <p:set>
                                      <p:cBhvr>
                                        <p:cTn id="57" dur="1" fill="hold">
                                          <p:stCondLst>
                                            <p:cond delay="0"/>
                                          </p:stCondLst>
                                        </p:cTn>
                                        <p:tgtEl>
                                          <p:spTgt spid="106"/>
                                        </p:tgtEl>
                                        <p:attrNameLst>
                                          <p:attrName>style.visibility</p:attrName>
                                        </p:attrNameLst>
                                      </p:cBhvr>
                                      <p:to>
                                        <p:strVal val="visible"/>
                                      </p:to>
                                    </p:set>
                                    <p:animEffect transition="in" filter="fade">
                                      <p:cBhvr>
                                        <p:cTn id="58"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 grpId="0" animBg="1"/>
      <p:bldP spid="24" grpId="0"/>
      <p:bldP spid="2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39</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Divide and Conquer</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8" name="TextBox 7"/>
              <p:cNvSpPr txBox="1"/>
              <p:nvPr/>
            </p:nvSpPr>
            <p:spPr>
              <a:xfrm>
                <a:off x="633144" y="1340768"/>
                <a:ext cx="7920880" cy="3744416"/>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למרות האמור לעיל, ניתוח הסיבוכיות מראה שסיבוכיות המיזוג היא </a:t>
                </a:r>
                <a14:m>
                  <m:oMath xmlns:m="http://schemas.openxmlformats.org/officeDocument/2006/math">
                    <m:r>
                      <a:rPr lang="en-US" sz="2400" i="1" dirty="0" smtClean="0">
                        <a:latin typeface="Cambria Math"/>
                        <a:cs typeface="David" pitchFamily="34" charset="-79"/>
                      </a:rPr>
                      <m:t>𝑂</m:t>
                    </m:r>
                    <m:r>
                      <a:rPr lang="en-US" sz="2400" i="1" dirty="0" smtClean="0">
                        <a:latin typeface="Cambria Math"/>
                        <a:cs typeface="David" pitchFamily="34" charset="-79"/>
                      </a:rPr>
                      <m:t>(</m:t>
                    </m:r>
                    <m:r>
                      <a:rPr lang="en-US" sz="2400" i="1" dirty="0" smtClean="0">
                        <a:latin typeface="Cambria Math"/>
                        <a:cs typeface="David" pitchFamily="34" charset="-79"/>
                      </a:rPr>
                      <m:t>𝑛</m:t>
                    </m:r>
                    <m:r>
                      <a:rPr lang="en-US" sz="2400" i="1" dirty="0" smtClean="0">
                        <a:latin typeface="Cambria Math"/>
                        <a:cs typeface="David" pitchFamily="34" charset="-79"/>
                      </a:rPr>
                      <m:t>)</m:t>
                    </m:r>
                  </m:oMath>
                </a14:m>
                <a:r>
                  <a:rPr lang="he-IL" sz="2400" dirty="0" smtClean="0">
                    <a:latin typeface="David" pitchFamily="34" charset="-79"/>
                    <a:cs typeface="David" pitchFamily="34" charset="-79"/>
                  </a:rPr>
                  <a:t> ובאופן דומה לחישוב שעשינו עבור דו-ממד, נובע כי סיבוכיות האלגוריתם היא </a:t>
                </a:r>
                <a14:m>
                  <m:oMath xmlns:m="http://schemas.openxmlformats.org/officeDocument/2006/math">
                    <m:r>
                      <a:rPr lang="en-US" sz="2400" i="1" dirty="0" smtClean="0">
                        <a:latin typeface="Cambria Math"/>
                        <a:cs typeface="David" pitchFamily="34" charset="-79"/>
                      </a:rPr>
                      <m:t>𝑂</m:t>
                    </m:r>
                    <m:r>
                      <a:rPr lang="en-US" sz="2400" i="1" dirty="0" smtClean="0">
                        <a:latin typeface="Cambria Math"/>
                        <a:cs typeface="David" pitchFamily="34" charset="-79"/>
                      </a:rPr>
                      <m:t>(</m:t>
                    </m:r>
                    <m:r>
                      <a:rPr lang="en-US" sz="2400" i="1" dirty="0" err="1" smtClean="0">
                        <a:latin typeface="Cambria Math"/>
                        <a:cs typeface="David" pitchFamily="34" charset="-79"/>
                      </a:rPr>
                      <m:t>𝑛𝑙𝑜𝑔𝑛</m:t>
                    </m:r>
                    <m:r>
                      <a:rPr lang="en-US" sz="2400" i="1" dirty="0" smtClean="0">
                        <a:latin typeface="Cambria Math"/>
                        <a:cs typeface="David" pitchFamily="34" charset="-79"/>
                      </a:rPr>
                      <m:t>)</m:t>
                    </m:r>
                  </m:oMath>
                </a14:m>
                <a:r>
                  <a:rPr lang="he-IL" sz="2400" dirty="0" smtClean="0">
                    <a:latin typeface="David" pitchFamily="34" charset="-79"/>
                    <a:cs typeface="David" pitchFamily="34" charset="-79"/>
                  </a:rPr>
                  <a:t>.</a:t>
                </a:r>
              </a:p>
              <a:p>
                <a:pPr marL="342900" indent="-342900" algn="r" rtl="1">
                  <a:lnSpc>
                    <a:spcPct val="125000"/>
                  </a:lnSpc>
                  <a:buFont typeface="Arial" pitchFamily="34" charset="0"/>
                  <a:buChar char="•"/>
                </a:pPr>
                <a:endParaRPr lang="he-IL" sz="2400" dirty="0">
                  <a:latin typeface="David" pitchFamily="34" charset="-79"/>
                  <a:cs typeface="David" pitchFamily="34" charset="-79"/>
                </a:endParaRPr>
              </a:p>
              <a:p>
                <a:pPr algn="r" rtl="1">
                  <a:lnSpc>
                    <a:spcPct val="125000"/>
                  </a:lnSpc>
                </a:pPr>
                <a:r>
                  <a:rPr lang="he-IL" sz="2400" b="1" u="sng" dirty="0" smtClean="0">
                    <a:latin typeface="David" pitchFamily="34" charset="-79"/>
                    <a:cs typeface="David" pitchFamily="34" charset="-79"/>
                  </a:rPr>
                  <a:t>חשוב</a:t>
                </a:r>
                <a:r>
                  <a:rPr lang="he-IL" sz="2400" dirty="0" smtClean="0">
                    <a:latin typeface="David" pitchFamily="34" charset="-79"/>
                    <a:cs typeface="David" pitchFamily="34" charset="-79"/>
                  </a:rPr>
                  <a:t>: למרות סיבוכיות אסימפטומטית טובה זו, היא לא הכי ישימה מכיוון שעדכון ועטיפה עבור גבול הצללים היא בעיה עדינה וה- </a:t>
                </a:r>
                <a:r>
                  <a:rPr lang="en-US" sz="2400" dirty="0" smtClean="0">
                    <a:latin typeface="David" pitchFamily="34" charset="-79"/>
                    <a:cs typeface="David" pitchFamily="34" charset="-79"/>
                  </a:rPr>
                  <a:t>Incremental Algorithm</a:t>
                </a:r>
                <a:r>
                  <a:rPr lang="he-IL" sz="2400" dirty="0" smtClean="0">
                    <a:latin typeface="David" pitchFamily="34" charset="-79"/>
                    <a:cs typeface="David" pitchFamily="34" charset="-79"/>
                  </a:rPr>
                  <a:t>, שעליו נדבר עתה הוא יישומי יותר וקל יותר לפתרון.</a:t>
                </a:r>
              </a:p>
              <a:p>
                <a:pPr marL="342900" indent="-342900" algn="r" rtl="1">
                  <a:lnSpc>
                    <a:spcPct val="125000"/>
                  </a:lnSpc>
                  <a:buFont typeface="Arial" pitchFamily="34" charset="0"/>
                  <a:buChar char="•"/>
                </a:pPr>
                <a:endParaRPr lang="he-IL" sz="2400" dirty="0" smtClean="0">
                  <a:latin typeface="David" pitchFamily="34" charset="-79"/>
                  <a:cs typeface="David" pitchFamily="34" charset="-79"/>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33144" y="1340768"/>
                <a:ext cx="7920880" cy="3744416"/>
              </a:xfrm>
              <a:prstGeom prst="rect">
                <a:avLst/>
              </a:prstGeom>
              <a:blipFill rotWithShape="1">
                <a:blip r:embed="rId3"/>
                <a:stretch>
                  <a:fillRect l="-616" r="-1232" b="-15472"/>
                </a:stretch>
              </a:blipFill>
            </p:spPr>
            <p:txBody>
              <a:bodyPr/>
              <a:lstStyle/>
              <a:p>
                <a:r>
                  <a:rPr lang="he-IL">
                    <a:noFill/>
                  </a:rPr>
                  <a:t> </a:t>
                </a:r>
              </a:p>
            </p:txBody>
          </p:sp>
        </mc:Fallback>
      </mc:AlternateContent>
    </p:spTree>
    <p:extLst>
      <p:ext uri="{BB962C8B-B14F-4D97-AF65-F5344CB8AC3E}">
        <p14:creationId xmlns:p14="http://schemas.microsoft.com/office/powerpoint/2010/main" val="403174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B37D5FE-740C-46F5-801A-FA5477D9711F}" type="slidenum">
              <a:rPr lang="en-US" smtClean="0"/>
              <a:pPr/>
              <a:t>4</a:t>
            </a:fld>
            <a:endParaRPr lang="en-US"/>
          </a:p>
        </p:txBody>
      </p:sp>
      <p:sp>
        <p:nvSpPr>
          <p:cNvPr id="8" name="TextBox 7"/>
          <p:cNvSpPr txBox="1"/>
          <p:nvPr/>
        </p:nvSpPr>
        <p:spPr>
          <a:xfrm>
            <a:off x="611560" y="908720"/>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הערות (תזכורת)</a:t>
            </a:r>
            <a:endParaRPr lang="he-IL" sz="3200" b="1" dirty="0">
              <a:solidFill>
                <a:srgbClr val="CC3300"/>
              </a:solidFill>
              <a:latin typeface="David" pitchFamily="34" charset="-79"/>
              <a:cs typeface="David" pitchFamily="34" charset="-79"/>
            </a:endParaRPr>
          </a:p>
        </p:txBody>
      </p:sp>
      <p:sp>
        <p:nvSpPr>
          <p:cNvPr id="9" name="TextBox 8"/>
          <p:cNvSpPr txBox="1"/>
          <p:nvPr/>
        </p:nvSpPr>
        <p:spPr>
          <a:xfrm>
            <a:off x="611560" y="1392705"/>
            <a:ext cx="7920880" cy="1748263"/>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בפרק זה נעסוק בקבוצות </a:t>
            </a:r>
            <a:r>
              <a:rPr lang="he-IL" sz="2400" u="sng" dirty="0" smtClean="0">
                <a:latin typeface="David" pitchFamily="34" charset="-79"/>
                <a:cs typeface="David" pitchFamily="34" charset="-79"/>
              </a:rPr>
              <a:t>סופיות</a:t>
            </a:r>
            <a:r>
              <a:rPr lang="he-IL" sz="2400" dirty="0" smtClean="0">
                <a:latin typeface="David" pitchFamily="34" charset="-79"/>
                <a:cs typeface="David" pitchFamily="34" charset="-79"/>
              </a:rPr>
              <a:t> של נקודות.</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קבוצת נקודה היא לא בהכרח סדורה</a:t>
            </a:r>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שקפים שנוספו לאחר ההרצאה יסומנו ב-       .</a:t>
            </a:r>
            <a:endParaRPr lang="he-IL" sz="2400" dirty="0">
              <a:latin typeface="David" pitchFamily="34" charset="-79"/>
              <a:cs typeface="David" pitchFamily="34" charset="-79"/>
            </a:endParaRPr>
          </a:p>
        </p:txBody>
      </p:sp>
      <p:sp>
        <p:nvSpPr>
          <p:cNvPr id="10" name="TextBox 9"/>
          <p:cNvSpPr txBox="1"/>
          <p:nvPr/>
        </p:nvSpPr>
        <p:spPr>
          <a:xfrm>
            <a:off x="611560" y="3933056"/>
            <a:ext cx="7920880" cy="584775"/>
          </a:xfrm>
          <a:prstGeom prst="rect">
            <a:avLst/>
          </a:prstGeom>
          <a:noFill/>
        </p:spPr>
        <p:txBody>
          <a:bodyPr wrap="square" rtlCol="1">
            <a:spAutoFit/>
          </a:bodyPr>
          <a:lstStyle/>
          <a:p>
            <a:pPr algn="r" rtl="1"/>
            <a:r>
              <a:rPr lang="he-IL" sz="3200" b="1" dirty="0">
                <a:solidFill>
                  <a:srgbClr val="CC3300"/>
                </a:solidFill>
                <a:latin typeface="David" pitchFamily="34" charset="-79"/>
                <a:cs typeface="David" pitchFamily="34" charset="-79"/>
              </a:rPr>
              <a:t>משפט (תזכורת)</a:t>
            </a:r>
          </a:p>
        </p:txBody>
      </p:sp>
      <mc:AlternateContent xmlns:mc="http://schemas.openxmlformats.org/markup-compatibility/2006">
        <mc:Choice xmlns:a14="http://schemas.microsoft.com/office/drawing/2010/main" Requires="a14">
          <p:sp>
            <p:nvSpPr>
              <p:cNvPr id="11" name="TextBox 10"/>
              <p:cNvSpPr txBox="1"/>
              <p:nvPr/>
            </p:nvSpPr>
            <p:spPr>
              <a:xfrm>
                <a:off x="611560" y="4437112"/>
                <a:ext cx="7920880" cy="1296144"/>
              </a:xfrm>
              <a:prstGeom prst="rect">
                <a:avLst/>
              </a:prstGeom>
              <a:noFill/>
            </p:spPr>
            <p:txBody>
              <a:bodyPr wrap="square" rtlCol="1">
                <a:noAutofit/>
              </a:bodyPr>
              <a:lstStyle>
                <a:defPPr>
                  <a:defRPr lang="en-US"/>
                </a:defPPr>
                <a:lvl1pPr marL="342900" indent="-342900" algn="r" rtl="1">
                  <a:lnSpc>
                    <a:spcPct val="125000"/>
                  </a:lnSpc>
                  <a:buFont typeface="Arial" pitchFamily="34" charset="0"/>
                  <a:buChar char="•"/>
                  <a:defRPr sz="2400">
                    <a:latin typeface="David" pitchFamily="34" charset="-79"/>
                    <a:cs typeface="David" pitchFamily="34" charset="-79"/>
                  </a:defRPr>
                </a:lvl1pPr>
              </a:lstStyle>
              <a:p>
                <a:pPr>
                  <a:lnSpc>
                    <a:spcPct val="150000"/>
                  </a:lnSpc>
                </a:pPr>
                <a:r>
                  <a:rPr lang="he-IL" dirty="0" smtClean="0"/>
                  <a:t>עבור קבוצת נקודות  </a:t>
                </a:r>
                <a14:m>
                  <m:oMath xmlns:m="http://schemas.openxmlformats.org/officeDocument/2006/math">
                    <m:r>
                      <a:rPr lang="en-US">
                        <a:latin typeface="Cambria Math"/>
                      </a:rPr>
                      <m:t>𝑠</m:t>
                    </m:r>
                    <m:r>
                      <a:rPr lang="en-US">
                        <a:latin typeface="Cambria Math"/>
                      </a:rPr>
                      <m:t>=</m:t>
                    </m:r>
                    <m:d>
                      <m:dPr>
                        <m:begChr m:val="{"/>
                        <m:endChr m:val="}"/>
                        <m:ctrlPr>
                          <a:rPr lang="en-US" i="1">
                            <a:latin typeface="Cambria Math"/>
                          </a:rPr>
                        </m:ctrlPr>
                      </m:dPr>
                      <m:e>
                        <m:sSub>
                          <m:sSubPr>
                            <m:ctrlPr>
                              <a:rPr lang="en-US" i="1">
                                <a:latin typeface="Cambria Math"/>
                              </a:rPr>
                            </m:ctrlPr>
                          </m:sSubPr>
                          <m:e>
                            <m:r>
                              <a:rPr lang="en-US">
                                <a:latin typeface="Cambria Math"/>
                              </a:rPr>
                              <m:t>𝑝</m:t>
                            </m:r>
                          </m:e>
                          <m:sub>
                            <m:r>
                              <a:rPr lang="en-US">
                                <a:latin typeface="Cambria Math"/>
                              </a:rPr>
                              <m:t>1</m:t>
                            </m:r>
                          </m:sub>
                        </m:sSub>
                        <m:r>
                          <a:rPr lang="en-US">
                            <a:latin typeface="Cambria Math"/>
                          </a:rPr>
                          <m:t>, . . ., </m:t>
                        </m:r>
                        <m:sSub>
                          <m:sSubPr>
                            <m:ctrlPr>
                              <a:rPr lang="en-US" i="1">
                                <a:latin typeface="Cambria Math"/>
                              </a:rPr>
                            </m:ctrlPr>
                          </m:sSubPr>
                          <m:e>
                            <m:r>
                              <a:rPr lang="en-US">
                                <a:latin typeface="Cambria Math"/>
                              </a:rPr>
                              <m:t>𝑝</m:t>
                            </m:r>
                          </m:e>
                          <m:sub>
                            <m:r>
                              <a:rPr lang="en-US">
                                <a:latin typeface="Cambria Math"/>
                              </a:rPr>
                              <m:t>𝑛</m:t>
                            </m:r>
                          </m:sub>
                        </m:sSub>
                      </m:e>
                    </m:d>
                  </m:oMath>
                </a14:m>
                <a:r>
                  <a:rPr lang="he-IL" dirty="0" smtClean="0"/>
                  <a:t>, הקְמוֹר </a:t>
                </a:r>
                <a:r>
                  <a:rPr lang="he-IL" dirty="0"/>
                  <a:t>של </a:t>
                </a:r>
                <a:r>
                  <a:rPr lang="en-US" dirty="0"/>
                  <a:t>S</a:t>
                </a:r>
                <a:r>
                  <a:rPr lang="he-IL" dirty="0"/>
                  <a:t> הוא </a:t>
                </a:r>
                <a:r>
                  <a:rPr lang="he-IL" dirty="0" smtClean="0"/>
                  <a:t>חיתוך כל האזורים הקמוּרים המכילים את </a:t>
                </a:r>
                <a:r>
                  <a:rPr lang="en-US" dirty="0" smtClean="0"/>
                  <a:t>s</a:t>
                </a:r>
                <a:r>
                  <a:rPr lang="he-IL" dirty="0" smtClean="0"/>
                  <a:t>.</a:t>
                </a:r>
                <a:endParaRPr lang="he-IL" dirty="0"/>
              </a:p>
            </p:txBody>
          </p:sp>
        </mc:Choice>
        <mc:Fallback>
          <p:sp>
            <p:nvSpPr>
              <p:cNvPr id="11" name="TextBox 10"/>
              <p:cNvSpPr txBox="1">
                <a:spLocks noRot="1" noChangeAspect="1" noMove="1" noResize="1" noEditPoints="1" noAdjustHandles="1" noChangeArrowheads="1" noChangeShapeType="1" noTextEdit="1"/>
              </p:cNvSpPr>
              <p:nvPr/>
            </p:nvSpPr>
            <p:spPr>
              <a:xfrm>
                <a:off x="611560" y="4437112"/>
                <a:ext cx="7920880" cy="1296144"/>
              </a:xfrm>
              <a:prstGeom prst="rect">
                <a:avLst/>
              </a:prstGeom>
              <a:blipFill rotWithShape="1">
                <a:blip r:embed="rId3"/>
                <a:stretch>
                  <a:fillRect l="-1692" r="-1077"/>
                </a:stretch>
              </a:blipFill>
            </p:spPr>
            <p:txBody>
              <a:bodyPr/>
              <a:lstStyle/>
              <a:p>
                <a:r>
                  <a:rPr lang="he-IL">
                    <a:noFill/>
                  </a:rPr>
                  <a:t> </a:t>
                </a:r>
              </a:p>
            </p:txBody>
          </p:sp>
        </mc:Fallback>
      </mc:AlternateContent>
      <p:sp>
        <p:nvSpPr>
          <p:cNvPr id="12" name="Date Placeholder 3"/>
          <p:cNvSpPr>
            <a:spLocks noGrp="1"/>
          </p:cNvSpPr>
          <p:nvPr>
            <p:ph type="dt" sz="half" idx="10"/>
          </p:nvPr>
        </p:nvSpPr>
        <p:spPr>
          <a:xfrm>
            <a:off x="5997388" y="224492"/>
            <a:ext cx="2133600" cy="365125"/>
          </a:xfrm>
        </p:spPr>
        <p:txBody>
          <a:bodyPr/>
          <a:lstStyle/>
          <a:p>
            <a:r>
              <a:rPr lang="en-US" dirty="0"/>
              <a:t>12/12/11</a:t>
            </a:r>
          </a:p>
        </p:txBody>
      </p:sp>
      <p:sp>
        <p:nvSpPr>
          <p:cNvPr id="2" name="5-Point Star 1"/>
          <p:cNvSpPr/>
          <p:nvPr/>
        </p:nvSpPr>
        <p:spPr>
          <a:xfrm>
            <a:off x="3347864" y="2780928"/>
            <a:ext cx="144016" cy="144016"/>
          </a:xfrm>
          <a:prstGeom prst="star5">
            <a:avLst/>
          </a:prstGeom>
          <a:ln w="3175">
            <a:solidFill>
              <a:schemeClr val="tx1"/>
            </a:solidFill>
          </a:ln>
        </p:spPr>
        <p:style>
          <a:lnRef idx="0">
            <a:schemeClr val="accent1"/>
          </a:lnRef>
          <a:fillRef idx="3">
            <a:schemeClr val="accent1"/>
          </a:fillRef>
          <a:effectRef idx="3">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48579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412776"/>
            <a:ext cx="7704856" cy="4032448"/>
          </a:xfrm>
          <a:noFill/>
        </p:spPr>
        <p:txBody>
          <a:bodyPr wrap="square" rtlCol="1">
            <a:noAutofit/>
          </a:bodyPr>
          <a:lstStyle/>
          <a:p>
            <a:pPr indent="-342900">
              <a:lnSpc>
                <a:spcPct val="125000"/>
              </a:lnSpc>
              <a:buClrTx/>
              <a:buFont typeface="Arial" pitchFamily="34" charset="0"/>
              <a:buChar char="•"/>
            </a:pPr>
            <a:r>
              <a:rPr lang="he-IL" dirty="0">
                <a:solidFill>
                  <a:schemeClr val="tx1"/>
                </a:solidFill>
                <a:latin typeface="David" pitchFamily="34" charset="-79"/>
                <a:cs typeface="David" pitchFamily="34" charset="-79"/>
              </a:rPr>
              <a:t>נמיין את נקודות </a:t>
            </a:r>
            <a:r>
              <a:rPr lang="en-US" dirty="0">
                <a:solidFill>
                  <a:schemeClr val="tx1"/>
                </a:solidFill>
                <a:latin typeface="David" pitchFamily="34" charset="-79"/>
                <a:cs typeface="David" pitchFamily="34" charset="-79"/>
              </a:rPr>
              <a:t>S</a:t>
            </a:r>
            <a:r>
              <a:rPr lang="he-IL" dirty="0">
                <a:solidFill>
                  <a:schemeClr val="tx1"/>
                </a:solidFill>
                <a:latin typeface="David" pitchFamily="34" charset="-79"/>
                <a:cs typeface="David" pitchFamily="34" charset="-79"/>
              </a:rPr>
              <a:t> לפי שיעור קואורדינטת ה-</a:t>
            </a:r>
            <a:r>
              <a:rPr lang="en-US" dirty="0">
                <a:solidFill>
                  <a:schemeClr val="tx1"/>
                </a:solidFill>
                <a:latin typeface="David" pitchFamily="34" charset="-79"/>
                <a:cs typeface="David" pitchFamily="34" charset="-79"/>
              </a:rPr>
              <a:t>x</a:t>
            </a:r>
            <a:r>
              <a:rPr lang="he-IL" dirty="0">
                <a:solidFill>
                  <a:schemeClr val="tx1"/>
                </a:solidFill>
                <a:latin typeface="David" pitchFamily="34" charset="-79"/>
                <a:cs typeface="David" pitchFamily="34" charset="-79"/>
              </a:rPr>
              <a:t> שלהם.</a:t>
            </a:r>
          </a:p>
          <a:p>
            <a:pPr indent="-342900">
              <a:lnSpc>
                <a:spcPct val="125000"/>
              </a:lnSpc>
              <a:buClrTx/>
              <a:buFont typeface="Arial" pitchFamily="34" charset="0"/>
              <a:buChar char="•"/>
            </a:pPr>
            <a:r>
              <a:rPr lang="he-IL" dirty="0">
                <a:solidFill>
                  <a:schemeClr val="tx1"/>
                </a:solidFill>
                <a:latin typeface="David" pitchFamily="34" charset="-79"/>
                <a:cs typeface="David" pitchFamily="34" charset="-79"/>
              </a:rPr>
              <a:t>3 הנקודות הראשונות יוצרות משולש – הקְמוֹר ההתחלתי.</a:t>
            </a:r>
          </a:p>
          <a:p>
            <a:pPr indent="-342900">
              <a:lnSpc>
                <a:spcPct val="125000"/>
              </a:lnSpc>
              <a:buClrTx/>
              <a:buFont typeface="Arial" pitchFamily="34" charset="0"/>
              <a:buChar char="•"/>
            </a:pPr>
            <a:r>
              <a:rPr lang="he-IL" dirty="0">
                <a:solidFill>
                  <a:schemeClr val="tx1"/>
                </a:solidFill>
                <a:latin typeface="David" pitchFamily="34" charset="-79"/>
                <a:cs typeface="David" pitchFamily="34" charset="-79"/>
              </a:rPr>
              <a:t>נתבונן בנקודה הבאה לפי הסדר ב-</a:t>
            </a:r>
            <a:r>
              <a:rPr lang="en-US" dirty="0">
                <a:solidFill>
                  <a:schemeClr val="tx1"/>
                </a:solidFill>
                <a:latin typeface="David" pitchFamily="34" charset="-79"/>
                <a:cs typeface="David" pitchFamily="34" charset="-79"/>
              </a:rPr>
              <a:t>S</a:t>
            </a:r>
            <a:r>
              <a:rPr lang="he-IL" dirty="0">
                <a:solidFill>
                  <a:schemeClr val="tx1"/>
                </a:solidFill>
                <a:latin typeface="David" pitchFamily="34" charset="-79"/>
                <a:cs typeface="David" pitchFamily="34" charset="-79"/>
              </a:rPr>
              <a:t>, נוסיף אותה לקְמוֹר ונסיר את הנקודות שהופכות לפנימיות.</a:t>
            </a:r>
          </a:p>
          <a:p>
            <a:pPr indent="-342900">
              <a:lnSpc>
                <a:spcPct val="125000"/>
              </a:lnSpc>
              <a:buClrTx/>
              <a:buFont typeface="Arial" pitchFamily="34" charset="0"/>
              <a:buChar char="•"/>
            </a:pPr>
            <a:r>
              <a:rPr lang="he-IL" dirty="0">
                <a:solidFill>
                  <a:schemeClr val="tx1"/>
                </a:solidFill>
                <a:latin typeface="David" pitchFamily="34" charset="-79"/>
                <a:cs typeface="David" pitchFamily="34" charset="-79"/>
              </a:rPr>
              <a:t>נמשיך בתהליך של הוספת נקודה בכל שלב, עד שנסיים לעבור על כל נקודות </a:t>
            </a:r>
            <a:r>
              <a:rPr lang="en-US" dirty="0">
                <a:solidFill>
                  <a:schemeClr val="tx1"/>
                </a:solidFill>
                <a:latin typeface="David" pitchFamily="34" charset="-79"/>
                <a:cs typeface="David" pitchFamily="34" charset="-79"/>
              </a:rPr>
              <a:t>S</a:t>
            </a:r>
            <a:r>
              <a:rPr lang="he-IL" dirty="0">
                <a:solidFill>
                  <a:schemeClr val="tx1"/>
                </a:solidFill>
                <a:latin typeface="David" pitchFamily="34" charset="-79"/>
                <a:cs typeface="David" pitchFamily="34" charset="-79"/>
              </a:rPr>
              <a:t>.</a:t>
            </a:r>
          </a:p>
        </p:txBody>
      </p:sp>
      <p:sp>
        <p:nvSpPr>
          <p:cNvPr id="4" name="Slide Number Placeholder 3"/>
          <p:cNvSpPr>
            <a:spLocks noGrp="1"/>
          </p:cNvSpPr>
          <p:nvPr>
            <p:ph type="sldNum" sz="quarter" idx="12"/>
          </p:nvPr>
        </p:nvSpPr>
        <p:spPr/>
        <p:txBody>
          <a:bodyPr/>
          <a:lstStyle/>
          <a:p>
            <a:fld id="{FE37C5BC-B8A7-4989-9DA9-A30076FE6A44}" type="slidenum">
              <a:rPr lang="he-IL" smtClean="0"/>
              <a:pPr/>
              <a:t>40</a:t>
            </a:fld>
            <a:endParaRPr lang="he-IL"/>
          </a:p>
        </p:txBody>
      </p:sp>
      <p:sp>
        <p:nvSpPr>
          <p:cNvPr id="5" name="TextBox 4"/>
          <p:cNvSpPr txBox="1"/>
          <p:nvPr/>
        </p:nvSpPr>
        <p:spPr>
          <a:xfrm>
            <a:off x="623220" y="764704"/>
            <a:ext cx="7920880" cy="584775"/>
          </a:xfrm>
          <a:prstGeom prst="rect">
            <a:avLst/>
          </a:prstGeom>
          <a:noFill/>
        </p:spPr>
        <p:txBody>
          <a:bodyPr wrap="square" rtlCol="1">
            <a:spAutoFit/>
          </a:bodyPr>
          <a:lstStyle/>
          <a:p>
            <a:pPr algn="r" rtl="1"/>
            <a:r>
              <a:rPr lang="en-US" sz="3200" b="1" dirty="0">
                <a:solidFill>
                  <a:srgbClr val="CC3300"/>
                </a:solidFill>
                <a:latin typeface="David" pitchFamily="34" charset="-79"/>
                <a:cs typeface="David" pitchFamily="34" charset="-79"/>
              </a:rPr>
              <a:t>Incremental </a:t>
            </a:r>
            <a:r>
              <a:rPr lang="en-US" sz="3200" b="1" dirty="0" smtClean="0">
                <a:solidFill>
                  <a:srgbClr val="CC3300"/>
                </a:solidFill>
                <a:latin typeface="David" pitchFamily="34" charset="-79"/>
                <a:cs typeface="David" pitchFamily="34" charset="-79"/>
              </a:rPr>
              <a:t>Algorithm</a:t>
            </a:r>
            <a:r>
              <a:rPr lang="he-IL" sz="3200" b="1" dirty="0" smtClean="0">
                <a:solidFill>
                  <a:srgbClr val="CC3300"/>
                </a:solidFill>
                <a:latin typeface="David" pitchFamily="34" charset="-79"/>
                <a:cs typeface="David" pitchFamily="34" charset="-79"/>
              </a:rPr>
              <a:t>, תזכורת בדו-ממד</a:t>
            </a:r>
            <a:endParaRPr lang="he-IL" sz="3200" b="1" dirty="0">
              <a:solidFill>
                <a:srgbClr val="CC3300"/>
              </a:solidFill>
              <a:latin typeface="David" pitchFamily="34" charset="-79"/>
              <a:cs typeface="David" pitchFamily="34" charset="-79"/>
            </a:endParaRPr>
          </a:p>
        </p:txBody>
      </p:sp>
      <p:sp>
        <p:nvSpPr>
          <p:cNvPr id="7"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382064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863" y="1852958"/>
            <a:ext cx="8010274" cy="3664274"/>
          </a:xfrm>
          <a:prstGeom prst="rect">
            <a:avLst/>
          </a:prstGeom>
        </p:spPr>
      </p:pic>
      <p:sp>
        <p:nvSpPr>
          <p:cNvPr id="4" name="Slide Number Placeholder 3"/>
          <p:cNvSpPr>
            <a:spLocks noGrp="1"/>
          </p:cNvSpPr>
          <p:nvPr>
            <p:ph type="sldNum" sz="quarter" idx="12"/>
          </p:nvPr>
        </p:nvSpPr>
        <p:spPr/>
        <p:txBody>
          <a:bodyPr/>
          <a:lstStyle/>
          <a:p>
            <a:fld id="{FE37C5BC-B8A7-4989-9DA9-A30076FE6A44}" type="slidenum">
              <a:rPr lang="he-IL" smtClean="0"/>
              <a:pPr/>
              <a:t>41</a:t>
            </a:fld>
            <a:endParaRPr lang="he-IL"/>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a:solidFill>
                  <a:srgbClr val="CC3300"/>
                </a:solidFill>
                <a:latin typeface="David" pitchFamily="34" charset="-79"/>
                <a:cs typeface="David" pitchFamily="34" charset="-79"/>
              </a:rPr>
              <a:t>Incremental </a:t>
            </a:r>
            <a:r>
              <a:rPr lang="en-US" sz="3200" b="1" dirty="0" smtClean="0">
                <a:solidFill>
                  <a:srgbClr val="CC3300"/>
                </a:solidFill>
                <a:latin typeface="David" pitchFamily="34" charset="-79"/>
                <a:cs typeface="David" pitchFamily="34" charset="-79"/>
              </a:rPr>
              <a:t>Algorithm</a:t>
            </a:r>
            <a:r>
              <a:rPr lang="he-IL" sz="3200" b="1" dirty="0" smtClean="0">
                <a:solidFill>
                  <a:srgbClr val="CC3300"/>
                </a:solidFill>
                <a:latin typeface="David" pitchFamily="34" charset="-79"/>
                <a:cs typeface="David" pitchFamily="34" charset="-79"/>
              </a:rPr>
              <a:t>, תזכורת בדו-ממד</a:t>
            </a:r>
            <a:endParaRPr lang="he-IL" sz="3200" b="1" dirty="0">
              <a:solidFill>
                <a:srgbClr val="CC3300"/>
              </a:solidFill>
              <a:latin typeface="David" pitchFamily="34" charset="-79"/>
              <a:cs typeface="David" pitchFamily="34" charset="-79"/>
            </a:endParaRPr>
          </a:p>
        </p:txBody>
      </p:sp>
      <p:sp>
        <p:nvSpPr>
          <p:cNvPr id="8"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120304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42</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Incremental Algorithm</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484784"/>
            <a:ext cx="7920880" cy="403244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בצורה דומה לאלגוריתם הדו-ממדי האלגוריתם התלת ממדי לוקח נקודה חדשה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ומוסיף אותה לקמור הקיים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על ידי חישוב כלשהו. תהליך זה נמשך עד אשר מגלים את כל הקמור.</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בדו ממד העברנו קוים משיקים מ-</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לקמור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בתלת ממד נעביר מישורים משיקים לקמור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מישורים אלו יוצרים מעין חרוט של פאות משולשים, שקדקוד החרוט הוא הנקודה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והבסיס הוא קשת </a:t>
            </a:r>
            <a:r>
              <a:rPr lang="en-US" sz="2400" dirty="0" smtClean="0">
                <a:latin typeface="David" pitchFamily="34" charset="-79"/>
                <a:cs typeface="David" pitchFamily="34" charset="-79"/>
              </a:rPr>
              <a:t>E</a:t>
            </a:r>
            <a:r>
              <a:rPr lang="he-IL" sz="2400" dirty="0" smtClean="0">
                <a:latin typeface="David" pitchFamily="34" charset="-79"/>
                <a:cs typeface="David" pitchFamily="34" charset="-79"/>
              </a:rPr>
              <a:t> של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a:t>
            </a:r>
          </a:p>
          <a:p>
            <a:pPr marL="342900" indent="-342900" algn="r" rtl="1">
              <a:lnSpc>
                <a:spcPct val="150000"/>
              </a:lnSpc>
              <a:buFont typeface="Arial" pitchFamily="34" charset="0"/>
              <a:buChar char="•"/>
            </a:pPr>
            <a:endParaRPr lang="he-IL" sz="2400" dirty="0" smtClean="0">
              <a:latin typeface="David" pitchFamily="34" charset="-79"/>
              <a:cs typeface="David" pitchFamily="34" charset="-79"/>
            </a:endParaRPr>
          </a:p>
        </p:txBody>
      </p:sp>
    </p:spTree>
    <p:extLst>
      <p:ext uri="{BB962C8B-B14F-4D97-AF65-F5344CB8AC3E}">
        <p14:creationId xmlns:p14="http://schemas.microsoft.com/office/powerpoint/2010/main" val="384178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43</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Incremental Algorithm</a:t>
            </a:r>
            <a:endParaRPr lang="he-IL" sz="3200" b="1" dirty="0">
              <a:solidFill>
                <a:srgbClr val="CC3300"/>
              </a:solidFill>
              <a:latin typeface="David" pitchFamily="34" charset="-79"/>
              <a:cs typeface="David" pitchFamily="34" charset="-79"/>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900" y="1772816"/>
            <a:ext cx="7944200" cy="337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138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44</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Incremental Algorithm</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268760"/>
            <a:ext cx="7920880" cy="511256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הנח שאתה עומד בנקודה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ומביט כלפי הקמור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בשלב זה כל פאה נראית או בלתי-נראית ביחס אליך. כאן כבר ברור שרק הפאות שאתה רואה הן הפאות שצריך להסיר מהקמור.</a:t>
            </a:r>
          </a:p>
          <a:p>
            <a:pPr marL="342900" indent="-342900" algn="r" rtl="1">
              <a:lnSpc>
                <a:spcPct val="150000"/>
              </a:lnSpc>
              <a:buFont typeface="Arial" pitchFamily="34" charset="0"/>
              <a:buChar char="•"/>
            </a:pPr>
            <a:r>
              <a:rPr lang="he-IL" sz="2400" b="1" dirty="0" smtClean="0">
                <a:latin typeface="David" pitchFamily="34" charset="-79"/>
                <a:cs typeface="David" pitchFamily="34" charset="-79"/>
              </a:rPr>
              <a:t>נגדיר</a:t>
            </a:r>
            <a:r>
              <a:rPr lang="he-IL" sz="2400" dirty="0" smtClean="0">
                <a:latin typeface="David" pitchFamily="34" charset="-79"/>
                <a:cs typeface="David" pitchFamily="34" charset="-79"/>
              </a:rPr>
              <a:t>: פאה </a:t>
            </a:r>
            <a:r>
              <a:rPr lang="en-US" sz="2400" dirty="0" smtClean="0">
                <a:latin typeface="David" pitchFamily="34" charset="-79"/>
                <a:cs typeface="David" pitchFamily="34" charset="-79"/>
              </a:rPr>
              <a:t>F</a:t>
            </a:r>
            <a:r>
              <a:rPr lang="he-IL" sz="2400" dirty="0" smtClean="0">
                <a:latin typeface="David" pitchFamily="34" charset="-79"/>
                <a:cs typeface="David" pitchFamily="34" charset="-79"/>
              </a:rPr>
              <a:t> גלויה מהנקודה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אם עבור כל נקודה אחרת </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 על הפאה ישנו קו ישר כלשהו, </a:t>
            </a:r>
            <a:r>
              <a:rPr lang="en-US" sz="2400" dirty="0" smtClean="0">
                <a:latin typeface="David" pitchFamily="34" charset="-79"/>
                <a:cs typeface="David" pitchFamily="34" charset="-79"/>
              </a:rPr>
              <a:t>PX</a:t>
            </a:r>
            <a:r>
              <a:rPr lang="he-IL" sz="2400" dirty="0" smtClean="0">
                <a:latin typeface="David" pitchFamily="34" charset="-79"/>
                <a:cs typeface="David" pitchFamily="34" charset="-79"/>
              </a:rPr>
              <a:t> שלא חותך את </a:t>
            </a:r>
            <a:r>
              <a:rPr lang="he-IL" sz="2400" dirty="0" smtClean="0">
                <a:latin typeface="David" pitchFamily="34" charset="-79"/>
                <a:cs typeface="David" pitchFamily="34" charset="-79"/>
              </a:rPr>
              <a:t>הקמור </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 מלבד בנקודה </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 (תחת הגדרה זו, לראות רק קשת אחת של פאה אינה נחשב כמו ראית הפאה).</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הגדרה זו תאפשר לנו לבנות את החרוט המבוקש ולזרוק את הפאות המיותרת מ-</a:t>
            </a:r>
            <a:r>
              <a:rPr lang="en-US" sz="2400" dirty="0" smtClean="0">
                <a:latin typeface="David" pitchFamily="34" charset="-79"/>
                <a:cs typeface="David" pitchFamily="34" charset="-79"/>
              </a:rPr>
              <a:t>Q</a:t>
            </a:r>
            <a:r>
              <a:rPr lang="he-IL" sz="2400" dirty="0" smtClean="0">
                <a:latin typeface="David" pitchFamily="34" charset="-79"/>
                <a:cs typeface="David" pitchFamily="34" charset="-79"/>
              </a:rPr>
              <a:t>.</a:t>
            </a:r>
          </a:p>
        </p:txBody>
      </p:sp>
    </p:spTree>
    <p:extLst>
      <p:ext uri="{BB962C8B-B14F-4D97-AF65-F5344CB8AC3E}">
        <p14:creationId xmlns:p14="http://schemas.microsoft.com/office/powerpoint/2010/main" val="166208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B37D5FE-740C-46F5-801A-FA5477D9711F}" type="slidenum">
              <a:rPr lang="en-US" smtClean="0"/>
              <a:pPr/>
              <a:t>45</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Incremental Algorithm</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8" name="TextBox 7"/>
              <p:cNvSpPr txBox="1"/>
              <p:nvPr/>
            </p:nvSpPr>
            <p:spPr>
              <a:xfrm>
                <a:off x="611560" y="1268760"/>
                <a:ext cx="7920880" cy="511256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סיבוכיות ההחלטה אם פאה היא גלויה היא ב- </a:t>
                </a:r>
                <a:r>
                  <a:rPr lang="en-US" sz="2400" dirty="0" smtClean="0">
                    <a:latin typeface="David" pitchFamily="34" charset="-79"/>
                    <a:cs typeface="David" pitchFamily="34" charset="-79"/>
                  </a:rPr>
                  <a:t>O(1)</a:t>
                </a:r>
                <a:r>
                  <a:rPr lang="he-IL" sz="2400" dirty="0" smtClean="0">
                    <a:latin typeface="David" pitchFamily="34" charset="-79"/>
                    <a:cs typeface="David" pitchFamily="34" charset="-79"/>
                  </a:rPr>
                  <a:t> (למה?).</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ניקח ונחליט עבור כל פאה אם היא גלויה או לא, נקבל את גבול הצללים שלנו על ידי קשתות </a:t>
                </a:r>
                <a:r>
                  <a:rPr lang="en-US" sz="2400" dirty="0" smtClean="0">
                    <a:latin typeface="David" pitchFamily="34" charset="-79"/>
                    <a:cs typeface="David" pitchFamily="34" charset="-79"/>
                  </a:rPr>
                  <a:t>E</a:t>
                </a:r>
                <a:r>
                  <a:rPr lang="he-IL" sz="2400" dirty="0" smtClean="0">
                    <a:latin typeface="David" pitchFamily="34" charset="-79"/>
                    <a:cs typeface="David" pitchFamily="34" charset="-79"/>
                  </a:rPr>
                  <a:t> הסמוכות גם לפאות גלויות וגם לפאות שאינו גלויות.</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נסיר את הפאות הגלויות ונחבר את הנקודה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לקודקודי גבול הצללים שלנו. אז נקבל את הצורה החרוטית ונוסיף את </a:t>
                </a:r>
                <a:r>
                  <a:rPr lang="en-US" sz="2400" dirty="0" smtClean="0">
                    <a:latin typeface="David" pitchFamily="34" charset="-79"/>
                    <a:cs typeface="David" pitchFamily="34" charset="-79"/>
                  </a:rPr>
                  <a:t>P</a:t>
                </a:r>
                <a:r>
                  <a:rPr lang="he-IL" sz="2400" dirty="0" smtClean="0">
                    <a:latin typeface="David" pitchFamily="34" charset="-79"/>
                    <a:cs typeface="David" pitchFamily="34" charset="-79"/>
                  </a:rPr>
                  <a:t> לקמור.</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כל הוספה של נקודה נעשית ב-</a:t>
                </a:r>
                <a14:m>
                  <m:oMath xmlns:m="http://schemas.openxmlformats.org/officeDocument/2006/math">
                    <m:r>
                      <a:rPr lang="en-US" sz="2400" b="0" i="1" smtClean="0">
                        <a:latin typeface="Cambria Math"/>
                        <a:cs typeface="David" pitchFamily="34" charset="-79"/>
                      </a:rPr>
                      <m:t>𝑂</m:t>
                    </m:r>
                    <m:r>
                      <a:rPr lang="en-US" sz="2400" b="0" i="1" smtClean="0">
                        <a:latin typeface="Cambria Math"/>
                        <a:cs typeface="David" pitchFamily="34" charset="-79"/>
                      </a:rPr>
                      <m:t>(</m:t>
                    </m:r>
                    <m:r>
                      <a:rPr lang="en-US" sz="2400" b="0" i="1" smtClean="0">
                        <a:latin typeface="Cambria Math"/>
                        <a:cs typeface="David" pitchFamily="34" charset="-79"/>
                      </a:rPr>
                      <m:t>𝑛</m:t>
                    </m:r>
                    <m:r>
                      <a:rPr lang="en-US" sz="2400" b="0" i="1" smtClean="0">
                        <a:latin typeface="Cambria Math"/>
                        <a:cs typeface="David" pitchFamily="34" charset="-79"/>
                      </a:rPr>
                      <m:t>)</m:t>
                    </m:r>
                  </m:oMath>
                </a14:m>
                <a:r>
                  <a:rPr lang="he-IL" sz="2400" dirty="0" smtClean="0">
                    <a:latin typeface="David" pitchFamily="34" charset="-79"/>
                    <a:cs typeface="David" pitchFamily="34" charset="-79"/>
                  </a:rPr>
                  <a:t>, לכל היותר ולכן עבור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נקבל יעילות אלגוריתם כללית של </a:t>
                </a:r>
                <a14:m>
                  <m:oMath xmlns:m="http://schemas.openxmlformats.org/officeDocument/2006/math">
                    <m:r>
                      <a:rPr lang="en-US" sz="2400" b="0" i="1" smtClean="0">
                        <a:latin typeface="Cambria Math"/>
                        <a:cs typeface="David" pitchFamily="34" charset="-79"/>
                      </a:rPr>
                      <m:t>𝑂</m:t>
                    </m:r>
                    <m:r>
                      <a:rPr lang="en-US" sz="2400" b="0" i="1" smtClean="0">
                        <a:latin typeface="Cambria Math"/>
                        <a:cs typeface="David" pitchFamily="34" charset="-79"/>
                      </a:rPr>
                      <m:t>(</m:t>
                    </m:r>
                    <m:sSup>
                      <m:sSupPr>
                        <m:ctrlPr>
                          <a:rPr lang="en-US" sz="2400" i="1" smtClean="0">
                            <a:latin typeface="Cambria Math"/>
                            <a:cs typeface="David" pitchFamily="34" charset="-79"/>
                          </a:rPr>
                        </m:ctrlPr>
                      </m:sSupPr>
                      <m:e>
                        <m:r>
                          <a:rPr lang="en-US" sz="2400" b="0" i="1" smtClean="0">
                            <a:latin typeface="Cambria Math"/>
                            <a:cs typeface="David" pitchFamily="34" charset="-79"/>
                          </a:rPr>
                          <m:t>𝑛</m:t>
                        </m:r>
                      </m:e>
                      <m:sup>
                        <m:r>
                          <a:rPr lang="en-US" sz="2400" i="1" smtClean="0">
                            <a:latin typeface="Cambria Math"/>
                            <a:cs typeface="David" pitchFamily="34" charset="-79"/>
                          </a:rPr>
                          <m:t>2</m:t>
                        </m:r>
                      </m:sup>
                    </m:sSup>
                    <m:r>
                      <a:rPr lang="en-US" sz="2400" b="0" i="1" smtClean="0">
                        <a:latin typeface="Cambria Math"/>
                        <a:cs typeface="David" pitchFamily="34" charset="-79"/>
                      </a:rPr>
                      <m:t>)</m:t>
                    </m:r>
                  </m:oMath>
                </a14:m>
                <a:r>
                  <a:rPr lang="he-IL" sz="2400" dirty="0" smtClean="0">
                    <a:latin typeface="David" pitchFamily="34" charset="-79"/>
                    <a:cs typeface="David" pitchFamily="34" charset="-79"/>
                  </a:rPr>
                  <a:t>.</a:t>
                </a:r>
              </a:p>
            </p:txBody>
          </p:sp>
        </mc:Choice>
        <mc:Fallback xmlns="">
          <p:sp>
            <p:nvSpPr>
              <p:cNvPr id="8" name="TextBox 7"/>
              <p:cNvSpPr txBox="1">
                <a:spLocks noRot="1" noChangeAspect="1" noMove="1" noResize="1" noEditPoints="1" noAdjustHandles="1" noChangeArrowheads="1" noChangeShapeType="1" noTextEdit="1"/>
              </p:cNvSpPr>
              <p:nvPr/>
            </p:nvSpPr>
            <p:spPr>
              <a:xfrm>
                <a:off x="611560" y="1268760"/>
                <a:ext cx="7920880" cy="5112568"/>
              </a:xfrm>
              <a:prstGeom prst="rect">
                <a:avLst/>
              </a:prstGeom>
              <a:blipFill rotWithShape="1">
                <a:blip r:embed="rId3"/>
                <a:stretch>
                  <a:fillRect l="-1846" r="-1077"/>
                </a:stretch>
              </a:blipFill>
            </p:spPr>
            <p:txBody>
              <a:bodyPr/>
              <a:lstStyle/>
              <a:p>
                <a:r>
                  <a:rPr lang="he-IL">
                    <a:noFill/>
                  </a:rPr>
                  <a:t> </a:t>
                </a:r>
              </a:p>
            </p:txBody>
          </p:sp>
        </mc:Fallback>
      </mc:AlternateContent>
      <p:sp>
        <p:nvSpPr>
          <p:cNvPr id="9"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251008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B37D5FE-740C-46F5-801A-FA5477D9711F}" type="slidenum">
              <a:rPr lang="en-US" smtClean="0"/>
              <a:pPr/>
              <a:t>46</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a:latin typeface="David" pitchFamily="34" charset="-79"/>
                <a:cs typeface="David" pitchFamily="34" charset="-79"/>
              </a:rPr>
              <a:t>ממד נוסף לבעיה</a:t>
            </a:r>
          </a:p>
        </p:txBody>
      </p:sp>
      <p:sp>
        <p:nvSpPr>
          <p:cNvPr id="7" name="TextBox 6"/>
          <p:cNvSpPr txBox="1"/>
          <p:nvPr/>
        </p:nvSpPr>
        <p:spPr>
          <a:xfrm>
            <a:off x="623220" y="764704"/>
            <a:ext cx="7920880" cy="584775"/>
          </a:xfrm>
          <a:prstGeom prst="rect">
            <a:avLst/>
          </a:prstGeom>
          <a:noFill/>
        </p:spPr>
        <p:txBody>
          <a:bodyPr wrap="square" rtlCol="1">
            <a:spAutoFit/>
          </a:bodyPr>
          <a:lstStyle/>
          <a:p>
            <a:pPr algn="r" rtl="1"/>
            <a:r>
              <a:rPr lang="en-US" sz="3200" b="1" dirty="0" smtClean="0">
                <a:solidFill>
                  <a:srgbClr val="CC3300"/>
                </a:solidFill>
                <a:latin typeface="David" pitchFamily="34" charset="-79"/>
                <a:cs typeface="David" pitchFamily="34" charset="-79"/>
              </a:rPr>
              <a:t>Incremental Algorithm</a:t>
            </a:r>
            <a:endParaRPr lang="he-IL" sz="3200" b="1" dirty="0">
              <a:solidFill>
                <a:srgbClr val="CC3300"/>
              </a:solidFill>
              <a:latin typeface="David" pitchFamily="34" charset="-79"/>
              <a:cs typeface="David" pitchFamily="34" charset="-79"/>
            </a:endParaRPr>
          </a:p>
        </p:txBody>
      </p:sp>
      <p:sp>
        <p:nvSpPr>
          <p:cNvPr id="8" name="TextBox 7"/>
          <p:cNvSpPr txBox="1"/>
          <p:nvPr/>
        </p:nvSpPr>
        <p:spPr>
          <a:xfrm>
            <a:off x="611560" y="1268760"/>
            <a:ext cx="7920880" cy="5112568"/>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למרות שסיבוכיות זו גדולה מהסיבוכיות של </a:t>
            </a:r>
            <a:r>
              <a:rPr lang="en-US" sz="2400" dirty="0" smtClean="0">
                <a:latin typeface="David" pitchFamily="34" charset="-79"/>
                <a:cs typeface="David" pitchFamily="34" charset="-79"/>
              </a:rPr>
              <a:t>Divide and Conquer</a:t>
            </a:r>
            <a:r>
              <a:rPr lang="he-IL" sz="2400" dirty="0" smtClean="0">
                <a:latin typeface="David" pitchFamily="34" charset="-79"/>
                <a:cs typeface="David" pitchFamily="34" charset="-79"/>
              </a:rPr>
              <a:t>, היא הרבה יותר ישימה וקל מאד לגלות את גבול הצללים ולהסיר את הפאות שאינן נדרשות לקמור.</a:t>
            </a:r>
          </a:p>
          <a:p>
            <a:pPr marL="342900" indent="-342900" algn="r" rtl="1">
              <a:lnSpc>
                <a:spcPct val="150000"/>
              </a:lnSpc>
              <a:buFont typeface="Arial" pitchFamily="34" charset="0"/>
              <a:buChar char="•"/>
            </a:pPr>
            <a:endParaRPr lang="he-IL" sz="2400" dirty="0">
              <a:latin typeface="David" pitchFamily="34" charset="-79"/>
              <a:cs typeface="David" pitchFamily="34" charset="-79"/>
            </a:endParaRPr>
          </a:p>
          <a:p>
            <a:pPr marL="342900" indent="-342900" algn="r" rtl="1">
              <a:lnSpc>
                <a:spcPct val="150000"/>
              </a:lnSpc>
              <a:buFont typeface="Arial" pitchFamily="34" charset="0"/>
              <a:buChar char="•"/>
            </a:pPr>
            <a:r>
              <a:rPr lang="he-IL" sz="2400" dirty="0" smtClean="0">
                <a:latin typeface="David" pitchFamily="34" charset="-79"/>
                <a:cs typeface="David" pitchFamily="34" charset="-79"/>
              </a:rPr>
              <a:t>לסיכום ראינו:</a:t>
            </a:r>
          </a:p>
        </p:txBody>
      </p:sp>
      <p:sp>
        <p:nvSpPr>
          <p:cNvPr id="9" name="Date Placeholder 3"/>
          <p:cNvSpPr>
            <a:spLocks noGrp="1"/>
          </p:cNvSpPr>
          <p:nvPr>
            <p:ph type="dt" sz="half" idx="10"/>
          </p:nvPr>
        </p:nvSpPr>
        <p:spPr>
          <a:xfrm>
            <a:off x="5997388" y="224492"/>
            <a:ext cx="2133600" cy="365125"/>
          </a:xfrm>
        </p:spPr>
        <p:txBody>
          <a:bodyPr/>
          <a:lstStyle/>
          <a:p>
            <a:r>
              <a:rPr lang="en-US" dirty="0"/>
              <a:t>12/12/11</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982" y="4225826"/>
            <a:ext cx="7311426" cy="1867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152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2348436"/>
            <a:ext cx="3313355" cy="1152572"/>
          </a:xfrm>
        </p:spPr>
        <p:txBody>
          <a:bodyPr>
            <a:normAutofit/>
          </a:bodyPr>
          <a:lstStyle/>
          <a:p>
            <a:pPr algn="ctr"/>
            <a:r>
              <a:rPr lang="he-IL" sz="3200" b="1" dirty="0" smtClean="0">
                <a:solidFill>
                  <a:schemeClr val="accent1">
                    <a:lumMod val="75000"/>
                  </a:schemeClr>
                </a:solidFill>
              </a:rPr>
              <a:t>סוף</a:t>
            </a:r>
            <a:endParaRPr lang="he-IL" sz="2800" b="1" dirty="0">
              <a:solidFill>
                <a:schemeClr val="accent1">
                  <a:lumMod val="75000"/>
                </a:schemeClr>
              </a:solidFill>
            </a:endParaRPr>
          </a:p>
        </p:txBody>
      </p:sp>
      <p:sp>
        <p:nvSpPr>
          <p:cNvPr id="4" name="Date Placeholder 3"/>
          <p:cNvSpPr>
            <a:spLocks noGrp="1"/>
          </p:cNvSpPr>
          <p:nvPr>
            <p:ph type="dt" sz="half" idx="10"/>
          </p:nvPr>
        </p:nvSpPr>
        <p:spPr>
          <a:xfrm>
            <a:off x="4644008" y="1516828"/>
            <a:ext cx="3528392" cy="750981"/>
          </a:xfrm>
        </p:spPr>
        <p:txBody>
          <a:bodyPr/>
          <a:lstStyle/>
          <a:p>
            <a:pPr algn="ctr" rtl="1"/>
            <a:r>
              <a:rPr lang="he-IL" sz="3600" dirty="0" smtClean="0">
                <a:latin typeface="David" pitchFamily="34" charset="-79"/>
                <a:cs typeface="David" pitchFamily="34" charset="-79"/>
              </a:rPr>
              <a:t> 12</a:t>
            </a:r>
            <a:r>
              <a:rPr lang="en-US" sz="3600" dirty="0" smtClean="0">
                <a:latin typeface="David" pitchFamily="34" charset="-79"/>
                <a:cs typeface="David" pitchFamily="34" charset="-79"/>
              </a:rPr>
              <a:t> </a:t>
            </a:r>
            <a:r>
              <a:rPr lang="he-IL" sz="3600" dirty="0" smtClean="0">
                <a:latin typeface="David" pitchFamily="34" charset="-79"/>
                <a:cs typeface="David" pitchFamily="34" charset="-79"/>
              </a:rPr>
              <a:t>דצמבר 2011</a:t>
            </a:r>
            <a:endParaRPr lang="en-US" sz="3600" dirty="0">
              <a:latin typeface="David" pitchFamily="34" charset="-79"/>
              <a:cs typeface="David" pitchFamily="34" charset="-79"/>
            </a:endParaRPr>
          </a:p>
        </p:txBody>
      </p:sp>
      <p:sp>
        <p:nvSpPr>
          <p:cNvPr id="6" name="Slide Number Placeholder 5"/>
          <p:cNvSpPr>
            <a:spLocks noGrp="1"/>
          </p:cNvSpPr>
          <p:nvPr>
            <p:ph type="sldNum" sz="quarter" idx="12"/>
          </p:nvPr>
        </p:nvSpPr>
        <p:spPr/>
        <p:txBody>
          <a:bodyPr/>
          <a:lstStyle/>
          <a:p>
            <a:fld id="{8B37D5FE-740C-46F5-801A-FA5477D9711F}" type="slidenum">
              <a:rPr lang="en-US" smtClean="0"/>
              <a:pPr/>
              <a:t>47</a:t>
            </a:fld>
            <a:endParaRPr lang="en-US" dirty="0"/>
          </a:p>
        </p:txBody>
      </p:sp>
      <p:sp>
        <p:nvSpPr>
          <p:cNvPr id="5" name="Subtitle 4"/>
          <p:cNvSpPr>
            <a:spLocks noGrp="1"/>
          </p:cNvSpPr>
          <p:nvPr>
            <p:ph type="subTitle" idx="1"/>
          </p:nvPr>
        </p:nvSpPr>
        <p:spPr/>
        <p:txBody>
          <a:bodyPr/>
          <a:lstStyle/>
          <a:p>
            <a:endParaRPr lang="he-IL"/>
          </a:p>
        </p:txBody>
      </p:sp>
    </p:spTree>
    <p:extLst>
      <p:ext uri="{BB962C8B-B14F-4D97-AF65-F5344CB8AC3E}">
        <p14:creationId xmlns:p14="http://schemas.microsoft.com/office/powerpoint/2010/main" val="243935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5000" fill="hold" grpId="0" nodeType="withEffect">
                                  <p:stCondLst>
                                    <p:cond delay="250"/>
                                  </p:stCondLst>
                                  <p:iterate type="lt">
                                    <p:tmPct val="10000"/>
                                  </p:iterate>
                                  <p:childTnLst>
                                    <p:animMotion origin="layout" path="M 0.0 0.0 L 0.0 -0.07213" pathEditMode="relative" ptsTypes="">
                                      <p:cBhvr>
                                        <p:cTn id="6" dur="875" accel="50000" decel="50000" autoRev="1" fill="hold">
                                          <p:stCondLst>
                                            <p:cond delay="0"/>
                                          </p:stCondLst>
                                        </p:cTn>
                                        <p:tgtEl>
                                          <p:spTgt spid="2"/>
                                        </p:tgtEl>
                                        <p:attrNameLst>
                                          <p:attrName>ppt_x</p:attrName>
                                          <p:attrName>ppt_y</p:attrName>
                                        </p:attrNameLst>
                                      </p:cBhvr>
                                    </p:animMotion>
                                    <p:animRot by="1500000">
                                      <p:cBhvr>
                                        <p:cTn id="7" dur="438" fill="hold">
                                          <p:stCondLst>
                                            <p:cond delay="0"/>
                                          </p:stCondLst>
                                        </p:cTn>
                                        <p:tgtEl>
                                          <p:spTgt spid="2"/>
                                        </p:tgtEl>
                                        <p:attrNameLst>
                                          <p:attrName>r</p:attrName>
                                        </p:attrNameLst>
                                      </p:cBhvr>
                                    </p:animRot>
                                    <p:animRot by="-1500000">
                                      <p:cBhvr>
                                        <p:cTn id="8" dur="438" fill="hold">
                                          <p:stCondLst>
                                            <p:cond delay="438"/>
                                          </p:stCondLst>
                                        </p:cTn>
                                        <p:tgtEl>
                                          <p:spTgt spid="2"/>
                                        </p:tgtEl>
                                        <p:attrNameLst>
                                          <p:attrName>r</p:attrName>
                                        </p:attrNameLst>
                                      </p:cBhvr>
                                    </p:animRot>
                                    <p:animRot by="-1500000">
                                      <p:cBhvr>
                                        <p:cTn id="9" dur="438" fill="hold">
                                          <p:stCondLst>
                                            <p:cond delay="875"/>
                                          </p:stCondLst>
                                        </p:cTn>
                                        <p:tgtEl>
                                          <p:spTgt spid="2"/>
                                        </p:tgtEl>
                                        <p:attrNameLst>
                                          <p:attrName>r</p:attrName>
                                        </p:attrNameLst>
                                      </p:cBhvr>
                                    </p:animRot>
                                    <p:animRot by="1500000">
                                      <p:cBhvr>
                                        <p:cTn id="10" dur="438" fill="hold">
                                          <p:stCondLst>
                                            <p:cond delay="1313"/>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5</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תזכורת ושאלה</a:t>
            </a:r>
            <a:endParaRPr lang="he-IL" b="1" dirty="0">
              <a:latin typeface="David" pitchFamily="34" charset="-79"/>
              <a:cs typeface="David" pitchFamily="34" charset="-79"/>
            </a:endParaRPr>
          </a:p>
        </p:txBody>
      </p:sp>
      <p:sp>
        <p:nvSpPr>
          <p:cNvPr id="2" name="TextBox 1"/>
          <p:cNvSpPr txBox="1"/>
          <p:nvPr/>
        </p:nvSpPr>
        <p:spPr>
          <a:xfrm>
            <a:off x="611560" y="744633"/>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אלגוריתם גראהם (</a:t>
            </a:r>
            <a:r>
              <a:rPr lang="en-US" sz="3200" b="1" dirty="0" smtClean="0">
                <a:solidFill>
                  <a:srgbClr val="CC3300"/>
                </a:solidFill>
                <a:latin typeface="David" pitchFamily="34" charset="-79"/>
                <a:cs typeface="David" pitchFamily="34" charset="-79"/>
              </a:rPr>
              <a:t>Graham Scan</a:t>
            </a:r>
            <a:r>
              <a:rPr lang="he-IL" sz="3200" b="1" dirty="0" smtClean="0">
                <a:solidFill>
                  <a:srgbClr val="CC3300"/>
                </a:solidFill>
                <a:latin typeface="David" pitchFamily="34" charset="-79"/>
                <a:cs typeface="David" pitchFamily="34" charset="-79"/>
              </a:rPr>
              <a:t>)</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7" name="TextBox 6"/>
              <p:cNvSpPr txBox="1"/>
              <p:nvPr/>
            </p:nvSpPr>
            <p:spPr>
              <a:xfrm>
                <a:off x="611560" y="1176681"/>
                <a:ext cx="7920880" cy="2396335"/>
              </a:xfrm>
              <a:prstGeom prst="rect">
                <a:avLst/>
              </a:prstGeom>
              <a:noFill/>
            </p:spPr>
            <p:txBody>
              <a:bodyPr wrap="square" rtlCol="1">
                <a:noAutofit/>
              </a:bodyPr>
              <a:lstStyle/>
              <a:p>
                <a:pPr marL="342900" indent="-342900" algn="r" rtl="1">
                  <a:lnSpc>
                    <a:spcPct val="125000"/>
                  </a:lnSpc>
                  <a:buFont typeface="Arial" pitchFamily="34" charset="0"/>
                  <a:buChar char="•"/>
                </a:pPr>
                <a:r>
                  <a:rPr lang="he-IL" sz="2400" dirty="0" smtClean="0">
                    <a:latin typeface="David" pitchFamily="34" charset="-79"/>
                    <a:cs typeface="David" pitchFamily="34" charset="-79"/>
                  </a:rPr>
                  <a:t>בחירת הנקודה הכי תחתונה כעוגן.</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סידור כל הנקודות הנותרות על פי הזווית שהן יוצרות מהעוגן.</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בניית הקְמוֹר על פי סדר הזויות מציר ה-</a:t>
                </a:r>
                <a:r>
                  <a:rPr lang="en-US" sz="2400" dirty="0" smtClean="0">
                    <a:latin typeface="David" pitchFamily="34" charset="-79"/>
                    <a:cs typeface="David" pitchFamily="34" charset="-79"/>
                  </a:rPr>
                  <a:t>x</a:t>
                </a:r>
                <a:r>
                  <a:rPr lang="he-IL" sz="2400" dirty="0" smtClean="0">
                    <a:latin typeface="David" pitchFamily="34" charset="-79"/>
                    <a:cs typeface="David" pitchFamily="34" charset="-79"/>
                  </a:rPr>
                  <a:t>, כאשר מוסיפים את הנקודות עבור פניות שמאלה ומסירים נקודות עבור פניות ימינה.</a:t>
                </a:r>
              </a:p>
              <a:p>
                <a:pPr marL="342900" indent="-342900" algn="r" rtl="1">
                  <a:lnSpc>
                    <a:spcPct val="125000"/>
                  </a:lnSpc>
                  <a:buFont typeface="Arial" pitchFamily="34" charset="0"/>
                  <a:buChar char="•"/>
                </a:pPr>
                <a:r>
                  <a:rPr lang="he-IL" sz="2400" dirty="0" smtClean="0">
                    <a:latin typeface="David" pitchFamily="34" charset="-79"/>
                    <a:cs typeface="David" pitchFamily="34" charset="-79"/>
                  </a:rPr>
                  <a:t>סיבוכיות: </a:t>
                </a:r>
                <a14:m>
                  <m:oMath xmlns:m="http://schemas.openxmlformats.org/officeDocument/2006/math">
                    <m:r>
                      <a:rPr lang="en-US" sz="2400" b="0" i="1" smtClean="0">
                        <a:latin typeface="Cambria Math"/>
                        <a:cs typeface="David" pitchFamily="34" charset="-79"/>
                      </a:rPr>
                      <m:t>𝑂</m:t>
                    </m:r>
                    <m:d>
                      <m:dPr>
                        <m:ctrlPr>
                          <a:rPr lang="en-US" sz="2400" b="0" i="1" smtClean="0">
                            <a:latin typeface="Cambria Math"/>
                            <a:cs typeface="David" pitchFamily="34" charset="-79"/>
                          </a:rPr>
                        </m:ctrlPr>
                      </m:dPr>
                      <m:e>
                        <m:r>
                          <a:rPr lang="en-US" sz="2400" b="0" i="1" smtClean="0">
                            <a:latin typeface="Cambria Math"/>
                            <a:cs typeface="David" pitchFamily="34" charset="-79"/>
                          </a:rPr>
                          <m:t>𝑛𝑙𝑜𝑔𝑛</m:t>
                        </m:r>
                      </m:e>
                    </m:d>
                  </m:oMath>
                </a14:m>
                <a:r>
                  <a:rPr lang="he-IL" sz="2400" dirty="0" smtClean="0">
                    <a:latin typeface="David" pitchFamily="34" charset="-79"/>
                    <a:cs typeface="David" pitchFamily="34" charset="-79"/>
                  </a:rPr>
                  <a:t>.</a:t>
                </a:r>
                <a:endParaRPr lang="he-IL" sz="2400" dirty="0">
                  <a:latin typeface="David" pitchFamily="34" charset="-79"/>
                  <a:cs typeface="David" pitchFamily="34" charset="-79"/>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11560" y="1176681"/>
                <a:ext cx="7920880" cy="2396335"/>
              </a:xfrm>
              <a:prstGeom prst="rect">
                <a:avLst/>
              </a:prstGeom>
              <a:blipFill rotWithShape="1">
                <a:blip r:embed="rId3"/>
                <a:stretch>
                  <a:fillRect r="-1077" b="-4071"/>
                </a:stretch>
              </a:blipFill>
            </p:spPr>
            <p:txBody>
              <a:bodyPr/>
              <a:lstStyle/>
              <a:p>
                <a:r>
                  <a:rPr lang="he-IL">
                    <a:noFill/>
                  </a:rPr>
                  <a:t> </a:t>
                </a:r>
              </a:p>
            </p:txBody>
          </p:sp>
        </mc:Fallback>
      </mc:AlternateContent>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3112" y="3573016"/>
            <a:ext cx="3897120" cy="2800116"/>
          </a:xfrm>
          <a:prstGeom prst="rect">
            <a:avLst/>
          </a:prstGeom>
        </p:spPr>
      </p:pic>
    </p:spTree>
    <p:extLst>
      <p:ext uri="{BB962C8B-B14F-4D97-AF65-F5344CB8AC3E}">
        <p14:creationId xmlns:p14="http://schemas.microsoft.com/office/powerpoint/2010/main" val="294189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6</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תזכורת ושאלה</a:t>
            </a:r>
            <a:endParaRPr lang="he-IL" b="1" dirty="0">
              <a:latin typeface="David" pitchFamily="34" charset="-79"/>
              <a:cs typeface="David" pitchFamily="34" charset="-79"/>
            </a:endParaRPr>
          </a:p>
        </p:txBody>
      </p:sp>
      <p:sp>
        <p:nvSpPr>
          <p:cNvPr id="8" name="TextBox 7"/>
          <p:cNvSpPr txBox="1"/>
          <p:nvPr/>
        </p:nvSpPr>
        <p:spPr>
          <a:xfrm>
            <a:off x="611560" y="692696"/>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תרגיל</a:t>
            </a:r>
            <a:endParaRPr lang="he-IL" sz="3200" b="1" dirty="0">
              <a:solidFill>
                <a:srgbClr val="CC3300"/>
              </a:solidFill>
              <a:latin typeface="David" pitchFamily="34" charset="-79"/>
              <a:cs typeface="David" pitchFamily="34" charset="-79"/>
            </a:endParaRPr>
          </a:p>
        </p:txBody>
      </p:sp>
      <p:sp>
        <p:nvSpPr>
          <p:cNvPr id="9" name="TextBox 8"/>
          <p:cNvSpPr txBox="1"/>
          <p:nvPr/>
        </p:nvSpPr>
        <p:spPr>
          <a:xfrm>
            <a:off x="611560" y="1176681"/>
            <a:ext cx="7920880" cy="1100191"/>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תאר קבוצת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שעבורן מתקבלת התוצאה הגרועה ביותר מבחינת היעילות של אלגוריתם גראהם.</a:t>
            </a:r>
            <a:endParaRPr lang="he-IL" sz="2400" dirty="0">
              <a:latin typeface="David" pitchFamily="34" charset="-79"/>
              <a:cs typeface="David" pitchFamily="34" charset="-79"/>
            </a:endParaRPr>
          </a:p>
        </p:txBody>
      </p:sp>
      <p:sp>
        <p:nvSpPr>
          <p:cNvPr id="10" name="TextBox 9"/>
          <p:cNvSpPr txBox="1"/>
          <p:nvPr/>
        </p:nvSpPr>
        <p:spPr>
          <a:xfrm>
            <a:off x="611560" y="247896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נביט על הצורה הבאה, מה נגלה?</a:t>
            </a:r>
            <a:endParaRPr lang="he-IL" sz="3200" b="1" dirty="0">
              <a:solidFill>
                <a:srgbClr val="CC3300"/>
              </a:solidFill>
              <a:latin typeface="David" pitchFamily="34" charset="-79"/>
              <a:cs typeface="David" pitchFamily="34" charset="-79"/>
            </a:endParaRPr>
          </a:p>
        </p:txBody>
      </p:sp>
      <p:grpSp>
        <p:nvGrpSpPr>
          <p:cNvPr id="11" name="Group 10"/>
          <p:cNvGrpSpPr/>
          <p:nvPr/>
        </p:nvGrpSpPr>
        <p:grpSpPr>
          <a:xfrm>
            <a:off x="1763688" y="2852936"/>
            <a:ext cx="4326892" cy="3376842"/>
            <a:chOff x="924744" y="3168247"/>
            <a:chExt cx="4326892" cy="3376842"/>
          </a:xfrm>
        </p:grpSpPr>
        <p:grpSp>
          <p:nvGrpSpPr>
            <p:cNvPr id="12" name="Group 11"/>
            <p:cNvGrpSpPr/>
            <p:nvPr/>
          </p:nvGrpSpPr>
          <p:grpSpPr>
            <a:xfrm>
              <a:off x="924744" y="3168247"/>
              <a:ext cx="4295328" cy="3373246"/>
              <a:chOff x="552128" y="3144478"/>
              <a:chExt cx="4295328" cy="3373246"/>
            </a:xfrm>
          </p:grpSpPr>
          <p:sp>
            <p:nvSpPr>
              <p:cNvPr id="39" name="Isosceles Triangle 38"/>
              <p:cNvSpPr/>
              <p:nvPr/>
            </p:nvSpPr>
            <p:spPr>
              <a:xfrm rot="688187">
                <a:off x="854589" y="3144478"/>
                <a:ext cx="3888432" cy="2961323"/>
              </a:xfrm>
              <a:prstGeom prst="triangle">
                <a:avLst>
                  <a:gd name="adj" fmla="val 9477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he-IL"/>
              </a:p>
            </p:txBody>
          </p:sp>
          <p:sp>
            <p:nvSpPr>
              <p:cNvPr id="40" name="Flowchart: Connector 39"/>
              <p:cNvSpPr/>
              <p:nvPr/>
            </p:nvSpPr>
            <p:spPr>
              <a:xfrm>
                <a:off x="4716016" y="3465768"/>
                <a:ext cx="131440" cy="131440"/>
              </a:xfrm>
              <a:prstGeom prst="flowChartConnector">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rtlCol="1" anchor="ctr"/>
              <a:lstStyle/>
              <a:p>
                <a:pPr algn="ctr"/>
                <a:endParaRPr lang="he-IL"/>
              </a:p>
            </p:txBody>
          </p:sp>
          <p:sp>
            <p:nvSpPr>
              <p:cNvPr id="41" name="Flowchart: Connector 40"/>
              <p:cNvSpPr/>
              <p:nvPr/>
            </p:nvSpPr>
            <p:spPr>
              <a:xfrm>
                <a:off x="552128" y="5617056"/>
                <a:ext cx="131440" cy="131440"/>
              </a:xfrm>
              <a:prstGeom prst="flowChartConnector">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rtlCol="1" anchor="ctr"/>
              <a:lstStyle/>
              <a:p>
                <a:pPr algn="ctr"/>
                <a:endParaRPr lang="he-IL"/>
              </a:p>
            </p:txBody>
          </p:sp>
          <p:sp>
            <p:nvSpPr>
              <p:cNvPr id="42" name="Flowchart: Connector 41"/>
              <p:cNvSpPr/>
              <p:nvPr/>
            </p:nvSpPr>
            <p:spPr>
              <a:xfrm>
                <a:off x="4348356" y="6386284"/>
                <a:ext cx="131440" cy="131440"/>
              </a:xfrm>
              <a:prstGeom prst="flowChartConnector">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rtlCol="1" anchor="ctr"/>
              <a:lstStyle/>
              <a:p>
                <a:pPr algn="ctr"/>
                <a:endParaRPr lang="he-IL" dirty="0"/>
              </a:p>
            </p:txBody>
          </p:sp>
        </p:grpSp>
        <p:sp>
          <p:nvSpPr>
            <p:cNvPr id="13" name="Flowchart: Connector 12"/>
            <p:cNvSpPr/>
            <p:nvPr/>
          </p:nvSpPr>
          <p:spPr>
            <a:xfrm>
              <a:off x="4716016" y="3933056"/>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4" name="Flowchart: Connector 13"/>
            <p:cNvSpPr/>
            <p:nvPr/>
          </p:nvSpPr>
          <p:spPr>
            <a:xfrm>
              <a:off x="4572000" y="4005064"/>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5" name="Flowchart: Connector 14"/>
            <p:cNvSpPr/>
            <p:nvPr/>
          </p:nvSpPr>
          <p:spPr>
            <a:xfrm>
              <a:off x="4427984" y="4077072"/>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6" name="Flowchart: Connector 15"/>
            <p:cNvSpPr/>
            <p:nvPr/>
          </p:nvSpPr>
          <p:spPr>
            <a:xfrm>
              <a:off x="4283968" y="4149080"/>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7" name="Flowchart: Connector 16"/>
            <p:cNvSpPr/>
            <p:nvPr/>
          </p:nvSpPr>
          <p:spPr>
            <a:xfrm>
              <a:off x="4139952" y="422108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8" name="Flowchart: Connector 17"/>
            <p:cNvSpPr/>
            <p:nvPr/>
          </p:nvSpPr>
          <p:spPr>
            <a:xfrm>
              <a:off x="4860032" y="386104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19" name="Flowchart: Connector 18"/>
            <p:cNvSpPr/>
            <p:nvPr/>
          </p:nvSpPr>
          <p:spPr>
            <a:xfrm>
              <a:off x="3995936" y="4293096"/>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0" name="Flowchart: Connector 19"/>
            <p:cNvSpPr/>
            <p:nvPr/>
          </p:nvSpPr>
          <p:spPr>
            <a:xfrm>
              <a:off x="3851920" y="4365104"/>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1" name="Flowchart: Connector 20"/>
            <p:cNvSpPr/>
            <p:nvPr/>
          </p:nvSpPr>
          <p:spPr>
            <a:xfrm>
              <a:off x="3707904" y="4437112"/>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2" name="Flowchart: Connector 21"/>
            <p:cNvSpPr/>
            <p:nvPr/>
          </p:nvSpPr>
          <p:spPr>
            <a:xfrm>
              <a:off x="3419872" y="458112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3" name="Flowchart: Connector 22"/>
            <p:cNvSpPr/>
            <p:nvPr/>
          </p:nvSpPr>
          <p:spPr>
            <a:xfrm>
              <a:off x="3131840" y="4725144"/>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4" name="Flowchart: Connector 23"/>
            <p:cNvSpPr/>
            <p:nvPr/>
          </p:nvSpPr>
          <p:spPr>
            <a:xfrm>
              <a:off x="2987824" y="4797152"/>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5" name="Flowchart: Connector 24"/>
            <p:cNvSpPr/>
            <p:nvPr/>
          </p:nvSpPr>
          <p:spPr>
            <a:xfrm>
              <a:off x="2843808" y="4869160"/>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6" name="Flowchart: Connector 25"/>
            <p:cNvSpPr/>
            <p:nvPr/>
          </p:nvSpPr>
          <p:spPr>
            <a:xfrm>
              <a:off x="2699792" y="494116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7" name="Flowchart: Connector 26"/>
            <p:cNvSpPr/>
            <p:nvPr/>
          </p:nvSpPr>
          <p:spPr>
            <a:xfrm>
              <a:off x="2555776" y="5013176"/>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8" name="Flowchart: Connector 27"/>
            <p:cNvSpPr/>
            <p:nvPr/>
          </p:nvSpPr>
          <p:spPr>
            <a:xfrm>
              <a:off x="3275856" y="4653136"/>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29" name="Flowchart: Connector 28"/>
            <p:cNvSpPr/>
            <p:nvPr/>
          </p:nvSpPr>
          <p:spPr>
            <a:xfrm>
              <a:off x="2411760" y="5085184"/>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0" name="Flowchart: Connector 29"/>
            <p:cNvSpPr/>
            <p:nvPr/>
          </p:nvSpPr>
          <p:spPr>
            <a:xfrm>
              <a:off x="2267744" y="5157192"/>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1" name="Flowchart: Connector 30"/>
            <p:cNvSpPr/>
            <p:nvPr/>
          </p:nvSpPr>
          <p:spPr>
            <a:xfrm>
              <a:off x="2123728" y="5229200"/>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2" name="Flowchart: Connector 31"/>
            <p:cNvSpPr/>
            <p:nvPr/>
          </p:nvSpPr>
          <p:spPr>
            <a:xfrm>
              <a:off x="1979712" y="530120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3" name="Flowchart: Connector 32"/>
            <p:cNvSpPr/>
            <p:nvPr/>
          </p:nvSpPr>
          <p:spPr>
            <a:xfrm>
              <a:off x="1835696" y="5373216"/>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4" name="Flowchart: Connector 33"/>
            <p:cNvSpPr/>
            <p:nvPr/>
          </p:nvSpPr>
          <p:spPr>
            <a:xfrm>
              <a:off x="1691680" y="5445224"/>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5" name="Flowchart: Connector 34"/>
            <p:cNvSpPr/>
            <p:nvPr/>
          </p:nvSpPr>
          <p:spPr>
            <a:xfrm>
              <a:off x="1547664" y="5529808"/>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6" name="Flowchart: Connector 35"/>
            <p:cNvSpPr/>
            <p:nvPr/>
          </p:nvSpPr>
          <p:spPr>
            <a:xfrm>
              <a:off x="1403648" y="5589240"/>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7" name="Flowchart: Connector 36"/>
            <p:cNvSpPr/>
            <p:nvPr/>
          </p:nvSpPr>
          <p:spPr>
            <a:xfrm>
              <a:off x="3572272" y="4509120"/>
              <a:ext cx="72008" cy="72008"/>
            </a:xfrm>
            <a:prstGeom prst="flowChartConnector">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ln>
                  <a:solidFill>
                    <a:sysClr val="windowText" lastClr="000000"/>
                  </a:solidFill>
                </a:ln>
                <a:solidFill>
                  <a:schemeClr val="tx1"/>
                </a:solidFill>
              </a:endParaRPr>
            </a:p>
          </p:txBody>
        </p:sp>
        <p:sp>
          <p:nvSpPr>
            <p:cNvPr id="38" name="TextBox 37"/>
            <p:cNvSpPr txBox="1"/>
            <p:nvPr/>
          </p:nvSpPr>
          <p:spPr>
            <a:xfrm>
              <a:off x="4818504" y="6237312"/>
              <a:ext cx="433132" cy="307777"/>
            </a:xfrm>
            <a:prstGeom prst="rect">
              <a:avLst/>
            </a:prstGeom>
            <a:noFill/>
          </p:spPr>
          <p:txBody>
            <a:bodyPr wrap="none" rtlCol="1">
              <a:spAutoFit/>
            </a:bodyPr>
            <a:lstStyle/>
            <a:p>
              <a:r>
                <a:rPr lang="he-IL" sz="1400" b="1" dirty="0" smtClean="0">
                  <a:latin typeface="David" pitchFamily="34" charset="-79"/>
                  <a:cs typeface="David" pitchFamily="34" charset="-79"/>
                </a:rPr>
                <a:t>עוגן</a:t>
              </a:r>
              <a:endParaRPr lang="he-IL" sz="1400" b="1" dirty="0">
                <a:latin typeface="David" pitchFamily="34" charset="-79"/>
                <a:cs typeface="David" pitchFamily="34" charset="-79"/>
              </a:endParaRPr>
            </a:p>
          </p:txBody>
        </p:sp>
      </p:grpSp>
      <p:pic>
        <p:nvPicPr>
          <p:cNvPr id="43" name="Picture 3" descr="C:\Users\Lexx\AppData\Local\Microsoft\Windows\Temporary Internet Files\Content.IE5\6LK2276V\MC90043763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6" y="476670"/>
            <a:ext cx="1008114" cy="100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53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7</a:t>
            </a:fld>
            <a:endParaRPr lang="en-US"/>
          </a:p>
        </p:txBody>
      </p:sp>
      <p:sp>
        <p:nvSpPr>
          <p:cNvPr id="5" name="TextBox 4"/>
          <p:cNvSpPr txBox="1"/>
          <p:nvPr/>
        </p:nvSpPr>
        <p:spPr>
          <a:xfrm>
            <a:off x="467544" y="-27384"/>
            <a:ext cx="3888432" cy="369332"/>
          </a:xfrm>
          <a:prstGeom prst="rect">
            <a:avLst/>
          </a:prstGeom>
          <a:noFill/>
        </p:spPr>
        <p:txBody>
          <a:bodyPr wrap="square" rtlCol="1">
            <a:spAutoFit/>
          </a:bodyPr>
          <a:lstStyle/>
          <a:p>
            <a:pPr algn="ctr" rtl="1"/>
            <a:r>
              <a:rPr lang="he-IL" b="1" dirty="0" smtClean="0">
                <a:latin typeface="David" pitchFamily="34" charset="-79"/>
                <a:cs typeface="David" pitchFamily="34" charset="-79"/>
              </a:rPr>
              <a:t>תזכורת ושאלה</a:t>
            </a:r>
            <a:endParaRPr lang="he-IL" b="1" dirty="0">
              <a:latin typeface="David" pitchFamily="34" charset="-79"/>
              <a:cs typeface="David" pitchFamily="34" charset="-79"/>
            </a:endParaRPr>
          </a:p>
        </p:txBody>
      </p:sp>
      <p:sp>
        <p:nvSpPr>
          <p:cNvPr id="53" name="TextBox 52"/>
          <p:cNvSpPr txBox="1"/>
          <p:nvPr/>
        </p:nvSpPr>
        <p:spPr>
          <a:xfrm>
            <a:off x="611560" y="692696"/>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הסבר</a:t>
            </a:r>
            <a:endParaRPr lang="he-IL" sz="3200" b="1" dirty="0">
              <a:solidFill>
                <a:srgbClr val="CC3300"/>
              </a:solidFill>
              <a:latin typeface="David" pitchFamily="34" charset="-79"/>
              <a:cs typeface="David" pitchFamily="34" charset="-79"/>
            </a:endParaRPr>
          </a:p>
        </p:txBody>
      </p:sp>
      <p:sp>
        <p:nvSpPr>
          <p:cNvPr id="54" name="TextBox 53"/>
          <p:cNvSpPr txBox="1"/>
          <p:nvPr/>
        </p:nvSpPr>
        <p:spPr>
          <a:xfrm>
            <a:off x="611560" y="1071385"/>
            <a:ext cx="7920880" cy="2789663"/>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במצב המתואר לעיל </a:t>
            </a:r>
            <a:r>
              <a:rPr lang="he-IL" sz="2400" dirty="0" smtClean="0">
                <a:latin typeface="David" pitchFamily="34" charset="-79"/>
                <a:cs typeface="David" pitchFamily="34" charset="-79"/>
              </a:rPr>
              <a:t>כמעט כל פניה היא פניה שמאלה ומיד לאחר מכאן פניה ימינה. </a:t>
            </a:r>
            <a:r>
              <a:rPr lang="he-IL" sz="2400" dirty="0" smtClean="0">
                <a:latin typeface="David" pitchFamily="34" charset="-79"/>
                <a:cs typeface="David" pitchFamily="34" charset="-79"/>
              </a:rPr>
              <a:t>בצורה </a:t>
            </a:r>
            <a:r>
              <a:rPr lang="he-IL" sz="2400" dirty="0" smtClean="0">
                <a:latin typeface="David" pitchFamily="34" charset="-79"/>
                <a:cs typeface="David" pitchFamily="34" charset="-79"/>
              </a:rPr>
              <a:t>זו נעבור </a:t>
            </a:r>
            <a:r>
              <a:rPr lang="he-IL" sz="2400" dirty="0" smtClean="0">
                <a:latin typeface="David" pitchFamily="34" charset="-79"/>
                <a:cs typeface="David" pitchFamily="34" charset="-79"/>
              </a:rPr>
              <a:t>כמעט על </a:t>
            </a:r>
            <a:r>
              <a:rPr lang="he-IL" sz="2400" dirty="0" smtClean="0">
                <a:latin typeface="David" pitchFamily="34" charset="-79"/>
                <a:cs typeface="David" pitchFamily="34" charset="-79"/>
              </a:rPr>
              <a:t>כל </a:t>
            </a:r>
            <a:r>
              <a:rPr lang="he-IL" sz="2400" dirty="0" smtClean="0">
                <a:latin typeface="David" pitchFamily="34" charset="-79"/>
                <a:cs typeface="David" pitchFamily="34" charset="-79"/>
              </a:rPr>
              <a:t>נקודה, בהנחה שיש "הרבה" נקודות, </a:t>
            </a:r>
            <a:r>
              <a:rPr lang="he-IL" sz="2400" dirty="0" smtClean="0">
                <a:latin typeface="David" pitchFamily="34" charset="-79"/>
                <a:cs typeface="David" pitchFamily="34" charset="-79"/>
              </a:rPr>
              <a:t>פעמיים</a:t>
            </a:r>
            <a:r>
              <a:rPr lang="he-IL" sz="2400" dirty="0" smtClean="0">
                <a:latin typeface="David" pitchFamily="34" charset="-79"/>
                <a:cs typeface="David" pitchFamily="34" charset="-79"/>
              </a:rPr>
              <a:t>. כלומר, נבצע </a:t>
            </a:r>
            <a:r>
              <a:rPr lang="he-IL" sz="2400" dirty="0" smtClean="0">
                <a:latin typeface="David" pitchFamily="34" charset="-79"/>
                <a:cs typeface="David" pitchFamily="34" charset="-79"/>
              </a:rPr>
              <a:t>הוספה והסרה </a:t>
            </a:r>
            <a:r>
              <a:rPr lang="he-IL" sz="2400" dirty="0" smtClean="0">
                <a:latin typeface="David" pitchFamily="34" charset="-79"/>
                <a:cs typeface="David" pitchFamily="34" charset="-79"/>
              </a:rPr>
              <a:t>של </a:t>
            </a:r>
            <a:r>
              <a:rPr lang="he-IL" sz="2400" dirty="0" smtClean="0">
                <a:latin typeface="David" pitchFamily="34" charset="-79"/>
                <a:cs typeface="David" pitchFamily="34" charset="-79"/>
              </a:rPr>
              <a:t>קרוב ל-</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נקודות. </a:t>
            </a:r>
          </a:p>
          <a:p>
            <a:pPr algn="r" rtl="1">
              <a:lnSpc>
                <a:spcPct val="125000"/>
              </a:lnSpc>
            </a:pPr>
            <a:endParaRPr lang="he-IL" sz="2400" dirty="0">
              <a:latin typeface="David" pitchFamily="34" charset="-79"/>
              <a:cs typeface="David" pitchFamily="34" charset="-79"/>
            </a:endParaRPr>
          </a:p>
          <a:p>
            <a:pPr algn="r" rtl="1">
              <a:lnSpc>
                <a:spcPct val="125000"/>
              </a:lnSpc>
            </a:pPr>
            <a:r>
              <a:rPr lang="he-IL" sz="2400" dirty="0">
                <a:latin typeface="David" pitchFamily="34" charset="-79"/>
                <a:cs typeface="David" pitchFamily="34" charset="-79"/>
              </a:rPr>
              <a:t>(</a:t>
            </a:r>
            <a:r>
              <a:rPr lang="he-IL" sz="2400" dirty="0" smtClean="0">
                <a:latin typeface="David" pitchFamily="34" charset="-79"/>
                <a:cs typeface="David" pitchFamily="34" charset="-79"/>
              </a:rPr>
              <a:t>בצורה </a:t>
            </a:r>
            <a:r>
              <a:rPr lang="he-IL" sz="2400" dirty="0" smtClean="0">
                <a:latin typeface="David" pitchFamily="34" charset="-79"/>
                <a:cs typeface="David" pitchFamily="34" charset="-79"/>
              </a:rPr>
              <a:t>הפוכה, אם כל קודקודי </a:t>
            </a:r>
            <a:r>
              <a:rPr lang="he-IL" sz="2400" dirty="0">
                <a:latin typeface="David" pitchFamily="34" charset="-79"/>
                <a:cs typeface="David" pitchFamily="34" charset="-79"/>
              </a:rPr>
              <a:t>הקמור הם </a:t>
            </a:r>
            <a:r>
              <a:rPr lang="he-IL" sz="2400" dirty="0" smtClean="0">
                <a:latin typeface="David" pitchFamily="34" charset="-79"/>
                <a:cs typeface="David" pitchFamily="34" charset="-79"/>
              </a:rPr>
              <a:t>מעטפת הקמור, אזי נבצע רק פניות שמאלה, ובפועל נבצע רק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הוספות בלי </a:t>
            </a:r>
            <a:r>
              <a:rPr lang="he-IL" sz="2400" dirty="0" smtClean="0">
                <a:latin typeface="David" pitchFamily="34" charset="-79"/>
                <a:cs typeface="David" pitchFamily="34" charset="-79"/>
              </a:rPr>
              <a:t>החסרות).</a:t>
            </a:r>
            <a:endParaRPr lang="he-IL" sz="2400" dirty="0" smtClean="0">
              <a:latin typeface="David" pitchFamily="34" charset="-79"/>
              <a:cs typeface="David" pitchFamily="34" charset="-79"/>
            </a:endParaRPr>
          </a:p>
        </p:txBody>
      </p:sp>
      <p:sp>
        <p:nvSpPr>
          <p:cNvPr id="11" name="TextBox 10"/>
          <p:cNvSpPr txBox="1"/>
          <p:nvPr/>
        </p:nvSpPr>
        <p:spPr>
          <a:xfrm>
            <a:off x="611560" y="405756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שאלת מחשבה</a:t>
            </a:r>
            <a:endParaRPr lang="he-IL" sz="3200" b="1" dirty="0">
              <a:solidFill>
                <a:srgbClr val="CC3300"/>
              </a:solidFill>
              <a:latin typeface="David" pitchFamily="34" charset="-79"/>
              <a:cs typeface="David" pitchFamily="34" charset="-79"/>
            </a:endParaRPr>
          </a:p>
        </p:txBody>
      </p:sp>
      <p:sp>
        <p:nvSpPr>
          <p:cNvPr id="12" name="TextBox 11"/>
          <p:cNvSpPr txBox="1"/>
          <p:nvPr/>
        </p:nvSpPr>
        <p:spPr>
          <a:xfrm>
            <a:off x="611560" y="4541549"/>
            <a:ext cx="7920880" cy="1028183"/>
          </a:xfrm>
          <a:prstGeom prst="rect">
            <a:avLst/>
          </a:prstGeom>
          <a:noFill/>
        </p:spPr>
        <p:txBody>
          <a:bodyPr wrap="square" rtlCol="1">
            <a:noAutofit/>
          </a:bodyPr>
          <a:lstStyle/>
          <a:p>
            <a:pPr algn="r" rtl="1">
              <a:lnSpc>
                <a:spcPct val="125000"/>
              </a:lnSpc>
            </a:pPr>
            <a:r>
              <a:rPr lang="he-IL" sz="2400" dirty="0" smtClean="0">
                <a:latin typeface="David" pitchFamily="34" charset="-79"/>
                <a:cs typeface="David" pitchFamily="34" charset="-79"/>
              </a:rPr>
              <a:t>האם זה משנה לנו "מאד" ההבדל בין המקרה הרע ביותר למקרה הטוב ביותר? </a:t>
            </a:r>
            <a:r>
              <a:rPr lang="en-US" sz="2400" dirty="0" smtClean="0">
                <a:latin typeface="David" pitchFamily="34" charset="-79"/>
                <a:cs typeface="David" pitchFamily="34" charset="-79"/>
              </a:rPr>
              <a:t>n</a:t>
            </a:r>
            <a:r>
              <a:rPr lang="he-IL" sz="2400" dirty="0" smtClean="0">
                <a:latin typeface="David" pitchFamily="34" charset="-79"/>
                <a:cs typeface="David" pitchFamily="34" charset="-79"/>
              </a:rPr>
              <a:t> איברים יותר או פחות, זה כל מה שמפריד בין המקרים?</a:t>
            </a:r>
          </a:p>
        </p:txBody>
      </p:sp>
      <p:pic>
        <p:nvPicPr>
          <p:cNvPr id="13" name="Picture 4" descr="C:\Users\Lexx\AppData\Local\Microsoft\Windows\Temporary Internet Files\Content.IE5\6LK2276V\MP900309269[1].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5583980"/>
            <a:ext cx="572402" cy="8693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 name="Picture 5" descr="C:\Users\Lexx\AppData\Local\Microsoft\Windows\Temporary Internet Files\Content.IE5\HMVI487E\MP900390594[1].jpg"/>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5583980"/>
            <a:ext cx="572400" cy="8693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36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734424" y="692696"/>
            <a:ext cx="3300984" cy="792088"/>
          </a:xfrm>
        </p:spPr>
        <p:txBody>
          <a:bodyPr>
            <a:normAutofit fontScale="90000"/>
          </a:bodyPr>
          <a:lstStyle/>
          <a:p>
            <a:pPr algn="ctr"/>
            <a:r>
              <a:rPr lang="he-IL" b="1" dirty="0" smtClean="0">
                <a:solidFill>
                  <a:schemeClr val="accent1">
                    <a:lumMod val="75000"/>
                  </a:schemeClr>
                </a:solidFill>
              </a:rPr>
              <a:t>גבול תחתון </a:t>
            </a:r>
            <a:br>
              <a:rPr lang="he-IL" b="1" dirty="0" smtClean="0">
                <a:solidFill>
                  <a:schemeClr val="accent1">
                    <a:lumMod val="75000"/>
                  </a:schemeClr>
                </a:solidFill>
              </a:rPr>
            </a:br>
            <a:r>
              <a:rPr lang="he-IL" b="1" dirty="0" smtClean="0">
                <a:solidFill>
                  <a:schemeClr val="accent1">
                    <a:lumMod val="75000"/>
                  </a:schemeClr>
                </a:solidFill>
              </a:rPr>
              <a:t>לחישוב קמורים</a:t>
            </a:r>
            <a:endParaRPr lang="he-IL" dirty="0"/>
          </a:p>
        </p:txBody>
      </p:sp>
      <p:sp>
        <p:nvSpPr>
          <p:cNvPr id="9" name="Text Placeholder 8"/>
          <p:cNvSpPr>
            <a:spLocks noGrp="1"/>
          </p:cNvSpPr>
          <p:nvPr>
            <p:ph type="body" sz="half" idx="2"/>
          </p:nvPr>
        </p:nvSpPr>
        <p:spPr>
          <a:xfrm>
            <a:off x="1043608" y="692696"/>
            <a:ext cx="3300573" cy="3672408"/>
          </a:xfrm>
        </p:spPr>
        <p:txBody>
          <a:bodyPr/>
          <a:lstStyle/>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חישוב גבול תחתון לפי אלגוריתם </a:t>
            </a:r>
            <a:r>
              <a:rPr lang="he-IL" b="1" dirty="0" smtClean="0">
                <a:solidFill>
                  <a:schemeClr val="tx1"/>
                </a:solidFill>
                <a:latin typeface="David" pitchFamily="34" charset="-79"/>
                <a:cs typeface="David" pitchFamily="34" charset="-79"/>
              </a:rPr>
              <a:t>בסדר הליכה </a:t>
            </a:r>
            <a:r>
              <a:rPr lang="he-IL" dirty="0" smtClean="0">
                <a:solidFill>
                  <a:schemeClr val="tx1"/>
                </a:solidFill>
                <a:latin typeface="David" pitchFamily="34" charset="-79"/>
                <a:cs typeface="David" pitchFamily="34" charset="-79"/>
              </a:rPr>
              <a:t>לחישוב קמורים.</a:t>
            </a:r>
          </a:p>
          <a:p>
            <a:pPr marL="285750" indent="-285750">
              <a:lnSpc>
                <a:spcPct val="200000"/>
              </a:lnSpc>
              <a:buClrTx/>
              <a:buFont typeface="Arial" pitchFamily="34" charset="0"/>
              <a:buChar char="•"/>
            </a:pPr>
            <a:r>
              <a:rPr lang="he-IL" dirty="0" smtClean="0">
                <a:solidFill>
                  <a:schemeClr val="tx1"/>
                </a:solidFill>
                <a:latin typeface="David" pitchFamily="34" charset="-79"/>
                <a:cs typeface="David" pitchFamily="34" charset="-79"/>
              </a:rPr>
              <a:t>חישוב גבול תחתון לפי אלגוריתם כללי לחישוב קמורים.</a:t>
            </a:r>
          </a:p>
        </p:txBody>
      </p:sp>
      <p:sp>
        <p:nvSpPr>
          <p:cNvPr id="5" name="Footer Placeholder 4"/>
          <p:cNvSpPr>
            <a:spLocks noGrp="1"/>
          </p:cNvSpPr>
          <p:nvPr>
            <p:ph type="ftr" sz="quarter" idx="11"/>
          </p:nvPr>
        </p:nvSpPr>
        <p:spPr/>
        <p:txBody>
          <a:bodyPr/>
          <a:lstStyle/>
          <a:p>
            <a:pPr algn="ctr"/>
            <a:r>
              <a:rPr lang="he-IL" dirty="0" smtClean="0"/>
              <a:t>חלק ב</a:t>
            </a:r>
            <a:endParaRPr lang="en-US" dirty="0"/>
          </a:p>
        </p:txBody>
      </p:sp>
      <p:sp>
        <p:nvSpPr>
          <p:cNvPr id="6" name="Slide Number Placeholder 5"/>
          <p:cNvSpPr>
            <a:spLocks noGrp="1"/>
          </p:cNvSpPr>
          <p:nvPr>
            <p:ph type="sldNum" sz="quarter" idx="12"/>
          </p:nvPr>
        </p:nvSpPr>
        <p:spPr/>
        <p:txBody>
          <a:bodyPr/>
          <a:lstStyle/>
          <a:p>
            <a:fld id="{8B37D5FE-740C-46F5-801A-FA5477D9711F}" type="slidenum">
              <a:rPr lang="en-US" smtClean="0"/>
              <a:pPr/>
              <a:t>8</a:t>
            </a:fld>
            <a:endParaRPr lang="en-US"/>
          </a:p>
        </p:txBody>
      </p:sp>
      <p:sp>
        <p:nvSpPr>
          <p:cNvPr id="10" name="Date Placeholder 3"/>
          <p:cNvSpPr>
            <a:spLocks noGrp="1"/>
          </p:cNvSpPr>
          <p:nvPr>
            <p:ph type="dt" sz="half" idx="10"/>
          </p:nvPr>
        </p:nvSpPr>
        <p:spPr>
          <a:xfrm>
            <a:off x="5997388" y="224492"/>
            <a:ext cx="2133600" cy="365125"/>
          </a:xfrm>
        </p:spPr>
        <p:txBody>
          <a:bodyPr/>
          <a:lstStyle/>
          <a:p>
            <a:r>
              <a:rPr lang="en-US" dirty="0"/>
              <a:t>12/12/11</a:t>
            </a:r>
          </a:p>
        </p:txBody>
      </p:sp>
    </p:spTree>
    <p:extLst>
      <p:ext uri="{BB962C8B-B14F-4D97-AF65-F5344CB8AC3E}">
        <p14:creationId xmlns:p14="http://schemas.microsoft.com/office/powerpoint/2010/main" val="24972198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t>12/12/11</a:t>
            </a:r>
          </a:p>
        </p:txBody>
      </p:sp>
      <p:sp>
        <p:nvSpPr>
          <p:cNvPr id="6" name="Slide Number Placeholder 5"/>
          <p:cNvSpPr>
            <a:spLocks noGrp="1"/>
          </p:cNvSpPr>
          <p:nvPr>
            <p:ph type="sldNum" sz="quarter" idx="12"/>
          </p:nvPr>
        </p:nvSpPr>
        <p:spPr/>
        <p:txBody>
          <a:bodyPr/>
          <a:lstStyle/>
          <a:p>
            <a:fld id="{8B37D5FE-740C-46F5-801A-FA5477D9711F}" type="slidenum">
              <a:rPr lang="en-US" smtClean="0"/>
              <a:pPr/>
              <a:t>9</a:t>
            </a:fld>
            <a:endParaRPr lang="en-US" dirty="0"/>
          </a:p>
        </p:txBody>
      </p:sp>
      <p:sp>
        <p:nvSpPr>
          <p:cNvPr id="5" name="TextBox 4"/>
          <p:cNvSpPr txBox="1"/>
          <p:nvPr/>
        </p:nvSpPr>
        <p:spPr>
          <a:xfrm>
            <a:off x="467544" y="-27384"/>
            <a:ext cx="3888432" cy="369332"/>
          </a:xfrm>
          <a:prstGeom prst="rect">
            <a:avLst/>
          </a:prstGeom>
          <a:noFill/>
        </p:spPr>
        <p:txBody>
          <a:bodyPr wrap="square" rtlCol="1">
            <a:spAutoFit/>
          </a:bodyPr>
          <a:lstStyle/>
          <a:p>
            <a:pPr algn="ctr"/>
            <a:r>
              <a:rPr lang="he-IL" b="1" dirty="0" smtClean="0">
                <a:latin typeface="David" pitchFamily="34" charset="-79"/>
                <a:cs typeface="David" pitchFamily="34" charset="-79"/>
              </a:rPr>
              <a:t>שמור על הגבולות</a:t>
            </a:r>
            <a:endParaRPr lang="he-IL" b="1" dirty="0">
              <a:latin typeface="David" pitchFamily="34" charset="-79"/>
              <a:cs typeface="David" pitchFamily="34" charset="-79"/>
            </a:endParaRPr>
          </a:p>
        </p:txBody>
      </p:sp>
      <p:sp>
        <p:nvSpPr>
          <p:cNvPr id="2" name="TextBox 1"/>
          <p:cNvSpPr txBox="1"/>
          <p:nvPr/>
        </p:nvSpPr>
        <p:spPr>
          <a:xfrm>
            <a:off x="611560" y="764704"/>
            <a:ext cx="7920880" cy="584775"/>
          </a:xfrm>
          <a:prstGeom prst="rect">
            <a:avLst/>
          </a:prstGeom>
          <a:noFill/>
        </p:spPr>
        <p:txBody>
          <a:bodyPr wrap="square" rtlCol="1">
            <a:spAutoFit/>
          </a:bodyPr>
          <a:lstStyle/>
          <a:p>
            <a:pPr algn="r" rtl="1"/>
            <a:r>
              <a:rPr lang="he-IL" sz="3200" b="1" dirty="0" smtClean="0">
                <a:solidFill>
                  <a:srgbClr val="CC3300"/>
                </a:solidFill>
                <a:latin typeface="David" pitchFamily="34" charset="-79"/>
                <a:cs typeface="David" pitchFamily="34" charset="-79"/>
              </a:rPr>
              <a:t>גבול תחתון</a:t>
            </a:r>
            <a:endParaRPr lang="he-IL" sz="3200" b="1" dirty="0">
              <a:solidFill>
                <a:srgbClr val="CC3300"/>
              </a:solidFill>
              <a:latin typeface="David" pitchFamily="34" charset="-79"/>
              <a:cs typeface="David" pitchFamily="34" charset="-79"/>
            </a:endParaRPr>
          </a:p>
        </p:txBody>
      </p:sp>
      <mc:AlternateContent xmlns:mc="http://schemas.openxmlformats.org/markup-compatibility/2006" xmlns:a14="http://schemas.microsoft.com/office/drawing/2010/main">
        <mc:Choice Requires="a14">
          <p:sp>
            <p:nvSpPr>
              <p:cNvPr id="7" name="TextBox 6"/>
              <p:cNvSpPr txBox="1"/>
              <p:nvPr/>
            </p:nvSpPr>
            <p:spPr>
              <a:xfrm>
                <a:off x="611560" y="1320697"/>
                <a:ext cx="7920880" cy="4844607"/>
              </a:xfrm>
              <a:prstGeom prst="rect">
                <a:avLst/>
              </a:prstGeom>
              <a:noFill/>
            </p:spPr>
            <p:txBody>
              <a:bodyPr wrap="square" rtlCol="1">
                <a:noAutofit/>
              </a:bodyPr>
              <a:lstStyle/>
              <a:p>
                <a:pPr marL="342900" indent="-342900" algn="r" rtl="1">
                  <a:lnSpc>
                    <a:spcPct val="150000"/>
                  </a:lnSpc>
                  <a:buFont typeface="Arial" pitchFamily="34" charset="0"/>
                  <a:buChar char="•"/>
                </a:pPr>
                <a:r>
                  <a:rPr lang="he-IL" sz="2400" dirty="0" smtClean="0">
                    <a:latin typeface="David" pitchFamily="34" charset="-79"/>
                    <a:cs typeface="David" pitchFamily="34" charset="-79"/>
                  </a:rPr>
                  <a:t>עד עתה הראנו שלושה אלגוריתמים לבניית קמורים, כל אחד עם סיבוכיות טובה יותר מקודמו. אבל לא ממש שיפרנו את האלגוריתם מעבר לסיבוכיות אסימפטומטית של </a:t>
                </a:r>
                <a14:m>
                  <m:oMath xmlns:m="http://schemas.openxmlformats.org/officeDocument/2006/math">
                    <m:r>
                      <a:rPr lang="en-US" sz="2400" b="0" i="1" smtClean="0">
                        <a:latin typeface="Cambria Math"/>
                        <a:cs typeface="David" pitchFamily="34" charset="-79"/>
                      </a:rPr>
                      <m:t>𝑂</m:t>
                    </m:r>
                    <m:d>
                      <m:dPr>
                        <m:ctrlPr>
                          <a:rPr lang="en-US" sz="2400" b="0" i="1" smtClean="0">
                            <a:latin typeface="Cambria Math"/>
                            <a:cs typeface="David" pitchFamily="34" charset="-79"/>
                          </a:rPr>
                        </m:ctrlPr>
                      </m:dPr>
                      <m:e>
                        <m:r>
                          <a:rPr lang="en-US" sz="2400" b="0" i="1" smtClean="0">
                            <a:latin typeface="Cambria Math"/>
                            <a:cs typeface="David" pitchFamily="34" charset="-79"/>
                          </a:rPr>
                          <m:t>𝑛𝑙𝑜𝑔𝑛</m:t>
                        </m:r>
                      </m:e>
                    </m:d>
                  </m:oMath>
                </a14:m>
                <a:r>
                  <a:rPr lang="he-IL" sz="2400" dirty="0" smtClean="0">
                    <a:latin typeface="David" pitchFamily="34" charset="-79"/>
                    <a:cs typeface="David" pitchFamily="34" charset="-79"/>
                  </a:rPr>
                  <a:t> .</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בכל פעם השתמשנו בתובנות גאומטריות בכדי לשפר את היעילות, השאלה עכשיו היא האם נוכל לשפר את היעלות הזו באמצעות תובנה גיאומטרית נוספת?</a:t>
                </a:r>
              </a:p>
              <a:p>
                <a:pPr marL="342900" indent="-342900" algn="r" rtl="1">
                  <a:lnSpc>
                    <a:spcPct val="150000"/>
                  </a:lnSpc>
                  <a:buFont typeface="Arial" pitchFamily="34" charset="0"/>
                  <a:buChar char="•"/>
                </a:pPr>
                <a:r>
                  <a:rPr lang="he-IL" sz="2400" dirty="0" smtClean="0">
                    <a:latin typeface="David" pitchFamily="34" charset="-79"/>
                    <a:cs typeface="David" pitchFamily="34" charset="-79"/>
                  </a:rPr>
                  <a:t>בכל האלגוריתם השתמשנו ב</a:t>
                </a:r>
                <a:r>
                  <a:rPr lang="he-IL" sz="2400" b="1" dirty="0" smtClean="0">
                    <a:latin typeface="David" pitchFamily="34" charset="-79"/>
                    <a:cs typeface="David" pitchFamily="34" charset="-79"/>
                  </a:rPr>
                  <a:t>סדר הליכה, </a:t>
                </a:r>
                <a:r>
                  <a:rPr lang="he-IL" sz="2400" dirty="0" smtClean="0">
                    <a:latin typeface="David" pitchFamily="34" charset="-79"/>
                    <a:cs typeface="David" pitchFamily="34" charset="-79"/>
                  </a:rPr>
                  <a:t>כלומר קבענו לקדקודים סדר כלשהו והאלגוריתם רץ עליהם לפי סדר זה.</a:t>
                </a:r>
              </a:p>
            </p:txBody>
          </p:sp>
        </mc:Choice>
        <mc:Fallback xmlns="">
          <p:sp>
            <p:nvSpPr>
              <p:cNvPr id="7" name="TextBox 6"/>
              <p:cNvSpPr txBox="1">
                <a:spLocks noRot="1" noChangeAspect="1" noMove="1" noResize="1" noEditPoints="1" noAdjustHandles="1" noChangeArrowheads="1" noChangeShapeType="1" noTextEdit="1"/>
              </p:cNvSpPr>
              <p:nvPr/>
            </p:nvSpPr>
            <p:spPr>
              <a:xfrm>
                <a:off x="611560" y="1320697"/>
                <a:ext cx="7920880" cy="4844607"/>
              </a:xfrm>
              <a:prstGeom prst="rect">
                <a:avLst/>
              </a:prstGeom>
              <a:blipFill rotWithShape="1">
                <a:blip r:embed="rId3"/>
                <a:stretch>
                  <a:fillRect l="-923" r="-1077"/>
                </a:stretch>
              </a:blipFill>
            </p:spPr>
            <p:txBody>
              <a:bodyPr/>
              <a:lstStyle/>
              <a:p>
                <a:r>
                  <a:rPr lang="he-IL">
                    <a:noFill/>
                  </a:rPr>
                  <a:t> </a:t>
                </a:r>
              </a:p>
            </p:txBody>
          </p:sp>
        </mc:Fallback>
      </mc:AlternateContent>
    </p:spTree>
    <p:extLst>
      <p:ext uri="{BB962C8B-B14F-4D97-AF65-F5344CB8AC3E}">
        <p14:creationId xmlns:p14="http://schemas.microsoft.com/office/powerpoint/2010/main" val="290290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4985</TotalTime>
  <Words>2972</Words>
  <Application>Microsoft Office PowerPoint</Application>
  <PresentationFormat>On-screen Show (4:3)</PresentationFormat>
  <Paragraphs>422</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Austin</vt:lpstr>
      <vt:lpstr>CONVEX HULLS  קְמוֹריִם  (חלק ב)</vt:lpstr>
      <vt:lpstr>תקציר ההרצאה</vt:lpstr>
      <vt:lpstr>חזרה על שיעור שעבר</vt:lpstr>
      <vt:lpstr>PowerPoint Presentation</vt:lpstr>
      <vt:lpstr>PowerPoint Presentation</vt:lpstr>
      <vt:lpstr>PowerPoint Presentation</vt:lpstr>
      <vt:lpstr>PowerPoint Presentation</vt:lpstr>
      <vt:lpstr>גבול תחתון  לחישוב קמורים</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אלגוריתם: Divide And Conquer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קמורים בתלת ממד</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סוף</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CONVEX HULLS (part 2)</dc:title>
  <dc:creator>Lexx</dc:creator>
  <cp:lastModifiedBy>Teller</cp:lastModifiedBy>
  <cp:revision>822</cp:revision>
  <cp:lastPrinted>2011-12-10T13:22:17Z</cp:lastPrinted>
  <dcterms:created xsi:type="dcterms:W3CDTF">2011-10-31T21:20:09Z</dcterms:created>
  <dcterms:modified xsi:type="dcterms:W3CDTF">2011-12-17T11:54:02Z</dcterms:modified>
</cp:coreProperties>
</file>