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5"/>
  </p:notesMasterIdLst>
  <p:sldIdLst>
    <p:sldId id="256" r:id="rId2"/>
    <p:sldId id="258" r:id="rId3"/>
    <p:sldId id="260" r:id="rId4"/>
    <p:sldId id="259" r:id="rId5"/>
    <p:sldId id="261" r:id="rId6"/>
    <p:sldId id="264" r:id="rId7"/>
    <p:sldId id="265" r:id="rId8"/>
    <p:sldId id="266" r:id="rId9"/>
    <p:sldId id="267" r:id="rId10"/>
    <p:sldId id="268" r:id="rId11"/>
    <p:sldId id="269" r:id="rId12"/>
    <p:sldId id="270" r:id="rId13"/>
    <p:sldId id="302" r:id="rId14"/>
    <p:sldId id="271" r:id="rId15"/>
    <p:sldId id="273" r:id="rId16"/>
    <p:sldId id="303" r:id="rId17"/>
    <p:sldId id="274" r:id="rId18"/>
    <p:sldId id="275" r:id="rId19"/>
    <p:sldId id="276" r:id="rId20"/>
    <p:sldId id="277" r:id="rId21"/>
    <p:sldId id="278" r:id="rId22"/>
    <p:sldId id="279" r:id="rId23"/>
    <p:sldId id="280" r:id="rId24"/>
    <p:sldId id="281" r:id="rId25"/>
    <p:sldId id="282" r:id="rId26"/>
    <p:sldId id="283" r:id="rId27"/>
    <p:sldId id="284" r:id="rId28"/>
    <p:sldId id="301" r:id="rId29"/>
    <p:sldId id="286" r:id="rId30"/>
    <p:sldId id="299" r:id="rId31"/>
    <p:sldId id="300" r:id="rId32"/>
    <p:sldId id="287" r:id="rId33"/>
    <p:sldId id="288" r:id="rId34"/>
    <p:sldId id="289" r:id="rId35"/>
    <p:sldId id="290" r:id="rId36"/>
    <p:sldId id="291" r:id="rId37"/>
    <p:sldId id="292" r:id="rId38"/>
    <p:sldId id="293" r:id="rId39"/>
    <p:sldId id="294" r:id="rId40"/>
    <p:sldId id="296" r:id="rId41"/>
    <p:sldId id="295" r:id="rId42"/>
    <p:sldId id="297"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A2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7" autoAdjust="0"/>
    <p:restoredTop sz="99429" autoAdjust="0"/>
  </p:normalViewPr>
  <p:slideViewPr>
    <p:cSldViewPr>
      <p:cViewPr>
        <p:scale>
          <a:sx n="110" d="100"/>
          <a:sy n="110" d="100"/>
        </p:scale>
        <p:origin x="-1644"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E1A81D-5861-4FBC-8065-011A5AA2A400}" type="datetimeFigureOut">
              <a:rPr lang="en-US" smtClean="0"/>
              <a:pPr/>
              <a:t>1/28/2012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F846D6-C0A3-41EC-91DB-76D331C12E3B}" type="slidenum">
              <a:rPr lang="en-US" smtClean="0"/>
              <a:pPr/>
              <a:t>‹#›</a:t>
            </a:fld>
            <a:endParaRPr lang="en-US"/>
          </a:p>
        </p:txBody>
      </p:sp>
    </p:spTree>
    <p:extLst>
      <p:ext uri="{BB962C8B-B14F-4D97-AF65-F5344CB8AC3E}">
        <p14:creationId xmlns:p14="http://schemas.microsoft.com/office/powerpoint/2010/main" val="4226132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קל לראות שלנקודה מחוץ לפנים שיוצרת</a:t>
            </a:r>
            <a:r>
              <a:rPr lang="he-IL" baseline="0" dirty="0" smtClean="0"/>
              <a:t> המסילה הדרגה היא 0 ובפנים כל עוד אין ליפופים היא 1.</a:t>
            </a:r>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smtClean="0"/>
              <a:t>טנזור-פונקציה מולטי לינארית</a:t>
            </a:r>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32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33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846D6-C0A3-41EC-91DB-76D331C12E3B}"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4C3BEF7-05BA-4268-B640-32EC51EAD687}" type="datetime1">
              <a:rPr lang="en-US" smtClean="0"/>
              <a:t>1/28/2012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FC65286-44D6-479A-A650-EC6F53070D8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A8B4C3-8B90-4315-A430-554978EC49B4}" type="datetime1">
              <a:rPr lang="en-US" smtClean="0"/>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65286-44D6-479A-A650-EC6F53070D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C3C702-9546-4945-9D02-37B54E17218D}" type="datetime1">
              <a:rPr lang="en-US" smtClean="0"/>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65286-44D6-479A-A650-EC6F53070D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BA19820-D26E-469D-9312-13917C11D32F}" type="datetime1">
              <a:rPr lang="en-US" smtClean="0"/>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65286-44D6-479A-A650-EC6F53070D8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8FE2B46-1CA0-449A-8F64-04F863FBC84F}" type="datetime1">
              <a:rPr lang="en-US" smtClean="0"/>
              <a:t>1/28/2012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FC65286-44D6-479A-A650-EC6F53070D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B141AC9-FE80-48BF-B41A-B53AF8555BBF}" type="datetime1">
              <a:rPr lang="en-US" smtClean="0"/>
              <a:t>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65286-44D6-479A-A650-EC6F53070D8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72A08A4-8822-429D-8C08-FD2252A2EDE6}" type="datetime1">
              <a:rPr lang="en-US" smtClean="0"/>
              <a:t>1/28/2012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65286-44D6-479A-A650-EC6F53070D8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479A749-2EDF-483A-85B1-77A9B8EBCAA1}" type="datetime1">
              <a:rPr lang="en-US" smtClean="0"/>
              <a:t>1/28/2012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65286-44D6-479A-A650-EC6F53070D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C93C8-7CE1-4EB4-9F33-F28354FE2A84}" type="datetime1">
              <a:rPr lang="en-US" smtClean="0"/>
              <a:t>1/28/2012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65286-44D6-479A-A650-EC6F53070D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6135F91-0883-4779-9339-ECB553507F93}" type="datetime1">
              <a:rPr lang="en-US" smtClean="0"/>
              <a:t>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65286-44D6-479A-A650-EC6F53070D8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564D09-3F39-4951-AEE6-A4EE791D0275}" type="datetime1">
              <a:rPr lang="en-US" smtClean="0"/>
              <a:t>1/28/2012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FC65286-44D6-479A-A650-EC6F53070D8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84C531A-3DB1-4456-BC5E-9F3617B3A201}" type="datetime1">
              <a:rPr lang="en-US" smtClean="0"/>
              <a:t>1/28/2012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FC65286-44D6-479A-A650-EC6F53070D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6.bin"/><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ut-the-knot.org/Curriculum/Geometry/PolyAddition.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8Ez0QoJ3XG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youtube.com/watch?v=wHfpacPLHI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tmp"/><Relationship Id="rId4" Type="http://schemas.openxmlformats.org/officeDocument/2006/relationships/image" Target="../media/image42.tm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8.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64.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1.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image" Target="../media/image17.wmf"/><Relationship Id="rId12"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876800"/>
            <a:ext cx="6400800" cy="1600200"/>
          </a:xfrm>
        </p:spPr>
        <p:txBody>
          <a:bodyPr/>
          <a:lstStyle/>
          <a:p>
            <a:r>
              <a:rPr lang="he-IL" dirty="0" smtClean="0">
                <a:latin typeface="Arial" pitchFamily="34" charset="0"/>
                <a:cs typeface="Arial" pitchFamily="34" charset="0"/>
              </a:rPr>
              <a:t>גיל </a:t>
            </a:r>
            <a:r>
              <a:rPr lang="he-IL" dirty="0" err="1" smtClean="0">
                <a:latin typeface="Arial" pitchFamily="34" charset="0"/>
                <a:cs typeface="Arial" pitchFamily="34" charset="0"/>
              </a:rPr>
              <a:t>גיטיק</a:t>
            </a:r>
            <a:endParaRPr lang="he-IL" dirty="0" smtClean="0">
              <a:latin typeface="Arial" pitchFamily="34" charset="0"/>
              <a:cs typeface="Arial" pitchFamily="34" charset="0"/>
            </a:endParaRPr>
          </a:p>
          <a:p>
            <a:r>
              <a:rPr lang="en-US" dirty="0" smtClean="0">
                <a:latin typeface="Arial" pitchFamily="34" charset="0"/>
                <a:cs typeface="Arial" pitchFamily="34" charset="0"/>
              </a:rPr>
              <a:t>9.1.12</a:t>
            </a:r>
            <a:endParaRPr lang="en-US" dirty="0">
              <a:latin typeface="Arial" pitchFamily="34" charset="0"/>
              <a:cs typeface="Arial" pitchFamily="34" charset="0"/>
            </a:endParaRPr>
          </a:p>
        </p:txBody>
      </p:sp>
      <p:sp>
        <p:nvSpPr>
          <p:cNvPr id="2" name="Title 1"/>
          <p:cNvSpPr>
            <a:spLocks noGrp="1"/>
          </p:cNvSpPr>
          <p:nvPr>
            <p:ph type="ctrTitle"/>
          </p:nvPr>
        </p:nvSpPr>
        <p:spPr/>
        <p:txBody>
          <a:bodyPr/>
          <a:lstStyle/>
          <a:p>
            <a:pPr rtl="1"/>
            <a:r>
              <a:rPr lang="he-IL" dirty="0" smtClean="0">
                <a:latin typeface="Arial" pitchFamily="34" charset="0"/>
                <a:cs typeface="Arial" pitchFamily="34" charset="0"/>
              </a:rPr>
              <a:t> פרק 5 חלק 2 - עקומות</a:t>
            </a:r>
            <a:endParaRPr lang="en-US" dirty="0">
              <a:latin typeface="Arial" pitchFamily="34" charset="0"/>
              <a:cs typeface="Arial" pitchFamily="34" charset="0"/>
            </a:endParaRPr>
          </a:p>
        </p:txBody>
      </p:sp>
      <p:pic>
        <p:nvPicPr>
          <p:cNvPr id="1028" name="Picture 4" descr="C:\Users\Gil\Desktop\Untitled.png"/>
          <p:cNvPicPr>
            <a:picLocks noChangeAspect="1" noChangeArrowheads="1"/>
          </p:cNvPicPr>
          <p:nvPr/>
        </p:nvPicPr>
        <p:blipFill>
          <a:blip r:embed="rId2" cstate="print"/>
          <a:srcRect/>
          <a:stretch>
            <a:fillRect/>
          </a:stretch>
        </p:blipFill>
        <p:spPr bwMode="auto">
          <a:xfrm>
            <a:off x="369888" y="2941638"/>
            <a:ext cx="2297112" cy="2768068"/>
          </a:xfrm>
          <a:prstGeom prst="rect">
            <a:avLst/>
          </a:prstGeom>
          <a:noFill/>
        </p:spPr>
      </p:pic>
      <p:sp>
        <p:nvSpPr>
          <p:cNvPr id="4" name="Slide Number Placeholder 3"/>
          <p:cNvSpPr>
            <a:spLocks noGrp="1"/>
          </p:cNvSpPr>
          <p:nvPr>
            <p:ph type="sldNum" sz="quarter" idx="12"/>
          </p:nvPr>
        </p:nvSpPr>
        <p:spPr/>
        <p:txBody>
          <a:bodyPr/>
          <a:lstStyle/>
          <a:p>
            <a:fld id="{8FC65286-44D6-479A-A650-EC6F53070D82}" type="slidenum">
              <a:rPr lang="en-US" smtClean="0"/>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5.4 – מספר ליפוף</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381000" y="1219200"/>
                <a:ext cx="8305800" cy="5181600"/>
              </a:xfrm>
            </p:spPr>
            <p:txBody>
              <a:bodyPr>
                <a:noAutofit/>
              </a:bodyPr>
              <a:lstStyle/>
              <a:p>
                <a:pPr lvl="1" algn="r" rtl="1">
                  <a:lnSpc>
                    <a:spcPct val="140000"/>
                  </a:lnSpc>
                  <a:spcBef>
                    <a:spcPts val="500"/>
                  </a:spcBef>
                </a:pPr>
                <a:r>
                  <a:rPr lang="he-IL" sz="1800" dirty="0" smtClean="0"/>
                  <a:t>פתרון:</a:t>
                </a:r>
                <a:r>
                  <a:rPr lang="he-IL" sz="1800" dirty="0">
                    <a:latin typeface="Arial" pitchFamily="34" charset="0"/>
                    <a:cs typeface="Arial" pitchFamily="34" charset="0"/>
                  </a:rPr>
                  <a:t>שני מקרים אפשריים</a:t>
                </a:r>
                <a:r>
                  <a:rPr lang="he-IL" sz="1800" dirty="0" smtClean="0">
                    <a:latin typeface="Arial" pitchFamily="34" charset="0"/>
                    <a:cs typeface="Arial" pitchFamily="34" charset="0"/>
                  </a:rPr>
                  <a:t>:</a:t>
                </a:r>
              </a:p>
              <a:p>
                <a:pPr lvl="1" algn="r" rtl="1">
                  <a:lnSpc>
                    <a:spcPct val="140000"/>
                  </a:lnSpc>
                  <a:spcBef>
                    <a:spcPts val="500"/>
                  </a:spcBef>
                </a:pPr>
                <a:r>
                  <a:rPr lang="he-IL" sz="1800" dirty="0" smtClean="0">
                    <a:latin typeface="Arial" pitchFamily="34" charset="0"/>
                    <a:cs typeface="Arial" pitchFamily="34" charset="0"/>
                  </a:rPr>
                  <a:t>1.</a:t>
                </a:r>
                <a:r>
                  <a:rPr lang="en-US" sz="1800" dirty="0" smtClean="0">
                    <a:latin typeface="Arial" pitchFamily="34" charset="0"/>
                    <a:cs typeface="Arial" pitchFamily="34" charset="0"/>
                  </a:rPr>
                  <a:t> </a:t>
                </a:r>
                <a:r>
                  <a:rPr lang="he-IL" sz="1800" dirty="0" smtClean="0">
                    <a:latin typeface="Arial" pitchFamily="34" charset="0"/>
                    <a:cs typeface="Arial" pitchFamily="34" charset="0"/>
                  </a:rPr>
                  <a:t>אם </a:t>
                </a:r>
                <a:r>
                  <a:rPr lang="en-US" sz="1800" dirty="0" smtClean="0">
                    <a:latin typeface="Arial" pitchFamily="34" charset="0"/>
                    <a:cs typeface="Arial" pitchFamily="34" charset="0"/>
                  </a:rPr>
                  <a:t>x</a:t>
                </a:r>
                <a:r>
                  <a:rPr lang="he-IL" sz="1800" dirty="0" smtClean="0">
                    <a:latin typeface="Arial" pitchFamily="34" charset="0"/>
                    <a:cs typeface="Arial" pitchFamily="34" charset="0"/>
                  </a:rPr>
                  <a:t> מחוץ ל </a:t>
                </a:r>
                <a:r>
                  <a:rPr lang="en-US" sz="1800" dirty="0" smtClean="0">
                    <a:latin typeface="Arial" pitchFamily="34" charset="0"/>
                    <a:cs typeface="Arial" pitchFamily="34" charset="0"/>
                  </a:rPr>
                  <a:t> </a:t>
                </a:r>
                <a14:m>
                  <m:oMath xmlns:m="http://schemas.openxmlformats.org/officeDocument/2006/math">
                    <m:r>
                      <a:rPr lang="he-IL" sz="1800" i="1">
                        <a:latin typeface="Cambria Math"/>
                        <a:ea typeface="Cambria Math"/>
                        <a:cs typeface="Arial" pitchFamily="34" charset="0"/>
                      </a:rPr>
                      <m:t>𝛾</m:t>
                    </m:r>
                  </m:oMath>
                </a14:m>
                <a:r>
                  <a:rPr lang="he-IL" sz="1800" dirty="0" smtClean="0">
                    <a:latin typeface="Arial" pitchFamily="34" charset="0"/>
                    <a:cs typeface="Arial" pitchFamily="34" charset="0"/>
                  </a:rPr>
                  <a:t>א</a:t>
                </a:r>
                <a:r>
                  <a:rPr lang="he-IL" sz="1800" dirty="0">
                    <a:latin typeface="Arial" pitchFamily="34" charset="0"/>
                    <a:cs typeface="Arial" pitchFamily="34" charset="0"/>
                  </a:rPr>
                  <a:t>ז</a:t>
                </a:r>
                <a:r>
                  <a:rPr lang="he-IL" sz="1800" dirty="0" smtClean="0">
                    <a:latin typeface="Arial" pitchFamily="34" charset="0"/>
                    <a:cs typeface="Arial" pitchFamily="34" charset="0"/>
                  </a:rPr>
                  <a:t> </a:t>
                </a:r>
                <a14:m>
                  <m:oMath xmlns:m="http://schemas.openxmlformats.org/officeDocument/2006/math">
                    <m:sSub>
                      <m:sSubPr>
                        <m:ctrlPr>
                          <a:rPr lang="el-GR" sz="1800" i="1">
                            <a:latin typeface="Cambria Math"/>
                            <a:cs typeface="Arial" pitchFamily="34" charset="0"/>
                          </a:rPr>
                        </m:ctrlPr>
                      </m:sSubPr>
                      <m:e>
                        <m:r>
                          <m:rPr>
                            <m:sty m:val="p"/>
                          </m:rPr>
                          <a:rPr lang="el-GR" sz="1800" i="1">
                            <a:latin typeface="Cambria Math"/>
                            <a:cs typeface="Arial" pitchFamily="34" charset="0"/>
                          </a:rPr>
                          <m:t>Φ</m:t>
                        </m:r>
                      </m:e>
                      <m:sub>
                        <m:r>
                          <a:rPr lang="el-GR" sz="1800" i="1">
                            <a:latin typeface="Cambria Math"/>
                            <a:ea typeface="Cambria Math"/>
                            <a:cs typeface="Arial" pitchFamily="34" charset="0"/>
                          </a:rPr>
                          <m:t>𝛾</m:t>
                        </m:r>
                      </m:sub>
                    </m:sSub>
                    <m:r>
                      <a:rPr lang="en-US" sz="1800" b="0" i="1" smtClean="0">
                        <a:latin typeface="Cambria Math"/>
                        <a:ea typeface="Cambria Math"/>
                        <a:cs typeface="Arial" pitchFamily="34" charset="0"/>
                      </a:rPr>
                      <m:t>(</m:t>
                    </m:r>
                    <m:r>
                      <a:rPr lang="en-US" sz="1800" b="0" i="1" smtClean="0">
                        <a:latin typeface="Cambria Math"/>
                        <a:ea typeface="Cambria Math"/>
                        <a:cs typeface="Arial" pitchFamily="34" charset="0"/>
                      </a:rPr>
                      <m:t>𝑥</m:t>
                    </m:r>
                    <m:r>
                      <a:rPr lang="en-US" sz="1800" b="0" i="1" smtClean="0">
                        <a:latin typeface="Cambria Math"/>
                        <a:ea typeface="Cambria Math"/>
                        <a:cs typeface="Arial" pitchFamily="34" charset="0"/>
                      </a:rPr>
                      <m:t>)</m:t>
                    </m:r>
                    <m:r>
                      <a:rPr lang="en-US" sz="1800" i="1">
                        <a:latin typeface="Cambria Math"/>
                        <a:cs typeface="Arial" pitchFamily="34" charset="0"/>
                      </a:rPr>
                      <m:t>=</m:t>
                    </m:r>
                    <m:r>
                      <a:rPr lang="en-US" sz="1800" i="1">
                        <a:latin typeface="Cambria Math"/>
                        <a:cs typeface="Arial" pitchFamily="34" charset="0"/>
                      </a:rPr>
                      <m:t>0</m:t>
                    </m:r>
                  </m:oMath>
                </a14:m>
                <a:r>
                  <a:rPr lang="he-IL" sz="1800" dirty="0" smtClean="0">
                    <a:latin typeface="Arial" pitchFamily="34" charset="0"/>
                    <a:cs typeface="Arial" pitchFamily="34" charset="0"/>
                  </a:rPr>
                  <a:t> אז </a:t>
                </a:r>
                <a:r>
                  <a:rPr lang="en-US" sz="1800" dirty="0" smtClean="0">
                    <a:latin typeface="Arial" pitchFamily="34" charset="0"/>
                    <a:cs typeface="Arial" pitchFamily="34" charset="0"/>
                  </a:rPr>
                  <a:t>x</a:t>
                </a:r>
                <a:r>
                  <a:rPr lang="he-IL" sz="1800" dirty="0" smtClean="0">
                    <a:latin typeface="Arial" pitchFamily="34" charset="0"/>
                    <a:cs typeface="Arial" pitchFamily="34" charset="0"/>
                  </a:rPr>
                  <a:t> לא בתוך </a:t>
                </a:r>
                <a14:m>
                  <m:oMath xmlns:m="http://schemas.openxmlformats.org/officeDocument/2006/math">
                    <m:sSub>
                      <m:sSubPr>
                        <m:ctrlPr>
                          <a:rPr lang="he-IL" sz="1800" i="1" smtClean="0">
                            <a:latin typeface="Cambria Math"/>
                            <a:cs typeface="Arial" pitchFamily="34" charset="0"/>
                          </a:rPr>
                        </m:ctrlPr>
                      </m:sSubPr>
                      <m:e>
                        <m:r>
                          <a:rPr lang="he-IL" sz="1800" i="1" smtClean="0">
                            <a:latin typeface="Cambria Math"/>
                            <a:ea typeface="Cambria Math"/>
                            <a:cs typeface="Arial" pitchFamily="34" charset="0"/>
                          </a:rPr>
                          <m:t>𝛾</m:t>
                        </m:r>
                      </m:e>
                      <m:sub>
                        <m:r>
                          <a:rPr lang="en-US" sz="1800" b="0" i="1" smtClean="0">
                            <a:latin typeface="Cambria Math"/>
                            <a:cs typeface="Arial" pitchFamily="34" charset="0"/>
                          </a:rPr>
                          <m:t>1</m:t>
                        </m:r>
                      </m:sub>
                    </m:sSub>
                  </m:oMath>
                </a14:m>
                <a:r>
                  <a:rPr lang="he-IL" sz="1800" dirty="0" smtClean="0">
                    <a:latin typeface="Arial" pitchFamily="34" charset="0"/>
                    <a:cs typeface="Arial" pitchFamily="34" charset="0"/>
                  </a:rPr>
                  <a:t> או </a:t>
                </a:r>
                <a14:m>
                  <m:oMath xmlns:m="http://schemas.openxmlformats.org/officeDocument/2006/math">
                    <m:sSub>
                      <m:sSubPr>
                        <m:ctrlPr>
                          <a:rPr lang="he-IL" sz="1800" i="1">
                            <a:latin typeface="Cambria Math"/>
                            <a:cs typeface="Arial" pitchFamily="34" charset="0"/>
                          </a:rPr>
                        </m:ctrlPr>
                      </m:sSubPr>
                      <m:e>
                        <m:r>
                          <a:rPr lang="he-IL" sz="1800" i="1">
                            <a:latin typeface="Cambria Math"/>
                            <a:ea typeface="Cambria Math"/>
                            <a:cs typeface="Arial" pitchFamily="34" charset="0"/>
                          </a:rPr>
                          <m:t>𝛾</m:t>
                        </m:r>
                      </m:e>
                      <m:sub>
                        <m:r>
                          <a:rPr lang="en-US" sz="1800" b="0" i="1" smtClean="0">
                            <a:latin typeface="Cambria Math"/>
                            <a:ea typeface="Cambria Math"/>
                            <a:cs typeface="Arial" pitchFamily="34" charset="0"/>
                          </a:rPr>
                          <m:t>2</m:t>
                        </m:r>
                      </m:sub>
                    </m:sSub>
                  </m:oMath>
                </a14:m>
                <a:r>
                  <a:rPr lang="he-IL" sz="1800" dirty="0" smtClean="0">
                    <a:latin typeface="Arial" pitchFamily="34" charset="0"/>
                    <a:cs typeface="Arial" pitchFamily="34" charset="0"/>
                  </a:rPr>
                  <a:t> ולכן</a:t>
                </a:r>
                <a:r>
                  <a:rPr lang="en-US" sz="1800" dirty="0" smtClean="0">
                    <a:latin typeface="Arial" pitchFamily="34" charset="0"/>
                    <a:cs typeface="Arial" pitchFamily="34" charset="0"/>
                  </a:rPr>
                  <a:t> </a:t>
                </a:r>
                <a14:m>
                  <m:oMath xmlns:m="http://schemas.openxmlformats.org/officeDocument/2006/math">
                    <m:sSub>
                      <m:sSubPr>
                        <m:ctrlPr>
                          <a:rPr lang="el-GR" sz="1800" i="1">
                            <a:latin typeface="Cambria Math"/>
                            <a:cs typeface="Arial" pitchFamily="34" charset="0"/>
                          </a:rPr>
                        </m:ctrlPr>
                      </m:sSubPr>
                      <m:e>
                        <m:r>
                          <m:rPr>
                            <m:sty m:val="p"/>
                          </m:rPr>
                          <a:rPr lang="el-GR" sz="1800" i="1">
                            <a:latin typeface="Cambria Math"/>
                            <a:cs typeface="Arial" pitchFamily="34" charset="0"/>
                          </a:rPr>
                          <m:t>Φ</m:t>
                        </m:r>
                      </m:e>
                      <m:sub>
                        <m:r>
                          <a:rPr lang="el-GR" sz="1800" i="1">
                            <a:latin typeface="Cambria Math"/>
                            <a:ea typeface="Cambria Math"/>
                            <a:cs typeface="Arial" pitchFamily="34" charset="0"/>
                          </a:rPr>
                          <m:t>𝛾</m:t>
                        </m:r>
                      </m:sub>
                    </m:sSub>
                    <m:d>
                      <m:dPr>
                        <m:ctrlPr>
                          <a:rPr lang="en-US" sz="1800" i="1">
                            <a:latin typeface="Cambria Math"/>
                            <a:ea typeface="Cambria Math"/>
                            <a:cs typeface="Arial" pitchFamily="34" charset="0"/>
                          </a:rPr>
                        </m:ctrlPr>
                      </m:dPr>
                      <m:e>
                        <m:r>
                          <a:rPr lang="en-US" sz="1800" i="1">
                            <a:latin typeface="Cambria Math"/>
                            <a:ea typeface="Cambria Math"/>
                            <a:cs typeface="Arial" pitchFamily="34" charset="0"/>
                          </a:rPr>
                          <m:t>𝑥</m:t>
                        </m:r>
                      </m:e>
                    </m:d>
                    <m:r>
                      <a:rPr lang="en-US" sz="1800" i="1">
                        <a:latin typeface="Cambria Math"/>
                        <a:cs typeface="Arial" pitchFamily="34" charset="0"/>
                      </a:rPr>
                      <m:t>=</m:t>
                    </m:r>
                    <m:r>
                      <a:rPr lang="en-US" sz="1800" i="1">
                        <a:latin typeface="Cambria Math"/>
                        <a:cs typeface="Arial" pitchFamily="34" charset="0"/>
                      </a:rPr>
                      <m:t>0</m:t>
                    </m:r>
                    <m:r>
                      <a:rPr lang="en-US" sz="1800" b="0" i="1" smtClean="0">
                        <a:latin typeface="Cambria Math"/>
                        <a:cs typeface="Arial" pitchFamily="34" charset="0"/>
                      </a:rPr>
                      <m:t>=</m:t>
                    </m:r>
                    <m:sSub>
                      <m:sSubPr>
                        <m:ctrlPr>
                          <a:rPr lang="el-GR" sz="1800" i="1">
                            <a:latin typeface="Cambria Math"/>
                            <a:cs typeface="Arial" pitchFamily="34" charset="0"/>
                          </a:rPr>
                        </m:ctrlPr>
                      </m:sSubPr>
                      <m:e>
                        <m:r>
                          <a:rPr lang="en-US" sz="1800" b="0" i="1" smtClean="0">
                            <a:latin typeface="Cambria Math"/>
                            <a:cs typeface="Arial" pitchFamily="34" charset="0"/>
                          </a:rPr>
                          <m:t>0</m:t>
                        </m:r>
                        <m:r>
                          <a:rPr lang="en-US" sz="1800" b="0" i="1" smtClean="0">
                            <a:latin typeface="Cambria Math"/>
                            <a:cs typeface="Arial" pitchFamily="34" charset="0"/>
                          </a:rPr>
                          <m:t>+</m:t>
                        </m:r>
                        <m:r>
                          <a:rPr lang="en-US" sz="1800" b="0" i="1" smtClean="0">
                            <a:latin typeface="Cambria Math"/>
                            <a:cs typeface="Arial" pitchFamily="34" charset="0"/>
                          </a:rPr>
                          <m:t>0</m:t>
                        </m:r>
                        <m:r>
                          <a:rPr lang="en-US" sz="1800" b="0" i="1" smtClean="0">
                            <a:latin typeface="Cambria Math"/>
                            <a:cs typeface="Arial" pitchFamily="34" charset="0"/>
                          </a:rPr>
                          <m:t>=</m:t>
                        </m:r>
                        <m:r>
                          <m:rPr>
                            <m:sty m:val="p"/>
                          </m:rPr>
                          <a:rPr lang="el-GR" sz="1800" i="1">
                            <a:latin typeface="Cambria Math"/>
                            <a:cs typeface="Arial" pitchFamily="34" charset="0"/>
                          </a:rPr>
                          <m:t>Φ</m:t>
                        </m:r>
                      </m:e>
                      <m:sub>
                        <m:sSub>
                          <m:sSubPr>
                            <m:ctrlPr>
                              <a:rPr lang="el-GR" sz="1800" i="1" smtClean="0">
                                <a:latin typeface="Cambria Math"/>
                                <a:cs typeface="Arial" pitchFamily="34" charset="0"/>
                              </a:rPr>
                            </m:ctrlPr>
                          </m:sSubPr>
                          <m:e>
                            <m:r>
                              <a:rPr lang="el-GR" sz="1800" i="1">
                                <a:latin typeface="Cambria Math"/>
                                <a:ea typeface="Cambria Math"/>
                                <a:cs typeface="Arial" pitchFamily="34" charset="0"/>
                              </a:rPr>
                              <m:t>𝛾</m:t>
                            </m:r>
                          </m:e>
                          <m:sub>
                            <m:r>
                              <a:rPr lang="en-US" sz="1800" b="0" i="1" smtClean="0">
                                <a:latin typeface="Cambria Math"/>
                                <a:cs typeface="Arial" pitchFamily="34" charset="0"/>
                              </a:rPr>
                              <m:t>1</m:t>
                            </m:r>
                          </m:sub>
                        </m:sSub>
                      </m:sub>
                    </m:sSub>
                    <m:d>
                      <m:dPr>
                        <m:ctrlPr>
                          <a:rPr lang="en-US" sz="1800" b="0" i="1" smtClean="0">
                            <a:latin typeface="Cambria Math"/>
                            <a:ea typeface="Cambria Math"/>
                            <a:cs typeface="Arial" pitchFamily="34" charset="0"/>
                          </a:rPr>
                        </m:ctrlPr>
                      </m:dPr>
                      <m:e>
                        <m:r>
                          <a:rPr lang="en-US" sz="1800" b="0" i="1" smtClean="0">
                            <a:latin typeface="Cambria Math"/>
                            <a:ea typeface="Cambria Math"/>
                            <a:cs typeface="Arial" pitchFamily="34" charset="0"/>
                          </a:rPr>
                          <m:t>𝑥</m:t>
                        </m:r>
                      </m:e>
                    </m:d>
                    <m:sSub>
                      <m:sSubPr>
                        <m:ctrlPr>
                          <a:rPr lang="el-GR" sz="1800" i="1">
                            <a:latin typeface="Cambria Math"/>
                            <a:cs typeface="Arial" pitchFamily="34" charset="0"/>
                          </a:rPr>
                        </m:ctrlPr>
                      </m:sSubPr>
                      <m:e>
                        <m:r>
                          <a:rPr lang="en-US" sz="1800" b="0" i="1" smtClean="0">
                            <a:latin typeface="Cambria Math"/>
                            <a:cs typeface="Arial" pitchFamily="34" charset="0"/>
                          </a:rPr>
                          <m:t>+</m:t>
                        </m:r>
                        <m:r>
                          <m:rPr>
                            <m:sty m:val="p"/>
                          </m:rPr>
                          <a:rPr lang="el-GR" sz="1800" i="1">
                            <a:latin typeface="Cambria Math"/>
                            <a:cs typeface="Arial" pitchFamily="34" charset="0"/>
                          </a:rPr>
                          <m:t>Φ</m:t>
                        </m:r>
                      </m:e>
                      <m:sub>
                        <m:sSub>
                          <m:sSubPr>
                            <m:ctrlPr>
                              <a:rPr lang="el-GR" sz="1800" i="1" smtClean="0">
                                <a:latin typeface="Cambria Math"/>
                                <a:cs typeface="Arial" pitchFamily="34" charset="0"/>
                              </a:rPr>
                            </m:ctrlPr>
                          </m:sSubPr>
                          <m:e>
                            <m:r>
                              <a:rPr lang="el-GR" sz="1800" i="1">
                                <a:latin typeface="Cambria Math"/>
                                <a:ea typeface="Cambria Math"/>
                                <a:cs typeface="Arial" pitchFamily="34" charset="0"/>
                              </a:rPr>
                              <m:t>𝛾</m:t>
                            </m:r>
                          </m:e>
                          <m:sub>
                            <m:r>
                              <a:rPr lang="en-US" sz="1800" b="0" i="1" smtClean="0">
                                <a:latin typeface="Cambria Math"/>
                                <a:cs typeface="Arial" pitchFamily="34" charset="0"/>
                              </a:rPr>
                              <m:t>2</m:t>
                            </m:r>
                          </m:sub>
                        </m:sSub>
                      </m:sub>
                    </m:sSub>
                    <m:d>
                      <m:dPr>
                        <m:ctrlPr>
                          <a:rPr lang="en-US" sz="1800" i="1">
                            <a:latin typeface="Cambria Math"/>
                            <a:ea typeface="Cambria Math"/>
                            <a:cs typeface="Arial" pitchFamily="34" charset="0"/>
                          </a:rPr>
                        </m:ctrlPr>
                      </m:dPr>
                      <m:e>
                        <m:r>
                          <a:rPr lang="en-US" sz="1800" i="1">
                            <a:latin typeface="Cambria Math"/>
                            <a:ea typeface="Cambria Math"/>
                            <a:cs typeface="Arial" pitchFamily="34" charset="0"/>
                          </a:rPr>
                          <m:t>𝑥</m:t>
                        </m:r>
                      </m:e>
                    </m:d>
                  </m:oMath>
                </a14:m>
                <a:endParaRPr lang="he-IL" sz="1800" dirty="0">
                  <a:latin typeface="Arial" pitchFamily="34" charset="0"/>
                  <a:cs typeface="Arial" pitchFamily="34" charset="0"/>
                </a:endParaRPr>
              </a:p>
              <a:p>
                <a:pPr marL="320040" lvl="1" indent="0" algn="r" rtl="1">
                  <a:lnSpc>
                    <a:spcPct val="140000"/>
                  </a:lnSpc>
                  <a:spcBef>
                    <a:spcPts val="500"/>
                  </a:spcBef>
                  <a:buNone/>
                </a:pPr>
                <a:endParaRPr lang="he-IL" sz="1800" dirty="0">
                  <a:latin typeface="Arial" pitchFamily="34" charset="0"/>
                  <a:cs typeface="Arial" pitchFamily="34" charset="0"/>
                </a:endParaRPr>
              </a:p>
              <a:p>
                <a:pPr lvl="1" algn="r" rtl="1">
                  <a:lnSpc>
                    <a:spcPct val="140000"/>
                  </a:lnSpc>
                  <a:spcBef>
                    <a:spcPts val="500"/>
                  </a:spcBef>
                </a:pPr>
                <a:r>
                  <a:rPr lang="he-IL" sz="1800" dirty="0" smtClean="0">
                    <a:latin typeface="Arial" pitchFamily="34" charset="0"/>
                    <a:cs typeface="Arial" pitchFamily="34" charset="0"/>
                  </a:rPr>
                  <a:t>2. אחרת </a:t>
                </a:r>
                <a14:m>
                  <m:oMath xmlns:m="http://schemas.openxmlformats.org/officeDocument/2006/math">
                    <m:sSub>
                      <m:sSubPr>
                        <m:ctrlPr>
                          <a:rPr lang="el-GR" sz="1800" i="1">
                            <a:latin typeface="Cambria Math"/>
                            <a:cs typeface="Arial" pitchFamily="34" charset="0"/>
                          </a:rPr>
                        </m:ctrlPr>
                      </m:sSubPr>
                      <m:e>
                        <m:r>
                          <m:rPr>
                            <m:sty m:val="p"/>
                          </m:rPr>
                          <a:rPr lang="el-GR" sz="1800" i="1">
                            <a:latin typeface="Cambria Math"/>
                            <a:cs typeface="Arial" pitchFamily="34" charset="0"/>
                          </a:rPr>
                          <m:t>Φ</m:t>
                        </m:r>
                      </m:e>
                      <m:sub>
                        <m:r>
                          <a:rPr lang="el-GR" sz="1800" i="1">
                            <a:latin typeface="Cambria Math"/>
                            <a:ea typeface="Cambria Math"/>
                            <a:cs typeface="Arial" pitchFamily="34" charset="0"/>
                          </a:rPr>
                          <m:t>𝛾</m:t>
                        </m:r>
                      </m:sub>
                    </m:sSub>
                    <m:r>
                      <a:rPr lang="en-US" sz="1800" i="1">
                        <a:latin typeface="Cambria Math"/>
                        <a:ea typeface="Cambria Math"/>
                        <a:cs typeface="Arial" pitchFamily="34" charset="0"/>
                      </a:rPr>
                      <m:t>(</m:t>
                    </m:r>
                    <m:r>
                      <a:rPr lang="en-US" sz="1800" i="1">
                        <a:latin typeface="Cambria Math"/>
                        <a:ea typeface="Cambria Math"/>
                        <a:cs typeface="Arial" pitchFamily="34" charset="0"/>
                      </a:rPr>
                      <m:t>𝑥</m:t>
                    </m:r>
                    <m:r>
                      <a:rPr lang="en-US" sz="1800" i="1">
                        <a:latin typeface="Cambria Math"/>
                        <a:ea typeface="Cambria Math"/>
                        <a:cs typeface="Arial" pitchFamily="34" charset="0"/>
                      </a:rPr>
                      <m:t>)=</m:t>
                    </m:r>
                    <m:r>
                      <a:rPr lang="he-IL" sz="1800" b="0" i="1" smtClean="0">
                        <a:latin typeface="Cambria Math"/>
                        <a:cs typeface="Arial" pitchFamily="34" charset="0"/>
                      </a:rPr>
                      <m:t>1</m:t>
                    </m:r>
                  </m:oMath>
                </a14:m>
                <a:r>
                  <a:rPr lang="he-IL" sz="1800" dirty="0">
                    <a:latin typeface="Arial" pitchFamily="34" charset="0"/>
                    <a:cs typeface="Arial" pitchFamily="34" charset="0"/>
                  </a:rPr>
                  <a:t> אז </a:t>
                </a:r>
                <a:r>
                  <a:rPr lang="en-US" sz="1800" dirty="0">
                    <a:latin typeface="Arial" pitchFamily="34" charset="0"/>
                    <a:cs typeface="Arial" pitchFamily="34" charset="0"/>
                  </a:rPr>
                  <a:t>x</a:t>
                </a:r>
                <a:r>
                  <a:rPr lang="he-IL" sz="1800" dirty="0">
                    <a:latin typeface="Arial" pitchFamily="34" charset="0"/>
                    <a:cs typeface="Arial" pitchFamily="34" charset="0"/>
                  </a:rPr>
                  <a:t> </a:t>
                </a:r>
                <a:r>
                  <a:rPr lang="he-IL" sz="1800" dirty="0" smtClean="0">
                    <a:latin typeface="Arial" pitchFamily="34" charset="0"/>
                    <a:cs typeface="Arial" pitchFamily="34" charset="0"/>
                  </a:rPr>
                  <a:t>בתוך </a:t>
                </a:r>
                <a14:m>
                  <m:oMath xmlns:m="http://schemas.openxmlformats.org/officeDocument/2006/math">
                    <m:r>
                      <a:rPr lang="he-IL" sz="1800" i="1">
                        <a:latin typeface="Cambria Math"/>
                        <a:ea typeface="Cambria Math"/>
                        <a:cs typeface="Arial" pitchFamily="34" charset="0"/>
                      </a:rPr>
                      <m:t>𝛾</m:t>
                    </m:r>
                  </m:oMath>
                </a14:m>
                <a:r>
                  <a:rPr lang="he-IL" sz="1800" dirty="0" smtClean="0">
                    <a:latin typeface="Arial" pitchFamily="34" charset="0"/>
                    <a:cs typeface="Arial" pitchFamily="34" charset="0"/>
                  </a:rPr>
                  <a:t> </a:t>
                </a:r>
                <a:r>
                  <a:rPr lang="he-IL" sz="1800" dirty="0" smtClean="0">
                    <a:latin typeface="Arial" pitchFamily="34" charset="0"/>
                    <a:cs typeface="Arial" pitchFamily="34" charset="0"/>
                  </a:rPr>
                  <a:t>ולכן בתוך רק אחד מ </a:t>
                </a:r>
                <a14:m>
                  <m:oMath xmlns:m="http://schemas.openxmlformats.org/officeDocument/2006/math">
                    <m:sSub>
                      <m:sSubPr>
                        <m:ctrlPr>
                          <a:rPr lang="he-IL" sz="1800" i="1">
                            <a:latin typeface="Cambria Math"/>
                            <a:cs typeface="Arial" pitchFamily="34" charset="0"/>
                          </a:rPr>
                        </m:ctrlPr>
                      </m:sSubPr>
                      <m:e>
                        <m:r>
                          <a:rPr lang="he-IL" sz="1800" i="1">
                            <a:latin typeface="Cambria Math"/>
                            <a:ea typeface="Cambria Math"/>
                            <a:cs typeface="Arial" pitchFamily="34" charset="0"/>
                          </a:rPr>
                          <m:t>𝛾</m:t>
                        </m:r>
                      </m:e>
                      <m:sub>
                        <m:r>
                          <a:rPr lang="en-US" sz="1800" i="1">
                            <a:latin typeface="Cambria Math"/>
                            <a:cs typeface="Arial" pitchFamily="34" charset="0"/>
                          </a:rPr>
                          <m:t>1</m:t>
                        </m:r>
                      </m:sub>
                    </m:sSub>
                  </m:oMath>
                </a14:m>
                <a:r>
                  <a:rPr lang="he-IL" sz="1800" dirty="0">
                    <a:latin typeface="Arial" pitchFamily="34" charset="0"/>
                    <a:cs typeface="Arial" pitchFamily="34" charset="0"/>
                  </a:rPr>
                  <a:t> או </a:t>
                </a:r>
                <a14:m>
                  <m:oMath xmlns:m="http://schemas.openxmlformats.org/officeDocument/2006/math">
                    <m:sSub>
                      <m:sSubPr>
                        <m:ctrlPr>
                          <a:rPr lang="he-IL" sz="1800" i="1">
                            <a:latin typeface="Cambria Math"/>
                            <a:cs typeface="Arial" pitchFamily="34" charset="0"/>
                          </a:rPr>
                        </m:ctrlPr>
                      </m:sSubPr>
                      <m:e>
                        <m:r>
                          <a:rPr lang="he-IL" sz="1800" i="1">
                            <a:latin typeface="Cambria Math"/>
                            <a:ea typeface="Cambria Math"/>
                            <a:cs typeface="Arial" pitchFamily="34" charset="0"/>
                          </a:rPr>
                          <m:t>𝛾</m:t>
                        </m:r>
                      </m:e>
                      <m:sub>
                        <m:r>
                          <a:rPr lang="en-US" sz="1800" i="1">
                            <a:latin typeface="Cambria Math"/>
                            <a:ea typeface="Cambria Math"/>
                            <a:cs typeface="Arial" pitchFamily="34" charset="0"/>
                          </a:rPr>
                          <m:t>2</m:t>
                        </m:r>
                      </m:sub>
                    </m:sSub>
                  </m:oMath>
                </a14:m>
                <a:r>
                  <a:rPr lang="he-IL" sz="1800" dirty="0">
                    <a:latin typeface="Arial" pitchFamily="34" charset="0"/>
                    <a:cs typeface="Arial" pitchFamily="34" charset="0"/>
                  </a:rPr>
                  <a:t> </a:t>
                </a:r>
                <a:r>
                  <a:rPr lang="he-IL" sz="1800" dirty="0" smtClean="0">
                    <a:latin typeface="Arial" pitchFamily="34" charset="0"/>
                    <a:cs typeface="Arial" pitchFamily="34" charset="0"/>
                  </a:rPr>
                  <a:t>נניח ללא הגבלת הכלליות כי זה</a:t>
                </a:r>
                <a:r>
                  <a:rPr lang="he-IL" sz="1800" dirty="0">
                    <a:cs typeface="Arial" pitchFamily="34" charset="0"/>
                  </a:rPr>
                  <a:t> </a:t>
                </a:r>
                <a14:m>
                  <m:oMath xmlns:m="http://schemas.openxmlformats.org/officeDocument/2006/math">
                    <m:sSub>
                      <m:sSubPr>
                        <m:ctrlPr>
                          <a:rPr lang="he-IL" sz="1800" i="1">
                            <a:latin typeface="Cambria Math"/>
                            <a:cs typeface="Arial" pitchFamily="34" charset="0"/>
                          </a:rPr>
                        </m:ctrlPr>
                      </m:sSubPr>
                      <m:e>
                        <m:r>
                          <a:rPr lang="he-IL" sz="1800" i="1">
                            <a:latin typeface="Cambria Math"/>
                            <a:ea typeface="Cambria Math"/>
                            <a:cs typeface="Arial" pitchFamily="34" charset="0"/>
                          </a:rPr>
                          <m:t>𝛾</m:t>
                        </m:r>
                      </m:e>
                      <m:sub>
                        <m:r>
                          <a:rPr lang="en-US" sz="1800" i="1">
                            <a:latin typeface="Cambria Math"/>
                            <a:cs typeface="Arial" pitchFamily="34" charset="0"/>
                          </a:rPr>
                          <m:t>1</m:t>
                        </m:r>
                      </m:sub>
                    </m:sSub>
                  </m:oMath>
                </a14:m>
                <a:r>
                  <a:rPr lang="he-IL" sz="1800" dirty="0" smtClean="0">
                    <a:latin typeface="Arial" pitchFamily="34" charset="0"/>
                    <a:cs typeface="Arial" pitchFamily="34" charset="0"/>
                  </a:rPr>
                  <a:t> אז </a:t>
                </a:r>
                <a:r>
                  <a:rPr lang="en-US" sz="1800" dirty="0" smtClean="0">
                    <a:latin typeface="Arial" pitchFamily="34" charset="0"/>
                    <a:cs typeface="Arial" pitchFamily="34" charset="0"/>
                  </a:rPr>
                  <a:t> </a:t>
                </a:r>
                <a14:m>
                  <m:oMath xmlns:m="http://schemas.openxmlformats.org/officeDocument/2006/math">
                    <m:sSub>
                      <m:sSubPr>
                        <m:ctrlPr>
                          <a:rPr lang="el-GR" sz="1800" i="1">
                            <a:latin typeface="Cambria Math"/>
                            <a:cs typeface="Arial" pitchFamily="34" charset="0"/>
                          </a:rPr>
                        </m:ctrlPr>
                      </m:sSubPr>
                      <m:e>
                        <m:r>
                          <m:rPr>
                            <m:sty m:val="p"/>
                          </m:rPr>
                          <a:rPr lang="el-GR" sz="1800" i="1">
                            <a:latin typeface="Cambria Math"/>
                            <a:cs typeface="Arial" pitchFamily="34" charset="0"/>
                          </a:rPr>
                          <m:t>Φ</m:t>
                        </m:r>
                      </m:e>
                      <m:sub>
                        <m:r>
                          <a:rPr lang="el-GR" sz="1800" i="1">
                            <a:latin typeface="Cambria Math"/>
                            <a:ea typeface="Cambria Math"/>
                            <a:cs typeface="Arial" pitchFamily="34" charset="0"/>
                          </a:rPr>
                          <m:t>𝛾</m:t>
                        </m:r>
                      </m:sub>
                    </m:sSub>
                    <m:d>
                      <m:dPr>
                        <m:ctrlPr>
                          <a:rPr lang="en-US" sz="1800" i="1">
                            <a:latin typeface="Cambria Math"/>
                            <a:ea typeface="Cambria Math"/>
                            <a:cs typeface="Arial" pitchFamily="34" charset="0"/>
                          </a:rPr>
                        </m:ctrlPr>
                      </m:dPr>
                      <m:e>
                        <m:r>
                          <a:rPr lang="en-US" sz="1800" i="1">
                            <a:latin typeface="Cambria Math"/>
                            <a:ea typeface="Cambria Math"/>
                            <a:cs typeface="Arial" pitchFamily="34" charset="0"/>
                          </a:rPr>
                          <m:t>𝑥</m:t>
                        </m:r>
                      </m:e>
                    </m:d>
                    <m:r>
                      <a:rPr lang="en-US" sz="1800" i="1">
                        <a:latin typeface="Cambria Math"/>
                        <a:cs typeface="Arial" pitchFamily="34" charset="0"/>
                      </a:rPr>
                      <m:t>=</m:t>
                    </m:r>
                    <m:r>
                      <a:rPr lang="he-IL" sz="1800" b="0" i="1" smtClean="0">
                        <a:latin typeface="Cambria Math"/>
                        <a:cs typeface="Arial" pitchFamily="34" charset="0"/>
                      </a:rPr>
                      <m:t>1</m:t>
                    </m:r>
                    <m:r>
                      <a:rPr lang="en-US" sz="1800" i="1">
                        <a:latin typeface="Cambria Math"/>
                        <a:cs typeface="Arial" pitchFamily="34" charset="0"/>
                      </a:rPr>
                      <m:t>=</m:t>
                    </m:r>
                    <m:r>
                      <a:rPr lang="en-US" sz="1800" b="0" i="1" smtClean="0">
                        <a:latin typeface="Cambria Math"/>
                        <a:cs typeface="Arial" pitchFamily="34" charset="0"/>
                      </a:rPr>
                      <m:t>1</m:t>
                    </m:r>
                    <m:r>
                      <a:rPr lang="en-US" sz="1800" b="0" i="1" smtClean="0">
                        <a:latin typeface="Cambria Math"/>
                        <a:cs typeface="Arial" pitchFamily="34" charset="0"/>
                      </a:rPr>
                      <m:t>+</m:t>
                    </m:r>
                    <m:r>
                      <a:rPr lang="en-US" sz="1800" b="0" i="1" smtClean="0">
                        <a:latin typeface="Cambria Math"/>
                        <a:cs typeface="Arial" pitchFamily="34" charset="0"/>
                      </a:rPr>
                      <m:t>0</m:t>
                    </m:r>
                    <m:r>
                      <a:rPr lang="en-US" sz="1800" b="0" i="1" smtClean="0">
                        <a:latin typeface="Cambria Math"/>
                        <a:cs typeface="Arial" pitchFamily="34" charset="0"/>
                      </a:rPr>
                      <m:t>= </m:t>
                    </m:r>
                    <m:sSub>
                      <m:sSubPr>
                        <m:ctrlPr>
                          <a:rPr lang="el-GR" sz="1800" i="1">
                            <a:latin typeface="Cambria Math"/>
                            <a:cs typeface="Arial" pitchFamily="34" charset="0"/>
                          </a:rPr>
                        </m:ctrlPr>
                      </m:sSubPr>
                      <m:e>
                        <m:r>
                          <m:rPr>
                            <m:sty m:val="p"/>
                          </m:rPr>
                          <a:rPr lang="el-GR" sz="1800" i="1">
                            <a:latin typeface="Cambria Math"/>
                            <a:cs typeface="Arial" pitchFamily="34" charset="0"/>
                          </a:rPr>
                          <m:t>Φ</m:t>
                        </m:r>
                      </m:e>
                      <m:sub>
                        <m:sSub>
                          <m:sSubPr>
                            <m:ctrlPr>
                              <a:rPr lang="el-GR" sz="1800" i="1">
                                <a:latin typeface="Cambria Math"/>
                                <a:cs typeface="Arial" pitchFamily="34" charset="0"/>
                              </a:rPr>
                            </m:ctrlPr>
                          </m:sSubPr>
                          <m:e>
                            <m:r>
                              <a:rPr lang="el-GR" sz="1800" i="1">
                                <a:latin typeface="Cambria Math"/>
                                <a:ea typeface="Cambria Math"/>
                                <a:cs typeface="Arial" pitchFamily="34" charset="0"/>
                              </a:rPr>
                              <m:t>𝛾</m:t>
                            </m:r>
                          </m:e>
                          <m:sub>
                            <m:r>
                              <a:rPr lang="en-US" sz="1800" i="1">
                                <a:latin typeface="Cambria Math"/>
                                <a:cs typeface="Arial" pitchFamily="34" charset="0"/>
                              </a:rPr>
                              <m:t>1</m:t>
                            </m:r>
                          </m:sub>
                        </m:sSub>
                      </m:sub>
                    </m:sSub>
                    <m:d>
                      <m:dPr>
                        <m:ctrlPr>
                          <a:rPr lang="en-US" sz="1800" i="1">
                            <a:latin typeface="Cambria Math"/>
                            <a:ea typeface="Cambria Math"/>
                            <a:cs typeface="Arial" pitchFamily="34" charset="0"/>
                          </a:rPr>
                        </m:ctrlPr>
                      </m:dPr>
                      <m:e>
                        <m:r>
                          <a:rPr lang="en-US" sz="1800" i="1">
                            <a:latin typeface="Cambria Math"/>
                            <a:ea typeface="Cambria Math"/>
                            <a:cs typeface="Arial" pitchFamily="34" charset="0"/>
                          </a:rPr>
                          <m:t>𝑥</m:t>
                        </m:r>
                      </m:e>
                    </m:d>
                    <m:sSub>
                      <m:sSubPr>
                        <m:ctrlPr>
                          <a:rPr lang="el-GR" sz="1800" i="1">
                            <a:latin typeface="Cambria Math"/>
                            <a:cs typeface="Arial" pitchFamily="34" charset="0"/>
                          </a:rPr>
                        </m:ctrlPr>
                      </m:sSubPr>
                      <m:e>
                        <m:r>
                          <a:rPr lang="en-US" sz="1800" i="1">
                            <a:latin typeface="Cambria Math"/>
                            <a:cs typeface="Arial" pitchFamily="34" charset="0"/>
                          </a:rPr>
                          <m:t>+</m:t>
                        </m:r>
                        <m:r>
                          <m:rPr>
                            <m:sty m:val="p"/>
                          </m:rPr>
                          <a:rPr lang="el-GR" sz="1800" i="1">
                            <a:latin typeface="Cambria Math"/>
                            <a:cs typeface="Arial" pitchFamily="34" charset="0"/>
                          </a:rPr>
                          <m:t>Φ</m:t>
                        </m:r>
                      </m:e>
                      <m:sub>
                        <m:sSub>
                          <m:sSubPr>
                            <m:ctrlPr>
                              <a:rPr lang="el-GR" sz="1800" i="1">
                                <a:latin typeface="Cambria Math"/>
                                <a:cs typeface="Arial" pitchFamily="34" charset="0"/>
                              </a:rPr>
                            </m:ctrlPr>
                          </m:sSubPr>
                          <m:e>
                            <m:r>
                              <a:rPr lang="el-GR" sz="1800" i="1">
                                <a:latin typeface="Cambria Math"/>
                                <a:ea typeface="Cambria Math"/>
                                <a:cs typeface="Arial" pitchFamily="34" charset="0"/>
                              </a:rPr>
                              <m:t>𝛾</m:t>
                            </m:r>
                          </m:e>
                          <m:sub>
                            <m:r>
                              <a:rPr lang="en-US" sz="1800" i="1">
                                <a:latin typeface="Cambria Math"/>
                                <a:cs typeface="Arial" pitchFamily="34" charset="0"/>
                              </a:rPr>
                              <m:t>2</m:t>
                            </m:r>
                          </m:sub>
                        </m:sSub>
                      </m:sub>
                    </m:sSub>
                    <m:d>
                      <m:dPr>
                        <m:ctrlPr>
                          <a:rPr lang="en-US" sz="1800" i="1">
                            <a:latin typeface="Cambria Math"/>
                            <a:ea typeface="Cambria Math"/>
                            <a:cs typeface="Arial" pitchFamily="34" charset="0"/>
                          </a:rPr>
                        </m:ctrlPr>
                      </m:dPr>
                      <m:e>
                        <m:r>
                          <a:rPr lang="en-US" sz="1800" i="1">
                            <a:latin typeface="Cambria Math"/>
                            <a:ea typeface="Cambria Math"/>
                            <a:cs typeface="Arial" pitchFamily="34" charset="0"/>
                          </a:rPr>
                          <m:t>𝑥</m:t>
                        </m:r>
                      </m:e>
                    </m:d>
                  </m:oMath>
                </a14:m>
                <a:endParaRPr lang="he-IL" sz="1800" dirty="0" smtClean="0">
                  <a:latin typeface="Arial" pitchFamily="34" charset="0"/>
                  <a:cs typeface="Arial" pitchFamily="34" charset="0"/>
                </a:endParaRPr>
              </a:p>
              <a:p>
                <a:pPr lvl="2" algn="r" rtl="1">
                  <a:lnSpc>
                    <a:spcPct val="140000"/>
                  </a:lnSpc>
                  <a:spcBef>
                    <a:spcPts val="500"/>
                  </a:spcBef>
                </a:pPr>
                <a:endParaRPr lang="he-IL" sz="1800" dirty="0">
                  <a:latin typeface="Arial" pitchFamily="34" charset="0"/>
                  <a:cs typeface="Arial" pitchFamily="34" charset="0"/>
                </a:endParaRPr>
              </a:p>
              <a:p>
                <a:pPr lvl="1" algn="r" rtl="1">
                  <a:lnSpc>
                    <a:spcPct val="140000"/>
                  </a:lnSpc>
                  <a:spcBef>
                    <a:spcPts val="500"/>
                  </a:spcBef>
                </a:pPr>
                <a:r>
                  <a:rPr lang="he-IL" sz="1800" dirty="0">
                    <a:latin typeface="Arial" pitchFamily="34" charset="0"/>
                    <a:cs typeface="Arial" pitchFamily="34" charset="0"/>
                  </a:rPr>
                  <a:t>כלומר, בכל מקרה אפשרי מתקיים </a:t>
                </a:r>
              </a:p>
              <a:p>
                <a:pPr lvl="1" algn="r" rtl="1">
                  <a:lnSpc>
                    <a:spcPct val="140000"/>
                  </a:lnSpc>
                  <a:spcBef>
                    <a:spcPts val="500"/>
                  </a:spcBef>
                  <a:buNone/>
                </a:pPr>
                <a:r>
                  <a:rPr lang="he-IL" sz="1800" dirty="0">
                    <a:latin typeface="Arial" pitchFamily="34" charset="0"/>
                    <a:cs typeface="Arial" pitchFamily="34" charset="0"/>
                  </a:rPr>
                  <a:t>	</a:t>
                </a:r>
                <a:r>
                  <a:rPr lang="he-IL" sz="1800" u="sng" dirty="0" err="1" smtClean="0">
                    <a:effectLst>
                      <a:outerShdw blurRad="38100" dist="38100" dir="2700000" algn="tl">
                        <a:srgbClr val="000000">
                          <a:alpha val="43137"/>
                        </a:srgbClr>
                      </a:outerShdw>
                    </a:effectLst>
                    <a:latin typeface="Arial" pitchFamily="34" charset="0"/>
                    <a:cs typeface="Arial" pitchFamily="34" charset="0"/>
                  </a:rPr>
                  <a:t>מש"ל</a:t>
                </a:r>
                <a:endParaRPr lang="he-IL" sz="1800" u="sng" dirty="0">
                  <a:effectLst>
                    <a:outerShdw blurRad="38100" dist="38100" dir="2700000" algn="tl">
                      <a:srgbClr val="000000">
                        <a:alpha val="43137"/>
                      </a:srgbClr>
                    </a:outerShdw>
                  </a:effectLst>
                  <a:latin typeface="Arial" pitchFamily="34" charset="0"/>
                  <a:cs typeface="Arial" pitchFamily="34" charset="0"/>
                </a:endParaRPr>
              </a:p>
              <a:p>
                <a:pPr algn="r" rtl="1">
                  <a:buNone/>
                </a:pPr>
                <a:endParaRPr lang="he-IL" sz="1800"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381000" y="1219200"/>
                <a:ext cx="8305800" cy="5181600"/>
              </a:xfrm>
              <a:blipFill rotWithShape="1">
                <a:blip r:embed="rId4"/>
                <a:stretch>
                  <a:fillRect/>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2255458907"/>
              </p:ext>
            </p:extLst>
          </p:nvPr>
        </p:nvGraphicFramePr>
        <p:xfrm>
          <a:off x="1981200" y="4343400"/>
          <a:ext cx="2971800" cy="419100"/>
        </p:xfrm>
        <a:graphic>
          <a:graphicData uri="http://schemas.openxmlformats.org/presentationml/2006/ole">
            <mc:AlternateContent xmlns:mc="http://schemas.openxmlformats.org/markup-compatibility/2006">
              <mc:Choice xmlns:v="urn:schemas-microsoft-com:vml" Requires="v">
                <p:oleObj spid="_x0000_s2185" name="Equation" r:id="rId5" imgW="2971800" imgH="419100" progId="Equation.DSMT4">
                  <p:embed/>
                </p:oleObj>
              </mc:Choice>
              <mc:Fallback>
                <p:oleObj name="Equation" r:id="rId5" imgW="2971800" imgH="419100" progId="Equation.DSMT4">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343400"/>
                        <a:ext cx="2971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8FC65286-44D6-479A-A650-EC6F53070D82}"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5.4 – סכום </a:t>
            </a:r>
            <a:r>
              <a:rPr lang="he-IL" dirty="0" err="1" smtClean="0"/>
              <a:t>מינקובסקי</a:t>
            </a:r>
            <a:endParaRPr lang="en-US" dirty="0"/>
          </a:p>
        </p:txBody>
      </p:sp>
      <p:sp>
        <p:nvSpPr>
          <p:cNvPr id="3" name="Content Placeholder 2"/>
          <p:cNvSpPr>
            <a:spLocks noGrp="1"/>
          </p:cNvSpPr>
          <p:nvPr>
            <p:ph sz="quarter" idx="1"/>
          </p:nvPr>
        </p:nvSpPr>
        <p:spPr>
          <a:xfrm>
            <a:off x="914400" y="1219200"/>
            <a:ext cx="7772400" cy="4800600"/>
          </a:xfrm>
        </p:spPr>
        <p:txBody>
          <a:bodyPr>
            <a:normAutofit/>
          </a:bodyPr>
          <a:lstStyle/>
          <a:p>
            <a:pPr algn="r" rtl="1"/>
            <a:r>
              <a:rPr lang="he-IL" sz="2400" dirty="0" smtClean="0"/>
              <a:t>כעת נוכל לחשב את שפת סכום </a:t>
            </a:r>
            <a:r>
              <a:rPr lang="he-IL" sz="2400" dirty="0" err="1" smtClean="0"/>
              <a:t>מינקובסקי</a:t>
            </a:r>
            <a:r>
              <a:rPr lang="he-IL" sz="2400" dirty="0" smtClean="0"/>
              <a:t> ובכך לפתור את בעיית התנועה.</a:t>
            </a:r>
          </a:p>
          <a:p>
            <a:pPr algn="r" rtl="1"/>
            <a:r>
              <a:rPr lang="he-IL" sz="2400" dirty="0" smtClean="0"/>
              <a:t>נחשב את </a:t>
            </a:r>
            <a:r>
              <a:rPr lang="el-GR" sz="2400" dirty="0" smtClean="0"/>
              <a:t>δ</a:t>
            </a:r>
            <a:r>
              <a:rPr lang="en-US" sz="2400" dirty="0" smtClean="0"/>
              <a:t>A</a:t>
            </a:r>
            <a:r>
              <a:rPr lang="he-IL" sz="2400" dirty="0" smtClean="0"/>
              <a:t>*</a:t>
            </a:r>
            <a:r>
              <a:rPr lang="el-GR" sz="2400" dirty="0" smtClean="0"/>
              <a:t>δ</a:t>
            </a:r>
            <a:r>
              <a:rPr lang="en-US" sz="2400" dirty="0" smtClean="0"/>
              <a:t>B</a:t>
            </a:r>
            <a:r>
              <a:rPr lang="he-IL" sz="2400" dirty="0" smtClean="0"/>
              <a:t> ואז נאחד את כל "מעגלי </a:t>
            </a:r>
            <a:r>
              <a:rPr lang="he-IL" sz="2400" dirty="0" err="1" smtClean="0"/>
              <a:t>הקונבולוציה</a:t>
            </a:r>
            <a:r>
              <a:rPr lang="he-IL" sz="2400" dirty="0" smtClean="0"/>
              <a:t>" עם מספר ליפוף גדול מ-0.</a:t>
            </a:r>
          </a:p>
          <a:p>
            <a:pPr algn="r" rtl="1"/>
            <a:r>
              <a:rPr lang="he-IL" sz="2400" dirty="0" smtClean="0"/>
              <a:t>נראה סקיצה לחישוב </a:t>
            </a:r>
            <a:r>
              <a:rPr lang="el-GR" sz="2400" dirty="0" smtClean="0"/>
              <a:t>δ</a:t>
            </a:r>
            <a:r>
              <a:rPr lang="en-US" sz="2400" dirty="0" smtClean="0"/>
              <a:t>A</a:t>
            </a:r>
            <a:r>
              <a:rPr lang="he-IL" sz="2400" dirty="0" smtClean="0"/>
              <a:t>*</a:t>
            </a:r>
            <a:r>
              <a:rPr lang="el-GR" sz="2400" dirty="0" smtClean="0"/>
              <a:t>δ</a:t>
            </a:r>
            <a:r>
              <a:rPr lang="en-US" sz="2400" dirty="0" smtClean="0"/>
              <a:t>B</a:t>
            </a:r>
            <a:r>
              <a:rPr lang="he-IL" sz="2400" dirty="0" smtClean="0"/>
              <a:t>.</a:t>
            </a:r>
          </a:p>
          <a:p>
            <a:pPr algn="r" rtl="1"/>
            <a:endParaRPr lang="he-IL" sz="2400" dirty="0" smtClean="0"/>
          </a:p>
          <a:p>
            <a:pPr algn="r" rtl="1"/>
            <a:endParaRPr lang="he-IL" sz="2400" dirty="0"/>
          </a:p>
          <a:p>
            <a:pPr marL="0" indent="0" algn="r" rtl="1">
              <a:buNone/>
            </a:pPr>
            <a:r>
              <a:rPr lang="he-IL" sz="2400" dirty="0" smtClean="0"/>
              <a:t>הערה: נקרא לכל אזור צבוע</a:t>
            </a:r>
          </a:p>
          <a:p>
            <a:pPr marL="0" indent="0" algn="r" rtl="1">
              <a:buNone/>
            </a:pPr>
            <a:r>
              <a:rPr lang="he-IL" sz="2400" dirty="0" smtClean="0"/>
              <a:t>מעגל קונבולוציה.</a:t>
            </a:r>
            <a:endParaRPr lang="he-IL" sz="2400" dirty="0"/>
          </a:p>
          <a:p>
            <a:pPr algn="r" rtl="1"/>
            <a:endParaRPr lang="he-IL" sz="2400" dirty="0" smtClean="0"/>
          </a:p>
          <a:p>
            <a:pPr algn="r" rtl="1"/>
            <a:endParaRPr lang="he-IL" sz="2400" dirty="0" smtClean="0"/>
          </a:p>
          <a:p>
            <a:pPr algn="r" rtl="1">
              <a:buNone/>
            </a:pPr>
            <a:endParaRPr lang="he-IL" sz="2400" dirty="0" smtClean="0"/>
          </a:p>
        </p:txBody>
      </p:sp>
      <p:pic>
        <p:nvPicPr>
          <p:cNvPr id="4" name="Picture 2" descr="C:\Users\Gil\Desktop\Untitled.png"/>
          <p:cNvPicPr>
            <a:picLocks noChangeAspect="1" noChangeArrowheads="1"/>
          </p:cNvPicPr>
          <p:nvPr/>
        </p:nvPicPr>
        <p:blipFill rotWithShape="1">
          <a:blip r:embed="rId3" cstate="print"/>
          <a:srcRect r="58861"/>
          <a:stretch/>
        </p:blipFill>
        <p:spPr bwMode="auto">
          <a:xfrm>
            <a:off x="2362200" y="4038600"/>
            <a:ext cx="2470034" cy="2505075"/>
          </a:xfrm>
          <a:prstGeom prst="rect">
            <a:avLst/>
          </a:prstGeom>
          <a:noFill/>
        </p:spPr>
      </p:pic>
      <p:sp>
        <p:nvSpPr>
          <p:cNvPr id="5" name="Slide Number Placeholder 4"/>
          <p:cNvSpPr>
            <a:spLocks noGrp="1"/>
          </p:cNvSpPr>
          <p:nvPr>
            <p:ph type="sldNum" sz="quarter" idx="12"/>
          </p:nvPr>
        </p:nvSpPr>
        <p:spPr/>
        <p:txBody>
          <a:bodyPr/>
          <a:lstStyle/>
          <a:p>
            <a:fld id="{8FC65286-44D6-479A-A650-EC6F53070D82}"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il\Desktop\Untitled.png"/>
          <p:cNvPicPr>
            <a:picLocks noChangeAspect="1" noChangeArrowheads="1"/>
          </p:cNvPicPr>
          <p:nvPr/>
        </p:nvPicPr>
        <p:blipFill>
          <a:blip r:embed="rId3" cstate="print"/>
          <a:srcRect/>
          <a:stretch>
            <a:fillRect/>
          </a:stretch>
        </p:blipFill>
        <p:spPr bwMode="auto">
          <a:xfrm>
            <a:off x="304800" y="4038600"/>
            <a:ext cx="5410200" cy="2704380"/>
          </a:xfrm>
          <a:prstGeom prst="rect">
            <a:avLst/>
          </a:prstGeom>
          <a:noFill/>
        </p:spPr>
      </p:pic>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5.4 – סכום </a:t>
            </a:r>
            <a:r>
              <a:rPr lang="he-IL" dirty="0" err="1" smtClean="0"/>
              <a:t>מינקובסקי</a:t>
            </a:r>
            <a:endParaRPr lang="en-US" dirty="0"/>
          </a:p>
        </p:txBody>
      </p:sp>
      <p:sp>
        <p:nvSpPr>
          <p:cNvPr id="3" name="Content Placeholder 2"/>
          <p:cNvSpPr>
            <a:spLocks noGrp="1"/>
          </p:cNvSpPr>
          <p:nvPr>
            <p:ph sz="quarter" idx="1"/>
          </p:nvPr>
        </p:nvSpPr>
        <p:spPr>
          <a:xfrm>
            <a:off x="914400" y="1219200"/>
            <a:ext cx="7772400" cy="4800600"/>
          </a:xfrm>
        </p:spPr>
        <p:txBody>
          <a:bodyPr>
            <a:normAutofit/>
          </a:bodyPr>
          <a:lstStyle/>
          <a:p>
            <a:pPr algn="r" rtl="1">
              <a:buNone/>
            </a:pPr>
            <a:r>
              <a:rPr lang="he-IL" sz="2400" dirty="0" smtClean="0"/>
              <a:t>נראה סקיצה לחישוב </a:t>
            </a:r>
            <a:r>
              <a:rPr lang="el-GR" sz="2400" dirty="0" smtClean="0"/>
              <a:t>δ</a:t>
            </a:r>
            <a:r>
              <a:rPr lang="en-US" sz="2400" dirty="0" smtClean="0"/>
              <a:t>A</a:t>
            </a:r>
            <a:r>
              <a:rPr lang="he-IL" sz="2400" dirty="0" smtClean="0"/>
              <a:t>*</a:t>
            </a:r>
            <a:r>
              <a:rPr lang="el-GR" sz="2400" dirty="0" smtClean="0"/>
              <a:t>δ</a:t>
            </a:r>
            <a:r>
              <a:rPr lang="en-US" sz="2400" dirty="0" smtClean="0"/>
              <a:t>B</a:t>
            </a:r>
            <a:r>
              <a:rPr lang="he-IL" sz="2400" dirty="0" smtClean="0"/>
              <a:t>.</a:t>
            </a:r>
          </a:p>
          <a:p>
            <a:pPr marL="0" algn="r" rtl="1">
              <a:buNone/>
            </a:pPr>
            <a:r>
              <a:rPr lang="he-IL" sz="2400" dirty="0" smtClean="0"/>
              <a:t>הרעיון הוא לסובב את המשיקים ל</a:t>
            </a:r>
            <a:r>
              <a:rPr lang="en-US" sz="2400" dirty="0" smtClean="0"/>
              <a:t>A</a:t>
            </a:r>
            <a:r>
              <a:rPr lang="he-IL" sz="2400" dirty="0" smtClean="0"/>
              <a:t> , ו </a:t>
            </a:r>
            <a:r>
              <a:rPr lang="en-US" sz="2400" dirty="0" smtClean="0"/>
              <a:t>B</a:t>
            </a:r>
            <a:r>
              <a:rPr lang="he-IL" sz="2400" dirty="0" smtClean="0"/>
              <a:t> נגד כיוון השעון </a:t>
            </a:r>
            <a:r>
              <a:rPr lang="he-IL" sz="2400" dirty="0" err="1" smtClean="0"/>
              <a:t>בקודקודים</a:t>
            </a:r>
            <a:r>
              <a:rPr lang="he-IL" sz="2400" dirty="0" smtClean="0"/>
              <a:t> שלהם </a:t>
            </a:r>
            <a:r>
              <a:rPr lang="en-US" sz="2400" dirty="0" err="1" smtClean="0"/>
              <a:t>a</a:t>
            </a:r>
            <a:r>
              <a:rPr lang="en-US" sz="1200" dirty="0" err="1" smtClean="0"/>
              <a:t>i</a:t>
            </a:r>
            <a:r>
              <a:rPr lang="en-US" sz="2400" dirty="0" err="1" smtClean="0"/>
              <a:t>,b</a:t>
            </a:r>
            <a:r>
              <a:rPr lang="en-US" sz="1200" dirty="0" err="1" smtClean="0"/>
              <a:t>j</a:t>
            </a:r>
            <a:r>
              <a:rPr lang="en-US" sz="1200" dirty="0" smtClean="0"/>
              <a:t> </a:t>
            </a:r>
            <a:r>
              <a:rPr lang="he-IL" sz="1200" dirty="0" smtClean="0"/>
              <a:t> </a:t>
            </a:r>
            <a:r>
              <a:rPr lang="he-IL" sz="2400" dirty="0" smtClean="0"/>
              <a:t>במקביל עד אשר מתרחש "אירוע" של נגיע של אחד המשיקים בצלע נניח </a:t>
            </a:r>
            <a:r>
              <a:rPr lang="en-US" sz="2400" dirty="0" smtClean="0"/>
              <a:t>a</a:t>
            </a:r>
            <a:r>
              <a:rPr lang="en-US" sz="1200" dirty="0" smtClean="0"/>
              <a:t>i</a:t>
            </a:r>
            <a:r>
              <a:rPr lang="en-US" sz="2400" dirty="0" smtClean="0"/>
              <a:t>a</a:t>
            </a:r>
            <a:r>
              <a:rPr lang="en-US" sz="1200" dirty="0" smtClean="0"/>
              <a:t>i+1</a:t>
            </a:r>
            <a:r>
              <a:rPr lang="he-IL" sz="2400" dirty="0" smtClean="0"/>
              <a:t>, ואז מחליפים את </a:t>
            </a:r>
            <a:r>
              <a:rPr lang="en-US" sz="2400" dirty="0" smtClean="0"/>
              <a:t>a</a:t>
            </a:r>
            <a:r>
              <a:rPr lang="en-US" sz="1200" dirty="0" smtClean="0"/>
              <a:t>i</a:t>
            </a:r>
            <a:r>
              <a:rPr lang="he-IL" sz="1200" dirty="0" smtClean="0"/>
              <a:t>  </a:t>
            </a:r>
            <a:r>
              <a:rPr lang="he-IL" sz="2400" dirty="0" smtClean="0"/>
              <a:t>ב</a:t>
            </a:r>
            <a:r>
              <a:rPr lang="he-IL" sz="1200" dirty="0" smtClean="0"/>
              <a:t>  </a:t>
            </a:r>
            <a:r>
              <a:rPr lang="en-US" sz="1200" dirty="0" smtClean="0"/>
              <a:t> </a:t>
            </a:r>
            <a:r>
              <a:rPr lang="en-US" sz="2400" dirty="0" smtClean="0"/>
              <a:t>a</a:t>
            </a:r>
            <a:r>
              <a:rPr lang="en-US" sz="1200" dirty="0" smtClean="0"/>
              <a:t>i+1</a:t>
            </a:r>
            <a:r>
              <a:rPr lang="he-IL" sz="1200" dirty="0" smtClean="0"/>
              <a:t> </a:t>
            </a:r>
            <a:r>
              <a:rPr lang="he-IL" sz="2400" dirty="0" smtClean="0"/>
              <a:t>אותו הדבר אם זאת הי</a:t>
            </a:r>
            <a:r>
              <a:rPr lang="he-IL" sz="2400" dirty="0"/>
              <a:t>י</a:t>
            </a:r>
            <a:r>
              <a:rPr lang="he-IL" sz="2400" dirty="0" smtClean="0"/>
              <a:t>תה קשת של </a:t>
            </a:r>
            <a:r>
              <a:rPr lang="en-US" sz="2400" dirty="0" smtClean="0"/>
              <a:t>B</a:t>
            </a:r>
            <a:r>
              <a:rPr lang="he-IL" sz="2400" dirty="0" smtClean="0"/>
              <a:t>. בכל אירוע כזה יוצרים קודקוד חדש לקונבולוציה ומיקומו יהיה </a:t>
            </a:r>
            <a:r>
              <a:rPr lang="en-US" sz="2400" dirty="0" smtClean="0"/>
              <a:t>a</a:t>
            </a:r>
            <a:r>
              <a:rPr lang="en-US" sz="1200" dirty="0" smtClean="0"/>
              <a:t>i </a:t>
            </a:r>
            <a:r>
              <a:rPr lang="en-US" sz="2400" dirty="0" smtClean="0"/>
              <a:t>+ b</a:t>
            </a:r>
            <a:r>
              <a:rPr lang="en-US" sz="1200" dirty="0" smtClean="0"/>
              <a:t>i</a:t>
            </a:r>
            <a:r>
              <a:rPr lang="he-IL" sz="1200" dirty="0" smtClean="0"/>
              <a:t>. </a:t>
            </a:r>
            <a:r>
              <a:rPr lang="he-IL" sz="2400" dirty="0" smtClean="0"/>
              <a:t>התהליך יסתיים כשהמשיקים יעשו סיבוב שלם.</a:t>
            </a:r>
            <a:endParaRPr lang="he-IL" sz="1200" dirty="0" smtClean="0"/>
          </a:p>
        </p:txBody>
      </p:sp>
      <p:sp>
        <p:nvSpPr>
          <p:cNvPr id="4" name="Slide Number Placeholder 3"/>
          <p:cNvSpPr>
            <a:spLocks noGrp="1"/>
          </p:cNvSpPr>
          <p:nvPr>
            <p:ph type="sldNum" sz="quarter" idx="12"/>
          </p:nvPr>
        </p:nvSpPr>
        <p:spPr/>
        <p:txBody>
          <a:bodyPr/>
          <a:lstStyle/>
          <a:p>
            <a:fld id="{8FC65286-44D6-479A-A650-EC6F53070D82}"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5.4 – סכום </a:t>
            </a:r>
            <a:r>
              <a:rPr lang="he-IL" dirty="0" err="1" smtClean="0"/>
              <a:t>מינקובסקי</a:t>
            </a:r>
            <a:endParaRPr lang="en-US" dirty="0"/>
          </a:p>
        </p:txBody>
      </p:sp>
      <p:pic>
        <p:nvPicPr>
          <p:cNvPr id="4098" name="Picture 2" descr="C:\Users\Gil\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224" y="2514600"/>
            <a:ext cx="6049963" cy="3848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0551" y="1219200"/>
            <a:ext cx="5801307" cy="1200329"/>
          </a:xfrm>
          <a:prstGeom prst="rect">
            <a:avLst/>
          </a:prstGeom>
          <a:noFill/>
        </p:spPr>
        <p:txBody>
          <a:bodyPr wrap="square" rtlCol="0">
            <a:spAutoFit/>
          </a:bodyPr>
          <a:lstStyle/>
          <a:p>
            <a:pPr algn="r" rtl="1"/>
            <a:r>
              <a:rPr lang="he-IL" dirty="0" smtClean="0"/>
              <a:t>עכשיו נעבור על כל מעגלי </a:t>
            </a:r>
            <a:r>
              <a:rPr lang="he-IL" dirty="0" err="1" smtClean="0"/>
              <a:t>הקונבולוציה</a:t>
            </a:r>
            <a:r>
              <a:rPr lang="he-IL" dirty="0" smtClean="0"/>
              <a:t> הנוצרים על ידי </a:t>
            </a:r>
            <a:r>
              <a:rPr lang="he-IL" dirty="0" err="1" smtClean="0"/>
              <a:t>קודקודים</a:t>
            </a:r>
            <a:r>
              <a:rPr lang="he-IL" dirty="0" smtClean="0"/>
              <a:t> מהסוג </a:t>
            </a:r>
            <a:r>
              <a:rPr lang="en-US" dirty="0" err="1" smtClean="0"/>
              <a:t>a</a:t>
            </a:r>
            <a:r>
              <a:rPr lang="en-US" sz="1050" dirty="0" err="1" smtClean="0"/>
              <a:t>i</a:t>
            </a:r>
            <a:r>
              <a:rPr lang="en-US" dirty="0" err="1" smtClean="0"/>
              <a:t>b</a:t>
            </a:r>
            <a:r>
              <a:rPr lang="en-US" sz="1050" dirty="0" err="1" smtClean="0"/>
              <a:t>j</a:t>
            </a:r>
            <a:r>
              <a:rPr lang="en-US" sz="1050" dirty="0" smtClean="0"/>
              <a:t> </a:t>
            </a:r>
            <a:r>
              <a:rPr lang="he-IL" sz="1050" dirty="0" smtClean="0"/>
              <a:t> </a:t>
            </a:r>
            <a:r>
              <a:rPr lang="he-IL" dirty="0"/>
              <a:t>וגם מחיתוכי </a:t>
            </a:r>
            <a:r>
              <a:rPr lang="he-IL" dirty="0" smtClean="0"/>
              <a:t>צלעות. ונבדוק את מספר הליפוף של כל התחומים האלו. נאחד את כל מעגלי </a:t>
            </a:r>
            <a:r>
              <a:rPr lang="he-IL" dirty="0" err="1" smtClean="0"/>
              <a:t>הקונבולוציה</a:t>
            </a:r>
            <a:r>
              <a:rPr lang="he-IL" dirty="0" smtClean="0"/>
              <a:t> עם מספר גדול מ 0, וזה יהיה סכום </a:t>
            </a:r>
            <a:r>
              <a:rPr lang="he-IL" dirty="0" err="1" smtClean="0"/>
              <a:t>מנקובסקי</a:t>
            </a:r>
            <a:r>
              <a:rPr lang="he-IL" dirty="0" smtClean="0"/>
              <a:t>. </a:t>
            </a:r>
            <a:endParaRPr lang="en-US" dirty="0"/>
          </a:p>
        </p:txBody>
      </p:sp>
      <p:sp>
        <p:nvSpPr>
          <p:cNvPr id="3" name="Slide Number Placeholder 2"/>
          <p:cNvSpPr>
            <a:spLocks noGrp="1"/>
          </p:cNvSpPr>
          <p:nvPr>
            <p:ph type="sldNum" sz="quarter" idx="12"/>
          </p:nvPr>
        </p:nvSpPr>
        <p:spPr/>
        <p:txBody>
          <a:bodyPr/>
          <a:lstStyle/>
          <a:p>
            <a:fld id="{8FC65286-44D6-479A-A650-EC6F53070D82}" type="slidenum">
              <a:rPr lang="en-US" smtClean="0"/>
              <a:pPr/>
              <a:t>13</a:t>
            </a:fld>
            <a:endParaRPr lang="en-US"/>
          </a:p>
        </p:txBody>
      </p:sp>
    </p:spTree>
    <p:extLst>
      <p:ext uri="{BB962C8B-B14F-4D97-AF65-F5344CB8AC3E}">
        <p14:creationId xmlns:p14="http://schemas.microsoft.com/office/powerpoint/2010/main" val="4002360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5.4 – ניתוח סיבוכיות</a:t>
            </a:r>
            <a:endParaRPr lang="en-US" dirty="0"/>
          </a:p>
        </p:txBody>
      </p:sp>
      <p:sp>
        <p:nvSpPr>
          <p:cNvPr id="3" name="Content Placeholder 2"/>
          <p:cNvSpPr>
            <a:spLocks noGrp="1"/>
          </p:cNvSpPr>
          <p:nvPr>
            <p:ph sz="quarter" idx="1"/>
          </p:nvPr>
        </p:nvSpPr>
        <p:spPr>
          <a:xfrm>
            <a:off x="914400" y="1219200"/>
            <a:ext cx="7772400" cy="4800600"/>
          </a:xfrm>
        </p:spPr>
        <p:txBody>
          <a:bodyPr>
            <a:normAutofit/>
          </a:bodyPr>
          <a:lstStyle/>
          <a:p>
            <a:pPr marL="0" algn="r" rtl="1">
              <a:buNone/>
            </a:pPr>
            <a:r>
              <a:rPr lang="he-IL" sz="2400" dirty="0" smtClean="0"/>
              <a:t>נסמן </a:t>
            </a:r>
            <a:r>
              <a:rPr lang="en-US" sz="2400" dirty="0" smtClean="0"/>
              <a:t>n</a:t>
            </a:r>
            <a:r>
              <a:rPr lang="he-IL" sz="2400" dirty="0" smtClean="0"/>
              <a:t> מספר הצלעות ב </a:t>
            </a:r>
            <a:r>
              <a:rPr lang="en-US" sz="2400" dirty="0" smtClean="0"/>
              <a:t>A</a:t>
            </a:r>
            <a:r>
              <a:rPr lang="he-IL" sz="2400" dirty="0" smtClean="0"/>
              <a:t> ו </a:t>
            </a:r>
            <a:r>
              <a:rPr lang="en-US" sz="2400" dirty="0" smtClean="0"/>
              <a:t>m</a:t>
            </a:r>
            <a:r>
              <a:rPr lang="he-IL" sz="2400" dirty="0" smtClean="0"/>
              <a:t> מספר הצלעות ב </a:t>
            </a:r>
            <a:r>
              <a:rPr lang="en-US" sz="2400" dirty="0" smtClean="0"/>
              <a:t>B</a:t>
            </a:r>
            <a:endParaRPr lang="he-IL" sz="2400" dirty="0" smtClean="0"/>
          </a:p>
          <a:p>
            <a:pPr marL="0" algn="r" rtl="1">
              <a:buNone/>
            </a:pPr>
            <a:r>
              <a:rPr lang="he-IL" sz="2400" u="sng" dirty="0" smtClean="0"/>
              <a:t>מקרה 1- </a:t>
            </a:r>
            <a:r>
              <a:rPr lang="en-US" sz="2400" u="sng" dirty="0" smtClean="0"/>
              <a:t>A</a:t>
            </a:r>
            <a:r>
              <a:rPr lang="he-IL" sz="2400" u="sng" dirty="0" smtClean="0"/>
              <a:t>,</a:t>
            </a:r>
            <a:r>
              <a:rPr lang="en-US" sz="2400" u="sng" dirty="0" smtClean="0"/>
              <a:t>B</a:t>
            </a:r>
            <a:r>
              <a:rPr lang="he-IL" sz="2400" u="sng" dirty="0" smtClean="0"/>
              <a:t> קמורים</a:t>
            </a:r>
          </a:p>
          <a:p>
            <a:pPr marL="0" algn="r" rtl="1">
              <a:buNone/>
            </a:pPr>
            <a:r>
              <a:rPr lang="he-IL" sz="2400" dirty="0" smtClean="0"/>
              <a:t>מספר הצלעות יהיה לא יותר מ </a:t>
            </a:r>
            <a:r>
              <a:rPr lang="en-US" sz="2400" dirty="0" err="1" smtClean="0"/>
              <a:t>m+n</a:t>
            </a:r>
            <a:r>
              <a:rPr lang="he-IL" sz="2400" dirty="0" smtClean="0"/>
              <a:t>, כלומר סיבוכיות </a:t>
            </a:r>
            <a:r>
              <a:rPr lang="en-US" sz="2400" dirty="0" smtClean="0"/>
              <a:t>O(</a:t>
            </a:r>
            <a:r>
              <a:rPr lang="en-US" sz="2400" dirty="0" err="1" smtClean="0"/>
              <a:t>n+m</a:t>
            </a:r>
            <a:r>
              <a:rPr lang="en-US" sz="2400" dirty="0" smtClean="0"/>
              <a:t>)</a:t>
            </a:r>
            <a:endParaRPr lang="he-IL" sz="2400" dirty="0" smtClean="0"/>
          </a:p>
          <a:p>
            <a:pPr marL="0" algn="r" rtl="1">
              <a:buNone/>
            </a:pPr>
            <a:r>
              <a:rPr lang="he-IL" sz="2400" dirty="0" smtClean="0"/>
              <a:t>נשים לב שבאלגוריתם המתואר המשיק שאנו מעבירים אף פעם לא ילך עם כיוון השעון, ולכן נעבור על כל נקודה פעם אחת.</a:t>
            </a:r>
          </a:p>
          <a:p>
            <a:pPr marL="0" algn="r" rtl="1">
              <a:buNone/>
            </a:pPr>
            <a:r>
              <a:rPr lang="he-IL" sz="2400" dirty="0" smtClean="0"/>
              <a:t>זה חסם הדוק כי כל צלע שלא מקבילה לאף צלע אחרת יוצרת צלע בסכום </a:t>
            </a:r>
            <a:r>
              <a:rPr lang="he-IL" sz="2400" dirty="0" err="1" smtClean="0"/>
              <a:t>מנקובסקי</a:t>
            </a:r>
            <a:r>
              <a:rPr lang="he-IL" sz="2400" dirty="0" smtClean="0"/>
              <a:t>, ואז אם ניקח </a:t>
            </a:r>
            <a:r>
              <a:rPr lang="en-US" sz="2400" dirty="0" smtClean="0"/>
              <a:t>A</a:t>
            </a:r>
            <a:r>
              <a:rPr lang="he-IL" sz="2400" dirty="0" smtClean="0"/>
              <a:t>,</a:t>
            </a:r>
            <a:r>
              <a:rPr lang="en-US" sz="2400" dirty="0" smtClean="0"/>
              <a:t>B </a:t>
            </a:r>
            <a:r>
              <a:rPr lang="he-IL" sz="2400" dirty="0" smtClean="0"/>
              <a:t> כלשהם ללא צלעות מקבילות נקבל </a:t>
            </a:r>
            <a:r>
              <a:rPr lang="en-US" sz="2400" dirty="0" err="1" smtClean="0"/>
              <a:t>m+n</a:t>
            </a:r>
            <a:r>
              <a:rPr lang="he-IL" sz="2400" dirty="0" smtClean="0"/>
              <a:t>.</a:t>
            </a:r>
            <a:endParaRPr lang="en-US" sz="2400" dirty="0" smtClean="0"/>
          </a:p>
          <a:p>
            <a:pPr marL="0" algn="r" rtl="1">
              <a:buNone/>
            </a:pPr>
            <a:endParaRPr lang="en-US" sz="2400" dirty="0"/>
          </a:p>
          <a:p>
            <a:pPr marL="0" algn="r" rtl="1">
              <a:buNone/>
            </a:pPr>
            <a:endParaRPr lang="he-IL" sz="2400" dirty="0" smtClean="0"/>
          </a:p>
          <a:p>
            <a:pPr marL="0" algn="r" rtl="1">
              <a:buNone/>
            </a:pPr>
            <a:endParaRPr lang="he-IL" sz="2400" dirty="0" smtClean="0"/>
          </a:p>
        </p:txBody>
      </p:sp>
      <p:sp>
        <p:nvSpPr>
          <p:cNvPr id="4" name="Slide Number Placeholder 3"/>
          <p:cNvSpPr>
            <a:spLocks noGrp="1"/>
          </p:cNvSpPr>
          <p:nvPr>
            <p:ph type="sldNum" sz="quarter" idx="12"/>
          </p:nvPr>
        </p:nvSpPr>
        <p:spPr/>
        <p:txBody>
          <a:bodyPr/>
          <a:lstStyle/>
          <a:p>
            <a:fld id="{8FC65286-44D6-479A-A650-EC6F53070D82}" type="slidenum">
              <a:rPr lang="en-US" smtClean="0"/>
              <a:pPr/>
              <a:t>14</a:t>
            </a:fld>
            <a:endParaRPr lang="en-US"/>
          </a:p>
        </p:txBody>
      </p:sp>
      <p:sp>
        <p:nvSpPr>
          <p:cNvPr id="5" name="Bevel 4">
            <a:hlinkClick r:id="rId3"/>
          </p:cNvPr>
          <p:cNvSpPr/>
          <p:nvPr/>
        </p:nvSpPr>
        <p:spPr>
          <a:xfrm>
            <a:off x="7010400" y="5410200"/>
            <a:ext cx="1143000" cy="838200"/>
          </a:xfrm>
          <a:prstGeom prst="beve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he-IL" dirty="0" smtClean="0"/>
              <a:t>להדגמה</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5.4 – ניתוח סיבוכיות</a:t>
            </a:r>
            <a:endParaRPr lang="en-US" dirty="0"/>
          </a:p>
        </p:txBody>
      </p:sp>
      <p:sp>
        <p:nvSpPr>
          <p:cNvPr id="3" name="Content Placeholder 2"/>
          <p:cNvSpPr>
            <a:spLocks noGrp="1"/>
          </p:cNvSpPr>
          <p:nvPr>
            <p:ph sz="quarter" idx="1"/>
          </p:nvPr>
        </p:nvSpPr>
        <p:spPr>
          <a:xfrm>
            <a:off x="914400" y="1219200"/>
            <a:ext cx="7772400" cy="4800600"/>
          </a:xfrm>
        </p:spPr>
        <p:txBody>
          <a:bodyPr>
            <a:normAutofit/>
          </a:bodyPr>
          <a:lstStyle/>
          <a:p>
            <a:pPr algn="r" rtl="1">
              <a:buNone/>
            </a:pPr>
            <a:endParaRPr lang="he-IL" sz="2400" dirty="0" smtClean="0"/>
          </a:p>
          <a:p>
            <a:pPr algn="r" rtl="1">
              <a:buNone/>
            </a:pPr>
            <a:endParaRPr lang="he-IL" sz="2400" dirty="0" smtClean="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fld id="{8FC65286-44D6-479A-A650-EC6F53070D82}" type="slidenum">
              <a:rPr lang="en-US" smtClean="0"/>
              <a:pPr/>
              <a:t>15</a:t>
            </a:fld>
            <a:endParaRPr lang="en-US"/>
          </a:p>
        </p:txBody>
      </p:sp>
      <mc:AlternateContent xmlns:mc="http://schemas.openxmlformats.org/markup-compatibility/2006">
        <mc:Choice xmlns:a14="http://schemas.microsoft.com/office/drawing/2010/main" Requires="a14">
          <p:sp>
            <p:nvSpPr>
              <p:cNvPr id="5" name="TextBox 4"/>
              <p:cNvSpPr txBox="1"/>
              <p:nvPr/>
            </p:nvSpPr>
            <p:spPr>
              <a:xfrm>
                <a:off x="711200" y="1371600"/>
                <a:ext cx="7670801" cy="1477328"/>
              </a:xfrm>
              <a:prstGeom prst="rect">
                <a:avLst/>
              </a:prstGeom>
              <a:noFill/>
            </p:spPr>
            <p:txBody>
              <a:bodyPr wrap="square" rtlCol="0">
                <a:spAutoFit/>
              </a:bodyPr>
              <a:lstStyle/>
              <a:p>
                <a:pPr algn="r" rtl="1"/>
                <a:r>
                  <a:rPr lang="he-IL" u="sng" dirty="0"/>
                  <a:t>מקרה 2- </a:t>
                </a:r>
                <a:r>
                  <a:rPr lang="en-US" u="sng" dirty="0"/>
                  <a:t>A</a:t>
                </a:r>
                <a:r>
                  <a:rPr lang="he-IL" u="sng" dirty="0"/>
                  <a:t> קמור</a:t>
                </a:r>
                <a:r>
                  <a:rPr lang="en-US" u="sng" dirty="0"/>
                  <a:t>B </a:t>
                </a:r>
                <a:r>
                  <a:rPr lang="he-IL" u="sng" dirty="0"/>
                  <a:t> לא קמור</a:t>
                </a:r>
              </a:p>
              <a:p>
                <a:pPr algn="r" rtl="1"/>
                <a:r>
                  <a:rPr lang="he-IL" dirty="0" smtClean="0"/>
                  <a:t>במצולע </a:t>
                </a:r>
                <a:r>
                  <a:rPr lang="en-US" dirty="0" smtClean="0"/>
                  <a:t>B</a:t>
                </a:r>
                <a:r>
                  <a:rPr lang="he-IL" dirty="0" smtClean="0"/>
                  <a:t> יכול להיות מצב שכל 3 </a:t>
                </a:r>
                <a:r>
                  <a:rPr lang="he-IL" dirty="0" err="1" smtClean="0"/>
                  <a:t>קודקודים</a:t>
                </a:r>
                <a:r>
                  <a:rPr lang="he-IL" dirty="0" smtClean="0"/>
                  <a:t> המשיק יסתובב ביותר מ 360 מעלות, כלומר נעבור על כל קודקודי כלומר במקרה זה חסם תחתון לסיבוכיות הוא </a:t>
                </a:r>
                <a14:m>
                  <m:oMath xmlns:m="http://schemas.openxmlformats.org/officeDocument/2006/math">
                    <m:r>
                      <m:rPr>
                        <m:sty m:val="p"/>
                      </m:rPr>
                      <a:rPr lang="el-GR" i="1" smtClean="0">
                        <a:latin typeface="Cambria Math"/>
                      </a:rPr>
                      <m:t>Ω</m:t>
                    </m:r>
                    <m:r>
                      <a:rPr lang="en-US" i="1">
                        <a:latin typeface="Cambria Math"/>
                      </a:rPr>
                      <m:t>(</m:t>
                    </m:r>
                    <m:r>
                      <a:rPr lang="en-US" i="1">
                        <a:latin typeface="Cambria Math"/>
                      </a:rPr>
                      <m:t>𝑚𝑛</m:t>
                    </m:r>
                    <m:r>
                      <a:rPr lang="en-US" i="1">
                        <a:latin typeface="Cambria Math"/>
                      </a:rPr>
                      <m:t>)</m:t>
                    </m:r>
                  </m:oMath>
                </a14:m>
                <a:r>
                  <a:rPr lang="he-IL" dirty="0" smtClean="0"/>
                  <a:t>, הוא גם </a:t>
                </a:r>
                <a:r>
                  <a:rPr lang="he-IL" dirty="0" smtClean="0"/>
                  <a:t>הדוק </a:t>
                </a:r>
                <a:r>
                  <a:rPr lang="he-IL" dirty="0" smtClean="0"/>
                  <a:t>כי לכל </a:t>
                </a:r>
                <a:r>
                  <a:rPr lang="he-IL" dirty="0" err="1" smtClean="0"/>
                  <a:t>קודקוד</a:t>
                </a:r>
                <a:r>
                  <a:rPr lang="he-IL" dirty="0" smtClean="0"/>
                  <a:t> ב </a:t>
                </a:r>
                <a:r>
                  <a:rPr lang="en-US" dirty="0" smtClean="0"/>
                  <a:t>B</a:t>
                </a:r>
                <a:r>
                  <a:rPr lang="he-IL" dirty="0" smtClean="0"/>
                  <a:t> לא נעבור יותר מפעם אחת על </a:t>
                </a:r>
                <a:r>
                  <a:rPr lang="en-US" dirty="0" smtClean="0"/>
                  <a:t>n</a:t>
                </a:r>
                <a:r>
                  <a:rPr lang="he-IL" dirty="0" smtClean="0"/>
                  <a:t> קודקודי </a:t>
                </a:r>
                <a:r>
                  <a:rPr lang="en-US" dirty="0" smtClean="0"/>
                  <a:t>A</a:t>
                </a:r>
                <a:r>
                  <a:rPr lang="he-IL" dirty="0" smtClean="0"/>
                  <a:t>. ניתן להראות כי לא יהיו יותר מ </a:t>
                </a:r>
                <a:r>
                  <a:rPr lang="en-US" dirty="0" err="1" smtClean="0"/>
                  <a:t>mn</a:t>
                </a:r>
                <a:r>
                  <a:rPr lang="he-IL" dirty="0" smtClean="0"/>
                  <a:t> מעגלי קונבולוציה בקונבולוציה.</a:t>
                </a:r>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711200" y="1371600"/>
                <a:ext cx="7670801" cy="1477328"/>
              </a:xfrm>
              <a:prstGeom prst="rect">
                <a:avLst/>
              </a:prstGeom>
              <a:blipFill rotWithShape="1">
                <a:blip r:embed="rId3"/>
                <a:stretch>
                  <a:fillRect t="-3306" r="-636" b="-6198"/>
                </a:stretch>
              </a:blipFill>
            </p:spPr>
            <p:txBody>
              <a:bodyPr/>
              <a:lstStyle/>
              <a:p>
                <a:r>
                  <a:rPr lang="en-US">
                    <a:noFill/>
                  </a:rPr>
                  <a:t> </a:t>
                </a:r>
              </a:p>
            </p:txBody>
          </p:sp>
        </mc:Fallback>
      </mc:AlternateContent>
      <p:pic>
        <p:nvPicPr>
          <p:cNvPr id="14" name="Picture 2" descr="C:\Users\Gil\Desktop\Untitled.png"/>
          <p:cNvPicPr>
            <a:picLocks noChangeAspect="1" noChangeArrowheads="1"/>
          </p:cNvPicPr>
          <p:nvPr/>
        </p:nvPicPr>
        <p:blipFill>
          <a:blip r:embed="rId4" cstate="print"/>
          <a:srcRect/>
          <a:stretch>
            <a:fillRect/>
          </a:stretch>
        </p:blipFill>
        <p:spPr bwMode="auto">
          <a:xfrm>
            <a:off x="457200" y="3429000"/>
            <a:ext cx="5410200" cy="270438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C:\Users\Gil\Desktop\Untitled.png"/>
          <p:cNvPicPr>
            <a:picLocks noChangeAspect="1" noChangeArrowheads="1"/>
          </p:cNvPicPr>
          <p:nvPr/>
        </p:nvPicPr>
        <p:blipFill>
          <a:blip r:embed="rId3" cstate="print"/>
          <a:srcRect/>
          <a:stretch>
            <a:fillRect/>
          </a:stretch>
        </p:blipFill>
        <p:spPr bwMode="auto">
          <a:xfrm>
            <a:off x="711200" y="2632075"/>
            <a:ext cx="5954713" cy="3086100"/>
          </a:xfrm>
          <a:prstGeom prst="rect">
            <a:avLst/>
          </a:prstGeom>
          <a:noFill/>
        </p:spPr>
      </p:pic>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5.4 – ניתוח סיבוכיות</a:t>
            </a:r>
            <a:endParaRPr lang="en-US" dirty="0"/>
          </a:p>
        </p:txBody>
      </p:sp>
      <p:sp>
        <p:nvSpPr>
          <p:cNvPr id="3" name="Content Placeholder 2"/>
          <p:cNvSpPr>
            <a:spLocks noGrp="1"/>
          </p:cNvSpPr>
          <p:nvPr>
            <p:ph sz="quarter" idx="1"/>
          </p:nvPr>
        </p:nvSpPr>
        <p:spPr>
          <a:xfrm>
            <a:off x="914400" y="1219200"/>
            <a:ext cx="7772400" cy="4800600"/>
          </a:xfrm>
        </p:spPr>
        <p:txBody>
          <a:bodyPr>
            <a:normAutofit/>
          </a:bodyPr>
          <a:lstStyle/>
          <a:p>
            <a:pPr algn="r" rtl="1">
              <a:buNone/>
            </a:pPr>
            <a:endParaRPr lang="he-IL" sz="2400" dirty="0" smtClean="0"/>
          </a:p>
          <a:p>
            <a:pPr algn="r" rtl="1">
              <a:buNone/>
            </a:pPr>
            <a:endParaRPr lang="he-IL" sz="2400" dirty="0" smtClean="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fld id="{8FC65286-44D6-479A-A650-EC6F53070D82}" type="slidenum">
              <a:rPr lang="en-US" smtClean="0"/>
              <a:pPr/>
              <a:t>16</a:t>
            </a:fld>
            <a:endParaRPr lang="en-US"/>
          </a:p>
        </p:txBody>
      </p:sp>
      <mc:AlternateContent xmlns:mc="http://schemas.openxmlformats.org/markup-compatibility/2006">
        <mc:Choice xmlns:a14="http://schemas.microsoft.com/office/drawing/2010/main" Requires="a14">
          <p:sp>
            <p:nvSpPr>
              <p:cNvPr id="5" name="Rectangle 4"/>
              <p:cNvSpPr/>
              <p:nvPr/>
            </p:nvSpPr>
            <p:spPr>
              <a:xfrm>
                <a:off x="457200" y="1143000"/>
                <a:ext cx="8305800" cy="1200329"/>
              </a:xfrm>
              <a:prstGeom prst="rect">
                <a:avLst/>
              </a:prstGeom>
            </p:spPr>
            <p:txBody>
              <a:bodyPr wrap="square">
                <a:spAutoFit/>
              </a:bodyPr>
              <a:lstStyle/>
              <a:p>
                <a:pPr algn="r" rtl="1"/>
                <a:r>
                  <a:rPr lang="he-IL" u="sng" dirty="0" smtClean="0"/>
                  <a:t>מקרה </a:t>
                </a:r>
                <a:r>
                  <a:rPr lang="en-US" u="sng" dirty="0" smtClean="0"/>
                  <a:t>3</a:t>
                </a:r>
                <a:r>
                  <a:rPr lang="he-IL" u="sng" dirty="0" smtClean="0"/>
                  <a:t>- </a:t>
                </a:r>
                <a:r>
                  <a:rPr lang="en-US" u="sng" dirty="0"/>
                  <a:t>A</a:t>
                </a:r>
                <a:r>
                  <a:rPr lang="he-IL" u="sng" dirty="0"/>
                  <a:t> </a:t>
                </a:r>
                <a:r>
                  <a:rPr lang="he-IL" u="sng" dirty="0" smtClean="0"/>
                  <a:t>לא קמור</a:t>
                </a:r>
                <a:r>
                  <a:rPr lang="en-US" u="sng" dirty="0"/>
                  <a:t>B </a:t>
                </a:r>
                <a:r>
                  <a:rPr lang="he-IL" u="sng" dirty="0"/>
                  <a:t> לא קמור</a:t>
                </a:r>
              </a:p>
              <a:p>
                <a:pPr algn="r" rtl="1"/>
                <a:r>
                  <a:rPr lang="he-IL" dirty="0" smtClean="0"/>
                  <a:t>כמו קודם השלב הראשון באלגוריתם </a:t>
                </a:r>
                <a:r>
                  <a:rPr lang="he-IL" dirty="0" smtClean="0"/>
                  <a:t>ייקח </a:t>
                </a:r>
                <a:r>
                  <a:rPr lang="en-US" dirty="0" smtClean="0"/>
                  <a:t>O(</a:t>
                </a:r>
                <a:r>
                  <a:rPr lang="en-US" dirty="0" err="1" smtClean="0"/>
                  <a:t>mn</a:t>
                </a:r>
                <a:r>
                  <a:rPr lang="en-US" dirty="0" smtClean="0"/>
                  <a:t>)</a:t>
                </a:r>
                <a:r>
                  <a:rPr lang="he-IL" dirty="0" smtClean="0"/>
                  <a:t> כי לכל </a:t>
                </a:r>
                <a:r>
                  <a:rPr lang="he-IL" dirty="0" err="1" smtClean="0"/>
                  <a:t>קודקוד</a:t>
                </a:r>
                <a:r>
                  <a:rPr lang="he-IL" dirty="0" smtClean="0"/>
                  <a:t> ב</a:t>
                </a:r>
                <a:r>
                  <a:rPr lang="he-IL" dirty="0"/>
                  <a:t> </a:t>
                </a:r>
                <a:r>
                  <a:rPr lang="en-US" dirty="0" smtClean="0"/>
                  <a:t>A</a:t>
                </a:r>
                <a:r>
                  <a:rPr lang="he-IL" dirty="0" smtClean="0"/>
                  <a:t> לא נעבור על יותר מכל </a:t>
                </a:r>
                <a:r>
                  <a:rPr lang="he-IL" dirty="0" err="1" smtClean="0"/>
                  <a:t>הקודקודים</a:t>
                </a:r>
                <a:r>
                  <a:rPr lang="he-IL" dirty="0" smtClean="0"/>
                  <a:t> ב</a:t>
                </a:r>
                <a:r>
                  <a:rPr lang="he-IL" dirty="0"/>
                  <a:t> </a:t>
                </a:r>
                <a:r>
                  <a:rPr lang="en-US" dirty="0" smtClean="0"/>
                  <a:t>B</a:t>
                </a:r>
                <a:r>
                  <a:rPr lang="he-IL" dirty="0" smtClean="0"/>
                  <a:t>. אבל בדוגמה ניתן לראות כי יש </a:t>
                </a:r>
                <a14:m>
                  <m:oMath xmlns:m="http://schemas.openxmlformats.org/officeDocument/2006/math">
                    <m:r>
                      <m:rPr>
                        <m:sty m:val="p"/>
                      </m:rPr>
                      <a:rPr lang="el-GR" i="1">
                        <a:latin typeface="Cambria Math"/>
                      </a:rPr>
                      <m:t>Ω</m:t>
                    </m:r>
                    <m:r>
                      <a:rPr lang="en-US" i="1">
                        <a:latin typeface="Cambria Math"/>
                      </a:rPr>
                      <m:t>(</m:t>
                    </m:r>
                    <m:sSup>
                      <m:sSupPr>
                        <m:ctrlPr>
                          <a:rPr lang="en-US" i="1" smtClean="0">
                            <a:latin typeface="Cambria Math"/>
                          </a:rPr>
                        </m:ctrlPr>
                      </m:sSupPr>
                      <m:e>
                        <m:r>
                          <a:rPr lang="en-US" i="1">
                            <a:latin typeface="Cambria Math"/>
                          </a:rPr>
                          <m:t>𝑚</m:t>
                        </m:r>
                      </m:e>
                      <m:sup>
                        <m:r>
                          <a:rPr lang="en-US" b="0" i="1" smtClean="0">
                            <a:latin typeface="Cambria Math"/>
                          </a:rPr>
                          <m:t>2</m:t>
                        </m:r>
                      </m:sup>
                    </m:sSup>
                    <m:sSup>
                      <m:sSupPr>
                        <m:ctrlPr>
                          <a:rPr lang="en-US" i="1" smtClean="0">
                            <a:latin typeface="Cambria Math"/>
                          </a:rPr>
                        </m:ctrlPr>
                      </m:sSupPr>
                      <m:e>
                        <m:r>
                          <a:rPr lang="en-US" i="1">
                            <a:latin typeface="Cambria Math"/>
                          </a:rPr>
                          <m:t>𝑛</m:t>
                        </m:r>
                      </m:e>
                      <m:sup>
                        <m:r>
                          <a:rPr lang="en-US" b="0" i="1" smtClean="0">
                            <a:latin typeface="Cambria Math"/>
                          </a:rPr>
                          <m:t>2</m:t>
                        </m:r>
                      </m:sup>
                    </m:sSup>
                    <m:r>
                      <a:rPr lang="en-US" i="1">
                        <a:latin typeface="Cambria Math"/>
                      </a:rPr>
                      <m:t>)</m:t>
                    </m:r>
                  </m:oMath>
                </a14:m>
                <a:r>
                  <a:rPr lang="he-IL" dirty="0" smtClean="0"/>
                  <a:t> מעגלי קונבולוציה. זה גם החסם העליון לכמות החיתוכים.</a:t>
                </a:r>
                <a:endParaRPr lang="he-IL" dirty="0"/>
              </a:p>
            </p:txBody>
          </p:sp>
        </mc:Choice>
        <mc:Fallback>
          <p:sp>
            <p:nvSpPr>
              <p:cNvPr id="5" name="Rectangle 4"/>
              <p:cNvSpPr>
                <a:spLocks noRot="1" noChangeAspect="1" noMove="1" noResize="1" noEditPoints="1" noAdjustHandles="1" noChangeArrowheads="1" noChangeShapeType="1" noTextEdit="1"/>
              </p:cNvSpPr>
              <p:nvPr/>
            </p:nvSpPr>
            <p:spPr>
              <a:xfrm>
                <a:off x="457200" y="1143000"/>
                <a:ext cx="8305800" cy="1200329"/>
              </a:xfrm>
              <a:prstGeom prst="rect">
                <a:avLst/>
              </a:prstGeom>
              <a:blipFill rotWithShape="1">
                <a:blip r:embed="rId4"/>
                <a:stretch>
                  <a:fillRect t="-4082" r="-514" b="-7143"/>
                </a:stretch>
              </a:blipFill>
            </p:spPr>
            <p:txBody>
              <a:bodyPr/>
              <a:lstStyle/>
              <a:p>
                <a:r>
                  <a:rPr lang="en-US">
                    <a:noFill/>
                  </a:rPr>
                  <a:t> </a:t>
                </a:r>
              </a:p>
            </p:txBody>
          </p:sp>
        </mc:Fallback>
      </mc:AlternateContent>
    </p:spTree>
    <p:extLst>
      <p:ext uri="{BB962C8B-B14F-4D97-AF65-F5344CB8AC3E}">
        <p14:creationId xmlns:p14="http://schemas.microsoft.com/office/powerpoint/2010/main" val="2994370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808038"/>
          </a:xfrm>
        </p:spPr>
        <p:txBody>
          <a:bodyPr>
            <a:normAutofit fontScale="90000"/>
          </a:bodyPr>
          <a:lstStyle/>
          <a:p>
            <a:pPr algn="r" rtl="1"/>
            <a:r>
              <a:rPr lang="he-IL" dirty="0" smtClean="0"/>
              <a:t>פרק 5.5 – קיצור עקומה</a:t>
            </a:r>
            <a:r>
              <a:rPr lang="en-US" dirty="0" smtClean="0"/>
              <a:t>(Curve Shortening)</a:t>
            </a:r>
            <a:r>
              <a:rPr lang="he-IL" dirty="0" smtClean="0"/>
              <a:t> </a:t>
            </a:r>
            <a:endParaRPr lang="en-US" dirty="0"/>
          </a:p>
        </p:txBody>
      </p:sp>
      <p:sp>
        <p:nvSpPr>
          <p:cNvPr id="3" name="Content Placeholder 2"/>
          <p:cNvSpPr>
            <a:spLocks noGrp="1"/>
          </p:cNvSpPr>
          <p:nvPr>
            <p:ph sz="quarter" idx="1"/>
          </p:nvPr>
        </p:nvSpPr>
        <p:spPr>
          <a:xfrm>
            <a:off x="228600" y="1219200"/>
            <a:ext cx="8458200" cy="4800600"/>
          </a:xfrm>
        </p:spPr>
        <p:txBody>
          <a:bodyPr>
            <a:normAutofit/>
          </a:bodyPr>
          <a:lstStyle/>
          <a:p>
            <a:pPr marL="0" indent="0" algn="r" rtl="1">
              <a:buNone/>
            </a:pPr>
            <a:r>
              <a:rPr lang="he-IL" sz="2400" dirty="0" smtClean="0"/>
              <a:t>בפרק זה נדבר על משפט הקרוי </a:t>
            </a:r>
            <a:r>
              <a:rPr lang="en-US" sz="2400" dirty="0" smtClean="0"/>
              <a:t>“curve-shortening theorem” </a:t>
            </a:r>
            <a:r>
              <a:rPr lang="he-IL" sz="2400" dirty="0" smtClean="0"/>
              <a:t>הוא קשור להחלקה של עקומה באותה המידה.</a:t>
            </a:r>
          </a:p>
          <a:p>
            <a:pPr marL="0" indent="0" algn="r" rtl="1">
              <a:buNone/>
            </a:pPr>
            <a:r>
              <a:rPr lang="he-IL" sz="2400" dirty="0" smtClean="0"/>
              <a:t>משפט זה אנלוגי לטכניקה מרכזית בפתרון השארת </a:t>
            </a:r>
            <a:r>
              <a:rPr lang="he-IL" sz="2400" dirty="0" err="1" smtClean="0"/>
              <a:t>פואנקרה</a:t>
            </a:r>
            <a:r>
              <a:rPr lang="he-IL" sz="2400" dirty="0" smtClean="0"/>
              <a:t>(אחת משבע בעיות המילניום),</a:t>
            </a:r>
          </a:p>
          <a:p>
            <a:pPr marL="0" indent="0" algn="r" rtl="1">
              <a:buNone/>
            </a:pPr>
            <a:r>
              <a:rPr lang="he-IL" sz="2400" dirty="0" smtClean="0"/>
              <a:t>ובכך גם נוגע במחקר מתמטי.</a:t>
            </a:r>
            <a:endParaRPr lang="en-US" sz="2400" dirty="0" smtClean="0"/>
          </a:p>
          <a:p>
            <a:pPr marL="0" indent="0" algn="r" rtl="1">
              <a:buNone/>
            </a:pPr>
            <a:endParaRPr lang="he-IL" sz="2400" dirty="0" smtClean="0"/>
          </a:p>
          <a:p>
            <a:pPr marL="0" indent="0" algn="r" rtl="1">
              <a:buNone/>
            </a:pPr>
            <a:endParaRPr lang="he-IL" sz="2400" dirty="0" smtClean="0"/>
          </a:p>
          <a:p>
            <a:pPr marL="0" indent="0" algn="r" rtl="1">
              <a:buNone/>
            </a:pPr>
            <a:endParaRPr lang="he-IL" sz="2400" dirty="0" smtClean="0"/>
          </a:p>
          <a:p>
            <a:pPr marL="0" indent="0" algn="r" rtl="1">
              <a:buNone/>
            </a:pPr>
            <a:endParaRPr lang="he-IL" sz="2400" dirty="0" smtClean="0"/>
          </a:p>
          <a:p>
            <a:pPr marL="0" indent="0" algn="r" rtl="1">
              <a:buNone/>
            </a:pPr>
            <a:endParaRPr lang="he-IL" sz="2400" dirty="0" smtClean="0"/>
          </a:p>
          <a:p>
            <a:pPr marL="0" indent="0" algn="r" rtl="1">
              <a:buNone/>
            </a:pPr>
            <a:endParaRPr lang="he-IL" sz="2400" dirty="0" smtClean="0"/>
          </a:p>
          <a:p>
            <a:pPr marL="0" indent="0" algn="r" rtl="1">
              <a:buNone/>
            </a:pPr>
            <a:endParaRPr lang="he-IL" sz="2400" dirty="0" smtClean="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8915" name="Picture 3" descr="C:\Users\Gil\Desktop\Untitled.png"/>
          <p:cNvPicPr>
            <a:picLocks noChangeAspect="1" noChangeArrowheads="1"/>
          </p:cNvPicPr>
          <p:nvPr/>
        </p:nvPicPr>
        <p:blipFill>
          <a:blip r:embed="rId3" cstate="print"/>
          <a:srcRect/>
          <a:stretch>
            <a:fillRect/>
          </a:stretch>
        </p:blipFill>
        <p:spPr bwMode="auto">
          <a:xfrm>
            <a:off x="228600" y="3200400"/>
            <a:ext cx="3667125" cy="3190875"/>
          </a:xfrm>
          <a:prstGeom prst="rect">
            <a:avLst/>
          </a:prstGeom>
          <a:noFill/>
        </p:spPr>
      </p:pic>
      <p:sp>
        <p:nvSpPr>
          <p:cNvPr id="4" name="Slide Number Placeholder 3"/>
          <p:cNvSpPr>
            <a:spLocks noGrp="1"/>
          </p:cNvSpPr>
          <p:nvPr>
            <p:ph type="sldNum" sz="quarter" idx="12"/>
          </p:nvPr>
        </p:nvSpPr>
        <p:spPr/>
        <p:txBody>
          <a:bodyPr/>
          <a:lstStyle/>
          <a:p>
            <a:fld id="{8FC65286-44D6-479A-A650-EC6F53070D82}"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C:\Users\Gil\Desktop\Untitled.png"/>
          <p:cNvPicPr>
            <a:picLocks noChangeAspect="1" noChangeArrowheads="1"/>
          </p:cNvPicPr>
          <p:nvPr/>
        </p:nvPicPr>
        <p:blipFill>
          <a:blip r:embed="rId3" cstate="print"/>
          <a:srcRect/>
          <a:stretch>
            <a:fillRect/>
          </a:stretch>
        </p:blipFill>
        <p:spPr bwMode="auto">
          <a:xfrm>
            <a:off x="914400" y="3962400"/>
            <a:ext cx="7483850" cy="1981200"/>
          </a:xfrm>
          <a:prstGeom prst="rect">
            <a:avLst/>
          </a:prstGeom>
          <a:noFill/>
        </p:spPr>
      </p:pic>
      <p:sp>
        <p:nvSpPr>
          <p:cNvPr id="2" name="Title 1"/>
          <p:cNvSpPr>
            <a:spLocks noGrp="1"/>
          </p:cNvSpPr>
          <p:nvPr>
            <p:ph type="title"/>
          </p:nvPr>
        </p:nvSpPr>
        <p:spPr>
          <a:xfrm>
            <a:off x="609600" y="228600"/>
            <a:ext cx="8077200" cy="808038"/>
          </a:xfrm>
        </p:spPr>
        <p:txBody>
          <a:bodyPr>
            <a:normAutofit/>
          </a:bodyPr>
          <a:lstStyle/>
          <a:p>
            <a:pPr algn="r" rtl="1"/>
            <a:r>
              <a:rPr lang="he-IL" dirty="0" smtClean="0"/>
              <a:t>פרק 5.5 – </a:t>
            </a:r>
            <a:r>
              <a:rPr lang="he-IL" dirty="0" err="1" smtClean="0"/>
              <a:t>טרנספורמצית</a:t>
            </a:r>
            <a:r>
              <a:rPr lang="he-IL" dirty="0" smtClean="0"/>
              <a:t> נקודת האמצע</a:t>
            </a:r>
            <a:endParaRPr lang="en-US"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Content Placeholder 13"/>
          <p:cNvSpPr>
            <a:spLocks noGrp="1"/>
          </p:cNvSpPr>
          <p:nvPr>
            <p:ph sz="quarter" idx="1"/>
          </p:nvPr>
        </p:nvSpPr>
        <p:spPr/>
        <p:txBody>
          <a:bodyPr/>
          <a:lstStyle/>
          <a:p>
            <a:pPr algn="r" rtl="1">
              <a:buNone/>
            </a:pPr>
            <a:r>
              <a:rPr lang="he-IL" dirty="0" smtClean="0"/>
              <a:t>ננסה להחליק עקומה משוננת בצורה הבאה:</a:t>
            </a:r>
          </a:p>
          <a:p>
            <a:pPr algn="r" rtl="1"/>
            <a:r>
              <a:rPr lang="he-IL" dirty="0" smtClean="0"/>
              <a:t>לכל זוג קודקודים צמודים </a:t>
            </a:r>
            <a:r>
              <a:rPr lang="en-US" dirty="0" smtClean="0"/>
              <a:t>v</a:t>
            </a:r>
            <a:r>
              <a:rPr lang="en-US" sz="1400" dirty="0" smtClean="0"/>
              <a:t>i</a:t>
            </a:r>
            <a:r>
              <a:rPr lang="en-US" sz="2400" dirty="0" smtClean="0"/>
              <a:t>, v</a:t>
            </a:r>
            <a:r>
              <a:rPr lang="en-US" sz="1400" dirty="0" smtClean="0"/>
              <a:t>i+1</a:t>
            </a:r>
            <a:r>
              <a:rPr lang="he-IL" sz="2400" dirty="0" smtClean="0"/>
              <a:t> נגדיר קודקוד חדש כממוצע בינם, ואז תבצר עקומה חדש עם קודקודי הממוצע. </a:t>
            </a:r>
            <a:endParaRPr lang="en-US" dirty="0"/>
          </a:p>
        </p:txBody>
      </p:sp>
      <p:sp>
        <p:nvSpPr>
          <p:cNvPr id="3" name="Slide Number Placeholder 2"/>
          <p:cNvSpPr>
            <a:spLocks noGrp="1"/>
          </p:cNvSpPr>
          <p:nvPr>
            <p:ph type="sldNum" sz="quarter" idx="12"/>
          </p:nvPr>
        </p:nvSpPr>
        <p:spPr/>
        <p:txBody>
          <a:bodyPr/>
          <a:lstStyle/>
          <a:p>
            <a:fld id="{8FC65286-44D6-479A-A650-EC6F53070D82}"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7200" cy="808038"/>
          </a:xfrm>
        </p:spPr>
        <p:txBody>
          <a:bodyPr>
            <a:normAutofit/>
          </a:bodyPr>
          <a:lstStyle/>
          <a:p>
            <a:pPr algn="r" rtl="1"/>
            <a:r>
              <a:rPr lang="he-IL" dirty="0" smtClean="0"/>
              <a:t>פרק 5.5 – </a:t>
            </a:r>
            <a:r>
              <a:rPr lang="he-IL" dirty="0" err="1" smtClean="0"/>
              <a:t>טרנספורמצית</a:t>
            </a:r>
            <a:r>
              <a:rPr lang="he-IL" dirty="0" smtClean="0"/>
              <a:t> נקודת האמצע</a:t>
            </a:r>
            <a:endParaRPr lang="en-US"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Content Placeholder 13"/>
          <p:cNvSpPr>
            <a:spLocks noGrp="1"/>
          </p:cNvSpPr>
          <p:nvPr>
            <p:ph sz="quarter" idx="1"/>
          </p:nvPr>
        </p:nvSpPr>
        <p:spPr>
          <a:xfrm>
            <a:off x="914400" y="1447800"/>
            <a:ext cx="7772400" cy="609600"/>
          </a:xfrm>
        </p:spPr>
        <p:txBody>
          <a:bodyPr/>
          <a:lstStyle/>
          <a:p>
            <a:pPr algn="r" rtl="1">
              <a:buNone/>
            </a:pPr>
            <a:r>
              <a:rPr lang="he-IL" dirty="0" smtClean="0"/>
              <a:t>הראו כי בהפעלת הטרנספורמציה מתקצרת העקומה</a:t>
            </a:r>
            <a:endParaRPr lang="en-US" dirty="0"/>
          </a:p>
        </p:txBody>
      </p:sp>
      <p:grpSp>
        <p:nvGrpSpPr>
          <p:cNvPr id="3" name="Group 2"/>
          <p:cNvGrpSpPr/>
          <p:nvPr/>
        </p:nvGrpSpPr>
        <p:grpSpPr>
          <a:xfrm>
            <a:off x="440788" y="2057400"/>
            <a:ext cx="8169812" cy="4614862"/>
            <a:chOff x="440788" y="2057400"/>
            <a:chExt cx="8169812" cy="4614862"/>
          </a:xfrm>
        </p:grpSpPr>
        <p:pic>
          <p:nvPicPr>
            <p:cNvPr id="4" name="Picture 2" descr="C:\Users\Gil\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788" y="2971800"/>
              <a:ext cx="3024119" cy="37004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TextBox 10"/>
                <p:cNvSpPr txBox="1"/>
                <p:nvPr/>
              </p:nvSpPr>
              <p:spPr>
                <a:xfrm>
                  <a:off x="1143000" y="2057400"/>
                  <a:ext cx="7467600" cy="3416320"/>
                </a:xfrm>
                <a:prstGeom prst="rect">
                  <a:avLst/>
                </a:prstGeom>
                <a:noFill/>
              </p:spPr>
              <p:txBody>
                <a:bodyPr wrap="square" rtlCol="0">
                  <a:spAutoFit/>
                </a:bodyPr>
                <a:lstStyle/>
                <a:p>
                  <a:pPr algn="r" rtl="1"/>
                  <a:r>
                    <a:rPr lang="he-IL" sz="2400" dirty="0" smtClean="0"/>
                    <a:t>הוכחה:</a:t>
                  </a:r>
                </a:p>
                <a:p>
                  <a:pPr algn="r" rtl="1"/>
                  <a:endParaRPr lang="he-IL" sz="2400" dirty="0"/>
                </a:p>
                <a:p>
                  <a:pPr algn="r" rtl="1"/>
                  <a:r>
                    <a:rPr lang="he-IL" sz="2400" dirty="0" smtClean="0"/>
                    <a:t>כמו בדוגמה בכל עקומה יתקיים</a:t>
                  </a:r>
                  <a:r>
                    <a:rPr lang="en-US" sz="2400" dirty="0" smtClean="0"/>
                    <a:t>  </a:t>
                  </a:r>
                  <a:r>
                    <a:rPr lang="he-IL" sz="2400" dirty="0" smtClean="0"/>
                    <a:t> </a:t>
                  </a:r>
                  <a:r>
                    <a:rPr lang="en-US" sz="2400" dirty="0" smtClean="0"/>
                    <a:t> AB+BC</a:t>
                  </a:r>
                  <a14:m>
                    <m:oMath xmlns:m="http://schemas.openxmlformats.org/officeDocument/2006/math">
                      <m:r>
                        <a:rPr lang="en-US" sz="2400" i="1" dirty="0" smtClean="0">
                          <a:latin typeface="Cambria Math"/>
                          <a:ea typeface="Cambria Math"/>
                        </a:rPr>
                        <m:t>≥</m:t>
                      </m:r>
                    </m:oMath>
                  </a14:m>
                  <a:r>
                    <a:rPr lang="en-US" sz="2400" dirty="0" smtClean="0"/>
                    <a:t>AC</a:t>
                  </a:r>
                  <a:r>
                    <a:rPr lang="he-IL" sz="2400" dirty="0" smtClean="0"/>
                    <a:t> מאי שיוויון המשולש, ואפילו אם </a:t>
                  </a:r>
                  <a:r>
                    <a:rPr lang="en-US" sz="2400" dirty="0" smtClean="0"/>
                    <a:t>AB, AC</a:t>
                  </a:r>
                  <a:r>
                    <a:rPr lang="he-IL" sz="2400" dirty="0" smtClean="0"/>
                    <a:t> לא קטעים ישרים</a:t>
                  </a:r>
                </a:p>
                <a:p>
                  <a:pPr algn="r" rtl="1"/>
                  <a:r>
                    <a:rPr lang="he-IL" sz="2400" dirty="0" smtClean="0"/>
                    <a:t>יהיה ניתן לחסום בתוכם משולש ש</a:t>
                  </a:r>
                  <a:r>
                    <a:rPr lang="en-US" sz="2400" dirty="0" smtClean="0"/>
                    <a:t>AC</a:t>
                  </a:r>
                  <a:r>
                    <a:rPr lang="he-IL" sz="2400" dirty="0" smtClean="0"/>
                    <a:t> יהיה</a:t>
                  </a:r>
                </a:p>
                <a:p>
                  <a:pPr algn="r" rtl="1"/>
                  <a:r>
                    <a:rPr lang="he-IL" sz="2400" dirty="0" smtClean="0"/>
                    <a:t>בסיס שלו כך שבכל מקרה </a:t>
                  </a:r>
                  <a:r>
                    <a:rPr lang="en-US" sz="2400" dirty="0" smtClean="0"/>
                    <a:t>Ac</a:t>
                  </a:r>
                  <a:r>
                    <a:rPr lang="he-IL" sz="2400" dirty="0" smtClean="0"/>
                    <a:t>יהיה קטן יותר</a:t>
                  </a:r>
                </a:p>
                <a:p>
                  <a:pPr algn="r" rtl="1"/>
                  <a:r>
                    <a:rPr lang="he-IL" sz="2400" dirty="0" smtClean="0"/>
                    <a:t>מהקשתות שהוא החליף. ולכן אם נחבר</a:t>
                  </a:r>
                </a:p>
                <a:p>
                  <a:pPr algn="r" rtl="1"/>
                  <a:r>
                    <a:rPr lang="he-IL" sz="2400" dirty="0" smtClean="0"/>
                    <a:t>את כל האי שוויונות עללו נקבל שאורך העקומה</a:t>
                  </a:r>
                </a:p>
                <a:p>
                  <a:pPr algn="r" rtl="1"/>
                  <a:r>
                    <a:rPr lang="he-IL" sz="2400" dirty="0" smtClean="0"/>
                    <a:t>הכולל קטן.</a:t>
                  </a:r>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143000" y="2057400"/>
                  <a:ext cx="7467600" cy="3416320"/>
                </a:xfrm>
                <a:prstGeom prst="rect">
                  <a:avLst/>
                </a:prstGeom>
                <a:blipFill rotWithShape="1">
                  <a:blip r:embed="rId4"/>
                  <a:stretch>
                    <a:fillRect t="-1250" r="-1224" b="-2321"/>
                  </a:stretch>
                </a:blipFill>
              </p:spPr>
              <p:txBody>
                <a:bodyPr/>
                <a:lstStyle/>
                <a:p>
                  <a:r>
                    <a:rPr lang="en-US">
                      <a:noFill/>
                    </a:rPr>
                    <a:t> </a:t>
                  </a:r>
                </a:p>
              </p:txBody>
            </p:sp>
          </mc:Fallback>
        </mc:AlternateContent>
      </p:grpSp>
      <p:sp>
        <p:nvSpPr>
          <p:cNvPr id="5" name="Slide Number Placeholder 4"/>
          <p:cNvSpPr>
            <a:spLocks noGrp="1"/>
          </p:cNvSpPr>
          <p:nvPr>
            <p:ph type="sldNum" sz="quarter" idx="12"/>
          </p:nvPr>
        </p:nvSpPr>
        <p:spPr/>
        <p:txBody>
          <a:bodyPr/>
          <a:lstStyle/>
          <a:p>
            <a:fld id="{8FC65286-44D6-479A-A650-EC6F53070D82}"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dirty="0" smtClean="0"/>
              <a:t>תזכורת</a:t>
            </a:r>
            <a:endParaRPr lang="en-US" dirty="0"/>
          </a:p>
        </p:txBody>
      </p:sp>
      <p:sp>
        <p:nvSpPr>
          <p:cNvPr id="3" name="Content Placeholder 2"/>
          <p:cNvSpPr>
            <a:spLocks noGrp="1"/>
          </p:cNvSpPr>
          <p:nvPr>
            <p:ph sz="quarter" idx="1"/>
          </p:nvPr>
        </p:nvSpPr>
        <p:spPr/>
        <p:txBody>
          <a:bodyPr/>
          <a:lstStyle/>
          <a:p>
            <a:pPr algn="r" rtl="1"/>
            <a:r>
              <a:rPr lang="he-IL" dirty="0" smtClean="0"/>
              <a:t>סכום </a:t>
            </a:r>
            <a:r>
              <a:rPr lang="he-IL" dirty="0" err="1" smtClean="0"/>
              <a:t>מינקובסקי</a:t>
            </a:r>
            <a:r>
              <a:rPr lang="he-IL" dirty="0" smtClean="0"/>
              <a:t> של שתי קבוצות </a:t>
            </a:r>
            <a:r>
              <a:rPr lang="en-US" dirty="0" smtClean="0"/>
              <a:t>A</a:t>
            </a:r>
            <a:r>
              <a:rPr lang="he-IL" dirty="0" smtClean="0"/>
              <a:t>,</a:t>
            </a:r>
            <a:r>
              <a:rPr lang="en-US" dirty="0" smtClean="0"/>
              <a:t>B</a:t>
            </a:r>
            <a:r>
              <a:rPr lang="he-IL" dirty="0" smtClean="0"/>
              <a:t> מוגדר כ-</a:t>
            </a:r>
          </a:p>
          <a:p>
            <a:pPr algn="r" rtl="1"/>
            <a:endParaRPr lang="he-IL" dirty="0" smtClean="0"/>
          </a:p>
          <a:p>
            <a:pPr algn="r" rtl="1"/>
            <a:endParaRPr lang="he-IL" dirty="0" smtClean="0"/>
          </a:p>
          <a:p>
            <a:pPr algn="r" rtl="1"/>
            <a:endParaRPr lang="en-US" dirty="0"/>
          </a:p>
        </p:txBody>
      </p:sp>
      <p:pic>
        <p:nvPicPr>
          <p:cNvPr id="2051" name="Picture 3" descr="C:\Users\Gil\Desktop\1.png"/>
          <p:cNvPicPr>
            <a:picLocks noChangeAspect="1" noChangeArrowheads="1"/>
          </p:cNvPicPr>
          <p:nvPr/>
        </p:nvPicPr>
        <p:blipFill>
          <a:blip r:embed="rId2" cstate="print"/>
          <a:srcRect/>
          <a:stretch>
            <a:fillRect/>
          </a:stretch>
        </p:blipFill>
        <p:spPr bwMode="auto">
          <a:xfrm>
            <a:off x="4133850" y="2057400"/>
            <a:ext cx="4229100" cy="457200"/>
          </a:xfrm>
          <a:prstGeom prst="rect">
            <a:avLst/>
          </a:prstGeom>
          <a:noFill/>
        </p:spPr>
      </p:pic>
      <p:pic>
        <p:nvPicPr>
          <p:cNvPr id="2052" name="Picture 4" descr="C:\Users\Gil\Desktop\Untitled.png"/>
          <p:cNvPicPr>
            <a:picLocks noChangeAspect="1" noChangeArrowheads="1"/>
          </p:cNvPicPr>
          <p:nvPr/>
        </p:nvPicPr>
        <p:blipFill>
          <a:blip r:embed="rId3" cstate="print"/>
          <a:srcRect/>
          <a:stretch>
            <a:fillRect/>
          </a:stretch>
        </p:blipFill>
        <p:spPr bwMode="auto">
          <a:xfrm>
            <a:off x="457200" y="2971800"/>
            <a:ext cx="7880949" cy="2895600"/>
          </a:xfrm>
          <a:prstGeom prst="rect">
            <a:avLst/>
          </a:prstGeom>
          <a:noFill/>
        </p:spPr>
      </p:pic>
      <p:sp>
        <p:nvSpPr>
          <p:cNvPr id="4" name="Slide Number Placeholder 3"/>
          <p:cNvSpPr>
            <a:spLocks noGrp="1"/>
          </p:cNvSpPr>
          <p:nvPr>
            <p:ph type="sldNum" sz="quarter" idx="12"/>
          </p:nvPr>
        </p:nvSpPr>
        <p:spPr/>
        <p:txBody>
          <a:bodyPr/>
          <a:lstStyle/>
          <a:p>
            <a:fld id="{8FC65286-44D6-479A-A650-EC6F53070D82}"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7200" cy="808038"/>
          </a:xfrm>
        </p:spPr>
        <p:txBody>
          <a:bodyPr>
            <a:normAutofit/>
          </a:bodyPr>
          <a:lstStyle/>
          <a:p>
            <a:pPr algn="r" rtl="1"/>
            <a:r>
              <a:rPr lang="he-IL" dirty="0" smtClean="0"/>
              <a:t>פרק 5.5 – </a:t>
            </a:r>
            <a:r>
              <a:rPr lang="he-IL" dirty="0" err="1" smtClean="0"/>
              <a:t>טרנספורמצית</a:t>
            </a:r>
            <a:r>
              <a:rPr lang="he-IL" dirty="0" smtClean="0"/>
              <a:t> נקודת האמצע</a:t>
            </a:r>
            <a:endParaRPr lang="en-US"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Content Placeholder 13"/>
          <p:cNvSpPr>
            <a:spLocks noGrp="1"/>
          </p:cNvSpPr>
          <p:nvPr>
            <p:ph sz="quarter" idx="1"/>
          </p:nvPr>
        </p:nvSpPr>
        <p:spPr>
          <a:xfrm>
            <a:off x="304800" y="1447800"/>
            <a:ext cx="8382000" cy="609600"/>
          </a:xfrm>
        </p:spPr>
        <p:txBody>
          <a:bodyPr>
            <a:normAutofit fontScale="85000" lnSpcReduction="10000"/>
          </a:bodyPr>
          <a:lstStyle/>
          <a:p>
            <a:pPr algn="r" rtl="1">
              <a:buNone/>
            </a:pPr>
            <a:r>
              <a:rPr lang="he-IL" dirty="0" smtClean="0"/>
              <a:t>שאלה: האם הטרנספורמציה שומרת על פשטות העקומה(חיתוך עם עצמה)? </a:t>
            </a:r>
            <a:endParaRPr lang="en-US" dirty="0"/>
          </a:p>
        </p:txBody>
      </p:sp>
      <p:grpSp>
        <p:nvGrpSpPr>
          <p:cNvPr id="82" name="Group 81"/>
          <p:cNvGrpSpPr/>
          <p:nvPr/>
        </p:nvGrpSpPr>
        <p:grpSpPr>
          <a:xfrm>
            <a:off x="381000" y="2057400"/>
            <a:ext cx="8153400" cy="1982788"/>
            <a:chOff x="381000" y="2057400"/>
            <a:chExt cx="8153400" cy="1982788"/>
          </a:xfrm>
        </p:grpSpPr>
        <p:sp>
          <p:nvSpPr>
            <p:cNvPr id="9" name="TextBox 8"/>
            <p:cNvSpPr txBox="1"/>
            <p:nvPr/>
          </p:nvSpPr>
          <p:spPr>
            <a:xfrm>
              <a:off x="1066800" y="2057400"/>
              <a:ext cx="7467600" cy="369332"/>
            </a:xfrm>
            <a:prstGeom prst="rect">
              <a:avLst/>
            </a:prstGeom>
            <a:noFill/>
          </p:spPr>
          <p:txBody>
            <a:bodyPr wrap="square" rtlCol="0">
              <a:spAutoFit/>
            </a:bodyPr>
            <a:lstStyle/>
            <a:p>
              <a:pPr algn="r" rtl="1"/>
              <a:r>
                <a:rPr lang="he-IL" dirty="0" smtClean="0"/>
                <a:t>תשובה: לא בהכרח דוגמה:</a:t>
              </a:r>
              <a:endParaRPr lang="en-US" dirty="0"/>
            </a:p>
          </p:txBody>
        </p:sp>
        <p:cxnSp>
          <p:nvCxnSpPr>
            <p:cNvPr id="17" name="Straight Arrow Connector 16"/>
            <p:cNvCxnSpPr/>
            <p:nvPr/>
          </p:nvCxnSpPr>
          <p:spPr>
            <a:xfrm rot="5400000">
              <a:off x="1372394" y="3352006"/>
              <a:ext cx="1371600" cy="1588"/>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381000" y="2667000"/>
              <a:ext cx="1677988" cy="1588"/>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229394" y="2818606"/>
              <a:ext cx="304800" cy="1588"/>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381000" y="2971800"/>
              <a:ext cx="379412" cy="1588"/>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a:off x="762000" y="2971800"/>
              <a:ext cx="379412" cy="1588"/>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1143000" y="2971800"/>
              <a:ext cx="379412" cy="1588"/>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1524000" y="2971800"/>
              <a:ext cx="379412" cy="1588"/>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1715294" y="3161506"/>
              <a:ext cx="381000" cy="1588"/>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H="1" flipV="1">
              <a:off x="1753394" y="3504406"/>
              <a:ext cx="304800" cy="1588"/>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1715294" y="3847306"/>
              <a:ext cx="381000" cy="1588"/>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a:off x="1905000" y="4038600"/>
              <a:ext cx="152400" cy="1588"/>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105400" y="2743200"/>
              <a:ext cx="838200" cy="685800"/>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flipV="1">
              <a:off x="4267200" y="2744788"/>
              <a:ext cx="841248" cy="150812"/>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6200000" flipV="1">
              <a:off x="4267994" y="2896394"/>
              <a:ext cx="152400" cy="150812"/>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0800000">
              <a:off x="4419600" y="3048000"/>
              <a:ext cx="393192" cy="1588"/>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a:off x="4800600" y="3048000"/>
              <a:ext cx="457200" cy="1588"/>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0800000">
              <a:off x="5257800" y="3048000"/>
              <a:ext cx="381000" cy="1588"/>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5695982" y="3295618"/>
              <a:ext cx="192024" cy="1588"/>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flipH="1" flipV="1">
              <a:off x="5639594" y="3580606"/>
              <a:ext cx="304800" cy="1588"/>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flipH="1" flipV="1">
              <a:off x="5715794" y="3809206"/>
              <a:ext cx="152400" cy="1588"/>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5638800" y="3581400"/>
              <a:ext cx="457200" cy="152400"/>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6200000" flipV="1">
              <a:off x="5638800" y="3048000"/>
              <a:ext cx="152400" cy="152400"/>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81" name="Right Arrow 80"/>
            <p:cNvSpPr/>
            <p:nvPr/>
          </p:nvSpPr>
          <p:spPr>
            <a:xfrm>
              <a:off x="2590800" y="29718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609600" y="4648200"/>
            <a:ext cx="7848600" cy="646331"/>
          </a:xfrm>
          <a:prstGeom prst="rect">
            <a:avLst/>
          </a:prstGeom>
          <a:noFill/>
        </p:spPr>
        <p:txBody>
          <a:bodyPr wrap="square" rtlCol="0">
            <a:spAutoFit/>
          </a:bodyPr>
          <a:lstStyle/>
          <a:p>
            <a:pPr algn="r" rtl="1"/>
            <a:r>
              <a:rPr lang="he-IL" dirty="0" smtClean="0"/>
              <a:t>בגלל שטרנספורמציה זו לא שומרת על פשטות המסילה נעזוב אותה כי היא לא שימושית לצרכים שלנו.</a:t>
            </a:r>
            <a:endParaRPr lang="en-US" dirty="0"/>
          </a:p>
        </p:txBody>
      </p:sp>
      <p:sp>
        <p:nvSpPr>
          <p:cNvPr id="3" name="Slide Number Placeholder 2"/>
          <p:cNvSpPr>
            <a:spLocks noGrp="1"/>
          </p:cNvSpPr>
          <p:nvPr>
            <p:ph type="sldNum" sz="quarter" idx="12"/>
          </p:nvPr>
        </p:nvSpPr>
        <p:spPr/>
        <p:txBody>
          <a:bodyPr/>
          <a:lstStyle/>
          <a:p>
            <a:fld id="{8FC65286-44D6-479A-A650-EC6F53070D82}"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7200" cy="808038"/>
          </a:xfrm>
        </p:spPr>
        <p:txBody>
          <a:bodyPr>
            <a:normAutofit/>
          </a:bodyPr>
          <a:lstStyle/>
          <a:p>
            <a:pPr algn="r" rtl="1"/>
            <a:r>
              <a:rPr lang="he-IL" dirty="0" smtClean="0"/>
              <a:t>פרק 5.5 – טרנספורמצית משוואת החום</a:t>
            </a:r>
            <a:endParaRPr lang="en-US"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Content Placeholder 13"/>
          <p:cNvSpPr>
            <a:spLocks noGrp="1"/>
          </p:cNvSpPr>
          <p:nvPr>
            <p:ph sz="quarter" idx="1"/>
          </p:nvPr>
        </p:nvSpPr>
        <p:spPr>
          <a:xfrm>
            <a:off x="914400" y="1447800"/>
            <a:ext cx="7772400" cy="4800600"/>
          </a:xfrm>
        </p:spPr>
        <p:txBody>
          <a:bodyPr>
            <a:normAutofit/>
          </a:bodyPr>
          <a:lstStyle/>
          <a:p>
            <a:pPr marL="0" algn="r" rtl="1">
              <a:buNone/>
            </a:pPr>
            <a:r>
              <a:rPr lang="he-IL" sz="2800" dirty="0" smtClean="0"/>
              <a:t>תהי </a:t>
            </a:r>
            <a:r>
              <a:rPr lang="en-US" sz="2800" dirty="0" smtClean="0"/>
              <a:t>C(s)</a:t>
            </a:r>
            <a:r>
              <a:rPr lang="he-IL" sz="2800" dirty="0" smtClean="0"/>
              <a:t> עקומה. נרצה להגדיר עקומה לכל </a:t>
            </a:r>
            <a:r>
              <a:rPr lang="en-US" sz="2800" dirty="0" smtClean="0"/>
              <a:t>t&gt;0</a:t>
            </a:r>
            <a:r>
              <a:rPr lang="he-IL" sz="2800" dirty="0" smtClean="0"/>
              <a:t> </a:t>
            </a:r>
            <a:r>
              <a:rPr lang="en-US" sz="2800" dirty="0" smtClean="0"/>
              <a:t>C(</a:t>
            </a:r>
            <a:r>
              <a:rPr lang="en-US" sz="2800" dirty="0" err="1" smtClean="0"/>
              <a:t>s,t</a:t>
            </a:r>
            <a:r>
              <a:rPr lang="en-US" sz="2800" dirty="0" smtClean="0"/>
              <a:t>)</a:t>
            </a:r>
            <a:r>
              <a:rPr lang="he-IL" sz="2800" dirty="0" smtClean="0"/>
              <a:t> עקומה כך ש </a:t>
            </a:r>
            <a:r>
              <a:rPr lang="en-US" sz="2800" dirty="0" smtClean="0"/>
              <a:t>C</a:t>
            </a:r>
            <a:r>
              <a:rPr lang="he-IL" sz="2800" dirty="0" smtClean="0"/>
              <a:t> תהיה רציפה (כלומר השינוי של העקומות יהיה רציף). נסתכל על </a:t>
            </a:r>
            <a:r>
              <a:rPr lang="he-IL" sz="2800" dirty="0" err="1" smtClean="0"/>
              <a:t>המד"ח</a:t>
            </a:r>
            <a:r>
              <a:rPr lang="he-IL" sz="2800" dirty="0" smtClean="0"/>
              <a:t> הבא:</a:t>
            </a:r>
          </a:p>
          <a:p>
            <a:pPr marL="0" algn="r" rtl="1">
              <a:buNone/>
            </a:pPr>
            <a:r>
              <a:rPr lang="he-IL" sz="2800" dirty="0" err="1" smtClean="0"/>
              <a:t>מד"ח</a:t>
            </a:r>
            <a:r>
              <a:rPr lang="he-IL" sz="2800" dirty="0" smtClean="0"/>
              <a:t> זה מתאר את התפלגות החום לאורך זמן באזור נתון וקשור למחקרים רבים בתחומים רבים. </a:t>
            </a:r>
          </a:p>
          <a:p>
            <a:pPr marL="0" algn="r" rtl="1">
              <a:buNone/>
            </a:pPr>
            <a:r>
              <a:rPr lang="he-IL" sz="2800" dirty="0" smtClean="0"/>
              <a:t>המשמעות של משוואה זו במקרה שלנו היא שנשנה את העקומה יותר באזורים בהם היא מבצעת "פניות חדות יותר" (נקודות בהן הנגזרת השנייה (התאוצה) גדולה יותר).</a:t>
            </a:r>
            <a:endParaRPr lang="en-US" sz="2800" dirty="0"/>
          </a:p>
        </p:txBody>
      </p:sp>
      <p:pic>
        <p:nvPicPr>
          <p:cNvPr id="40963" name="Picture 3" descr="C:\Users\Gil\Desktop\Untitled.png"/>
          <p:cNvPicPr>
            <a:picLocks noChangeAspect="1" noChangeArrowheads="1"/>
          </p:cNvPicPr>
          <p:nvPr/>
        </p:nvPicPr>
        <p:blipFill>
          <a:blip r:embed="rId3" cstate="print"/>
          <a:srcRect/>
          <a:stretch>
            <a:fillRect/>
          </a:stretch>
        </p:blipFill>
        <p:spPr bwMode="auto">
          <a:xfrm>
            <a:off x="685800" y="2133600"/>
            <a:ext cx="1447800" cy="880620"/>
          </a:xfrm>
          <a:prstGeom prst="rect">
            <a:avLst/>
          </a:prstGeom>
          <a:noFill/>
        </p:spPr>
      </p:pic>
      <p:sp>
        <p:nvSpPr>
          <p:cNvPr id="3" name="Slide Number Placeholder 2"/>
          <p:cNvSpPr>
            <a:spLocks noGrp="1"/>
          </p:cNvSpPr>
          <p:nvPr>
            <p:ph type="sldNum" sz="quarter" idx="12"/>
          </p:nvPr>
        </p:nvSpPr>
        <p:spPr/>
        <p:txBody>
          <a:bodyPr/>
          <a:lstStyle/>
          <a:p>
            <a:fld id="{8FC65286-44D6-479A-A650-EC6F53070D82}"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C:\Users\Gil\Desktop\Untitled1.png"/>
          <p:cNvPicPr>
            <a:picLocks noChangeAspect="1" noChangeArrowheads="1"/>
          </p:cNvPicPr>
          <p:nvPr/>
        </p:nvPicPr>
        <p:blipFill>
          <a:blip r:embed="rId3" cstate="print"/>
          <a:srcRect/>
          <a:stretch>
            <a:fillRect/>
          </a:stretch>
        </p:blipFill>
        <p:spPr bwMode="auto">
          <a:xfrm>
            <a:off x="3276600" y="3352800"/>
            <a:ext cx="2965076" cy="533400"/>
          </a:xfrm>
          <a:prstGeom prst="rect">
            <a:avLst/>
          </a:prstGeom>
          <a:noFill/>
        </p:spPr>
      </p:pic>
      <p:pic>
        <p:nvPicPr>
          <p:cNvPr id="41988" name="Picture 4" descr="C:\Users\Gil\Desktop\Untitled1.png"/>
          <p:cNvPicPr>
            <a:picLocks noChangeAspect="1" noChangeArrowheads="1"/>
          </p:cNvPicPr>
          <p:nvPr/>
        </p:nvPicPr>
        <p:blipFill>
          <a:blip r:embed="rId4" cstate="print"/>
          <a:srcRect/>
          <a:stretch>
            <a:fillRect/>
          </a:stretch>
        </p:blipFill>
        <p:spPr bwMode="auto">
          <a:xfrm>
            <a:off x="2209800" y="2895600"/>
            <a:ext cx="1400735" cy="476250"/>
          </a:xfrm>
          <a:prstGeom prst="rect">
            <a:avLst/>
          </a:prstGeom>
          <a:noFill/>
        </p:spPr>
      </p:pic>
      <p:pic>
        <p:nvPicPr>
          <p:cNvPr id="41987" name="Picture 3" descr="C:\Users\Gil\Desktop\Untitled1.png"/>
          <p:cNvPicPr>
            <a:picLocks noChangeAspect="1" noChangeArrowheads="1"/>
          </p:cNvPicPr>
          <p:nvPr/>
        </p:nvPicPr>
        <p:blipFill>
          <a:blip r:embed="rId5" cstate="print"/>
          <a:srcRect/>
          <a:stretch>
            <a:fillRect/>
          </a:stretch>
        </p:blipFill>
        <p:spPr bwMode="auto">
          <a:xfrm>
            <a:off x="4148578" y="2895600"/>
            <a:ext cx="3949260" cy="685800"/>
          </a:xfrm>
          <a:prstGeom prst="rect">
            <a:avLst/>
          </a:prstGeom>
          <a:noFill/>
        </p:spPr>
      </p:pic>
      <p:sp>
        <p:nvSpPr>
          <p:cNvPr id="2" name="Title 1"/>
          <p:cNvSpPr>
            <a:spLocks noGrp="1"/>
          </p:cNvSpPr>
          <p:nvPr>
            <p:ph type="title"/>
          </p:nvPr>
        </p:nvSpPr>
        <p:spPr>
          <a:xfrm>
            <a:off x="609600" y="228600"/>
            <a:ext cx="8077200" cy="808038"/>
          </a:xfrm>
        </p:spPr>
        <p:txBody>
          <a:bodyPr>
            <a:normAutofit/>
          </a:bodyPr>
          <a:lstStyle/>
          <a:p>
            <a:pPr algn="r" rtl="1"/>
            <a:r>
              <a:rPr lang="he-IL" dirty="0" smtClean="0"/>
              <a:t>פרק 5.5 – </a:t>
            </a:r>
            <a:r>
              <a:rPr lang="he-IL" dirty="0" err="1" smtClean="0"/>
              <a:t>טרנספורמצית</a:t>
            </a:r>
            <a:r>
              <a:rPr lang="he-IL" dirty="0" smtClean="0"/>
              <a:t> משוואת החום</a:t>
            </a:r>
            <a:endParaRPr lang="en-US"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Content Placeholder 13"/>
          <p:cNvSpPr>
            <a:spLocks noGrp="1"/>
          </p:cNvSpPr>
          <p:nvPr>
            <p:ph sz="quarter" idx="1"/>
          </p:nvPr>
        </p:nvSpPr>
        <p:spPr>
          <a:xfrm>
            <a:off x="914400" y="1447800"/>
            <a:ext cx="7772400" cy="4800600"/>
          </a:xfrm>
        </p:spPr>
        <p:txBody>
          <a:bodyPr>
            <a:normAutofit/>
          </a:bodyPr>
          <a:lstStyle/>
          <a:p>
            <a:pPr algn="r" rtl="1">
              <a:buNone/>
            </a:pPr>
            <a:r>
              <a:rPr lang="he-IL" sz="2800" dirty="0" smtClean="0"/>
              <a:t>דוגמה לשימוש במשוואה, ניקח את </a:t>
            </a:r>
            <a:endParaRPr lang="en-US" sz="2800" dirty="0" smtClean="0"/>
          </a:p>
          <a:p>
            <a:pPr marL="0" algn="r" rtl="1">
              <a:buNone/>
            </a:pPr>
            <a:r>
              <a:rPr lang="en-US" sz="2800" dirty="0" smtClean="0"/>
              <a:t>C = (</a:t>
            </a:r>
            <a:r>
              <a:rPr lang="en-US" sz="2800" dirty="0" err="1" smtClean="0"/>
              <a:t>cos</a:t>
            </a:r>
            <a:r>
              <a:rPr lang="en-US" sz="2800" dirty="0" smtClean="0"/>
              <a:t>(s), sin(s))</a:t>
            </a:r>
            <a:r>
              <a:rPr lang="he-IL" sz="2800" dirty="0" smtClean="0"/>
              <a:t> להיות מעגל אז מסימטריות של המעגל ננחש ש</a:t>
            </a:r>
            <a:endParaRPr lang="en-US" sz="2800" dirty="0" smtClean="0"/>
          </a:p>
          <a:p>
            <a:pPr algn="r" rtl="1">
              <a:buNone/>
            </a:pPr>
            <a:r>
              <a:rPr lang="he-IL" sz="2800" dirty="0" smtClean="0"/>
              <a:t>ואז                                         ולכן </a:t>
            </a:r>
          </a:p>
          <a:p>
            <a:pPr algn="r" rtl="1">
              <a:buNone/>
            </a:pPr>
            <a:r>
              <a:rPr lang="he-IL" sz="2800" dirty="0" smtClean="0"/>
              <a:t>ואז הפתרון יהיה </a:t>
            </a:r>
          </a:p>
          <a:p>
            <a:pPr algn="r" rtl="1">
              <a:buNone/>
            </a:pPr>
            <a:r>
              <a:rPr lang="he-IL" sz="2800" dirty="0" smtClean="0"/>
              <a:t>כלומר הפעלת הטרנספורמציה על המעגל תכווץ בפקטור</a:t>
            </a:r>
          </a:p>
          <a:p>
            <a:pPr algn="r" rtl="1">
              <a:buNone/>
            </a:pPr>
            <a:r>
              <a:rPr lang="he-IL" sz="2800" dirty="0" smtClean="0"/>
              <a:t>כלומר פי </a:t>
            </a:r>
            <a:r>
              <a:rPr lang="en-US" sz="2800" dirty="0" smtClean="0"/>
              <a:t>e</a:t>
            </a:r>
            <a:r>
              <a:rPr lang="he-IL" sz="2800" dirty="0" smtClean="0"/>
              <a:t> כל שנייה. </a:t>
            </a:r>
            <a:endParaRPr lang="en-US" sz="2800" dirty="0"/>
          </a:p>
        </p:txBody>
      </p:sp>
      <p:pic>
        <p:nvPicPr>
          <p:cNvPr id="41986" name="Picture 2" descr="C:\Users\Gil\Desktop\Untitled1.png"/>
          <p:cNvPicPr>
            <a:picLocks noChangeAspect="1" noChangeArrowheads="1"/>
          </p:cNvPicPr>
          <p:nvPr/>
        </p:nvPicPr>
        <p:blipFill>
          <a:blip r:embed="rId6" cstate="print"/>
          <a:srcRect/>
          <a:stretch>
            <a:fillRect/>
          </a:stretch>
        </p:blipFill>
        <p:spPr bwMode="auto">
          <a:xfrm>
            <a:off x="3200400" y="2362200"/>
            <a:ext cx="3294993" cy="457200"/>
          </a:xfrm>
          <a:prstGeom prst="rect">
            <a:avLst/>
          </a:prstGeom>
          <a:noFill/>
        </p:spPr>
      </p:pic>
      <p:pic>
        <p:nvPicPr>
          <p:cNvPr id="41990" name="Picture 6" descr="C:\Users\Gil\Desktop\Untitled.png"/>
          <p:cNvPicPr>
            <a:picLocks noChangeAspect="1" noChangeArrowheads="1"/>
          </p:cNvPicPr>
          <p:nvPr/>
        </p:nvPicPr>
        <p:blipFill>
          <a:blip r:embed="rId7" cstate="print"/>
          <a:srcRect/>
          <a:stretch>
            <a:fillRect/>
          </a:stretch>
        </p:blipFill>
        <p:spPr bwMode="auto">
          <a:xfrm>
            <a:off x="533400" y="3810000"/>
            <a:ext cx="508000" cy="544286"/>
          </a:xfrm>
          <a:prstGeom prst="rect">
            <a:avLst/>
          </a:prstGeom>
          <a:noFill/>
        </p:spPr>
      </p:pic>
      <p:sp>
        <p:nvSpPr>
          <p:cNvPr id="3" name="Slide Number Placeholder 2"/>
          <p:cNvSpPr>
            <a:spLocks noGrp="1"/>
          </p:cNvSpPr>
          <p:nvPr>
            <p:ph type="sldNum" sz="quarter" idx="12"/>
          </p:nvPr>
        </p:nvSpPr>
        <p:spPr/>
        <p:txBody>
          <a:bodyPr/>
          <a:lstStyle/>
          <a:p>
            <a:fld id="{8FC65286-44D6-479A-A650-EC6F53070D82}"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5.5 – משפט 5.35</a:t>
            </a:r>
            <a:endParaRPr lang="en-US" dirty="0"/>
          </a:p>
        </p:txBody>
      </p:sp>
      <p:sp>
        <p:nvSpPr>
          <p:cNvPr id="3" name="Content Placeholder 2"/>
          <p:cNvSpPr>
            <a:spLocks noGrp="1"/>
          </p:cNvSpPr>
          <p:nvPr>
            <p:ph sz="quarter" idx="1"/>
          </p:nvPr>
        </p:nvSpPr>
        <p:spPr>
          <a:xfrm>
            <a:off x="914400" y="1219200"/>
            <a:ext cx="7772400" cy="4800600"/>
          </a:xfrm>
        </p:spPr>
        <p:txBody>
          <a:bodyPr>
            <a:normAutofit/>
          </a:bodyPr>
          <a:lstStyle/>
          <a:p>
            <a:pPr marL="0" algn="r" rtl="1">
              <a:buNone/>
            </a:pPr>
            <a:r>
              <a:rPr lang="he-IL" sz="2400" dirty="0" smtClean="0"/>
              <a:t>כל עקומה חלקה, פשוטה וסגורה מתפתחת תחת הזרימה המוגדרת בשקפים הקודמים לנקודה (עיגול שרדיוסו הולך ל</a:t>
            </a:r>
            <a:r>
              <a:rPr lang="en-US" sz="2400" dirty="0" smtClean="0"/>
              <a:t> </a:t>
            </a:r>
            <a:r>
              <a:rPr lang="he-IL" sz="2400" dirty="0" smtClean="0"/>
              <a:t>0) ללא "התנגשויות".</a:t>
            </a:r>
          </a:p>
          <a:p>
            <a:pPr marL="0" algn="r" rtl="1">
              <a:buNone/>
            </a:pPr>
            <a:endParaRPr lang="en-US" sz="2400" dirty="0" smtClean="0"/>
          </a:p>
          <a:p>
            <a:pPr marL="0" algn="r" rtl="1">
              <a:buNone/>
            </a:pPr>
            <a:r>
              <a:rPr lang="he-IL" sz="2400" dirty="0" smtClean="0"/>
              <a:t>דוגמאות: </a:t>
            </a:r>
          </a:p>
          <a:p>
            <a:pPr marL="0" algn="r" rtl="1">
              <a:buNone/>
            </a:pPr>
            <a:endParaRPr lang="he-IL" sz="2400" dirty="0" smtClean="0"/>
          </a:p>
        </p:txBody>
      </p:sp>
      <p:sp>
        <p:nvSpPr>
          <p:cNvPr id="5" name="Bevel 4">
            <a:hlinkClick r:id="rId3"/>
          </p:cNvPr>
          <p:cNvSpPr/>
          <p:nvPr/>
        </p:nvSpPr>
        <p:spPr>
          <a:xfrm>
            <a:off x="5105400" y="3657600"/>
            <a:ext cx="1143000" cy="838200"/>
          </a:xfrm>
          <a:prstGeom prst="beve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he-IL" dirty="0" smtClean="0"/>
              <a:t>ו</a:t>
            </a:r>
            <a:r>
              <a:rPr lang="he-IL" dirty="0"/>
              <a:t>י</a:t>
            </a:r>
            <a:r>
              <a:rPr lang="he-IL" dirty="0" smtClean="0"/>
              <a:t>דאו 1</a:t>
            </a:r>
            <a:endParaRPr lang="en-US" dirty="0"/>
          </a:p>
        </p:txBody>
      </p:sp>
      <p:sp>
        <p:nvSpPr>
          <p:cNvPr id="9" name="Bevel 8">
            <a:hlinkClick r:id="rId4"/>
          </p:cNvPr>
          <p:cNvSpPr/>
          <p:nvPr/>
        </p:nvSpPr>
        <p:spPr>
          <a:xfrm>
            <a:off x="3467100" y="3657600"/>
            <a:ext cx="1143000" cy="838200"/>
          </a:xfrm>
          <a:prstGeom prst="beve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he-IL" dirty="0" smtClean="0"/>
              <a:t>וידאו 2</a:t>
            </a:r>
            <a:endParaRPr lang="en-US" dirty="0"/>
          </a:p>
        </p:txBody>
      </p:sp>
      <p:sp>
        <p:nvSpPr>
          <p:cNvPr id="4" name="Slide Number Placeholder 3"/>
          <p:cNvSpPr>
            <a:spLocks noGrp="1"/>
          </p:cNvSpPr>
          <p:nvPr>
            <p:ph type="sldNum" sz="quarter" idx="12"/>
          </p:nvPr>
        </p:nvSpPr>
        <p:spPr/>
        <p:txBody>
          <a:bodyPr/>
          <a:lstStyle/>
          <a:p>
            <a:fld id="{8FC65286-44D6-479A-A650-EC6F53070D82}"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6" descr="C:\Users\Gil\Desktop\Untitled.png"/>
          <p:cNvPicPr>
            <a:picLocks noChangeAspect="1" noChangeArrowheads="1"/>
          </p:cNvPicPr>
          <p:nvPr/>
        </p:nvPicPr>
        <p:blipFill>
          <a:blip r:embed="rId3" cstate="print"/>
          <a:srcRect/>
          <a:stretch>
            <a:fillRect/>
          </a:stretch>
        </p:blipFill>
        <p:spPr bwMode="auto">
          <a:xfrm>
            <a:off x="6733918" y="3886200"/>
            <a:ext cx="1887794" cy="609600"/>
          </a:xfrm>
          <a:prstGeom prst="rect">
            <a:avLst/>
          </a:prstGeom>
          <a:noFill/>
        </p:spPr>
      </p:pic>
      <p:sp>
        <p:nvSpPr>
          <p:cNvPr id="2" name="Title 1"/>
          <p:cNvSpPr>
            <a:spLocks noGrp="1"/>
          </p:cNvSpPr>
          <p:nvPr>
            <p:ph type="title"/>
          </p:nvPr>
        </p:nvSpPr>
        <p:spPr>
          <a:xfrm>
            <a:off x="609600" y="228600"/>
            <a:ext cx="8077200" cy="808038"/>
          </a:xfrm>
        </p:spPr>
        <p:txBody>
          <a:bodyPr>
            <a:normAutofit/>
          </a:bodyPr>
          <a:lstStyle/>
          <a:p>
            <a:pPr algn="r" rtl="1"/>
            <a:r>
              <a:rPr lang="he-IL" dirty="0" smtClean="0"/>
              <a:t>פרק 5.5 –קיצור עקומה למצולעים</a:t>
            </a:r>
            <a:endParaRPr lang="en-US"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Content Placeholder 13"/>
          <p:cNvSpPr>
            <a:spLocks noGrp="1"/>
          </p:cNvSpPr>
          <p:nvPr>
            <p:ph sz="quarter" idx="1"/>
          </p:nvPr>
        </p:nvSpPr>
        <p:spPr>
          <a:xfrm>
            <a:off x="838200" y="1447800"/>
            <a:ext cx="7848600" cy="4800600"/>
          </a:xfrm>
        </p:spPr>
        <p:txBody>
          <a:bodyPr>
            <a:normAutofit/>
          </a:bodyPr>
          <a:lstStyle/>
          <a:p>
            <a:pPr marL="0" algn="r" rtl="1">
              <a:buNone/>
            </a:pPr>
            <a:r>
              <a:rPr lang="he-IL" sz="2800" dirty="0" smtClean="0"/>
              <a:t>המשפט הקודם לא פועל למסילות לא חלקות כי הוא דורש נגזרת בכל נקודה ולכן גם לא למצולעים.</a:t>
            </a:r>
          </a:p>
          <a:p>
            <a:pPr algn="r" rtl="1">
              <a:buNone/>
            </a:pPr>
            <a:r>
              <a:rPr lang="he-IL" sz="2800" dirty="0" smtClean="0"/>
              <a:t>ננסה כעת להכליל את המשפט הקודם למצולעים.</a:t>
            </a:r>
          </a:p>
          <a:p>
            <a:pPr algn="r" rtl="1">
              <a:buNone/>
            </a:pPr>
            <a:r>
              <a:rPr lang="he-IL" sz="2800" dirty="0" smtClean="0"/>
              <a:t>נסתכל על השיטה הבאה: נגדיר</a:t>
            </a:r>
          </a:p>
          <a:p>
            <a:pPr algn="r" rtl="1">
              <a:buNone/>
            </a:pPr>
            <a:r>
              <a:rPr lang="he-IL" sz="2800" dirty="0" smtClean="0"/>
              <a:t>וכעת נעביר כל קודקוד במצולע לקודקוד במצולע חדש</a:t>
            </a:r>
          </a:p>
          <a:p>
            <a:pPr marL="0" algn="r" rtl="1">
              <a:buNone/>
            </a:pPr>
            <a:r>
              <a:rPr lang="he-IL" sz="2800" dirty="0" smtClean="0"/>
              <a:t>                   כש</a:t>
            </a:r>
            <a:r>
              <a:rPr lang="el-GR" sz="2800" dirty="0" smtClean="0"/>
              <a:t>δ</a:t>
            </a:r>
            <a:r>
              <a:rPr lang="en-US" sz="2800" dirty="0" smtClean="0"/>
              <a:t>&gt;0</a:t>
            </a:r>
            <a:r>
              <a:rPr lang="he-IL" sz="2800" dirty="0" smtClean="0"/>
              <a:t> זה גודל הצעד. מההגדרה ככל ש </a:t>
            </a:r>
            <a:r>
              <a:rPr lang="el-GR" sz="2800" dirty="0" smtClean="0"/>
              <a:t>δ</a:t>
            </a:r>
            <a:r>
              <a:rPr lang="he-IL" sz="2800" dirty="0" smtClean="0"/>
              <a:t> מתקרב ל 0 כך יותר</a:t>
            </a:r>
          </a:p>
          <a:p>
            <a:pPr algn="r" rtl="1">
              <a:buNone/>
            </a:pPr>
            <a:endParaRPr lang="he-IL" sz="2800" dirty="0" smtClean="0"/>
          </a:p>
          <a:p>
            <a:pPr algn="r" rtl="1">
              <a:buNone/>
            </a:pPr>
            <a:endParaRPr lang="he-IL" sz="2800" dirty="0" smtClean="0"/>
          </a:p>
          <a:p>
            <a:pPr algn="r" rtl="1">
              <a:buNone/>
            </a:pPr>
            <a:endParaRPr lang="he-IL" sz="2800" dirty="0" smtClean="0"/>
          </a:p>
          <a:p>
            <a:pPr algn="r" rtl="1">
              <a:buNone/>
            </a:pPr>
            <a:endParaRPr lang="he-IL" sz="2800" dirty="0" smtClean="0"/>
          </a:p>
          <a:p>
            <a:pPr algn="r" rtl="1">
              <a:buNone/>
            </a:pPr>
            <a:endParaRPr lang="en-US" sz="2800" dirty="0"/>
          </a:p>
        </p:txBody>
      </p:sp>
      <p:pic>
        <p:nvPicPr>
          <p:cNvPr id="43012" name="Picture 4" descr="C:\Users\Gil\Desktop\Untitled.png"/>
          <p:cNvPicPr>
            <a:picLocks noChangeAspect="1" noChangeArrowheads="1"/>
          </p:cNvPicPr>
          <p:nvPr/>
        </p:nvPicPr>
        <p:blipFill>
          <a:blip r:embed="rId4" cstate="print"/>
          <a:srcRect/>
          <a:stretch>
            <a:fillRect/>
          </a:stretch>
        </p:blipFill>
        <p:spPr bwMode="auto">
          <a:xfrm>
            <a:off x="1295400" y="2971800"/>
            <a:ext cx="2943239" cy="314326"/>
          </a:xfrm>
          <a:prstGeom prst="rect">
            <a:avLst/>
          </a:prstGeom>
          <a:noFill/>
        </p:spPr>
      </p:pic>
      <p:pic>
        <p:nvPicPr>
          <p:cNvPr id="43013" name="Picture 5" descr="C:\Users\Gil\Desktop\Untitled.png"/>
          <p:cNvPicPr>
            <a:picLocks noChangeAspect="1" noChangeArrowheads="1"/>
          </p:cNvPicPr>
          <p:nvPr/>
        </p:nvPicPr>
        <p:blipFill>
          <a:blip r:embed="rId5" cstate="print"/>
          <a:srcRect/>
          <a:stretch>
            <a:fillRect/>
          </a:stretch>
        </p:blipFill>
        <p:spPr bwMode="auto">
          <a:xfrm>
            <a:off x="304800" y="4267200"/>
            <a:ext cx="4219575" cy="2295525"/>
          </a:xfrm>
          <a:prstGeom prst="rect">
            <a:avLst/>
          </a:prstGeom>
          <a:noFill/>
        </p:spPr>
      </p:pic>
      <p:pic>
        <p:nvPicPr>
          <p:cNvPr id="43016" name="Picture 8" descr="C:\Users\Gil\Desktop\Untitled.png"/>
          <p:cNvPicPr>
            <a:picLocks noChangeAspect="1" noChangeArrowheads="1"/>
          </p:cNvPicPr>
          <p:nvPr/>
        </p:nvPicPr>
        <p:blipFill>
          <a:blip r:embed="rId6" cstate="print"/>
          <a:srcRect/>
          <a:stretch>
            <a:fillRect/>
          </a:stretch>
        </p:blipFill>
        <p:spPr bwMode="auto">
          <a:xfrm>
            <a:off x="4343400" y="4343399"/>
            <a:ext cx="1143000" cy="740535"/>
          </a:xfrm>
          <a:prstGeom prst="rect">
            <a:avLst/>
          </a:prstGeom>
          <a:noFill/>
        </p:spPr>
      </p:pic>
      <p:sp>
        <p:nvSpPr>
          <p:cNvPr id="3" name="Slide Number Placeholder 2"/>
          <p:cNvSpPr>
            <a:spLocks noGrp="1"/>
          </p:cNvSpPr>
          <p:nvPr>
            <p:ph type="sldNum" sz="quarter" idx="12"/>
          </p:nvPr>
        </p:nvSpPr>
        <p:spPr/>
        <p:txBody>
          <a:bodyPr/>
          <a:lstStyle/>
          <a:p>
            <a:fld id="{8FC65286-44D6-479A-A650-EC6F53070D82}"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Gil\Desktop\Untitled.png"/>
          <p:cNvPicPr>
            <a:picLocks noChangeAspect="1" noChangeArrowheads="1"/>
          </p:cNvPicPr>
          <p:nvPr/>
        </p:nvPicPr>
        <p:blipFill>
          <a:blip r:embed="rId3" cstate="print"/>
          <a:srcRect/>
          <a:stretch>
            <a:fillRect/>
          </a:stretch>
        </p:blipFill>
        <p:spPr bwMode="auto">
          <a:xfrm>
            <a:off x="228600" y="3200400"/>
            <a:ext cx="3667125" cy="3190875"/>
          </a:xfrm>
          <a:prstGeom prst="rect">
            <a:avLst/>
          </a:prstGeom>
          <a:noFill/>
        </p:spPr>
      </p:pic>
      <p:sp>
        <p:nvSpPr>
          <p:cNvPr id="2" name="Title 1"/>
          <p:cNvSpPr>
            <a:spLocks noGrp="1"/>
          </p:cNvSpPr>
          <p:nvPr>
            <p:ph type="title"/>
          </p:nvPr>
        </p:nvSpPr>
        <p:spPr>
          <a:xfrm>
            <a:off x="609600" y="228600"/>
            <a:ext cx="8077200" cy="808038"/>
          </a:xfrm>
        </p:spPr>
        <p:txBody>
          <a:bodyPr>
            <a:normAutofit/>
          </a:bodyPr>
          <a:lstStyle/>
          <a:p>
            <a:pPr algn="r" rtl="1"/>
            <a:r>
              <a:rPr lang="he-IL" dirty="0" smtClean="0"/>
              <a:t>פרק 5.5 – משפט 5.36</a:t>
            </a:r>
            <a:endParaRPr lang="en-US"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Content Placeholder 13"/>
          <p:cNvSpPr>
            <a:spLocks noGrp="1"/>
          </p:cNvSpPr>
          <p:nvPr>
            <p:ph sz="quarter" idx="1"/>
          </p:nvPr>
        </p:nvSpPr>
        <p:spPr>
          <a:xfrm>
            <a:off x="914400" y="1447800"/>
            <a:ext cx="7772400" cy="4800600"/>
          </a:xfrm>
        </p:spPr>
        <p:txBody>
          <a:bodyPr>
            <a:normAutofit fontScale="92500" lnSpcReduction="20000"/>
          </a:bodyPr>
          <a:lstStyle/>
          <a:p>
            <a:pPr marL="0" algn="r" rtl="1">
              <a:buNone/>
            </a:pPr>
            <a:r>
              <a:rPr lang="he-IL" sz="2800" dirty="0" smtClean="0"/>
              <a:t>כל מצולע פשוט מתקדם תחת השינוי</a:t>
            </a:r>
          </a:p>
          <a:p>
            <a:pPr marL="0" algn="r" rtl="1">
              <a:buNone/>
            </a:pPr>
            <a:r>
              <a:rPr lang="he-IL" sz="2800" dirty="0" smtClean="0"/>
              <a:t>לטרנספורמציה </a:t>
            </a:r>
            <a:r>
              <a:rPr lang="he-IL" sz="2800" dirty="0" err="1" smtClean="0"/>
              <a:t>אפינית</a:t>
            </a:r>
            <a:r>
              <a:rPr lang="he-IL" sz="2800" dirty="0" smtClean="0"/>
              <a:t> של מצולע קמור. כאשר טרנספורמציה </a:t>
            </a:r>
            <a:r>
              <a:rPr lang="he-IL" sz="2800" dirty="0" err="1" smtClean="0"/>
              <a:t>אפינית</a:t>
            </a:r>
            <a:r>
              <a:rPr lang="he-IL" sz="2800" dirty="0" smtClean="0"/>
              <a:t> היא פונקציה ששומרת על קווים ישרים ומרחקים. התכנסות זו אנלוגית להתכנסות לעיגול שמתכווץ ממשפט </a:t>
            </a:r>
            <a:r>
              <a:rPr lang="en-US" sz="2800" dirty="0" smtClean="0"/>
              <a:t>5.35</a:t>
            </a:r>
            <a:r>
              <a:rPr lang="he-IL" sz="2800" dirty="0" smtClean="0"/>
              <a:t>. </a:t>
            </a:r>
          </a:p>
          <a:p>
            <a:pPr marL="0" algn="r" rtl="1">
              <a:buNone/>
            </a:pPr>
            <a:r>
              <a:rPr lang="he-IL" sz="2800" dirty="0" smtClean="0"/>
              <a:t>המשפט הזה אנלוגי למשפט </a:t>
            </a:r>
          </a:p>
          <a:p>
            <a:pPr marL="0" algn="r" rtl="1">
              <a:buNone/>
            </a:pPr>
            <a:r>
              <a:rPr lang="he-IL" sz="2800" dirty="0" smtClean="0"/>
              <a:t>5.35 לגמרי, חוץ מהעובדה שלא תמיד</a:t>
            </a:r>
          </a:p>
          <a:p>
            <a:pPr marL="0" algn="r" rtl="1">
              <a:buNone/>
            </a:pPr>
            <a:r>
              <a:rPr lang="he-IL" sz="2800" dirty="0" smtClean="0"/>
              <a:t> חייבת העקומה להישאר פשוטה.</a:t>
            </a:r>
          </a:p>
          <a:p>
            <a:pPr marL="0" algn="r" rtl="1">
              <a:buNone/>
            </a:pPr>
            <a:endParaRPr lang="he-IL" sz="2800" dirty="0" smtClean="0"/>
          </a:p>
          <a:p>
            <a:pPr marL="0" algn="r" rtl="1">
              <a:buNone/>
            </a:pPr>
            <a:r>
              <a:rPr lang="he-IL" sz="2800" dirty="0" smtClean="0"/>
              <a:t>השאלה האם קיימת טרנספורמציה</a:t>
            </a:r>
          </a:p>
          <a:p>
            <a:pPr marL="0" algn="r" rtl="1">
              <a:buNone/>
            </a:pPr>
            <a:r>
              <a:rPr lang="he-IL" sz="2800" dirty="0" smtClean="0"/>
              <a:t>ששומרת על פשטות ותזוזה של כל </a:t>
            </a:r>
          </a:p>
          <a:p>
            <a:pPr marL="0" algn="r" rtl="1">
              <a:buNone/>
            </a:pPr>
            <a:r>
              <a:rPr lang="he-IL" sz="2800" dirty="0" err="1" smtClean="0"/>
              <a:t>קודקוד</a:t>
            </a:r>
            <a:r>
              <a:rPr lang="he-IL" sz="2800" dirty="0" smtClean="0"/>
              <a:t> תלויה רק בסביבתו עדיין פתוחה.</a:t>
            </a:r>
          </a:p>
        </p:txBody>
      </p:sp>
      <p:pic>
        <p:nvPicPr>
          <p:cNvPr id="12" name="Picture 6" descr="C:\Users\Gil\Desktop\Untitled.png"/>
          <p:cNvPicPr>
            <a:picLocks noChangeAspect="1" noChangeArrowheads="1"/>
          </p:cNvPicPr>
          <p:nvPr/>
        </p:nvPicPr>
        <p:blipFill>
          <a:blip r:embed="rId4" cstate="print"/>
          <a:srcRect/>
          <a:stretch>
            <a:fillRect/>
          </a:stretch>
        </p:blipFill>
        <p:spPr bwMode="auto">
          <a:xfrm>
            <a:off x="1676400" y="1371600"/>
            <a:ext cx="1887794" cy="609600"/>
          </a:xfrm>
          <a:prstGeom prst="rect">
            <a:avLst/>
          </a:prstGeom>
          <a:noFill/>
        </p:spPr>
      </p:pic>
      <p:sp>
        <p:nvSpPr>
          <p:cNvPr id="3" name="Slide Number Placeholder 2"/>
          <p:cNvSpPr>
            <a:spLocks noGrp="1"/>
          </p:cNvSpPr>
          <p:nvPr>
            <p:ph type="sldNum" sz="quarter" idx="12"/>
          </p:nvPr>
        </p:nvSpPr>
        <p:spPr/>
        <p:txBody>
          <a:bodyPr/>
          <a:lstStyle/>
          <a:p>
            <a:fld id="{8FC65286-44D6-479A-A650-EC6F53070D82}"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6" descr="C:\Users\Gil\Desktop\Untitled.png"/>
          <p:cNvPicPr>
            <a:picLocks noChangeAspect="1" noChangeArrowheads="1"/>
          </p:cNvPicPr>
          <p:nvPr/>
        </p:nvPicPr>
        <p:blipFill rotWithShape="1">
          <a:blip r:embed="rId3" cstate="print"/>
          <a:srcRect l="5442"/>
          <a:stretch/>
        </p:blipFill>
        <p:spPr bwMode="auto">
          <a:xfrm>
            <a:off x="3341406" y="3066829"/>
            <a:ext cx="1126076" cy="384556"/>
          </a:xfrm>
          <a:prstGeom prst="rect">
            <a:avLst/>
          </a:prstGeom>
          <a:noFill/>
        </p:spPr>
      </p:pic>
      <p:sp>
        <p:nvSpPr>
          <p:cNvPr id="2" name="Title 1"/>
          <p:cNvSpPr>
            <a:spLocks noGrp="1"/>
          </p:cNvSpPr>
          <p:nvPr>
            <p:ph type="title"/>
          </p:nvPr>
        </p:nvSpPr>
        <p:spPr>
          <a:xfrm>
            <a:off x="912687" y="228600"/>
            <a:ext cx="7772400" cy="808038"/>
          </a:xfrm>
        </p:spPr>
        <p:txBody>
          <a:bodyPr>
            <a:normAutofit/>
          </a:bodyPr>
          <a:lstStyle/>
          <a:p>
            <a:pPr algn="r" rtl="1"/>
            <a:r>
              <a:rPr lang="he-IL" dirty="0" smtClean="0"/>
              <a:t>פרק</a:t>
            </a:r>
            <a:r>
              <a:rPr lang="en-US" dirty="0" smtClean="0"/>
              <a:t>5.5</a:t>
            </a:r>
            <a:r>
              <a:rPr lang="he-IL" dirty="0" smtClean="0"/>
              <a:t> – קיצור </a:t>
            </a:r>
            <a:r>
              <a:rPr lang="he-IL" dirty="0"/>
              <a:t>עקומה</a:t>
            </a:r>
            <a:r>
              <a:rPr lang="he-IL" dirty="0" smtClean="0"/>
              <a:t> למצולעים</a:t>
            </a:r>
            <a:endParaRPr lang="en-US" dirty="0"/>
          </a:p>
        </p:txBody>
      </p:sp>
      <p:sp>
        <p:nvSpPr>
          <p:cNvPr id="3" name="Content Placeholder 2"/>
          <p:cNvSpPr>
            <a:spLocks noGrp="1"/>
          </p:cNvSpPr>
          <p:nvPr>
            <p:ph sz="quarter" idx="1"/>
          </p:nvPr>
        </p:nvSpPr>
        <p:spPr>
          <a:xfrm>
            <a:off x="685800" y="1219200"/>
            <a:ext cx="8001000" cy="838200"/>
          </a:xfrm>
        </p:spPr>
        <p:txBody>
          <a:bodyPr>
            <a:normAutofit/>
          </a:bodyPr>
          <a:lstStyle/>
          <a:p>
            <a:pPr marL="0" algn="r" rtl="1">
              <a:buNone/>
            </a:pPr>
            <a:r>
              <a:rPr lang="he-IL" sz="2400" dirty="0" smtClean="0"/>
              <a:t>שאלה: מה קורה כאשר מפעילים טרנספורמציה זו על מצולע</a:t>
            </a:r>
            <a:r>
              <a:rPr lang="en-US" sz="2400" dirty="0" smtClean="0"/>
              <a:t> </a:t>
            </a:r>
            <a:r>
              <a:rPr lang="he-IL" sz="2400" dirty="0" smtClean="0"/>
              <a:t>משוכלל?</a:t>
            </a:r>
          </a:p>
          <a:p>
            <a:pPr algn="r" rtl="1">
              <a:buNone/>
            </a:pPr>
            <a:endParaRPr lang="he-IL" sz="2400" dirty="0"/>
          </a:p>
          <a:p>
            <a:pPr algn="r" rtl="1">
              <a:buNone/>
            </a:pPr>
            <a:endParaRPr lang="he-IL" sz="2400" dirty="0" smtClean="0"/>
          </a:p>
        </p:txBody>
      </p:sp>
      <p:sp>
        <p:nvSpPr>
          <p:cNvPr id="5" name="TextBox 4"/>
          <p:cNvSpPr txBox="1"/>
          <p:nvPr/>
        </p:nvSpPr>
        <p:spPr>
          <a:xfrm>
            <a:off x="838199" y="2466665"/>
            <a:ext cx="7858995" cy="1754326"/>
          </a:xfrm>
          <a:prstGeom prst="rect">
            <a:avLst/>
          </a:prstGeom>
          <a:noFill/>
        </p:spPr>
        <p:txBody>
          <a:bodyPr wrap="square" rtlCol="0">
            <a:spAutoFit/>
          </a:bodyPr>
          <a:lstStyle/>
          <a:p>
            <a:pPr algn="just" rtl="1"/>
            <a:r>
              <a:rPr lang="he-IL" dirty="0" smtClean="0"/>
              <a:t>תשובה: המצולע יקטן כל פעם לכיוון מרכז המעגל החוסם.</a:t>
            </a:r>
          </a:p>
          <a:p>
            <a:pPr algn="just" rtl="1"/>
            <a:r>
              <a:rPr lang="he-IL" dirty="0" smtClean="0"/>
              <a:t>הוכחה:</a:t>
            </a:r>
          </a:p>
          <a:p>
            <a:pPr algn="just" rtl="1"/>
            <a:r>
              <a:rPr lang="he-IL" dirty="0" smtClean="0"/>
              <a:t>מסימטריות כל הווקטורים שהם סכומי הצלעות (                  ) יהיו מופנים למרכז המעגל החוסם(מפגש האלכסונים). ומסימטריות כל </a:t>
            </a:r>
            <a:r>
              <a:rPr lang="he-IL" dirty="0" err="1" smtClean="0"/>
              <a:t>איטרציה</a:t>
            </a:r>
            <a:r>
              <a:rPr lang="he-IL" dirty="0" smtClean="0"/>
              <a:t> יתכווץ המצולע קצת עד שיתכנס לנקודה(מרכז המעגל).</a:t>
            </a:r>
          </a:p>
          <a:p>
            <a:pPr algn="just" rtl="1"/>
            <a:endParaRPr lang="en-US" dirty="0"/>
          </a:p>
        </p:txBody>
      </p:sp>
      <p:grpSp>
        <p:nvGrpSpPr>
          <p:cNvPr id="49" name="Group 48"/>
          <p:cNvGrpSpPr/>
          <p:nvPr/>
        </p:nvGrpSpPr>
        <p:grpSpPr>
          <a:xfrm>
            <a:off x="1371600" y="3886200"/>
            <a:ext cx="1447800" cy="1600200"/>
            <a:chOff x="1371600" y="3886200"/>
            <a:chExt cx="1447800" cy="1600200"/>
          </a:xfrm>
        </p:grpSpPr>
        <p:sp>
          <p:nvSpPr>
            <p:cNvPr id="7" name="Oval 6"/>
            <p:cNvSpPr/>
            <p:nvPr/>
          </p:nvSpPr>
          <p:spPr>
            <a:xfrm>
              <a:off x="1371600" y="3886200"/>
              <a:ext cx="1447800" cy="1600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1371600" y="4038600"/>
              <a:ext cx="1447800" cy="1295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p:nvSpPr>
          <p:spPr>
            <a:xfrm>
              <a:off x="1676400" y="4343400"/>
              <a:ext cx="838200" cy="6858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6" idx="4"/>
              <a:endCxn id="38" idx="4"/>
            </p:cNvCxnSpPr>
            <p:nvPr/>
          </p:nvCxnSpPr>
          <p:spPr>
            <a:xfrm>
              <a:off x="1695450" y="4038600"/>
              <a:ext cx="152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5"/>
              <a:endCxn id="38" idx="5"/>
            </p:cNvCxnSpPr>
            <p:nvPr/>
          </p:nvCxnSpPr>
          <p:spPr>
            <a:xfrm flipH="1">
              <a:off x="2343150" y="4038600"/>
              <a:ext cx="152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0"/>
            </p:cNvCxnSpPr>
            <p:nvPr/>
          </p:nvCxnSpPr>
          <p:spPr>
            <a:xfrm flipH="1">
              <a:off x="2514600" y="46863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1"/>
              <a:endCxn id="38" idx="1"/>
            </p:cNvCxnSpPr>
            <p:nvPr/>
          </p:nvCxnSpPr>
          <p:spPr>
            <a:xfrm flipH="1" flipV="1">
              <a:off x="2343150" y="5029200"/>
              <a:ext cx="152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a:endCxn id="38" idx="2"/>
            </p:cNvCxnSpPr>
            <p:nvPr/>
          </p:nvCxnSpPr>
          <p:spPr>
            <a:xfrm flipV="1">
              <a:off x="1695450" y="5029200"/>
              <a:ext cx="152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38" idx="3"/>
            </p:cNvCxnSpPr>
            <p:nvPr/>
          </p:nvCxnSpPr>
          <p:spPr>
            <a:xfrm>
              <a:off x="1371600" y="46863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Hexagon 44"/>
            <p:cNvSpPr/>
            <p:nvPr/>
          </p:nvSpPr>
          <p:spPr>
            <a:xfrm>
              <a:off x="1838325" y="4457700"/>
              <a:ext cx="514350" cy="4572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p:nvSpPr>
          <p:spPr>
            <a:xfrm>
              <a:off x="1966912" y="4572000"/>
              <a:ext cx="257175" cy="2286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8FC65286-44D6-479A-A650-EC6F53070D82}"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rmAutofit/>
          </a:bodyPr>
          <a:lstStyle/>
          <a:p>
            <a:pPr algn="r" rtl="1"/>
            <a:r>
              <a:rPr lang="he-IL" dirty="0"/>
              <a:t>פרק</a:t>
            </a:r>
            <a:r>
              <a:rPr lang="en-US" dirty="0"/>
              <a:t>5.5</a:t>
            </a:r>
            <a:r>
              <a:rPr lang="he-IL" dirty="0"/>
              <a:t> – קיצור עקומה למצולעים</a:t>
            </a:r>
            <a:endParaRPr lang="en-US" dirty="0"/>
          </a:p>
        </p:txBody>
      </p:sp>
      <p:sp>
        <p:nvSpPr>
          <p:cNvPr id="3" name="Content Placeholder 2"/>
          <p:cNvSpPr>
            <a:spLocks noGrp="1"/>
          </p:cNvSpPr>
          <p:nvPr>
            <p:ph sz="quarter" idx="1"/>
          </p:nvPr>
        </p:nvSpPr>
        <p:spPr>
          <a:xfrm>
            <a:off x="914400" y="1219200"/>
            <a:ext cx="7772400" cy="4800600"/>
          </a:xfrm>
        </p:spPr>
        <p:txBody>
          <a:bodyPr>
            <a:normAutofit/>
          </a:bodyPr>
          <a:lstStyle/>
          <a:p>
            <a:pPr marL="0" algn="r" rtl="1">
              <a:buNone/>
            </a:pPr>
            <a:r>
              <a:rPr lang="he-IL" sz="2400" dirty="0" smtClean="0"/>
              <a:t>תרגיל: מצא דוגמה לעקומה שלא תישאר פשוטה לאורך כל התהליך.</a:t>
            </a:r>
          </a:p>
        </p:txBody>
      </p:sp>
      <p:cxnSp>
        <p:nvCxnSpPr>
          <p:cNvPr id="6" name="Straight Arrow Connector 5"/>
          <p:cNvCxnSpPr/>
          <p:nvPr/>
        </p:nvCxnSpPr>
        <p:spPr>
          <a:xfrm rot="5400000">
            <a:off x="1808778" y="4286402"/>
            <a:ext cx="1371600" cy="1588"/>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339796" y="3602985"/>
            <a:ext cx="152236" cy="304799"/>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342972" y="3906196"/>
            <a:ext cx="0" cy="266700"/>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339796" y="4668196"/>
            <a:ext cx="3176" cy="152400"/>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600200" y="4820596"/>
            <a:ext cx="742772" cy="152400"/>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600200" y="4974584"/>
            <a:ext cx="891832" cy="0"/>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28" name="Right Arrow 27"/>
          <p:cNvSpPr/>
          <p:nvPr/>
        </p:nvSpPr>
        <p:spPr>
          <a:xfrm>
            <a:off x="3027184" y="3906196"/>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H="1">
            <a:off x="4876800" y="3602985"/>
            <a:ext cx="306388" cy="969015"/>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5179848" y="3604575"/>
            <a:ext cx="3340" cy="357825"/>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011677" y="3962401"/>
            <a:ext cx="168171" cy="125091"/>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4659402" y="4087492"/>
            <a:ext cx="352275" cy="656905"/>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288016" y="4745985"/>
            <a:ext cx="371386" cy="228600"/>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4288016" y="4572000"/>
            <a:ext cx="588784" cy="404173"/>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2342972" y="4166899"/>
            <a:ext cx="15667" cy="482013"/>
          </a:xfrm>
          <a:prstGeom prst="straightConnector1">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8FC65286-44D6-479A-A650-EC6F53070D82}"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descr="C:\Users\Gil\Desktop\Untitled.png"/>
          <p:cNvPicPr>
            <a:picLocks noChangeAspect="1" noChangeArrowheads="1"/>
          </p:cNvPicPr>
          <p:nvPr/>
        </p:nvPicPr>
        <p:blipFill>
          <a:blip r:embed="rId3" cstate="print"/>
          <a:srcRect/>
          <a:stretch>
            <a:fillRect/>
          </a:stretch>
        </p:blipFill>
        <p:spPr bwMode="auto">
          <a:xfrm>
            <a:off x="304800" y="4267200"/>
            <a:ext cx="4219575" cy="2295525"/>
          </a:xfrm>
          <a:prstGeom prst="rect">
            <a:avLst/>
          </a:prstGeom>
          <a:noFill/>
        </p:spPr>
      </p:pic>
      <p:sp>
        <p:nvSpPr>
          <p:cNvPr id="2" name="Title 1"/>
          <p:cNvSpPr>
            <a:spLocks noGrp="1"/>
          </p:cNvSpPr>
          <p:nvPr>
            <p:ph type="title"/>
          </p:nvPr>
        </p:nvSpPr>
        <p:spPr>
          <a:xfrm>
            <a:off x="912687" y="228600"/>
            <a:ext cx="7772400" cy="808038"/>
          </a:xfrm>
        </p:spPr>
        <p:txBody>
          <a:bodyPr>
            <a:normAutofit/>
          </a:bodyPr>
          <a:lstStyle/>
          <a:p>
            <a:pPr algn="r" rtl="1"/>
            <a:r>
              <a:rPr lang="he-IL" dirty="0" smtClean="0"/>
              <a:t>פרק</a:t>
            </a:r>
            <a:r>
              <a:rPr lang="en-US" dirty="0" smtClean="0"/>
              <a:t>5.5</a:t>
            </a:r>
            <a:r>
              <a:rPr lang="he-IL" dirty="0" smtClean="0"/>
              <a:t> – קיצור </a:t>
            </a:r>
            <a:r>
              <a:rPr lang="he-IL" dirty="0"/>
              <a:t>עקומה</a:t>
            </a:r>
            <a:r>
              <a:rPr lang="he-IL" dirty="0" smtClean="0"/>
              <a:t> למצולעים</a:t>
            </a:r>
            <a:endParaRPr lang="en-US" dirty="0"/>
          </a:p>
        </p:txBody>
      </p:sp>
      <p:sp>
        <p:nvSpPr>
          <p:cNvPr id="3" name="Content Placeholder 2"/>
          <p:cNvSpPr>
            <a:spLocks noGrp="1"/>
          </p:cNvSpPr>
          <p:nvPr>
            <p:ph sz="quarter" idx="1"/>
          </p:nvPr>
        </p:nvSpPr>
        <p:spPr>
          <a:xfrm>
            <a:off x="1676400" y="1219200"/>
            <a:ext cx="7010400" cy="533400"/>
          </a:xfrm>
        </p:spPr>
        <p:txBody>
          <a:bodyPr>
            <a:normAutofit/>
          </a:bodyPr>
          <a:lstStyle/>
          <a:p>
            <a:pPr algn="r" rtl="1">
              <a:buNone/>
            </a:pPr>
            <a:r>
              <a:rPr lang="he-IL" sz="2400" dirty="0" smtClean="0"/>
              <a:t>שאלה: מה הנקודה אליה יתכנס התהליך?</a:t>
            </a:r>
          </a:p>
          <a:p>
            <a:pPr algn="r" rtl="1">
              <a:buNone/>
            </a:pPr>
            <a:endParaRPr lang="he-IL" sz="2400" dirty="0"/>
          </a:p>
          <a:p>
            <a:pPr algn="r" rtl="1">
              <a:buNone/>
            </a:pPr>
            <a:endParaRPr lang="he-IL" sz="2400" dirty="0" smtClean="0"/>
          </a:p>
        </p:txBody>
      </p:sp>
      <mc:AlternateContent xmlns:mc="http://schemas.openxmlformats.org/markup-compatibility/2006" xmlns:a14="http://schemas.microsoft.com/office/drawing/2010/main">
        <mc:Choice Requires="a14">
          <p:sp>
            <p:nvSpPr>
              <p:cNvPr id="5" name="TextBox 4"/>
              <p:cNvSpPr txBox="1"/>
              <p:nvPr/>
            </p:nvSpPr>
            <p:spPr>
              <a:xfrm>
                <a:off x="762000" y="2133600"/>
                <a:ext cx="7858995" cy="4041043"/>
              </a:xfrm>
              <a:prstGeom prst="rect">
                <a:avLst/>
              </a:prstGeom>
              <a:noFill/>
            </p:spPr>
            <p:txBody>
              <a:bodyPr wrap="square" rtlCol="0">
                <a:spAutoFit/>
              </a:bodyPr>
              <a:lstStyle/>
              <a:p>
                <a:pPr algn="r" rtl="1"/>
                <a:r>
                  <a:rPr lang="he-IL" dirty="0" smtClean="0"/>
                  <a:t>תשובה: מרכז המסה של המצולע</a:t>
                </a:r>
                <a:r>
                  <a:rPr lang="he-IL" dirty="0"/>
                  <a:t> </a:t>
                </a:r>
                <a:r>
                  <a:rPr lang="he-IL" dirty="0" smtClean="0"/>
                  <a:t>כלומר </a:t>
                </a:r>
                <a14:m>
                  <m:oMath xmlns:m="http://schemas.openxmlformats.org/officeDocument/2006/math">
                    <m:nary>
                      <m:naryPr>
                        <m:chr m:val="∑"/>
                        <m:ctrlPr>
                          <a:rPr lang="he-IL" i="1" smtClean="0">
                            <a:latin typeface="Cambria Math"/>
                          </a:rPr>
                        </m:ctrlPr>
                      </m:naryPr>
                      <m:sub>
                        <m:r>
                          <m:rPr>
                            <m:brk m:alnAt="23"/>
                          </m:rPr>
                          <a:rPr lang="en-US" b="0" i="1" smtClean="0">
                            <a:latin typeface="Cambria Math"/>
                          </a:rPr>
                          <m:t>𝑖</m:t>
                        </m:r>
                        <m:r>
                          <m:rPr>
                            <m:brk m:alnAt="23"/>
                          </m:rPr>
                          <a:rPr lang="en-US" b="0" i="1" smtClean="0">
                            <a:latin typeface="Cambria Math"/>
                          </a:rPr>
                          <m:t>=</m:t>
                        </m:r>
                        <m:r>
                          <m:rPr>
                            <m:brk m:alnAt="23"/>
                          </m:rPr>
                          <a:rPr lang="en-US" b="0" i="1" smtClean="0">
                            <a:latin typeface="Cambria Math"/>
                          </a:rPr>
                          <m:t>1</m:t>
                        </m:r>
                      </m:sub>
                      <m:sup>
                        <m:r>
                          <a:rPr lang="en-US" b="0" i="1" smtClean="0">
                            <a:latin typeface="Cambria Math"/>
                          </a:rPr>
                          <m:t>𝑛</m:t>
                        </m:r>
                      </m:sup>
                      <m:e>
                        <m:sSub>
                          <m:sSubPr>
                            <m:ctrlPr>
                              <a:rPr lang="he-IL" i="1" smtClean="0">
                                <a:latin typeface="Cambria Math"/>
                              </a:rPr>
                            </m:ctrlPr>
                          </m:sSubPr>
                          <m:e>
                            <m:r>
                              <a:rPr lang="en-US" b="0" i="1" smtClean="0">
                                <a:latin typeface="Cambria Math"/>
                              </a:rPr>
                              <m:t>𝑣</m:t>
                            </m:r>
                          </m:e>
                          <m:sub>
                            <m:r>
                              <a:rPr lang="en-US" b="0" i="1" smtClean="0">
                                <a:latin typeface="Cambria Math"/>
                              </a:rPr>
                              <m:t>𝑖</m:t>
                            </m:r>
                          </m:sub>
                        </m:sSub>
                      </m:e>
                    </m:nary>
                  </m:oMath>
                </a14:m>
                <a:r>
                  <a:rPr lang="he-IL" dirty="0" smtClean="0"/>
                  <a:t>.</a:t>
                </a:r>
              </a:p>
              <a:p>
                <a:pPr algn="r" rtl="1"/>
                <a:r>
                  <a:rPr lang="he-IL" dirty="0" smtClean="0"/>
                  <a:t>הוכחה:</a:t>
                </a:r>
              </a:p>
              <a:p>
                <a:pPr algn="r" rtl="1"/>
                <a:r>
                  <a:rPr lang="he-IL" dirty="0" smtClean="0"/>
                  <a:t>לכל </a:t>
                </a:r>
                <a:r>
                  <a:rPr lang="en-US" dirty="0" smtClean="0"/>
                  <a:t>n</a:t>
                </a:r>
                <a:r>
                  <a:rPr lang="he-IL" dirty="0" smtClean="0"/>
                  <a:t> </a:t>
                </a:r>
              </a:p>
              <a:p>
                <a:pPr algn="l"/>
                <a:r>
                  <a:rPr lang="he-IL" dirty="0" smtClean="0"/>
                  <a:t> </a:t>
                </a:r>
                <a14:m>
                  <m:oMath xmlns:m="http://schemas.openxmlformats.org/officeDocument/2006/math">
                    <m:nary>
                      <m:naryPr>
                        <m:chr m:val="∑"/>
                        <m:ctrlPr>
                          <a:rPr lang="he-IL" i="1">
                            <a:latin typeface="Cambria Math"/>
                          </a:rPr>
                        </m:ctrlPr>
                      </m:naryPr>
                      <m:sub>
                        <m:r>
                          <m:rPr>
                            <m:brk m:alnAt="23"/>
                          </m:rPr>
                          <a:rPr lang="en-US" i="1">
                            <a:latin typeface="Cambria Math"/>
                          </a:rPr>
                          <m:t>𝑖</m:t>
                        </m:r>
                        <m:r>
                          <m:rPr>
                            <m:brk m:alnAt="23"/>
                          </m:rPr>
                          <a:rPr lang="en-US" i="1">
                            <a:latin typeface="Cambria Math"/>
                          </a:rPr>
                          <m:t>=</m:t>
                        </m:r>
                        <m:r>
                          <m:rPr>
                            <m:brk m:alnAt="23"/>
                          </m:rPr>
                          <a:rPr lang="en-US" i="1">
                            <a:latin typeface="Cambria Math"/>
                          </a:rPr>
                          <m:t>1</m:t>
                        </m:r>
                      </m:sub>
                      <m:sup>
                        <m:r>
                          <a:rPr lang="en-US" i="1">
                            <a:latin typeface="Cambria Math"/>
                          </a:rPr>
                          <m:t>𝑛</m:t>
                        </m:r>
                      </m:sup>
                      <m:e>
                        <m:sSubSup>
                          <m:sSubSupPr>
                            <m:ctrlPr>
                              <a:rPr lang="en-US" i="1">
                                <a:latin typeface="Cambria Math"/>
                              </a:rPr>
                            </m:ctrlPr>
                          </m:sSubSupPr>
                          <m:e>
                            <m:sSup>
                              <m:sSupPr>
                                <m:ctrlPr>
                                  <a:rPr lang="en-US" i="1">
                                    <a:latin typeface="Cambria Math"/>
                                  </a:rPr>
                                </m:ctrlPr>
                              </m:sSupPr>
                              <m:e>
                                <m:r>
                                  <a:rPr lang="en-US" i="1">
                                    <a:latin typeface="Cambria Math"/>
                                  </a:rPr>
                                  <m:t>𝑣</m:t>
                                </m:r>
                              </m:e>
                              <m:sup>
                                <m:r>
                                  <a:rPr lang="en-US" i="1">
                                    <a:latin typeface="Cambria Math"/>
                                  </a:rPr>
                                  <m:t>(</m:t>
                                </m:r>
                                <m:r>
                                  <a:rPr lang="en-US" i="1">
                                    <a:latin typeface="Cambria Math"/>
                                  </a:rPr>
                                  <m:t>𝑛</m:t>
                                </m:r>
                                <m:r>
                                  <a:rPr lang="en-US" i="1">
                                    <a:latin typeface="Cambria Math"/>
                                  </a:rPr>
                                  <m:t>)</m:t>
                                </m:r>
                              </m:sup>
                            </m:sSup>
                          </m:e>
                          <m:sub>
                            <m:r>
                              <a:rPr lang="en-US" i="1">
                                <a:latin typeface="Cambria Math"/>
                              </a:rPr>
                              <m:t>𝑖</m:t>
                            </m:r>
                          </m:sub>
                          <m:sup/>
                        </m:sSubSup>
                        <m:r>
                          <a:rPr lang="en-US" i="1">
                            <a:latin typeface="Cambria Math"/>
                            <a:ea typeface="Cambria Math"/>
                          </a:rPr>
                          <m:t>=</m:t>
                        </m:r>
                      </m:e>
                    </m:nary>
                  </m:oMath>
                </a14:m>
                <a:r>
                  <a:rPr lang="en-US" dirty="0" smtClean="0"/>
                  <a:t> </a:t>
                </a:r>
                <a14:m>
                  <m:oMath xmlns:m="http://schemas.openxmlformats.org/officeDocument/2006/math">
                    <m:nary>
                      <m:naryPr>
                        <m:chr m:val="∑"/>
                        <m:ctrlPr>
                          <a:rPr lang="he-IL" i="1">
                            <a:latin typeface="Cambria Math"/>
                          </a:rPr>
                        </m:ctrlPr>
                      </m:naryPr>
                      <m:sub>
                        <m:r>
                          <m:rPr>
                            <m:brk m:alnAt="23"/>
                          </m:rPr>
                          <a:rPr lang="en-US" i="1">
                            <a:latin typeface="Cambria Math"/>
                          </a:rPr>
                          <m:t>𝑖</m:t>
                        </m:r>
                        <m:r>
                          <m:rPr>
                            <m:brk m:alnAt="23"/>
                          </m:rPr>
                          <a:rPr lang="en-US" i="1">
                            <a:latin typeface="Cambria Math"/>
                          </a:rPr>
                          <m:t>=</m:t>
                        </m:r>
                        <m:r>
                          <m:rPr>
                            <m:brk m:alnAt="23"/>
                          </m:rPr>
                          <a:rPr lang="en-US" i="1">
                            <a:latin typeface="Cambria Math"/>
                          </a:rPr>
                          <m:t>1</m:t>
                        </m:r>
                      </m:sub>
                      <m:sup>
                        <m:r>
                          <a:rPr lang="en-US" i="1">
                            <a:latin typeface="Cambria Math"/>
                          </a:rPr>
                          <m:t>𝑛</m:t>
                        </m:r>
                      </m:sup>
                      <m:e>
                        <m:sSubSup>
                          <m:sSubSupPr>
                            <m:ctrlPr>
                              <a:rPr lang="en-US" i="1">
                                <a:latin typeface="Cambria Math"/>
                              </a:rPr>
                            </m:ctrlPr>
                          </m:sSubSupPr>
                          <m:e>
                            <m:sSup>
                              <m:sSupPr>
                                <m:ctrlPr>
                                  <a:rPr lang="en-US" i="1">
                                    <a:latin typeface="Cambria Math"/>
                                  </a:rPr>
                                </m:ctrlPr>
                              </m:sSupPr>
                              <m:e>
                                <m:r>
                                  <a:rPr lang="en-US" b="0" i="1" smtClean="0">
                                    <a:latin typeface="Cambria Math"/>
                                  </a:rPr>
                                  <m:t>(</m:t>
                                </m:r>
                                <m:r>
                                  <a:rPr lang="en-US" i="1">
                                    <a:latin typeface="Cambria Math"/>
                                  </a:rPr>
                                  <m:t>𝑣</m:t>
                                </m:r>
                              </m:e>
                              <m:sup>
                                <m:r>
                                  <a:rPr lang="en-US" i="1">
                                    <a:latin typeface="Cambria Math"/>
                                  </a:rPr>
                                  <m:t>(</m:t>
                                </m:r>
                                <m:r>
                                  <a:rPr lang="en-US" i="1">
                                    <a:latin typeface="Cambria Math"/>
                                  </a:rPr>
                                  <m:t>𝑛</m:t>
                                </m:r>
                                <m:r>
                                  <a:rPr lang="en-US" b="0" i="1" smtClean="0">
                                    <a:latin typeface="Cambria Math"/>
                                  </a:rPr>
                                  <m:t>−</m:t>
                                </m:r>
                                <m:r>
                                  <a:rPr lang="en-US" b="0" i="1" smtClean="0">
                                    <a:latin typeface="Cambria Math"/>
                                  </a:rPr>
                                  <m:t>1</m:t>
                                </m:r>
                                <m:r>
                                  <a:rPr lang="en-US" i="1">
                                    <a:latin typeface="Cambria Math"/>
                                  </a:rPr>
                                  <m:t>)</m:t>
                                </m:r>
                              </m:sup>
                            </m:sSup>
                          </m:e>
                          <m:sub>
                            <m:r>
                              <a:rPr lang="en-US" i="1">
                                <a:latin typeface="Cambria Math"/>
                              </a:rPr>
                              <m:t>𝑖</m:t>
                            </m:r>
                          </m:sub>
                          <m:sup/>
                        </m:sSubSup>
                        <m:r>
                          <a:rPr lang="en-US" b="0" i="1" smtClean="0">
                            <a:latin typeface="Cambria Math"/>
                          </a:rPr>
                          <m:t>+</m:t>
                        </m:r>
                        <m:r>
                          <a:rPr lang="en-US" b="0" i="1" smtClean="0">
                            <a:latin typeface="Cambria Math"/>
                            <a:ea typeface="Cambria Math"/>
                          </a:rPr>
                          <m:t>𝛿</m:t>
                        </m:r>
                        <m:sSubSup>
                          <m:sSubSupPr>
                            <m:ctrlPr>
                              <a:rPr lang="en-US" b="0" i="1" smtClean="0">
                                <a:latin typeface="Cambria Math"/>
                                <a:ea typeface="Cambria Math"/>
                              </a:rPr>
                            </m:ctrlPr>
                          </m:sSubSupPr>
                          <m:e>
                            <m:sSup>
                              <m:sSupPr>
                                <m:ctrlPr>
                                  <a:rPr lang="en-US" b="0" i="1" smtClean="0">
                                    <a:latin typeface="Cambria Math"/>
                                    <a:ea typeface="Cambria Math"/>
                                  </a:rPr>
                                </m:ctrlPr>
                              </m:sSupPr>
                              <m:e>
                                <m:r>
                                  <a:rPr lang="en-US" i="1">
                                    <a:latin typeface="Cambria Math"/>
                                    <a:ea typeface="Cambria Math"/>
                                  </a:rPr>
                                  <m:t>𝑛</m:t>
                                </m:r>
                              </m:e>
                              <m:sup>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m:t>
                                </m:r>
                                <m:r>
                                  <a:rPr lang="en-US" b="0" i="1" smtClean="0">
                                    <a:latin typeface="Cambria Math"/>
                                    <a:ea typeface="Cambria Math"/>
                                  </a:rPr>
                                  <m:t>1</m:t>
                                </m:r>
                                <m:r>
                                  <a:rPr lang="en-US" b="0" i="1" smtClean="0">
                                    <a:latin typeface="Cambria Math"/>
                                    <a:ea typeface="Cambria Math"/>
                                  </a:rPr>
                                  <m:t>)</m:t>
                                </m:r>
                              </m:sup>
                            </m:sSup>
                          </m:e>
                          <m:sub>
                            <m:r>
                              <a:rPr lang="en-US" b="0" i="1" smtClean="0">
                                <a:latin typeface="Cambria Math"/>
                                <a:ea typeface="Cambria Math"/>
                              </a:rPr>
                              <m:t>𝑖</m:t>
                            </m:r>
                          </m:sub>
                          <m:sup/>
                        </m:sSubSup>
                        <m:r>
                          <a:rPr lang="en-US" b="0" i="1" smtClean="0">
                            <a:latin typeface="Cambria Math"/>
                          </a:rPr>
                          <m:t>)</m:t>
                        </m:r>
                        <m:r>
                          <a:rPr lang="en-US" i="1" smtClean="0">
                            <a:latin typeface="Cambria Math"/>
                            <a:ea typeface="Cambria Math"/>
                          </a:rPr>
                          <m:t>=</m:t>
                        </m:r>
                        <m:nary>
                          <m:naryPr>
                            <m:chr m:val="∑"/>
                            <m:ctrlPr>
                              <a:rPr lang="he-IL" i="1">
                                <a:latin typeface="Cambria Math"/>
                              </a:rPr>
                            </m:ctrlPr>
                          </m:naryPr>
                          <m:sub>
                            <m:r>
                              <m:rPr>
                                <m:brk m:alnAt="23"/>
                              </m:rPr>
                              <a:rPr lang="en-US" i="1">
                                <a:latin typeface="Cambria Math"/>
                              </a:rPr>
                              <m:t>𝑖</m:t>
                            </m:r>
                            <m:r>
                              <m:rPr>
                                <m:brk m:alnAt="23"/>
                              </m:rPr>
                              <a:rPr lang="en-US" i="1">
                                <a:latin typeface="Cambria Math"/>
                              </a:rPr>
                              <m:t>=</m:t>
                            </m:r>
                            <m:r>
                              <m:rPr>
                                <m:brk m:alnAt="23"/>
                              </m:rPr>
                              <a:rPr lang="en-US" i="1">
                                <a:latin typeface="Cambria Math"/>
                              </a:rPr>
                              <m:t>1</m:t>
                            </m:r>
                          </m:sub>
                          <m:sup>
                            <m:r>
                              <a:rPr lang="en-US" i="1">
                                <a:latin typeface="Cambria Math"/>
                              </a:rPr>
                              <m:t>𝑛</m:t>
                            </m:r>
                          </m:sup>
                          <m:e>
                            <m:sSubSup>
                              <m:sSubSupPr>
                                <m:ctrlPr>
                                  <a:rPr lang="en-US" i="1">
                                    <a:latin typeface="Cambria Math"/>
                                  </a:rPr>
                                </m:ctrlPr>
                              </m:sSubSupPr>
                              <m:e>
                                <m:sSup>
                                  <m:sSupPr>
                                    <m:ctrlPr>
                                      <a:rPr lang="en-US" i="1">
                                        <a:latin typeface="Cambria Math"/>
                                      </a:rPr>
                                    </m:ctrlPr>
                                  </m:sSupPr>
                                  <m:e>
                                    <m:r>
                                      <a:rPr lang="en-US" i="1">
                                        <a:latin typeface="Cambria Math"/>
                                      </a:rPr>
                                      <m:t>𝑣</m:t>
                                    </m:r>
                                  </m:e>
                                  <m:sup>
                                    <m:r>
                                      <a:rPr lang="en-US" i="1">
                                        <a:latin typeface="Cambria Math"/>
                                      </a:rPr>
                                      <m:t>(</m:t>
                                    </m:r>
                                    <m:r>
                                      <a:rPr lang="en-US" i="1">
                                        <a:latin typeface="Cambria Math"/>
                                      </a:rPr>
                                      <m:t>𝑛</m:t>
                                    </m:r>
                                    <m:r>
                                      <a:rPr lang="en-US" i="1">
                                        <a:latin typeface="Cambria Math"/>
                                      </a:rPr>
                                      <m:t>−</m:t>
                                    </m:r>
                                    <m:r>
                                      <a:rPr lang="en-US" i="1">
                                        <a:latin typeface="Cambria Math"/>
                                      </a:rPr>
                                      <m:t>1</m:t>
                                    </m:r>
                                    <m:r>
                                      <a:rPr lang="en-US" i="1">
                                        <a:latin typeface="Cambria Math"/>
                                      </a:rPr>
                                      <m:t>)</m:t>
                                    </m:r>
                                  </m:sup>
                                </m:sSup>
                              </m:e>
                              <m:sub>
                                <m:r>
                                  <a:rPr lang="en-US" i="1">
                                    <a:latin typeface="Cambria Math"/>
                                  </a:rPr>
                                  <m:t>𝑖</m:t>
                                </m:r>
                              </m:sub>
                              <m:sup/>
                            </m:sSubSup>
                            <m:r>
                              <a:rPr lang="en-US" i="1">
                                <a:latin typeface="Cambria Math"/>
                                <a:ea typeface="Cambria Math"/>
                              </a:rPr>
                              <m:t> </m:t>
                            </m:r>
                          </m:e>
                        </m:nary>
                      </m:e>
                    </m:nary>
                  </m:oMath>
                </a14:m>
                <a:r>
                  <a:rPr lang="he-IL" dirty="0" smtClean="0">
                    <a:solidFill>
                      <a:prstClr val="black"/>
                    </a:solidFill>
                  </a:rPr>
                  <a:t> </a:t>
                </a:r>
                <a:r>
                  <a:rPr lang="en-US" dirty="0" smtClean="0">
                    <a:solidFill>
                      <a:prstClr val="black"/>
                    </a:solidFill>
                  </a:rPr>
                  <a:t> </a:t>
                </a:r>
                <a:endParaRPr lang="he-IL" dirty="0" smtClean="0">
                  <a:solidFill>
                    <a:prstClr val="black"/>
                  </a:solidFill>
                </a:endParaRPr>
              </a:p>
              <a:p>
                <a:pPr algn="r" rtl="1"/>
                <a:r>
                  <a:rPr lang="he-IL" dirty="0" smtClean="0">
                    <a:solidFill>
                      <a:prstClr val="black"/>
                    </a:solidFill>
                  </a:rPr>
                  <a:t>כי</a:t>
                </a:r>
              </a:p>
              <a:p>
                <a:pPr algn="l"/>
                <a:r>
                  <a:rPr lang="he-IL" dirty="0" smtClean="0">
                    <a:solidFill>
                      <a:prstClr val="black"/>
                    </a:solidFill>
                  </a:rPr>
                  <a:t> </a:t>
                </a:r>
                <a14:m>
                  <m:oMath xmlns:m="http://schemas.openxmlformats.org/officeDocument/2006/math">
                    <m:nary>
                      <m:naryPr>
                        <m:chr m:val="∑"/>
                        <m:ctrlPr>
                          <a:rPr lang="he-IL" i="1" smtClean="0">
                            <a:solidFill>
                              <a:prstClr val="black"/>
                            </a:solidFill>
                            <a:latin typeface="Cambria Math"/>
                          </a:rPr>
                        </m:ctrlPr>
                      </m:naryPr>
                      <m:sub>
                        <m:r>
                          <m:rPr>
                            <m:brk m:alnAt="23"/>
                          </m:rPr>
                          <a:rPr lang="en-US" b="0" i="1" smtClean="0">
                            <a:solidFill>
                              <a:prstClr val="black"/>
                            </a:solidFill>
                            <a:latin typeface="Cambria Math"/>
                          </a:rPr>
                          <m:t>𝑖</m:t>
                        </m:r>
                        <m:r>
                          <m:rPr>
                            <m:brk m:alnAt="23"/>
                          </m:rPr>
                          <a:rPr lang="en-US" b="0" i="1" smtClean="0">
                            <a:solidFill>
                              <a:prstClr val="black"/>
                            </a:solidFill>
                            <a:latin typeface="Cambria Math"/>
                          </a:rPr>
                          <m:t>=</m:t>
                        </m:r>
                        <m:r>
                          <m:rPr>
                            <m:brk m:alnAt="23"/>
                          </m:rPr>
                          <a:rPr lang="en-US" b="0" i="1" smtClean="0">
                            <a:solidFill>
                              <a:prstClr val="black"/>
                            </a:solidFill>
                            <a:latin typeface="Cambria Math"/>
                          </a:rPr>
                          <m:t>1</m:t>
                        </m:r>
                      </m:sub>
                      <m:sup>
                        <m:r>
                          <a:rPr lang="en-US" b="0" i="1" smtClean="0">
                            <a:solidFill>
                              <a:prstClr val="black"/>
                            </a:solidFill>
                            <a:latin typeface="Cambria Math"/>
                          </a:rPr>
                          <m:t>𝑛</m:t>
                        </m:r>
                      </m:sup>
                      <m:e>
                        <m:sSub>
                          <m:sSubPr>
                            <m:ctrlPr>
                              <a:rPr lang="he-IL" i="1" smtClean="0">
                                <a:solidFill>
                                  <a:prstClr val="black"/>
                                </a:solidFill>
                                <a:latin typeface="Cambria Math"/>
                              </a:rPr>
                            </m:ctrlPr>
                          </m:sSubPr>
                          <m:e>
                            <m:r>
                              <a:rPr lang="en-US" b="0" i="1" smtClean="0">
                                <a:solidFill>
                                  <a:prstClr val="black"/>
                                </a:solidFill>
                                <a:latin typeface="Cambria Math"/>
                              </a:rPr>
                              <m:t>𝑛</m:t>
                            </m:r>
                          </m:e>
                          <m:sub>
                            <m:r>
                              <a:rPr lang="en-US" b="0" i="1" smtClean="0">
                                <a:solidFill>
                                  <a:prstClr val="black"/>
                                </a:solidFill>
                                <a:latin typeface="Cambria Math"/>
                              </a:rPr>
                              <m:t>𝑖</m:t>
                            </m:r>
                          </m:sub>
                        </m:sSub>
                        <m:r>
                          <a:rPr lang="en-US" b="0" i="1" smtClean="0">
                            <a:solidFill>
                              <a:prstClr val="black"/>
                            </a:solidFill>
                            <a:latin typeface="Cambria Math"/>
                          </a:rPr>
                          <m:t>=</m:t>
                        </m:r>
                        <m:nary>
                          <m:naryPr>
                            <m:chr m:val="∑"/>
                            <m:ctrlPr>
                              <a:rPr lang="en-US" b="0" i="1" smtClean="0">
                                <a:solidFill>
                                  <a:prstClr val="black"/>
                                </a:solidFill>
                                <a:latin typeface="Cambria Math"/>
                              </a:rPr>
                            </m:ctrlPr>
                          </m:naryPr>
                          <m:sub>
                            <m:r>
                              <m:rPr>
                                <m:brk m:alnAt="23"/>
                              </m:rPr>
                              <a:rPr lang="en-US" b="0" i="1" smtClean="0">
                                <a:solidFill>
                                  <a:prstClr val="black"/>
                                </a:solidFill>
                                <a:latin typeface="Cambria Math"/>
                              </a:rPr>
                              <m:t>𝑖</m:t>
                            </m:r>
                            <m:r>
                              <m:rPr>
                                <m:brk m:alnAt="23"/>
                              </m:rPr>
                              <a:rPr lang="en-US" b="0" i="1" smtClean="0">
                                <a:solidFill>
                                  <a:prstClr val="black"/>
                                </a:solidFill>
                                <a:latin typeface="Cambria Math"/>
                              </a:rPr>
                              <m:t>=</m:t>
                            </m:r>
                            <m:r>
                              <m:rPr>
                                <m:brk m:alnAt="23"/>
                              </m:rPr>
                              <a:rPr lang="en-US" b="0" i="1" smtClean="0">
                                <a:solidFill>
                                  <a:prstClr val="black"/>
                                </a:solidFill>
                                <a:latin typeface="Cambria Math"/>
                              </a:rPr>
                              <m:t>1</m:t>
                            </m:r>
                          </m:sub>
                          <m:sup>
                            <m:r>
                              <a:rPr lang="en-US" b="0" i="1" smtClean="0">
                                <a:solidFill>
                                  <a:prstClr val="black"/>
                                </a:solidFill>
                                <a:latin typeface="Cambria Math"/>
                              </a:rPr>
                              <m:t>𝑛</m:t>
                            </m:r>
                          </m:sup>
                          <m:e>
                            <m:sSub>
                              <m:sSubPr>
                                <m:ctrlPr>
                                  <a:rPr lang="en-US" b="0" i="1" smtClean="0">
                                    <a:solidFill>
                                      <a:prstClr val="black"/>
                                    </a:solidFill>
                                    <a:latin typeface="Cambria Math"/>
                                  </a:rPr>
                                </m:ctrlPr>
                              </m:sSubPr>
                              <m:e>
                                <m:r>
                                  <a:rPr lang="en-US" b="0" i="1" smtClean="0">
                                    <a:solidFill>
                                      <a:prstClr val="black"/>
                                    </a:solidFill>
                                    <a:latin typeface="Cambria Math"/>
                                  </a:rPr>
                                  <m:t>(</m:t>
                                </m:r>
                                <m:r>
                                  <a:rPr lang="en-US" b="0" i="1" smtClean="0">
                                    <a:solidFill>
                                      <a:prstClr val="black"/>
                                    </a:solidFill>
                                    <a:latin typeface="Cambria Math"/>
                                  </a:rPr>
                                  <m:t>𝑣</m:t>
                                </m:r>
                              </m:e>
                              <m:sub>
                                <m:r>
                                  <a:rPr lang="en-US" b="0" i="1" smtClean="0">
                                    <a:solidFill>
                                      <a:prstClr val="black"/>
                                    </a:solidFill>
                                    <a:latin typeface="Cambria Math"/>
                                  </a:rPr>
                                  <m:t>𝑖</m:t>
                                </m:r>
                                <m:r>
                                  <a:rPr lang="en-US" b="0" i="1" smtClean="0">
                                    <a:solidFill>
                                      <a:prstClr val="black"/>
                                    </a:solidFill>
                                    <a:latin typeface="Cambria Math"/>
                                  </a:rPr>
                                  <m:t>+</m:t>
                                </m:r>
                                <m:r>
                                  <a:rPr lang="en-US" b="0" i="1" smtClean="0">
                                    <a:solidFill>
                                      <a:prstClr val="black"/>
                                    </a:solidFill>
                                    <a:latin typeface="Cambria Math"/>
                                  </a:rPr>
                                  <m:t>1</m:t>
                                </m:r>
                              </m:sub>
                            </m:sSub>
                            <m:r>
                              <a:rPr lang="en-US" b="0" i="1" smtClean="0">
                                <a:solidFill>
                                  <a:prstClr val="black"/>
                                </a:solidFill>
                                <a:latin typeface="Cambria Math"/>
                              </a:rPr>
                              <m:t>−</m:t>
                            </m:r>
                            <m:sSub>
                              <m:sSubPr>
                                <m:ctrlPr>
                                  <a:rPr lang="en-US" b="0" i="1" smtClean="0">
                                    <a:solidFill>
                                      <a:prstClr val="black"/>
                                    </a:solidFill>
                                    <a:latin typeface="Cambria Math"/>
                                  </a:rPr>
                                </m:ctrlPr>
                              </m:sSubPr>
                              <m:e>
                                <m:r>
                                  <a:rPr lang="en-US" b="0" i="1" smtClean="0">
                                    <a:solidFill>
                                      <a:prstClr val="black"/>
                                    </a:solidFill>
                                    <a:latin typeface="Cambria Math"/>
                                  </a:rPr>
                                  <m:t>𝑣</m:t>
                                </m:r>
                              </m:e>
                              <m:sub>
                                <m:r>
                                  <a:rPr lang="en-US" b="0" i="1" smtClean="0">
                                    <a:solidFill>
                                      <a:prstClr val="black"/>
                                    </a:solidFill>
                                    <a:latin typeface="Cambria Math"/>
                                  </a:rPr>
                                  <m:t>𝑖</m:t>
                                </m:r>
                              </m:sub>
                            </m:sSub>
                            <m:r>
                              <a:rPr lang="en-US" b="0" i="1" smtClean="0">
                                <a:solidFill>
                                  <a:prstClr val="black"/>
                                </a:solidFill>
                                <a:latin typeface="Cambria Math"/>
                              </a:rPr>
                              <m:t>)+(</m:t>
                            </m:r>
                            <m:sSub>
                              <m:sSubPr>
                                <m:ctrlPr>
                                  <a:rPr lang="en-US" b="0" i="1" smtClean="0">
                                    <a:solidFill>
                                      <a:prstClr val="black"/>
                                    </a:solidFill>
                                    <a:latin typeface="Cambria Math"/>
                                  </a:rPr>
                                </m:ctrlPr>
                              </m:sSubPr>
                              <m:e>
                                <m:r>
                                  <a:rPr lang="en-US" b="0" i="1" smtClean="0">
                                    <a:solidFill>
                                      <a:prstClr val="black"/>
                                    </a:solidFill>
                                    <a:latin typeface="Cambria Math"/>
                                  </a:rPr>
                                  <m:t>𝑣</m:t>
                                </m:r>
                              </m:e>
                              <m:sub>
                                <m:r>
                                  <a:rPr lang="en-US" b="0" i="1" smtClean="0">
                                    <a:solidFill>
                                      <a:prstClr val="black"/>
                                    </a:solidFill>
                                    <a:latin typeface="Cambria Math"/>
                                  </a:rPr>
                                  <m:t>𝑖</m:t>
                                </m:r>
                                <m:r>
                                  <a:rPr lang="en-US" b="0" i="1" smtClean="0">
                                    <a:solidFill>
                                      <a:prstClr val="black"/>
                                    </a:solidFill>
                                    <a:latin typeface="Cambria Math"/>
                                  </a:rPr>
                                  <m:t>−</m:t>
                                </m:r>
                                <m:r>
                                  <a:rPr lang="en-US" b="0" i="1" smtClean="0">
                                    <a:solidFill>
                                      <a:prstClr val="black"/>
                                    </a:solidFill>
                                    <a:latin typeface="Cambria Math"/>
                                  </a:rPr>
                                  <m:t>1</m:t>
                                </m:r>
                              </m:sub>
                            </m:sSub>
                            <m:r>
                              <a:rPr lang="en-US" b="0" i="1" smtClean="0">
                                <a:solidFill>
                                  <a:prstClr val="black"/>
                                </a:solidFill>
                                <a:latin typeface="Cambria Math"/>
                              </a:rPr>
                              <m:t>−</m:t>
                            </m:r>
                            <m:sSub>
                              <m:sSubPr>
                                <m:ctrlPr>
                                  <a:rPr lang="en-US" b="0" i="1" smtClean="0">
                                    <a:solidFill>
                                      <a:prstClr val="black"/>
                                    </a:solidFill>
                                    <a:latin typeface="Cambria Math"/>
                                  </a:rPr>
                                </m:ctrlPr>
                              </m:sSubPr>
                              <m:e>
                                <m:r>
                                  <a:rPr lang="en-US" b="0" i="1" smtClean="0">
                                    <a:solidFill>
                                      <a:prstClr val="black"/>
                                    </a:solidFill>
                                    <a:latin typeface="Cambria Math"/>
                                  </a:rPr>
                                  <m:t>𝑣</m:t>
                                </m:r>
                              </m:e>
                              <m:sub>
                                <m:r>
                                  <a:rPr lang="en-US" b="0" i="1" smtClean="0">
                                    <a:solidFill>
                                      <a:prstClr val="black"/>
                                    </a:solidFill>
                                    <a:latin typeface="Cambria Math"/>
                                  </a:rPr>
                                  <m:t>𝑖</m:t>
                                </m:r>
                              </m:sub>
                            </m:sSub>
                            <m:r>
                              <a:rPr lang="en-US" b="0" i="1" smtClean="0">
                                <a:solidFill>
                                  <a:prstClr val="black"/>
                                </a:solidFill>
                                <a:latin typeface="Cambria Math"/>
                              </a:rPr>
                              <m:t>)=</m:t>
                            </m:r>
                            <m:r>
                              <a:rPr lang="en-US" b="0" i="1" smtClean="0">
                                <a:solidFill>
                                  <a:prstClr val="black"/>
                                </a:solidFill>
                                <a:latin typeface="Cambria Math"/>
                              </a:rPr>
                              <m:t>0</m:t>
                            </m:r>
                            <m:r>
                              <a:rPr lang="en-US" b="0" i="1" smtClean="0">
                                <a:solidFill>
                                  <a:prstClr val="black"/>
                                </a:solidFill>
                                <a:latin typeface="Cambria Math"/>
                              </a:rPr>
                              <m:t> </m:t>
                            </m:r>
                          </m:e>
                        </m:nary>
                      </m:e>
                    </m:nary>
                  </m:oMath>
                </a14:m>
                <a:endParaRPr lang="he-IL" dirty="0" smtClean="0">
                  <a:solidFill>
                    <a:prstClr val="black"/>
                  </a:solidFill>
                </a:endParaRPr>
              </a:p>
              <a:p>
                <a:pPr rtl="1"/>
                <a:r>
                  <a:rPr lang="he-IL" dirty="0" smtClean="0">
                    <a:solidFill>
                      <a:prstClr val="black"/>
                    </a:solidFill>
                  </a:rPr>
                  <a:t>אז                                                                                      </a:t>
                </a:r>
                <a14:m>
                  <m:oMath xmlns:m="http://schemas.openxmlformats.org/officeDocument/2006/math">
                    <m:nary>
                      <m:naryPr>
                        <m:chr m:val="∑"/>
                        <m:ctrlPr>
                          <a:rPr lang="he-IL" i="1">
                            <a:latin typeface="Cambria Math"/>
                          </a:rPr>
                        </m:ctrlPr>
                      </m:naryPr>
                      <m:sub>
                        <m:r>
                          <m:rPr>
                            <m:brk m:alnAt="23"/>
                          </m:rPr>
                          <a:rPr lang="en-US" i="1">
                            <a:latin typeface="Cambria Math"/>
                          </a:rPr>
                          <m:t>𝑖</m:t>
                        </m:r>
                        <m:r>
                          <m:rPr>
                            <m:brk m:alnAt="23"/>
                          </m:rPr>
                          <a:rPr lang="en-US" i="1">
                            <a:latin typeface="Cambria Math"/>
                          </a:rPr>
                          <m:t>=</m:t>
                        </m:r>
                        <m:r>
                          <m:rPr>
                            <m:brk m:alnAt="23"/>
                          </m:rPr>
                          <a:rPr lang="en-US" i="1">
                            <a:latin typeface="Cambria Math"/>
                          </a:rPr>
                          <m:t>1</m:t>
                        </m:r>
                      </m:sub>
                      <m:sup>
                        <m:r>
                          <a:rPr lang="en-US" i="1">
                            <a:latin typeface="Cambria Math"/>
                          </a:rPr>
                          <m:t>𝑛</m:t>
                        </m:r>
                      </m:sup>
                      <m:e>
                        <m:sSubSup>
                          <m:sSubSupPr>
                            <m:ctrlPr>
                              <a:rPr lang="en-US" i="1">
                                <a:latin typeface="Cambria Math"/>
                              </a:rPr>
                            </m:ctrlPr>
                          </m:sSubSupPr>
                          <m:e>
                            <m:sSup>
                              <m:sSupPr>
                                <m:ctrlPr>
                                  <a:rPr lang="en-US" i="1">
                                    <a:latin typeface="Cambria Math"/>
                                  </a:rPr>
                                </m:ctrlPr>
                              </m:sSupPr>
                              <m:e>
                                <m:r>
                                  <a:rPr lang="en-US" i="1">
                                    <a:latin typeface="Cambria Math"/>
                                  </a:rPr>
                                  <m:t>𝑣</m:t>
                                </m:r>
                              </m:e>
                              <m:sup>
                                <m:r>
                                  <a:rPr lang="en-US" i="1">
                                    <a:latin typeface="Cambria Math"/>
                                  </a:rPr>
                                  <m:t>(</m:t>
                                </m:r>
                                <m:r>
                                  <a:rPr lang="en-US" i="1">
                                    <a:latin typeface="Cambria Math"/>
                                  </a:rPr>
                                  <m:t>𝑛</m:t>
                                </m:r>
                                <m:r>
                                  <a:rPr lang="en-US" i="1">
                                    <a:latin typeface="Cambria Math"/>
                                  </a:rPr>
                                  <m:t>)</m:t>
                                </m:r>
                              </m:sup>
                            </m:sSup>
                          </m:e>
                          <m:sub>
                            <m:r>
                              <a:rPr lang="en-US" i="1">
                                <a:latin typeface="Cambria Math"/>
                              </a:rPr>
                              <m:t>𝑖</m:t>
                            </m:r>
                          </m:sub>
                          <m:sup/>
                        </m:sSubSup>
                        <m:r>
                          <a:rPr lang="en-US" i="1">
                            <a:latin typeface="Cambria Math"/>
                            <a:ea typeface="Cambria Math"/>
                          </a:rPr>
                          <m:t>=</m:t>
                        </m:r>
                      </m:e>
                    </m:nary>
                    <m:r>
                      <a:rPr lang="en-US" b="0" i="1" smtClean="0">
                        <a:latin typeface="Cambria Math"/>
                        <a:ea typeface="Cambria Math"/>
                      </a:rPr>
                      <m:t> </m:t>
                    </m:r>
                    <m:nary>
                      <m:naryPr>
                        <m:chr m:val="∑"/>
                        <m:ctrlPr>
                          <a:rPr lang="en-US" b="0" i="1" smtClean="0">
                            <a:latin typeface="Cambria Math"/>
                            <a:ea typeface="Cambria Math"/>
                          </a:rPr>
                        </m:ctrlPr>
                      </m:naryPr>
                      <m:sub>
                        <m:r>
                          <m:rPr>
                            <m:brk m:alnAt="23"/>
                          </m:rPr>
                          <a:rPr lang="en-US" b="0" i="1" smtClean="0">
                            <a:latin typeface="Cambria Math"/>
                            <a:ea typeface="Cambria Math"/>
                          </a:rPr>
                          <m:t>𝑖</m:t>
                        </m:r>
                        <m:r>
                          <m:rPr>
                            <m:brk m:alnAt="23"/>
                          </m:rPr>
                          <a:rPr lang="en-US" b="0" i="1" smtClean="0">
                            <a:latin typeface="Cambria Math"/>
                            <a:ea typeface="Cambria Math"/>
                          </a:rPr>
                          <m:t>=</m:t>
                        </m:r>
                        <m:r>
                          <m:rPr>
                            <m:brk m:alnAt="23"/>
                          </m:rPr>
                          <a:rPr lang="en-US" b="0" i="1" smtClean="0">
                            <a:latin typeface="Cambria Math"/>
                            <a:ea typeface="Cambria Math"/>
                          </a:rPr>
                          <m:t>1</m:t>
                        </m:r>
                      </m:sub>
                      <m:sup>
                        <m:r>
                          <a:rPr lang="en-US" b="0" i="1" smtClean="0">
                            <a:latin typeface="Cambria Math"/>
                            <a:ea typeface="Cambria Math"/>
                          </a:rPr>
                          <m:t>𝑛</m:t>
                        </m:r>
                      </m:sup>
                      <m:e>
                        <m:sSub>
                          <m:sSubPr>
                            <m:ctrlPr>
                              <a:rPr lang="en-US" b="0" i="1" smtClean="0">
                                <a:latin typeface="Cambria Math"/>
                                <a:ea typeface="Cambria Math"/>
                              </a:rPr>
                            </m:ctrlPr>
                          </m:sSubPr>
                          <m:e>
                            <m:r>
                              <a:rPr lang="en-US" b="0" i="1" smtClean="0">
                                <a:latin typeface="Cambria Math"/>
                                <a:ea typeface="Cambria Math"/>
                              </a:rPr>
                              <m:t>𝑣</m:t>
                            </m:r>
                          </m:e>
                          <m:sub>
                            <m:r>
                              <a:rPr lang="en-US" b="0" i="1" smtClean="0">
                                <a:latin typeface="Cambria Math"/>
                                <a:ea typeface="Cambria Math"/>
                              </a:rPr>
                              <m:t>𝑖</m:t>
                            </m:r>
                          </m:sub>
                        </m:sSub>
                      </m:e>
                    </m:nary>
                  </m:oMath>
                </a14:m>
                <a:endParaRPr lang="he-IL" dirty="0" smtClean="0">
                  <a:solidFill>
                    <a:prstClr val="black"/>
                  </a:solidFill>
                </a:endParaRPr>
              </a:p>
              <a:p>
                <a:pPr algn="r" rtl="1"/>
                <a:r>
                  <a:rPr lang="he-IL" dirty="0" smtClean="0">
                    <a:solidFill>
                      <a:prstClr val="black"/>
                    </a:solidFill>
                  </a:rPr>
                  <a:t>ולכן מרכז המסה של המצולע יהיה זהה בכל </a:t>
                </a:r>
                <a:r>
                  <a:rPr lang="he-IL" dirty="0" err="1" smtClean="0">
                    <a:solidFill>
                      <a:prstClr val="black"/>
                    </a:solidFill>
                  </a:rPr>
                  <a:t>איטרציה</a:t>
                </a:r>
                <a:endParaRPr lang="he-IL" dirty="0" smtClean="0">
                  <a:solidFill>
                    <a:prstClr val="black"/>
                  </a:solidFill>
                </a:endParaRPr>
              </a:p>
              <a:p>
                <a:pPr algn="r" rtl="1"/>
                <a:r>
                  <a:rPr lang="he-IL" dirty="0" smtClean="0">
                    <a:solidFill>
                      <a:prstClr val="black"/>
                    </a:solidFill>
                  </a:rPr>
                  <a:t>ואילו </a:t>
                </a:r>
                <a:r>
                  <a:rPr lang="he-IL" dirty="0" err="1" smtClean="0">
                    <a:solidFill>
                      <a:prstClr val="black"/>
                    </a:solidFill>
                  </a:rPr>
                  <a:t>האיטרציות</a:t>
                </a:r>
                <a:r>
                  <a:rPr lang="he-IL" dirty="0" smtClean="0">
                    <a:solidFill>
                      <a:prstClr val="black"/>
                    </a:solidFill>
                  </a:rPr>
                  <a:t> מתכנסות לנקודה שבוודאי היא</a:t>
                </a:r>
              </a:p>
              <a:p>
                <a:pPr algn="r" rtl="1"/>
                <a:r>
                  <a:rPr lang="he-IL" dirty="0" smtClean="0">
                    <a:solidFill>
                      <a:prstClr val="black"/>
                    </a:solidFill>
                  </a:rPr>
                  <a:t>תהיה מרכז המסה של עצמה, ולכן הנקודה</a:t>
                </a:r>
              </a:p>
              <a:p>
                <a:pPr algn="r" rtl="1"/>
                <a:r>
                  <a:rPr lang="he-IL" dirty="0" smtClean="0">
                    <a:solidFill>
                      <a:prstClr val="black"/>
                    </a:solidFill>
                  </a:rPr>
                  <a:t>תהיה מרכז המסה</a:t>
                </a:r>
                <a:r>
                  <a:rPr lang="en-US" dirty="0">
                    <a:ea typeface="Cambria Math"/>
                  </a:rPr>
                  <a:t> </a:t>
                </a:r>
                <a14:m>
                  <m:oMath xmlns:m="http://schemas.openxmlformats.org/officeDocument/2006/math">
                    <m:nary>
                      <m:naryPr>
                        <m:chr m:val="∑"/>
                        <m:ctrlPr>
                          <a:rPr lang="en-US" i="1">
                            <a:latin typeface="Cambria Math"/>
                            <a:ea typeface="Cambria Math"/>
                          </a:rPr>
                        </m:ctrlPr>
                      </m:naryPr>
                      <m:sub>
                        <m:r>
                          <m:rPr>
                            <m:brk m:alnAt="23"/>
                          </m:rPr>
                          <a:rPr lang="en-US" i="1">
                            <a:latin typeface="Cambria Math"/>
                            <a:ea typeface="Cambria Math"/>
                          </a:rPr>
                          <m:t>𝑖</m:t>
                        </m:r>
                        <m:r>
                          <m:rPr>
                            <m:brk m:alnAt="23"/>
                          </m:rPr>
                          <a:rPr lang="en-US" i="1">
                            <a:latin typeface="Cambria Math"/>
                            <a:ea typeface="Cambria Math"/>
                          </a:rPr>
                          <m:t>=</m:t>
                        </m:r>
                        <m:r>
                          <m:rPr>
                            <m:brk m:alnAt="23"/>
                          </m:rPr>
                          <a:rPr lang="en-US" i="1">
                            <a:latin typeface="Cambria Math"/>
                            <a:ea typeface="Cambria Math"/>
                          </a:rPr>
                          <m:t>1</m:t>
                        </m:r>
                      </m:sub>
                      <m:sup>
                        <m:r>
                          <a:rPr lang="en-US" i="1">
                            <a:latin typeface="Cambria Math"/>
                            <a:ea typeface="Cambria Math"/>
                          </a:rPr>
                          <m:t>𝑛</m:t>
                        </m:r>
                      </m:sup>
                      <m:e>
                        <m:sSub>
                          <m:sSubPr>
                            <m:ctrlPr>
                              <a:rPr lang="en-US" i="1">
                                <a:latin typeface="Cambria Math"/>
                                <a:ea typeface="Cambria Math"/>
                              </a:rPr>
                            </m:ctrlPr>
                          </m:sSubPr>
                          <m:e>
                            <m:r>
                              <a:rPr lang="en-US" i="1">
                                <a:latin typeface="Cambria Math"/>
                                <a:ea typeface="Cambria Math"/>
                              </a:rPr>
                              <m:t>𝑣</m:t>
                            </m:r>
                          </m:e>
                          <m:sub>
                            <m:r>
                              <a:rPr lang="en-US" i="1">
                                <a:latin typeface="Cambria Math"/>
                                <a:ea typeface="Cambria Math"/>
                              </a:rPr>
                              <m:t>𝑖</m:t>
                            </m:r>
                          </m:sub>
                        </m:sSub>
                      </m:e>
                    </m:nary>
                  </m:oMath>
                </a14:m>
                <a:endParaRPr lang="he-IL" dirty="0" smtClean="0">
                  <a:solidFill>
                    <a:prstClr val="black"/>
                  </a:solidFill>
                </a:endParaRPr>
              </a:p>
              <a:p>
                <a:pPr algn="r" rtl="1"/>
                <a:endParaRPr lang="he-IL" dirty="0">
                  <a:solidFill>
                    <a:prstClr val="black"/>
                  </a:solidFill>
                </a:endParaRPr>
              </a:p>
              <a:p>
                <a:pPr algn="r" rtl="1"/>
                <a:endParaRPr lang="he-IL" dirty="0" smtClean="0">
                  <a:solidFill>
                    <a:prstClr val="black"/>
                  </a:solidFill>
                </a:endParaRPr>
              </a:p>
              <a:p>
                <a:pPr algn="r" rtl="1"/>
                <a:r>
                  <a:rPr lang="he-IL" u="sng" dirty="0" err="1" smtClean="0">
                    <a:solidFill>
                      <a:prstClr val="black"/>
                    </a:solidFill>
                    <a:effectLst>
                      <a:outerShdw blurRad="38100" dist="38100" dir="2700000" algn="tl">
                        <a:srgbClr val="000000">
                          <a:alpha val="43137"/>
                        </a:srgbClr>
                      </a:outerShdw>
                    </a:effectLst>
                  </a:rPr>
                  <a:t>מש"ל</a:t>
                </a:r>
                <a:endParaRPr lang="en-US" u="sng" dirty="0">
                  <a:effectLst>
                    <a:outerShdw blurRad="38100" dist="38100" dir="2700000" algn="tl">
                      <a:srgbClr val="000000">
                        <a:alpha val="43137"/>
                      </a:srgbClr>
                    </a:outerShdw>
                  </a:effectLs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62000" y="2133600"/>
                <a:ext cx="7858995" cy="4041043"/>
              </a:xfrm>
              <a:prstGeom prst="rect">
                <a:avLst/>
              </a:prstGeom>
              <a:blipFill rotWithShape="1">
                <a:blip r:embed="rId4"/>
                <a:stretch>
                  <a:fillRect l="-4189" t="-10860" r="-1009" b="-165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FC65286-44D6-479A-A650-EC6F53070D82}" type="slidenum">
              <a:rPr lang="en-US" smtClean="0"/>
              <a:pPr/>
              <a:t>28</a:t>
            </a:fld>
            <a:endParaRPr lang="en-US"/>
          </a:p>
        </p:txBody>
      </p:sp>
    </p:spTree>
    <p:extLst>
      <p:ext uri="{BB962C8B-B14F-4D97-AF65-F5344CB8AC3E}">
        <p14:creationId xmlns:p14="http://schemas.microsoft.com/office/powerpoint/2010/main" val="2962451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5.6 – משוואת החום</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0" y="990600"/>
                <a:ext cx="8686800" cy="5638800"/>
              </a:xfrm>
            </p:spPr>
            <p:txBody>
              <a:bodyPr>
                <a:normAutofit lnSpcReduction="10000"/>
              </a:bodyPr>
              <a:lstStyle/>
              <a:p>
                <a:pPr marL="0" algn="r" rtl="1">
                  <a:buNone/>
                </a:pPr>
                <a:r>
                  <a:rPr lang="he-IL" sz="2200" dirty="0" smtClean="0"/>
                  <a:t>נספר כעת איך שתי הזרימות שלמדנו יכולות להיות אנלוגיות לזרימה כללית יותר שמתוארת על ידי משוואת החום.</a:t>
                </a:r>
              </a:p>
              <a:p>
                <a:pPr marL="0" algn="r" rtl="1">
                  <a:buNone/>
                </a:pPr>
                <a:r>
                  <a:rPr lang="he-IL" sz="2200" dirty="0" smtClean="0"/>
                  <a:t>תהי </a:t>
                </a:r>
                <a14:m>
                  <m:oMath xmlns:m="http://schemas.openxmlformats.org/officeDocument/2006/math">
                    <m:r>
                      <a:rPr lang="en-US" sz="2200" b="0" i="1" smtClean="0">
                        <a:latin typeface="Cambria Math"/>
                      </a:rPr>
                      <m:t>𝑢</m:t>
                    </m:r>
                    <m:d>
                      <m:dPr>
                        <m:ctrlPr>
                          <a:rPr lang="en-US" sz="2200" b="0" i="1" smtClean="0">
                            <a:latin typeface="Cambria Math"/>
                          </a:rPr>
                        </m:ctrlPr>
                      </m:dPr>
                      <m:e>
                        <m:r>
                          <a:rPr lang="en-US" sz="2200" b="0" i="1" smtClean="0">
                            <a:latin typeface="Cambria Math"/>
                          </a:rPr>
                          <m:t>𝑥</m:t>
                        </m:r>
                        <m:r>
                          <a:rPr lang="en-US" sz="2200" b="0" i="1" smtClean="0">
                            <a:latin typeface="Cambria Math"/>
                          </a:rPr>
                          <m:t>,</m:t>
                        </m:r>
                        <m:r>
                          <a:rPr lang="en-US" sz="2200" b="0" i="1" smtClean="0">
                            <a:latin typeface="Cambria Math"/>
                          </a:rPr>
                          <m:t>𝑡</m:t>
                        </m:r>
                      </m:e>
                    </m:d>
                  </m:oMath>
                </a14:m>
                <a:r>
                  <a:rPr lang="he-IL" sz="2200" dirty="0" smtClean="0"/>
                  <a:t> פונקציה שערכה הוא החום בנקודה </a:t>
                </a:r>
                <a:r>
                  <a:rPr lang="en-US" sz="2200" dirty="0" smtClean="0">
                    <a:latin typeface="Arial" pitchFamily="34" charset="0"/>
                    <a:cs typeface="Arial" pitchFamily="34" charset="0"/>
                  </a:rPr>
                  <a:t>x</a:t>
                </a:r>
                <a:r>
                  <a:rPr lang="he-IL" sz="2200" dirty="0" smtClean="0">
                    <a:latin typeface="Arial" pitchFamily="34" charset="0"/>
                    <a:cs typeface="Arial" pitchFamily="34" charset="0"/>
                  </a:rPr>
                  <a:t> בזמן </a:t>
                </a:r>
                <a:r>
                  <a:rPr lang="en-US" sz="2200" dirty="0" smtClean="0">
                    <a:latin typeface="Arial" pitchFamily="34" charset="0"/>
                    <a:cs typeface="Arial" pitchFamily="34" charset="0"/>
                  </a:rPr>
                  <a:t>t</a:t>
                </a:r>
                <a:r>
                  <a:rPr lang="he-IL" sz="2200" dirty="0" smtClean="0">
                    <a:latin typeface="Arial" pitchFamily="34" charset="0"/>
                    <a:cs typeface="Arial" pitchFamily="34" charset="0"/>
                  </a:rPr>
                  <a:t>.</a:t>
                </a:r>
              </a:p>
              <a:p>
                <a:pPr marL="0" algn="r" rtl="1">
                  <a:buNone/>
                </a:pPr>
                <a:r>
                  <a:rPr lang="he-IL" sz="2200" dirty="0" smtClean="0">
                    <a:latin typeface="Arial" pitchFamily="34" charset="0"/>
                    <a:cs typeface="Arial" pitchFamily="34" charset="0"/>
                  </a:rPr>
                  <a:t>. החום נוטה להתפזר עם הזמן בצורה שווה, אז המשוואה מתארת תהליך של החלקה ופיזור של התהליך:</a:t>
                </a:r>
                <a:r>
                  <a:rPr lang="en-US" sz="2200" dirty="0" smtClean="0">
                    <a:latin typeface="Arial" pitchFamily="34" charset="0"/>
                    <a:cs typeface="Arial" pitchFamily="34" charset="0"/>
                  </a:rPr>
                  <a:t>u(x)</a:t>
                </a:r>
                <a:r>
                  <a:rPr lang="he-IL" sz="2200" dirty="0" smtClean="0">
                    <a:latin typeface="Arial" pitchFamily="34" charset="0"/>
                    <a:cs typeface="Arial" pitchFamily="34" charset="0"/>
                  </a:rPr>
                  <a:t> מושפע על ידי </a:t>
                </a:r>
                <a14:m>
                  <m:oMath xmlns:m="http://schemas.openxmlformats.org/officeDocument/2006/math">
                    <m:r>
                      <a:rPr lang="en-US" sz="2200" b="0" i="1" smtClean="0">
                        <a:latin typeface="Cambria Math"/>
                        <a:cs typeface="Arial" pitchFamily="34" charset="0"/>
                      </a:rPr>
                      <m:t>𝑢</m:t>
                    </m:r>
                    <m:r>
                      <a:rPr lang="en-US" sz="2200" b="0" i="1" smtClean="0">
                        <a:latin typeface="Cambria Math"/>
                        <a:cs typeface="Arial" pitchFamily="34" charset="0"/>
                      </a:rPr>
                      <m:t>(</m:t>
                    </m:r>
                    <m:r>
                      <a:rPr lang="en-US" sz="2200" b="0" i="1" smtClean="0">
                        <a:latin typeface="Cambria Math"/>
                        <a:cs typeface="Arial" pitchFamily="34" charset="0"/>
                      </a:rPr>
                      <m:t>𝑥</m:t>
                    </m:r>
                    <m:r>
                      <a:rPr lang="en-US" sz="2200" b="0" i="1" smtClean="0">
                        <a:latin typeface="Cambria Math"/>
                        <a:cs typeface="Arial" pitchFamily="34" charset="0"/>
                      </a:rPr>
                      <m:t>+</m:t>
                    </m:r>
                    <m:r>
                      <a:rPr lang="en-US" sz="2200" b="0" i="1" smtClean="0">
                        <a:latin typeface="Cambria Math"/>
                        <a:ea typeface="Cambria Math"/>
                        <a:cs typeface="Arial" pitchFamily="34" charset="0"/>
                      </a:rPr>
                      <m:t>𝛿</m:t>
                    </m:r>
                    <m:r>
                      <a:rPr lang="en-US" sz="2200" b="0" i="1" smtClean="0">
                        <a:latin typeface="Cambria Math"/>
                        <a:ea typeface="Cambria Math"/>
                        <a:cs typeface="Arial" pitchFamily="34" charset="0"/>
                      </a:rPr>
                      <m:t>)</m:t>
                    </m:r>
                  </m:oMath>
                </a14:m>
                <a:r>
                  <a:rPr lang="he-IL" sz="2200" dirty="0" smtClean="0">
                    <a:latin typeface="Arial" pitchFamily="34" charset="0"/>
                    <a:cs typeface="Arial" pitchFamily="34" charset="0"/>
                  </a:rPr>
                  <a:t> ו</a:t>
                </a:r>
                <a14:m>
                  <m:oMath xmlns:m="http://schemas.openxmlformats.org/officeDocument/2006/math">
                    <m:r>
                      <a:rPr lang="en-US" sz="2200" i="1">
                        <a:latin typeface="Cambria Math"/>
                        <a:cs typeface="Arial" pitchFamily="34" charset="0"/>
                      </a:rPr>
                      <m:t>𝑢</m:t>
                    </m:r>
                    <m:d>
                      <m:dPr>
                        <m:ctrlPr>
                          <a:rPr lang="en-US" sz="2200" i="1">
                            <a:latin typeface="Cambria Math"/>
                            <a:cs typeface="Arial" pitchFamily="34" charset="0"/>
                          </a:rPr>
                        </m:ctrlPr>
                      </m:dPr>
                      <m:e>
                        <m:r>
                          <a:rPr lang="en-US" sz="2200" i="1">
                            <a:latin typeface="Cambria Math"/>
                            <a:cs typeface="Arial" pitchFamily="34" charset="0"/>
                          </a:rPr>
                          <m:t>𝑥</m:t>
                        </m:r>
                        <m:r>
                          <a:rPr lang="en-US" sz="2200" i="1">
                            <a:latin typeface="Cambria Math"/>
                            <a:cs typeface="Arial" pitchFamily="34" charset="0"/>
                          </a:rPr>
                          <m:t>−</m:t>
                        </m:r>
                        <m:r>
                          <a:rPr lang="en-US" sz="2200" i="1">
                            <a:latin typeface="Cambria Math"/>
                            <a:ea typeface="Cambria Math"/>
                            <a:cs typeface="Arial" pitchFamily="34" charset="0"/>
                          </a:rPr>
                          <m:t>𝛿</m:t>
                        </m:r>
                      </m:e>
                    </m:d>
                  </m:oMath>
                </a14:m>
                <a:endParaRPr lang="he-IL" sz="2200" dirty="0" smtClean="0">
                  <a:latin typeface="Arial" pitchFamily="34" charset="0"/>
                  <a:cs typeface="Arial" pitchFamily="34" charset="0"/>
                </a:endParaRPr>
              </a:p>
              <a:p>
                <a:pPr marL="0" algn="r" rtl="1">
                  <a:buNone/>
                </a:pPr>
                <a:r>
                  <a:rPr lang="he-IL" sz="2200" dirty="0" smtClean="0">
                    <a:latin typeface="Arial" pitchFamily="34" charset="0"/>
                    <a:cs typeface="Arial" pitchFamily="34" charset="0"/>
                  </a:rPr>
                  <a:t>אז השינוי בטמפרטורה יהיה</a:t>
                </a:r>
              </a:p>
              <a:p>
                <a:pPr marL="0" algn="r" rtl="1">
                  <a:buNone/>
                </a:pPr>
                <a:endParaRPr lang="he-IL" sz="2200" dirty="0">
                  <a:latin typeface="Arial" pitchFamily="34" charset="0"/>
                  <a:cs typeface="Arial" pitchFamily="34" charset="0"/>
                </a:endParaRPr>
              </a:p>
              <a:p>
                <a:pPr marL="0" algn="r" rtl="1">
                  <a:buNone/>
                </a:pPr>
                <a:endParaRPr lang="he-IL" sz="2200" dirty="0" smtClean="0">
                  <a:latin typeface="Arial" pitchFamily="34" charset="0"/>
                  <a:cs typeface="Arial" pitchFamily="34" charset="0"/>
                </a:endParaRPr>
              </a:p>
              <a:p>
                <a:pPr marL="0" algn="r" rtl="1">
                  <a:buNone/>
                </a:pPr>
                <a:r>
                  <a:rPr lang="he-IL" sz="2200" dirty="0" smtClean="0">
                    <a:latin typeface="Arial" pitchFamily="34" charset="0"/>
                    <a:cs typeface="Arial" pitchFamily="34" charset="0"/>
                  </a:rPr>
                  <a:t> ולכן אם נחלק את שני האגפים ב</a:t>
                </a:r>
                <a:r>
                  <a:rPr lang="en-US" sz="2200" dirty="0">
                    <a:ea typeface="Cambria Math"/>
                    <a:cs typeface="Arial" pitchFamily="34" charset="0"/>
                  </a:rPr>
                  <a:t> </a:t>
                </a:r>
                <a14:m>
                  <m:oMath xmlns:m="http://schemas.openxmlformats.org/officeDocument/2006/math">
                    <m:r>
                      <a:rPr lang="en-US" sz="2200" i="1">
                        <a:latin typeface="Cambria Math"/>
                        <a:ea typeface="Cambria Math"/>
                        <a:cs typeface="Arial" pitchFamily="34" charset="0"/>
                      </a:rPr>
                      <m:t>𝛿</m:t>
                    </m:r>
                    <m:r>
                      <a:rPr lang="en-US" sz="2200" i="1">
                        <a:latin typeface="Cambria Math"/>
                        <a:ea typeface="Cambria Math"/>
                        <a:cs typeface="Arial" pitchFamily="34" charset="0"/>
                      </a:rPr>
                      <m:t> </m:t>
                    </m:r>
                  </m:oMath>
                </a14:m>
                <a:r>
                  <a:rPr lang="he-IL" sz="2200" dirty="0" smtClean="0">
                    <a:latin typeface="Arial" pitchFamily="34" charset="0"/>
                    <a:cs typeface="Arial" pitchFamily="34" charset="0"/>
                  </a:rPr>
                  <a:t>מתקיים </a:t>
                </a:r>
                <a14:m>
                  <m:oMath xmlns:m="http://schemas.openxmlformats.org/officeDocument/2006/math">
                    <m:f>
                      <m:fPr>
                        <m:ctrlPr>
                          <a:rPr lang="en-US" sz="2200" i="1">
                            <a:latin typeface="Cambria Math"/>
                            <a:cs typeface="Arial" pitchFamily="34" charset="0"/>
                          </a:rPr>
                        </m:ctrlPr>
                      </m:fPr>
                      <m:num>
                        <m:r>
                          <a:rPr lang="en-US" sz="2200" i="1">
                            <a:latin typeface="Cambria Math"/>
                            <a:cs typeface="Arial" pitchFamily="34" charset="0"/>
                          </a:rPr>
                          <m:t>𝜕</m:t>
                        </m:r>
                        <m:r>
                          <a:rPr lang="en-US" sz="2200" i="1">
                            <a:latin typeface="Cambria Math"/>
                            <a:cs typeface="Arial" pitchFamily="34" charset="0"/>
                          </a:rPr>
                          <m:t>𝑢</m:t>
                        </m:r>
                      </m:num>
                      <m:den>
                        <m:r>
                          <a:rPr lang="en-US" sz="2200" i="1">
                            <a:latin typeface="Cambria Math"/>
                            <a:cs typeface="Arial" pitchFamily="34" charset="0"/>
                          </a:rPr>
                          <m:t>𝜕</m:t>
                        </m:r>
                        <m:r>
                          <a:rPr lang="en-US" sz="2200" i="1">
                            <a:latin typeface="Cambria Math"/>
                            <a:cs typeface="Arial" pitchFamily="34" charset="0"/>
                          </a:rPr>
                          <m:t>𝑡</m:t>
                        </m:r>
                      </m:den>
                    </m:f>
                    <m:r>
                      <a:rPr lang="en-US" sz="2200" i="1">
                        <a:latin typeface="Cambria Math"/>
                        <a:ea typeface="Cambria Math"/>
                        <a:cs typeface="Arial" pitchFamily="34" charset="0"/>
                      </a:rPr>
                      <m:t>=</m:t>
                    </m:r>
                    <m:f>
                      <m:fPr>
                        <m:ctrlPr>
                          <a:rPr lang="en-US" sz="2200" i="1">
                            <a:latin typeface="Cambria Math"/>
                            <a:ea typeface="Cambria Math"/>
                            <a:cs typeface="Arial" pitchFamily="34" charset="0"/>
                          </a:rPr>
                        </m:ctrlPr>
                      </m:fPr>
                      <m:num>
                        <m:sSup>
                          <m:sSupPr>
                            <m:ctrlPr>
                              <a:rPr lang="en-US" sz="2200" i="1">
                                <a:latin typeface="Cambria Math"/>
                                <a:ea typeface="Cambria Math"/>
                                <a:cs typeface="Arial" pitchFamily="34" charset="0"/>
                              </a:rPr>
                            </m:ctrlPr>
                          </m:sSupPr>
                          <m:e>
                            <m:r>
                              <a:rPr lang="en-US" sz="2200" i="1">
                                <a:latin typeface="Cambria Math"/>
                                <a:ea typeface="Cambria Math"/>
                                <a:cs typeface="Arial" pitchFamily="34" charset="0"/>
                              </a:rPr>
                              <m:t>𝜕</m:t>
                            </m:r>
                          </m:e>
                          <m:sup>
                            <m:r>
                              <a:rPr lang="en-US" sz="2200" i="1">
                                <a:latin typeface="Cambria Math"/>
                                <a:ea typeface="Cambria Math"/>
                                <a:cs typeface="Arial" pitchFamily="34" charset="0"/>
                              </a:rPr>
                              <m:t>2</m:t>
                            </m:r>
                          </m:sup>
                        </m:sSup>
                        <m:r>
                          <a:rPr lang="en-US" sz="2200" i="1">
                            <a:latin typeface="Cambria Math"/>
                            <a:ea typeface="Cambria Math"/>
                            <a:cs typeface="Arial" pitchFamily="34" charset="0"/>
                          </a:rPr>
                          <m:t>𝑢</m:t>
                        </m:r>
                      </m:num>
                      <m:den>
                        <m:r>
                          <a:rPr lang="en-US" sz="2200" i="1">
                            <a:latin typeface="Cambria Math"/>
                            <a:ea typeface="Cambria Math"/>
                            <a:cs typeface="Arial" pitchFamily="34" charset="0"/>
                          </a:rPr>
                          <m:t>𝜕</m:t>
                        </m:r>
                        <m:sSup>
                          <m:sSupPr>
                            <m:ctrlPr>
                              <a:rPr lang="en-US" sz="2200" i="1">
                                <a:latin typeface="Cambria Math"/>
                                <a:ea typeface="Cambria Math"/>
                                <a:cs typeface="Arial" pitchFamily="34" charset="0"/>
                              </a:rPr>
                            </m:ctrlPr>
                          </m:sSupPr>
                          <m:e>
                            <m:r>
                              <a:rPr lang="en-US" sz="2200" i="1">
                                <a:latin typeface="Cambria Math"/>
                                <a:ea typeface="Cambria Math"/>
                                <a:cs typeface="Arial" pitchFamily="34" charset="0"/>
                              </a:rPr>
                              <m:t>𝑡</m:t>
                            </m:r>
                          </m:e>
                          <m:sup>
                            <m:r>
                              <a:rPr lang="en-US" sz="2200" i="1">
                                <a:latin typeface="Cambria Math"/>
                                <a:ea typeface="Cambria Math"/>
                                <a:cs typeface="Arial" pitchFamily="34" charset="0"/>
                              </a:rPr>
                              <m:t>2</m:t>
                            </m:r>
                          </m:sup>
                        </m:sSup>
                      </m:den>
                    </m:f>
                  </m:oMath>
                </a14:m>
                <a:endParaRPr lang="he-IL" sz="2200" dirty="0" smtClean="0">
                  <a:latin typeface="Arial" pitchFamily="34" charset="0"/>
                  <a:cs typeface="Arial" pitchFamily="34" charset="0"/>
                </a:endParaRPr>
              </a:p>
              <a:p>
                <a:pPr marL="0" algn="r" rtl="1">
                  <a:buNone/>
                </a:pPr>
                <a:r>
                  <a:rPr lang="he-IL" sz="2200" dirty="0" smtClean="0">
                    <a:latin typeface="Arial" pitchFamily="34" charset="0"/>
                    <a:cs typeface="Arial" pitchFamily="34" charset="0"/>
                  </a:rPr>
                  <a:t>וזו הנוסחא </a:t>
                </a:r>
                <a:r>
                  <a:rPr lang="he-IL" sz="2200" dirty="0">
                    <a:latin typeface="Arial" pitchFamily="34" charset="0"/>
                    <a:cs typeface="Arial" pitchFamily="34" charset="0"/>
                  </a:rPr>
                  <a:t>שבה השתמשנו לקיצור העקומה בעזרת משוואת החום</a:t>
                </a:r>
                <a:r>
                  <a:rPr lang="he-IL" sz="2200" dirty="0" smtClean="0">
                    <a:latin typeface="Arial" pitchFamily="34" charset="0"/>
                    <a:cs typeface="Arial" pitchFamily="34" charset="0"/>
                  </a:rPr>
                  <a:t>.</a:t>
                </a:r>
              </a:p>
              <a:p>
                <a:pPr marL="0" algn="r" rtl="1">
                  <a:buNone/>
                </a:pPr>
                <a:r>
                  <a:rPr lang="he-IL" sz="2200" dirty="0" smtClean="0">
                    <a:latin typeface="Arial" pitchFamily="34" charset="0"/>
                    <a:cs typeface="Arial" pitchFamily="34" charset="0"/>
                  </a:rPr>
                  <a:t>אם נסתקל על      מרכז </a:t>
                </a:r>
                <a:r>
                  <a:rPr lang="en-US" sz="2200" dirty="0" smtClean="0">
                    <a:latin typeface="Arial" pitchFamily="34" charset="0"/>
                    <a:cs typeface="Arial" pitchFamily="34" charset="0"/>
                  </a:rPr>
                  <a:t>            </a:t>
                </a:r>
                <a:r>
                  <a:rPr lang="he-IL" sz="2200" dirty="0">
                    <a:latin typeface="Arial" pitchFamily="34" charset="0"/>
                    <a:cs typeface="Arial" pitchFamily="34" charset="0"/>
                  </a:rPr>
                  <a:t> </a:t>
                </a:r>
                <a:r>
                  <a:rPr lang="he-IL" sz="2200" dirty="0" smtClean="0">
                    <a:latin typeface="Arial" pitchFamily="34" charset="0"/>
                    <a:cs typeface="Arial" pitchFamily="34" charset="0"/>
                  </a:rPr>
                  <a:t>אז בקירוב</a:t>
                </a:r>
              </a:p>
              <a:p>
                <a:pPr marL="0" algn="r" rtl="1">
                  <a:buNone/>
                </a:pPr>
                <a:endParaRPr lang="he-IL" sz="2200" dirty="0">
                  <a:latin typeface="Arial" pitchFamily="34" charset="0"/>
                  <a:cs typeface="Arial" pitchFamily="34" charset="0"/>
                </a:endParaRPr>
              </a:p>
              <a:p>
                <a:pPr marL="0" algn="r" rtl="1">
                  <a:buNone/>
                </a:pPr>
                <a:r>
                  <a:rPr lang="he-IL" sz="2200" dirty="0" smtClean="0">
                    <a:latin typeface="Arial" pitchFamily="34" charset="0"/>
                    <a:cs typeface="Arial" pitchFamily="34" charset="0"/>
                  </a:rPr>
                  <a:t>ואגף ימין הוא </a:t>
                </a:r>
                <a:r>
                  <a:rPr lang="en-US" sz="2200" dirty="0" err="1" smtClean="0">
                    <a:latin typeface="Arial" pitchFamily="34" charset="0"/>
                    <a:cs typeface="Arial" pitchFamily="34" charset="0"/>
                  </a:rPr>
                  <a:t>n</a:t>
                </a:r>
                <a:r>
                  <a:rPr lang="en-US" sz="1200" dirty="0" err="1" smtClean="0">
                    <a:latin typeface="Arial" pitchFamily="34" charset="0"/>
                    <a:cs typeface="Arial" pitchFamily="34" charset="0"/>
                  </a:rPr>
                  <a:t>i</a:t>
                </a:r>
                <a:r>
                  <a:rPr lang="he-IL" sz="1200" dirty="0" smtClean="0">
                    <a:latin typeface="Arial" pitchFamily="34" charset="0"/>
                    <a:cs typeface="Arial" pitchFamily="34" charset="0"/>
                  </a:rPr>
                  <a:t> </a:t>
                </a:r>
                <a:r>
                  <a:rPr lang="he-IL" sz="2200" dirty="0" smtClean="0">
                    <a:latin typeface="Arial" pitchFamily="34" charset="0"/>
                    <a:cs typeface="Arial" pitchFamily="34" charset="0"/>
                  </a:rPr>
                  <a:t>שבחרנו לקיצור מצולע.   עכשיו הקירבה בין שלושת הזרימות צריכה להיות מובנת . </a:t>
                </a:r>
                <a:endParaRPr lang="he-IL" sz="2200" dirty="0">
                  <a:latin typeface="Arial" pitchFamily="34" charset="0"/>
                  <a:cs typeface="Arial"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0" y="990600"/>
                <a:ext cx="8686800" cy="5638800"/>
              </a:xfrm>
              <a:blipFill rotWithShape="1">
                <a:blip r:embed="rId3"/>
                <a:stretch>
                  <a:fillRect l="-351" t="-1189" r="-912"/>
                </a:stretch>
              </a:blipFill>
            </p:spPr>
            <p:txBody>
              <a:bodyPr/>
              <a:lstStyle/>
              <a:p>
                <a:r>
                  <a:rPr lang="en-US">
                    <a:noFill/>
                  </a:rPr>
                  <a:t> </a:t>
                </a:r>
              </a:p>
            </p:txBody>
          </p:sp>
        </mc:Fallback>
      </mc:AlternateContent>
      <p:pic>
        <p:nvPicPr>
          <p:cNvPr id="4" name="Picture 3" descr="www.math.tau.ac.il/~michas/dcg-ch5.pdf - Google Chrome"/>
          <p:cNvPicPr>
            <a:picLocks noChangeAspect="1"/>
          </p:cNvPicPr>
          <p:nvPr/>
        </p:nvPicPr>
        <p:blipFill rotWithShape="1">
          <a:blip r:embed="rId4">
            <a:extLst>
              <a:ext uri="{28A0092B-C50C-407E-A947-70E740481C1C}">
                <a14:useLocalDpi xmlns:a14="http://schemas.microsoft.com/office/drawing/2010/main" val="0"/>
              </a:ext>
            </a:extLst>
          </a:blip>
          <a:srcRect l="22222" t="85539" r="31334" b="10769"/>
          <a:stretch/>
        </p:blipFill>
        <p:spPr>
          <a:xfrm>
            <a:off x="2079673" y="3190920"/>
            <a:ext cx="6858000" cy="590640"/>
          </a:xfrm>
          <a:prstGeom prst="rect">
            <a:avLst/>
          </a:prstGeom>
        </p:spPr>
      </p:pic>
      <p:pic>
        <p:nvPicPr>
          <p:cNvPr id="5" name="Picture 4" descr="www.math.tau.ac.il/~michas/dcg-ch5.pdf - Google Chrome"/>
          <p:cNvPicPr>
            <a:picLocks noChangeAspect="1"/>
          </p:cNvPicPr>
          <p:nvPr/>
        </p:nvPicPr>
        <p:blipFill rotWithShape="1">
          <a:blip r:embed="rId5">
            <a:extLst>
              <a:ext uri="{28A0092B-C50C-407E-A947-70E740481C1C}">
                <a14:useLocalDpi xmlns:a14="http://schemas.microsoft.com/office/drawing/2010/main" val="0"/>
              </a:ext>
            </a:extLst>
          </a:blip>
          <a:srcRect l="60188" t="66055" r="38443" b="32274"/>
          <a:stretch/>
        </p:blipFill>
        <p:spPr>
          <a:xfrm>
            <a:off x="6781800" y="4826284"/>
            <a:ext cx="270802" cy="358248"/>
          </a:xfrm>
          <a:prstGeom prst="rect">
            <a:avLst/>
          </a:prstGeom>
        </p:spPr>
      </p:pic>
      <p:pic>
        <p:nvPicPr>
          <p:cNvPr id="6" name="Picture 5" descr="www.math.tau.ac.il/~michas/dcg-ch5.pdf - Google Chrome"/>
          <p:cNvPicPr>
            <a:picLocks noChangeAspect="1"/>
          </p:cNvPicPr>
          <p:nvPr/>
        </p:nvPicPr>
        <p:blipFill rotWithShape="1">
          <a:blip r:embed="rId5">
            <a:extLst>
              <a:ext uri="{28A0092B-C50C-407E-A947-70E740481C1C}">
                <a14:useLocalDpi xmlns:a14="http://schemas.microsoft.com/office/drawing/2010/main" val="0"/>
              </a:ext>
            </a:extLst>
          </a:blip>
          <a:srcRect l="63494" t="66225" r="33018" b="32347"/>
          <a:stretch/>
        </p:blipFill>
        <p:spPr>
          <a:xfrm>
            <a:off x="5352842" y="4826284"/>
            <a:ext cx="718409" cy="318682"/>
          </a:xfrm>
          <a:prstGeom prst="rect">
            <a:avLst/>
          </a:prstGeom>
        </p:spPr>
      </p:pic>
      <p:pic>
        <p:nvPicPr>
          <p:cNvPr id="5122" name="Picture 2" descr="C:\Users\Gil\Desktop\Untitl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658" y="4737884"/>
            <a:ext cx="3634034" cy="57785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8FC65286-44D6-479A-A650-EC6F53070D82}"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Gil\Desktop\Untitled.png"/>
          <p:cNvPicPr>
            <a:picLocks noChangeAspect="1" noChangeArrowheads="1"/>
          </p:cNvPicPr>
          <p:nvPr/>
        </p:nvPicPr>
        <p:blipFill>
          <a:blip r:embed="rId2" cstate="print"/>
          <a:srcRect/>
          <a:stretch>
            <a:fillRect/>
          </a:stretch>
        </p:blipFill>
        <p:spPr bwMode="auto">
          <a:xfrm>
            <a:off x="457200" y="3886200"/>
            <a:ext cx="2502803" cy="1905000"/>
          </a:xfrm>
          <a:prstGeom prst="rect">
            <a:avLst/>
          </a:prstGeom>
          <a:noFill/>
        </p:spPr>
      </p:pic>
      <p:pic>
        <p:nvPicPr>
          <p:cNvPr id="3074" name="Picture 2" descr="C:\Users\Gil\Desktop\Untitled.png"/>
          <p:cNvPicPr>
            <a:picLocks noChangeAspect="1" noChangeArrowheads="1"/>
          </p:cNvPicPr>
          <p:nvPr/>
        </p:nvPicPr>
        <p:blipFill>
          <a:blip r:embed="rId3" cstate="print"/>
          <a:srcRect/>
          <a:stretch>
            <a:fillRect/>
          </a:stretch>
        </p:blipFill>
        <p:spPr bwMode="auto">
          <a:xfrm>
            <a:off x="304800" y="1371600"/>
            <a:ext cx="2724150" cy="2447925"/>
          </a:xfrm>
          <a:prstGeom prst="rect">
            <a:avLst/>
          </a:prstGeom>
          <a:noFill/>
        </p:spPr>
      </p:pic>
      <p:sp>
        <p:nvSpPr>
          <p:cNvPr id="2" name="Title 1"/>
          <p:cNvSpPr>
            <a:spLocks noGrp="1"/>
          </p:cNvSpPr>
          <p:nvPr>
            <p:ph type="title"/>
          </p:nvPr>
        </p:nvSpPr>
        <p:spPr/>
        <p:txBody>
          <a:bodyPr/>
          <a:lstStyle/>
          <a:p>
            <a:pPr algn="r" rtl="1"/>
            <a:r>
              <a:rPr lang="he-IL" dirty="0" smtClean="0"/>
              <a:t>תזכורת</a:t>
            </a:r>
            <a:endParaRPr lang="en-US" dirty="0"/>
          </a:p>
        </p:txBody>
      </p:sp>
      <p:sp>
        <p:nvSpPr>
          <p:cNvPr id="3" name="Content Placeholder 2"/>
          <p:cNvSpPr>
            <a:spLocks noGrp="1"/>
          </p:cNvSpPr>
          <p:nvPr>
            <p:ph sz="quarter" idx="1"/>
          </p:nvPr>
        </p:nvSpPr>
        <p:spPr/>
        <p:txBody>
          <a:bodyPr>
            <a:normAutofit lnSpcReduction="10000"/>
          </a:bodyPr>
          <a:lstStyle/>
          <a:p>
            <a:pPr algn="just" rtl="1"/>
            <a:r>
              <a:rPr lang="he-IL" dirty="0" smtClean="0"/>
              <a:t>רצינו להשתמש בסכומי </a:t>
            </a:r>
            <a:r>
              <a:rPr lang="he-IL" dirty="0" err="1" smtClean="0"/>
              <a:t>מינקובסקי</a:t>
            </a:r>
            <a:r>
              <a:rPr lang="he-IL" dirty="0" smtClean="0"/>
              <a:t> כדי לפתור את בעיית התנועה.</a:t>
            </a:r>
          </a:p>
          <a:p>
            <a:pPr algn="just" rtl="1"/>
            <a:r>
              <a:rPr lang="he-IL" dirty="0" smtClean="0"/>
              <a:t>אך בעצם אנו מתעניינים רק בשפה של</a:t>
            </a:r>
          </a:p>
          <a:p>
            <a:pPr indent="0" algn="just" rtl="1">
              <a:buNone/>
            </a:pPr>
            <a:r>
              <a:rPr lang="en-US" dirty="0" smtClean="0"/>
              <a:t>A⊕B</a:t>
            </a:r>
            <a:r>
              <a:rPr lang="he-IL" dirty="0" smtClean="0"/>
              <a:t>.</a:t>
            </a:r>
          </a:p>
          <a:p>
            <a:pPr algn="just" rtl="1"/>
            <a:endParaRPr lang="en-US" dirty="0" smtClean="0"/>
          </a:p>
          <a:p>
            <a:pPr algn="just" rtl="1"/>
            <a:endParaRPr lang="en-US" dirty="0"/>
          </a:p>
          <a:p>
            <a:pPr algn="just" rtl="1"/>
            <a:endParaRPr lang="en-US" dirty="0" smtClean="0"/>
          </a:p>
          <a:p>
            <a:pPr algn="just" rtl="1"/>
            <a:endParaRPr lang="he-IL" dirty="0" smtClean="0"/>
          </a:p>
          <a:p>
            <a:pPr algn="just" rtl="1">
              <a:buNone/>
            </a:pPr>
            <a:r>
              <a:rPr lang="he-IL" dirty="0" smtClean="0"/>
              <a:t>למצוא את </a:t>
            </a:r>
            <a:r>
              <a:rPr lang="en-US" dirty="0" smtClean="0"/>
              <a:t>A⊕B</a:t>
            </a:r>
            <a:r>
              <a:rPr lang="he-IL" dirty="0" smtClean="0"/>
              <a:t> ואז לחשב את השפה זו </a:t>
            </a:r>
          </a:p>
          <a:p>
            <a:pPr algn="just" rtl="1">
              <a:buNone/>
            </a:pPr>
            <a:r>
              <a:rPr lang="he-IL" dirty="0" smtClean="0"/>
              <a:t>אפשרות, אך ישנה דרך יותר ישירה</a:t>
            </a:r>
            <a:endParaRPr lang="en-US" dirty="0"/>
          </a:p>
        </p:txBody>
      </p:sp>
      <p:sp>
        <p:nvSpPr>
          <p:cNvPr id="4" name="Slide Number Placeholder 3"/>
          <p:cNvSpPr>
            <a:spLocks noGrp="1"/>
          </p:cNvSpPr>
          <p:nvPr>
            <p:ph type="sldNum" sz="quarter" idx="12"/>
          </p:nvPr>
        </p:nvSpPr>
        <p:spPr/>
        <p:txBody>
          <a:bodyPr/>
          <a:lstStyle/>
          <a:p>
            <a:fld id="{8FC65286-44D6-479A-A650-EC6F53070D82}"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5.6 – השערת פואנקרה</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4800" y="990600"/>
                <a:ext cx="8382000" cy="5638800"/>
              </a:xfrm>
            </p:spPr>
            <p:txBody>
              <a:bodyPr>
                <a:normAutofit lnSpcReduction="10000"/>
              </a:bodyPr>
              <a:lstStyle/>
              <a:p>
                <a:pPr marL="0" algn="r" rtl="1">
                  <a:buNone/>
                </a:pPr>
                <a:r>
                  <a:rPr lang="he-IL" sz="2200" dirty="0" smtClean="0">
                    <a:latin typeface="Arial" pitchFamily="34" charset="0"/>
                    <a:cs typeface="Arial" pitchFamily="34" charset="0"/>
                  </a:rPr>
                  <a:t>נביא עוד אנלוגיה אחת יותר מורכבת - השערת </a:t>
                </a:r>
                <a:r>
                  <a:rPr lang="he-IL" sz="2000" dirty="0" smtClean="0"/>
                  <a:t>פואנקרה.</a:t>
                </a:r>
              </a:p>
              <a:p>
                <a:pPr marL="0" algn="r" rtl="1">
                  <a:buNone/>
                </a:pPr>
                <a:r>
                  <a:rPr lang="he-IL" sz="2200" dirty="0">
                    <a:latin typeface="Arial" pitchFamily="34" charset="0"/>
                    <a:cs typeface="Arial" pitchFamily="34" charset="0"/>
                  </a:rPr>
                  <a:t>השערה, שהציע אנרי פואנקרה בשנת 1904, נחשבה במשך שנים לאחת הבעיות הפתוחות החשובות ביותר בטופולוגיה. פואנקרה, שהיה שותף מוביל בבניית הטופולוגיה האלגברית, תהה אילו תכונות מתחום זה דרושות כדי לאפיין גופים טופולוגיים פשוטים, כמו הספירה התלת-ממדית</a:t>
                </a:r>
                <a:r>
                  <a:rPr lang="he-IL" sz="2200" dirty="0" smtClean="0">
                    <a:latin typeface="Arial" pitchFamily="34" charset="0"/>
                    <a:cs typeface="Arial" pitchFamily="34" charset="0"/>
                  </a:rPr>
                  <a:t>.</a:t>
                </a:r>
              </a:p>
              <a:p>
                <a:pPr marL="0" algn="r" rtl="1">
                  <a:buNone/>
                </a:pPr>
                <a:r>
                  <a:rPr lang="he-IL" sz="2200" dirty="0" smtClean="0">
                    <a:latin typeface="Arial" pitchFamily="34" charset="0"/>
                    <a:cs typeface="Arial" pitchFamily="34" charset="0"/>
                  </a:rPr>
                  <a:t>פואנקרה העלה את ההשערה:</a:t>
                </a:r>
              </a:p>
              <a:p>
                <a:pPr marL="0" algn="r" rtl="1">
                  <a:buNone/>
                </a:pPr>
                <a:r>
                  <a:rPr lang="he-IL" sz="2200" dirty="0" smtClean="0">
                    <a:latin typeface="Arial" pitchFamily="34" charset="0"/>
                    <a:cs typeface="Arial" pitchFamily="34" charset="0"/>
                  </a:rPr>
                  <a:t>כל יריעה תלת-ממדית סגורה ופשוטת קשר הומיאומורפית לספירה התלת-ממדית.</a:t>
                </a:r>
              </a:p>
              <a:p>
                <a:pPr marL="0" algn="r" rtl="1">
                  <a:buNone/>
                </a:pPr>
                <a:r>
                  <a:rPr lang="he-IL" sz="2200" dirty="0" smtClean="0">
                    <a:latin typeface="Arial" pitchFamily="34" charset="0"/>
                    <a:cs typeface="Arial" pitchFamily="34" charset="0"/>
                  </a:rPr>
                  <a:t>הסבר קצר של המונחים:</a:t>
                </a:r>
              </a:p>
              <a:p>
                <a:pPr marL="0" algn="r" rtl="1">
                  <a:buNone/>
                </a:pPr>
                <a:r>
                  <a:rPr lang="en-US" sz="2200" dirty="0">
                    <a:latin typeface="Arial" pitchFamily="34" charset="0"/>
                    <a:cs typeface="Arial" pitchFamily="34" charset="0"/>
                  </a:rPr>
                  <a:t>n</a:t>
                </a:r>
                <a:r>
                  <a:rPr lang="he-IL" sz="2200" dirty="0" smtClean="0">
                    <a:latin typeface="Arial" pitchFamily="34" charset="0"/>
                    <a:cs typeface="Arial" pitchFamily="34" charset="0"/>
                  </a:rPr>
                  <a:t>-יריעה מרחב שנראה לוקלית  כמו </a:t>
                </a:r>
                <a14:m>
                  <m:oMath xmlns:m="http://schemas.openxmlformats.org/officeDocument/2006/math">
                    <m:sSup>
                      <m:sSupPr>
                        <m:ctrlPr>
                          <a:rPr lang="he-IL" sz="2200" i="1">
                            <a:latin typeface="Cambria Math"/>
                            <a:cs typeface="Arial" pitchFamily="34" charset="0"/>
                          </a:rPr>
                        </m:ctrlPr>
                      </m:sSupPr>
                      <m:e>
                        <m:r>
                          <a:rPr lang="en-US" sz="2200" i="1">
                            <a:latin typeface="Cambria Math"/>
                            <a:cs typeface="Arial" pitchFamily="34" charset="0"/>
                          </a:rPr>
                          <m:t>𝑅</m:t>
                        </m:r>
                      </m:e>
                      <m:sup>
                        <m:r>
                          <a:rPr lang="en-US" sz="2200" b="0" i="1" smtClean="0">
                            <a:latin typeface="Cambria Math"/>
                            <a:cs typeface="Arial" pitchFamily="34" charset="0"/>
                          </a:rPr>
                          <m:t>𝑛</m:t>
                        </m:r>
                      </m:sup>
                    </m:sSup>
                  </m:oMath>
                </a14:m>
                <a:r>
                  <a:rPr lang="he-IL" sz="2200" dirty="0" smtClean="0">
                    <a:latin typeface="Arial" pitchFamily="34" charset="0"/>
                    <a:cs typeface="Arial" pitchFamily="34" charset="0"/>
                  </a:rPr>
                  <a:t> אך לא בהכרח כללית כמו </a:t>
                </a:r>
                <a14:m>
                  <m:oMath xmlns:m="http://schemas.openxmlformats.org/officeDocument/2006/math">
                    <m:sSup>
                      <m:sSupPr>
                        <m:ctrlPr>
                          <a:rPr lang="he-IL" sz="2200" i="1">
                            <a:latin typeface="Cambria Math"/>
                            <a:cs typeface="Arial" pitchFamily="34" charset="0"/>
                          </a:rPr>
                        </m:ctrlPr>
                      </m:sSupPr>
                      <m:e>
                        <m:r>
                          <a:rPr lang="en-US" sz="2200" i="1">
                            <a:latin typeface="Cambria Math"/>
                            <a:cs typeface="Arial" pitchFamily="34" charset="0"/>
                          </a:rPr>
                          <m:t>𝑅</m:t>
                        </m:r>
                      </m:e>
                      <m:sup>
                        <m:r>
                          <a:rPr lang="en-US" sz="2200" b="0" i="1" smtClean="0">
                            <a:latin typeface="Cambria Math"/>
                            <a:cs typeface="Arial" pitchFamily="34" charset="0"/>
                          </a:rPr>
                          <m:t>𝑛</m:t>
                        </m:r>
                      </m:sup>
                    </m:sSup>
                  </m:oMath>
                </a14:m>
                <a:r>
                  <a:rPr lang="he-IL" sz="2200" dirty="0" smtClean="0">
                    <a:latin typeface="Arial" pitchFamily="34" charset="0"/>
                    <a:cs typeface="Arial" pitchFamily="34" charset="0"/>
                  </a:rPr>
                  <a:t>.</a:t>
                </a:r>
              </a:p>
              <a:p>
                <a:pPr marL="0" algn="r" rtl="1">
                  <a:buNone/>
                </a:pPr>
                <a:r>
                  <a:rPr lang="he-IL" sz="2200" dirty="0" smtClean="0">
                    <a:latin typeface="Arial" pitchFamily="34" charset="0"/>
                    <a:cs typeface="Arial" pitchFamily="34" charset="0"/>
                  </a:rPr>
                  <a:t>לדוגמה: כדור הארץ הוא יריעה דו מימדית.</a:t>
                </a:r>
                <a:endParaRPr lang="en-US" sz="2200" dirty="0" smtClean="0">
                  <a:latin typeface="Arial" pitchFamily="34" charset="0"/>
                  <a:cs typeface="Arial" pitchFamily="34" charset="0"/>
                </a:endParaRPr>
              </a:p>
              <a:p>
                <a:pPr marL="0" algn="r" rtl="1">
                  <a:buNone/>
                </a:pPr>
                <a:r>
                  <a:rPr lang="he-IL" sz="2200" dirty="0" smtClean="0">
                    <a:latin typeface="Arial" pitchFamily="34" charset="0"/>
                    <a:cs typeface="Arial" pitchFamily="34" charset="0"/>
                  </a:rPr>
                  <a:t>יריעה נקראת סגורה אם היא חסומה.</a:t>
                </a:r>
              </a:p>
              <a:p>
                <a:pPr marL="0" algn="r" rtl="1">
                  <a:buNone/>
                </a:pPr>
                <a:r>
                  <a:rPr lang="he-IL" sz="2200" dirty="0" smtClean="0">
                    <a:latin typeface="Arial" pitchFamily="34" charset="0"/>
                    <a:cs typeface="Arial" pitchFamily="34" charset="0"/>
                  </a:rPr>
                  <a:t>מרחב הוא פשוט קשר אם "אין בו חורים" או ביתר דיוק כל מסילה ניתן לכווץ בצורה רציפה לנקודה.</a:t>
                </a:r>
              </a:p>
              <a:p>
                <a:pPr marL="0" algn="r" rtl="1">
                  <a:buNone/>
                </a:pPr>
                <a:r>
                  <a:rPr lang="he-IL" sz="2200" dirty="0" smtClean="0">
                    <a:latin typeface="Arial" pitchFamily="34" charset="0"/>
                    <a:cs typeface="Arial" pitchFamily="34" charset="0"/>
                  </a:rPr>
                  <a:t>שני מרחבים נקראים הומאומורפיים אם יש ביניהם פונקציה רציפה </a:t>
                </a:r>
                <a:r>
                  <a:rPr lang="he-IL" sz="2200" dirty="0" err="1" smtClean="0">
                    <a:latin typeface="Arial" pitchFamily="34" charset="0"/>
                    <a:cs typeface="Arial" pitchFamily="34" charset="0"/>
                  </a:rPr>
                  <a:t>חח"ע</a:t>
                </a:r>
                <a:r>
                  <a:rPr lang="he-IL" sz="2200" dirty="0" smtClean="0">
                    <a:latin typeface="Arial" pitchFamily="34" charset="0"/>
                    <a:cs typeface="Arial" pitchFamily="34" charset="0"/>
                  </a:rPr>
                  <a:t> ועל כך שגם ההופכית שלה רציפה.</a:t>
                </a:r>
              </a:p>
              <a:p>
                <a:pPr marL="0" algn="r" rtl="1">
                  <a:buNone/>
                </a:pPr>
                <a:endParaRPr lang="he-IL" sz="2200" dirty="0">
                  <a:latin typeface="Arial" pitchFamily="34" charset="0"/>
                  <a:cs typeface="Arial"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4800" y="990600"/>
                <a:ext cx="8382000" cy="5638800"/>
              </a:xfrm>
              <a:blipFill rotWithShape="1">
                <a:blip r:embed="rId3"/>
                <a:stretch>
                  <a:fillRect t="-1189" r="-1018" b="-15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FC65286-44D6-479A-A650-EC6F53070D82}" type="slidenum">
              <a:rPr lang="en-US" smtClean="0"/>
              <a:pPr/>
              <a:t>30</a:t>
            </a:fld>
            <a:endParaRPr lang="en-US"/>
          </a:p>
        </p:txBody>
      </p:sp>
    </p:spTree>
    <p:extLst>
      <p:ext uri="{BB962C8B-B14F-4D97-AF65-F5344CB8AC3E}">
        <p14:creationId xmlns:p14="http://schemas.microsoft.com/office/powerpoint/2010/main" val="1778563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Gil\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410200"/>
            <a:ext cx="1436854" cy="58911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Gil\Desktop\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172200"/>
            <a:ext cx="403303" cy="533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Gil\Desktop\326px-Ricci_fl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25" y="224812"/>
            <a:ext cx="1465262" cy="26968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5.6 – </a:t>
            </a:r>
            <a:r>
              <a:rPr lang="he-IL" dirty="0"/>
              <a:t>השערת פואנקרה</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4800" y="990600"/>
                <a:ext cx="8382000" cy="5638800"/>
              </a:xfrm>
            </p:spPr>
            <p:txBody>
              <a:bodyPr>
                <a:noAutofit/>
              </a:bodyPr>
              <a:lstStyle/>
              <a:p>
                <a:pPr marL="0" algn="r" rtl="1">
                  <a:buNone/>
                </a:pPr>
                <a:r>
                  <a:rPr lang="he-IL" sz="2400" dirty="0" smtClean="0">
                    <a:latin typeface="Arial" pitchFamily="34" charset="0"/>
                    <a:cs typeface="Arial" pitchFamily="34" charset="0"/>
                  </a:rPr>
                  <a:t>השערת </a:t>
                </a:r>
                <a:r>
                  <a:rPr lang="he-IL" sz="2400" dirty="0" smtClean="0"/>
                  <a:t>פואנקרה ל </a:t>
                </a:r>
                <a:r>
                  <a:rPr lang="en-US" sz="2400" dirty="0" smtClean="0"/>
                  <a:t>n</a:t>
                </a:r>
                <a:r>
                  <a:rPr lang="he-IL" sz="2400" dirty="0" smtClean="0"/>
                  <a:t>=2 הוכחה עוד לפני 1900. בשנת 1961</a:t>
                </a:r>
              </a:p>
              <a:p>
                <a:pPr marL="0" algn="r" rtl="1">
                  <a:buNone/>
                </a:pPr>
                <a:r>
                  <a:rPr lang="he-IL" sz="2400" dirty="0" smtClean="0"/>
                  <a:t> הוכיח </a:t>
                </a:r>
                <a:r>
                  <a:rPr lang="en-US" sz="2400" dirty="0" smtClean="0"/>
                  <a:t> Stephan </a:t>
                </a:r>
                <a:r>
                  <a:rPr lang="en-US" sz="2400" dirty="0" err="1" smtClean="0"/>
                  <a:t>Smale</a:t>
                </a:r>
                <a:r>
                  <a:rPr lang="he-IL" sz="2400" dirty="0" smtClean="0"/>
                  <a:t> את ההשערה ל</a:t>
                </a:r>
                <a14:m>
                  <m:oMath xmlns:m="http://schemas.openxmlformats.org/officeDocument/2006/math">
                    <m:r>
                      <m:rPr>
                        <m:sty m:val="p"/>
                      </m:rPr>
                      <a:rPr lang="en-US" sz="2400">
                        <a:latin typeface="Cambria Math"/>
                        <a:ea typeface="Cambria Math"/>
                      </a:rPr>
                      <m:t>n</m:t>
                    </m:r>
                    <m:r>
                      <a:rPr lang="en-US" sz="2400" i="1">
                        <a:latin typeface="Cambria Math"/>
                        <a:ea typeface="Cambria Math"/>
                      </a:rPr>
                      <m:t>≥</m:t>
                    </m:r>
                    <m:r>
                      <a:rPr lang="en-US" sz="2400" i="1">
                        <a:latin typeface="Cambria Math"/>
                        <a:ea typeface="Cambria Math"/>
                      </a:rPr>
                      <m:t>5</m:t>
                    </m:r>
                  </m:oMath>
                </a14:m>
                <a:r>
                  <a:rPr lang="he-IL" sz="2400" dirty="0">
                    <a:latin typeface="Arial" pitchFamily="34" charset="0"/>
                    <a:cs typeface="Arial" pitchFamily="34" charset="0"/>
                  </a:rPr>
                  <a:t> </a:t>
                </a:r>
                <a:r>
                  <a:rPr lang="he-IL" sz="2400" dirty="0" smtClean="0">
                    <a:latin typeface="Arial" pitchFamily="34" charset="0"/>
                    <a:cs typeface="Arial" pitchFamily="34" charset="0"/>
                  </a:rPr>
                  <a:t>.</a:t>
                </a:r>
              </a:p>
              <a:p>
                <a:pPr marL="0" algn="r" rtl="1">
                  <a:buNone/>
                </a:pPr>
                <a:r>
                  <a:rPr lang="he-IL" sz="2400" dirty="0" smtClean="0">
                    <a:latin typeface="Arial" pitchFamily="34" charset="0"/>
                    <a:cs typeface="Arial" pitchFamily="34" charset="0"/>
                  </a:rPr>
                  <a:t>בשנת 1982 הוכיח מיכאל פרידמן את הבעיה ל 4.</a:t>
                </a:r>
              </a:p>
              <a:p>
                <a:pPr marL="0" algn="r" rtl="1">
                  <a:buNone/>
                </a:pPr>
                <a:r>
                  <a:rPr lang="he-IL" sz="2400" dirty="0" smtClean="0">
                    <a:latin typeface="Arial" pitchFamily="34" charset="0"/>
                    <a:cs typeface="Arial" pitchFamily="34" charset="0"/>
                  </a:rPr>
                  <a:t> אך ההשערה המקורית נשארה פתוחה עד שנת 2003 שבה </a:t>
                </a:r>
              </a:p>
              <a:p>
                <a:pPr marL="0" algn="r" rtl="1">
                  <a:buNone/>
                </a:pPr>
                <a:r>
                  <a:rPr lang="he-IL" sz="2400" dirty="0" smtClean="0">
                    <a:latin typeface="Arial" pitchFamily="34" charset="0"/>
                    <a:cs typeface="Arial" pitchFamily="34" charset="0"/>
                  </a:rPr>
                  <a:t>הוכיח גרגורי פרלמן את ההשערה ל3</a:t>
                </a:r>
                <a:r>
                  <a:rPr lang="en-US" sz="2400" dirty="0" smtClean="0">
                    <a:latin typeface="Arial" pitchFamily="34" charset="0"/>
                    <a:cs typeface="Arial" pitchFamily="34" charset="0"/>
                  </a:rPr>
                  <a:t>n=</a:t>
                </a:r>
                <a:r>
                  <a:rPr lang="he-IL" sz="2400" dirty="0" smtClean="0">
                    <a:latin typeface="Arial" pitchFamily="34" charset="0"/>
                    <a:cs typeface="Arial" pitchFamily="34" charset="0"/>
                  </a:rPr>
                  <a:t>.</a:t>
                </a:r>
              </a:p>
              <a:p>
                <a:pPr marL="0" algn="r" rtl="1">
                  <a:buNone/>
                </a:pPr>
                <a:r>
                  <a:rPr lang="he-IL" sz="2400" dirty="0" smtClean="0">
                    <a:latin typeface="Arial" pitchFamily="34" charset="0"/>
                    <a:cs typeface="Arial" pitchFamily="34" charset="0"/>
                  </a:rPr>
                  <a:t>פרלמן שקיבל על עבודתו פרס פילדס ומיליון דולר סירב לקבל את שני המענקים בטענה שידיעתו שהוכחתו נכונה מספיקה והוא לא צריך אף פרס אחר.</a:t>
                </a:r>
              </a:p>
              <a:p>
                <a:pPr marL="0" algn="r" rtl="1">
                  <a:buNone/>
                </a:pPr>
                <a:r>
                  <a:rPr lang="he-IL" sz="2400" dirty="0" smtClean="0">
                    <a:latin typeface="Arial" pitchFamily="34" charset="0"/>
                    <a:cs typeface="Arial" pitchFamily="34" charset="0"/>
                  </a:rPr>
                  <a:t>המפתח להוכחתו של פרלמן היתה זרימת ריצ'י שהוצגה על ידי ריצ'ארד המילטון בשנות ה80. זרימת ריצ'י מגדירה עיוות מטרי שבו טנזור </a:t>
                </a:r>
                <a:r>
                  <a:rPr lang="en-US" sz="2400" dirty="0" smtClean="0">
                    <a:latin typeface="Arial" pitchFamily="34" charset="0"/>
                    <a:cs typeface="Arial" pitchFamily="34" charset="0"/>
                  </a:rPr>
                  <a:t>g</a:t>
                </a:r>
                <a:r>
                  <a:rPr lang="he-IL" sz="2400" dirty="0" smtClean="0">
                    <a:latin typeface="Arial" pitchFamily="34" charset="0"/>
                    <a:cs typeface="Arial" pitchFamily="34" charset="0"/>
                  </a:rPr>
                  <a:t> אומר כמה משתנות זוויות ואורכים בכל נקודה על יריעה. משוואת הזרימה של המילטון                    מתארת איך צריכה היריעה להתקווץ באזור כל נקדה. </a:t>
                </a:r>
                <a:r>
                  <a:rPr lang="en-US" sz="2400" dirty="0" err="1" smtClean="0">
                    <a:latin typeface="Arial" pitchFamily="34" charset="0"/>
                    <a:cs typeface="Arial" pitchFamily="34" charset="0"/>
                  </a:rPr>
                  <a:t>Ric</a:t>
                </a:r>
                <a:r>
                  <a:rPr lang="en-US" sz="2400" dirty="0" smtClean="0">
                    <a:latin typeface="Arial" pitchFamily="34" charset="0"/>
                    <a:cs typeface="Arial" pitchFamily="34" charset="0"/>
                  </a:rPr>
                  <a:t>(g)</a:t>
                </a:r>
                <a:r>
                  <a:rPr lang="he-IL" sz="2400" dirty="0" smtClean="0">
                    <a:latin typeface="Arial" pitchFamily="34" charset="0"/>
                    <a:cs typeface="Arial" pitchFamily="34" charset="0"/>
                  </a:rPr>
                  <a:t> הוא סימון לטנזור ריצ'י והאיבר הראשון שלו בפיתוח טיילור הוא </a:t>
                </a:r>
                <a:r>
                  <a:rPr lang="en-US" sz="2400" dirty="0" smtClean="0">
                    <a:latin typeface="Arial" pitchFamily="34" charset="0"/>
                    <a:cs typeface="Arial" pitchFamily="34" charset="0"/>
                  </a:rPr>
                  <a:t>  </a:t>
                </a:r>
                <a:r>
                  <a:rPr lang="he-IL" sz="2400" dirty="0" smtClean="0">
                    <a:latin typeface="Arial" pitchFamily="34" charset="0"/>
                    <a:cs typeface="Arial" pitchFamily="34" charset="0"/>
                  </a:rPr>
                  <a:t>   ולכן גם זרימת ריצ'י אנלוגית למשוואת החום.</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4800" y="990600"/>
                <a:ext cx="8382000" cy="5638800"/>
              </a:xfrm>
              <a:blipFill rotWithShape="1">
                <a:blip r:embed="rId6"/>
                <a:stretch>
                  <a:fillRect l="-1673" t="-1297" r="-1091" b="-302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FC65286-44D6-479A-A650-EC6F53070D82}" type="slidenum">
              <a:rPr lang="en-US" smtClean="0"/>
              <a:pPr/>
              <a:t>31</a:t>
            </a:fld>
            <a:endParaRPr lang="en-US"/>
          </a:p>
        </p:txBody>
      </p:sp>
    </p:spTree>
    <p:extLst>
      <p:ext uri="{BB962C8B-B14F-4D97-AF65-F5344CB8AC3E}">
        <p14:creationId xmlns:p14="http://schemas.microsoft.com/office/powerpoint/2010/main" val="3684130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5.7 – שיחזור עקומה/משטח</a:t>
            </a:r>
            <a:endParaRPr lang="en-US" dirty="0"/>
          </a:p>
        </p:txBody>
      </p:sp>
      <p:sp>
        <p:nvSpPr>
          <p:cNvPr id="3" name="Content Placeholder 2"/>
          <p:cNvSpPr>
            <a:spLocks noGrp="1"/>
          </p:cNvSpPr>
          <p:nvPr>
            <p:ph sz="quarter" idx="1"/>
          </p:nvPr>
        </p:nvSpPr>
        <p:spPr>
          <a:xfrm>
            <a:off x="914400" y="1219200"/>
            <a:ext cx="7772400" cy="4800600"/>
          </a:xfrm>
        </p:spPr>
        <p:txBody>
          <a:bodyPr>
            <a:normAutofit/>
          </a:bodyPr>
          <a:lstStyle/>
          <a:p>
            <a:pPr marL="0" algn="r" rtl="1">
              <a:buNone/>
            </a:pPr>
            <a:r>
              <a:rPr lang="he-IL" sz="2400" dirty="0" smtClean="0"/>
              <a:t>יש בימינו הרבה מכשירים שיכולים לסרוק פנים של גוף ולהחזיר נקודות שנמצאות עליו. כעת נשאלת השאלה איך אנו יכולים לשחזר את שטח הפנים?</a:t>
            </a:r>
          </a:p>
          <a:p>
            <a:pPr marL="0" algn="r" rtl="1">
              <a:buNone/>
            </a:pPr>
            <a:r>
              <a:rPr lang="he-IL" sz="2400" dirty="0" smtClean="0"/>
              <a:t>נרצה למצוא אילו נקודות לחבר למשולשים כדי ליצור קירוב טוב למשטח ההתחלתי.</a:t>
            </a:r>
          </a:p>
        </p:txBody>
      </p:sp>
      <p:pic>
        <p:nvPicPr>
          <p:cNvPr id="44034" name="Picture 2" descr="C:\Users\Gil\Desktop\Untitled.png"/>
          <p:cNvPicPr>
            <a:picLocks noChangeAspect="1" noChangeArrowheads="1"/>
          </p:cNvPicPr>
          <p:nvPr/>
        </p:nvPicPr>
        <p:blipFill>
          <a:blip r:embed="rId3" cstate="print"/>
          <a:srcRect/>
          <a:stretch>
            <a:fillRect/>
          </a:stretch>
        </p:blipFill>
        <p:spPr bwMode="auto">
          <a:xfrm>
            <a:off x="1066800" y="3200400"/>
            <a:ext cx="6466772" cy="3429000"/>
          </a:xfrm>
          <a:prstGeom prst="rect">
            <a:avLst/>
          </a:prstGeom>
          <a:noFill/>
        </p:spPr>
      </p:pic>
      <p:sp>
        <p:nvSpPr>
          <p:cNvPr id="4" name="Slide Number Placeholder 3"/>
          <p:cNvSpPr>
            <a:spLocks noGrp="1"/>
          </p:cNvSpPr>
          <p:nvPr>
            <p:ph type="sldNum" sz="quarter" idx="12"/>
          </p:nvPr>
        </p:nvSpPr>
        <p:spPr/>
        <p:txBody>
          <a:bodyPr/>
          <a:lstStyle/>
          <a:p>
            <a:fld id="{8FC65286-44D6-479A-A650-EC6F53070D82}"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5.7 – שיחזור עקומה</a:t>
            </a:r>
            <a:endParaRPr lang="en-US" dirty="0"/>
          </a:p>
        </p:txBody>
      </p:sp>
      <p:sp>
        <p:nvSpPr>
          <p:cNvPr id="3" name="Content Placeholder 2"/>
          <p:cNvSpPr>
            <a:spLocks noGrp="1"/>
          </p:cNvSpPr>
          <p:nvPr>
            <p:ph sz="quarter" idx="1"/>
          </p:nvPr>
        </p:nvSpPr>
        <p:spPr>
          <a:xfrm>
            <a:off x="228600" y="1219200"/>
            <a:ext cx="8610600" cy="5334000"/>
          </a:xfrm>
        </p:spPr>
        <p:txBody>
          <a:bodyPr>
            <a:normAutofit/>
          </a:bodyPr>
          <a:lstStyle/>
          <a:p>
            <a:pPr algn="r" rtl="1">
              <a:buNone/>
            </a:pPr>
            <a:r>
              <a:rPr lang="he-IL" sz="2400" dirty="0" smtClean="0"/>
              <a:t>די ברור שצריך קבוצת דגימות צפופה יחסית כדי לקבל קירוב טוב לעקומה</a:t>
            </a:r>
          </a:p>
          <a:p>
            <a:pPr algn="r" rtl="1">
              <a:buNone/>
            </a:pPr>
            <a:endParaRPr lang="he-IL" sz="2400" dirty="0" smtClean="0"/>
          </a:p>
          <a:p>
            <a:pPr algn="r" rtl="1">
              <a:buNone/>
            </a:pPr>
            <a:endParaRPr lang="he-IL" sz="2400" dirty="0" smtClean="0"/>
          </a:p>
          <a:p>
            <a:pPr algn="r" rtl="1">
              <a:buNone/>
            </a:pPr>
            <a:endParaRPr lang="he-IL" sz="2400" dirty="0" smtClean="0"/>
          </a:p>
          <a:p>
            <a:pPr algn="r" rtl="1">
              <a:buNone/>
            </a:pPr>
            <a:endParaRPr lang="he-IL" sz="2400" dirty="0" smtClean="0"/>
          </a:p>
          <a:p>
            <a:pPr algn="r" rtl="1">
              <a:buNone/>
            </a:pPr>
            <a:endParaRPr lang="he-IL" sz="2400" dirty="0" smtClean="0"/>
          </a:p>
          <a:p>
            <a:pPr algn="r" rtl="1">
              <a:buNone/>
            </a:pPr>
            <a:endParaRPr lang="he-IL" sz="2400" dirty="0" smtClean="0"/>
          </a:p>
          <a:p>
            <a:pPr algn="r" rtl="1">
              <a:buNone/>
            </a:pPr>
            <a:r>
              <a:rPr lang="he-IL" sz="2400" dirty="0" smtClean="0"/>
              <a:t>בציור שתי דגימות מאותה עקומה. בבירור הראשונה לא דחוסה</a:t>
            </a:r>
          </a:p>
          <a:p>
            <a:pPr algn="r" rtl="1">
              <a:buNone/>
            </a:pPr>
            <a:r>
              <a:rPr lang="he-IL" sz="2400" dirty="0" smtClean="0"/>
              <a:t>מספיק. השאלה המתבקשת היא איך נגדיר דחוסה מספיק?</a:t>
            </a:r>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45058" name="Picture 2" descr="C:\Users\Gil\Desktop\Untitled.png"/>
          <p:cNvPicPr>
            <a:picLocks noChangeAspect="1" noChangeArrowheads="1"/>
          </p:cNvPicPr>
          <p:nvPr/>
        </p:nvPicPr>
        <p:blipFill>
          <a:blip r:embed="rId3" cstate="print"/>
          <a:srcRect/>
          <a:stretch>
            <a:fillRect/>
          </a:stretch>
        </p:blipFill>
        <p:spPr bwMode="auto">
          <a:xfrm>
            <a:off x="838200" y="1676400"/>
            <a:ext cx="7696200" cy="2309006"/>
          </a:xfrm>
          <a:prstGeom prst="rect">
            <a:avLst/>
          </a:prstGeom>
          <a:noFill/>
        </p:spPr>
      </p:pic>
      <p:sp>
        <p:nvSpPr>
          <p:cNvPr id="4" name="Slide Number Placeholder 3"/>
          <p:cNvSpPr>
            <a:spLocks noGrp="1"/>
          </p:cNvSpPr>
          <p:nvPr>
            <p:ph type="sldNum" sz="quarter" idx="12"/>
          </p:nvPr>
        </p:nvSpPr>
        <p:spPr/>
        <p:txBody>
          <a:bodyPr/>
          <a:lstStyle/>
          <a:p>
            <a:fld id="{8FC65286-44D6-479A-A650-EC6F53070D82}"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5.7 – שיחזור עקומה</a:t>
            </a:r>
            <a:endParaRPr lang="en-US" dirty="0"/>
          </a:p>
        </p:txBody>
      </p:sp>
      <p:sp>
        <p:nvSpPr>
          <p:cNvPr id="3" name="Content Placeholder 2"/>
          <p:cNvSpPr>
            <a:spLocks noGrp="1"/>
          </p:cNvSpPr>
          <p:nvPr>
            <p:ph sz="quarter" idx="1"/>
          </p:nvPr>
        </p:nvSpPr>
        <p:spPr>
          <a:xfrm>
            <a:off x="228600" y="1219200"/>
            <a:ext cx="8610600" cy="5334000"/>
          </a:xfrm>
        </p:spPr>
        <p:txBody>
          <a:bodyPr>
            <a:normAutofit/>
          </a:bodyPr>
          <a:lstStyle/>
          <a:p>
            <a:pPr marL="0" algn="r" rtl="1">
              <a:buNone/>
            </a:pPr>
            <a:r>
              <a:rPr lang="he-IL" sz="2400" dirty="0" smtClean="0"/>
              <a:t>נגדיר תחילה את </a:t>
            </a:r>
            <a:r>
              <a:rPr lang="en-US" sz="2400" dirty="0" smtClean="0"/>
              <a:t>local feature size</a:t>
            </a:r>
          </a:p>
          <a:p>
            <a:pPr marL="0" algn="r" rtl="1">
              <a:buNone/>
            </a:pPr>
            <a:r>
              <a:rPr lang="he-IL" sz="2400" dirty="0" smtClean="0"/>
              <a:t>הגדרה:  תהי </a:t>
            </a:r>
            <a:r>
              <a:rPr lang="en-US" sz="2400" dirty="0" smtClean="0"/>
              <a:t>x</a:t>
            </a:r>
            <a:r>
              <a:rPr lang="he-IL" sz="2400" dirty="0" smtClean="0"/>
              <a:t> נקודה על </a:t>
            </a:r>
            <a:r>
              <a:rPr lang="en-US" sz="2400" dirty="0" smtClean="0"/>
              <a:t>C</a:t>
            </a:r>
            <a:r>
              <a:rPr lang="he-IL" sz="2400" dirty="0" smtClean="0"/>
              <a:t> נסמן ב         את המרחק בין </a:t>
            </a:r>
            <a:r>
              <a:rPr lang="en-US" sz="2400" dirty="0" smtClean="0"/>
              <a:t>x</a:t>
            </a:r>
            <a:r>
              <a:rPr lang="he-IL" sz="2400" dirty="0" smtClean="0"/>
              <a:t> לציר האמצעים.</a:t>
            </a:r>
          </a:p>
          <a:p>
            <a:pPr marL="0" algn="r" rtl="1">
              <a:buNone/>
            </a:pPr>
            <a:endParaRPr lang="he-IL" sz="2400" dirty="0" smtClean="0"/>
          </a:p>
          <a:p>
            <a:pPr marL="0" algn="r" rtl="1">
              <a:buNone/>
            </a:pPr>
            <a:r>
              <a:rPr lang="he-IL" sz="2400" dirty="0" smtClean="0"/>
              <a:t>תזכורת: ציר האמצעים </a:t>
            </a:r>
            <a:r>
              <a:rPr lang="en-US" sz="2400" dirty="0" smtClean="0"/>
              <a:t>M(C)</a:t>
            </a:r>
            <a:r>
              <a:rPr lang="he-IL" sz="2400" dirty="0" smtClean="0"/>
              <a:t> הוא אוסף כל מרכזי העיגולים שנוגעים בלפחות</a:t>
            </a:r>
          </a:p>
          <a:p>
            <a:pPr marL="0" algn="r" rtl="1">
              <a:buNone/>
            </a:pPr>
            <a:r>
              <a:rPr lang="he-IL" sz="2400" dirty="0" smtClean="0"/>
              <a:t>שתי נקודות על </a:t>
            </a:r>
            <a:r>
              <a:rPr lang="en-US" sz="2400" dirty="0" smtClean="0"/>
              <a:t>C</a:t>
            </a:r>
            <a:r>
              <a:rPr lang="he-IL" sz="2400" dirty="0" smtClean="0"/>
              <a:t>.</a:t>
            </a:r>
          </a:p>
          <a:p>
            <a:pPr marL="0" algn="r" rtl="1">
              <a:buNone/>
            </a:pPr>
            <a:endParaRPr lang="he-IL" sz="2400" dirty="0"/>
          </a:p>
          <a:p>
            <a:pPr marL="0" algn="r" rtl="1">
              <a:buNone/>
            </a:pPr>
            <a:r>
              <a:rPr lang="he-IL" sz="2400" dirty="0" smtClean="0"/>
              <a:t>הערה:</a:t>
            </a:r>
            <a:r>
              <a:rPr lang="en-US" sz="2400" dirty="0" smtClean="0"/>
              <a:t> </a:t>
            </a:r>
            <a:r>
              <a:rPr lang="he-IL" sz="2400" dirty="0" smtClean="0"/>
              <a:t> ציר האמצעים מוגדר </a:t>
            </a:r>
          </a:p>
          <a:p>
            <a:pPr marL="0" algn="r" rtl="1">
              <a:buNone/>
            </a:pPr>
            <a:r>
              <a:rPr lang="he-IL" sz="2400" dirty="0" smtClean="0"/>
              <a:t>גם מחוץ ל </a:t>
            </a:r>
            <a:r>
              <a:rPr lang="en-US" sz="2400" dirty="0" smtClean="0"/>
              <a:t>C</a:t>
            </a:r>
            <a:r>
              <a:rPr lang="he-IL" sz="2400" dirty="0" smtClean="0"/>
              <a:t>.</a:t>
            </a:r>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4505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62400" y="1752600"/>
            <a:ext cx="609600" cy="420414"/>
          </a:xfrm>
          <a:prstGeom prst="rect">
            <a:avLst/>
          </a:prstGeom>
          <a:noFill/>
        </p:spPr>
      </p:pic>
      <p:pic>
        <p:nvPicPr>
          <p:cNvPr id="70658" name="Picture 2" descr="C:\Users\Gil\Desktop\Untitled.png"/>
          <p:cNvPicPr>
            <a:picLocks noChangeAspect="1" noChangeArrowheads="1"/>
          </p:cNvPicPr>
          <p:nvPr/>
        </p:nvPicPr>
        <p:blipFill>
          <a:blip r:embed="rId4" cstate="print"/>
          <a:srcRect/>
          <a:stretch>
            <a:fillRect/>
          </a:stretch>
        </p:blipFill>
        <p:spPr bwMode="auto">
          <a:xfrm>
            <a:off x="457200" y="3352800"/>
            <a:ext cx="4953000" cy="2105025"/>
          </a:xfrm>
          <a:prstGeom prst="rect">
            <a:avLst/>
          </a:prstGeom>
          <a:noFill/>
        </p:spPr>
      </p:pic>
      <p:sp>
        <p:nvSpPr>
          <p:cNvPr id="4" name="Slide Number Placeholder 3"/>
          <p:cNvSpPr>
            <a:spLocks noGrp="1"/>
          </p:cNvSpPr>
          <p:nvPr>
            <p:ph type="sldNum" sz="quarter" idx="12"/>
          </p:nvPr>
        </p:nvSpPr>
        <p:spPr/>
        <p:txBody>
          <a:bodyPr/>
          <a:lstStyle/>
          <a:p>
            <a:fld id="{8FC65286-44D6-479A-A650-EC6F53070D82}"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5.7 – שיחזור עקומה</a:t>
            </a:r>
            <a:endParaRPr lang="en-US" dirty="0"/>
          </a:p>
        </p:txBody>
      </p:sp>
      <p:sp>
        <p:nvSpPr>
          <p:cNvPr id="3" name="Content Placeholder 2"/>
          <p:cNvSpPr>
            <a:spLocks noGrp="1"/>
          </p:cNvSpPr>
          <p:nvPr>
            <p:ph sz="quarter" idx="1"/>
          </p:nvPr>
        </p:nvSpPr>
        <p:spPr>
          <a:xfrm>
            <a:off x="228600" y="1219200"/>
            <a:ext cx="8610600" cy="5334000"/>
          </a:xfrm>
        </p:spPr>
        <p:txBody>
          <a:bodyPr>
            <a:normAutofit/>
          </a:bodyPr>
          <a:lstStyle/>
          <a:p>
            <a:pPr marL="0" algn="r" rtl="1">
              <a:buNone/>
            </a:pPr>
            <a:r>
              <a:rPr lang="he-IL" sz="2400" dirty="0" smtClean="0"/>
              <a:t>כעת נוכל להגדיר דגימה דחוסה</a:t>
            </a:r>
          </a:p>
          <a:p>
            <a:pPr marL="0" algn="r" rtl="1">
              <a:buNone/>
            </a:pPr>
            <a:endParaRPr lang="he-IL" sz="2400" dirty="0" smtClean="0"/>
          </a:p>
          <a:p>
            <a:pPr marL="0" algn="r" rtl="1">
              <a:buNone/>
            </a:pPr>
            <a:r>
              <a:rPr lang="he-IL" sz="2400" dirty="0" smtClean="0"/>
              <a:t>הגדרה: יהי              . </a:t>
            </a:r>
            <a:r>
              <a:rPr lang="en-US" sz="2400" dirty="0" smtClean="0"/>
              <a:t>S</a:t>
            </a:r>
            <a:r>
              <a:rPr lang="he-IL" sz="2400" dirty="0" smtClean="0"/>
              <a:t> תת קבוצה של </a:t>
            </a:r>
            <a:r>
              <a:rPr lang="en-US" sz="2400" dirty="0" smtClean="0"/>
              <a:t>C</a:t>
            </a:r>
            <a:r>
              <a:rPr lang="he-IL" sz="2400" dirty="0" smtClean="0"/>
              <a:t>. נאמר ש </a:t>
            </a:r>
            <a:r>
              <a:rPr lang="en-US" sz="2400" dirty="0" smtClean="0"/>
              <a:t>S</a:t>
            </a:r>
            <a:r>
              <a:rPr lang="he-IL" sz="2400" dirty="0" smtClean="0"/>
              <a:t> היא              אם לכל נקודה </a:t>
            </a:r>
            <a:r>
              <a:rPr lang="en-US" sz="2400" dirty="0" smtClean="0"/>
              <a:t>x</a:t>
            </a:r>
            <a:r>
              <a:rPr lang="he-IL" sz="2400" dirty="0" smtClean="0"/>
              <a:t> ב-</a:t>
            </a:r>
            <a:r>
              <a:rPr lang="en-US" sz="2400" dirty="0" smtClean="0"/>
              <a:t>C</a:t>
            </a:r>
            <a:r>
              <a:rPr lang="he-IL" sz="2400" dirty="0" smtClean="0"/>
              <a:t> יש </a:t>
            </a:r>
            <a:r>
              <a:rPr lang="en-US" sz="2400" dirty="0" smtClean="0"/>
              <a:t>p</a:t>
            </a:r>
            <a:r>
              <a:rPr lang="he-IL" sz="2400" dirty="0" smtClean="0"/>
              <a:t> ב </a:t>
            </a:r>
            <a:r>
              <a:rPr lang="en-US" sz="2400" dirty="0" smtClean="0"/>
              <a:t>S</a:t>
            </a:r>
            <a:r>
              <a:rPr lang="he-IL" sz="2400" dirty="0" smtClean="0"/>
              <a:t> כך ש                       .</a:t>
            </a:r>
          </a:p>
          <a:p>
            <a:pPr marL="0" algn="r" rtl="1">
              <a:buNone/>
            </a:pPr>
            <a:r>
              <a:rPr lang="he-IL" sz="2400" dirty="0" smtClean="0"/>
              <a:t>נשים לב שכמה שאזור יותר מסובך בעקומה כך הוא צריך להיות צפוף יותר.</a:t>
            </a:r>
          </a:p>
          <a:p>
            <a:pPr marL="0" algn="r" rtl="1">
              <a:buNone/>
            </a:pPr>
            <a:endParaRPr lang="he-IL" sz="2400" dirty="0" smtClean="0"/>
          </a:p>
          <a:p>
            <a:pPr marL="0" algn="r" rtl="1">
              <a:buNone/>
            </a:pPr>
            <a:r>
              <a:rPr lang="he-IL" sz="2400" dirty="0" smtClean="0"/>
              <a:t>הגדרה: שחזור מצולעי נכון של עקומה </a:t>
            </a:r>
            <a:r>
              <a:rPr lang="en-US" sz="2400" dirty="0" smtClean="0"/>
              <a:t>C</a:t>
            </a:r>
            <a:r>
              <a:rPr lang="he-IL" sz="2400" dirty="0" smtClean="0"/>
              <a:t> מדגימה </a:t>
            </a:r>
            <a:r>
              <a:rPr lang="en-US" sz="2400" dirty="0" smtClean="0"/>
              <a:t>S</a:t>
            </a:r>
            <a:r>
              <a:rPr lang="he-IL" sz="2400" dirty="0" smtClean="0"/>
              <a:t> מחברת את </a:t>
            </a:r>
            <a:r>
              <a:rPr lang="en-US" sz="2400" dirty="0" err="1" smtClean="0"/>
              <a:t>p,q</a:t>
            </a:r>
            <a:r>
              <a:rPr lang="he-IL" sz="2400" dirty="0" smtClean="0"/>
              <a:t> אם ורק אם הם נקודות עוקבות ב</a:t>
            </a:r>
            <a:r>
              <a:rPr lang="en-US" sz="2400" dirty="0" smtClean="0"/>
              <a:t>C</a:t>
            </a:r>
            <a:r>
              <a:rPr lang="he-IL" sz="2400" dirty="0" smtClean="0"/>
              <a:t>.</a:t>
            </a:r>
          </a:p>
          <a:p>
            <a:pPr marL="0" algn="r" rtl="1">
              <a:buNone/>
            </a:pPr>
            <a:r>
              <a:rPr lang="he-IL" sz="2400" dirty="0" smtClean="0"/>
              <a:t> </a:t>
            </a:r>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2711"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324600" y="2209800"/>
            <a:ext cx="990600" cy="319548"/>
          </a:xfrm>
          <a:prstGeom prst="rect">
            <a:avLst/>
          </a:prstGeom>
          <a:noFill/>
        </p:spPr>
      </p:pic>
      <p:sp>
        <p:nvSpPr>
          <p:cNvPr id="727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2715" name="Picture 11" descr="C:\Users\Gil\Desktop\Untitled.png"/>
          <p:cNvPicPr>
            <a:picLocks noChangeAspect="1" noChangeArrowheads="1"/>
          </p:cNvPicPr>
          <p:nvPr/>
        </p:nvPicPr>
        <p:blipFill>
          <a:blip r:embed="rId4" cstate="print"/>
          <a:srcRect/>
          <a:stretch>
            <a:fillRect/>
          </a:stretch>
        </p:blipFill>
        <p:spPr bwMode="auto">
          <a:xfrm>
            <a:off x="914400" y="2209800"/>
            <a:ext cx="1119608" cy="236537"/>
          </a:xfrm>
          <a:prstGeom prst="rect">
            <a:avLst/>
          </a:prstGeom>
          <a:noFill/>
        </p:spPr>
      </p:pic>
      <p:pic>
        <p:nvPicPr>
          <p:cNvPr id="72716" name="Picture 12" descr="C:\Users\Gil\Desktop\Untitled.png"/>
          <p:cNvPicPr>
            <a:picLocks noChangeAspect="1" noChangeArrowheads="1"/>
          </p:cNvPicPr>
          <p:nvPr/>
        </p:nvPicPr>
        <p:blipFill>
          <a:blip r:embed="rId5" cstate="print"/>
          <a:srcRect/>
          <a:stretch>
            <a:fillRect/>
          </a:stretch>
        </p:blipFill>
        <p:spPr bwMode="auto">
          <a:xfrm>
            <a:off x="2743200" y="2514600"/>
            <a:ext cx="1828800" cy="393290"/>
          </a:xfrm>
          <a:prstGeom prst="rect">
            <a:avLst/>
          </a:prstGeom>
          <a:noFill/>
        </p:spPr>
      </p:pic>
      <p:pic>
        <p:nvPicPr>
          <p:cNvPr id="1026" name="Picture 2" descr="C:\Users\Gil\Desktop\Untitled.png"/>
          <p:cNvPicPr>
            <a:picLocks noChangeAspect="1" noChangeArrowheads="1"/>
          </p:cNvPicPr>
          <p:nvPr/>
        </p:nvPicPr>
        <p:blipFill>
          <a:blip r:embed="rId6" cstate="print"/>
          <a:srcRect/>
          <a:stretch>
            <a:fillRect/>
          </a:stretch>
        </p:blipFill>
        <p:spPr bwMode="auto">
          <a:xfrm>
            <a:off x="457200" y="4648200"/>
            <a:ext cx="4343400" cy="1990725"/>
          </a:xfrm>
          <a:prstGeom prst="rect">
            <a:avLst/>
          </a:prstGeom>
          <a:noFill/>
        </p:spPr>
      </p:pic>
      <p:sp>
        <p:nvSpPr>
          <p:cNvPr id="4" name="Slide Number Placeholder 3"/>
          <p:cNvSpPr>
            <a:spLocks noGrp="1"/>
          </p:cNvSpPr>
          <p:nvPr>
            <p:ph type="sldNum" sz="quarter" idx="12"/>
          </p:nvPr>
        </p:nvSpPr>
        <p:spPr/>
        <p:txBody>
          <a:bodyPr/>
          <a:lstStyle/>
          <a:p>
            <a:fld id="{8FC65286-44D6-479A-A650-EC6F53070D82}"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il\Desktop\piggy.jpg"/>
          <p:cNvPicPr>
            <a:picLocks noChangeAspect="1" noChangeArrowheads="1"/>
          </p:cNvPicPr>
          <p:nvPr/>
        </p:nvPicPr>
        <p:blipFill>
          <a:blip r:embed="rId3" cstate="print"/>
          <a:srcRect/>
          <a:stretch>
            <a:fillRect/>
          </a:stretch>
        </p:blipFill>
        <p:spPr bwMode="auto">
          <a:xfrm>
            <a:off x="152400" y="685800"/>
            <a:ext cx="2765425" cy="1857375"/>
          </a:xfrm>
          <a:prstGeom prst="rect">
            <a:avLst/>
          </a:prstGeom>
          <a:noFill/>
        </p:spPr>
      </p:pic>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5.7 – אלגוריתם </a:t>
            </a:r>
            <a:r>
              <a:rPr lang="en-US" dirty="0" smtClean="0"/>
              <a:t>CRUST</a:t>
            </a:r>
            <a:endParaRPr lang="en-US" dirty="0"/>
          </a:p>
        </p:txBody>
      </p:sp>
      <p:sp>
        <p:nvSpPr>
          <p:cNvPr id="3" name="Content Placeholder 2"/>
          <p:cNvSpPr>
            <a:spLocks noGrp="1"/>
          </p:cNvSpPr>
          <p:nvPr>
            <p:ph sz="quarter" idx="1"/>
          </p:nvPr>
        </p:nvSpPr>
        <p:spPr>
          <a:xfrm>
            <a:off x="228600" y="1219200"/>
            <a:ext cx="8610600" cy="5334000"/>
          </a:xfrm>
        </p:spPr>
        <p:txBody>
          <a:bodyPr>
            <a:normAutofit/>
          </a:bodyPr>
          <a:lstStyle/>
          <a:p>
            <a:pPr marL="0" algn="r" rtl="1">
              <a:buNone/>
            </a:pPr>
            <a:r>
              <a:rPr lang="he-IL" sz="2400" dirty="0" smtClean="0"/>
              <a:t>כעת נעבור לאלגוריתם </a:t>
            </a:r>
            <a:r>
              <a:rPr lang="en-US" sz="2400" dirty="0" smtClean="0"/>
              <a:t>CRUST</a:t>
            </a:r>
            <a:r>
              <a:rPr lang="he-IL" sz="2400" dirty="0" smtClean="0"/>
              <a:t> שמבטיח נכונות</a:t>
            </a:r>
          </a:p>
          <a:p>
            <a:pPr marL="0" algn="r" rtl="1">
              <a:buNone/>
            </a:pPr>
            <a:r>
              <a:rPr lang="he-IL" sz="2400" dirty="0" smtClean="0"/>
              <a:t>בשחזור ל          . </a:t>
            </a:r>
          </a:p>
          <a:p>
            <a:pPr marL="0" algn="r" rtl="1">
              <a:buNone/>
            </a:pPr>
            <a:r>
              <a:rPr lang="he-IL" sz="2400" dirty="0" smtClean="0"/>
              <a:t>ניזכר תחילה במושג</a:t>
            </a:r>
          </a:p>
          <a:p>
            <a:pPr marL="0" algn="r" rtl="1">
              <a:buNone/>
            </a:pPr>
            <a:r>
              <a:rPr lang="he-IL" sz="2400" dirty="0" err="1" smtClean="0"/>
              <a:t>טריאנגולצית</a:t>
            </a:r>
            <a:r>
              <a:rPr lang="he-IL" sz="2400" dirty="0" smtClean="0"/>
              <a:t> </a:t>
            </a:r>
            <a:r>
              <a:rPr lang="he-IL" sz="2400" dirty="0" err="1" smtClean="0"/>
              <a:t>דלוני</a:t>
            </a:r>
            <a:r>
              <a:rPr lang="he-IL" sz="2400" dirty="0" smtClean="0"/>
              <a:t>- </a:t>
            </a:r>
            <a:r>
              <a:rPr lang="en-US" sz="2400" dirty="0" smtClean="0"/>
              <a:t>Del(S)</a:t>
            </a:r>
            <a:r>
              <a:rPr lang="he-IL" sz="2400" dirty="0" smtClean="0"/>
              <a:t> טריאנגולציה שקשת נמצאת בה </a:t>
            </a:r>
            <a:r>
              <a:rPr lang="he-IL" sz="2400" dirty="0" err="1" smtClean="0"/>
              <a:t>אם"ם</a:t>
            </a:r>
            <a:r>
              <a:rPr lang="he-IL" sz="2400" dirty="0" smtClean="0"/>
              <a:t> יש מעגל שהיא מיתר בו שלא מכיל אף קודקודים אחרים מ </a:t>
            </a:r>
            <a:r>
              <a:rPr lang="en-US" sz="2400" dirty="0" smtClean="0"/>
              <a:t>S</a:t>
            </a:r>
            <a:r>
              <a:rPr lang="he-IL" sz="2400" dirty="0" smtClean="0"/>
              <a:t>.</a:t>
            </a:r>
          </a:p>
          <a:p>
            <a:pPr marL="0" algn="r" rtl="1">
              <a:buNone/>
            </a:pPr>
            <a:r>
              <a:rPr lang="he-IL" sz="2400" u="sng" dirty="0" smtClean="0"/>
              <a:t>טענה</a:t>
            </a:r>
            <a:r>
              <a:rPr lang="he-IL" sz="2400" dirty="0" smtClean="0"/>
              <a:t>: ב</a:t>
            </a:r>
            <a:r>
              <a:rPr lang="en-US" sz="2400" dirty="0" smtClean="0"/>
              <a:t>Del(S)</a:t>
            </a:r>
            <a:r>
              <a:rPr lang="he-IL" sz="2400" dirty="0" smtClean="0"/>
              <a:t> יש את כל הקשתות שאנו צריכים לשחזור מצולעי נכון (</a:t>
            </a:r>
            <a:r>
              <a:rPr lang="en-US" sz="2400" dirty="0" smtClean="0"/>
              <a:t>S</a:t>
            </a:r>
            <a:r>
              <a:rPr lang="he-IL" sz="2400" dirty="0" smtClean="0"/>
              <a:t> דגימה דחוסה מספיק).</a:t>
            </a:r>
          </a:p>
          <a:p>
            <a:pPr marL="0" algn="r" rtl="1">
              <a:buNone/>
            </a:pPr>
            <a:r>
              <a:rPr lang="he-IL" sz="2400" u="sng" dirty="0" smtClean="0"/>
              <a:t>הוכחה</a:t>
            </a:r>
            <a:r>
              <a:rPr lang="he-IL" sz="2400" dirty="0" smtClean="0"/>
              <a:t>:יהיו </a:t>
            </a:r>
            <a:r>
              <a:rPr lang="en-US" sz="2400" dirty="0" err="1" smtClean="0"/>
              <a:t>a,b</a:t>
            </a:r>
            <a:r>
              <a:rPr lang="he-IL" sz="2400" dirty="0" smtClean="0"/>
              <a:t> נקודות ב-</a:t>
            </a:r>
            <a:r>
              <a:rPr lang="en-US" sz="2400" dirty="0" smtClean="0"/>
              <a:t>S</a:t>
            </a:r>
            <a:r>
              <a:rPr lang="he-IL" sz="2400" dirty="0" smtClean="0"/>
              <a:t> שעוקבות ב-</a:t>
            </a:r>
            <a:r>
              <a:rPr lang="en-US" sz="2400" dirty="0" smtClean="0"/>
              <a:t>C</a:t>
            </a:r>
            <a:r>
              <a:rPr lang="he-IL" sz="2400" dirty="0" smtClean="0"/>
              <a:t>. נניח בשלילה כי במעגל שקוטרו </a:t>
            </a:r>
            <a:r>
              <a:rPr lang="en-US" sz="2400" dirty="0" err="1" smtClean="0"/>
              <a:t>ab</a:t>
            </a:r>
            <a:r>
              <a:rPr lang="he-IL" sz="2400" dirty="0" smtClean="0"/>
              <a:t> יש נקודה אחרת, </a:t>
            </a:r>
            <a:r>
              <a:rPr lang="en-US" sz="2400" dirty="0" smtClean="0"/>
              <a:t>c</a:t>
            </a:r>
            <a:r>
              <a:rPr lang="he-IL" sz="2400" dirty="0" smtClean="0"/>
              <a:t>, מ </a:t>
            </a:r>
            <a:r>
              <a:rPr lang="en-US" sz="2400" dirty="0" smtClean="0"/>
              <a:t>S</a:t>
            </a:r>
            <a:r>
              <a:rPr lang="he-IL" sz="2400" dirty="0" smtClean="0"/>
              <a:t>. אז</a:t>
            </a:r>
            <a:r>
              <a:rPr lang="en-US" sz="2400" dirty="0" smtClean="0"/>
              <a:t> </a:t>
            </a:r>
            <a:r>
              <a:rPr lang="he-IL" sz="2400" dirty="0" smtClean="0"/>
              <a:t> נקבל שהנקודות השחורות בציור הן בציר האמצעים(אלא אם יש חלק מהעקומה שעוברת יותר</a:t>
            </a:r>
          </a:p>
          <a:p>
            <a:pPr marL="0" algn="r" rtl="1">
              <a:buNone/>
            </a:pPr>
            <a:r>
              <a:rPr lang="he-IL" sz="2400" dirty="0" smtClean="0"/>
              <a:t>קרוב) ואז בכל מקרה ציר האמצעים קרוב מדי מכדי</a:t>
            </a:r>
          </a:p>
          <a:p>
            <a:pPr marL="0" algn="r" rtl="1">
              <a:buNone/>
            </a:pPr>
            <a:r>
              <a:rPr lang="he-IL" sz="2400" dirty="0" smtClean="0"/>
              <a:t>שהדגימה תהיה דחוסה ל</a:t>
            </a:r>
            <a:r>
              <a:rPr lang="en-US" sz="2400" dirty="0" smtClean="0"/>
              <a:t>  </a:t>
            </a:r>
            <a:r>
              <a:rPr lang="he-IL" sz="2400" dirty="0" smtClean="0"/>
              <a:t>       </a:t>
            </a:r>
            <a:r>
              <a:rPr lang="he-IL" sz="2400" u="sng" dirty="0" smtClean="0"/>
              <a:t>סתירה</a:t>
            </a:r>
            <a:r>
              <a:rPr lang="he-IL" sz="2400" dirty="0" smtClean="0"/>
              <a:t>.</a:t>
            </a:r>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3" name="Picture 5" descr="C:\Users\Gil\Desktop\Untitled.png"/>
          <p:cNvPicPr>
            <a:picLocks noChangeAspect="1" noChangeArrowheads="1"/>
          </p:cNvPicPr>
          <p:nvPr/>
        </p:nvPicPr>
        <p:blipFill>
          <a:blip r:embed="rId4" cstate="print"/>
          <a:srcRect/>
          <a:stretch>
            <a:fillRect/>
          </a:stretch>
        </p:blipFill>
        <p:spPr bwMode="auto">
          <a:xfrm>
            <a:off x="6781800" y="1752600"/>
            <a:ext cx="776371" cy="320675"/>
          </a:xfrm>
          <a:prstGeom prst="rect">
            <a:avLst/>
          </a:prstGeom>
          <a:noFill/>
        </p:spPr>
      </p:pic>
      <p:sp>
        <p:nvSpPr>
          <p:cNvPr id="11" name="Oval 10"/>
          <p:cNvSpPr/>
          <p:nvPr/>
        </p:nvSpPr>
        <p:spPr>
          <a:xfrm>
            <a:off x="1143000" y="5334000"/>
            <a:ext cx="1219200" cy="1143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1" idx="2"/>
            <a:endCxn id="11" idx="6"/>
          </p:cNvCxnSpPr>
          <p:nvPr/>
        </p:nvCxnSpPr>
        <p:spPr>
          <a:xfrm rot="10800000" flipH="1">
            <a:off x="1143000" y="5905500"/>
            <a:ext cx="1219200" cy="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8200" y="5715000"/>
            <a:ext cx="304800" cy="381000"/>
          </a:xfrm>
          <a:prstGeom prst="rect">
            <a:avLst/>
          </a:prstGeom>
          <a:noFill/>
        </p:spPr>
        <p:txBody>
          <a:bodyPr wrap="square" rtlCol="0">
            <a:spAutoFit/>
          </a:bodyPr>
          <a:lstStyle/>
          <a:p>
            <a:r>
              <a:rPr lang="en-US" dirty="0" smtClean="0"/>
              <a:t>a</a:t>
            </a:r>
            <a:endParaRPr lang="en-US" dirty="0"/>
          </a:p>
        </p:txBody>
      </p:sp>
      <p:sp>
        <p:nvSpPr>
          <p:cNvPr id="16" name="TextBox 15"/>
          <p:cNvSpPr txBox="1"/>
          <p:nvPr/>
        </p:nvSpPr>
        <p:spPr>
          <a:xfrm>
            <a:off x="2362200" y="5715000"/>
            <a:ext cx="304800" cy="381000"/>
          </a:xfrm>
          <a:prstGeom prst="rect">
            <a:avLst/>
          </a:prstGeom>
          <a:noFill/>
        </p:spPr>
        <p:txBody>
          <a:bodyPr wrap="square" rtlCol="0">
            <a:spAutoFit/>
          </a:bodyPr>
          <a:lstStyle/>
          <a:p>
            <a:r>
              <a:rPr lang="en-US" dirty="0" smtClean="0"/>
              <a:t>b</a:t>
            </a:r>
            <a:endParaRPr lang="en-US" dirty="0"/>
          </a:p>
        </p:txBody>
      </p:sp>
      <p:grpSp>
        <p:nvGrpSpPr>
          <p:cNvPr id="20" name="Group 19"/>
          <p:cNvGrpSpPr/>
          <p:nvPr/>
        </p:nvGrpSpPr>
        <p:grpSpPr>
          <a:xfrm>
            <a:off x="1219200" y="6172200"/>
            <a:ext cx="381000" cy="369332"/>
            <a:chOff x="3962400" y="5715000"/>
            <a:chExt cx="381000" cy="369332"/>
          </a:xfrm>
        </p:grpSpPr>
        <p:sp>
          <p:nvSpPr>
            <p:cNvPr id="18" name="Oval 17"/>
            <p:cNvSpPr/>
            <p:nvPr/>
          </p:nvSpPr>
          <p:spPr>
            <a:xfrm>
              <a:off x="4267200" y="5791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962400" y="5715000"/>
              <a:ext cx="304800" cy="369332"/>
            </a:xfrm>
            <a:prstGeom prst="rect">
              <a:avLst/>
            </a:prstGeom>
            <a:noFill/>
          </p:spPr>
          <p:txBody>
            <a:bodyPr wrap="square" rtlCol="0">
              <a:spAutoFit/>
            </a:bodyPr>
            <a:lstStyle/>
            <a:p>
              <a:r>
                <a:rPr lang="en-US" dirty="0" smtClean="0"/>
                <a:t>c</a:t>
              </a:r>
              <a:endParaRPr lang="en-US" dirty="0"/>
            </a:p>
          </p:txBody>
        </p:sp>
      </p:grpSp>
      <p:sp>
        <p:nvSpPr>
          <p:cNvPr id="22" name="Oval 21"/>
          <p:cNvSpPr/>
          <p:nvPr/>
        </p:nvSpPr>
        <p:spPr>
          <a:xfrm>
            <a:off x="1905000" y="601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295400" y="609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Gil\Desktop\Untitled.png"/>
          <p:cNvPicPr>
            <a:picLocks noChangeAspect="1" noChangeArrowheads="1"/>
          </p:cNvPicPr>
          <p:nvPr/>
        </p:nvPicPr>
        <p:blipFill>
          <a:blip r:embed="rId5" cstate="print"/>
          <a:srcRect/>
          <a:stretch>
            <a:fillRect/>
          </a:stretch>
        </p:blipFill>
        <p:spPr bwMode="auto">
          <a:xfrm>
            <a:off x="5105400" y="5818188"/>
            <a:ext cx="617538" cy="366663"/>
          </a:xfrm>
          <a:prstGeom prst="rect">
            <a:avLst/>
          </a:prstGeom>
          <a:noFill/>
        </p:spPr>
      </p:pic>
      <p:sp>
        <p:nvSpPr>
          <p:cNvPr id="4" name="Slide Number Placeholder 3"/>
          <p:cNvSpPr>
            <a:spLocks noGrp="1"/>
          </p:cNvSpPr>
          <p:nvPr>
            <p:ph type="sldNum" sz="quarter" idx="12"/>
          </p:nvPr>
        </p:nvSpPr>
        <p:spPr/>
        <p:txBody>
          <a:bodyPr/>
          <a:lstStyle/>
          <a:p>
            <a:fld id="{8FC65286-44D6-479A-A650-EC6F53070D82}"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5.7 – אלגוריתם </a:t>
            </a:r>
            <a:r>
              <a:rPr lang="en-US" dirty="0" smtClean="0"/>
              <a:t>CRUST</a:t>
            </a:r>
            <a:endParaRPr lang="en-US" dirty="0"/>
          </a:p>
        </p:txBody>
      </p:sp>
      <p:sp>
        <p:nvSpPr>
          <p:cNvPr id="3" name="Content Placeholder 2"/>
          <p:cNvSpPr>
            <a:spLocks noGrp="1"/>
          </p:cNvSpPr>
          <p:nvPr>
            <p:ph sz="quarter" idx="1"/>
          </p:nvPr>
        </p:nvSpPr>
        <p:spPr>
          <a:xfrm>
            <a:off x="228600" y="1219200"/>
            <a:ext cx="8610600" cy="5334000"/>
          </a:xfrm>
        </p:spPr>
        <p:txBody>
          <a:bodyPr>
            <a:normAutofit/>
          </a:bodyPr>
          <a:lstStyle/>
          <a:p>
            <a:pPr algn="r" rtl="1">
              <a:buNone/>
            </a:pPr>
            <a:r>
              <a:rPr lang="he-IL" sz="2400" dirty="0" smtClean="0"/>
              <a:t>נשאר עכשיו רק למצוא אילו קשתות ב </a:t>
            </a:r>
            <a:r>
              <a:rPr lang="en-US" sz="2400" dirty="0" smtClean="0"/>
              <a:t>Del(S)</a:t>
            </a:r>
            <a:r>
              <a:rPr lang="he-IL" sz="2400" dirty="0" smtClean="0"/>
              <a:t> אנו צריכים.</a:t>
            </a:r>
          </a:p>
          <a:p>
            <a:pPr algn="r" rtl="1">
              <a:buNone/>
            </a:pPr>
            <a:r>
              <a:rPr lang="he-IL" sz="2400" dirty="0" smtClean="0"/>
              <a:t>נספר בצורה אינטואיטיבית מספר טענות שיובילו לאלגוריתם </a:t>
            </a:r>
            <a:r>
              <a:rPr lang="en-US" sz="2400" dirty="0" smtClean="0"/>
              <a:t>CRUST</a:t>
            </a:r>
            <a:r>
              <a:rPr lang="he-IL" sz="2400" dirty="0" smtClean="0"/>
              <a:t>.</a:t>
            </a:r>
          </a:p>
          <a:p>
            <a:pPr marL="457200" indent="-457200" algn="r" rtl="1">
              <a:buAutoNum type="arabicPeriod"/>
            </a:pPr>
            <a:r>
              <a:rPr lang="he-IL" sz="2400" dirty="0" smtClean="0"/>
              <a:t>נסמן ב</a:t>
            </a:r>
            <a:r>
              <a:rPr lang="en-US" sz="2400" dirty="0" smtClean="0"/>
              <a:t>V</a:t>
            </a:r>
            <a:r>
              <a:rPr lang="he-IL" sz="2400" dirty="0" smtClean="0"/>
              <a:t> את כל צמתי וורונוי של </a:t>
            </a:r>
            <a:r>
              <a:rPr lang="en-US" sz="2400" dirty="0" err="1" smtClean="0"/>
              <a:t>Vor</a:t>
            </a:r>
            <a:r>
              <a:rPr lang="en-US" sz="2400" dirty="0" smtClean="0"/>
              <a:t>(S)</a:t>
            </a:r>
            <a:r>
              <a:rPr lang="he-IL" sz="2400" dirty="0" smtClean="0"/>
              <a:t> אז הם נמצאים "ליד" </a:t>
            </a:r>
            <a:r>
              <a:rPr lang="en-US" sz="2400" dirty="0" smtClean="0"/>
              <a:t>M(C)</a:t>
            </a:r>
            <a:r>
              <a:rPr lang="he-IL" sz="2400" dirty="0" smtClean="0"/>
              <a:t>.</a:t>
            </a:r>
          </a:p>
          <a:p>
            <a:pPr marL="457200" indent="-457200" algn="r" rtl="1">
              <a:buFont typeface="Wingdings 2"/>
              <a:buAutoNum type="arabicPeriod"/>
            </a:pPr>
            <a:r>
              <a:rPr lang="he-IL" sz="2400" dirty="0" smtClean="0"/>
              <a:t>כל מעגל חוסם של קשת לא נכונה של </a:t>
            </a:r>
            <a:r>
              <a:rPr lang="en-US" sz="2400" dirty="0" smtClean="0"/>
              <a:t>Del(S)</a:t>
            </a:r>
            <a:r>
              <a:rPr lang="he-IL" sz="2400" dirty="0" smtClean="0"/>
              <a:t> חותך את </a:t>
            </a:r>
            <a:r>
              <a:rPr lang="en-US" sz="2400" dirty="0" smtClean="0"/>
              <a:t>M(C)</a:t>
            </a:r>
            <a:r>
              <a:rPr lang="he-IL" sz="2400" dirty="0" smtClean="0"/>
              <a:t>. ולכן צלע לא נכונה ב </a:t>
            </a:r>
            <a:r>
              <a:rPr lang="en-US" sz="2400" dirty="0" smtClean="0"/>
              <a:t>Del(S)</a:t>
            </a:r>
            <a:r>
              <a:rPr lang="he-IL" sz="2400" dirty="0" smtClean="0"/>
              <a:t> לא תופיע ב </a:t>
            </a:r>
            <a:r>
              <a:rPr lang="en-US" sz="2400" dirty="0" smtClean="0"/>
              <a:t>Del(SUV)</a:t>
            </a:r>
            <a:r>
              <a:rPr lang="he-IL" sz="2400" dirty="0" smtClean="0"/>
              <a:t> (כי מ-1 כל מעגל חוסם של קשת כזאת מכיל צומת מ </a:t>
            </a:r>
            <a:r>
              <a:rPr lang="en-US" sz="2400" dirty="0" smtClean="0"/>
              <a:t>V</a:t>
            </a:r>
            <a:r>
              <a:rPr lang="he-IL" sz="2400" dirty="0" smtClean="0"/>
              <a:t>).</a:t>
            </a:r>
          </a:p>
          <a:p>
            <a:pPr marL="457200" indent="-457200" algn="r" rtl="1">
              <a:buAutoNum type="arabicPeriod"/>
            </a:pPr>
            <a:r>
              <a:rPr lang="he-IL" sz="2400" dirty="0" smtClean="0"/>
              <a:t>כל קשת נכונה ב</a:t>
            </a:r>
            <a:r>
              <a:rPr lang="en-US" sz="2400" dirty="0" smtClean="0"/>
              <a:t>Del(S)</a:t>
            </a:r>
            <a:r>
              <a:rPr lang="he-IL" sz="2400" dirty="0" smtClean="0"/>
              <a:t> תהיה ב </a:t>
            </a:r>
            <a:r>
              <a:rPr lang="en-US" sz="2400" dirty="0" smtClean="0"/>
              <a:t>Del(SUV)</a:t>
            </a:r>
            <a:r>
              <a:rPr lang="he-IL" sz="2400" dirty="0" smtClean="0"/>
              <a:t>.</a:t>
            </a:r>
          </a:p>
          <a:p>
            <a:pPr marL="457200" indent="-457200" algn="r" rtl="1">
              <a:buAutoNum type="arabicPeriod"/>
            </a:pPr>
            <a:endParaRPr lang="he-IL" sz="2400" dirty="0" smtClean="0"/>
          </a:p>
          <a:p>
            <a:pPr marL="0" indent="-457200" algn="r" rtl="1">
              <a:buNone/>
            </a:pPr>
            <a:r>
              <a:rPr lang="he-IL" sz="2400" dirty="0" smtClean="0"/>
              <a:t>אם כל הטענות האלו נכונות אז נחשב את צמתי וורונוי של </a:t>
            </a:r>
            <a:r>
              <a:rPr lang="en-US" sz="2400" dirty="0" smtClean="0"/>
              <a:t>S</a:t>
            </a:r>
            <a:r>
              <a:rPr lang="he-IL" sz="2400" dirty="0" smtClean="0"/>
              <a:t>, נסמנם </a:t>
            </a:r>
            <a:r>
              <a:rPr lang="en-US" sz="2400" dirty="0" smtClean="0"/>
              <a:t>V</a:t>
            </a:r>
            <a:r>
              <a:rPr lang="he-IL" sz="2400" dirty="0" smtClean="0"/>
              <a:t>, נחשב את </a:t>
            </a:r>
            <a:r>
              <a:rPr lang="en-US" sz="2400" dirty="0" smtClean="0"/>
              <a:t>Del(SUV)</a:t>
            </a:r>
            <a:r>
              <a:rPr lang="he-IL" sz="2400" dirty="0" smtClean="0"/>
              <a:t>, ואז נרכיב את </a:t>
            </a:r>
            <a:r>
              <a:rPr lang="en-US" sz="2400" dirty="0" smtClean="0"/>
              <a:t>C</a:t>
            </a:r>
            <a:r>
              <a:rPr lang="he-IL" sz="2400" dirty="0" smtClean="0"/>
              <a:t> באמצעות הקשתות של </a:t>
            </a:r>
            <a:r>
              <a:rPr lang="en-US" sz="2400" dirty="0" smtClean="0"/>
              <a:t>Del(SUV)</a:t>
            </a:r>
            <a:r>
              <a:rPr lang="he-IL" sz="2400" dirty="0" smtClean="0"/>
              <a:t> ששני הקצוות שלהם  ב</a:t>
            </a:r>
            <a:r>
              <a:rPr lang="en-US" sz="2400" dirty="0" smtClean="0"/>
              <a:t>S</a:t>
            </a:r>
            <a:r>
              <a:rPr lang="he-IL" sz="2400" dirty="0" smtClean="0"/>
              <a:t>.</a:t>
            </a:r>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fld id="{8FC65286-44D6-479A-A650-EC6F53070D82}"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Gil\Desktop\Untitled.png"/>
          <p:cNvPicPr>
            <a:picLocks noChangeAspect="1" noChangeArrowheads="1"/>
          </p:cNvPicPr>
          <p:nvPr/>
        </p:nvPicPr>
        <p:blipFill>
          <a:blip r:embed="rId3" cstate="print"/>
          <a:srcRect/>
          <a:stretch>
            <a:fillRect/>
          </a:stretch>
        </p:blipFill>
        <p:spPr bwMode="auto">
          <a:xfrm>
            <a:off x="1371600" y="2971800"/>
            <a:ext cx="3962400" cy="3702570"/>
          </a:xfrm>
          <a:prstGeom prst="rect">
            <a:avLst/>
          </a:prstGeom>
          <a:noFill/>
        </p:spPr>
      </p:pic>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5.7 – אלגוריתם </a:t>
            </a:r>
            <a:r>
              <a:rPr lang="en-US" dirty="0" smtClean="0"/>
              <a:t>CRUST</a:t>
            </a:r>
            <a:endParaRPr lang="en-US" dirty="0"/>
          </a:p>
        </p:txBody>
      </p:sp>
      <p:sp>
        <p:nvSpPr>
          <p:cNvPr id="3" name="Content Placeholder 2"/>
          <p:cNvSpPr>
            <a:spLocks noGrp="1"/>
          </p:cNvSpPr>
          <p:nvPr>
            <p:ph sz="quarter" idx="1"/>
          </p:nvPr>
        </p:nvSpPr>
        <p:spPr>
          <a:xfrm>
            <a:off x="228600" y="1219200"/>
            <a:ext cx="8610600" cy="5334000"/>
          </a:xfrm>
        </p:spPr>
        <p:txBody>
          <a:bodyPr>
            <a:normAutofit/>
          </a:bodyPr>
          <a:lstStyle/>
          <a:p>
            <a:pPr marL="0" indent="-457200" algn="r" rtl="1">
              <a:buFont typeface="+mj-lt"/>
              <a:buAutoNum type="arabicPeriod"/>
            </a:pPr>
            <a:r>
              <a:rPr lang="he-IL" sz="2400" dirty="0" smtClean="0"/>
              <a:t>כל צמתי וורונוי של </a:t>
            </a:r>
            <a:r>
              <a:rPr lang="en-US" sz="2400" dirty="0" err="1" smtClean="0"/>
              <a:t>Vor</a:t>
            </a:r>
            <a:r>
              <a:rPr lang="en-US" sz="2400" dirty="0" smtClean="0"/>
              <a:t>(S)</a:t>
            </a:r>
            <a:r>
              <a:rPr lang="he-IL" sz="2400" dirty="0" smtClean="0"/>
              <a:t> נמצאים ליד </a:t>
            </a:r>
            <a:r>
              <a:rPr lang="en-US" sz="2400" dirty="0" smtClean="0"/>
              <a:t>M(C)</a:t>
            </a:r>
            <a:r>
              <a:rPr lang="he-IL" sz="2400" dirty="0" smtClean="0"/>
              <a:t>.</a:t>
            </a:r>
          </a:p>
          <a:p>
            <a:pPr marL="0" indent="-457200" algn="r" rtl="1">
              <a:buNone/>
            </a:pPr>
            <a:endParaRPr lang="he-IL" sz="2400" dirty="0" smtClean="0"/>
          </a:p>
          <a:p>
            <a:pPr marL="0" indent="-457200" algn="r" rtl="1">
              <a:buNone/>
            </a:pPr>
            <a:r>
              <a:rPr lang="he-IL" sz="2400" dirty="0" smtClean="0"/>
              <a:t>ההיגיון מאחורי טענה זו הוא שלכל צומת וורונוי נמצאת במרכז מעגל שיש עליו שלוש נקודות מ</a:t>
            </a:r>
            <a:r>
              <a:rPr lang="en-US" sz="2400" dirty="0" smtClean="0"/>
              <a:t>S</a:t>
            </a:r>
            <a:r>
              <a:rPr lang="he-IL" sz="2400" dirty="0" smtClean="0"/>
              <a:t>. ואילו ציר האמצעים הוא המקום הגיאומטרי של כל מרכזי המעגלים שמשיקים לעקומה בלפחות שתי נקודות.</a:t>
            </a:r>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fld id="{8FC65286-44D6-479A-A650-EC6F53070D82}"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5.7 – אלגוריתם </a:t>
            </a:r>
            <a:r>
              <a:rPr lang="en-US" dirty="0" smtClean="0"/>
              <a:t>CRUST</a:t>
            </a:r>
            <a:endParaRPr lang="en-US" dirty="0"/>
          </a:p>
        </p:txBody>
      </p:sp>
      <p:sp>
        <p:nvSpPr>
          <p:cNvPr id="3" name="Content Placeholder 2"/>
          <p:cNvSpPr>
            <a:spLocks noGrp="1"/>
          </p:cNvSpPr>
          <p:nvPr>
            <p:ph sz="quarter" idx="1"/>
          </p:nvPr>
        </p:nvSpPr>
        <p:spPr>
          <a:xfrm>
            <a:off x="228600" y="1219200"/>
            <a:ext cx="8610600" cy="5029200"/>
          </a:xfrm>
        </p:spPr>
        <p:txBody>
          <a:bodyPr>
            <a:normAutofit/>
          </a:bodyPr>
          <a:lstStyle/>
          <a:p>
            <a:pPr marL="457200" indent="-457200" algn="r" rtl="1">
              <a:buAutoNum type="arabicPeriod" startAt="2"/>
            </a:pPr>
            <a:r>
              <a:rPr lang="he-IL" sz="2400" dirty="0" smtClean="0"/>
              <a:t>כל מעגל חוסם של קשת של </a:t>
            </a:r>
            <a:r>
              <a:rPr lang="en-US" sz="2400" dirty="0" smtClean="0"/>
              <a:t>Del(S)</a:t>
            </a:r>
            <a:r>
              <a:rPr lang="he-IL" sz="2400" dirty="0" smtClean="0"/>
              <a:t> חותך את </a:t>
            </a:r>
            <a:r>
              <a:rPr lang="en-US" sz="2400" dirty="0" smtClean="0"/>
              <a:t>M(C)</a:t>
            </a:r>
            <a:r>
              <a:rPr lang="he-IL" sz="2400" dirty="0" smtClean="0"/>
              <a:t>.</a:t>
            </a:r>
          </a:p>
          <a:p>
            <a:pPr marL="0" indent="-457200" algn="r" rtl="1">
              <a:buNone/>
            </a:pPr>
            <a:r>
              <a:rPr lang="he-IL" sz="2400" dirty="0" smtClean="0"/>
              <a:t>האינטואיציה כאן תאמר שכל אלכסון פנימי בטריאנגולציה יחתוך את ציר האמצעים.</a:t>
            </a:r>
          </a:p>
          <a:p>
            <a:pPr marL="457200" indent="-457200" algn="r" rtl="1">
              <a:buNone/>
            </a:pPr>
            <a:endParaRPr lang="he-IL" sz="2400" dirty="0" smtClean="0"/>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 name="Picture 4" descr="C:\Users\Gil\Desktop\Untitled1.png"/>
          <p:cNvPicPr>
            <a:picLocks noChangeAspect="1" noChangeArrowheads="1"/>
          </p:cNvPicPr>
          <p:nvPr/>
        </p:nvPicPr>
        <p:blipFill>
          <a:blip r:embed="rId3" cstate="print"/>
          <a:srcRect/>
          <a:stretch>
            <a:fillRect/>
          </a:stretch>
        </p:blipFill>
        <p:spPr bwMode="auto">
          <a:xfrm>
            <a:off x="381000" y="2953302"/>
            <a:ext cx="4038600" cy="3654766"/>
          </a:xfrm>
          <a:prstGeom prst="rect">
            <a:avLst/>
          </a:prstGeom>
          <a:noFill/>
        </p:spPr>
      </p:pic>
      <p:sp>
        <p:nvSpPr>
          <p:cNvPr id="5" name="Slide Number Placeholder 4"/>
          <p:cNvSpPr>
            <a:spLocks noGrp="1"/>
          </p:cNvSpPr>
          <p:nvPr>
            <p:ph type="sldNum" sz="quarter" idx="12"/>
          </p:nvPr>
        </p:nvSpPr>
        <p:spPr/>
        <p:txBody>
          <a:bodyPr/>
          <a:lstStyle/>
          <a:p>
            <a:fld id="{8FC65286-44D6-479A-A650-EC6F53070D82}"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he-IL" dirty="0" smtClean="0"/>
              <a:t>פרק 5.4 – קונבולוציה של עקומות</a:t>
            </a:r>
            <a:endParaRPr lang="en-US" dirty="0"/>
          </a:p>
        </p:txBody>
      </p:sp>
      <p:sp>
        <p:nvSpPr>
          <p:cNvPr id="3" name="Content Placeholder 2"/>
          <p:cNvSpPr>
            <a:spLocks noGrp="1"/>
          </p:cNvSpPr>
          <p:nvPr>
            <p:ph sz="quarter" idx="1"/>
          </p:nvPr>
        </p:nvSpPr>
        <p:spPr>
          <a:xfrm>
            <a:off x="914400" y="1447800"/>
            <a:ext cx="7772400" cy="4572000"/>
          </a:xfrm>
        </p:spPr>
        <p:txBody>
          <a:bodyPr>
            <a:normAutofit/>
          </a:bodyPr>
          <a:lstStyle/>
          <a:p>
            <a:pPr algn="r" rtl="1"/>
            <a:r>
              <a:rPr lang="he-IL" sz="2400" dirty="0" smtClean="0"/>
              <a:t>הגדרה: הקונבולוציה של שתי עקומות </a:t>
            </a:r>
            <a:r>
              <a:rPr lang="el-GR" sz="2400" dirty="0" smtClean="0"/>
              <a:t>α</a:t>
            </a:r>
            <a:r>
              <a:rPr lang="he-IL" sz="2400" dirty="0" smtClean="0"/>
              <a:t>, </a:t>
            </a:r>
            <a:r>
              <a:rPr lang="el-GR" sz="2400" dirty="0" smtClean="0"/>
              <a:t>β</a:t>
            </a:r>
            <a:r>
              <a:rPr lang="he-IL" sz="2400" dirty="0" smtClean="0"/>
              <a:t> מוגדרת להיות:</a:t>
            </a:r>
          </a:p>
          <a:p>
            <a:pPr algn="r" rtl="1"/>
            <a:endParaRPr lang="he-IL" sz="2400" dirty="0" smtClean="0"/>
          </a:p>
          <a:p>
            <a:pPr algn="r" rtl="1"/>
            <a:endParaRPr lang="he-IL" sz="2400" dirty="0" smtClean="0"/>
          </a:p>
          <a:p>
            <a:pPr algn="r" rtl="1"/>
            <a:r>
              <a:rPr lang="he-IL" sz="2400" dirty="0" smtClean="0"/>
              <a:t>כאשר </a:t>
            </a:r>
            <a:r>
              <a:rPr lang="en-US" sz="2400" dirty="0" err="1" smtClean="0"/>
              <a:t>Tp</a:t>
            </a:r>
            <a:r>
              <a:rPr lang="he-IL" sz="2400" dirty="0" smtClean="0"/>
              <a:t> הוא </a:t>
            </a:r>
            <a:r>
              <a:rPr lang="he-IL" sz="2400" dirty="0" smtClean="0"/>
              <a:t>משיק באורך 1 של עקומה בנקודה </a:t>
            </a:r>
            <a:r>
              <a:rPr lang="en-US" sz="2400" dirty="0" smtClean="0"/>
              <a:t>p</a:t>
            </a:r>
            <a:r>
              <a:rPr lang="he-IL" sz="2400" dirty="0" smtClean="0"/>
              <a:t> בכיוון ההתקדמות של העקומה. ונגדיר את השיפוע </a:t>
            </a:r>
            <a:r>
              <a:rPr lang="en-US" sz="2400" dirty="0" err="1" smtClean="0"/>
              <a:t>T</a:t>
            </a:r>
            <a:r>
              <a:rPr lang="en-US" sz="1600" dirty="0" err="1" smtClean="0"/>
              <a:t>x+y</a:t>
            </a:r>
            <a:r>
              <a:rPr lang="he-IL" sz="1600" dirty="0" smtClean="0"/>
              <a:t> </a:t>
            </a:r>
            <a:r>
              <a:rPr lang="he-IL" sz="2400" dirty="0" smtClean="0"/>
              <a:t>להיות </a:t>
            </a:r>
            <a:r>
              <a:rPr lang="en-US" sz="2400" dirty="0" err="1" smtClean="0"/>
              <a:t>T</a:t>
            </a:r>
            <a:r>
              <a:rPr lang="en-US" sz="1400" dirty="0" err="1" smtClean="0"/>
              <a:t>x</a:t>
            </a:r>
            <a:r>
              <a:rPr lang="he-IL" sz="2400" dirty="0" smtClean="0"/>
              <a:t>.</a:t>
            </a:r>
          </a:p>
          <a:p>
            <a:pPr algn="r" rtl="1"/>
            <a:endParaRPr lang="he-IL" sz="2400" dirty="0" smtClean="0"/>
          </a:p>
          <a:p>
            <a:pPr algn="r" rtl="1"/>
            <a:r>
              <a:rPr lang="he-IL" sz="2400" dirty="0" smtClean="0"/>
              <a:t>אינטואיציה: מסובבים על שתי העקומות במקביל משיקים כך ששניהם כל הזמן מקבילים (באותו כיוון), וסכום נקודות ההשקה יהיה בקונבולוציה.</a:t>
            </a:r>
            <a:endParaRPr lang="en-US" sz="2400" dirty="0"/>
          </a:p>
        </p:txBody>
      </p:sp>
      <p:pic>
        <p:nvPicPr>
          <p:cNvPr id="4098" name="Picture 2" descr="C:\Users\Gil\Desktop\Untitled.png"/>
          <p:cNvPicPr>
            <a:picLocks noChangeAspect="1" noChangeArrowheads="1"/>
          </p:cNvPicPr>
          <p:nvPr/>
        </p:nvPicPr>
        <p:blipFill>
          <a:blip r:embed="rId2" cstate="print"/>
          <a:srcRect/>
          <a:stretch>
            <a:fillRect/>
          </a:stretch>
        </p:blipFill>
        <p:spPr bwMode="auto">
          <a:xfrm>
            <a:off x="2514600" y="2095500"/>
            <a:ext cx="5022273" cy="381000"/>
          </a:xfrm>
          <a:prstGeom prst="rect">
            <a:avLst/>
          </a:prstGeom>
          <a:noFill/>
        </p:spPr>
      </p:pic>
      <p:sp>
        <p:nvSpPr>
          <p:cNvPr id="4" name="Slide Number Placeholder 3"/>
          <p:cNvSpPr>
            <a:spLocks noGrp="1"/>
          </p:cNvSpPr>
          <p:nvPr>
            <p:ph type="sldNum" sz="quarter" idx="12"/>
          </p:nvPr>
        </p:nvSpPr>
        <p:spPr/>
        <p:txBody>
          <a:bodyPr/>
          <a:lstStyle/>
          <a:p>
            <a:fld id="{8FC65286-44D6-479A-A650-EC6F53070D82}"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il\Desktop\Untitled.png"/>
          <p:cNvPicPr>
            <a:picLocks noChangeAspect="1" noChangeArrowheads="1"/>
          </p:cNvPicPr>
          <p:nvPr/>
        </p:nvPicPr>
        <p:blipFill>
          <a:blip r:embed="rId3" cstate="print"/>
          <a:srcRect/>
          <a:stretch>
            <a:fillRect/>
          </a:stretch>
        </p:blipFill>
        <p:spPr bwMode="auto">
          <a:xfrm>
            <a:off x="381000" y="3810000"/>
            <a:ext cx="4437379" cy="2773362"/>
          </a:xfrm>
          <a:prstGeom prst="rect">
            <a:avLst/>
          </a:prstGeom>
          <a:noFill/>
        </p:spPr>
      </p:pic>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5.7 – אלגוריתם </a:t>
            </a:r>
            <a:r>
              <a:rPr lang="en-US" dirty="0" smtClean="0"/>
              <a:t>CRUST</a:t>
            </a:r>
            <a:endParaRPr lang="en-US" dirty="0"/>
          </a:p>
        </p:txBody>
      </p:sp>
      <p:sp>
        <p:nvSpPr>
          <p:cNvPr id="3" name="Content Placeholder 2"/>
          <p:cNvSpPr>
            <a:spLocks noGrp="1"/>
          </p:cNvSpPr>
          <p:nvPr>
            <p:ph sz="quarter" idx="1"/>
          </p:nvPr>
        </p:nvSpPr>
        <p:spPr>
          <a:xfrm>
            <a:off x="228600" y="1219200"/>
            <a:ext cx="8610600" cy="5029200"/>
          </a:xfrm>
        </p:spPr>
        <p:txBody>
          <a:bodyPr>
            <a:normAutofit/>
          </a:bodyPr>
          <a:lstStyle/>
          <a:p>
            <a:pPr marL="0" indent="-457200" algn="r" rtl="1">
              <a:buNone/>
            </a:pPr>
            <a:r>
              <a:rPr lang="he-IL" sz="2400" dirty="0" smtClean="0"/>
              <a:t>3. כל קשת נכונה ב </a:t>
            </a:r>
            <a:r>
              <a:rPr lang="en-US" sz="2400" dirty="0" smtClean="0"/>
              <a:t>Del(S)</a:t>
            </a:r>
            <a:r>
              <a:rPr lang="he-IL" sz="2400" dirty="0" smtClean="0"/>
              <a:t> תהיה ב </a:t>
            </a:r>
            <a:r>
              <a:rPr lang="en-US" sz="2400" dirty="0" smtClean="0"/>
              <a:t>Del(SUV)</a:t>
            </a:r>
            <a:r>
              <a:rPr lang="he-IL" sz="2400" dirty="0" smtClean="0"/>
              <a:t>.</a:t>
            </a:r>
          </a:p>
          <a:p>
            <a:pPr marL="0" indent="-457200" algn="r" rtl="1">
              <a:buNone/>
            </a:pPr>
            <a:r>
              <a:rPr lang="he-IL" sz="2400" dirty="0" smtClean="0"/>
              <a:t>תהי </a:t>
            </a:r>
            <a:r>
              <a:rPr lang="en-US" sz="2400" dirty="0" err="1" smtClean="0"/>
              <a:t>ab</a:t>
            </a:r>
            <a:r>
              <a:rPr lang="he-IL" sz="2400" dirty="0" smtClean="0"/>
              <a:t> קשת נכונה ב </a:t>
            </a:r>
            <a:r>
              <a:rPr lang="en-US" sz="2400" dirty="0" smtClean="0"/>
              <a:t>Del(S)</a:t>
            </a:r>
            <a:r>
              <a:rPr lang="he-IL" sz="2400" dirty="0" smtClean="0"/>
              <a:t>. נסמן ב </a:t>
            </a:r>
            <a:r>
              <a:rPr lang="en-US" sz="2400" dirty="0" smtClean="0"/>
              <a:t>x</a:t>
            </a:r>
            <a:r>
              <a:rPr lang="he-IL" sz="2400" dirty="0" smtClean="0"/>
              <a:t> את המפגש (הקרוב ביותר) של האנך האמצעי מ</a:t>
            </a:r>
            <a:r>
              <a:rPr lang="en-US" sz="2400" dirty="0" err="1" smtClean="0"/>
              <a:t>ab</a:t>
            </a:r>
            <a:r>
              <a:rPr lang="he-IL" sz="2400" dirty="0" smtClean="0"/>
              <a:t>  עם העקומה </a:t>
            </a:r>
            <a:r>
              <a:rPr lang="en-US" sz="2400" dirty="0" smtClean="0"/>
              <a:t>C</a:t>
            </a:r>
            <a:r>
              <a:rPr lang="he-IL" sz="2400" dirty="0" smtClean="0"/>
              <a:t>. נסתכל על המעגל שמרכזו ב </a:t>
            </a:r>
            <a:r>
              <a:rPr lang="en-US" sz="2400" dirty="0" smtClean="0"/>
              <a:t>x</a:t>
            </a:r>
            <a:r>
              <a:rPr lang="he-IL" sz="2400" dirty="0" smtClean="0"/>
              <a:t> ו </a:t>
            </a:r>
            <a:r>
              <a:rPr lang="en-US" sz="2400" dirty="0" err="1" smtClean="0"/>
              <a:t>a,b</a:t>
            </a:r>
            <a:r>
              <a:rPr lang="he-IL" sz="2400" dirty="0" smtClean="0"/>
              <a:t> עליו. אז המרחק בין </a:t>
            </a:r>
            <a:r>
              <a:rPr lang="en-US" sz="2400" dirty="0" smtClean="0"/>
              <a:t>x</a:t>
            </a:r>
            <a:r>
              <a:rPr lang="he-IL" sz="2400" dirty="0" smtClean="0"/>
              <a:t> ל </a:t>
            </a:r>
            <a:r>
              <a:rPr lang="en-US" sz="2400" dirty="0" smtClean="0"/>
              <a:t>M(C)</a:t>
            </a:r>
            <a:r>
              <a:rPr lang="he-IL" sz="2400" dirty="0" smtClean="0"/>
              <a:t> שסימנו </a:t>
            </a:r>
            <a:r>
              <a:rPr lang="en-US" sz="2400" dirty="0" smtClean="0"/>
              <a:t> </a:t>
            </a:r>
            <a:r>
              <a:rPr lang="he-IL" sz="2400" dirty="0" smtClean="0"/>
              <a:t>        מקיים </a:t>
            </a:r>
          </a:p>
          <a:p>
            <a:pPr marL="0" indent="-457200" algn="r" rtl="1">
              <a:buNone/>
            </a:pPr>
            <a:r>
              <a:rPr lang="he-IL" sz="2400" dirty="0" smtClean="0"/>
              <a:t>                         כי </a:t>
            </a:r>
            <a:r>
              <a:rPr lang="en-US" sz="2400" dirty="0" smtClean="0"/>
              <a:t>S</a:t>
            </a:r>
            <a:r>
              <a:rPr lang="he-IL" sz="2400" dirty="0" smtClean="0"/>
              <a:t> היא             אז המרחק בין </a:t>
            </a:r>
            <a:r>
              <a:rPr lang="en-US" sz="2400" dirty="0" smtClean="0"/>
              <a:t>x</a:t>
            </a:r>
            <a:r>
              <a:rPr lang="he-IL" sz="2400" dirty="0" smtClean="0"/>
              <a:t> לנקודה ב-</a:t>
            </a:r>
            <a:r>
              <a:rPr lang="en-US" sz="2400" dirty="0" smtClean="0"/>
              <a:t>V</a:t>
            </a:r>
            <a:r>
              <a:rPr lang="he-IL" sz="2400" dirty="0" smtClean="0"/>
              <a:t> יהיה גדול מ            שזה רדיוס המעגל, ולכן לא יהיו נקודות מ</a:t>
            </a:r>
            <a:r>
              <a:rPr lang="en-US" sz="2400" dirty="0" smtClean="0"/>
              <a:t>V</a:t>
            </a:r>
            <a:r>
              <a:rPr lang="he-IL" sz="2400" dirty="0" smtClean="0"/>
              <a:t> במעגל. </a:t>
            </a:r>
          </a:p>
          <a:p>
            <a:pPr marL="0" indent="-457200" algn="r" rtl="1">
              <a:buNone/>
            </a:pPr>
            <a:r>
              <a:rPr lang="he-IL" sz="2400" dirty="0" smtClean="0"/>
              <a:t>ולכן </a:t>
            </a:r>
            <a:r>
              <a:rPr lang="en-US" sz="2400" dirty="0" err="1" smtClean="0"/>
              <a:t>ab</a:t>
            </a:r>
            <a:r>
              <a:rPr lang="he-IL" sz="2400" dirty="0" smtClean="0"/>
              <a:t> ב </a:t>
            </a:r>
            <a:r>
              <a:rPr lang="en-US" sz="2400" dirty="0" smtClean="0"/>
              <a:t>Del(SUV)</a:t>
            </a:r>
            <a:r>
              <a:rPr lang="he-IL" sz="2400" dirty="0" smtClean="0"/>
              <a:t>.</a:t>
            </a:r>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24200" y="2472010"/>
            <a:ext cx="609600" cy="420414"/>
          </a:xfrm>
          <a:prstGeom prst="rect">
            <a:avLst/>
          </a:prstGeom>
          <a:noFill/>
        </p:spPr>
      </p:pic>
      <p:pic>
        <p:nvPicPr>
          <p:cNvPr id="4099" name="Picture 3" descr="C:\Users\Gil\Desktop\Untitled.png"/>
          <p:cNvPicPr>
            <a:picLocks noChangeAspect="1" noChangeArrowheads="1"/>
          </p:cNvPicPr>
          <p:nvPr/>
        </p:nvPicPr>
        <p:blipFill>
          <a:blip r:embed="rId5" cstate="print"/>
          <a:srcRect/>
          <a:stretch>
            <a:fillRect/>
          </a:stretch>
        </p:blipFill>
        <p:spPr bwMode="auto">
          <a:xfrm>
            <a:off x="6781800" y="2892424"/>
            <a:ext cx="2115944" cy="395287"/>
          </a:xfrm>
          <a:prstGeom prst="rect">
            <a:avLst/>
          </a:prstGeom>
          <a:noFill/>
        </p:spPr>
      </p:pic>
      <p:pic>
        <p:nvPicPr>
          <p:cNvPr id="14" name="Picture 11" descr="C:\Users\Gil\Desktop\Untitled.png"/>
          <p:cNvPicPr>
            <a:picLocks noChangeAspect="1" noChangeArrowheads="1"/>
          </p:cNvPicPr>
          <p:nvPr/>
        </p:nvPicPr>
        <p:blipFill>
          <a:blip r:embed="rId6" cstate="print"/>
          <a:srcRect/>
          <a:stretch>
            <a:fillRect/>
          </a:stretch>
        </p:blipFill>
        <p:spPr bwMode="auto">
          <a:xfrm>
            <a:off x="4572000" y="2971800"/>
            <a:ext cx="1119608" cy="236537"/>
          </a:xfrm>
          <a:prstGeom prst="rect">
            <a:avLst/>
          </a:prstGeom>
          <a:noFill/>
        </p:spPr>
      </p:pic>
      <p:pic>
        <p:nvPicPr>
          <p:cNvPr id="4100" name="Picture 4" descr="C:\Users\Gil\Desktop\Untitled.png"/>
          <p:cNvPicPr>
            <a:picLocks noChangeAspect="1" noChangeArrowheads="1"/>
          </p:cNvPicPr>
          <p:nvPr/>
        </p:nvPicPr>
        <p:blipFill>
          <a:blip r:embed="rId7" cstate="print"/>
          <a:srcRect/>
          <a:stretch>
            <a:fillRect/>
          </a:stretch>
        </p:blipFill>
        <p:spPr bwMode="auto">
          <a:xfrm>
            <a:off x="7010400" y="3258578"/>
            <a:ext cx="1000126" cy="381000"/>
          </a:xfrm>
          <a:prstGeom prst="rect">
            <a:avLst/>
          </a:prstGeom>
          <a:noFill/>
        </p:spPr>
      </p:pic>
      <p:sp>
        <p:nvSpPr>
          <p:cNvPr id="4" name="Slide Number Placeholder 3"/>
          <p:cNvSpPr>
            <a:spLocks noGrp="1"/>
          </p:cNvSpPr>
          <p:nvPr>
            <p:ph type="sldNum" sz="quarter" idx="12"/>
          </p:nvPr>
        </p:nvSpPr>
        <p:spPr/>
        <p:txBody>
          <a:bodyPr/>
          <a:lstStyle/>
          <a:p>
            <a:fld id="{8FC65286-44D6-479A-A650-EC6F53070D82}"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5.7 – אלגוריתם </a:t>
            </a:r>
            <a:r>
              <a:rPr lang="en-US" dirty="0" smtClean="0"/>
              <a:t>CRUST</a:t>
            </a:r>
            <a:endParaRPr lang="en-US" dirty="0"/>
          </a:p>
        </p:txBody>
      </p:sp>
      <p:sp>
        <p:nvSpPr>
          <p:cNvPr id="3" name="Content Placeholder 2"/>
          <p:cNvSpPr>
            <a:spLocks noGrp="1"/>
          </p:cNvSpPr>
          <p:nvPr>
            <p:ph sz="quarter" idx="1"/>
          </p:nvPr>
        </p:nvSpPr>
        <p:spPr>
          <a:xfrm>
            <a:off x="228600" y="1219200"/>
            <a:ext cx="8610600" cy="5029200"/>
          </a:xfrm>
        </p:spPr>
        <p:txBody>
          <a:bodyPr>
            <a:normAutofit/>
          </a:bodyPr>
          <a:lstStyle/>
          <a:p>
            <a:pPr marL="0" indent="-457200" algn="r" rtl="1">
              <a:buNone/>
            </a:pPr>
            <a:r>
              <a:rPr lang="he-IL" sz="2400" dirty="0" smtClean="0"/>
              <a:t>אז האלגוריתם יהיה:</a:t>
            </a:r>
          </a:p>
          <a:p>
            <a:pPr marL="0" indent="-457200" algn="r" rtl="1">
              <a:buNone/>
            </a:pPr>
            <a:r>
              <a:rPr lang="he-IL" sz="2400" dirty="0" smtClean="0"/>
              <a:t>נחשב את צמתי וורונוי של </a:t>
            </a:r>
            <a:r>
              <a:rPr lang="en-US" sz="2400" dirty="0" smtClean="0"/>
              <a:t>S</a:t>
            </a:r>
            <a:r>
              <a:rPr lang="he-IL" sz="2400" dirty="0" smtClean="0"/>
              <a:t>, נסמנם </a:t>
            </a:r>
            <a:r>
              <a:rPr lang="en-US" sz="2400" dirty="0" smtClean="0"/>
              <a:t>V</a:t>
            </a:r>
            <a:r>
              <a:rPr lang="he-IL" sz="2400" dirty="0" smtClean="0"/>
              <a:t>, נחשב את </a:t>
            </a:r>
            <a:r>
              <a:rPr lang="en-US" sz="2400" dirty="0" smtClean="0"/>
              <a:t>Del(SUV)</a:t>
            </a:r>
            <a:r>
              <a:rPr lang="he-IL" sz="2400" dirty="0" smtClean="0"/>
              <a:t>, ואז נרכיב עקומה </a:t>
            </a:r>
            <a:r>
              <a:rPr lang="en-US" sz="2400" dirty="0" smtClean="0"/>
              <a:t>P</a:t>
            </a:r>
            <a:r>
              <a:rPr lang="he-IL" sz="2400" dirty="0" smtClean="0"/>
              <a:t> באמצעות כל הקשתות של </a:t>
            </a:r>
            <a:r>
              <a:rPr lang="en-US" sz="2400" dirty="0" smtClean="0"/>
              <a:t>Del(SUV)</a:t>
            </a:r>
            <a:r>
              <a:rPr lang="he-IL" sz="2400" dirty="0" smtClean="0"/>
              <a:t> ששני הקצוות שלהם  ב</a:t>
            </a:r>
            <a:r>
              <a:rPr lang="en-US" sz="2400" dirty="0" smtClean="0"/>
              <a:t>S</a:t>
            </a:r>
            <a:r>
              <a:rPr lang="he-IL" sz="2400" dirty="0" smtClean="0"/>
              <a:t>.</a:t>
            </a:r>
          </a:p>
          <a:p>
            <a:pPr marL="0" indent="-457200" algn="r" rtl="1">
              <a:buNone/>
            </a:pPr>
            <a:endParaRPr lang="he-IL" sz="2400" dirty="0" smtClean="0"/>
          </a:p>
          <a:p>
            <a:pPr marL="0" indent="-457200" algn="r" rtl="1">
              <a:buNone/>
            </a:pPr>
            <a:r>
              <a:rPr lang="he-IL" sz="2400" dirty="0" err="1" smtClean="0"/>
              <a:t>סיבוכיות</a:t>
            </a:r>
            <a:r>
              <a:rPr lang="he-IL" sz="2400" dirty="0" smtClean="0"/>
              <a:t> זמן: </a:t>
            </a:r>
            <a:r>
              <a:rPr lang="en-US" sz="2400" dirty="0" smtClean="0"/>
              <a:t>O(</a:t>
            </a:r>
            <a:r>
              <a:rPr lang="en-US" sz="2400" dirty="0" err="1" smtClean="0"/>
              <a:t>nlog</a:t>
            </a:r>
            <a:r>
              <a:rPr lang="en-US" sz="2400" dirty="0" smtClean="0"/>
              <a:t>(n))</a:t>
            </a:r>
            <a:r>
              <a:rPr lang="he-IL" sz="2400" dirty="0" smtClean="0"/>
              <a:t> הרי פעם אחת מצאנו דיאגראמת וורונוי, ובפעם השנייה מצאנו שילוש דלוני לקבוצה בגודל ליניארי ב </a:t>
            </a:r>
            <a:r>
              <a:rPr lang="en-US" sz="2400" dirty="0" smtClean="0"/>
              <a:t>n</a:t>
            </a:r>
            <a:r>
              <a:rPr lang="he-IL" sz="2400" dirty="0" smtClean="0"/>
              <a:t>.</a:t>
            </a:r>
          </a:p>
          <a:p>
            <a:pPr marL="0" indent="-457200" algn="r" rtl="1">
              <a:buNone/>
            </a:pPr>
            <a:endParaRPr lang="he-IL" sz="2400" dirty="0" smtClean="0"/>
          </a:p>
          <a:p>
            <a:pPr marL="0" indent="-457200" algn="r" rtl="1">
              <a:buNone/>
            </a:pPr>
            <a:r>
              <a:rPr lang="he-IL" sz="2400" dirty="0" smtClean="0"/>
              <a:t>נכונות: לא נוכיח,  אך נכון ל</a:t>
            </a:r>
            <a:r>
              <a:rPr lang="en-US" sz="2400" dirty="0" smtClean="0"/>
              <a:t> </a:t>
            </a:r>
          </a:p>
          <a:p>
            <a:pPr marL="0" indent="-457200" algn="r" rtl="1">
              <a:buNone/>
            </a:pPr>
            <a:r>
              <a:rPr lang="he-IL" sz="2400" dirty="0" smtClean="0"/>
              <a:t>ישנם שיפורים שהצליחו להגיע ל       , אך לא ידוע איך לשפר זאת יותר.</a:t>
            </a:r>
          </a:p>
          <a:p>
            <a:pPr marL="0" indent="-457200" algn="r" rtl="1">
              <a:buNone/>
            </a:pPr>
            <a:endParaRPr lang="he-IL" sz="2400" dirty="0" smtClean="0"/>
          </a:p>
          <a:p>
            <a:pPr marL="0" indent="-457200" algn="r" rtl="1">
              <a:buNone/>
            </a:pPr>
            <a:endParaRPr lang="he-IL" sz="2400" dirty="0" smtClean="0"/>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01"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53000" y="4495801"/>
            <a:ext cx="503767" cy="533400"/>
          </a:xfrm>
          <a:prstGeom prst="rect">
            <a:avLst/>
          </a:prstGeom>
          <a:noFill/>
        </p:spPr>
      </p:pic>
      <p:sp>
        <p:nvSpPr>
          <p:cNvPr id="41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03"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95800" y="5029200"/>
            <a:ext cx="457200" cy="484094"/>
          </a:xfrm>
          <a:prstGeom prst="rect">
            <a:avLst/>
          </a:prstGeom>
          <a:noFill/>
        </p:spPr>
      </p:pic>
      <p:sp>
        <p:nvSpPr>
          <p:cNvPr id="4" name="Slide Number Placeholder 3"/>
          <p:cNvSpPr>
            <a:spLocks noGrp="1"/>
          </p:cNvSpPr>
          <p:nvPr>
            <p:ph type="sldNum" sz="quarter" idx="12"/>
          </p:nvPr>
        </p:nvSpPr>
        <p:spPr/>
        <p:txBody>
          <a:bodyPr/>
          <a:lstStyle/>
          <a:p>
            <a:fld id="{8FC65286-44D6-479A-A650-EC6F53070D82}"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5.7 – אלגוריתם </a:t>
            </a:r>
            <a:r>
              <a:rPr lang="en-US" dirty="0" smtClean="0"/>
              <a:t>CRUST</a:t>
            </a:r>
            <a:endParaRPr lang="en-US" dirty="0"/>
          </a:p>
        </p:txBody>
      </p:sp>
      <p:sp>
        <p:nvSpPr>
          <p:cNvPr id="3" name="Content Placeholder 2"/>
          <p:cNvSpPr>
            <a:spLocks noGrp="1"/>
          </p:cNvSpPr>
          <p:nvPr>
            <p:ph sz="quarter" idx="1"/>
          </p:nvPr>
        </p:nvSpPr>
        <p:spPr>
          <a:xfrm>
            <a:off x="228600" y="1219200"/>
            <a:ext cx="8610600" cy="5029200"/>
          </a:xfrm>
        </p:spPr>
        <p:txBody>
          <a:bodyPr>
            <a:normAutofit/>
          </a:bodyPr>
          <a:lstStyle/>
          <a:p>
            <a:pPr marL="457200" indent="-457200" algn="r" rtl="1">
              <a:buNone/>
            </a:pPr>
            <a:endParaRPr lang="he-IL" sz="2400" dirty="0" smtClean="0"/>
          </a:p>
          <a:p>
            <a:pPr marL="457200" indent="-457200" algn="r" rtl="1">
              <a:buNone/>
            </a:pPr>
            <a:endParaRPr lang="he-IL" sz="2400" dirty="0" smtClean="0"/>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8066" name="Picture 2" descr="C:\Users\Gil\Desktop\Untitled.png"/>
          <p:cNvPicPr>
            <a:picLocks noChangeAspect="1" noChangeArrowheads="1"/>
          </p:cNvPicPr>
          <p:nvPr/>
        </p:nvPicPr>
        <p:blipFill>
          <a:blip r:embed="rId3" cstate="print"/>
          <a:srcRect/>
          <a:stretch>
            <a:fillRect/>
          </a:stretch>
        </p:blipFill>
        <p:spPr bwMode="auto">
          <a:xfrm>
            <a:off x="1676400" y="1219200"/>
            <a:ext cx="5791200" cy="5162698"/>
          </a:xfrm>
          <a:prstGeom prst="rect">
            <a:avLst/>
          </a:prstGeom>
          <a:noFill/>
        </p:spPr>
      </p:pic>
      <p:sp>
        <p:nvSpPr>
          <p:cNvPr id="4" name="Slide Number Placeholder 3"/>
          <p:cNvSpPr>
            <a:spLocks noGrp="1"/>
          </p:cNvSpPr>
          <p:nvPr>
            <p:ph type="sldNum" sz="quarter" idx="12"/>
          </p:nvPr>
        </p:nvSpPr>
        <p:spPr/>
        <p:txBody>
          <a:bodyPr/>
          <a:lstStyle/>
          <a:p>
            <a:fld id="{8FC65286-44D6-479A-A650-EC6F53070D82}"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219200"/>
            <a:ext cx="8610600" cy="5029200"/>
          </a:xfrm>
        </p:spPr>
        <p:txBody>
          <a:bodyPr>
            <a:normAutofit/>
          </a:bodyPr>
          <a:lstStyle/>
          <a:p>
            <a:pPr marL="457200" indent="-457200" algn="r" rtl="1">
              <a:buNone/>
            </a:pPr>
            <a:endParaRPr lang="he-IL" sz="2400" dirty="0" smtClean="0"/>
          </a:p>
          <a:p>
            <a:pPr marL="457200" indent="-457200" algn="r" rtl="1">
              <a:buNone/>
            </a:pPr>
            <a:endParaRPr lang="he-IL" sz="2400" dirty="0" smtClean="0"/>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p:nvPr/>
        </p:nvSpPr>
        <p:spPr>
          <a:xfrm>
            <a:off x="1600200" y="2286000"/>
            <a:ext cx="6391736" cy="1754326"/>
          </a:xfrm>
          <a:prstGeom prst="rect">
            <a:avLst/>
          </a:prstGeom>
          <a:noFill/>
        </p:spPr>
        <p:txBody>
          <a:bodyPr wrap="square" lIns="91440" tIns="45720" rIns="91440" bIns="45720">
            <a:spAutoFit/>
          </a:bodyPr>
          <a:lstStyle/>
          <a:p>
            <a:pPr algn="ctr"/>
            <a:r>
              <a:rPr lang="he-IL"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הסוף</a:t>
            </a:r>
          </a:p>
          <a:p>
            <a:pPr algn="ctr"/>
            <a:r>
              <a:rPr lang="he-IL"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תודה על ההקשבה</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Slide Number Placeholder 1"/>
          <p:cNvSpPr>
            <a:spLocks noGrp="1"/>
          </p:cNvSpPr>
          <p:nvPr>
            <p:ph type="sldNum" sz="quarter" idx="12"/>
          </p:nvPr>
        </p:nvSpPr>
        <p:spPr/>
        <p:txBody>
          <a:bodyPr/>
          <a:lstStyle/>
          <a:p>
            <a:fld id="{8FC65286-44D6-479A-A650-EC6F53070D82}" type="slidenum">
              <a:rPr lang="en-US" smtClean="0"/>
              <a:pPr/>
              <a:t>43</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808038"/>
          </a:xfrm>
        </p:spPr>
        <p:txBody>
          <a:bodyPr>
            <a:normAutofit/>
          </a:bodyPr>
          <a:lstStyle/>
          <a:p>
            <a:pPr algn="r" rtl="1"/>
            <a:r>
              <a:rPr lang="he-IL" dirty="0" smtClean="0"/>
              <a:t>פרק 5.4 – קונבולוציה של עקומות</a:t>
            </a:r>
            <a:endParaRPr lang="en-US" dirty="0"/>
          </a:p>
        </p:txBody>
      </p:sp>
      <p:sp>
        <p:nvSpPr>
          <p:cNvPr id="3" name="Content Placeholder 2"/>
          <p:cNvSpPr>
            <a:spLocks noGrp="1"/>
          </p:cNvSpPr>
          <p:nvPr>
            <p:ph sz="quarter" idx="1"/>
          </p:nvPr>
        </p:nvSpPr>
        <p:spPr>
          <a:xfrm>
            <a:off x="914400" y="1447800"/>
            <a:ext cx="7772400" cy="4572000"/>
          </a:xfrm>
        </p:spPr>
        <p:txBody>
          <a:bodyPr>
            <a:normAutofit/>
          </a:bodyPr>
          <a:lstStyle/>
          <a:p>
            <a:pPr algn="r" rtl="1"/>
            <a:endParaRPr lang="he-IL" sz="2400" dirty="0" smtClean="0"/>
          </a:p>
          <a:p>
            <a:pPr algn="r" rtl="1"/>
            <a:endParaRPr lang="he-IL" sz="2400" dirty="0" smtClean="0"/>
          </a:p>
        </p:txBody>
      </p:sp>
      <p:pic>
        <p:nvPicPr>
          <p:cNvPr id="4098" name="Picture 2" descr="C:\Users\Gil\Desktop\Untitled.png"/>
          <p:cNvPicPr>
            <a:picLocks noChangeAspect="1" noChangeArrowheads="1"/>
          </p:cNvPicPr>
          <p:nvPr/>
        </p:nvPicPr>
        <p:blipFill>
          <a:blip r:embed="rId2" cstate="print"/>
          <a:srcRect/>
          <a:stretch>
            <a:fillRect/>
          </a:stretch>
        </p:blipFill>
        <p:spPr bwMode="auto">
          <a:xfrm>
            <a:off x="3581400" y="1219200"/>
            <a:ext cx="5022273" cy="381000"/>
          </a:xfrm>
          <a:prstGeom prst="rect">
            <a:avLst/>
          </a:prstGeom>
          <a:noFill/>
        </p:spPr>
      </p:pic>
      <p:pic>
        <p:nvPicPr>
          <p:cNvPr id="4099" name="Picture 3" descr="C:\Users\Gil\Desktop\Untitled.png"/>
          <p:cNvPicPr>
            <a:picLocks noChangeAspect="1" noChangeArrowheads="1"/>
          </p:cNvPicPr>
          <p:nvPr/>
        </p:nvPicPr>
        <p:blipFill>
          <a:blip r:embed="rId3" cstate="print"/>
          <a:srcRect/>
          <a:stretch>
            <a:fillRect/>
          </a:stretch>
        </p:blipFill>
        <p:spPr bwMode="auto">
          <a:xfrm>
            <a:off x="2971800" y="1676400"/>
            <a:ext cx="5482987" cy="2133600"/>
          </a:xfrm>
          <a:prstGeom prst="rect">
            <a:avLst/>
          </a:prstGeom>
          <a:noFill/>
        </p:spPr>
      </p:pic>
      <p:pic>
        <p:nvPicPr>
          <p:cNvPr id="5122" name="Picture 2" descr="C:\Users\Gil\Desktop\Untitled.png"/>
          <p:cNvPicPr>
            <a:picLocks noChangeAspect="1" noChangeArrowheads="1"/>
          </p:cNvPicPr>
          <p:nvPr/>
        </p:nvPicPr>
        <p:blipFill>
          <a:blip r:embed="rId4" cstate="print"/>
          <a:srcRect/>
          <a:stretch>
            <a:fillRect/>
          </a:stretch>
        </p:blipFill>
        <p:spPr bwMode="auto">
          <a:xfrm>
            <a:off x="2895600" y="4495800"/>
            <a:ext cx="5257800" cy="1809750"/>
          </a:xfrm>
          <a:prstGeom prst="rect">
            <a:avLst/>
          </a:prstGeom>
          <a:noFill/>
        </p:spPr>
      </p:pic>
      <p:sp>
        <p:nvSpPr>
          <p:cNvPr id="4" name="Slide Number Placeholder 3"/>
          <p:cNvSpPr>
            <a:spLocks noGrp="1"/>
          </p:cNvSpPr>
          <p:nvPr>
            <p:ph type="sldNum" sz="quarter" idx="12"/>
          </p:nvPr>
        </p:nvSpPr>
        <p:spPr/>
        <p:txBody>
          <a:bodyPr/>
          <a:lstStyle/>
          <a:p>
            <a:fld id="{8FC65286-44D6-479A-A650-EC6F53070D82}"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5.4 – מספר ליפוף</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914400" y="1219200"/>
                <a:ext cx="7772400" cy="4800600"/>
              </a:xfrm>
            </p:spPr>
            <p:txBody>
              <a:bodyPr>
                <a:normAutofit/>
              </a:bodyPr>
              <a:lstStyle/>
              <a:p>
                <a:pPr algn="r" rtl="1"/>
                <a:r>
                  <a:rPr lang="he-IL" sz="2400" dirty="0" smtClean="0"/>
                  <a:t>כעת נרצה לקשור בין הקונבולוציה לסכום </a:t>
                </a:r>
                <a:r>
                  <a:rPr lang="he-IL" sz="2400" dirty="0" err="1" smtClean="0"/>
                  <a:t>מינקובסקי</a:t>
                </a:r>
                <a:r>
                  <a:rPr lang="he-IL" sz="2400" dirty="0" smtClean="0"/>
                  <a:t>.</a:t>
                </a:r>
              </a:p>
              <a:p>
                <a:pPr algn="r" rtl="1"/>
                <a:r>
                  <a:rPr lang="he-IL" sz="2400" dirty="0" smtClean="0"/>
                  <a:t>הגדרה: מספר הליפוף (</a:t>
                </a:r>
                <a:r>
                  <a:rPr lang="en-US" sz="2400" dirty="0" smtClean="0"/>
                  <a:t>winding number</a:t>
                </a:r>
                <a:r>
                  <a:rPr lang="he-IL" sz="2400" dirty="0" smtClean="0"/>
                  <a:t>) או ממרוכבות אינדקס של של נקודה ביחס לעקומה יהיה מספר הסיבובים נגד כיוון השעון של העקומה מסביב לנקודה</a:t>
                </a:r>
                <a:r>
                  <a:rPr lang="en-US" sz="2400" dirty="0" smtClean="0"/>
                  <a:t> </a:t>
                </a:r>
                <a:r>
                  <a:rPr lang="he-IL" sz="2400" dirty="0"/>
                  <a:t> </a:t>
                </a:r>
                <a:r>
                  <a:rPr lang="he-IL" sz="2400" dirty="0" smtClean="0"/>
                  <a:t>הוא </a:t>
                </a:r>
                <a:r>
                  <a:rPr lang="he-IL" sz="2400" dirty="0" smtClean="0">
                    <a:latin typeface="Arial" pitchFamily="34" charset="0"/>
                    <a:cs typeface="Arial" pitchFamily="34" charset="0"/>
                  </a:rPr>
                  <a:t>יסומן</a:t>
                </a:r>
                <a:r>
                  <a:rPr lang="he-IL" sz="2400" b="1" dirty="0" smtClean="0">
                    <a:latin typeface="Arial" pitchFamily="34" charset="0"/>
                    <a:cs typeface="Arial" pitchFamily="34" charset="0"/>
                  </a:rPr>
                  <a:t> </a:t>
                </a:r>
                <a:r>
                  <a:rPr lang="he-IL" sz="2400" dirty="0" smtClean="0"/>
                  <a:t>         .</a:t>
                </a:r>
              </a:p>
              <a:p>
                <a:pPr indent="0" algn="r" rtl="1">
                  <a:buNone/>
                </a:pPr>
                <a:r>
                  <a:rPr lang="he-IL" sz="2400" dirty="0" smtClean="0"/>
                  <a:t>ביתר פורמאליות זה יהיה</a:t>
                </a:r>
              </a:p>
              <a:p>
                <a:pPr algn="r" rtl="1">
                  <a:buNone/>
                </a:pPr>
                <a:r>
                  <a:rPr lang="he-IL" sz="2400" dirty="0" err="1" smtClean="0"/>
                  <a:t>כש</a:t>
                </a:r>
                <a:r>
                  <a:rPr lang="he-IL" sz="2400" dirty="0" smtClean="0"/>
                  <a:t> </a:t>
                </a:r>
                <a:r>
                  <a:rPr lang="en-US" sz="2400" dirty="0" smtClean="0"/>
                  <a:t>C(t) = (r(t),</a:t>
                </a:r>
                <a:r>
                  <a:rPr lang="el-GR" sz="2400" dirty="0" smtClean="0"/>
                  <a:t>θ</a:t>
                </a:r>
                <a:r>
                  <a:rPr lang="en-US" sz="2400" dirty="0" smtClean="0"/>
                  <a:t>(t))</a:t>
                </a:r>
                <a:r>
                  <a:rPr lang="he-IL" sz="2400" dirty="0" smtClean="0"/>
                  <a:t> היא ההצגה הפולארית של </a:t>
                </a:r>
                <a:r>
                  <a:rPr lang="en-US" sz="2400" dirty="0" smtClean="0"/>
                  <a:t>C</a:t>
                </a:r>
                <a:r>
                  <a:rPr lang="he-IL" sz="2400" dirty="0" smtClean="0"/>
                  <a:t> </a:t>
                </a:r>
                <a:r>
                  <a:rPr lang="en-US" sz="2000" dirty="0" smtClean="0"/>
                  <a:t>C:[0,1]↦R</a:t>
                </a:r>
                <a:r>
                  <a:rPr lang="he-IL" sz="2000" dirty="0" smtClean="0"/>
                  <a:t>.</a:t>
                </a:r>
              </a:p>
              <a:p>
                <a:pPr algn="r" rtl="1">
                  <a:buNone/>
                </a:pPr>
                <a:r>
                  <a:rPr lang="he-IL" sz="2400" dirty="0" smtClean="0"/>
                  <a:t>בגלל שנקודת ההתחלה שווה לנקודת הסיום </a:t>
                </a:r>
                <a14:m>
                  <m:oMath xmlns:m="http://schemas.openxmlformats.org/officeDocument/2006/math">
                    <m:r>
                      <a:rPr lang="en-US" sz="2400" b="0" i="1" smtClean="0">
                        <a:latin typeface="Cambria Math"/>
                        <a:ea typeface="Cambria Math"/>
                      </a:rPr>
                      <m:t>𝜃</m:t>
                    </m:r>
                    <m:r>
                      <a:rPr lang="en-US" sz="2400" b="0" i="1" smtClean="0">
                        <a:latin typeface="Cambria Math"/>
                        <a:ea typeface="Cambria Math"/>
                      </a:rPr>
                      <m:t>(</m:t>
                    </m:r>
                    <m:r>
                      <a:rPr lang="en-US" sz="2400" b="0" i="1" smtClean="0">
                        <a:latin typeface="Cambria Math"/>
                        <a:ea typeface="Cambria Math"/>
                      </a:rPr>
                      <m:t>0</m:t>
                    </m:r>
                    <m:r>
                      <a:rPr lang="en-US" sz="2400" b="0" i="1" smtClean="0">
                        <a:latin typeface="Cambria Math"/>
                        <a:ea typeface="Cambria Math"/>
                      </a:rPr>
                      <m:t>)</m:t>
                    </m:r>
                  </m:oMath>
                </a14:m>
                <a:r>
                  <a:rPr lang="he-IL" sz="2400" dirty="0" smtClean="0"/>
                  <a:t> היא כפולה שלמה של </a:t>
                </a:r>
                <a14:m>
                  <m:oMath xmlns:m="http://schemas.openxmlformats.org/officeDocument/2006/math">
                    <m:r>
                      <a:rPr lang="en-US" sz="2400" b="0" i="0" smtClean="0">
                        <a:latin typeface="Cambria Math"/>
                        <a:ea typeface="Cambria Math"/>
                      </a:rPr>
                      <m:t>2</m:t>
                    </m:r>
                    <m:r>
                      <m:rPr>
                        <m:sty m:val="p"/>
                      </m:rPr>
                      <a:rPr lang="el-GR" sz="2400" b="0" i="1" smtClean="0">
                        <a:latin typeface="Cambria Math"/>
                        <a:ea typeface="Cambria Math"/>
                      </a:rPr>
                      <m:t>π</m:t>
                    </m:r>
                    <m:r>
                      <a:rPr lang="he-IL" sz="2400" i="1">
                        <a:latin typeface="Cambria Math"/>
                        <a:ea typeface="Cambria Math"/>
                      </a:rPr>
                      <m:t>𝜃</m:t>
                    </m:r>
                    <m:d>
                      <m:dPr>
                        <m:ctrlPr>
                          <a:rPr lang="en-US" sz="2400" i="1">
                            <a:latin typeface="Cambria Math"/>
                            <a:ea typeface="Cambria Math"/>
                          </a:rPr>
                        </m:ctrlPr>
                      </m:dPr>
                      <m:e>
                        <m:r>
                          <a:rPr lang="en-US" sz="2400" i="1">
                            <a:latin typeface="Cambria Math"/>
                            <a:ea typeface="Cambria Math"/>
                          </a:rPr>
                          <m:t>1</m:t>
                        </m:r>
                      </m:e>
                    </m:d>
                  </m:oMath>
                </a14:m>
                <a:r>
                  <a:rPr lang="he-IL" sz="24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914400" y="1219200"/>
                <a:ext cx="7772400" cy="4800600"/>
              </a:xfrm>
              <a:blipFill rotWithShape="1">
                <a:blip r:embed="rId4"/>
                <a:stretch>
                  <a:fillRect l="-706" t="-888" r="-1176"/>
                </a:stretch>
              </a:blipFill>
            </p:spPr>
            <p:txBody>
              <a:bodyPr/>
              <a:lstStyle/>
              <a:p>
                <a:r>
                  <a:rPr lang="en-US">
                    <a:noFill/>
                  </a:rPr>
                  <a:t> </a:t>
                </a:r>
              </a:p>
            </p:txBody>
          </p:sp>
        </mc:Fallback>
      </mc:AlternateContent>
      <p:pic>
        <p:nvPicPr>
          <p:cNvPr id="6147" name="Picture 3" descr="C:\Users\Gil\Desktop\Winding_Number_Animation_Small.gif"/>
          <p:cNvPicPr>
            <a:picLocks noChangeAspect="1" noChangeArrowheads="1" noCrop="1"/>
          </p:cNvPicPr>
          <p:nvPr/>
        </p:nvPicPr>
        <p:blipFill>
          <a:blip r:embed="rId5" cstate="print"/>
          <a:srcRect/>
          <a:stretch>
            <a:fillRect/>
          </a:stretch>
        </p:blipFill>
        <p:spPr bwMode="auto">
          <a:xfrm>
            <a:off x="5029200" y="4533900"/>
            <a:ext cx="2857500" cy="2324100"/>
          </a:xfrm>
          <a:prstGeom prst="rect">
            <a:avLst/>
          </a:prstGeom>
          <a:noFill/>
        </p:spPr>
      </p:pic>
      <p:pic>
        <p:nvPicPr>
          <p:cNvPr id="6156" name="Picture 12" descr="C:\Users\Gil\Desktop\2eec75349e558abe2d8ddeb0e79d25f6.png"/>
          <p:cNvPicPr>
            <a:picLocks noChangeAspect="1" noChangeArrowheads="1"/>
          </p:cNvPicPr>
          <p:nvPr/>
        </p:nvPicPr>
        <p:blipFill>
          <a:blip r:embed="rId6" cstate="print"/>
          <a:srcRect/>
          <a:stretch>
            <a:fillRect/>
          </a:stretch>
        </p:blipFill>
        <p:spPr bwMode="auto">
          <a:xfrm>
            <a:off x="2895600" y="2971800"/>
            <a:ext cx="2533650" cy="409575"/>
          </a:xfrm>
          <a:prstGeom prst="rect">
            <a:avLst/>
          </a:prstGeom>
          <a:noFill/>
        </p:spPr>
      </p:pic>
      <p:graphicFrame>
        <p:nvGraphicFramePr>
          <p:cNvPr id="4" name="Object 3"/>
          <p:cNvGraphicFramePr>
            <a:graphicFrameLocks noChangeAspect="1"/>
          </p:cNvGraphicFramePr>
          <p:nvPr>
            <p:extLst>
              <p:ext uri="{D42A27DB-BD31-4B8C-83A1-F6EECF244321}">
                <p14:modId xmlns:p14="http://schemas.microsoft.com/office/powerpoint/2010/main" val="3535769310"/>
              </p:ext>
            </p:extLst>
          </p:nvPr>
        </p:nvGraphicFramePr>
        <p:xfrm>
          <a:off x="1733550" y="2438400"/>
          <a:ext cx="787400" cy="381000"/>
        </p:xfrm>
        <a:graphic>
          <a:graphicData uri="http://schemas.openxmlformats.org/presentationml/2006/ole">
            <mc:AlternateContent xmlns:mc="http://schemas.openxmlformats.org/markup-compatibility/2006">
              <mc:Choice xmlns:v="urn:schemas-microsoft-com:vml" Requires="v">
                <p:oleObj spid="_x0000_s1070" name="Equation" r:id="rId7" imgW="787400" imgH="381000" progId="Equation.DSMT4">
                  <p:embed/>
                </p:oleObj>
              </mc:Choice>
              <mc:Fallback>
                <p:oleObj name="Equation" r:id="rId7" imgW="787400" imgH="3810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3550" y="2438400"/>
                        <a:ext cx="78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155" name="Picture 11" descr="C:\Users\Gil\Desktop\Untitled.png"/>
          <p:cNvPicPr>
            <a:picLocks noChangeAspect="1" noChangeArrowheads="1"/>
          </p:cNvPicPr>
          <p:nvPr/>
        </p:nvPicPr>
        <p:blipFill>
          <a:blip r:embed="rId9" cstate="print"/>
          <a:srcRect/>
          <a:stretch>
            <a:fillRect/>
          </a:stretch>
        </p:blipFill>
        <p:spPr bwMode="auto">
          <a:xfrm>
            <a:off x="609600" y="4533900"/>
            <a:ext cx="2705100" cy="2209800"/>
          </a:xfrm>
          <a:prstGeom prst="rect">
            <a:avLst/>
          </a:prstGeom>
          <a:noFill/>
        </p:spPr>
      </p:pic>
      <p:sp>
        <p:nvSpPr>
          <p:cNvPr id="5" name="Slide Number Placeholder 4"/>
          <p:cNvSpPr>
            <a:spLocks noGrp="1"/>
          </p:cNvSpPr>
          <p:nvPr>
            <p:ph type="sldNum" sz="quarter" idx="12"/>
          </p:nvPr>
        </p:nvSpPr>
        <p:spPr/>
        <p:txBody>
          <a:bodyPr/>
          <a:lstStyle/>
          <a:p>
            <a:fld id="{8FC65286-44D6-479A-A650-EC6F53070D82}"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5.4 –מספר ליפוף</a:t>
            </a:r>
            <a:endParaRPr lang="en-US" dirty="0"/>
          </a:p>
        </p:txBody>
      </p:sp>
      <p:sp>
        <p:nvSpPr>
          <p:cNvPr id="3" name="Content Placeholder 2"/>
          <p:cNvSpPr>
            <a:spLocks noGrp="1"/>
          </p:cNvSpPr>
          <p:nvPr>
            <p:ph sz="quarter" idx="1"/>
          </p:nvPr>
        </p:nvSpPr>
        <p:spPr>
          <a:xfrm>
            <a:off x="914400" y="1219200"/>
            <a:ext cx="7772400" cy="4800600"/>
          </a:xfrm>
        </p:spPr>
        <p:txBody>
          <a:bodyPr>
            <a:normAutofit/>
          </a:bodyPr>
          <a:lstStyle/>
          <a:p>
            <a:pPr algn="r" rtl="1">
              <a:buNone/>
            </a:pPr>
            <a:r>
              <a:rPr lang="he-IL" sz="2400" dirty="0" smtClean="0"/>
              <a:t>דוגמאות:</a:t>
            </a:r>
          </a:p>
          <a:p>
            <a:pPr algn="r" rtl="1">
              <a:lnSpc>
                <a:spcPct val="150000"/>
              </a:lnSpc>
            </a:pPr>
            <a:r>
              <a:rPr lang="he-IL" sz="2400" dirty="0" smtClean="0">
                <a:latin typeface="Arial" pitchFamily="34" charset="0"/>
                <a:cs typeface="Arial" pitchFamily="34" charset="0"/>
              </a:rPr>
              <a:t>עבור עקומה </a:t>
            </a:r>
            <a:r>
              <a:rPr lang="en-US" sz="2400" dirty="0" smtClean="0">
                <a:latin typeface="Arial" pitchFamily="34" charset="0"/>
                <a:cs typeface="Arial" pitchFamily="34" charset="0"/>
              </a:rPr>
              <a:t>a</a:t>
            </a:r>
            <a:r>
              <a:rPr lang="he-IL" sz="2400" dirty="0" smtClean="0">
                <a:latin typeface="Arial" pitchFamily="34" charset="0"/>
                <a:cs typeface="Arial" pitchFamily="34" charset="0"/>
              </a:rPr>
              <a:t> קמורה שאינה חוצה עצמה, מתקיים תמיד:</a:t>
            </a:r>
          </a:p>
          <a:p>
            <a:pPr algn="r" rtl="1">
              <a:lnSpc>
                <a:spcPct val="150000"/>
              </a:lnSpc>
              <a:buNone/>
            </a:pPr>
            <a:r>
              <a:rPr lang="he-IL" sz="2400" dirty="0" smtClean="0">
                <a:latin typeface="Arial" pitchFamily="34" charset="0"/>
                <a:cs typeface="Arial" pitchFamily="34" charset="0"/>
              </a:rPr>
              <a:t>   מספר הליפוף של </a:t>
            </a:r>
            <a:r>
              <a:rPr lang="en-US" sz="2400" dirty="0" smtClean="0">
                <a:latin typeface="Arial" pitchFamily="34" charset="0"/>
                <a:cs typeface="Arial" pitchFamily="34" charset="0"/>
              </a:rPr>
              <a:t>x</a:t>
            </a:r>
            <a:r>
              <a:rPr lang="he-IL" sz="2400" dirty="0" smtClean="0">
                <a:latin typeface="Arial" pitchFamily="34" charset="0"/>
                <a:cs typeface="Arial" pitchFamily="34" charset="0"/>
              </a:rPr>
              <a:t> הוא 1 אם </a:t>
            </a:r>
            <a:r>
              <a:rPr lang="en-US" sz="2400" dirty="0" smtClean="0">
                <a:latin typeface="Arial" pitchFamily="34" charset="0"/>
                <a:cs typeface="Arial" pitchFamily="34" charset="0"/>
              </a:rPr>
              <a:t>x</a:t>
            </a:r>
            <a:r>
              <a:rPr lang="he-IL" sz="2400" dirty="0" smtClean="0">
                <a:latin typeface="Arial" pitchFamily="34" charset="0"/>
                <a:cs typeface="Arial" pitchFamily="34" charset="0"/>
              </a:rPr>
              <a:t> בתוך השטח שהיא חוסמת ו 0 אחרת.</a:t>
            </a:r>
          </a:p>
          <a:p>
            <a:pPr algn="r" rtl="1">
              <a:lnSpc>
                <a:spcPct val="150000"/>
              </a:lnSpc>
            </a:pPr>
            <a:endParaRPr lang="he-IL" sz="2400" dirty="0" smtClean="0">
              <a:latin typeface="Arial" pitchFamily="34" charset="0"/>
              <a:cs typeface="Arial" pitchFamily="34" charset="0"/>
            </a:endParaRPr>
          </a:p>
          <a:p>
            <a:pPr algn="r" rtl="1">
              <a:lnSpc>
                <a:spcPct val="150000"/>
              </a:lnSpc>
            </a:pPr>
            <a:r>
              <a:rPr lang="he-IL" sz="2400" dirty="0" smtClean="0">
                <a:latin typeface="Arial" pitchFamily="34" charset="0"/>
                <a:cs typeface="Arial" pitchFamily="34" charset="0"/>
              </a:rPr>
              <a:t>ממשפט העקום של </a:t>
            </a:r>
            <a:r>
              <a:rPr lang="he-IL" sz="2400" dirty="0" err="1" smtClean="0">
                <a:latin typeface="Arial" pitchFamily="34" charset="0"/>
                <a:cs typeface="Arial" pitchFamily="34" charset="0"/>
              </a:rPr>
              <a:t>ז'ורדן</a:t>
            </a:r>
            <a:r>
              <a:rPr lang="he-IL" sz="2400" dirty="0" smtClean="0">
                <a:latin typeface="Arial" pitchFamily="34" charset="0"/>
                <a:cs typeface="Arial" pitchFamily="34" charset="0"/>
              </a:rPr>
              <a:t> (שלא נוכיח), לכל עקומה סגורה במישור, גם כזאת שחוצה עצמה, מתקיים: מספר הליפוף של </a:t>
            </a:r>
            <a:r>
              <a:rPr lang="en-US" sz="2400" dirty="0" smtClean="0">
                <a:latin typeface="Arial" pitchFamily="34" charset="0"/>
                <a:cs typeface="Arial" pitchFamily="34" charset="0"/>
              </a:rPr>
              <a:t>x</a:t>
            </a:r>
            <a:r>
              <a:rPr lang="he-IL" sz="2400" dirty="0" smtClean="0">
                <a:latin typeface="Arial" pitchFamily="34" charset="0"/>
                <a:cs typeface="Arial" pitchFamily="34" charset="0"/>
              </a:rPr>
              <a:t> מחוץ לשטח שהעקומה חוסמת הוא 0.</a:t>
            </a:r>
          </a:p>
          <a:p>
            <a:pPr algn="r" rtl="1">
              <a:buNone/>
            </a:pPr>
            <a:endParaRPr lang="he-IL" sz="2400" dirty="0" smtClean="0"/>
          </a:p>
        </p:txBody>
      </p:sp>
      <p:sp>
        <p:nvSpPr>
          <p:cNvPr id="4" name="Slide Number Placeholder 3"/>
          <p:cNvSpPr>
            <a:spLocks noGrp="1"/>
          </p:cNvSpPr>
          <p:nvPr>
            <p:ph type="sldNum" sz="quarter" idx="12"/>
          </p:nvPr>
        </p:nvSpPr>
        <p:spPr/>
        <p:txBody>
          <a:bodyPr/>
          <a:lstStyle/>
          <a:p>
            <a:fld id="{8FC65286-44D6-479A-A650-EC6F53070D82}"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5.4 – משפט 5.21</a:t>
            </a:r>
            <a:endParaRPr lang="en-US" dirty="0"/>
          </a:p>
        </p:txBody>
      </p:sp>
      <p:sp>
        <p:nvSpPr>
          <p:cNvPr id="3" name="Content Placeholder 2"/>
          <p:cNvSpPr>
            <a:spLocks noGrp="1"/>
          </p:cNvSpPr>
          <p:nvPr>
            <p:ph sz="quarter" idx="1"/>
          </p:nvPr>
        </p:nvSpPr>
        <p:spPr>
          <a:xfrm>
            <a:off x="914400" y="1219200"/>
            <a:ext cx="7772400" cy="4800600"/>
          </a:xfrm>
        </p:spPr>
        <p:txBody>
          <a:bodyPr>
            <a:normAutofit/>
          </a:bodyPr>
          <a:lstStyle/>
          <a:p>
            <a:pPr algn="r" rtl="1"/>
            <a:r>
              <a:rPr lang="he-IL" sz="2400" dirty="0" smtClean="0"/>
              <a:t>כעת נוכל לקשור בין הקונבולוציה לסכום </a:t>
            </a:r>
            <a:r>
              <a:rPr lang="he-IL" sz="2400" dirty="0" err="1" smtClean="0"/>
              <a:t>מינקובסקי</a:t>
            </a:r>
            <a:r>
              <a:rPr lang="he-IL" sz="2400" dirty="0" smtClean="0"/>
              <a:t>.</a:t>
            </a:r>
          </a:p>
          <a:p>
            <a:pPr algn="r" rtl="1">
              <a:buNone/>
            </a:pPr>
            <a:endParaRPr lang="he-IL" sz="2400" dirty="0" smtClean="0"/>
          </a:p>
        </p:txBody>
      </p:sp>
      <p:pic>
        <p:nvPicPr>
          <p:cNvPr id="1027" name="Picture 3" descr="C:\Users\Gil\Desktop\Untitled.png"/>
          <p:cNvPicPr>
            <a:picLocks noChangeAspect="1" noChangeArrowheads="1"/>
          </p:cNvPicPr>
          <p:nvPr/>
        </p:nvPicPr>
        <p:blipFill>
          <a:blip r:embed="rId3" cstate="print"/>
          <a:srcRect/>
          <a:stretch>
            <a:fillRect/>
          </a:stretch>
        </p:blipFill>
        <p:spPr bwMode="auto">
          <a:xfrm>
            <a:off x="2819400" y="1828800"/>
            <a:ext cx="5065713" cy="638535"/>
          </a:xfrm>
          <a:prstGeom prst="rect">
            <a:avLst/>
          </a:prstGeom>
          <a:noFill/>
        </p:spPr>
      </p:pic>
      <p:pic>
        <p:nvPicPr>
          <p:cNvPr id="7" name="Picture 2" descr="C:\Users\Gil\Desktop\Untitled.png"/>
          <p:cNvPicPr>
            <a:picLocks noChangeAspect="1" noChangeArrowheads="1"/>
          </p:cNvPicPr>
          <p:nvPr/>
        </p:nvPicPr>
        <p:blipFill>
          <a:blip r:embed="rId4" cstate="print"/>
          <a:srcRect/>
          <a:stretch>
            <a:fillRect/>
          </a:stretch>
        </p:blipFill>
        <p:spPr bwMode="auto">
          <a:xfrm>
            <a:off x="1311134" y="3276600"/>
            <a:ext cx="6004066" cy="2505075"/>
          </a:xfrm>
          <a:prstGeom prst="rect">
            <a:avLst/>
          </a:prstGeom>
          <a:noFill/>
        </p:spPr>
      </p:pic>
      <p:sp>
        <p:nvSpPr>
          <p:cNvPr id="4" name="Slide Number Placeholder 3"/>
          <p:cNvSpPr>
            <a:spLocks noGrp="1"/>
          </p:cNvSpPr>
          <p:nvPr>
            <p:ph type="sldNum" sz="quarter" idx="12"/>
          </p:nvPr>
        </p:nvSpPr>
        <p:spPr/>
        <p:txBody>
          <a:bodyPr/>
          <a:lstStyle/>
          <a:p>
            <a:fld id="{8FC65286-44D6-479A-A650-EC6F53070D82}"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rmAutofit/>
          </a:bodyPr>
          <a:lstStyle/>
          <a:p>
            <a:pPr algn="r" rtl="1"/>
            <a:r>
              <a:rPr lang="he-IL" dirty="0" smtClean="0"/>
              <a:t>פרק 5.4 – מספר ליפוף</a:t>
            </a:r>
            <a:endParaRPr lang="en-US" dirty="0"/>
          </a:p>
        </p:txBody>
      </p:sp>
      <p:sp>
        <p:nvSpPr>
          <p:cNvPr id="3" name="Content Placeholder 2"/>
          <p:cNvSpPr>
            <a:spLocks noGrp="1"/>
          </p:cNvSpPr>
          <p:nvPr>
            <p:ph sz="quarter" idx="1"/>
          </p:nvPr>
        </p:nvSpPr>
        <p:spPr>
          <a:xfrm>
            <a:off x="914400" y="1219200"/>
            <a:ext cx="7772400" cy="4800600"/>
          </a:xfrm>
        </p:spPr>
        <p:txBody>
          <a:bodyPr>
            <a:normAutofit/>
          </a:bodyPr>
          <a:lstStyle/>
          <a:p>
            <a:pPr algn="r" rtl="1">
              <a:lnSpc>
                <a:spcPct val="150000"/>
              </a:lnSpc>
            </a:pPr>
            <a:r>
              <a:rPr lang="he-IL" sz="2400" dirty="0" smtClean="0"/>
              <a:t>תרגיל: </a:t>
            </a:r>
            <a:r>
              <a:rPr lang="he-IL" sz="2400" dirty="0">
                <a:latin typeface="Arial" pitchFamily="34" charset="0"/>
                <a:cs typeface="Arial" pitchFamily="34" charset="0"/>
              </a:rPr>
              <a:t>הראו שעבור עקומה    פשוטה, סגורה, נגד כיוון השעון, הנחלקת על ידי מיתר </a:t>
            </a:r>
            <a:r>
              <a:rPr lang="en-US" sz="2400" dirty="0">
                <a:latin typeface="Arial" pitchFamily="34" charset="0"/>
                <a:cs typeface="Arial" pitchFamily="34" charset="0"/>
              </a:rPr>
              <a:t>c</a:t>
            </a:r>
            <a:r>
              <a:rPr lang="he-IL" sz="2400" dirty="0">
                <a:latin typeface="Arial" pitchFamily="34" charset="0"/>
                <a:cs typeface="Arial" pitchFamily="34" charset="0"/>
              </a:rPr>
              <a:t> לשתי עקומות,    ו-    , פשוטות, סגורות ונגד כיוון השעון החולקות אותו מיתר </a:t>
            </a:r>
            <a:r>
              <a:rPr lang="en-US" sz="2400" dirty="0">
                <a:latin typeface="Arial" pitchFamily="34" charset="0"/>
                <a:cs typeface="Arial" pitchFamily="34" charset="0"/>
              </a:rPr>
              <a:t>c</a:t>
            </a:r>
            <a:r>
              <a:rPr lang="he-IL" sz="2400" dirty="0">
                <a:latin typeface="Arial" pitchFamily="34" charset="0"/>
                <a:cs typeface="Arial" pitchFamily="34" charset="0"/>
              </a:rPr>
              <a:t> בכיוונים מנוגדים, מתקיים: </a:t>
            </a:r>
          </a:p>
          <a:p>
            <a:pPr algn="r" rtl="1">
              <a:lnSpc>
                <a:spcPct val="150000"/>
              </a:lnSpc>
            </a:pPr>
            <a:r>
              <a:rPr lang="he-IL" sz="2400" dirty="0">
                <a:latin typeface="Arial" pitchFamily="34" charset="0"/>
                <a:cs typeface="Arial" pitchFamily="34" charset="0"/>
              </a:rPr>
              <a:t>סקיצה:</a:t>
            </a:r>
          </a:p>
        </p:txBody>
      </p:sp>
      <p:graphicFrame>
        <p:nvGraphicFramePr>
          <p:cNvPr id="4" name="Object 3"/>
          <p:cNvGraphicFramePr>
            <a:graphicFrameLocks noChangeAspect="1"/>
          </p:cNvGraphicFramePr>
          <p:nvPr>
            <p:extLst>
              <p:ext uri="{D42A27DB-BD31-4B8C-83A1-F6EECF244321}">
                <p14:modId xmlns:p14="http://schemas.microsoft.com/office/powerpoint/2010/main" val="2323781630"/>
              </p:ext>
            </p:extLst>
          </p:nvPr>
        </p:nvGraphicFramePr>
        <p:xfrm>
          <a:off x="3329474" y="3048000"/>
          <a:ext cx="3771900" cy="419100"/>
        </p:xfrm>
        <a:graphic>
          <a:graphicData uri="http://schemas.openxmlformats.org/presentationml/2006/ole">
            <mc:AlternateContent xmlns:mc="http://schemas.openxmlformats.org/markup-compatibility/2006">
              <mc:Choice xmlns:v="urn:schemas-microsoft-com:vml" Requires="v">
                <p:oleObj spid="_x0000_s3327" name="Equation" r:id="rId4" imgW="3771720" imgH="419040" progId="Equation.DSMT4">
                  <p:embed/>
                </p:oleObj>
              </mc:Choice>
              <mc:Fallback>
                <p:oleObj name="Equation" r:id="rId4" imgW="377172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9474" y="3048000"/>
                        <a:ext cx="3771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53722820"/>
              </p:ext>
            </p:extLst>
          </p:nvPr>
        </p:nvGraphicFramePr>
        <p:xfrm>
          <a:off x="3567743" y="1905000"/>
          <a:ext cx="254000" cy="381000"/>
        </p:xfrm>
        <a:graphic>
          <a:graphicData uri="http://schemas.openxmlformats.org/presentationml/2006/ole">
            <mc:AlternateContent xmlns:mc="http://schemas.openxmlformats.org/markup-compatibility/2006">
              <mc:Choice xmlns:v="urn:schemas-microsoft-com:vml" Requires="v">
                <p:oleObj spid="_x0000_s3328" name="Equation" r:id="rId6" imgW="253800" imgH="380880" progId="Equation.DSMT4">
                  <p:embed/>
                </p:oleObj>
              </mc:Choice>
              <mc:Fallback>
                <p:oleObj name="Equation" r:id="rId6" imgW="253800" imgH="380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7743" y="1905000"/>
                        <a:ext cx="254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75144636"/>
              </p:ext>
            </p:extLst>
          </p:nvPr>
        </p:nvGraphicFramePr>
        <p:xfrm>
          <a:off x="3048000" y="1905000"/>
          <a:ext cx="279400" cy="381000"/>
        </p:xfrm>
        <a:graphic>
          <a:graphicData uri="http://schemas.openxmlformats.org/presentationml/2006/ole">
            <mc:AlternateContent xmlns:mc="http://schemas.openxmlformats.org/markup-compatibility/2006">
              <mc:Choice xmlns:v="urn:schemas-microsoft-com:vml" Requires="v">
                <p:oleObj spid="_x0000_s3329" name="Equation" r:id="rId8" imgW="279360" imgH="380880" progId="Equation.DSMT4">
                  <p:embed/>
                </p:oleObj>
              </mc:Choice>
              <mc:Fallback>
                <p:oleObj name="Equation" r:id="rId8" imgW="279360" imgH="380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1905000"/>
                        <a:ext cx="2794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00200405"/>
              </p:ext>
            </p:extLst>
          </p:nvPr>
        </p:nvGraphicFramePr>
        <p:xfrm>
          <a:off x="4888501" y="1447800"/>
          <a:ext cx="203200" cy="266700"/>
        </p:xfrm>
        <a:graphic>
          <a:graphicData uri="http://schemas.openxmlformats.org/presentationml/2006/ole">
            <mc:AlternateContent xmlns:mc="http://schemas.openxmlformats.org/markup-compatibility/2006">
              <mc:Choice xmlns:v="urn:schemas-microsoft-com:vml" Requires="v">
                <p:oleObj spid="_x0000_s3330" name="Equation" r:id="rId10" imgW="203040" imgH="266400" progId="Equation.DSMT4">
                  <p:embed/>
                </p:oleObj>
              </mc:Choice>
              <mc:Fallback>
                <p:oleObj name="Equation" r:id="rId10" imgW="203040" imgH="266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8501" y="1447800"/>
                        <a:ext cx="2032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242" name="Picture 170" descr="C:\Users\Gil\Desktop\Untitled.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1" y="3992733"/>
            <a:ext cx="6324599" cy="270334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8FC65286-44D6-479A-A650-EC6F53070D82}"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3344</TotalTime>
  <Words>2934</Words>
  <Application>Microsoft Office PowerPoint</Application>
  <PresentationFormat>On-screen Show (4:3)</PresentationFormat>
  <Paragraphs>349</Paragraphs>
  <Slides>43</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Equity</vt:lpstr>
      <vt:lpstr>Equation</vt:lpstr>
      <vt:lpstr> פרק 5 חלק 2 - עקומות</vt:lpstr>
      <vt:lpstr>תזכורת</vt:lpstr>
      <vt:lpstr>תזכורת</vt:lpstr>
      <vt:lpstr>פרק 5.4 – קונבולוציה של עקומות</vt:lpstr>
      <vt:lpstr>פרק 5.4 – קונבולוציה של עקומות</vt:lpstr>
      <vt:lpstr>פרק 5.4 – מספר ליפוף</vt:lpstr>
      <vt:lpstr>פרק 5.4 –מספר ליפוף</vt:lpstr>
      <vt:lpstr>פרק 5.4 – משפט 5.21</vt:lpstr>
      <vt:lpstr>פרק 5.4 – מספר ליפוף</vt:lpstr>
      <vt:lpstr>פרק 5.4 – מספר ליפוף</vt:lpstr>
      <vt:lpstr>פרק 5.4 – סכום מינקובסקי</vt:lpstr>
      <vt:lpstr>פרק 5.4 – סכום מינקובסקי</vt:lpstr>
      <vt:lpstr>פרק 5.4 – סכום מינקובסקי</vt:lpstr>
      <vt:lpstr>פרק 5.4 – ניתוח סיבוכיות</vt:lpstr>
      <vt:lpstr>פרק 5.4 – ניתוח סיבוכיות</vt:lpstr>
      <vt:lpstr>פרק 5.4 – ניתוח סיבוכיות</vt:lpstr>
      <vt:lpstr>פרק 5.5 – קיצור עקומה(Curve Shortening) </vt:lpstr>
      <vt:lpstr>פרק 5.5 – טרנספורמצית נקודת האמצע</vt:lpstr>
      <vt:lpstr>פרק 5.5 – טרנספורמצית נקודת האמצע</vt:lpstr>
      <vt:lpstr>פרק 5.5 – טרנספורמצית נקודת האמצע</vt:lpstr>
      <vt:lpstr>פרק 5.5 – טרנספורמצית משוואת החום</vt:lpstr>
      <vt:lpstr>פרק 5.5 – טרנספורמצית משוואת החום</vt:lpstr>
      <vt:lpstr>פרק 5.5 – משפט 5.35</vt:lpstr>
      <vt:lpstr>פרק 5.5 –קיצור עקומה למצולעים</vt:lpstr>
      <vt:lpstr>פרק 5.5 – משפט 5.36</vt:lpstr>
      <vt:lpstr>פרק5.5 – קיצור עקומה למצולעים</vt:lpstr>
      <vt:lpstr>פרק5.5 – קיצור עקומה למצולעים</vt:lpstr>
      <vt:lpstr>פרק5.5 – קיצור עקומה למצולעים</vt:lpstr>
      <vt:lpstr>פרק 5.6 – משוואת החום</vt:lpstr>
      <vt:lpstr>פרק 5.6 – השערת פואנקרה</vt:lpstr>
      <vt:lpstr>פרק 5.6 – השערת פואנקרה</vt:lpstr>
      <vt:lpstr>פרק 5.7 – שיחזור עקומה/משטח</vt:lpstr>
      <vt:lpstr>פרק 5.7 – שיחזור עקומה</vt:lpstr>
      <vt:lpstr>פרק 5.7 – שיחזור עקומה</vt:lpstr>
      <vt:lpstr>פרק 5.7 – שיחזור עקומה</vt:lpstr>
      <vt:lpstr>פרק 5.7 – אלגוריתם CRUST</vt:lpstr>
      <vt:lpstr>פרק 5.7 – אלגוריתם CRUST</vt:lpstr>
      <vt:lpstr>פרק 5.7 – אלגוריתם CRUST</vt:lpstr>
      <vt:lpstr>פרק 5.7 – אלגוריתם CRUST</vt:lpstr>
      <vt:lpstr>פרק 5.7 – אלגוריתם CRUST</vt:lpstr>
      <vt:lpstr>פרק 5.7 – אלגוריתם CRUST</vt:lpstr>
      <vt:lpstr>פרק 5.7 – אלגוריתם CRUST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Gil</dc:creator>
  <cp:lastModifiedBy>Gil</cp:lastModifiedBy>
  <cp:revision>214</cp:revision>
  <dcterms:created xsi:type="dcterms:W3CDTF">2012-01-03T18:47:28Z</dcterms:created>
  <dcterms:modified xsi:type="dcterms:W3CDTF">2012-01-28T15:05:01Z</dcterms:modified>
</cp:coreProperties>
</file>