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268" r:id="rId3"/>
    <p:sldId id="315" r:id="rId4"/>
    <p:sldId id="380" r:id="rId5"/>
    <p:sldId id="381" r:id="rId6"/>
    <p:sldId id="382" r:id="rId7"/>
    <p:sldId id="383" r:id="rId8"/>
    <p:sldId id="269" r:id="rId9"/>
    <p:sldId id="258" r:id="rId10"/>
    <p:sldId id="270" r:id="rId11"/>
    <p:sldId id="271" r:id="rId12"/>
    <p:sldId id="395" r:id="rId13"/>
    <p:sldId id="272" r:id="rId14"/>
    <p:sldId id="273" r:id="rId15"/>
    <p:sldId id="366" r:id="rId16"/>
    <p:sldId id="369" r:id="rId17"/>
    <p:sldId id="368" r:id="rId18"/>
    <p:sldId id="385" r:id="rId19"/>
    <p:sldId id="386" r:id="rId20"/>
    <p:sldId id="387" r:id="rId21"/>
    <p:sldId id="370" r:id="rId22"/>
    <p:sldId id="281" r:id="rId23"/>
    <p:sldId id="390" r:id="rId24"/>
    <p:sldId id="388" r:id="rId25"/>
    <p:sldId id="389" r:id="rId26"/>
    <p:sldId id="391" r:id="rId27"/>
    <p:sldId id="282" r:id="rId28"/>
    <p:sldId id="392" r:id="rId29"/>
    <p:sldId id="393" r:id="rId30"/>
    <p:sldId id="394" r:id="rId31"/>
    <p:sldId id="279" r:id="rId32"/>
    <p:sldId id="280" r:id="rId33"/>
    <p:sldId id="283" r:id="rId34"/>
    <p:sldId id="310" r:id="rId35"/>
    <p:sldId id="285" r:id="rId36"/>
    <p:sldId id="286" r:id="rId37"/>
    <p:sldId id="296" r:id="rId38"/>
    <p:sldId id="311" r:id="rId39"/>
    <p:sldId id="384" r:id="rId40"/>
    <p:sldId id="288" r:id="rId41"/>
    <p:sldId id="396" r:id="rId42"/>
    <p:sldId id="312" r:id="rId43"/>
    <p:sldId id="289" r:id="rId44"/>
    <p:sldId id="397" r:id="rId45"/>
    <p:sldId id="313" r:id="rId46"/>
    <p:sldId id="291" r:id="rId47"/>
    <p:sldId id="344" r:id="rId48"/>
    <p:sldId id="345" r:id="rId49"/>
    <p:sldId id="346" r:id="rId50"/>
    <p:sldId id="347" r:id="rId51"/>
    <p:sldId id="348" r:id="rId52"/>
    <p:sldId id="349" r:id="rId53"/>
    <p:sldId id="316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405" r:id="rId62"/>
    <p:sldId id="358" r:id="rId63"/>
    <p:sldId id="398" r:id="rId64"/>
    <p:sldId id="399" r:id="rId65"/>
    <p:sldId id="400" r:id="rId66"/>
    <p:sldId id="401" r:id="rId67"/>
    <p:sldId id="402" r:id="rId68"/>
    <p:sldId id="403" r:id="rId69"/>
    <p:sldId id="360" r:id="rId70"/>
    <p:sldId id="361" r:id="rId71"/>
    <p:sldId id="363" r:id="rId72"/>
    <p:sldId id="362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404" r:id="rId84"/>
    <p:sldId id="329" r:id="rId85"/>
    <p:sldId id="330" r:id="rId86"/>
    <p:sldId id="331" r:id="rId87"/>
    <p:sldId id="332" r:id="rId88"/>
    <p:sldId id="341" r:id="rId89"/>
    <p:sldId id="342" r:id="rId90"/>
    <p:sldId id="343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64" r:id="rId99"/>
    <p:sldId id="365" r:id="rId10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2" autoAdjust="0"/>
    <p:restoredTop sz="91511" autoAdjust="0"/>
  </p:normalViewPr>
  <p:slideViewPr>
    <p:cSldViewPr>
      <p:cViewPr>
        <p:scale>
          <a:sx n="90" d="100"/>
          <a:sy n="90" d="100"/>
        </p:scale>
        <p:origin x="-18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50E-B3FD-4E8B-9F9C-EACED47135C4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61D6-0BB3-4E3A-B5DC-D7235E748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F61FD4-DFD1-4488-97DD-F409226B8925}" type="datetimeFigureOut">
              <a:rPr lang="he-IL" smtClean="0"/>
              <a:t>א'/שבט/תשע"ו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649FC5-97F0-49DD-AEBA-7EB94DB3AE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300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9FC5-97F0-49DD-AEBA-7EB94DB3AE89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67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9FC5-97F0-49DD-AEBA-7EB94DB3AE89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96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9FC5-97F0-49DD-AEBA-7EB94DB3AE89}" type="slidenum">
              <a:rPr lang="he-IL" smtClean="0"/>
              <a:t>88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02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1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r>
              <a:rPr kumimoji="0" lang="en-US" dirty="0" smtClean="0"/>
              <a:t>a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143000"/>
            <a:ext cx="7498080" cy="51054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11-Jan-16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5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9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99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1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514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Random Partition via Shifting</a:t>
            </a:r>
            <a:endParaRPr lang="he-I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406640" cy="1143000"/>
          </a:xfrm>
        </p:spPr>
        <p:txBody>
          <a:bodyPr>
            <a:normAutofit/>
          </a:bodyPr>
          <a:lstStyle/>
          <a:p>
            <a:pPr lvl="0" algn="ctr" rtl="1"/>
            <a:r>
              <a:rPr lang="en-US" sz="3600" dirty="0" smtClean="0">
                <a:solidFill>
                  <a:prstClr val="black"/>
                </a:solidFill>
              </a:rPr>
              <a:t>Geometric </a:t>
            </a:r>
            <a:r>
              <a:rPr lang="en-US" sz="3600" dirty="0">
                <a:solidFill>
                  <a:prstClr val="black"/>
                </a:solidFill>
              </a:rPr>
              <a:t>Approximation </a:t>
            </a:r>
            <a:r>
              <a:rPr lang="en-US" sz="3600" dirty="0" smtClean="0">
                <a:solidFill>
                  <a:prstClr val="black"/>
                </a:solidFill>
              </a:rPr>
              <a:t>Algorithms seminar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3652" y="5486400"/>
            <a:ext cx="3205348" cy="3429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en-US" sz="2500" dirty="0" err="1" smtClean="0">
                <a:solidFill>
                  <a:prstClr val="black"/>
                </a:solidFill>
              </a:rPr>
              <a:t>Idan</a:t>
            </a:r>
            <a:r>
              <a:rPr lang="en-US" sz="2500" dirty="0" smtClean="0">
                <a:solidFill>
                  <a:prstClr val="black"/>
                </a:solidFill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</a:rPr>
              <a:t>Attias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5867400"/>
            <a:ext cx="3205348" cy="3429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en-US" sz="2000" dirty="0" smtClean="0">
                <a:solidFill>
                  <a:prstClr val="black"/>
                </a:solidFill>
              </a:rPr>
              <a:t>11/1/2016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Lemma 11.2</a:t>
            </a:r>
            <a:br>
              <a:rPr lang="en-US" sz="3600" dirty="0" smtClean="0"/>
            </a:br>
            <a:r>
              <a:rPr lang="en-US" sz="1900" dirty="0" smtClean="0"/>
              <a:t>Points </a:t>
            </a:r>
            <a:r>
              <a:rPr lang="en-US" sz="1900" dirty="0"/>
              <a:t>that are close together have a </a:t>
            </a:r>
            <a:r>
              <a:rPr lang="en-US" sz="1900" dirty="0" smtClean="0"/>
              <a:t>good probability </a:t>
            </a:r>
            <a:r>
              <a:rPr lang="en-US" sz="1900" dirty="0"/>
              <a:t>of falling into the same 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143000"/>
                <a:ext cx="7174992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Δ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Δ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min</m:t>
                    </m:r>
                    <m:r>
                      <a:rPr lang="en-US" i="1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82296" indent="0">
                  <a:buNone/>
                </a:pPr>
                <a:r>
                  <a:rPr lang="en-US" u="sng" dirty="0" smtClean="0"/>
                  <a:t>Proof:</a:t>
                </a:r>
              </a:p>
              <a:p>
                <a:r>
                  <a:rPr lang="en-US" dirty="0" smtClean="0"/>
                  <a:t>The claim is obviously true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. Indeed, then x and y must be in separate cells because we partition to stripes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required probability </a:t>
                </a:r>
                <a:r>
                  <a:rPr lang="en-US" dirty="0" smtClean="0"/>
                  <a:t>is 1.</a:t>
                </a:r>
              </a:p>
              <a:p>
                <a:r>
                  <a:rPr lang="en-US" dirty="0" smtClean="0"/>
                  <a:t>If not, assume that x &lt; y and pick some shift b uniformly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said before, we still get all partitions this way, so we are in the same probability space.</a:t>
                </a:r>
              </a:p>
              <a:p>
                <a:r>
                  <a:rPr lang="en-US" dirty="0" smtClean="0"/>
                  <a:t>But 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the probability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82296" indent="0">
                  <a:buNone/>
                </a:pPr>
                <a:r>
                  <a:rPr lang="en-US" sz="2600" dirty="0"/>
                  <a:t>(illustration on board)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143000"/>
                <a:ext cx="7174992" cy="5257800"/>
              </a:xfrm>
              <a:blipFill rotWithShape="1">
                <a:blip r:embed="rId2"/>
                <a:stretch>
                  <a:fillRect l="-255" t="-2320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Shifted Partition of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   - point in     .</a:t>
                </a:r>
              </a:p>
              <a:p>
                <a:r>
                  <a:rPr lang="en-US" dirty="0" smtClean="0"/>
                  <a:t>b =                    , randomly and uniformly chosen from hypercube          .</a:t>
                </a:r>
              </a:p>
              <a:p>
                <a:r>
                  <a:rPr lang="en-US" dirty="0" smtClean="0"/>
                  <a:t>             - grid with origin b and </a:t>
                </a:r>
                <a:r>
                  <a:rPr lang="en-US" dirty="0" err="1" smtClean="0"/>
                  <a:t>sidelength</a:t>
                </a:r>
                <a:r>
                  <a:rPr lang="en-US" dirty="0" smtClean="0"/>
                  <a:t> ∆.</a:t>
                </a:r>
              </a:p>
              <a:p>
                <a:r>
                  <a:rPr lang="en-US" dirty="0" smtClean="0"/>
                  <a:t>For a </a:t>
                </a:r>
                <a:r>
                  <a:rPr lang="en-US" dirty="0" smtClean="0"/>
                  <a:t>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          </a:t>
                </a:r>
                <a:r>
                  <a:rPr lang="en-US" dirty="0" smtClean="0"/>
                  <a:t>the ID of the grid cell containing it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53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99592"/>
              </p:ext>
            </p:extLst>
          </p:nvPr>
        </p:nvGraphicFramePr>
        <p:xfrm>
          <a:off x="5867400" y="2133600"/>
          <a:ext cx="10287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7" name="Equation" r:id="rId4" imgW="431640" imgH="279360" progId="Equation.DSMT4">
                  <p:embed/>
                </p:oleObj>
              </mc:Choice>
              <mc:Fallback>
                <p:oleObj name="Equation" r:id="rId4" imgW="4316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10287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86485"/>
              </p:ext>
            </p:extLst>
          </p:nvPr>
        </p:nvGraphicFramePr>
        <p:xfrm>
          <a:off x="3981450" y="1219200"/>
          <a:ext cx="438150" cy="38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8" name="Equation" r:id="rId6" imgW="215640" imgH="190440" progId="Equation.DSMT4">
                  <p:embed/>
                </p:oleObj>
              </mc:Choice>
              <mc:Fallback>
                <p:oleObj name="Equation" r:id="rId6" imgW="2156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219200"/>
                        <a:ext cx="438150" cy="38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364934"/>
              </p:ext>
            </p:extLst>
          </p:nvPr>
        </p:nvGraphicFramePr>
        <p:xfrm>
          <a:off x="2514600" y="1676400"/>
          <a:ext cx="2360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9"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2360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63450"/>
              </p:ext>
            </p:extLst>
          </p:nvPr>
        </p:nvGraphicFramePr>
        <p:xfrm>
          <a:off x="1981200" y="5029200"/>
          <a:ext cx="63563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0" name="Equation" r:id="rId10" imgW="2666880" imgH="304560" progId="Equation.DSMT4">
                  <p:embed/>
                </p:oleObj>
              </mc:Choice>
              <mc:Fallback>
                <p:oleObj name="Equation" r:id="rId10" imgW="266688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29200"/>
                        <a:ext cx="635635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21583"/>
              </p:ext>
            </p:extLst>
          </p:nvPr>
        </p:nvGraphicFramePr>
        <p:xfrm>
          <a:off x="1828800" y="2819400"/>
          <a:ext cx="14224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1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14224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24053"/>
              </p:ext>
            </p:extLst>
          </p:nvPr>
        </p:nvGraphicFramePr>
        <p:xfrm>
          <a:off x="1828800" y="1295399"/>
          <a:ext cx="533400" cy="40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2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8800" y="1295399"/>
                        <a:ext cx="533400" cy="405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3" y="854075"/>
            <a:ext cx="6502437" cy="4937125"/>
          </a:xfrm>
        </p:spPr>
      </p:pic>
    </p:spTree>
    <p:extLst>
      <p:ext uri="{BB962C8B-B14F-4D97-AF65-F5344CB8AC3E}">
        <p14:creationId xmlns:p14="http://schemas.microsoft.com/office/powerpoint/2010/main" val="21685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Lemma 11.3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/>
            </p:nvSpPr>
            <p:spPr>
              <a:xfrm>
                <a:off x="1219200" y="960120"/>
                <a:ext cx="7467600" cy="49377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Given a ball B of radius 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the probability that B </a:t>
                </a:r>
                <a:r>
                  <a:rPr lang="en-US" u="sng" dirty="0" smtClean="0"/>
                  <a:t>is not contained</a:t>
                </a:r>
                <a:r>
                  <a:rPr lang="en-US" dirty="0" smtClean="0"/>
                  <a:t> in a single cell of a randomly shifted grid,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dirty="0" smtClean="0"/>
                  <a:t>,  is bounded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𝑑𝑟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u="sng" dirty="0" smtClean="0"/>
                  <a:t>Proof:</a:t>
                </a:r>
              </a:p>
              <a:p>
                <a:r>
                  <a:rPr lang="en-US" dirty="0" smtClean="0"/>
                  <a:t>Project B into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coordinate.</a:t>
                </a:r>
              </a:p>
              <a:p>
                <a:r>
                  <a:rPr lang="en-US" dirty="0" smtClean="0"/>
                  <a:t>Now we have an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length 2r in the shifted grid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 is contained in a single cell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contained in a single cell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(for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= 1,..., </a:t>
                </a:r>
                <a:r>
                  <a:rPr lang="en-US" dirty="0" smtClean="0"/>
                  <a:t>d).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60120"/>
                <a:ext cx="7467600" cy="4937760"/>
              </a:xfrm>
              <a:prstGeom prst="rect">
                <a:avLst/>
              </a:prstGeom>
              <a:blipFill rotWithShape="1">
                <a:blip r:embed="rId2"/>
                <a:stretch>
                  <a:fillRect l="-653" t="-98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228600"/>
                <a:ext cx="7498080" cy="61722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Now</a:t>
                </a:r>
                <a:r>
                  <a:rPr lang="en-US" dirty="0"/>
                  <a:t>, </a:t>
                </a:r>
                <a:r>
                  <a:rPr lang="en-US" dirty="0" smtClean="0"/>
                  <a:t>Bi is </a:t>
                </a:r>
                <a:r>
                  <a:rPr lang="en-US" dirty="0"/>
                  <a:t>not contained in an interval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iff</m:t>
                    </m:r>
                  </m:oMath>
                </a14:m>
                <a:r>
                  <a:rPr lang="en-US" dirty="0" smtClean="0"/>
                  <a:t> its </a:t>
                </a:r>
                <a:r>
                  <a:rPr lang="en-US" dirty="0"/>
                  <a:t>endpoints are </a:t>
                </a:r>
                <a:r>
                  <a:rPr lang="en-US" dirty="0" smtClean="0"/>
                  <a:t>in different </a:t>
                </a:r>
                <a:r>
                  <a:rPr lang="en-US" dirty="0"/>
                  <a:t>cells.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denote this event.</a:t>
                </a:r>
                <a:endParaRPr lang="en-US" dirty="0" smtClean="0"/>
              </a:p>
              <a:p>
                <a:r>
                  <a:rPr lang="en-US" dirty="0" smtClean="0"/>
                  <a:t>If one of these events occurs- the ball isn’t contained in a single cell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Lemma 11.2,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  <a:ea typeface="Cambria Math"/>
                          </a:rPr>
                          <m:t>Δ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dirty="0"/>
                  <a:t>the probability of B not being contained in a single grid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]≤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𝑑𝑟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Since a probability is always bounded by </a:t>
                </a:r>
                <a:r>
                  <a:rPr lang="he-IL" dirty="0"/>
                  <a:t>1</a:t>
                </a:r>
                <a:r>
                  <a:rPr lang="en-US" dirty="0" smtClean="0"/>
                  <a:t>, </a:t>
                </a:r>
                <a:r>
                  <a:rPr lang="en-US" dirty="0"/>
                  <a:t>we have that this probability is bounded</a:t>
                </a:r>
              </a:p>
              <a:p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min</m:t>
                    </m:r>
                    <m:r>
                      <a:rPr lang="en-US" i="1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𝑑𝑟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228600"/>
                <a:ext cx="7498080" cy="6172200"/>
              </a:xfrm>
              <a:prstGeom prst="rect">
                <a:avLst/>
              </a:prstGeom>
              <a:blipFill rotWithShape="1">
                <a:blip r:embed="rId2"/>
                <a:stretch>
                  <a:fillRect l="-65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762000"/>
          </a:xfrm>
        </p:spPr>
        <p:txBody>
          <a:bodyPr>
            <a:normAutofit/>
          </a:bodyPr>
          <a:lstStyle/>
          <a:p>
            <a:r>
              <a:rPr lang="en-US" sz="3600" dirty="0"/>
              <a:t>Applications: Covering by Disks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143000"/>
                <a:ext cx="7498080" cy="5105400"/>
              </a:xfrm>
            </p:spPr>
            <p:txBody>
              <a:bodyPr/>
              <a:lstStyle/>
              <a:p>
                <a:r>
                  <a:rPr lang="en-US" u="sng" dirty="0" smtClean="0"/>
                  <a:t>The problem</a:t>
                </a:r>
                <a:r>
                  <a:rPr lang="en-US" dirty="0" smtClean="0"/>
                  <a:t>: Given </a:t>
                </a:r>
                <a:r>
                  <a:rPr lang="en-US" dirty="0"/>
                  <a:t>a set P of n points in the </a:t>
                </a:r>
                <a:r>
                  <a:rPr lang="en-US" dirty="0" smtClean="0"/>
                  <a:t>plane, cover </a:t>
                </a:r>
                <a:r>
                  <a:rPr lang="en-US" dirty="0"/>
                  <a:t>them by a minimal number of unit disks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the cover requires k disks- we </a:t>
                </a:r>
                <a:r>
                  <a:rPr lang="en-US" dirty="0"/>
                  <a:t>can cover </a:t>
                </a:r>
                <a:r>
                  <a:rPr lang="en-US" dirty="0" smtClean="0"/>
                  <a:t>naively </a:t>
                </a:r>
                <a:r>
                  <a:rPr lang="en-US" dirty="0"/>
                  <a:t>– that is by traversing all covers – by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randomly shifted grids can improve the </a:t>
                </a:r>
                <a:r>
                  <a:rPr lang="en-US" dirty="0" smtClean="0"/>
                  <a:t>naive </a:t>
                </a:r>
                <a:r>
                  <a:rPr lang="en-US" dirty="0"/>
                  <a:t>algorithm by quite a bit.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143000"/>
                <a:ext cx="7498080" cy="5105400"/>
              </a:xfrm>
              <a:blipFill rotWithShape="1">
                <a:blip r:embed="rId2"/>
                <a:stretch>
                  <a:fillRect t="-1553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Cover - Points</a:t>
            </a:r>
            <a:endParaRPr lang="en-US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7717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Cover - Cover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33021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Equivalent disks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24208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Equivalent </a:t>
            </a:r>
            <a:r>
              <a:rPr lang="en-US" dirty="0" smtClean="0"/>
              <a:t>disks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2355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 of the lecture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Definitions.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Application: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Covering by Disks.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Shifting </a:t>
            </a:r>
            <a:r>
              <a:rPr lang="en-US" sz="2200" dirty="0" err="1" smtClean="0"/>
              <a:t>Quadtrees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Hierarchical Representation of a Point Set: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200" dirty="0" smtClean="0"/>
              <a:t>Low Quality Approximation by Hierarchically Separated Tree (HST).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200" dirty="0" smtClean="0"/>
              <a:t>Fast &amp; Dirty HST in High Dimensions.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Low Quality Approximate Nearest Neighbor(ANN) Search.</a:t>
            </a:r>
          </a:p>
        </p:txBody>
      </p:sp>
    </p:spTree>
    <p:extLst>
      <p:ext uri="{BB962C8B-B14F-4D97-AF65-F5344CB8AC3E}">
        <p14:creationId xmlns:p14="http://schemas.microsoft.com/office/powerpoint/2010/main" val="34303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Equivalent disks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4097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we </a:t>
            </a:r>
            <a:r>
              <a:rPr lang="en-US" sz="4600" dirty="0"/>
              <a:t>consider only </a:t>
            </a:r>
            <a:r>
              <a:rPr lang="en-US" sz="4600" u="sng" dirty="0"/>
              <a:t>equivalence classes</a:t>
            </a:r>
            <a:r>
              <a:rPr lang="en-US" sz="4600" dirty="0"/>
              <a:t> of covers</a:t>
            </a:r>
            <a:r>
              <a:rPr lang="en-US" sz="4600" dirty="0" smtClean="0"/>
              <a:t>.</a:t>
            </a:r>
          </a:p>
          <a:p>
            <a:r>
              <a:rPr lang="en-US" sz="4600" dirty="0"/>
              <a:t>T</a:t>
            </a:r>
            <a:r>
              <a:rPr lang="en-US" sz="4600" dirty="0" smtClean="0"/>
              <a:t>wo </a:t>
            </a:r>
            <a:r>
              <a:rPr lang="en-US" sz="4600" dirty="0"/>
              <a:t>covers are equivalent if all the disks in both covers cover the same set of points</a:t>
            </a:r>
            <a:r>
              <a:rPr lang="en-US" sz="4600" dirty="0" smtClean="0"/>
              <a:t>.</a:t>
            </a:r>
          </a:p>
          <a:p>
            <a:r>
              <a:rPr lang="en-US" sz="4600" dirty="0" smtClean="0"/>
              <a:t>We choose </a:t>
            </a:r>
            <a:r>
              <a:rPr lang="en-US" sz="4600" u="sng" dirty="0" smtClean="0"/>
              <a:t>canonical disks</a:t>
            </a:r>
            <a:r>
              <a:rPr lang="en-US" sz="4600" dirty="0" smtClean="0"/>
              <a:t> as our representatives (because we can count them).</a:t>
            </a:r>
          </a:p>
          <a:p>
            <a:r>
              <a:rPr lang="en-US" sz="4600" dirty="0" smtClean="0"/>
              <a:t>If we have a cover of the points, we can change each disk of this cover to be canonical (and they both cover the same points).</a:t>
            </a:r>
            <a:r>
              <a:rPr lang="en-US" sz="4600" dirty="0"/>
              <a:t> </a:t>
            </a:r>
            <a:endParaRPr lang="en-US" sz="4600" dirty="0" smtClean="0"/>
          </a:p>
          <a:p>
            <a:r>
              <a:rPr lang="en-US" sz="4600" dirty="0" smtClean="0"/>
              <a:t>So, any </a:t>
            </a:r>
            <a:r>
              <a:rPr lang="en-US" sz="4600" dirty="0"/>
              <a:t>set of points can be </a:t>
            </a:r>
            <a:r>
              <a:rPr lang="en-US" sz="4600" dirty="0" smtClean="0"/>
              <a:t>covered </a:t>
            </a:r>
            <a:r>
              <a:rPr lang="en-US" sz="4600" dirty="0"/>
              <a:t>by </a:t>
            </a:r>
            <a:r>
              <a:rPr lang="en-US" sz="4600" dirty="0" smtClean="0"/>
              <a:t>canonical disks only.</a:t>
            </a:r>
            <a:endParaRPr lang="en-US" sz="4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Applications</a:t>
            </a:r>
            <a:r>
              <a:rPr lang="en-US" sz="3600" dirty="0"/>
              <a:t>: Covering by </a:t>
            </a:r>
            <a:r>
              <a:rPr lang="en-US" sz="3600" dirty="0" smtClean="0"/>
              <a:t>Disks -</a:t>
            </a:r>
            <a:r>
              <a:rPr lang="en-US" sz="2500" dirty="0" smtClean="0"/>
              <a:t>naive algorithm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8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Applications: Covering by Disks </a:t>
            </a:r>
            <a:r>
              <a:rPr lang="en-US" sz="3600" dirty="0" smtClean="0"/>
              <a:t>-</a:t>
            </a:r>
            <a:r>
              <a:rPr lang="en-US" sz="2500" dirty="0" smtClean="0"/>
              <a:t>naive </a:t>
            </a:r>
            <a:r>
              <a:rPr lang="en-US" sz="2500" dirty="0"/>
              <a:t>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/>
              <a:t>Canonical Disks</a:t>
            </a:r>
          </a:p>
          <a:p>
            <a:pPr lvl="1"/>
            <a:r>
              <a:rPr lang="en-US" dirty="0" smtClean="0"/>
              <a:t>Type A – The boundary circle contains two points of P.</a:t>
            </a:r>
          </a:p>
          <a:p>
            <a:pPr lvl="1"/>
            <a:r>
              <a:rPr lang="en-US" dirty="0" smtClean="0"/>
              <a:t>Type B – The top point of this circle is a point of P.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375022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27038"/>
            <a:ext cx="7498080" cy="792162"/>
          </a:xfrm>
        </p:spPr>
        <p:txBody>
          <a:bodyPr>
            <a:noAutofit/>
          </a:bodyPr>
          <a:lstStyle/>
          <a:p>
            <a:r>
              <a:rPr lang="en-US" sz="3000" dirty="0" smtClean="0"/>
              <a:t>Given a cover, we can move every disk to have at most 2 points on the edge</a:t>
            </a:r>
            <a:endParaRPr lang="en-US" sz="3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6075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16244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08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 downward until a point is hit</a:t>
            </a:r>
            <a:r>
              <a:rPr lang="en-US" sz="2500" dirty="0" smtClean="0"/>
              <a:t> (the disk contains more than one point, the other option is clear)</a:t>
            </a:r>
            <a:endParaRPr lang="en-US" dirty="0"/>
          </a:p>
        </p:txBody>
      </p:sp>
      <p:pic>
        <p:nvPicPr>
          <p:cNvPr id="13" name="proof 1.avi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9525" y="1387475"/>
            <a:ext cx="6583363" cy="4937125"/>
          </a:xfrm>
        </p:spPr>
      </p:pic>
    </p:spTree>
    <p:extLst>
      <p:ext uri="{BB962C8B-B14F-4D97-AF65-F5344CB8AC3E}">
        <p14:creationId xmlns:p14="http://schemas.microsoft.com/office/powerpoint/2010/main" val="10458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792162"/>
          </a:xfrm>
        </p:spPr>
        <p:txBody>
          <a:bodyPr/>
          <a:lstStyle/>
          <a:p>
            <a:r>
              <a:rPr lang="en-US" dirty="0" smtClean="0"/>
              <a:t>Rotate until a second point is hit</a:t>
            </a:r>
            <a:endParaRPr lang="en-US" dirty="0"/>
          </a:p>
        </p:txBody>
      </p:sp>
      <p:pic>
        <p:nvPicPr>
          <p:cNvPr id="7" name="proof 2.avi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9525" y="1219200"/>
            <a:ext cx="6583363" cy="4937125"/>
          </a:xfrm>
        </p:spPr>
      </p:pic>
    </p:spTree>
    <p:extLst>
      <p:ext uri="{BB962C8B-B14F-4D97-AF65-F5344CB8AC3E}">
        <p14:creationId xmlns:p14="http://schemas.microsoft.com/office/powerpoint/2010/main" val="9046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case the disk contains at most one point, we get one point on the </a:t>
            </a:r>
            <a:r>
              <a:rPr lang="en-US" dirty="0" smtClean="0"/>
              <a:t>boundary.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sing these facts, it is obvious that every arbitrary disk cover is equivalent to a cover of disks that have either 1 or 2 points on their </a:t>
            </a:r>
            <a:r>
              <a:rPr lang="en-US" dirty="0" smtClean="0"/>
              <a:t>boundary.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can just traverse all possible covers composed of these disks to find the minimal one.</a:t>
            </a:r>
          </a:p>
          <a:p>
            <a:r>
              <a:rPr lang="en-US" dirty="0" smtClean="0"/>
              <a:t>Ok, so how many disks are there?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Number of Canonical Disks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pair of input points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determines two possible disks.</a:t>
            </a:r>
          </a:p>
          <a:p>
            <a:endParaRPr lang="en-US" dirty="0" smtClean="0"/>
          </a:p>
          <a:p>
            <a:r>
              <a:rPr lang="en-US" dirty="0" smtClean="0"/>
              <a:t>If a pair of input points is at distance larger than 2, than the Canonical Disk they define is invalid.</a:t>
            </a:r>
          </a:p>
          <a:p>
            <a:r>
              <a:rPr lang="en-US" dirty="0" smtClean="0"/>
              <a:t>Therefore, there are                 such Canonical Disks.</a:t>
            </a:r>
          </a:p>
          <a:p>
            <a:endParaRPr lang="en-US" dirty="0" smtClean="0"/>
          </a:p>
          <a:p>
            <a:r>
              <a:rPr lang="en-US" dirty="0" smtClean="0"/>
              <a:t>We assume the cover uses only such disks.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39399"/>
              </p:ext>
            </p:extLst>
          </p:nvPr>
        </p:nvGraphicFramePr>
        <p:xfrm>
          <a:off x="5105400" y="3810000"/>
          <a:ext cx="1662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3" name="Equation" r:id="rId3" imgW="927000" imgH="457200" progId="Equation.DSMT4">
                  <p:embed/>
                </p:oleObj>
              </mc:Choice>
              <mc:Fallback>
                <p:oleObj name="Equation" r:id="rId3" imgW="927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0"/>
                        <a:ext cx="16621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162800" y="1066800"/>
            <a:ext cx="1447800" cy="1371600"/>
            <a:chOff x="6781800" y="457200"/>
            <a:chExt cx="1447800" cy="1371600"/>
          </a:xfrm>
        </p:grpSpPr>
        <p:sp>
          <p:nvSpPr>
            <p:cNvPr id="5" name="Oval 4"/>
            <p:cNvSpPr/>
            <p:nvPr/>
          </p:nvSpPr>
          <p:spPr>
            <a:xfrm>
              <a:off x="6781800" y="457200"/>
              <a:ext cx="990600" cy="990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Oval 5"/>
            <p:cNvSpPr/>
            <p:nvPr/>
          </p:nvSpPr>
          <p:spPr>
            <a:xfrm>
              <a:off x="7239000" y="838200"/>
              <a:ext cx="990600" cy="990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/>
            <p:cNvSpPr/>
            <p:nvPr/>
          </p:nvSpPr>
          <p:spPr>
            <a:xfrm>
              <a:off x="7734300" y="8001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7200900" y="14097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7028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032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Naive Cover – Given the Minimal Cover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35608" y="1447800"/>
                <a:ext cx="7498080" cy="5105400"/>
              </a:xfrm>
            </p:spPr>
            <p:txBody>
              <a:bodyPr/>
              <a:lstStyle/>
              <a:p>
                <a:r>
                  <a:rPr lang="en-US" dirty="0" smtClean="0"/>
                  <a:t>If we knew the minimal cover has k disks, how much time would it take to find the cover?</a:t>
                </a:r>
              </a:p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covers, and checking if a cover is valid takes O(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𝑛𝑘</m:t>
                    </m:r>
                  </m:oMath>
                </a14:m>
                <a:r>
                  <a:rPr lang="en-US" dirty="0" smtClean="0"/>
                  <a:t>) time (check each point against each disk).</a:t>
                </a:r>
              </a:p>
              <a:p>
                <a:r>
                  <a:rPr lang="en-US" dirty="0" smtClean="0"/>
                  <a:t>So in total,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to find the cover.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35608" y="1447800"/>
                <a:ext cx="7498080" cy="5105400"/>
              </a:xfrm>
              <a:blipFill rotWithShape="1">
                <a:blip r:embed="rId2"/>
                <a:stretch>
                  <a:fillRect t="-1553" r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Cover – Full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3900" dirty="0" smtClean="0"/>
                  <a:t>We exhaustively check for each </a:t>
                </a:r>
                <a14:m>
                  <m:oMath xmlns:m="http://schemas.openxmlformats.org/officeDocument/2006/math">
                    <m:r>
                      <a:rPr lang="en-US" sz="39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he-IL" sz="39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9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9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9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3900" dirty="0" smtClean="0"/>
                  <a:t>, whether we have a cover with </a:t>
                </a:r>
                <a:r>
                  <a:rPr lang="en-US" sz="3900" dirty="0" err="1" smtClean="0"/>
                  <a:t>i</a:t>
                </a:r>
                <a:r>
                  <a:rPr lang="en-US" sz="3900" dirty="0" smtClean="0"/>
                  <a:t> disks.</a:t>
                </a:r>
              </a:p>
              <a:p>
                <a:r>
                  <a:rPr lang="en-US" sz="3900" dirty="0" smtClean="0"/>
                  <a:t>The first cover we find must also be a minimal cover</a:t>
                </a:r>
                <a:r>
                  <a:rPr lang="en-US" sz="3900" dirty="0"/>
                  <a:t>.</a:t>
                </a:r>
                <a:endParaRPr lang="en-US" sz="3900" dirty="0" smtClean="0"/>
              </a:p>
              <a:p>
                <a:pPr marL="82296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 of the </a:t>
            </a:r>
            <a:r>
              <a:rPr lang="en-US" sz="4400" dirty="0" smtClean="0"/>
              <a:t>Lecture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8080" cy="5105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nvestigate a simple technique </a:t>
            </a:r>
            <a:r>
              <a:rPr lang="en-US" dirty="0" smtClean="0"/>
              <a:t>for partitioning </a:t>
            </a:r>
            <a:r>
              <a:rPr lang="en-US" dirty="0" smtClean="0"/>
              <a:t>a geometric </a:t>
            </a:r>
            <a:r>
              <a:rPr lang="en-US" dirty="0" smtClean="0"/>
              <a:t>domain-</a:t>
            </a:r>
          </a:p>
          <a:p>
            <a:pPr marL="82296" indent="0">
              <a:buNone/>
            </a:pPr>
            <a:r>
              <a:rPr lang="en-US" dirty="0" smtClean="0"/>
              <a:t>  R</a:t>
            </a:r>
            <a:r>
              <a:rPr lang="en-US" dirty="0" smtClean="0"/>
              <a:t>andomly </a:t>
            </a:r>
            <a:r>
              <a:rPr lang="en-US" dirty="0" smtClean="0"/>
              <a:t>shift a grid in   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hifting multi resolution grid over   </a:t>
            </a:r>
            <a:r>
              <a:rPr lang="en-US" dirty="0" smtClean="0"/>
              <a:t>-</a:t>
            </a:r>
          </a:p>
          <a:p>
            <a:pPr indent="0">
              <a:buNone/>
            </a:pPr>
            <a:r>
              <a:rPr lang="en-US" dirty="0" smtClean="0"/>
              <a:t>We randomly shift a </a:t>
            </a:r>
            <a:r>
              <a:rPr lang="en-US" dirty="0" err="1" smtClean="0"/>
              <a:t>quadtree</a:t>
            </a:r>
            <a:r>
              <a:rPr lang="en-US" dirty="0" smtClean="0"/>
              <a:t> over a    region of interest.</a:t>
            </a:r>
          </a:p>
          <a:p>
            <a:r>
              <a:rPr lang="en-US" dirty="0" smtClean="0"/>
              <a:t>This yields some simple algorithms for Clustering and Nearest Neighbor search.</a:t>
            </a:r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86304"/>
              </p:ext>
            </p:extLst>
          </p:nvPr>
        </p:nvGraphicFramePr>
        <p:xfrm>
          <a:off x="7086600" y="2873188"/>
          <a:ext cx="457200" cy="4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24" name="Equation" r:id="rId3" imgW="215640" imgH="190440" progId="Equation.DSMT4">
                  <p:embed/>
                </p:oleObj>
              </mc:Choice>
              <mc:Fallback>
                <p:oleObj name="Equation" r:id="rId3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2873188"/>
                        <a:ext cx="457200" cy="40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56914"/>
              </p:ext>
            </p:extLst>
          </p:nvPr>
        </p:nvGraphicFramePr>
        <p:xfrm>
          <a:off x="5410200" y="2286000"/>
          <a:ext cx="457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25"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457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Cover – Final Statement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conclusion, we get the following claim:</a:t>
                </a:r>
              </a:p>
              <a:p>
                <a:r>
                  <a:rPr lang="en-US" i="1" dirty="0" smtClean="0"/>
                  <a:t>Claim: Given a set P of n points in the plane one can compute,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n-US" i="1" dirty="0" smtClean="0"/>
                  <a:t>time a </a:t>
                </a:r>
                <a:r>
                  <a:rPr lang="en-US" i="1" dirty="0" smtClean="0"/>
                  <a:t>minimal cover – where k is the size of the minimal cover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problem with this approach is that k may be large (say n/4)- we get </a:t>
                </a:r>
                <a:r>
                  <a:rPr lang="en-US" dirty="0"/>
                  <a:t>an </a:t>
                </a:r>
                <a:r>
                  <a:rPr lang="en-US" dirty="0" smtClean="0"/>
                  <a:t>exponential time.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553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296" indent="0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approximation: Theorem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11.5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 – set of n points in the plane.</a:t>
            </a:r>
          </a:p>
          <a:p>
            <a:r>
              <a:rPr lang="en-US" dirty="0" smtClean="0"/>
              <a:t>   &gt; 0 is a parameter.</a:t>
            </a:r>
          </a:p>
          <a:p>
            <a:r>
              <a:rPr lang="en-US" dirty="0" smtClean="0"/>
              <a:t>We can compute using randomized algorithm in          time a cover of P </a:t>
            </a:r>
          </a:p>
          <a:p>
            <a:pPr marL="82296" indent="0">
              <a:buNone/>
            </a:pPr>
            <a:r>
              <a:rPr lang="en-US" dirty="0" smtClean="0"/>
              <a:t>   By    unit disks such that:                         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95653"/>
              </p:ext>
            </p:extLst>
          </p:nvPr>
        </p:nvGraphicFramePr>
        <p:xfrm>
          <a:off x="3992669" y="2667000"/>
          <a:ext cx="960331" cy="6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4" name="Equation" r:id="rId3" imgW="419040" imgH="266400" progId="Equation.DSMT4">
                  <p:embed/>
                </p:oleObj>
              </mc:Choice>
              <mc:Fallback>
                <p:oleObj name="Equation" r:id="rId3" imgW="419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2669" y="2667000"/>
                        <a:ext cx="960331" cy="60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3593"/>
              </p:ext>
            </p:extLst>
          </p:nvPr>
        </p:nvGraphicFramePr>
        <p:xfrm>
          <a:off x="1905000" y="3886200"/>
          <a:ext cx="27127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5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3886200"/>
                        <a:ext cx="271272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89647"/>
              </p:ext>
            </p:extLst>
          </p:nvPr>
        </p:nvGraphicFramePr>
        <p:xfrm>
          <a:off x="1828800" y="1828800"/>
          <a:ext cx="381000" cy="4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6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381000" cy="419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360058"/>
              </p:ext>
            </p:extLst>
          </p:nvPr>
        </p:nvGraphicFramePr>
        <p:xfrm>
          <a:off x="2413000" y="3429000"/>
          <a:ext cx="406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7" name="Equation" r:id="rId9" imgW="177480" imgH="164880" progId="Equation.DSMT4">
                  <p:embed/>
                </p:oleObj>
              </mc:Choice>
              <mc:Fallback>
                <p:oleObj name="Equation" r:id="rId9" imgW="177480" imgH="164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429000"/>
                        <a:ext cx="406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4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Theorem 11.5 - Proof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Choose           and consider a randomly    shifted grid             .</a:t>
            </a:r>
          </a:p>
          <a:p>
            <a:r>
              <a:rPr lang="en-US" sz="2800" dirty="0" smtClean="0"/>
              <a:t>Compute </a:t>
            </a:r>
            <a:r>
              <a:rPr lang="en-US" sz="2800" i="1" dirty="0" smtClean="0"/>
              <a:t>used cells</a:t>
            </a:r>
            <a:r>
              <a:rPr lang="en-US" sz="2800" dirty="0" smtClean="0"/>
              <a:t>: grid cells that contain points of P, by computing for each point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its          and sort it in hash table.</a:t>
            </a:r>
          </a:p>
          <a:p>
            <a:r>
              <a:rPr lang="en-US" sz="2800" dirty="0" smtClean="0"/>
              <a:t>    - points of P falling into grid cell   . </a:t>
            </a:r>
          </a:p>
          <a:p>
            <a:r>
              <a:rPr lang="en-US" sz="2800" dirty="0" smtClean="0"/>
              <a:t>Each cell can be covered by             </a:t>
            </a:r>
            <a:r>
              <a:rPr lang="en-US" sz="2800" dirty="0" smtClean="0"/>
              <a:t> unit </a:t>
            </a:r>
            <a:r>
              <a:rPr lang="en-US" sz="2800" dirty="0" smtClean="0"/>
              <a:t>disks-</a:t>
            </a:r>
            <a:r>
              <a:rPr lang="en-US" sz="2800" dirty="0"/>
              <a:t> each unit disk contains a unit square</a:t>
            </a:r>
            <a:r>
              <a:rPr lang="en-US" sz="2800" dirty="0" smtClean="0"/>
              <a:t>, M unit squares cover a cell.</a:t>
            </a:r>
            <a:endParaRPr lang="he-IL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7049"/>
              </p:ext>
            </p:extLst>
          </p:nvPr>
        </p:nvGraphicFramePr>
        <p:xfrm>
          <a:off x="3581400" y="1600200"/>
          <a:ext cx="1219200" cy="53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3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600200"/>
                        <a:ext cx="1219200" cy="530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55506"/>
              </p:ext>
            </p:extLst>
          </p:nvPr>
        </p:nvGraphicFramePr>
        <p:xfrm>
          <a:off x="3047996" y="1255425"/>
          <a:ext cx="914403" cy="3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4" name="Equation" r:id="rId5" imgW="571320" imgH="215640" progId="Equation.DSMT4">
                  <p:embed/>
                </p:oleObj>
              </mc:Choice>
              <mc:Fallback>
                <p:oleObj name="Equation" r:id="rId5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7996" y="1255425"/>
                        <a:ext cx="914403" cy="3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1427"/>
              </p:ext>
            </p:extLst>
          </p:nvPr>
        </p:nvGraphicFramePr>
        <p:xfrm>
          <a:off x="6705600" y="2514600"/>
          <a:ext cx="93617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5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2514600"/>
                        <a:ext cx="93617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45415"/>
              </p:ext>
            </p:extLst>
          </p:nvPr>
        </p:nvGraphicFramePr>
        <p:xfrm>
          <a:off x="2362200" y="3022600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3022600"/>
                        <a:ext cx="838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49584"/>
              </p:ext>
            </p:extLst>
          </p:nvPr>
        </p:nvGraphicFramePr>
        <p:xfrm>
          <a:off x="1905000" y="3514725"/>
          <a:ext cx="4333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7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3514725"/>
                        <a:ext cx="43338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34704"/>
              </p:ext>
            </p:extLst>
          </p:nvPr>
        </p:nvGraphicFramePr>
        <p:xfrm>
          <a:off x="6867299" y="3581400"/>
          <a:ext cx="295501" cy="39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8" name="Equation" r:id="rId13" imgW="126720" imgH="126720" progId="Equation.DSMT4">
                  <p:embed/>
                </p:oleObj>
              </mc:Choice>
              <mc:Fallback>
                <p:oleObj name="Equation" r:id="rId13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299" y="3581400"/>
                        <a:ext cx="295501" cy="390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71729"/>
              </p:ext>
            </p:extLst>
          </p:nvPr>
        </p:nvGraphicFramePr>
        <p:xfrm>
          <a:off x="5867400" y="4080642"/>
          <a:ext cx="1295400" cy="49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9" name="Equation" r:id="rId15" imgW="736560" imgH="279360" progId="Equation.DSMT4">
                  <p:embed/>
                </p:oleObj>
              </mc:Choice>
              <mc:Fallback>
                <p:oleObj name="Equation" r:id="rId15" imgW="736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7400" y="4080642"/>
                        <a:ext cx="1295400" cy="49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4191000" y="4887048"/>
            <a:ext cx="4410301" cy="1666152"/>
            <a:chOff x="3933599" y="4876800"/>
            <a:chExt cx="4410301" cy="1666152"/>
          </a:xfrm>
        </p:grpSpPr>
        <p:grpSp>
          <p:nvGrpSpPr>
            <p:cNvPr id="45" name="Group 44"/>
            <p:cNvGrpSpPr/>
            <p:nvPr/>
          </p:nvGrpSpPr>
          <p:grpSpPr>
            <a:xfrm>
              <a:off x="3933599" y="5346179"/>
              <a:ext cx="1085850" cy="1016093"/>
              <a:chOff x="3581400" y="5101123"/>
              <a:chExt cx="1447800" cy="142938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581400" y="5101123"/>
                <a:ext cx="1447800" cy="14293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43350" y="5514410"/>
                <a:ext cx="723900" cy="68606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591300" y="4876800"/>
              <a:ext cx="1752600" cy="1666152"/>
              <a:chOff x="6591300" y="4876800"/>
              <a:chExt cx="1752600" cy="166615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591300" y="4876800"/>
                <a:ext cx="1752600" cy="1666152"/>
                <a:chOff x="2247900" y="5644412"/>
                <a:chExt cx="876300" cy="908788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438400" y="5860610"/>
                  <a:ext cx="685800" cy="692590"/>
                  <a:chOff x="2438400" y="5860610"/>
                  <a:chExt cx="685800" cy="69259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38400" y="586740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590800" y="586740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2743200" y="586740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895600" y="586740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048000" y="586740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438400" y="58674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438400" y="60198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438400" y="61722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438400" y="63246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438400" y="64770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438400" y="6553200"/>
                    <a:ext cx="6858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124200" y="5860610"/>
                    <a:ext cx="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2705100" y="5644412"/>
                  <a:ext cx="190500" cy="2447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∆</a:t>
                  </a:r>
                  <a:endParaRPr lang="he-IL" sz="8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247900" y="6095788"/>
                  <a:ext cx="190500" cy="2447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∆</a:t>
                  </a:r>
                  <a:endParaRPr lang="he-IL" dirty="0"/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6972300" y="5285622"/>
                <a:ext cx="304800" cy="279406"/>
              </a:xfrm>
              <a:prstGeom prst="rect">
                <a:avLst/>
              </a:prstGeom>
              <a:solidFill>
                <a:srgbClr val="C0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H="1">
              <a:off x="4747988" y="5285622"/>
              <a:ext cx="2224312" cy="354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747988" y="5565028"/>
              <a:ext cx="2224314" cy="562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Theorem 11.5 - proof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  </a:t>
            </a:r>
            <a:r>
              <a:rPr lang="en-US" dirty="0" smtClean="0"/>
              <a:t>, compute </a:t>
            </a:r>
            <a:r>
              <a:rPr lang="en-US" dirty="0" smtClean="0"/>
              <a:t>the </a:t>
            </a:r>
            <a:r>
              <a:rPr lang="en-US" b="1" dirty="0" smtClean="0"/>
              <a:t>minimum</a:t>
            </a:r>
            <a:r>
              <a:rPr lang="en-US" dirty="0" smtClean="0"/>
              <a:t> number </a:t>
            </a:r>
            <a:r>
              <a:rPr lang="en-US" dirty="0"/>
              <a:t>of </a:t>
            </a:r>
            <a:r>
              <a:rPr lang="en-US" dirty="0" smtClean="0"/>
              <a:t>unit disks required to cover    . 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( Bounded by     )</a:t>
            </a:r>
          </a:p>
          <a:p>
            <a:r>
              <a:rPr lang="en-US" dirty="0" smtClean="0"/>
              <a:t>By </a:t>
            </a:r>
            <a:r>
              <a:rPr lang="en-US" dirty="0"/>
              <a:t>Lemma 11.4 </a:t>
            </a:r>
            <a:r>
              <a:rPr lang="en-US" dirty="0" smtClean="0"/>
              <a:t> we can compute it in</a:t>
            </a:r>
          </a:p>
          <a:p>
            <a:pPr marL="82296" indent="0">
              <a:buNone/>
            </a:pPr>
            <a:r>
              <a:rPr lang="en-US" dirty="0" smtClean="0"/>
              <a:t>                 .</a:t>
            </a:r>
            <a:endParaRPr lang="en-US" dirty="0"/>
          </a:p>
          <a:p>
            <a:r>
              <a:rPr lang="en-US" dirty="0" smtClean="0"/>
              <a:t>There are at most     </a:t>
            </a:r>
            <a:r>
              <a:rPr lang="en-US" i="1" dirty="0" smtClean="0"/>
              <a:t>used cells.</a:t>
            </a:r>
          </a:p>
          <a:p>
            <a:r>
              <a:rPr lang="en-US" dirty="0" smtClean="0"/>
              <a:t>Thus the total running time is</a:t>
            </a:r>
          </a:p>
          <a:p>
            <a:pPr marL="0" indent="0">
              <a:buNone/>
            </a:pPr>
            <a:r>
              <a:rPr lang="en-US" dirty="0" smtClean="0"/>
              <a:t>                                     .</a:t>
            </a:r>
            <a:endParaRPr lang="he-IL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2726"/>
              </p:ext>
            </p:extLst>
          </p:nvPr>
        </p:nvGraphicFramePr>
        <p:xfrm>
          <a:off x="3352800" y="12954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954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74162"/>
              </p:ext>
            </p:extLst>
          </p:nvPr>
        </p:nvGraphicFramePr>
        <p:xfrm>
          <a:off x="8305800" y="1676400"/>
          <a:ext cx="44026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676400"/>
                        <a:ext cx="44026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189550"/>
              </p:ext>
            </p:extLst>
          </p:nvPr>
        </p:nvGraphicFramePr>
        <p:xfrm>
          <a:off x="1905000" y="3352800"/>
          <a:ext cx="16700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" name="Equation" r:id="rId7" imgW="749160" imgH="279360" progId="Equation.DSMT4">
                  <p:embed/>
                </p:oleObj>
              </mc:Choice>
              <mc:Fallback>
                <p:oleObj name="Equation" r:id="rId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16700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49741"/>
              </p:ext>
            </p:extLst>
          </p:nvPr>
        </p:nvGraphicFramePr>
        <p:xfrm>
          <a:off x="1828800" y="4953000"/>
          <a:ext cx="385156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8" name="Equation" r:id="rId9" imgW="1765080" imgH="279360" progId="Equation.DSMT4">
                  <p:embed/>
                </p:oleObj>
              </mc:Choice>
              <mc:Fallback>
                <p:oleObj name="Equation" r:id="rId9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8800" y="4953000"/>
                        <a:ext cx="385156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43235"/>
              </p:ext>
            </p:extLst>
          </p:nvPr>
        </p:nvGraphicFramePr>
        <p:xfrm>
          <a:off x="4191000" y="2286000"/>
          <a:ext cx="533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9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91000" y="2286000"/>
                        <a:ext cx="53340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68344"/>
              </p:ext>
            </p:extLst>
          </p:nvPr>
        </p:nvGraphicFramePr>
        <p:xfrm>
          <a:off x="5029200" y="4038600"/>
          <a:ext cx="34425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0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4425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Theorem 11.5 - proof</a:t>
            </a:r>
            <a:endParaRPr lang="he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/>
                <a:r>
                  <a:rPr lang="en-US" dirty="0" smtClean="0"/>
                  <a:t>Total running time: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 marL="82296" indent="0">
                  <a:buNone/>
                </a:pPr>
                <a:endParaRPr lang="en-US" b="1" u="sng" dirty="0" smtClean="0"/>
              </a:p>
              <a:p>
                <a:r>
                  <a:rPr lang="en-US" b="1" u="sng" dirty="0" smtClean="0"/>
                  <a:t>Overall Cover </a:t>
                </a:r>
                <a:r>
                  <a:rPr lang="en-US" dirty="0" smtClean="0"/>
                  <a:t>: merge together the covers of </a:t>
                </a:r>
                <a:r>
                  <a:rPr lang="en-US" dirty="0" smtClean="0"/>
                  <a:t>each used </a:t>
                </a:r>
                <a:r>
                  <a:rPr lang="en-US" dirty="0" smtClean="0"/>
                  <a:t>grid cell .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– Bounding Expectation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                  optimal solution.</a:t>
            </a:r>
          </a:p>
          <a:p>
            <a:r>
              <a:rPr lang="en-US" dirty="0" smtClean="0"/>
              <a:t>We will generate a feasible solution    from</a:t>
            </a:r>
          </a:p>
          <a:p>
            <a:r>
              <a:rPr lang="en-US" dirty="0" smtClean="0"/>
              <a:t>   is one of the possible solutions considered by the algorithm.</a:t>
            </a:r>
          </a:p>
          <a:p>
            <a:r>
              <a:rPr lang="en-US" dirty="0" smtClean="0"/>
              <a:t>    - set of disks of the optimal solution that intersect    .</a:t>
            </a:r>
          </a:p>
          <a:p>
            <a:r>
              <a:rPr lang="en-US" dirty="0" smtClean="0"/>
              <a:t>Consider the multi-set </a:t>
            </a:r>
          </a:p>
          <a:p>
            <a:r>
              <a:rPr lang="en-US" dirty="0" smtClean="0"/>
              <a:t>The algorithm returns for each grid cell  </a:t>
            </a:r>
            <a:r>
              <a:rPr lang="en-US" u="sng" dirty="0" smtClean="0"/>
              <a:t>minimal cover</a:t>
            </a:r>
            <a:r>
              <a:rPr lang="en-US" dirty="0" smtClean="0"/>
              <a:t>, that is </a:t>
            </a:r>
            <a:r>
              <a:rPr lang="en-US" u="sng" dirty="0" smtClean="0"/>
              <a:t>of a size at most</a:t>
            </a:r>
            <a:r>
              <a:rPr lang="en-US" dirty="0" smtClean="0"/>
              <a:t>     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*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61293"/>
              </p:ext>
            </p:extLst>
          </p:nvPr>
        </p:nvGraphicFramePr>
        <p:xfrm>
          <a:off x="1878330" y="1066800"/>
          <a:ext cx="216027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0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8330" y="1066800"/>
                        <a:ext cx="216027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9263"/>
              </p:ext>
            </p:extLst>
          </p:nvPr>
        </p:nvGraphicFramePr>
        <p:xfrm>
          <a:off x="7391400" y="1600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1" name="Equation" r:id="rId6" imgW="126720" imgH="203040" progId="Equation.DSMT4">
                  <p:embed/>
                </p:oleObj>
              </mc:Choice>
              <mc:Fallback>
                <p:oleObj name="Equation" r:id="rId6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1400" y="1600200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98571"/>
              </p:ext>
            </p:extLst>
          </p:nvPr>
        </p:nvGraphicFramePr>
        <p:xfrm>
          <a:off x="8610600" y="1676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2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1676400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81831"/>
              </p:ext>
            </p:extLst>
          </p:nvPr>
        </p:nvGraphicFramePr>
        <p:xfrm>
          <a:off x="1828800" y="20574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3" name="Equation" r:id="rId10" imgW="126720" imgH="203040" progId="Equation.DSMT4">
                  <p:embed/>
                </p:oleObj>
              </mc:Choice>
              <mc:Fallback>
                <p:oleObj name="Equation" r:id="rId10" imgW="1267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00377"/>
              </p:ext>
            </p:extLst>
          </p:nvPr>
        </p:nvGraphicFramePr>
        <p:xfrm>
          <a:off x="1828800" y="2743200"/>
          <a:ext cx="457200" cy="63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4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8800" y="2743200"/>
                        <a:ext cx="457200" cy="633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61435"/>
              </p:ext>
            </p:extLst>
          </p:nvPr>
        </p:nvGraphicFramePr>
        <p:xfrm>
          <a:off x="3352800" y="3276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5" name="Equation" r:id="rId14" imgW="126720" imgH="126720" progId="Equation.DSMT4">
                  <p:embed/>
                </p:oleObj>
              </mc:Choice>
              <mc:Fallback>
                <p:oleObj name="Equation" r:id="rId1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32766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20762"/>
              </p:ext>
            </p:extLst>
          </p:nvPr>
        </p:nvGraphicFramePr>
        <p:xfrm>
          <a:off x="5486400" y="3352800"/>
          <a:ext cx="1193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6" name="Equation" r:id="rId16" imgW="583920" imgH="431640" progId="Equation.DSMT4">
                  <p:embed/>
                </p:oleObj>
              </mc:Choice>
              <mc:Fallback>
                <p:oleObj name="Equation" r:id="rId16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86400" y="3352800"/>
                        <a:ext cx="11938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646"/>
              </p:ext>
            </p:extLst>
          </p:nvPr>
        </p:nvGraphicFramePr>
        <p:xfrm>
          <a:off x="8001000" y="4114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7" name="Equation" r:id="rId18" imgW="126720" imgH="126720" progId="Equation.DSMT4">
                  <p:embed/>
                </p:oleObj>
              </mc:Choice>
              <mc:Fallback>
                <p:oleObj name="Equation" r:id="rId18" imgW="12672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1148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74322"/>
              </p:ext>
            </p:extLst>
          </p:nvPr>
        </p:nvGraphicFramePr>
        <p:xfrm>
          <a:off x="7848600" y="4419600"/>
          <a:ext cx="48005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8" name="Equation" r:id="rId20" imgW="228600" imgH="253800" progId="Equation.DSMT4">
                  <p:embed/>
                </p:oleObj>
              </mc:Choice>
              <mc:Fallback>
                <p:oleObj name="Equation" r:id="rId20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48600" y="4419600"/>
                        <a:ext cx="48005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uble Bracket 12"/>
          <p:cNvSpPr/>
          <p:nvPr/>
        </p:nvSpPr>
        <p:spPr>
          <a:xfrm>
            <a:off x="1905000" y="5181600"/>
            <a:ext cx="28956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r>
              <a:rPr lang="en-US" sz="2800" dirty="0"/>
              <a:t>it returns smallest </a:t>
            </a:r>
          </a:p>
          <a:p>
            <a:r>
              <a:rPr lang="en-US" sz="2800" dirty="0"/>
              <a:t>possible cover</a:t>
            </a:r>
            <a:endParaRPr lang="he-IL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77000" y="4953000"/>
            <a:ext cx="1714499" cy="1562100"/>
            <a:chOff x="3276600" y="3200400"/>
            <a:chExt cx="2019300" cy="1866900"/>
          </a:xfrm>
        </p:grpSpPr>
        <p:sp>
          <p:nvSpPr>
            <p:cNvPr id="15" name="Rectangle 14"/>
            <p:cNvSpPr/>
            <p:nvPr/>
          </p:nvSpPr>
          <p:spPr>
            <a:xfrm>
              <a:off x="3276600" y="3200400"/>
              <a:ext cx="16002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505200"/>
              <a:ext cx="762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4267200"/>
              <a:ext cx="762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3848100" y="34671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3514725" y="3662362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3667125" y="3814762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3924300" y="396716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4038600" y="3794123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4791075" y="49911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52197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041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– Bounding Expectation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cover returned by the algorithm is of a size at most     .</a:t>
            </a:r>
          </a:p>
          <a:p>
            <a:r>
              <a:rPr lang="en-US" dirty="0" smtClean="0"/>
              <a:t>Disk of the optimal solution can appear in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at most 4 times </a:t>
            </a:r>
            <a:r>
              <a:rPr lang="en-US" sz="1800" dirty="0" smtClean="0"/>
              <a:t>(</a:t>
            </a:r>
            <a:r>
              <a:rPr lang="en-US" sz="1800" dirty="0"/>
              <a:t>can intersect at most 4 cells of the </a:t>
            </a:r>
            <a:r>
              <a:rPr lang="en-US" sz="1800" dirty="0" smtClean="0"/>
              <a:t>grid</a:t>
            </a:r>
            <a:r>
              <a:rPr lang="en-US" sz="1800" dirty="0"/>
              <a:t> </a:t>
            </a:r>
            <a:r>
              <a:rPr lang="en-US" sz="1800" dirty="0" smtClean="0"/>
              <a:t>)</a:t>
            </a:r>
            <a:endParaRPr lang="en-US" sz="2400" dirty="0" smtClean="0"/>
          </a:p>
          <a:p>
            <a:r>
              <a:rPr lang="en-US" dirty="0" smtClean="0"/>
              <a:t>Disk        will appear in    more than   once        it is not fully contained in a grid cell of            .</a:t>
            </a:r>
          </a:p>
          <a:p>
            <a:r>
              <a:rPr lang="en-US" dirty="0" smtClean="0"/>
              <a:t>By Lemma 11.3  the probability for that is bounded by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00447"/>
              </p:ext>
            </p:extLst>
          </p:nvPr>
        </p:nvGraphicFramePr>
        <p:xfrm>
          <a:off x="4267200" y="1665515"/>
          <a:ext cx="381000" cy="54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6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1665515"/>
                        <a:ext cx="381000" cy="54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73583"/>
              </p:ext>
            </p:extLst>
          </p:nvPr>
        </p:nvGraphicFramePr>
        <p:xfrm>
          <a:off x="1828800" y="280035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7" name="Equation" r:id="rId5" imgW="126720" imgH="203040" progId="Equation.DSMT4">
                  <p:embed/>
                </p:oleObj>
              </mc:Choice>
              <mc:Fallback>
                <p:oleObj name="Equation" r:id="rId5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800350"/>
                        <a:ext cx="381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0883"/>
              </p:ext>
            </p:extLst>
          </p:nvPr>
        </p:nvGraphicFramePr>
        <p:xfrm>
          <a:off x="2667000" y="3429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8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3429000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01876"/>
              </p:ext>
            </p:extLst>
          </p:nvPr>
        </p:nvGraphicFramePr>
        <p:xfrm>
          <a:off x="5791200" y="3429000"/>
          <a:ext cx="368301" cy="38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9" name="Equation" r:id="rId9" imgW="126720" imgH="203040" progId="Equation.DSMT4">
                  <p:embed/>
                </p:oleObj>
              </mc:Choice>
              <mc:Fallback>
                <p:oleObj name="Equation" r:id="rId9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200" y="3429000"/>
                        <a:ext cx="368301" cy="38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2996"/>
              </p:ext>
            </p:extLst>
          </p:nvPr>
        </p:nvGraphicFramePr>
        <p:xfrm>
          <a:off x="2971800" y="4396520"/>
          <a:ext cx="1219200" cy="52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0" name="Equation" r:id="rId11" imgW="583920" imgH="253800" progId="Equation.DSMT4">
                  <p:embed/>
                </p:oleObj>
              </mc:Choice>
              <mc:Fallback>
                <p:oleObj name="Equation" r:id="rId11" imgW="5839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96520"/>
                        <a:ext cx="1219200" cy="529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45007"/>
              </p:ext>
            </p:extLst>
          </p:nvPr>
        </p:nvGraphicFramePr>
        <p:xfrm>
          <a:off x="3935412" y="5410200"/>
          <a:ext cx="2600148" cy="54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1" name="Equation" r:id="rId13" imgW="1206360" imgH="253800" progId="Equation.DSMT4">
                  <p:embed/>
                </p:oleObj>
              </mc:Choice>
              <mc:Fallback>
                <p:oleObj name="Equation" r:id="rId13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5412" y="5410200"/>
                        <a:ext cx="2600148" cy="54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19042"/>
              </p:ext>
            </p:extLst>
          </p:nvPr>
        </p:nvGraphicFramePr>
        <p:xfrm>
          <a:off x="2990850" y="1838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90850" y="1838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-Right Arrow 12"/>
          <p:cNvSpPr/>
          <p:nvPr/>
        </p:nvSpPr>
        <p:spPr>
          <a:xfrm>
            <a:off x="2819400" y="4038600"/>
            <a:ext cx="533400" cy="2286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2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– Bounding Expectation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143000"/>
                <a:ext cx="7498080" cy="51054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dirty="0"/>
              </a:p>
              <a:p>
                <a:pPr marL="82296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running time can be improved to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143000"/>
                <a:ext cx="7498080" cy="5105400"/>
              </a:xfrm>
              <a:blipFill rotWithShape="1">
                <a:blip r:embed="rId3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1215"/>
              </p:ext>
            </p:extLst>
          </p:nvPr>
        </p:nvGraphicFramePr>
        <p:xfrm>
          <a:off x="7897906" y="5562600"/>
          <a:ext cx="94129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7" name="Equation" r:id="rId4" imgW="380880" imgH="215640" progId="Equation.DSMT4">
                  <p:embed/>
                </p:oleObj>
              </mc:Choice>
              <mc:Fallback>
                <p:oleObj name="Equation" r:id="rId4" imgW="380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97906" y="5562600"/>
                        <a:ext cx="94129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57161517"/>
              </p:ext>
            </p:extLst>
          </p:nvPr>
        </p:nvGraphicFramePr>
        <p:xfrm>
          <a:off x="2012950" y="1905000"/>
          <a:ext cx="5688013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8" name="Equation" r:id="rId6" imgW="2730240" imgH="1358640" progId="Equation.DSMT4">
                  <p:embed/>
                </p:oleObj>
              </mc:Choice>
              <mc:Fallback>
                <p:oleObj name="Equation" r:id="rId6" imgW="2730240" imgH="135864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905000"/>
                        <a:ext cx="5688013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7081"/>
              </p:ext>
            </p:extLst>
          </p:nvPr>
        </p:nvGraphicFramePr>
        <p:xfrm>
          <a:off x="1447800" y="1219200"/>
          <a:ext cx="701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9" name="Equation" r:id="rId8" imgW="3504960" imgH="279360" progId="Equation.DSMT4">
                  <p:embed/>
                </p:oleObj>
              </mc:Choice>
              <mc:Fallback>
                <p:oleObj name="Equation" r:id="rId8" imgW="350496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701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5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779" y="2658070"/>
            <a:ext cx="625902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Shifting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Quadtrees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6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Reminder- compressed </a:t>
            </a:r>
            <a:r>
              <a:rPr lang="en-US" dirty="0" err="1" smtClean="0"/>
              <a:t>quadtree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Discussion about </a:t>
                </a:r>
                <a:r>
                  <a:rPr lang="en-US" sz="2800" dirty="0" err="1" smtClean="0"/>
                  <a:t>quadtrees</a:t>
                </a:r>
                <a:r>
                  <a:rPr lang="en-US" sz="2800" dirty="0"/>
                  <a:t>:</a:t>
                </a:r>
                <a:endParaRPr lang="en-US" sz="2800" dirty="0" smtClean="0"/>
              </a:p>
              <a:p>
                <a:pPr marL="457200" indent="-457200"/>
                <a:r>
                  <a:rPr lang="en-US" sz="2800" dirty="0" smtClean="0"/>
                  <a:t>A </a:t>
                </a:r>
                <a:r>
                  <a:rPr lang="en-US" sz="2800" dirty="0"/>
                  <a:t>node </a:t>
                </a:r>
                <a:r>
                  <a:rPr lang="en-US" sz="2800" dirty="0" smtClean="0"/>
                  <a:t>that </a:t>
                </a:r>
                <a:r>
                  <a:rPr lang="en-US" sz="2800" dirty="0"/>
                  <a:t>corresponds to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of </a:t>
                </a:r>
                <a:r>
                  <a:rPr lang="en-US" sz="2800" dirty="0" err="1" smtClean="0"/>
                  <a:t>sidelength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has </a:t>
                </a:r>
                <a:r>
                  <a:rPr lang="en-US" sz="2800" i="1" dirty="0"/>
                  <a:t>level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.</a:t>
                </a:r>
              </a:p>
              <a:p>
                <a:r>
                  <a:rPr lang="en-US" sz="2800" dirty="0" smtClean="0"/>
                  <a:t>Leaves can be either cells or the points themselves.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82296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94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225" y="3581400"/>
            <a:ext cx="6784975" cy="24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1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400" dirty="0" smtClean="0"/>
                  <a:t>Example – General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400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3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439" b="-2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73" y="1219200"/>
            <a:ext cx="6502654" cy="4937125"/>
          </a:xfrm>
        </p:spPr>
      </p:pic>
    </p:spTree>
    <p:extLst>
      <p:ext uri="{BB962C8B-B14F-4D97-AF65-F5344CB8AC3E}">
        <p14:creationId xmlns:p14="http://schemas.microsoft.com/office/powerpoint/2010/main" val="2525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Shifting One Dimensional </a:t>
            </a:r>
            <a:r>
              <a:rPr lang="en-US" dirty="0" err="1" smtClean="0"/>
              <a:t>Quadtree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 – set of n points contained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den>
                        </m:f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Randomly and uniformly choose a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one dimensional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using the interval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for the root cell.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70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</a:t>
            </a:r>
            <a:r>
              <a:rPr lang="en-US" dirty="0"/>
              <a:t>Dimensional Shifted </a:t>
            </a:r>
            <a:r>
              <a:rPr lang="en-US" dirty="0" err="1"/>
              <a:t>Quadtree</a:t>
            </a:r>
            <a:r>
              <a:rPr lang="he-IL" dirty="0"/>
              <a:t>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67" y="1158875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2588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Index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be two real numbers.  Assume these numbers in base 2, are written as                          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𝑏𝑖𝑡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index of the first bit after the period in which they differ.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 smtClean="0"/>
                  <a:t>bit</a:t>
                </a:r>
                <a:r>
                  <a:rPr lang="en-US" baseline="-25000" dirty="0"/>
                  <a:t>∆</a:t>
                </a:r>
                <a:r>
                  <a:rPr lang="en-US" dirty="0"/>
                  <a:t>(7/8=0.111</a:t>
                </a:r>
                <a:r>
                  <a:rPr lang="en-US" baseline="-25000" dirty="0"/>
                  <a:t>2</a:t>
                </a:r>
                <a:r>
                  <a:rPr lang="en-US" dirty="0"/>
                  <a:t>, 3/4=0.110</a:t>
                </a:r>
                <a:r>
                  <a:rPr lang="en-US" baseline="-25000" dirty="0"/>
                  <a:t>2</a:t>
                </a:r>
                <a:r>
                  <a:rPr lang="en-US" dirty="0"/>
                  <a:t>) = 3 </a:t>
                </a:r>
                <a:br>
                  <a:rPr lang="en-US" dirty="0"/>
                </a:b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45" t="-1912" r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Shifting One Dimensional </a:t>
            </a:r>
            <a:r>
              <a:rPr lang="en-US" dirty="0" err="1"/>
              <a:t>Quadtree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let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𝑏𝑖𝑡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This is the last level of the shifted grid that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in the same interval.</a:t>
                </a:r>
              </a:p>
              <a:p>
                <a:r>
                  <a:rPr lang="en-US" dirty="0" smtClean="0"/>
                  <a:t>This is the level of the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that is the least common ancestor containing both numbers.</a:t>
                </a:r>
              </a:p>
              <a:p>
                <a:r>
                  <a:rPr lang="en-US" dirty="0" smtClean="0"/>
                  <a:t>That is, the level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𝑙𝑐𝑎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Example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27457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Without Shifting</a:t>
            </a:r>
            <a:r>
              <a:rPr lang="he-I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4000" dirty="0" smtClean="0"/>
                  <a:t>We </a:t>
                </a:r>
                <a:r>
                  <a:rPr lang="en-US" sz="4000" dirty="0"/>
                  <a:t>assume </a:t>
                </a:r>
                <a:r>
                  <a:rPr lang="en-US" sz="40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dirty="0" smtClean="0"/>
                  <a:t> can be computed in </a:t>
                </a:r>
                <a:r>
                  <a:rPr lang="en-US" sz="4000" dirty="0"/>
                  <a:t>constant time.</a:t>
                </a:r>
              </a:p>
              <a:p>
                <a:r>
                  <a:rPr lang="en-US" sz="4000" dirty="0"/>
                  <a:t>Interestingly</a:t>
                </a:r>
                <a:r>
                  <a:rPr lang="en-US" sz="4000" dirty="0" smtClean="0"/>
                  <a:t>, </a:t>
                </a:r>
                <a:r>
                  <a:rPr lang="en-US" sz="4000" dirty="0"/>
                  <a:t>t</a:t>
                </a:r>
                <a:r>
                  <a:rPr lang="en-US" sz="4000" dirty="0" smtClean="0"/>
                  <a:t>he </a:t>
                </a:r>
                <a:r>
                  <a:rPr lang="en-US" sz="4000" dirty="0"/>
                  <a:t>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dirty="0"/>
                  <a:t> depends only on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4000" dirty="0" smtClean="0"/>
                  <a:t>, but </a:t>
                </a:r>
                <a:r>
                  <a:rPr lang="en-US" sz="4000" dirty="0"/>
                  <a:t>independent of the other points of </a:t>
                </a:r>
                <a:r>
                  <a:rPr lang="en-US" sz="4000" dirty="0" smtClean="0"/>
                  <a:t>P .</a:t>
                </a:r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4343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11.7 </a:t>
            </a:r>
            <a:r>
              <a:rPr lang="en-US" sz="2400" dirty="0" smtClean="0"/>
              <a:t>(exercise)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43000"/>
                <a:ext cx="749808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two numbers , and consider a random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we have </a:t>
                </a:r>
              </a:p>
              <a:p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r>
                  <a:rPr lang="en-US" sz="2500" dirty="0" smtClean="0"/>
                  <a:t>This Lemma bounds the probability that the 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/>
                      </a:rPr>
                      <m:t>𝑙𝑐𝑎</m:t>
                    </m:r>
                    <m:d>
                      <m:d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5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500" b="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500" dirty="0" smtClean="0"/>
                  <a:t> of  </a:t>
                </a:r>
                <a:r>
                  <a:rPr lang="en-US" sz="2500" dirty="0" smtClean="0"/>
                  <a:t>two </a:t>
                </a:r>
                <a:r>
                  <a:rPr lang="en-US" sz="2500" dirty="0" smtClean="0"/>
                  <a:t>numbers is in charge of an interval that is considerably longer than the difference between them</a:t>
                </a:r>
                <a:r>
                  <a:rPr lang="en-US" sz="2400" dirty="0" smtClean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Large level= higher in the </a:t>
                </a:r>
                <a:r>
                  <a:rPr lang="en-US" sz="2400" dirty="0" err="1" smtClean="0"/>
                  <a:t>quadtree</a:t>
                </a:r>
                <a:r>
                  <a:rPr lang="en-US" sz="2400" dirty="0" smtClean="0"/>
                  <a:t>.</a:t>
                </a:r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43000"/>
                <a:ext cx="7498080" cy="5105400"/>
              </a:xfrm>
              <a:blipFill rotWithShape="1">
                <a:blip r:embed="rId2"/>
                <a:stretch>
                  <a:fillRect t="-2509" b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7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Lemma 11.7 </a:t>
            </a:r>
            <a:r>
              <a:rPr lang="en-US" sz="4400" dirty="0"/>
              <a:t>-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r>
                  <a:rPr lang="en-US" sz="11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1200" b="0" i="1" dirty="0" smtClean="0">
                        <a:latin typeface="Cambria Math"/>
                      </a:rPr>
                      <m:t>𝑀</m:t>
                    </m:r>
                    <m:r>
                      <a:rPr lang="en-US" sz="112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11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1200" b="0" i="1" dirty="0" smtClean="0">
                            <a:latin typeface="Cambria Math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1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1200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1200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1200" b="0" i="1" dirty="0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1200" dirty="0" smtClean="0"/>
                  <a:t>.</a:t>
                </a:r>
              </a:p>
              <a:p>
                <a:r>
                  <a:rPr lang="en-US" sz="11200" dirty="0" smtClean="0"/>
                  <a:t>Consider shifted partition of the real line by intervals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11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+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1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1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+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1200" dirty="0" smtClean="0"/>
                  <a:t> and a shift </a:t>
                </a:r>
                <a14:m>
                  <m:oMath xmlns:m="http://schemas.openxmlformats.org/officeDocument/2006/math">
                    <m:r>
                      <a:rPr lang="en-US" sz="112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11200" dirty="0" smtClean="0"/>
                  <a:t>.</a:t>
                </a:r>
              </a:p>
              <a:p>
                <a:endParaRPr lang="en-US" sz="5600" i="1" dirty="0" smtClean="0">
                  <a:latin typeface="Cambria Math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20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1200">
                              <a:latin typeface="Cambria Math"/>
                            </a:rPr>
                            <m:t>𝑀</m:t>
                          </m:r>
                          <m:r>
                            <a:rPr lang="en-US" sz="11200">
                              <a:latin typeface="Cambria Math"/>
                            </a:rPr>
                            <m:t>+</m:t>
                          </m:r>
                          <m:r>
                            <a:rPr lang="en-US" sz="1120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12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1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1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120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𝑎𝑟𝑒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𝑑𝑖𝑓𝑓𝑒𝑟𝑒𝑡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𝑖𝑛𝑡𝑒𝑟𝑣𝑎𝑙𝑠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120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𝑖𝑠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𝑖𝑓𝑡𝑒𝑑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1200">
                                  <a:latin typeface="Cambria Math"/>
                                </a:rPr>
                                <m:t>𝑝𝑎𝑟𝑡𝑖𝑡𝑖𝑜𝑛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1200" dirty="0" smtClean="0"/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+</m:t>
                        </m:r>
                        <m:r>
                          <a:rPr lang="en-US" sz="1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1200" b="0" i="1" smtClean="0">
                        <a:latin typeface="Cambria Math"/>
                      </a:rPr>
                      <m:t>=</m:t>
                    </m:r>
                    <m:r>
                      <a:rPr lang="en-US" sz="11200" b="0" i="1" smtClean="0">
                        <a:latin typeface="Cambria Math"/>
                      </a:rPr>
                      <m:t>1</m:t>
                    </m:r>
                    <m:r>
                      <a:rPr lang="en-US" sz="112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1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12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112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1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b="0" i="1" dirty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11200" b="0" i="1" dirty="0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sz="11200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1200" b="0" i="1" dirty="0" smtClean="0">
                        <a:latin typeface="Cambria Math"/>
                      </a:rPr>
                      <m:t>(</m:t>
                    </m:r>
                    <m:r>
                      <a:rPr lang="en-US" sz="11200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1200" b="0" i="1" dirty="0" smtClean="0">
                        <a:latin typeface="Cambria Math"/>
                        <a:ea typeface="Cambria Math"/>
                      </a:rPr>
                      <m:t>)≠</m:t>
                    </m:r>
                  </m:oMath>
                </a14:m>
                <a:r>
                  <a:rPr lang="en-US" sz="1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i="1" dirty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1200" i="1" dirty="0">
                            <a:latin typeface="Cambria Math"/>
                          </a:rPr>
                          <m:t>𝑏</m:t>
                        </m:r>
                        <m:r>
                          <a:rPr lang="en-US" sz="112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1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 dirty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11200" i="1" dirty="0">
                                <a:latin typeface="Cambria Math"/>
                              </a:rPr>
                              <m:t>𝑀</m:t>
                            </m:r>
                            <m:r>
                              <a:rPr lang="en-US" sz="11200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1200" i="1" dirty="0">
                        <a:latin typeface="Cambria Math"/>
                      </a:rPr>
                      <m:t>(</m:t>
                    </m:r>
                    <m:r>
                      <a:rPr lang="en-US" sz="1120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1200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1200" dirty="0"/>
              </a:p>
              <a:p>
                <a:endParaRPr lang="en-US" sz="11200" dirty="0"/>
              </a:p>
              <a:p>
                <a:r>
                  <a:rPr lang="en-US" sz="11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1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1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1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1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12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11200" dirty="0" smtClean="0"/>
                  <a:t>, then </a:t>
                </a:r>
                <a:r>
                  <a:rPr lang="en-US" sz="11200" dirty="0"/>
                  <a:t>the highest level such that </a:t>
                </a:r>
                <a:r>
                  <a:rPr lang="en-US" sz="11200" dirty="0" smtClean="0"/>
                  <a:t>both  </a:t>
                </a:r>
                <a14:m>
                  <m:oMath xmlns:m="http://schemas.openxmlformats.org/officeDocument/2006/math">
                    <m:r>
                      <a:rPr lang="en-US" sz="1120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1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1200" b="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200" dirty="0" smtClean="0"/>
                  <a:t> lie </a:t>
                </a:r>
                <a:r>
                  <a:rPr lang="en-US" sz="11200" dirty="0"/>
                  <a:t>in the same shifted interval </a:t>
                </a:r>
                <a:r>
                  <a:rPr lang="en-US" sz="11200" dirty="0" smtClean="0"/>
                  <a:t>is </a:t>
                </a:r>
                <a14:m>
                  <m:oMath xmlns:m="http://schemas.openxmlformats.org/officeDocument/2006/math">
                    <m:r>
                      <a:rPr lang="en-US" sz="11200" b="0" i="1" dirty="0" smtClean="0">
                        <a:latin typeface="Cambria Math"/>
                      </a:rPr>
                      <m:t>𝑀</m:t>
                    </m:r>
                    <m:r>
                      <a:rPr lang="en-US" sz="11200" b="0" i="1" dirty="0" smtClean="0">
                        <a:latin typeface="Cambria Math"/>
                      </a:rPr>
                      <m:t>+</m:t>
                    </m:r>
                    <m:r>
                      <a:rPr lang="en-US" sz="112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1200" dirty="0" smtClean="0"/>
                  <a:t>. </a:t>
                </a:r>
              </a:p>
              <a:p>
                <a:r>
                  <a:rPr lang="en-US" sz="11200" dirty="0" smtClean="0"/>
                  <a:t>As such, going </a:t>
                </a:r>
                <a:r>
                  <a:rPr lang="en-US" sz="11200" dirty="0"/>
                  <a:t>one level down, these numbers are in different intervals.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867" r="-1463" b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Lemma 11.7 </a:t>
            </a:r>
            <a:r>
              <a:rPr lang="en-US" sz="4400" dirty="0"/>
              <a:t>-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𝑀</m:t>
                        </m:r>
                        <m:r>
                          <a:rPr lang="en-US" sz="2400" i="1" dirty="0">
                            <a:latin typeface="Cambria Math"/>
                          </a:rPr>
                          <m:t>+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𝑏</m:t>
                        </m:r>
                        <m:r>
                          <a:rPr lang="en-US" sz="2400" i="1" dirty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)≠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𝑏</m:t>
                        </m:r>
                        <m:r>
                          <a:rPr lang="en-US" sz="2400" i="1" dirty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he-IL" sz="2400" dirty="0"/>
              </a:p>
              <a:p>
                <a:r>
                  <a:rPr lang="en-US" sz="2400" dirty="0" smtClean="0"/>
                  <a:t>By </a:t>
                </a:r>
                <a:r>
                  <a:rPr lang="en-US" sz="2400" dirty="0"/>
                  <a:t>Lemma </a:t>
                </a:r>
                <a:r>
                  <a:rPr lang="en-US" sz="2400" dirty="0" smtClean="0"/>
                  <a:t>11.2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latin typeface="Cambria Math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&gt;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lg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1">
                              <a:latin typeface="Cambria Math"/>
                            </a:rPr>
                            <m:t>𝐏𝐫</m:t>
                          </m:r>
                          <m:r>
                            <a:rPr lang="en-US" sz="2400" i="1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</a:rPr>
                            <m:t>𝐏𝐫</m:t>
                          </m:r>
                          <m:r>
                            <a:rPr lang="en-US" sz="2400" i="1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2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11.8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be two numbers, and consider a random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  For any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we have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Explanation: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𝑔𝑛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57469"/>
              </p:ext>
            </p:extLst>
          </p:nvPr>
        </p:nvGraphicFramePr>
        <p:xfrm>
          <a:off x="2743200" y="3200400"/>
          <a:ext cx="5272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9" name="Equation" r:id="rId4" imgW="2476440" imgH="393480" progId="Equation.DSMT4">
                  <p:embed/>
                </p:oleObj>
              </mc:Choice>
              <mc:Fallback>
                <p:oleObj name="Equation" r:id="rId4" imgW="2476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3200400"/>
                        <a:ext cx="52725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Points in square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73" y="1219200"/>
            <a:ext cx="6502654" cy="4937125"/>
          </a:xfrm>
        </p:spPr>
      </p:pic>
    </p:spTree>
    <p:extLst>
      <p:ext uri="{BB962C8B-B14F-4D97-AF65-F5344CB8AC3E}">
        <p14:creationId xmlns:p14="http://schemas.microsoft.com/office/powerpoint/2010/main" val="3420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</a:t>
            </a:r>
            <a:r>
              <a:rPr lang="en-US" dirty="0" smtClean="0"/>
              <a:t>Dimensional </a:t>
            </a:r>
            <a:r>
              <a:rPr lang="en-US" dirty="0" err="1" smtClean="0"/>
              <a:t>Quadtrees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 –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point uniformly and randomly picked.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shifted and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as the root cell.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two points.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one dimensional </a:t>
                </a:r>
                <a:r>
                  <a:rPr lang="en-US" dirty="0" err="1" smtClean="0"/>
                  <a:t>quadtrees</a:t>
                </a:r>
                <a:r>
                  <a:rPr lang="en-US" dirty="0" smtClean="0"/>
                  <a:t> built on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coordinates of the point set.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14" r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</a:t>
            </a:r>
            <a:r>
              <a:rPr lang="en-US" dirty="0" smtClean="0"/>
              <a:t>Dimensional </a:t>
            </a:r>
            <a:r>
              <a:rPr lang="en-US" dirty="0" err="1"/>
              <a:t>Quadtrees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is a combination of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quadtrees.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level</a:t>
                </a:r>
                <a:r>
                  <a:rPr lang="en-US" dirty="0" smtClean="0"/>
                  <a:t> where p and q get separated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first level in any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quadtrees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level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𝑙𝑐𝑎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?)</m:t>
                        </m:r>
                      </m:e>
                    </m:func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dirty="0" smtClean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independent of the other 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𝑞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well behaved random variable.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09" r="-1301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11.9 (exercise)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any two fix points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For any integer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60260"/>
              </p:ext>
            </p:extLst>
          </p:nvPr>
        </p:nvGraphicFramePr>
        <p:xfrm>
          <a:off x="2286000" y="2667000"/>
          <a:ext cx="47365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4" name="Equation" r:id="rId4" imgW="2374560" imgH="393480" progId="Equation.DSMT4">
                  <p:embed/>
                </p:oleObj>
              </mc:Choice>
              <mc:Fallback>
                <p:oleObj name="Equation" r:id="rId4" imgW="237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473653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16654"/>
              </p:ext>
            </p:extLst>
          </p:nvPr>
        </p:nvGraphicFramePr>
        <p:xfrm>
          <a:off x="2286000" y="3429000"/>
          <a:ext cx="529082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5" name="Equation" r:id="rId6" imgW="2425680" imgH="279360" progId="Equation.DSMT4">
                  <p:embed/>
                </p:oleObj>
              </mc:Choice>
              <mc:Fallback>
                <p:oleObj name="Equation" r:id="rId6" imgW="2425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3429000"/>
                        <a:ext cx="5290821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10942"/>
              </p:ext>
            </p:extLst>
          </p:nvPr>
        </p:nvGraphicFramePr>
        <p:xfrm>
          <a:off x="2286000" y="4191000"/>
          <a:ext cx="449127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6" name="Equation" r:id="rId8" imgW="2145960" imgH="253800" progId="Equation.DSMT4">
                  <p:embed/>
                </p:oleObj>
              </mc:Choice>
              <mc:Fallback>
                <p:oleObj name="Equation" r:id="rId8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449127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0135" y="1905000"/>
            <a:ext cx="5321265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Hierarchical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Representation 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of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a Point Set</a:t>
            </a:r>
          </a:p>
        </p:txBody>
      </p:sp>
    </p:spTree>
    <p:extLst>
      <p:ext uri="{BB962C8B-B14F-4D97-AF65-F5344CB8AC3E}">
        <p14:creationId xmlns:p14="http://schemas.microsoft.com/office/powerpoint/2010/main" val="27066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Space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sz="2600" dirty="0" smtClean="0"/>
                  <a:t>We will carry out the discussion in a more general setting than low dimensional Euclidean space.  We will use the notion of metric space.</a:t>
                </a:r>
                <a:endParaRPr lang="en-US" sz="26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Definition</a:t>
                </a:r>
                <a:r>
                  <a:rPr lang="en-US" sz="26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en-US" sz="2600" u="sng" dirty="0" smtClean="0"/>
                  <a:t>  </a:t>
                </a:r>
                <a:r>
                  <a:rPr lang="en-US" sz="2600" dirty="0" smtClean="0"/>
                  <a:t>A </a:t>
                </a:r>
                <a:r>
                  <a:rPr lang="en-US" sz="2600" b="1" i="1" dirty="0" smtClean="0"/>
                  <a:t>metric space </a:t>
                </a:r>
                <a:r>
                  <a:rPr lang="en-US" sz="2600" dirty="0" smtClean="0"/>
                  <a:t>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600" b="0" i="1" dirty="0" smtClean="0">
                            <a:latin typeface="Cambria Math"/>
                          </a:rPr>
                          <m:t>χ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dirty="0">
                        <a:latin typeface="Cambria Math"/>
                      </a:rPr>
                      <m:t>χ</m:t>
                    </m:r>
                    <m:r>
                      <a:rPr lang="el-GR" sz="2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 is a set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l-GR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dirty="0">
                        <a:latin typeface="Cambria Math"/>
                      </a:rPr>
                      <m:t>χ</m:t>
                    </m:r>
                    <m:r>
                      <a:rPr lang="en-US" sz="2600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l-GR" sz="2600" i="1" dirty="0">
                        <a:latin typeface="Cambria Math"/>
                      </a:rPr>
                      <m:t>χ</m:t>
                    </m:r>
                    <m:r>
                      <a:rPr lang="el-GR" sz="260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l-GR" sz="2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600" dirty="0" smtClean="0"/>
                  <a:t> is a metric</a:t>
                </a:r>
                <a:r>
                  <a:rPr lang="en-US" sz="2600" dirty="0"/>
                  <a:t>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satisfying the following axioms: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0</m:t>
                    </m:r>
                    <m:r>
                      <a:rPr lang="en-US" sz="2600" b="0" i="1" smtClean="0">
                        <a:latin typeface="Cambria Math"/>
                      </a:rPr>
                      <m:t>⇔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b="0" dirty="0" smtClean="0"/>
                  <a:t> 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/>
                  <a:t> 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6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600" dirty="0" smtClean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77674"/>
              </p:ext>
            </p:extLst>
          </p:nvPr>
        </p:nvGraphicFramePr>
        <p:xfrm>
          <a:off x="1676400" y="23622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4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3622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Hierarchically Separated Tree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Definition</a:t>
                </a:r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– Set of elements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– Tree having the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 leaves.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The 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defines </a:t>
                </a:r>
                <a:r>
                  <a:rPr lang="en-US" b="1" i="1" dirty="0" smtClean="0"/>
                  <a:t>Hierarchically Separated Tree (HST)</a:t>
                </a:r>
                <a:r>
                  <a:rPr lang="en-US" dirty="0" smtClean="0"/>
                  <a:t> over the 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if for each vertex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there is associated a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a leaf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descendant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then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he-IL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8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i="1" dirty="0" smtClean="0"/>
                  <a:t>distance</a:t>
                </a:r>
                <a:r>
                  <a:rPr lang="en-US" dirty="0" smtClean="0"/>
                  <a:t> between two leaves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defined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𝑙𝑐𝑎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BHST –  every internal node of H has exactly two </a:t>
                </a:r>
                <a:r>
                  <a:rPr lang="en-US" dirty="0" smtClean="0"/>
                  <a:t>children (B=Binary).</a:t>
                </a:r>
                <a:endParaRPr lang="en-US" dirty="0" smtClean="0"/>
              </a:p>
              <a:p>
                <a:r>
                  <a:rPr lang="en-US" dirty="0" smtClean="0"/>
                  <a:t>It is easy to verify that the distances defined by HST </a:t>
                </a:r>
                <a:r>
                  <a:rPr lang="en-US" dirty="0" smtClean="0"/>
                  <a:t>define </a:t>
                </a:r>
                <a:r>
                  <a:rPr lang="en-US" dirty="0" smtClean="0"/>
                  <a:t>a metric.</a:t>
                </a:r>
              </a:p>
              <a:p>
                <a:r>
                  <a:rPr lang="en-US" dirty="0" smtClean="0"/>
                  <a:t>The metric defined has a very simple structure, and can be easily manipulated algorithmically.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2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HST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498080" cy="51054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point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storing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𝑑𝑖𝑎𝑚𝑒𝑡𝑒𝑟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he-IL" b="0" dirty="0" smtClean="0">
                  <a:ea typeface="Cambria Math"/>
                </a:endParaRPr>
              </a:p>
              <a:p>
                <a:pPr marL="82296" indent="0">
                  <a:buNone/>
                </a:pPr>
                <a:r>
                  <a:rPr lang="en-US" dirty="0" smtClean="0"/>
                  <a:t>                                             </a:t>
                </a:r>
              </a:p>
              <a:p>
                <a:r>
                  <a:rPr lang="en-US" dirty="0" smtClean="0"/>
                  <a:t>We will work with BHST’s, since any HST can be converted into a binary HST in linear time, retaining the underlying distances.</a:t>
                </a:r>
              </a:p>
              <a:p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, we </a:t>
                </a:r>
                <a:r>
                  <a:rPr lang="en-US" dirty="0"/>
                  <a:t>will </a:t>
                </a:r>
                <a:r>
                  <a:rPr lang="en-US" dirty="0" smtClean="0"/>
                  <a:t>associate an </a:t>
                </a:r>
                <a:r>
                  <a:rPr lang="en-US" dirty="0"/>
                  <a:t>arbitrary </a:t>
                </a:r>
                <a:r>
                  <a:rPr lang="en-US" i="1" dirty="0"/>
                  <a:t>representative point </a:t>
                </a:r>
                <a:r>
                  <a:rPr lang="en-US" i="1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i.e</a:t>
                </a:r>
                <a:r>
                  <a:rPr lang="en-US" dirty="0"/>
                  <a:t>,</a:t>
                </a:r>
                <a:r>
                  <a:rPr lang="en-US" dirty="0" smtClean="0"/>
                  <a:t> a point </a:t>
                </a:r>
                <a:r>
                  <a:rPr lang="en-US" dirty="0"/>
                  <a:t>stored in the </a:t>
                </a:r>
                <a:r>
                  <a:rPr lang="en-US" dirty="0" smtClean="0"/>
                  <a:t>sub-tree </a:t>
                </a:r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b="0" i="0" smtClean="0">
                        <a:latin typeface="Cambria Math"/>
                      </a:rPr>
                      <m:t>).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dirty="0" smtClean="0"/>
                  <a:t>require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𝑖𝑙𝑑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498080" cy="5105400"/>
              </a:xfrm>
              <a:blipFill rotWithShape="1">
                <a:blip r:embed="rId2"/>
                <a:stretch>
                  <a:fillRect t="-1673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381000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Space t-approximation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A metric space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said to    </a:t>
                </a:r>
                <a:r>
                  <a:rPr lang="en-US" i="1" dirty="0" smtClean="0"/>
                  <a:t>t-approximate </a:t>
                </a:r>
                <a:r>
                  <a:rPr lang="en-US" dirty="0" smtClean="0"/>
                  <a:t>the metric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                    if they are defined over the same set of points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i="1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i="1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7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82296" indent="0">
                  <a:buNone/>
                </a:pPr>
                <a:r>
                  <a:rPr lang="en-US" dirty="0" smtClean="0"/>
                  <a:t>Given a weighted connected graph 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edges, it is possible to construct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𝑛𝑙𝑜𝑔𝑛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BHST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    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𝑎𝑝𝑝𝑟𝑜𝑥𝑖𝑚𝑎𝑡𝑒𝑠</m:t>
                    </m:r>
                  </m:oMath>
                </a14:m>
                <a:r>
                  <a:rPr lang="en-US" dirty="0" smtClean="0"/>
                  <a:t> the shortest path metric of </a:t>
                </a:r>
                <a:r>
                  <a:rPr lang="en-US" dirty="0"/>
                  <a:t>G </a:t>
                </a:r>
                <a:r>
                  <a:rPr lang="en-US" dirty="0" smtClean="0"/>
                  <a:t>(assigns </a:t>
                </a:r>
                <a:r>
                  <a:rPr lang="en-US" dirty="0"/>
                  <a:t>to every two nodes the weight of the lightest path between </a:t>
                </a:r>
                <a:r>
                  <a:rPr lang="en-US" dirty="0" smtClean="0"/>
                  <a:t>them).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distance of the shortest path between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3" t="-1553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6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err="1" smtClean="0"/>
              <a:t>Unshifted</a:t>
            </a:r>
            <a:r>
              <a:rPr lang="en-US" dirty="0" smtClean="0"/>
              <a:t> Partition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73" y="1219200"/>
            <a:ext cx="6502654" cy="4937125"/>
          </a:xfrm>
        </p:spPr>
      </p:pic>
    </p:spTree>
    <p:extLst>
      <p:ext uri="{BB962C8B-B14F-4D97-AF65-F5344CB8AC3E}">
        <p14:creationId xmlns:p14="http://schemas.microsoft.com/office/powerpoint/2010/main" val="14228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11.13 - Proof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Compute MST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of G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𝑛𝑙𝑜𝑔𝑛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(using Prim's </a:t>
                </a:r>
                <a:r>
                  <a:rPr lang="en-US" dirty="0"/>
                  <a:t>algorithm implemented using a Fibonacci </a:t>
                </a:r>
                <a:r>
                  <a:rPr lang="en-US" dirty="0" smtClean="0"/>
                  <a:t>heap).</a:t>
                </a:r>
              </a:p>
              <a:p>
                <a:r>
                  <a:rPr lang="en-US" u="sng" dirty="0" smtClean="0"/>
                  <a:t>The HST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n-US" u="sng" dirty="0"/>
                  <a:t>is built bottom </a:t>
                </a:r>
                <a:r>
                  <a:rPr lang="en-US" u="sng" dirty="0" smtClean="0"/>
                  <a:t>up:</a:t>
                </a:r>
                <a:endParaRPr lang="en-US" u="sng" dirty="0"/>
              </a:p>
              <a:p>
                <a:r>
                  <a:rPr lang="en-US" dirty="0" smtClean="0"/>
                  <a:t>Sort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edges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in non-decreasing order</a:t>
                </a:r>
                <a:r>
                  <a:rPr lang="en-US" dirty="0"/>
                  <a:t> </a:t>
                </a:r>
                <a:r>
                  <a:rPr lang="en-US" dirty="0" smtClean="0"/>
                  <a:t>, and add them to the graph one by one, starting with an empty graph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7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11.13 </a:t>
            </a:r>
            <a:r>
              <a:rPr lang="en-US" dirty="0" smtClean="0"/>
              <a:t>– Proof(2)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stage, we have a collection of HST’s, each corresponding to a connected component of the current graph.    </a:t>
                </a:r>
              </a:p>
              <a:p>
                <a:r>
                  <a:rPr lang="en-US" dirty="0"/>
                  <a:t>Each added edge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merge two connected  components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merge two corresponding HST’s into a single </a:t>
                </a:r>
                <a:r>
                  <a:rPr lang="en-US" dirty="0"/>
                  <a:t>HST, </a:t>
                </a:r>
                <a:r>
                  <a:rPr lang="en-US" dirty="0"/>
                  <a:t>by adding a new common root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and labeling it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- set of points stored in this sub-tree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as its root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09" r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4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 </a:t>
            </a:r>
            <a:r>
              <a:rPr lang="en-US" dirty="0" smtClean="0"/>
              <a:t>Proof - Approx. factor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143000"/>
                <a:ext cx="7479792" cy="54102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two vertices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the first edge added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are in the same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created by merging two connected components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𝐶𝑥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the lightest edge in the cut,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. As such, any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must contain an edge of weight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heaviest edge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(added last </a:t>
                </a:r>
                <a:r>
                  <a:rPr lang="en-US" dirty="0" smtClean="0"/>
                  <a:t>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dirty="0">
                        <a:latin typeface="Cambria Math"/>
                      </a:rPr>
                      <m:t>∎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143000"/>
                <a:ext cx="7479792" cy="5410200"/>
              </a:xfrm>
              <a:blipFill rotWithShape="1">
                <a:blip r:embed="rId2"/>
                <a:stretch>
                  <a:fillRect t="-2255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6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 - MST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1219200"/>
            <a:ext cx="6503085" cy="4937125"/>
          </a:xfrm>
        </p:spPr>
      </p:pic>
    </p:spTree>
    <p:extLst>
      <p:ext uri="{BB962C8B-B14F-4D97-AF65-F5344CB8AC3E}">
        <p14:creationId xmlns:p14="http://schemas.microsoft.com/office/powerpoint/2010/main" val="14734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Run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1219200"/>
            <a:ext cx="6503085" cy="4937125"/>
          </a:xfrm>
        </p:spPr>
      </p:pic>
    </p:spTree>
    <p:extLst>
      <p:ext uri="{BB962C8B-B14F-4D97-AF65-F5344CB8AC3E}">
        <p14:creationId xmlns:p14="http://schemas.microsoft.com/office/powerpoint/2010/main" val="23351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Run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1219200"/>
            <a:ext cx="6503085" cy="4937125"/>
          </a:xfrm>
        </p:spPr>
      </p:pic>
    </p:spTree>
    <p:extLst>
      <p:ext uri="{BB962C8B-B14F-4D97-AF65-F5344CB8AC3E}">
        <p14:creationId xmlns:p14="http://schemas.microsoft.com/office/powerpoint/2010/main" val="40295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Run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1219200"/>
            <a:ext cx="6503085" cy="4937125"/>
          </a:xfrm>
        </p:spPr>
      </p:pic>
    </p:spTree>
    <p:extLst>
      <p:ext uri="{BB962C8B-B14F-4D97-AF65-F5344CB8AC3E}">
        <p14:creationId xmlns:p14="http://schemas.microsoft.com/office/powerpoint/2010/main" val="17092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Run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4" y="1219200"/>
            <a:ext cx="6492211" cy="4937125"/>
          </a:xfrm>
        </p:spPr>
      </p:pic>
    </p:spTree>
    <p:extLst>
      <p:ext uri="{BB962C8B-B14F-4D97-AF65-F5344CB8AC3E}">
        <p14:creationId xmlns:p14="http://schemas.microsoft.com/office/powerpoint/2010/main" val="17975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Run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4" y="1219200"/>
            <a:ext cx="6492211" cy="4937125"/>
          </a:xfrm>
        </p:spPr>
      </p:pic>
    </p:spTree>
    <p:extLst>
      <p:ext uri="{BB962C8B-B14F-4D97-AF65-F5344CB8AC3E}">
        <p14:creationId xmlns:p14="http://schemas.microsoft.com/office/powerpoint/2010/main" val="435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11.14 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a metric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we can compute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time a </a:t>
                </a:r>
                <a:r>
                  <a:rPr lang="en-US" dirty="0" smtClean="0"/>
                  <a:t>HST,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𝑎𝑝𝑝𝑟𝑜𝑥𝑖𝑚𝑎𝑡𝑒𝑠</m:t>
                    </m:r>
                  </m:oMath>
                </a14:m>
                <a:r>
                  <a:rPr lang="en-US" dirty="0" smtClean="0"/>
                  <a:t> the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u="sng" dirty="0" smtClean="0"/>
                  <a:t>Explanation: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any </a:t>
                </a:r>
                <a:r>
                  <a:rPr lang="en-US" dirty="0"/>
                  <a:t>n-point 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can be represented </a:t>
                </a:r>
                <a:r>
                  <a:rPr lang="en-US" dirty="0"/>
                  <a:t>using the complete graph over </a:t>
                </a:r>
                <a:r>
                  <a:rPr lang="en-US" dirty="0" smtClean="0"/>
                  <a:t>n vertices </a:t>
                </a:r>
                <a:r>
                  <a:rPr lang="en-US" dirty="0"/>
                  <a:t>(with edge weights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). 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edges. Now use Lemma 11.13.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2509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Shifted Partition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73" y="1219200"/>
            <a:ext cx="6502654" cy="4937125"/>
          </a:xfrm>
        </p:spPr>
      </p:pic>
    </p:spTree>
    <p:extLst>
      <p:ext uri="{BB962C8B-B14F-4D97-AF65-F5344CB8AC3E}">
        <p14:creationId xmlns:p14="http://schemas.microsoft.com/office/powerpoint/2010/main" val="8897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11.15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-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u="sng" dirty="0" err="1"/>
                  <a:t>euclidean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metric</a:t>
                </a:r>
                <a:r>
                  <a:rPr lang="en-US" dirty="0" smtClean="0"/>
                  <a:t>) We can construct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( </a:t>
                </a:r>
                <a:r>
                  <a:rPr lang="en-US" u="sng" dirty="0" smtClean="0"/>
                  <a:t>the constant in the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𝑂</m:t>
                    </m:r>
                    <m:r>
                      <a:rPr lang="en-US" b="0" i="1" u="sng" smtClean="0">
                        <a:latin typeface="Cambria Math"/>
                      </a:rPr>
                      <m:t>(∙)</m:t>
                    </m:r>
                  </m:oMath>
                </a14:m>
                <a:r>
                  <a:rPr lang="en-US" u="sng" dirty="0" smtClean="0"/>
                  <a:t> depends exponentially on the dimension</a:t>
                </a:r>
                <a:r>
                  <a:rPr lang="en-US" dirty="0" smtClean="0"/>
                  <a:t>) a BHST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,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𝑎𝑝𝑝𝑟𝑜𝑥𝑖𝑚𝑎𝑡𝑒𝑠</m:t>
                    </m:r>
                  </m:oMath>
                </a14:m>
                <a:r>
                  <a:rPr lang="en-US" dirty="0" smtClean="0"/>
                  <a:t> the distances of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he-IL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)≤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he-I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  <m:r>
                        <a:rPr lang="he-IL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he-I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82296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unique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since </a:t>
                </a:r>
                <a:r>
                  <a:rPr lang="en-US" dirty="0"/>
                  <a:t>for general metric spaces no </a:t>
                </a:r>
                <a:r>
                  <a:rPr lang="en-US" dirty="0" smtClean="0"/>
                  <a:t>HST can </a:t>
                </a:r>
                <a:r>
                  <a:rPr lang="en-US" dirty="0"/>
                  <a:t>be </a:t>
                </a:r>
                <a:r>
                  <a:rPr lang="en-US" dirty="0" smtClean="0"/>
                  <a:t>computed in </a:t>
                </a:r>
                <a:r>
                  <a:rPr lang="en-US" dirty="0" err="1"/>
                  <a:t>subquadratic</a:t>
                </a:r>
                <a:r>
                  <a:rPr lang="en-US" dirty="0"/>
                  <a:t> </a:t>
                </a:r>
                <a:r>
                  <a:rPr lang="en-US" dirty="0" smtClean="0"/>
                  <a:t>time(o(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).</a:t>
                </a:r>
                <a:endParaRPr lang="he-IL" dirty="0"/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3" t="-1314" r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- distance of the shortest path between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Reminder: </a:t>
                </a:r>
                <a:r>
                  <a:rPr lang="en-US" i="1" dirty="0" smtClean="0"/>
                  <a:t>t-spanner</a:t>
                </a:r>
                <a:r>
                  <a:rPr lang="en-US" dirty="0" smtClean="0"/>
                  <a:t> of 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is a 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whose vertices are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: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is a metric.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Reminder: We can compute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𝑠𝑝𝑎𝑛𝑛𝑒𝑟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 edges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 time.</a:t>
                </a:r>
              </a:p>
              <a:p>
                <a:r>
                  <a:rPr lang="en-US" dirty="0" smtClean="0"/>
                  <a:t>For our proof we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89" r="-2602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4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11.15 - Proof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we can compute 2-spanner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be this spanner.</a:t>
                </a:r>
              </a:p>
              <a:p>
                <a:r>
                  <a:rPr lang="en-US" dirty="0" smtClean="0"/>
                  <a:t>Apply Lemma 11.13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resulting HST metric 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)≤</m:t>
                      </m:r>
                      <m:sSub>
                        <m:sSubPr>
                          <m:ctrlPr>
                            <a:rPr lang="he-I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) 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2-spanner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dirty="0" smtClean="0"/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7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Fast&amp;Dirty</a:t>
            </a:r>
            <a:r>
              <a:rPr lang="en-US" dirty="0" smtClean="0"/>
              <a:t> HST in High Dimension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above construction of HST has exponential dependency on the dimension.</a:t>
            </a:r>
          </a:p>
          <a:p>
            <a:r>
              <a:rPr lang="en-US" dirty="0"/>
              <a:t>W</a:t>
            </a:r>
            <a:r>
              <a:rPr lang="en-US" dirty="0" smtClean="0"/>
              <a:t>e will show how we can get an approximate HST of low quality, but in polynomial time in the dimension.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58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11.16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.</a:t>
                </a: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picked uniformly and randomly.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/>
                  <a:t>  shifted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having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as a root cell.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we have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..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and for all pair of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𝑐𝑙𝑜𝑔𝑛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(11.2)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r>
                  <a:rPr lang="en-US" b="1" dirty="0"/>
                  <a:t>I</a:t>
                </a:r>
                <a:r>
                  <a:rPr lang="en-US" b="1" dirty="0" smtClean="0"/>
                  <a:t>ntuition</a:t>
                </a:r>
                <a:r>
                  <a:rPr lang="en-US" dirty="0" smtClean="0"/>
                  <a:t>- if the coordinates are close then the level is getting lower and we can bound the distance.</a:t>
                </a:r>
              </a:p>
              <a:p>
                <a:r>
                  <a:rPr lang="en-US" b="1" dirty="0" smtClean="0"/>
                  <a:t>This implies that </a:t>
                </a:r>
                <a:r>
                  <a:rPr lang="el-GR" b="1" dirty="0" smtClean="0">
                    <a:latin typeface="Cambria Math"/>
                    <a:ea typeface="Cambria Math"/>
                  </a:rPr>
                  <a:t>τ</a:t>
                </a:r>
                <a:r>
                  <a:rPr lang="en-US" b="1" dirty="0" smtClean="0">
                    <a:latin typeface="Cambria Math"/>
                    <a:ea typeface="Cambria Math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</m:e>
                    </m:rad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𝒂𝒑𝒑𝒓𝒐𝒙𝒊𝒎𝒂𝒕𝒆</m:t>
                    </m:r>
                  </m:oMath>
                </a14:m>
                <a:r>
                  <a:rPr lang="en-US" b="1" dirty="0" smtClean="0"/>
                  <a:t> HST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</m:oMath>
                </a14:m>
                <a:endParaRPr lang="he-I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4" t="-2270"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11.16-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0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coordinate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dirty="0" smtClean="0"/>
                  <a:t>By corollary 11.8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0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𝑐𝑙𝑜𝑔𝑛</m:t>
                        </m:r>
                      </m:e>
                    </m:d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𝑐𝑙𝑜𝑔𝑛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&gt;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𝑐𝑙𝑜𝑔𝑛</m:t>
                        </m:r>
                      </m:e>
                    </m:d>
                    <m:r>
                      <a:rPr lang="en-US" sz="3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coordinates,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pairs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By union bound: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2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11.16 – Proof(2)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With probability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the level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𝑙𝑐𝑎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/>
                  <a:t>  is at most </a:t>
                </a: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𝑐𝑙𝑜𝑔𝑛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𝑙𝑜𝑔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𝑐𝑙𝑜𝑔𝑛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diameter of a cell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82296" indent="0">
                  <a:buNone/>
                </a:pPr>
                <a:r>
                  <a:rPr lang="en-US" sz="2600" dirty="0" smtClean="0"/>
                  <a:t>(clue: diameter of d-dimensional unit cube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600" dirty="0" smtClean="0"/>
                  <a:t>)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>
                    <a:latin typeface="Cambria Math"/>
                    <a:ea typeface="Cambria Math"/>
                  </a:rPr>
                  <a:t> 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𝑎𝑝𝑝𝑟𝑜𝑥𝑖𝑚𝑎𝑡𝑒</m:t>
                    </m:r>
                  </m:oMath>
                </a14:m>
                <a:r>
                  <a:rPr lang="en-US" dirty="0" smtClean="0"/>
                  <a:t> HST.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11.17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143000"/>
                <a:ext cx="7498080" cy="5105400"/>
              </a:xfrm>
            </p:spPr>
            <p:txBody>
              <a:bodyPr>
                <a:normAutofit/>
              </a:bodyPr>
              <a:lstStyle/>
              <a:p>
                <a:pPr marL="813816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can check that </a:t>
                </a:r>
                <a:r>
                  <a:rPr lang="en-US" b="1" dirty="0" smtClean="0"/>
                  <a:t>(11.2):</a:t>
                </a:r>
                <a:endParaRPr lang="en-US" b="1" dirty="0"/>
              </a:p>
              <a:p>
                <a:pPr marL="356616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𝑐𝑙𝑜𝑔𝑛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56616" lvl="1" indent="0">
                  <a:buNone/>
                </a:pPr>
                <a:r>
                  <a:rPr lang="en-US" dirty="0"/>
                  <a:t>holds for a </a:t>
                </a:r>
                <a:r>
                  <a:rPr lang="en-US" dirty="0" err="1"/>
                  <a:t>quadtree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τ</m:t>
                    </m:r>
                  </m:oMath>
                </a14:m>
                <a:r>
                  <a:rPr lang="en-US" dirty="0"/>
                  <a:t> computed by the algorithm of Lemma 11.16 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𝑑𝑛𝑙𝑜𝑔𝑛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time. </a:t>
                </a:r>
                <a:endParaRPr lang="he-IL" dirty="0"/>
              </a:p>
              <a:p>
                <a:pPr marL="356616" lvl="1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143000"/>
                <a:ext cx="7498080" cy="5105400"/>
              </a:xfrm>
              <a:blipFill rotWithShape="1">
                <a:blip r:embed="rId2"/>
                <a:stretch>
                  <a:fillRect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11.17 –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If it doesn’t hold, there must be two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a coordinate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3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/>
                      </a:rPr>
                      <m:t>&gt;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3000" dirty="0" smtClean="0"/>
                  <a:t> for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</a:rPr>
                      <m:t>  </m:t>
                    </m:r>
                    <m:r>
                      <a:rPr lang="en-US" sz="3000" b="0" i="1" dirty="0" smtClean="0">
                        <a:latin typeface="Cambria Math"/>
                      </a:rPr>
                      <m:t>𝑡</m:t>
                    </m:r>
                    <m:r>
                      <a:rPr lang="en-US" sz="30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𝑐𝑙𝑜𝑔𝑛</m:t>
                    </m:r>
                  </m:oMath>
                </a14:m>
                <a:r>
                  <a:rPr lang="en-US" sz="3000" dirty="0" smtClean="0"/>
                  <a:t> .</a:t>
                </a:r>
              </a:p>
              <a:p>
                <a:r>
                  <a:rPr lang="en-US" dirty="0" smtClean="0"/>
                  <a:t>If there are two such bad points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𝑗𝑡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coordinate, then there are two bad points that are consecutive in order along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coordinate.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𝑙𝑐𝑎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the one dimensional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on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coordinate.    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813" b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en-US" dirty="0" smtClean="0"/>
              <a:t>Claim </a:t>
            </a:r>
            <a:r>
              <a:rPr lang="en-US" dirty="0"/>
              <a:t>11.17 </a:t>
            </a:r>
            <a:r>
              <a:rPr lang="en-US" dirty="0" smtClean="0"/>
              <a:t>– Proof(2)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143000"/>
                <a:ext cx="7498080" cy="51054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- point with maximal value                       in the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coordinate that is                    still in the left sub-tree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.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point with </a:t>
                </a:r>
                <a:r>
                  <a:rPr lang="en-US" dirty="0" smtClean="0"/>
                  <a:t>minimal value                          </a:t>
                </a:r>
                <a:r>
                  <a:rPr lang="en-US" dirty="0"/>
                  <a:t>in the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coordinate </a:t>
                </a:r>
                <a:r>
                  <a:rPr lang="en-US" dirty="0"/>
                  <a:t>that </a:t>
                </a:r>
                <a:r>
                  <a:rPr lang="en-US" dirty="0" smtClean="0"/>
                  <a:t>is                     </a:t>
                </a:r>
                <a:r>
                  <a:rPr lang="en-US" dirty="0"/>
                  <a:t>still </a:t>
                </a:r>
                <a:r>
                  <a:rPr lang="en-US" dirty="0" smtClean="0"/>
                  <a:t>in the right sub-tree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Clearly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𝑙𝑐𝑎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are consecutive in the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according to the value in</a:t>
                </a:r>
                <a:r>
                  <a:rPr lang="en-US" dirty="0"/>
                  <a:t> in the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 smtClean="0"/>
                  <a:t>coordinate.</a:t>
                </a: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143000"/>
                <a:ext cx="7498080" cy="5105400"/>
              </a:xfrm>
              <a:blipFill rotWithShape="1">
                <a:blip r:embed="rId2"/>
                <a:stretch>
                  <a:fillRect t="-2389" r="-3821" b="-108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48" y="1219200"/>
            <a:ext cx="3027218" cy="30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Shifted </a:t>
            </a:r>
            <a:r>
              <a:rPr lang="en-US" sz="3600" dirty="0" smtClean="0"/>
              <a:t>Partition </a:t>
            </a:r>
            <a:r>
              <a:rPr lang="en-US" sz="3600" dirty="0"/>
              <a:t>of </a:t>
            </a:r>
            <a:r>
              <a:rPr lang="en-US" sz="3600" dirty="0" smtClean="0"/>
              <a:t>the Real 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&gt;0 – real number.</a:t>
            </a:r>
          </a:p>
          <a:p>
            <a:r>
              <a:rPr lang="en-US" dirty="0" smtClean="0"/>
              <a:t>b – uniformly distributed number in </a:t>
            </a:r>
            <a:r>
              <a:rPr lang="en-US" sz="2800" dirty="0" smtClean="0"/>
              <a:t>[0,</a:t>
            </a:r>
            <a:r>
              <a:rPr lang="el-GR" sz="2800" dirty="0"/>
              <a:t> </a:t>
            </a:r>
            <a:r>
              <a:rPr lang="el-GR" sz="2800" dirty="0" smtClean="0"/>
              <a:t>Δ</a:t>
            </a:r>
            <a:r>
              <a:rPr lang="en-US" sz="2800" dirty="0" smtClean="0"/>
              <a:t>].</a:t>
            </a:r>
          </a:p>
          <a:p>
            <a:r>
              <a:rPr lang="en-US" dirty="0" smtClean="0"/>
              <a:t>This induces a natural partition of the real line into intervals, by the function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Each interval has size </a:t>
            </a:r>
            <a:r>
              <a:rPr lang="el-GR" dirty="0" smtClean="0"/>
              <a:t>Δ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 origin is shifted to the right by </a:t>
            </a:r>
            <a:r>
              <a:rPr lang="en-US" dirty="0" smtClean="0"/>
              <a:t>a random </a:t>
            </a:r>
            <a:r>
              <a:rPr lang="en-US" dirty="0" smtClean="0"/>
              <a:t>amount b.</a:t>
            </a:r>
          </a:p>
          <a:p>
            <a:pPr marL="82296" indent="0">
              <a:buNone/>
            </a:pPr>
            <a:r>
              <a:rPr lang="en-US" sz="2000" dirty="0" smtClean="0"/>
              <a:t>(illustration on board)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72271"/>
              </p:ext>
            </p:extLst>
          </p:nvPr>
        </p:nvGraphicFramePr>
        <p:xfrm>
          <a:off x="3506787" y="3276600"/>
          <a:ext cx="24368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" name="Equation" r:id="rId3" imgW="1079280" imgH="431640" progId="Equation.DSMT4">
                  <p:embed/>
                </p:oleObj>
              </mc:Choice>
              <mc:Fallback>
                <p:oleObj name="Equation" r:id="rId3" imgW="1079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7" y="3276600"/>
                        <a:ext cx="24368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4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11.17 – Proof 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143000"/>
                <a:ext cx="749808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As such </a:t>
                </a: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̀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This fails for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coordinate.</a:t>
                </a:r>
              </a:p>
              <a:p>
                <a:pPr marL="82296" indent="0">
                  <a:buNone/>
                </a:pPr>
                <a:r>
                  <a:rPr lang="en-US" u="sng" dirty="0" smtClean="0"/>
                  <a:t>Conclusion:</a:t>
                </a:r>
                <a:endParaRPr lang="he-IL" u="sng" dirty="0"/>
              </a:p>
              <a:p>
                <a:r>
                  <a:rPr lang="en-US" dirty="0" smtClean="0"/>
                  <a:t>to verify </a:t>
                </a:r>
                <a:r>
                  <a:rPr lang="en-US" b="1" dirty="0" smtClean="0"/>
                  <a:t>(11.2) </a:t>
                </a:r>
                <a:r>
                  <a:rPr lang="en-US" dirty="0" smtClean="0"/>
                  <a:t>on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coordinate, we sort the points according to their order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coordinate and verify it for each consecutive pair.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per coordinate,  since we can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in constant time </a:t>
                </a:r>
                <a:r>
                  <a:rPr lang="en-US" sz="2700" dirty="0" smtClean="0"/>
                  <a:t>(assumption)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Doing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coordinates takes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𝑛𝑙𝑜𝑔𝑛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overall.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  <a:p>
                <a:pPr marL="82296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143000"/>
                <a:ext cx="7498080" cy="5105400"/>
              </a:xfrm>
              <a:blipFill rotWithShape="1">
                <a:blip r:embed="rId2"/>
                <a:stretch>
                  <a:fillRect l="-325" t="-1912" r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7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11.18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approximate</m:t>
                    </m:r>
                  </m:oMath>
                </a14:m>
                <a:r>
                  <a:rPr lang="en-US" dirty="0" smtClean="0"/>
                  <a:t> HST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expected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9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11.18 -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Use Algorithm of Lemma 11.16 </a:t>
                </a:r>
              </a:p>
              <a:p>
                <a:pPr marL="82296" indent="0">
                  <a:buNone/>
                </a:pPr>
                <a:r>
                  <a:rPr lang="en-US" sz="2400" dirty="0" smtClean="0"/>
                  <a:t>(</a:t>
                </a:r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, build a compressed       </a:t>
                </a:r>
                <a:r>
                  <a:rPr lang="en-US" sz="2400" dirty="0" err="1" smtClean="0"/>
                  <a:t>quadtree</a:t>
                </a:r>
                <a:r>
                  <a:rPr lang="en-US" sz="2400" dirty="0" smtClean="0"/>
                  <a:t> that is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sz="2400" b="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𝑎𝑝𝑝𝑟𝑜𝑥𝑖𝑚𝑎𝑡𝑖𝑜𝑛</m:t>
                    </m:r>
                  </m:oMath>
                </a14:m>
                <a:r>
                  <a:rPr lang="en-US" sz="2400" dirty="0" smtClean="0"/>
                  <a:t> for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Verify it, as described in Claim11.17.</a:t>
                </a:r>
              </a:p>
              <a:p>
                <a:r>
                  <a:rPr lang="en-US" dirty="0" smtClean="0"/>
                  <a:t>If the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fails, we repeat the construction, until succeeding. </a:t>
                </a:r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 smtClean="0"/>
                  <a:t>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553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4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Computing </a:t>
                </a:r>
                <a:r>
                  <a:rPr lang="en-US" dirty="0"/>
                  <a:t>the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(by </a:t>
                </a:r>
                <a:r>
                  <a:rPr lang="en-US" dirty="0"/>
                  <a:t>theorem in chapter 2) &amp; verifying(by lemma 11.17)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𝑛𝑙𝑜𝑔𝑛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The probability of success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  <a:p>
                <a:r>
                  <a:rPr lang="en-US" dirty="0"/>
                  <a:t>The algorithm would have to </a:t>
                </a:r>
                <a:r>
                  <a:rPr lang="en-US" dirty="0" smtClean="0"/>
                  <a:t>perform, </a:t>
                </a:r>
                <a:r>
                  <a:rPr lang="en-US" dirty="0"/>
                  <a:t>in expectation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iterations till it </a:t>
                </a:r>
                <a:r>
                  <a:rPr lang="en-US" dirty="0" smtClean="0"/>
                  <a:t>succeeds. </a:t>
                </a:r>
              </a:p>
              <a:p>
                <a:r>
                  <a:rPr lang="en-US" dirty="0" smtClean="0"/>
                  <a:t>Altogether-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𝑛𝑙𝑜𝑔𝑛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expected </a:t>
                </a:r>
                <a:r>
                  <a:rPr lang="en-US" dirty="0" smtClean="0"/>
                  <a:t>time.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09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2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 Construction of HST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Our construction is based on a recursive decomposition of the point-set.</a:t>
                </a:r>
              </a:p>
              <a:p>
                <a:r>
                  <a:rPr lang="en-US" dirty="0" smtClean="0"/>
                  <a:t>In each stage, we split the point-set into two subsets.</a:t>
                </a:r>
              </a:p>
              <a:p>
                <a:r>
                  <a:rPr lang="en-US" dirty="0" smtClean="0"/>
                  <a:t>We recursively 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d-HST for each point-set, and we merge the two trees into a single tree, by creating a new vertex, assigning it an appropriate value and hang the two sub-trees from this node.</a:t>
                </a:r>
              </a:p>
              <a:p>
                <a:r>
                  <a:rPr lang="en-US" dirty="0" smtClean="0"/>
                  <a:t>To carry this out, we try to separate the set into two subsets that are furthest away from each other.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345" r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85888" cy="792162"/>
          </a:xfrm>
        </p:spPr>
        <p:txBody>
          <a:bodyPr/>
          <a:lstStyle/>
          <a:p>
            <a:r>
              <a:rPr lang="en-US" dirty="0" smtClean="0"/>
              <a:t>Lemma 11.19 (exercise)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82296" indent="0">
                  <a:buNone/>
                </a:pPr>
                <a:r>
                  <a:rPr lang="en-US" dirty="0"/>
                  <a:t>We can compute a compute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d-HST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The constant hidden by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notation doesn’t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13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1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Lemma 11.19 – Proof </a:t>
            </a:r>
            <a:r>
              <a:rPr lang="en-US" sz="2500" dirty="0" smtClean="0"/>
              <a:t>(Exercise)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990600"/>
                <a:ext cx="7498080" cy="56388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minimum parallel axis box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 -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into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dimension.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can find an axis parallel strip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of width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such that there is at least one 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on each of its side, and there is no points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dirty="0" smtClean="0"/>
                  <a:t>To find such a strip, project the point-set into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dimension, and find the longest interval between two consecutive points.</a:t>
                </a:r>
              </a:p>
              <a:p>
                <a:r>
                  <a:rPr lang="en-US" dirty="0" smtClean="0"/>
                  <a:t>Repeat this process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..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and use the longest interval encountered.</a:t>
                </a:r>
              </a:p>
              <a:p>
                <a:r>
                  <a:rPr lang="en-US" dirty="0" smtClean="0"/>
                  <a:t>The strip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corresponding to this interval is of a width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990600"/>
                <a:ext cx="7498080" cy="5638800"/>
              </a:xfrm>
              <a:blipFill rotWithShape="1">
                <a:blip r:embed="rId2"/>
                <a:stretch>
                  <a:fillRect t="-2162" r="-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1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11.19 – Proof 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Now recursively continue the construction of two trees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respectively.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splitting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into two sets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hung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on the root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resulting tree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τ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d-HST.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/>
                      </a:rPr>
                      <m:t>q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17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11.19 – Proof(3)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construct this efficiently, we use efficient search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he-IL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store points according to their order in each coordinate.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 store the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 ascending order according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axis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..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modify them such that 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we know what is the largest empty interval along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axis for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(points stored in the sub-tree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82296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76" t="-2509" r="-3333" b="-13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11.19 – Proof(4)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Finding the largest strip to split along,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Now we need to split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trees into two families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trees.</a:t>
                </a:r>
              </a:p>
              <a:p>
                <a:r>
                  <a:rPr lang="en-US" smtClean="0"/>
                  <a:t> Assume we </a:t>
                </a:r>
                <a:r>
                  <a:rPr lang="en-US" dirty="0" smtClean="0"/>
                  <a:t>split according to the first axis.</a:t>
                </a:r>
              </a:p>
              <a:p>
                <a:r>
                  <a:rPr lang="en-US" dirty="0" smtClean="0"/>
                  <a:t>We can split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he-IL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using splitting operation provided by the search trees. We assume this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and 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still need to split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other search trees.</a:t>
                </a:r>
              </a:p>
              <a:p>
                <a:endParaRPr lang="en-US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89" r="-2439" b="-191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6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Shifted Partition of the Real Line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                    induce the same partition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𝕫</m:t>
                    </m:r>
                  </m:oMath>
                </a14:m>
                <a:r>
                  <a:rPr lang="en-US" dirty="0" smtClean="0"/>
                  <a:t>, but it is not the same function.</a:t>
                </a:r>
                <a:endParaRPr lang="en-US" dirty="0"/>
              </a:p>
              <a:p>
                <a:r>
                  <a:rPr lang="en-US" dirty="0" smtClean="0"/>
                  <a:t>b can be picked uniformly from any interval of length </a:t>
                </a:r>
                <a:r>
                  <a:rPr lang="el-GR" dirty="0" smtClean="0"/>
                  <a:t>Δ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In general,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,∆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76878"/>
              </p:ext>
            </p:extLst>
          </p:nvPr>
        </p:nvGraphicFramePr>
        <p:xfrm>
          <a:off x="1905000" y="1219200"/>
          <a:ext cx="225901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19200"/>
                        <a:ext cx="2259013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2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11.19 </a:t>
            </a:r>
            <a:r>
              <a:rPr lang="en-US" dirty="0"/>
              <a:t>– </a:t>
            </a:r>
            <a:r>
              <a:rPr lang="en-US" dirty="0" smtClean="0"/>
              <a:t>Proof(5)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will be done , by deleting all the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from those trees , and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new search trees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.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𝑑𝑙𝑜𝑔𝑛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Since in every split , only points in the smaller portion of the split get charged, it follows that every point can be charged at most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 during this construction.</a:t>
                </a:r>
              </a:p>
              <a:p>
                <a:r>
                  <a:rPr lang="en-US" dirty="0" smtClean="0"/>
                  <a:t>Thus the overall time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n</m:t>
                        </m:r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Quality ANN Search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are interested in answering </a:t>
                </a:r>
                <a:r>
                  <a:rPr lang="en-US" i="1" dirty="0" smtClean="0"/>
                  <a:t>Approximate Nearest Neighbor</a:t>
                </a:r>
                <a:r>
                  <a:rPr lang="en-US" dirty="0" smtClean="0"/>
                  <a:t> (ANN) queries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–set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we want to preprocess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such that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we can compute quickly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𝑎𝑝𝑝𝑟𝑜𝑥𝑖𝑚𝑎𝑡𝑒</m:t>
                    </m:r>
                  </m:oMath>
                </a14:m>
                <a:r>
                  <a:rPr lang="en-US" dirty="0" smtClean="0"/>
                  <a:t> nearest neighbor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Formally,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</m:d>
                  </m:oMath>
                </a14:m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:r>
                  <a:rPr lang="en-US" dirty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Structure &amp; Search Procedure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–set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contained inside the cube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- random vector in the cube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en-US" dirty="0" smtClean="0"/>
                  <a:t> compressed shifted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, having the hypercube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as its root.</a:t>
                </a:r>
              </a:p>
              <a:p>
                <a:r>
                  <a:rPr lang="en-US" dirty="0" smtClean="0"/>
                  <a:t>We choose 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a representative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 (one of the points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be the lowest node of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/>
                  <a:t> whose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defined, then we return it as the ANN.</a:t>
                </a:r>
              </a:p>
              <a:p>
                <a:r>
                  <a:rPr lang="en-US" dirty="0" smtClean="0"/>
                  <a:t>Else,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an empty leaf,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be its parent.  We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‘s ANN.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73" r="-2195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0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143000"/>
                <a:ext cx="749808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There are several possibilities: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 leaf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a cube) and it stores a point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inside it. Then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as the ANN.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leaf but there is no 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point associated with it.</a:t>
                </a:r>
                <a:endParaRPr lang="en-US" dirty="0"/>
              </a:p>
              <a:p>
                <a:pPr marL="82296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not defined,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and we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𝑒𝑝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𝑝𝑎𝑟𝑒𝑛𝑡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Observe,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). This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two children that contains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one of the empty children.</a:t>
                </a:r>
              </a:p>
              <a:p>
                <a:pPr marL="82296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143000"/>
                <a:ext cx="7498080" cy="5105400"/>
              </a:xfrm>
              <a:blipFill rotWithShape="1">
                <a:blip r:embed="rId2"/>
                <a:stretch>
                  <a:fillRect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1676400" cy="1321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958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compressed </a:t>
                </a:r>
                <a:r>
                  <a:rPr lang="en-US" dirty="0" smtClean="0"/>
                  <a:t>node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an annulus), we </a:t>
                </a:r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as the ANN. 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𝑞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.</a:t>
                </a:r>
              </a:p>
              <a:p>
                <a:endParaRPr lang="en-US" dirty="0" smtClean="0"/>
              </a:p>
              <a:p>
                <a:pPr marL="82296" indent="0">
                  <a:buNone/>
                </a:pPr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r>
                  <a:rPr lang="en-US" dirty="0" smtClean="0"/>
                  <a:t>In all these cases, the distance to the ANN found is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</a:p>
              <a:p>
                <a:pPr marL="82296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2781300"/>
            <a:ext cx="2000249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11.20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, the above data structure returns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𝑎𝑝𝑝𝑟𝑜𝑥𝑖𝑚𝑎𝑡𝑖𝑜𝑛</m:t>
                    </m:r>
                  </m:oMath>
                </a14:m>
                <a:r>
                  <a:rPr lang="en-US" dirty="0" smtClean="0"/>
                  <a:t> to the distance to the nearest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11.20 – Proof(1)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𝐿𝑒𝑡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be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‘s nearest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(i.e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 smtClean="0"/>
                  <a:t> ).</a:t>
                </a:r>
              </a:p>
              <a:p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be the ball with diameter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, that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lowest node in the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completely.</a:t>
                </a:r>
              </a:p>
              <a:p>
                <a:r>
                  <a:rPr lang="en-US" dirty="0" smtClean="0"/>
                  <a:t>By construction,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fetched by point location </a:t>
                </a:r>
                <a:r>
                  <a:rPr lang="en-US" dirty="0"/>
                  <a:t>q</a:t>
                </a:r>
                <a:r>
                  <a:rPr lang="en-US" dirty="0" smtClean="0"/>
                  <a:t>uery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or one of its descendants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 is the </a:t>
                </a:r>
                <a:r>
                  <a:rPr lang="en-US" sz="2600" dirty="0"/>
                  <a:t>lowest node of </a:t>
                </a:r>
                <a:r>
                  <a:rPr lang="el-GR" sz="2600" dirty="0">
                    <a:latin typeface="Cambria Math"/>
                    <a:ea typeface="Cambria Math"/>
                  </a:rPr>
                  <a:t>τ</a:t>
                </a:r>
                <a:r>
                  <a:rPr lang="en-US" sz="2600" dirty="0"/>
                  <a:t> whose </a:t>
                </a:r>
                <a:r>
                  <a:rPr lang="en-US" sz="2600" dirty="0" smtClean="0"/>
                  <a:t>region,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𝑟𝑔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/>
                  <a:t> contains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 smtClean="0"/>
                  <a:t>).</a:t>
                </a:r>
              </a:p>
              <a:p>
                <a:r>
                  <a:rPr lang="en-US" dirty="0" smtClean="0"/>
                  <a:t>Therefore, The ANN returned is of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).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345"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648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91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11.20 – </a:t>
            </a:r>
            <a:r>
              <a:rPr lang="en-US" dirty="0" smtClean="0"/>
              <a:t>Proof(2)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he-IL" dirty="0" smtClean="0">
                    <a:latin typeface="Cambria Math"/>
                    <a:ea typeface="Cambria Math"/>
                  </a:rPr>
                  <a:t>ℓ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diameter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the ball b).</a:t>
                </a:r>
              </a:p>
              <a:p>
                <a:r>
                  <a:rPr lang="en-US" dirty="0" smtClean="0"/>
                  <a:t>By Lemma 11.3,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is fully </a:t>
                </a:r>
                <a:r>
                  <a:rPr lang="en-US" u="sng" dirty="0" smtClean="0"/>
                  <a:t>contained</a:t>
                </a:r>
                <a:r>
                  <a:rPr lang="en-US" dirty="0" smtClean="0"/>
                  <a:t> inside a single cell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level of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Let ⧠</a:t>
                </a:r>
                <a:r>
                  <a:rPr lang="en-US" dirty="0" smtClean="0"/>
                  <a:t> be this grid cell, the distance to the ANN returned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𝑑𝑖𝑎𝑚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⧠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quality of the ANN is bounded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rad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/ℓ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.</a:t>
                </a:r>
              </a:p>
              <a:p>
                <a:r>
                  <a:rPr lang="en-US" dirty="0" smtClean="0"/>
                  <a:t>If we want this ANN to be of quality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/>
                  <a:t>, then we require: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ℓ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τ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 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 →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𝑙𝑜𝑔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 </a:t>
                </a:r>
              </a:p>
              <a:p>
                <a:r>
                  <a:rPr lang="en-US" dirty="0" smtClean="0"/>
                  <a:t>Probability:</a:t>
                </a:r>
                <a:endParaRPr lang="en-US" dirty="0"/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ℓ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τ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  <a:p>
                <a:endParaRPr lang="en-US" dirty="0" smtClean="0">
                  <a:latin typeface="Cambria Math"/>
                  <a:ea typeface="Cambria Math"/>
                </a:endParaRPr>
              </a:p>
              <a:p>
                <a:pPr marL="82296" indent="0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endParaRPr lang="en-US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48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1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11.21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For a point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 randomly shifted compressed </a:t>
                </a:r>
                <a:r>
                  <a:rPr lang="en-US" dirty="0" err="1" smtClean="0"/>
                  <a:t>quadtree</a:t>
                </a:r>
                <a:r>
                  <a:rPr lang="en-US" dirty="0" smtClean="0"/>
                  <a:t>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can answer ANN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𝑑𝑙𝑜𝑔𝑛</m:t>
                        </m:r>
                      </m:e>
                    </m:d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The time to built this Data-Structure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𝑙𝑜𝑔𝑛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Furthermore,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the returned point is a  </a:t>
                </a:r>
                <a:r>
                  <a:rPr lang="el-GR" dirty="0" smtClean="0">
                    <a:latin typeface="Cambria Math"/>
                    <a:ea typeface="Cambria Math"/>
                  </a:rPr>
                  <a:t>τ</a:t>
                </a:r>
                <a:r>
                  <a:rPr lang="en-US" dirty="0" smtClean="0">
                    <a:latin typeface="Cambria Math"/>
                    <a:ea typeface="Cambria Math"/>
                  </a:rPr>
                  <a:t>-</a:t>
                </a:r>
                <a:r>
                  <a:rPr lang="en-US" dirty="0" smtClean="0"/>
                  <a:t>ANN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τ</m:t>
                        </m:r>
                      </m:den>
                    </m:f>
                  </m:oMath>
                </a14:m>
                <a:r>
                  <a:rPr lang="en-US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600" u="sng" dirty="0" smtClean="0"/>
                  <a:t>Remark: </a:t>
                </a:r>
                <a:r>
                  <a:rPr lang="en-US" sz="2600" dirty="0" smtClean="0"/>
                  <a:t>this theorem is </a:t>
                </a:r>
                <a:r>
                  <a:rPr lang="en-US" sz="2600" dirty="0"/>
                  <a:t>usually interesting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</a:rPr>
                      <m:t>τ</m:t>
                    </m:r>
                  </m:oMath>
                </a14:m>
                <a:r>
                  <a:rPr lang="en-US" sz="2600" dirty="0"/>
                  <a:t> being </a:t>
                </a:r>
                <a:r>
                  <a:rPr lang="en-US" sz="2600" dirty="0" err="1"/>
                  <a:t>polynomially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large in </a:t>
                </a:r>
                <a:r>
                  <a:rPr lang="en-US" sz="2600" dirty="0"/>
                  <a:t>n, where the probability of </a:t>
                </a:r>
                <a:r>
                  <a:rPr lang="en-US" sz="2600" dirty="0" smtClean="0"/>
                  <a:t>success is quite </a:t>
                </a:r>
                <a:r>
                  <a:rPr lang="en-US" sz="2600" dirty="0"/>
                  <a:t>high.</a:t>
                </a:r>
                <a:r>
                  <a:rPr lang="en-US" sz="2600" dirty="0" smtClean="0"/>
                  <a:t>   </a:t>
                </a:r>
                <a:endParaRPr lang="he-IL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70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4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52600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The End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8717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13043</TotalTime>
  <Words>7262</Words>
  <Application>Microsoft Office PowerPoint</Application>
  <PresentationFormat>On-screen Show (4:3)</PresentationFormat>
  <Paragraphs>504</Paragraphs>
  <Slides>99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Solstice</vt:lpstr>
      <vt:lpstr>Equation</vt:lpstr>
      <vt:lpstr>Random Partition via Shifting</vt:lpstr>
      <vt:lpstr>Outline of the lecture</vt:lpstr>
      <vt:lpstr>Outline of the Lecture</vt:lpstr>
      <vt:lpstr>Example – General Points in [1/2,3/4]^2</vt:lpstr>
      <vt:lpstr>Example – Points in square</vt:lpstr>
      <vt:lpstr>Example – Unshifted Partition</vt:lpstr>
      <vt:lpstr>Example – Shifted Partition</vt:lpstr>
      <vt:lpstr>Shifted Partition of the Real Line</vt:lpstr>
      <vt:lpstr>Shifted Partition of the Real Line</vt:lpstr>
      <vt:lpstr>Lemma 11.2 Points that are close together have a good probability of falling into the same cell</vt:lpstr>
      <vt:lpstr>Shifted Partition of Space</vt:lpstr>
      <vt:lpstr>PowerPoint Presentation</vt:lpstr>
      <vt:lpstr>Lemma 11.3</vt:lpstr>
      <vt:lpstr>PowerPoint Presentation</vt:lpstr>
      <vt:lpstr>Applications: Covering by Disks </vt:lpstr>
      <vt:lpstr>Disk Cover - Points</vt:lpstr>
      <vt:lpstr>Disk Cover - Cover</vt:lpstr>
      <vt:lpstr>Equivalent disks</vt:lpstr>
      <vt:lpstr>Equivalent disks</vt:lpstr>
      <vt:lpstr>Equivalent disks</vt:lpstr>
      <vt:lpstr>Applications: Covering by Disks -naive algorithm</vt:lpstr>
      <vt:lpstr>Applications: Covering by Disks -naive algorithm</vt:lpstr>
      <vt:lpstr>Given a cover, we can move every disk to have at most 2 points on the edge</vt:lpstr>
      <vt:lpstr>Move downward until a point is hit (the disk contains more than one point, the other option is clear)</vt:lpstr>
      <vt:lpstr>Rotate until a second point is hit</vt:lpstr>
      <vt:lpstr>Naive Cover</vt:lpstr>
      <vt:lpstr>Number of Canonical Disks</vt:lpstr>
      <vt:lpstr>Naive Cover – Given the Minimal Cover Size</vt:lpstr>
      <vt:lpstr>Naive Cover – Full Algorithm</vt:lpstr>
      <vt:lpstr>Trivial Cover – Final Statement</vt:lpstr>
      <vt:lpstr>Faster approximation: Theorem 11.5</vt:lpstr>
      <vt:lpstr>Theorem 11.5 - Proof</vt:lpstr>
      <vt:lpstr>Theorem 11.5 - proof</vt:lpstr>
      <vt:lpstr>Theorem 11.5 - proof</vt:lpstr>
      <vt:lpstr>Proof – Bounding Expectation</vt:lpstr>
      <vt:lpstr>Proof – Bounding Expectation</vt:lpstr>
      <vt:lpstr>Proof – Bounding Expectation</vt:lpstr>
      <vt:lpstr>PowerPoint Presentation</vt:lpstr>
      <vt:lpstr>Reminder- compressed quadtree</vt:lpstr>
      <vt:lpstr>Shifting One Dimensional Quadtree</vt:lpstr>
      <vt:lpstr>One Dimensional Shifted Quadtree </vt:lpstr>
      <vt:lpstr>Bit Index</vt:lpstr>
      <vt:lpstr>Shifting One Dimensional Quadtree</vt:lpstr>
      <vt:lpstr>L_b Example</vt:lpstr>
      <vt:lpstr>Example – Without Shifting </vt:lpstr>
      <vt:lpstr>Lemma 11.7 (exercise)</vt:lpstr>
      <vt:lpstr>Lemma 11.7 - proof</vt:lpstr>
      <vt:lpstr>Lemma 11.7 - proof</vt:lpstr>
      <vt:lpstr>Corollary 11.8</vt:lpstr>
      <vt:lpstr>Higher Dimensional Quadtrees</vt:lpstr>
      <vt:lpstr>Higher Dimensional Quadtrees</vt:lpstr>
      <vt:lpstr>Lemma 11.9 (exercise)</vt:lpstr>
      <vt:lpstr>PowerPoint Presentation</vt:lpstr>
      <vt:lpstr>Metric Space</vt:lpstr>
      <vt:lpstr>Hierarchically Separated Tree</vt:lpstr>
      <vt:lpstr>HST</vt:lpstr>
      <vt:lpstr>Example - HST</vt:lpstr>
      <vt:lpstr>Metric Space t-approximation</vt:lpstr>
      <vt:lpstr>Lemma 11.13</vt:lpstr>
      <vt:lpstr>Lemma 11.13 - Proof</vt:lpstr>
      <vt:lpstr>Lemma 11.13 – Proof(2)</vt:lpstr>
      <vt:lpstr> Proof - Approx. factor</vt:lpstr>
      <vt:lpstr>Example Run - MST</vt:lpstr>
      <vt:lpstr>Example Run 1</vt:lpstr>
      <vt:lpstr>Example Run 2</vt:lpstr>
      <vt:lpstr>Example Run 3</vt:lpstr>
      <vt:lpstr>Example Run 4</vt:lpstr>
      <vt:lpstr>Example Run 5</vt:lpstr>
      <vt:lpstr>Corollary 11.14 </vt:lpstr>
      <vt:lpstr>Corollary 11.15</vt:lpstr>
      <vt:lpstr>Spanners</vt:lpstr>
      <vt:lpstr>Corollary 11.15 - Proof</vt:lpstr>
      <vt:lpstr>Fast&amp;Dirty HST in High Dimension</vt:lpstr>
      <vt:lpstr>Lemma 11.16</vt:lpstr>
      <vt:lpstr>Lemma 11.16- Proof</vt:lpstr>
      <vt:lpstr>Lemma 11.16 – Proof(2)</vt:lpstr>
      <vt:lpstr>Claim 11.17</vt:lpstr>
      <vt:lpstr>Claim 11.17 – Proof</vt:lpstr>
      <vt:lpstr> Claim 11.17 – Proof(2)</vt:lpstr>
      <vt:lpstr>Claim 11.17 – Proof (3)</vt:lpstr>
      <vt:lpstr>Theorem 11.18</vt:lpstr>
      <vt:lpstr>Theorem 11.18 - Proof</vt:lpstr>
      <vt:lpstr>Running time:</vt:lpstr>
      <vt:lpstr>Deterministic Construction of HST</vt:lpstr>
      <vt:lpstr>Lemma 11.19 (exercise)</vt:lpstr>
      <vt:lpstr>Lemma 11.19 – Proof (Exercise)</vt:lpstr>
      <vt:lpstr>Lemma 11.19 – Proof (2)</vt:lpstr>
      <vt:lpstr>Lemma 11.19 – Proof(3)</vt:lpstr>
      <vt:lpstr>Lemma 11.19 – Proof(4)</vt:lpstr>
      <vt:lpstr>Lemma 11.19 – Proof(5)</vt:lpstr>
      <vt:lpstr>Low Quality ANN Search</vt:lpstr>
      <vt:lpstr>Data Structure &amp; Search Procedure</vt:lpstr>
      <vt:lpstr>Analysis</vt:lpstr>
      <vt:lpstr>Analysis(2)</vt:lpstr>
      <vt:lpstr>Lemma 11.20</vt:lpstr>
      <vt:lpstr>Lemma 11.20 – Proof(1)</vt:lpstr>
      <vt:lpstr>Lemma 11.20 – Proof(2)</vt:lpstr>
      <vt:lpstr>Theorem 11.21</vt:lpstr>
      <vt:lpstr> 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Partition via Shifting</dc:title>
  <dc:creator>dina</dc:creator>
  <cp:lastModifiedBy>Idan</cp:lastModifiedBy>
  <cp:revision>559</cp:revision>
  <cp:lastPrinted>2011-06-06T07:55:37Z</cp:lastPrinted>
  <dcterms:created xsi:type="dcterms:W3CDTF">2006-08-16T00:00:00Z</dcterms:created>
  <dcterms:modified xsi:type="dcterms:W3CDTF">2016-01-11T16:05:29Z</dcterms:modified>
</cp:coreProperties>
</file>