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2"/>
  </p:notesMasterIdLst>
  <p:sldIdLst>
    <p:sldId id="256" r:id="rId2"/>
    <p:sldId id="257" r:id="rId3"/>
    <p:sldId id="258" r:id="rId4"/>
    <p:sldId id="261" r:id="rId5"/>
    <p:sldId id="260" r:id="rId6"/>
    <p:sldId id="262" r:id="rId7"/>
    <p:sldId id="263" r:id="rId8"/>
    <p:sldId id="264" r:id="rId9"/>
    <p:sldId id="269" r:id="rId10"/>
    <p:sldId id="265" r:id="rId11"/>
    <p:sldId id="277" r:id="rId12"/>
    <p:sldId id="266" r:id="rId13"/>
    <p:sldId id="268" r:id="rId14"/>
    <p:sldId id="271" r:id="rId15"/>
    <p:sldId id="272" r:id="rId16"/>
    <p:sldId id="273" r:id="rId17"/>
    <p:sldId id="275" r:id="rId18"/>
    <p:sldId id="278" r:id="rId19"/>
    <p:sldId id="295" r:id="rId20"/>
    <p:sldId id="279" r:id="rId21"/>
    <p:sldId id="280" r:id="rId22"/>
    <p:sldId id="285" r:id="rId23"/>
    <p:sldId id="287" r:id="rId24"/>
    <p:sldId id="288" r:id="rId25"/>
    <p:sldId id="290" r:id="rId26"/>
    <p:sldId id="291" r:id="rId27"/>
    <p:sldId id="292" r:id="rId28"/>
    <p:sldId id="293" r:id="rId29"/>
    <p:sldId id="294" r:id="rId30"/>
    <p:sldId id="298" r:id="rId31"/>
    <p:sldId id="299" r:id="rId32"/>
    <p:sldId id="296" r:id="rId33"/>
    <p:sldId id="300" r:id="rId34"/>
    <p:sldId id="301" r:id="rId35"/>
    <p:sldId id="302" r:id="rId36"/>
    <p:sldId id="305" r:id="rId37"/>
    <p:sldId id="303" r:id="rId38"/>
    <p:sldId id="306" r:id="rId39"/>
    <p:sldId id="308" r:id="rId40"/>
    <p:sldId id="311" r:id="rId41"/>
    <p:sldId id="312" r:id="rId42"/>
    <p:sldId id="314" r:id="rId43"/>
    <p:sldId id="316" r:id="rId44"/>
    <p:sldId id="313" r:id="rId45"/>
    <p:sldId id="317" r:id="rId46"/>
    <p:sldId id="315" r:id="rId47"/>
    <p:sldId id="318" r:id="rId48"/>
    <p:sldId id="319" r:id="rId49"/>
    <p:sldId id="320" r:id="rId50"/>
    <p:sldId id="259" r:id="rId5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C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74" autoAdjust="0"/>
    <p:restoredTop sz="92007" autoAdjust="0"/>
  </p:normalViewPr>
  <p:slideViewPr>
    <p:cSldViewPr>
      <p:cViewPr varScale="1">
        <p:scale>
          <a:sx n="86" d="100"/>
          <a:sy n="86" d="100"/>
        </p:scale>
        <p:origin x="-8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18" y="8136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68ABE5A-8965-4AC6-B503-64B2EE4890B4}" type="datetimeFigureOut">
              <a:rPr lang="he-IL" smtClean="0"/>
              <a:t>כ"ו/שבט/תשע"ב</a:t>
            </a:fld>
            <a:endParaRPr lang="he-I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9FEFC6AF-86DB-4956-B6D0-22FD32548257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403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838200"/>
            <a:ext cx="7024744" cy="7620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28800"/>
            <a:ext cx="7033708" cy="400382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3EB90-A7F6-4B47-9C1C-9B77DE437F66}" type="datetime1">
              <a:rPr lang="en-US" smtClean="0"/>
              <a:t>2/19/2012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22CAA4-31B4-4B8E-8F03-50B024889C9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8204" y="722589"/>
            <a:ext cx="7024744" cy="8014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1752600"/>
            <a:ext cx="7076866" cy="40800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2/19/2012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8687651" y="6516444"/>
            <a:ext cx="440376" cy="32646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fld id="{B40FB668-1DD3-4916-B1D7-FD59D87B07E3}" type="slidenum">
              <a:rPr lang="he-IL" sz="1400" smtClean="0"/>
              <a:t>‹#›</a:t>
            </a:fld>
            <a:endParaRPr lang="he-IL" sz="140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iming>
    <p:tnLst>
      <p:par>
        <p:cTn id="1" dur="indefinite" restart="never" nodeType="tmRoot"/>
      </p:par>
    </p:tnLst>
  </p:timing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t.puc-rio.br/~hjbortol/mathsolid/mathsolid_en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8200" y="2438400"/>
            <a:ext cx="3505200" cy="1702160"/>
          </a:xfrm>
        </p:spPr>
        <p:txBody>
          <a:bodyPr>
            <a:normAutofit fontScale="90000"/>
          </a:bodyPr>
          <a:lstStyle/>
          <a:p>
            <a:pPr algn="ctr"/>
            <a:r>
              <a:rPr lang="he-IL" dirty="0" smtClean="0"/>
              <a:t>מסלולים קצרים ביותר</a:t>
            </a:r>
            <a:br>
              <a:rPr lang="he-IL" dirty="0" smtClean="0"/>
            </a:br>
            <a:r>
              <a:rPr lang="he-IL" dirty="0" smtClean="0"/>
              <a:t>(על גבי פאונים!)</a:t>
            </a:r>
            <a:endParaRPr lang="he-IL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5105400"/>
            <a:ext cx="3309803" cy="838200"/>
          </a:xfrm>
        </p:spPr>
        <p:txBody>
          <a:bodyPr>
            <a:normAutofit/>
          </a:bodyPr>
          <a:lstStyle/>
          <a:p>
            <a:r>
              <a:rPr lang="he-IL" dirty="0" smtClean="0"/>
              <a:t>30/1/2012</a:t>
            </a:r>
          </a:p>
          <a:p>
            <a:r>
              <a:rPr lang="he-IL" dirty="0" smtClean="0"/>
              <a:t>איגור טוביס</a:t>
            </a:r>
            <a:endParaRPr lang="he-IL" dirty="0"/>
          </a:p>
        </p:txBody>
      </p:sp>
      <p:pic>
        <p:nvPicPr>
          <p:cNvPr id="1027" name="Picture 3" descr="D:\Lova\seminar\pics\soccerUnfold_animTin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6064" y="4288971"/>
            <a:ext cx="1973036" cy="1578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39809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בעיית </a:t>
            </a:r>
            <a:r>
              <a:rPr lang="en-US" dirty="0" smtClean="0"/>
              <a:t>Durer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876800"/>
          </a:xfrm>
        </p:spPr>
        <p:txBody>
          <a:bodyPr>
            <a:normAutofit lnSpcReduction="10000"/>
          </a:bodyPr>
          <a:lstStyle/>
          <a:p>
            <a:r>
              <a:rPr lang="he-IL" dirty="0"/>
              <a:t>"האם לכל הפאונים הקמורים יש רשת?" </a:t>
            </a:r>
            <a:endParaRPr lang="he-IL" dirty="0" smtClean="0"/>
          </a:p>
          <a:p>
            <a:pPr lvl="1"/>
            <a:r>
              <a:rPr lang="he-IL" dirty="0" smtClean="0"/>
              <a:t>זו </a:t>
            </a:r>
            <a:r>
              <a:rPr lang="he-IL" dirty="0"/>
              <a:t>שאלה פתוחה</a:t>
            </a:r>
          </a:p>
          <a:p>
            <a:endParaRPr lang="he-IL" dirty="0" smtClean="0"/>
          </a:p>
          <a:p>
            <a:r>
              <a:rPr lang="he-IL" dirty="0" smtClean="0"/>
              <a:t>ניתן להניח הנחות מקלות:</a:t>
            </a:r>
          </a:p>
          <a:p>
            <a:pPr lvl="1"/>
            <a:r>
              <a:rPr lang="he-IL" dirty="0" smtClean="0"/>
              <a:t>להרשות חיתוך לא לאורך הצלעות</a:t>
            </a:r>
          </a:p>
          <a:p>
            <a:pPr lvl="1"/>
            <a:r>
              <a:rPr lang="he-IL" dirty="0" smtClean="0"/>
              <a:t>אך עדיין, ללא חפיפות</a:t>
            </a:r>
          </a:p>
          <a:p>
            <a:pPr lvl="1"/>
            <a:r>
              <a:rPr lang="he-IL" dirty="0" smtClean="0"/>
              <a:t>במקרה כזה, מתקבלת רשת כללית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(</a:t>
            </a:r>
            <a:r>
              <a:rPr lang="en-US" dirty="0" smtClean="0"/>
              <a:t>general net</a:t>
            </a:r>
            <a:r>
              <a:rPr lang="he-IL" dirty="0" smtClean="0"/>
              <a:t>), ואז ישנן כמה שיטות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לפרוש כל פאון קמור</a:t>
            </a:r>
            <a:endParaRPr lang="he-IL" dirty="0"/>
          </a:p>
          <a:p>
            <a:endParaRPr lang="he-IL" dirty="0" smtClean="0"/>
          </a:p>
          <a:p>
            <a:r>
              <a:rPr lang="he-IL" dirty="0" smtClean="0"/>
              <a:t>אנו נציג 2 שיטות ליצירת רשת, שתיהן מתבססות על מציאת המסלול הקצר ביותר על גבי פאון. </a:t>
            </a:r>
          </a:p>
          <a:p>
            <a:r>
              <a:rPr lang="he-IL" dirty="0" smtClean="0"/>
              <a:t>בדרך, נראה קשר לדיאגרמת וורונוי ולציר האמצעים </a:t>
            </a:r>
            <a:endParaRPr lang="he-IL" dirty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675" y="1285190"/>
            <a:ext cx="2095500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758944" y="4155132"/>
            <a:ext cx="12875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 smtClean="0"/>
              <a:t>Albrecht</a:t>
            </a:r>
          </a:p>
          <a:p>
            <a:pPr algn="ctr"/>
            <a:r>
              <a:rPr lang="en-US" dirty="0" smtClean="0"/>
              <a:t> </a:t>
            </a:r>
            <a:r>
              <a:rPr lang="en-US" dirty="0" err="1" smtClean="0"/>
              <a:t>Dürer</a:t>
            </a:r>
            <a:endParaRPr lang="en-US" dirty="0" smtClean="0"/>
          </a:p>
          <a:p>
            <a:pPr algn="ctr"/>
            <a:r>
              <a:rPr lang="en-US" dirty="0" smtClean="0"/>
              <a:t>1471-1528</a:t>
            </a:r>
            <a:endParaRPr lang="he-IL" dirty="0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5500" y="4226272"/>
            <a:ext cx="828675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189742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חידוד - סוגי רשתות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פרישה לרשת ע"י חיתוך לאורך הצלעות -&gt; </a:t>
            </a:r>
            <a:r>
              <a:rPr lang="he-IL" b="1" dirty="0" smtClean="0"/>
              <a:t>רשת</a:t>
            </a:r>
          </a:p>
          <a:p>
            <a:r>
              <a:rPr lang="he-IL" dirty="0" smtClean="0"/>
              <a:t>פרישה לרשת ע"י חיתוך כללי -&gt; </a:t>
            </a:r>
            <a:r>
              <a:rPr lang="he-IL" b="1" dirty="0" smtClean="0"/>
              <a:t>רשת כללית</a:t>
            </a:r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3875" y="1781175"/>
            <a:ext cx="533400" cy="457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Rectangle 30"/>
          <p:cNvSpPr/>
          <p:nvPr/>
        </p:nvSpPr>
        <p:spPr>
          <a:xfrm>
            <a:off x="628650" y="2819399"/>
            <a:ext cx="6096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7770" y="3228974"/>
            <a:ext cx="3202008" cy="22288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2" t="52357" r="5121" b="5522"/>
          <a:stretch/>
        </p:blipFill>
        <p:spPr bwMode="auto">
          <a:xfrm>
            <a:off x="4724400" y="3228974"/>
            <a:ext cx="3124200" cy="2249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7733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תרגיל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מצא את הפרישה של הפאון הבא:</a:t>
            </a:r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700" y="2077450"/>
            <a:ext cx="1809750" cy="1562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6" name="Straight Arrow Connector 5"/>
          <p:cNvCxnSpPr/>
          <p:nvPr/>
        </p:nvCxnSpPr>
        <p:spPr>
          <a:xfrm>
            <a:off x="3005819" y="2781300"/>
            <a:ext cx="685800" cy="265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rapezoid 27"/>
          <p:cNvSpPr/>
          <p:nvPr/>
        </p:nvSpPr>
        <p:spPr>
          <a:xfrm>
            <a:off x="5208000" y="3046999"/>
            <a:ext cx="907050" cy="336279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9" name="Rectangle 28"/>
          <p:cNvSpPr/>
          <p:nvPr/>
        </p:nvSpPr>
        <p:spPr>
          <a:xfrm>
            <a:off x="5208000" y="3657329"/>
            <a:ext cx="907050" cy="9070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Trapezoid 30"/>
          <p:cNvSpPr/>
          <p:nvPr/>
        </p:nvSpPr>
        <p:spPr>
          <a:xfrm rot="5400000">
            <a:off x="6099675" y="3958454"/>
            <a:ext cx="907050" cy="304800"/>
          </a:xfrm>
          <a:prstGeom prst="trapezoid">
            <a:avLst>
              <a:gd name="adj" fmla="val 875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3" name="Rectangle 32"/>
          <p:cNvSpPr/>
          <p:nvPr/>
        </p:nvSpPr>
        <p:spPr>
          <a:xfrm>
            <a:off x="6115050" y="3657329"/>
            <a:ext cx="285750" cy="907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Rectangle 33"/>
          <p:cNvSpPr/>
          <p:nvPr/>
        </p:nvSpPr>
        <p:spPr>
          <a:xfrm>
            <a:off x="4929869" y="3657330"/>
            <a:ext cx="285750" cy="9070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Rectangle 34"/>
          <p:cNvSpPr/>
          <p:nvPr/>
        </p:nvSpPr>
        <p:spPr>
          <a:xfrm>
            <a:off x="5208000" y="3383280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Rectangle 35"/>
          <p:cNvSpPr/>
          <p:nvPr/>
        </p:nvSpPr>
        <p:spPr>
          <a:xfrm>
            <a:off x="5208000" y="4564379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/>
          <p:cNvSpPr/>
          <p:nvPr/>
        </p:nvSpPr>
        <p:spPr>
          <a:xfrm>
            <a:off x="5471025" y="2704100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9" name="Rectangle 38"/>
          <p:cNvSpPr/>
          <p:nvPr/>
        </p:nvSpPr>
        <p:spPr>
          <a:xfrm>
            <a:off x="6715125" y="3925592"/>
            <a:ext cx="381000" cy="37052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0" name="Rectangle 39"/>
          <p:cNvSpPr/>
          <p:nvPr/>
        </p:nvSpPr>
        <p:spPr>
          <a:xfrm>
            <a:off x="5482319" y="5191125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1" name="Rectangle 40"/>
          <p:cNvSpPr/>
          <p:nvPr/>
        </p:nvSpPr>
        <p:spPr>
          <a:xfrm>
            <a:off x="7096125" y="3925592"/>
            <a:ext cx="381000" cy="3705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2" name="Rectangle 41"/>
          <p:cNvSpPr/>
          <p:nvPr/>
        </p:nvSpPr>
        <p:spPr>
          <a:xfrm>
            <a:off x="4272644" y="3925593"/>
            <a:ext cx="381000" cy="370524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3" name="Trapezoid 42"/>
          <p:cNvSpPr/>
          <p:nvPr/>
        </p:nvSpPr>
        <p:spPr>
          <a:xfrm rot="5400000" flipV="1">
            <a:off x="4335510" y="3970021"/>
            <a:ext cx="907050" cy="281669"/>
          </a:xfrm>
          <a:prstGeom prst="trapezoid">
            <a:avLst>
              <a:gd name="adj" fmla="val 875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4" name="Trapezoid 43"/>
          <p:cNvSpPr/>
          <p:nvPr/>
        </p:nvSpPr>
        <p:spPr>
          <a:xfrm flipV="1">
            <a:off x="5219294" y="4838699"/>
            <a:ext cx="907050" cy="342901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626571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8" grpId="0" animBg="1"/>
      <p:bldP spid="29" grpId="0" animBg="1"/>
      <p:bldP spid="31" grpId="0" animBg="1"/>
      <p:bldP spid="33" grpId="0" animBg="1"/>
      <p:bldP spid="34" grpId="0" animBg="1"/>
      <p:bldP spid="35" grpId="0" animBg="1"/>
      <p:bldP spid="36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תרגיל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ועוד אחד:</a:t>
            </a:r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707415" y="2648450"/>
            <a:ext cx="685800" cy="2657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65" y="1764029"/>
            <a:ext cx="1781175" cy="161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Trapezoid 22"/>
          <p:cNvSpPr/>
          <p:nvPr/>
        </p:nvSpPr>
        <p:spPr>
          <a:xfrm>
            <a:off x="5891625" y="3584802"/>
            <a:ext cx="907050" cy="336279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3" name="Rectangle 42"/>
          <p:cNvSpPr/>
          <p:nvPr/>
        </p:nvSpPr>
        <p:spPr>
          <a:xfrm>
            <a:off x="5891625" y="3921083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Rectangle 44"/>
          <p:cNvSpPr/>
          <p:nvPr/>
        </p:nvSpPr>
        <p:spPr>
          <a:xfrm>
            <a:off x="6154650" y="3241903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3" name="Trapezoid 52"/>
          <p:cNvSpPr/>
          <p:nvPr/>
        </p:nvSpPr>
        <p:spPr>
          <a:xfrm flipV="1">
            <a:off x="5891625" y="4195133"/>
            <a:ext cx="907050" cy="350522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4" name="Trapezoid 53"/>
          <p:cNvSpPr/>
          <p:nvPr/>
        </p:nvSpPr>
        <p:spPr>
          <a:xfrm>
            <a:off x="6798675" y="3590384"/>
            <a:ext cx="907050" cy="336279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5" name="Rectangle 54"/>
          <p:cNvSpPr/>
          <p:nvPr/>
        </p:nvSpPr>
        <p:spPr>
          <a:xfrm>
            <a:off x="6798675" y="3926665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6" name="Rectangle 55"/>
          <p:cNvSpPr/>
          <p:nvPr/>
        </p:nvSpPr>
        <p:spPr>
          <a:xfrm>
            <a:off x="7061700" y="3247485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7" name="Trapezoid 56"/>
          <p:cNvSpPr/>
          <p:nvPr/>
        </p:nvSpPr>
        <p:spPr>
          <a:xfrm flipV="1">
            <a:off x="6798675" y="4200715"/>
            <a:ext cx="907050" cy="350522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8" name="Trapezoid 57"/>
          <p:cNvSpPr/>
          <p:nvPr/>
        </p:nvSpPr>
        <p:spPr>
          <a:xfrm>
            <a:off x="4096575" y="3590384"/>
            <a:ext cx="907050" cy="336279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9" name="Rectangle 58"/>
          <p:cNvSpPr/>
          <p:nvPr/>
        </p:nvSpPr>
        <p:spPr>
          <a:xfrm>
            <a:off x="4096575" y="3926665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0" name="Rectangle 59"/>
          <p:cNvSpPr/>
          <p:nvPr/>
        </p:nvSpPr>
        <p:spPr>
          <a:xfrm>
            <a:off x="4359600" y="3247485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1" name="Trapezoid 60"/>
          <p:cNvSpPr/>
          <p:nvPr/>
        </p:nvSpPr>
        <p:spPr>
          <a:xfrm flipV="1">
            <a:off x="4096575" y="4200715"/>
            <a:ext cx="907050" cy="350522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2" name="Trapezoid 61"/>
          <p:cNvSpPr/>
          <p:nvPr/>
        </p:nvSpPr>
        <p:spPr>
          <a:xfrm>
            <a:off x="4984575" y="3584804"/>
            <a:ext cx="907050" cy="336279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3" name="Rectangle 62"/>
          <p:cNvSpPr/>
          <p:nvPr/>
        </p:nvSpPr>
        <p:spPr>
          <a:xfrm>
            <a:off x="4984575" y="3921085"/>
            <a:ext cx="907050" cy="274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4" name="Rectangle 63"/>
          <p:cNvSpPr/>
          <p:nvPr/>
        </p:nvSpPr>
        <p:spPr>
          <a:xfrm>
            <a:off x="5247600" y="3241905"/>
            <a:ext cx="381000" cy="342900"/>
          </a:xfrm>
          <a:prstGeom prst="rect">
            <a:avLst/>
          </a:prstGeom>
          <a:solidFill>
            <a:srgbClr val="00B0F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5" name="Trapezoid 64"/>
          <p:cNvSpPr/>
          <p:nvPr/>
        </p:nvSpPr>
        <p:spPr>
          <a:xfrm flipV="1">
            <a:off x="4984575" y="4195135"/>
            <a:ext cx="907050" cy="350522"/>
          </a:xfrm>
          <a:prstGeom prst="trapezoid">
            <a:avLst>
              <a:gd name="adj" fmla="val 8057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6194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3" grpId="0" animBg="1"/>
      <p:bldP spid="43" grpId="0" animBg="1"/>
      <p:bldP spid="45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51" r="5907" b="55235"/>
          <a:stretch/>
        </p:blipFill>
        <p:spPr bwMode="auto">
          <a:xfrm>
            <a:off x="2529115" y="4800600"/>
            <a:ext cx="3701144" cy="143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תרגיל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8457" y="1360714"/>
            <a:ext cx="7752258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וכעת, האם ניתן לפרוש טטראהדר כך שתהיה חפיפה? </a:t>
            </a:r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r>
              <a:rPr lang="he-IL" dirty="0" smtClean="0"/>
              <a:t>כלומר, אם קיימת פרישה לרשת (ללא חפיפה), </a:t>
            </a:r>
            <a:r>
              <a:rPr lang="he-IL" b="1" dirty="0" smtClean="0"/>
              <a:t>לא בהכרח</a:t>
            </a:r>
            <a:r>
              <a:rPr lang="he-IL" dirty="0" smtClean="0"/>
              <a:t> אומר שכל פרישה</a:t>
            </a:r>
            <a:r>
              <a:rPr lang="en-US" dirty="0" smtClean="0"/>
              <a:t> </a:t>
            </a:r>
            <a:r>
              <a:rPr lang="he-IL" dirty="0" smtClean="0"/>
              <a:t>של אותו גוף תהיה ללא חפיפה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49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9" t="44765" r="5950"/>
          <a:stretch/>
        </p:blipFill>
        <p:spPr bwMode="auto">
          <a:xfrm>
            <a:off x="2778767" y="1828800"/>
            <a:ext cx="3715657" cy="1773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723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מסלולים קצרים ביותר (</a:t>
            </a:r>
            <a:r>
              <a:rPr lang="en-US" dirty="0" smtClean="0"/>
              <a:t>Shortest Paths</a:t>
            </a:r>
            <a:r>
              <a:rPr lang="he-IL" dirty="0" smtClean="0"/>
              <a:t>)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9" r="12445" b="5763"/>
          <a:stretch/>
        </p:blipFill>
        <p:spPr bwMode="auto">
          <a:xfrm>
            <a:off x="1006523" y="1371600"/>
            <a:ext cx="3276599" cy="417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28033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ube 17"/>
          <p:cNvSpPr/>
          <p:nvPr/>
        </p:nvSpPr>
        <p:spPr>
          <a:xfrm>
            <a:off x="1371599" y="3657600"/>
            <a:ext cx="1447800" cy="1524000"/>
          </a:xfrm>
          <a:prstGeom prst="cub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הגדרה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572000"/>
          </a:xfrm>
        </p:spPr>
        <p:txBody>
          <a:bodyPr>
            <a:normAutofit/>
          </a:bodyPr>
          <a:lstStyle/>
          <a:p>
            <a:r>
              <a:rPr lang="he-IL" dirty="0" smtClean="0"/>
              <a:t>מסלול קצר ביותר על גבי פאון </a:t>
            </a:r>
            <a:r>
              <a:rPr lang="en-US" dirty="0" smtClean="0"/>
              <a:t>P</a:t>
            </a:r>
            <a:r>
              <a:rPr lang="he-IL" dirty="0" smtClean="0"/>
              <a:t>, מנק' </a:t>
            </a:r>
            <a:r>
              <a:rPr lang="en-US" dirty="0" smtClean="0"/>
              <a:t>x</a:t>
            </a:r>
            <a:r>
              <a:rPr lang="he-IL" dirty="0" smtClean="0"/>
              <a:t> לנק' </a:t>
            </a:r>
            <a:r>
              <a:rPr lang="en-US" dirty="0" smtClean="0"/>
              <a:t>y</a:t>
            </a:r>
            <a:r>
              <a:rPr lang="he-IL" dirty="0" smtClean="0"/>
              <a:t> הינו עקום אשר מחבר את </a:t>
            </a:r>
            <a:r>
              <a:rPr lang="en-US" dirty="0" smtClean="0"/>
              <a:t>x</a:t>
            </a:r>
            <a:r>
              <a:rPr lang="he-IL" dirty="0" smtClean="0"/>
              <a:t> ל- </a:t>
            </a:r>
            <a:r>
              <a:rPr lang="en-US" dirty="0" smtClean="0"/>
              <a:t>y</a:t>
            </a:r>
            <a:r>
              <a:rPr lang="he-IL" dirty="0" smtClean="0"/>
              <a:t> על </a:t>
            </a:r>
            <a:r>
              <a:rPr lang="en-US" dirty="0" smtClean="0"/>
              <a:t>P</a:t>
            </a:r>
            <a:r>
              <a:rPr lang="he-IL" dirty="0" smtClean="0"/>
              <a:t>, כך שאורך העקום הנמדד על גבי הפאון הינו הקצר ביותר מבין אלו המחברים בין </a:t>
            </a:r>
            <a:r>
              <a:rPr lang="en-US" dirty="0" smtClean="0"/>
              <a:t>x</a:t>
            </a:r>
            <a:r>
              <a:rPr lang="he-IL" dirty="0" smtClean="0"/>
              <a:t> ל- </a:t>
            </a:r>
            <a:r>
              <a:rPr lang="en-US" dirty="0" smtClean="0"/>
              <a:t>y</a:t>
            </a:r>
            <a:r>
              <a:rPr lang="he-IL" dirty="0" smtClean="0"/>
              <a:t> על גבי </a:t>
            </a:r>
            <a:r>
              <a:rPr lang="en-US" dirty="0" smtClean="0"/>
              <a:t>P</a:t>
            </a:r>
            <a:r>
              <a:rPr lang="he-IL" dirty="0" smtClean="0"/>
              <a:t>.</a:t>
            </a:r>
          </a:p>
          <a:p>
            <a:endParaRPr lang="he-IL" dirty="0"/>
          </a:p>
          <a:p>
            <a:r>
              <a:rPr lang="he-IL" dirty="0" smtClean="0"/>
              <a:t>האם המסלול יחיד?</a:t>
            </a:r>
          </a:p>
          <a:p>
            <a:pPr lvl="1"/>
            <a:r>
              <a:rPr lang="he-IL" dirty="0" smtClean="0"/>
              <a:t>למשל, מנק' על תיבה, לנק' הנגדית לה</a:t>
            </a:r>
          </a:p>
          <a:p>
            <a:pPr lvl="1"/>
            <a:r>
              <a:rPr lang="he-IL" dirty="0" smtClean="0"/>
              <a:t>כמובן שלא, ואנו נעזר בכך בהמשך</a:t>
            </a:r>
          </a:p>
          <a:p>
            <a:pPr marL="68580" indent="0">
              <a:buNone/>
            </a:pPr>
            <a:endParaRPr lang="he-IL" dirty="0" smtClean="0"/>
          </a:p>
          <a:p>
            <a:pPr marL="68580" indent="0">
              <a:buNone/>
            </a:pP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14" name="Cube 13"/>
          <p:cNvSpPr/>
          <p:nvPr/>
        </p:nvSpPr>
        <p:spPr>
          <a:xfrm rot="10800000">
            <a:off x="1371600" y="3657600"/>
            <a:ext cx="1447800" cy="1524000"/>
          </a:xfrm>
          <a:prstGeom prst="cube">
            <a:avLst/>
          </a:prstGeom>
          <a:noFill/>
          <a:ln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Oval 14"/>
          <p:cNvSpPr/>
          <p:nvPr/>
        </p:nvSpPr>
        <p:spPr>
          <a:xfrm>
            <a:off x="2590799" y="4317999"/>
            <a:ext cx="152400" cy="203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Oval 19"/>
          <p:cNvSpPr/>
          <p:nvPr/>
        </p:nvSpPr>
        <p:spPr>
          <a:xfrm>
            <a:off x="1447799" y="4317999"/>
            <a:ext cx="152400" cy="20320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87661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" grpId="0" uiExpand="1" build="p"/>
      <p:bldP spid="14" grpId="0" animBg="1"/>
      <p:bldP spid="15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תכונות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924800" cy="4572000"/>
          </a:xfrm>
        </p:spPr>
        <p:txBody>
          <a:bodyPr>
            <a:normAutofit/>
          </a:bodyPr>
          <a:lstStyle/>
          <a:p>
            <a:r>
              <a:rPr lang="he-IL" dirty="0" smtClean="0"/>
              <a:t>למסלולים קצרים ביותר על גבי פאון 3 תכונות מעניינות</a:t>
            </a:r>
          </a:p>
          <a:p>
            <a:pPr lvl="1"/>
            <a:r>
              <a:rPr lang="he-IL" dirty="0"/>
              <a:t>מ</a:t>
            </a:r>
            <a:r>
              <a:rPr lang="he-IL" dirty="0" smtClean="0"/>
              <a:t>ק"ב לעולם לא חוצה את עצמו (טריוויאלי)</a:t>
            </a:r>
          </a:p>
          <a:p>
            <a:pPr lvl="1"/>
            <a:r>
              <a:rPr lang="he-IL" dirty="0" smtClean="0"/>
              <a:t>מלבד להתחלה וסוף, מק"ב לא יעבור דרך קדקד (במקרה הכללי)</a:t>
            </a:r>
          </a:p>
          <a:p>
            <a:pPr lvl="1"/>
            <a:r>
              <a:rPr lang="he-IL" dirty="0" smtClean="0"/>
              <a:t>אם מק"ב עובר דרך נק' על צלע </a:t>
            </a:r>
            <a:r>
              <a:rPr lang="en-US" dirty="0" smtClean="0"/>
              <a:t>e</a:t>
            </a:r>
            <a:r>
              <a:rPr lang="he-IL" dirty="0" smtClean="0"/>
              <a:t> של הפאון, אז לאחר פרישה של 2 הפאות הסמוכות לצלע </a:t>
            </a:r>
            <a:r>
              <a:rPr lang="en-US" dirty="0" smtClean="0"/>
              <a:t>e</a:t>
            </a:r>
            <a:r>
              <a:rPr lang="he-IL" dirty="0" smtClean="0"/>
              <a:t>, 2 הקטעים העוברים דרך </a:t>
            </a:r>
            <a:r>
              <a:rPr lang="en-US" dirty="0" smtClean="0"/>
              <a:t>e</a:t>
            </a:r>
            <a:r>
              <a:rPr lang="he-IL" dirty="0" smtClean="0"/>
              <a:t> יוצרים קו ישר (הזכרו בחידה)</a:t>
            </a:r>
          </a:p>
          <a:p>
            <a:pPr lvl="1"/>
            <a:endParaRPr lang="he-IL" dirty="0"/>
          </a:p>
          <a:p>
            <a:endParaRPr lang="he-IL" dirty="0" smtClean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 (מק"ב)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1790700" y="3886200"/>
            <a:ext cx="2362200" cy="2288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6" name="Picture 2" descr="D:\Lova\seminar\riddl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0422" y="3886200"/>
            <a:ext cx="2365184" cy="2293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94385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0"/>
          <a:stretch/>
        </p:blipFill>
        <p:spPr bwMode="auto">
          <a:xfrm>
            <a:off x="604345" y="1752600"/>
            <a:ext cx="260531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הוכחת התכונה השניה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924800" cy="4572000"/>
          </a:xfrm>
        </p:spPr>
        <p:txBody>
          <a:bodyPr>
            <a:normAutofit/>
          </a:bodyPr>
          <a:lstStyle/>
          <a:p>
            <a:r>
              <a:rPr lang="he-IL" u="sng" dirty="0" smtClean="0"/>
              <a:t>התכונה</a:t>
            </a:r>
            <a:r>
              <a:rPr lang="he-IL" dirty="0" smtClean="0"/>
              <a:t>: </a:t>
            </a:r>
            <a:r>
              <a:rPr lang="he-IL" dirty="0"/>
              <a:t>מלבד להתחלה וסוף, מק"ב לא יעבור דרך </a:t>
            </a:r>
            <a:r>
              <a:rPr lang="he-IL" dirty="0" smtClean="0"/>
              <a:t>קדקד</a:t>
            </a:r>
            <a:endParaRPr lang="he-IL" dirty="0"/>
          </a:p>
          <a:p>
            <a:r>
              <a:rPr lang="he-IL" dirty="0" smtClean="0"/>
              <a:t>הוכחה, על דרך השלילה:</a:t>
            </a:r>
          </a:p>
          <a:p>
            <a:pPr lvl="1"/>
            <a:r>
              <a:rPr lang="he-IL" dirty="0" smtClean="0"/>
              <a:t>נניח כי המסלול מ- </a:t>
            </a:r>
            <a:r>
              <a:rPr lang="en-US" dirty="0" smtClean="0"/>
              <a:t>x</a:t>
            </a:r>
            <a:r>
              <a:rPr lang="he-IL" dirty="0"/>
              <a:t> </a:t>
            </a:r>
            <a:r>
              <a:rPr lang="he-IL" dirty="0" smtClean="0"/>
              <a:t>ל- </a:t>
            </a:r>
            <a:r>
              <a:rPr lang="en-US" dirty="0" smtClean="0"/>
              <a:t>w</a:t>
            </a:r>
            <a:r>
              <a:rPr lang="he-IL" dirty="0" smtClean="0"/>
              <a:t>  עובר דרך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הקדקד </a:t>
            </a:r>
            <a:r>
              <a:rPr lang="en-US" dirty="0" smtClean="0"/>
              <a:t>z</a:t>
            </a:r>
            <a:r>
              <a:rPr lang="he-IL" dirty="0" smtClean="0"/>
              <a:t>, והפאות הסמוכות ל- </a:t>
            </a:r>
            <a:r>
              <a:rPr lang="en-US" dirty="0" smtClean="0"/>
              <a:t>z</a:t>
            </a:r>
            <a:r>
              <a:rPr lang="he-IL" dirty="0" smtClean="0"/>
              <a:t>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הן </a:t>
            </a:r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he-IL" dirty="0" smtClean="0"/>
              <a:t>,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B</a:t>
            </a:r>
            <a:r>
              <a:rPr lang="he-IL" dirty="0" smtClean="0"/>
              <a:t>, </a:t>
            </a:r>
            <a:r>
              <a:rPr lang="en-US" dirty="0" smtClean="0"/>
              <a:t>f</a:t>
            </a:r>
            <a:r>
              <a:rPr lang="he-IL" dirty="0" smtClean="0"/>
              <a:t>.</a:t>
            </a:r>
          </a:p>
          <a:p>
            <a:pPr lvl="1"/>
            <a:r>
              <a:rPr lang="he-IL" dirty="0" smtClean="0"/>
              <a:t>בה"כ, נניח שפרשנו את הקיפול לאורך הצלע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בין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A</a:t>
            </a:r>
            <a:r>
              <a:rPr lang="he-IL" dirty="0" smtClean="0"/>
              <a:t> ו- </a:t>
            </a:r>
            <a:r>
              <a:rPr lang="en-US" dirty="0" err="1" smtClean="0"/>
              <a:t>f</a:t>
            </a:r>
            <a:r>
              <a:rPr lang="en-US" baseline="-25000" dirty="0" err="1" smtClean="0"/>
              <a:t>B</a:t>
            </a:r>
            <a:r>
              <a:rPr lang="he-IL" dirty="0" smtClean="0"/>
              <a:t>, וקיבלנו קו ישר בין </a:t>
            </a:r>
            <a:r>
              <a:rPr lang="en-US" dirty="0" smtClean="0"/>
              <a:t>x</a:t>
            </a:r>
            <a:r>
              <a:rPr lang="he-IL" dirty="0" smtClean="0"/>
              <a:t> ל- </a:t>
            </a:r>
            <a:r>
              <a:rPr lang="en-US" dirty="0" smtClean="0"/>
              <a:t>w</a:t>
            </a:r>
            <a:r>
              <a:rPr lang="he-IL" dirty="0" smtClean="0"/>
              <a:t>.</a:t>
            </a:r>
          </a:p>
          <a:p>
            <a:pPr lvl="1"/>
            <a:r>
              <a:rPr lang="he-IL" dirty="0" smtClean="0"/>
              <a:t>אבל, אנחנו נעדיף את הקיפול השני -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(</a:t>
            </a:r>
            <a:r>
              <a:rPr lang="en-US" dirty="0" err="1"/>
              <a:t>f</a:t>
            </a:r>
            <a:r>
              <a:rPr lang="en-US" baseline="-25000" dirty="0" err="1"/>
              <a:t>A</a:t>
            </a:r>
            <a:r>
              <a:rPr lang="he-IL" dirty="0"/>
              <a:t>, </a:t>
            </a:r>
            <a:r>
              <a:rPr lang="en-US" dirty="0" smtClean="0"/>
              <a:t>f</a:t>
            </a:r>
            <a:r>
              <a:rPr lang="he-IL" dirty="0" smtClean="0"/>
              <a:t>), ואז </a:t>
            </a:r>
            <a:r>
              <a:rPr lang="he-IL" dirty="0"/>
              <a:t>(</a:t>
            </a:r>
            <a:r>
              <a:rPr lang="en-US" dirty="0" smtClean="0"/>
              <a:t>f</a:t>
            </a:r>
            <a:r>
              <a:rPr lang="he-IL" dirty="0" smtClean="0"/>
              <a:t>, </a:t>
            </a:r>
            <a:r>
              <a:rPr lang="en-US" dirty="0" err="1"/>
              <a:t>f</a:t>
            </a:r>
            <a:r>
              <a:rPr lang="en-US" baseline="-25000" dirty="0" err="1"/>
              <a:t>B</a:t>
            </a:r>
            <a:r>
              <a:rPr lang="he-IL" dirty="0" smtClean="0"/>
              <a:t>), כי אותו מסלול אשר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התקבל מהקיפול הראשון, עכשיו אפשר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לקצר!</a:t>
            </a: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 (מק"ב)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80"/>
          <a:stretch/>
        </p:blipFill>
        <p:spPr bwMode="auto">
          <a:xfrm>
            <a:off x="604892" y="4038600"/>
            <a:ext cx="2455824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324600" y="5638800"/>
            <a:ext cx="699595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 smtClean="0"/>
              <a:t>מ.ש.ל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58736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הוכחת התכונה השלישית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924800" cy="4572000"/>
          </a:xfrm>
        </p:spPr>
        <p:txBody>
          <a:bodyPr>
            <a:normAutofit/>
          </a:bodyPr>
          <a:lstStyle/>
          <a:p>
            <a:r>
              <a:rPr lang="he-IL" u="sng" dirty="0" smtClean="0"/>
              <a:t>התכונה</a:t>
            </a:r>
            <a:r>
              <a:rPr lang="he-IL" dirty="0" smtClean="0"/>
              <a:t>: אם מק"ב עובר דרך נק' על צלע </a:t>
            </a:r>
            <a:r>
              <a:rPr lang="en-US" dirty="0" smtClean="0"/>
              <a:t>e</a:t>
            </a:r>
            <a:r>
              <a:rPr lang="he-IL" dirty="0" smtClean="0"/>
              <a:t> של הפאון, אז לאחר פרישה של 2 הפאות הסמוכות לצלע </a:t>
            </a:r>
            <a:r>
              <a:rPr lang="en-US" dirty="0" smtClean="0"/>
              <a:t>e</a:t>
            </a:r>
            <a:r>
              <a:rPr lang="he-IL" dirty="0" smtClean="0"/>
              <a:t>, 2 הקטעים העוברים דרך </a:t>
            </a:r>
            <a:r>
              <a:rPr lang="en-US" dirty="0" smtClean="0"/>
              <a:t>e</a:t>
            </a:r>
            <a:r>
              <a:rPr lang="he-IL" dirty="0" smtClean="0"/>
              <a:t> יוצרים קו ישר</a:t>
            </a:r>
          </a:p>
          <a:p>
            <a:endParaRPr lang="he-IL" dirty="0"/>
          </a:p>
          <a:p>
            <a:r>
              <a:rPr lang="he-IL" dirty="0" smtClean="0"/>
              <a:t>הוכחה:</a:t>
            </a:r>
          </a:p>
          <a:p>
            <a:pPr lvl="1"/>
            <a:r>
              <a:rPr lang="he-IL" dirty="0" smtClean="0"/>
              <a:t>אם בפרישה, 2 המקטעים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המתחברים ל- </a:t>
            </a:r>
            <a:r>
              <a:rPr lang="en-US" dirty="0" smtClean="0"/>
              <a:t>e</a:t>
            </a:r>
            <a:r>
              <a:rPr lang="he-IL" dirty="0" smtClean="0"/>
              <a:t> אינם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יוצרים קו ישר, אז נוכל לבנות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מסלול יותר קצר ע"י קו ישר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ולקפל בחזרה</a:t>
            </a:r>
          </a:p>
          <a:p>
            <a:pPr lvl="1"/>
            <a:r>
              <a:rPr lang="he-IL" dirty="0" smtClean="0"/>
              <a:t>בסתירה לכך שזהו המק"ב</a:t>
            </a:r>
          </a:p>
          <a:p>
            <a:pPr lvl="1"/>
            <a:endParaRPr lang="he-IL" dirty="0" smtClean="0"/>
          </a:p>
          <a:p>
            <a:endParaRPr lang="he-IL" dirty="0" smtClean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 (מק"ב)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4" name="Parallelogram 3"/>
          <p:cNvSpPr/>
          <p:nvPr/>
        </p:nvSpPr>
        <p:spPr>
          <a:xfrm>
            <a:off x="552450" y="4789146"/>
            <a:ext cx="2042160" cy="1110370"/>
          </a:xfrm>
          <a:prstGeom prst="parallelogram">
            <a:avLst>
              <a:gd name="adj" fmla="val 55909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Rectangle 4"/>
          <p:cNvSpPr/>
          <p:nvPr/>
        </p:nvSpPr>
        <p:spPr>
          <a:xfrm>
            <a:off x="1162050" y="3384916"/>
            <a:ext cx="1417320" cy="14042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7" name="Straight Connector 6"/>
          <p:cNvCxnSpPr>
            <a:endCxn id="5" idx="2"/>
          </p:cNvCxnSpPr>
          <p:nvPr/>
        </p:nvCxnSpPr>
        <p:spPr>
          <a:xfrm flipH="1">
            <a:off x="1870710" y="4087031"/>
            <a:ext cx="510540" cy="70211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162050" y="4789146"/>
            <a:ext cx="708660" cy="55518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3128010" y="3384916"/>
            <a:ext cx="1417320" cy="14042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4091940" y="4087031"/>
            <a:ext cx="255270" cy="702115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22" name="Rectangle 21"/>
          <p:cNvSpPr/>
          <p:nvPr/>
        </p:nvSpPr>
        <p:spPr>
          <a:xfrm>
            <a:off x="3128010" y="4789146"/>
            <a:ext cx="1417320" cy="140423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3312335" y="4789146"/>
            <a:ext cx="779605" cy="277592"/>
          </a:xfrm>
          <a:prstGeom prst="line">
            <a:avLst/>
          </a:prstGeom>
          <a:ln>
            <a:headEnd type="none" w="med" len="med"/>
            <a:tailEnd type="arrow" w="med" len="med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312335" y="4087031"/>
            <a:ext cx="1034875" cy="979707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Arc 45"/>
          <p:cNvSpPr/>
          <p:nvPr/>
        </p:nvSpPr>
        <p:spPr>
          <a:xfrm rot="10294778">
            <a:off x="2244738" y="5278718"/>
            <a:ext cx="1434005" cy="425084"/>
          </a:xfrm>
          <a:prstGeom prst="arc">
            <a:avLst>
              <a:gd name="adj1" fmla="val 16200000"/>
              <a:gd name="adj2" fmla="val 2141544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179397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על מה נדבר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28800"/>
            <a:ext cx="7033708" cy="4191000"/>
          </a:xfrm>
        </p:spPr>
        <p:txBody>
          <a:bodyPr/>
          <a:lstStyle/>
          <a:p>
            <a:r>
              <a:rPr lang="he-IL" dirty="0" smtClean="0"/>
              <a:t>איך נראה </a:t>
            </a:r>
            <a:r>
              <a:rPr lang="he-IL" dirty="0" smtClean="0">
                <a:solidFill>
                  <a:srgbClr val="0000FF"/>
                </a:solidFill>
              </a:rPr>
              <a:t>מסלול קצר ביותר </a:t>
            </a:r>
            <a:r>
              <a:rPr lang="he-IL" dirty="0" smtClean="0"/>
              <a:t>על גבי פאון, תכונות...</a:t>
            </a:r>
          </a:p>
          <a:p>
            <a:r>
              <a:rPr lang="he-IL" dirty="0" smtClean="0"/>
              <a:t>איך מוצאים </a:t>
            </a:r>
            <a:r>
              <a:rPr lang="he-IL" dirty="0">
                <a:solidFill>
                  <a:srgbClr val="0000FF"/>
                </a:solidFill>
              </a:rPr>
              <a:t>מסלול קצר ביותר </a:t>
            </a:r>
            <a:r>
              <a:rPr lang="he-IL" dirty="0" smtClean="0"/>
              <a:t>מנק' לנק' </a:t>
            </a:r>
            <a:r>
              <a:rPr lang="he-IL" dirty="0"/>
              <a:t>על גבי פאון</a:t>
            </a:r>
          </a:p>
          <a:p>
            <a:r>
              <a:rPr lang="he-IL" dirty="0"/>
              <a:t>האם ניתן למצוא </a:t>
            </a:r>
            <a:r>
              <a:rPr lang="he-IL" dirty="0" smtClean="0">
                <a:solidFill>
                  <a:srgbClr val="0000FF"/>
                </a:solidFill>
              </a:rPr>
              <a:t>מסלול קצר ביותר </a:t>
            </a:r>
            <a:r>
              <a:rPr lang="he-IL" dirty="0"/>
              <a:t>המקיף פאון</a:t>
            </a:r>
          </a:p>
          <a:p>
            <a:r>
              <a:rPr lang="he-IL" dirty="0" smtClean="0"/>
              <a:t>ועוד...</a:t>
            </a:r>
          </a:p>
          <a:p>
            <a:endParaRPr lang="he-IL" dirty="0"/>
          </a:p>
        </p:txBody>
      </p:sp>
      <p:pic>
        <p:nvPicPr>
          <p:cNvPr id="4" name="Picture 2" descr="D:\Lova\seminar\pics\Truncatedicosahedron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76172"/>
            <a:ext cx="2895600" cy="289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066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dirty="0" smtClean="0"/>
              <a:t>Cut Locus – C(x)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e-IL" dirty="0" smtClean="0"/>
              <a:t>או </a:t>
            </a:r>
            <a:r>
              <a:rPr lang="en-US" dirty="0" smtClean="0"/>
              <a:t>ridge tree</a:t>
            </a:r>
            <a:r>
              <a:rPr lang="he-IL" dirty="0" smtClean="0"/>
              <a:t> (שריר &amp; שור - 1986)</a:t>
            </a:r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438400"/>
            <a:ext cx="2619375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04865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הגדרה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572000"/>
          </a:xfrm>
        </p:spPr>
        <p:txBody>
          <a:bodyPr>
            <a:normAutofit/>
          </a:bodyPr>
          <a:lstStyle/>
          <a:p>
            <a:r>
              <a:rPr lang="en-US" u="sng" dirty="0" smtClean="0"/>
              <a:t>C(x)</a:t>
            </a:r>
            <a:r>
              <a:rPr lang="he-IL" u="sng" dirty="0" smtClean="0"/>
              <a:t>, ה- </a:t>
            </a:r>
            <a:r>
              <a:rPr lang="en-US" u="sng" dirty="0" smtClean="0"/>
              <a:t>Cut Locus</a:t>
            </a:r>
            <a:r>
              <a:rPr lang="he-IL" dirty="0" smtClean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זהו סט הנק' אשר ישנו יותר ממק"ב אחד מ- </a:t>
            </a:r>
            <a:r>
              <a:rPr lang="en-US" dirty="0" smtClean="0"/>
              <a:t>x</a:t>
            </a:r>
            <a:r>
              <a:rPr lang="he-IL" dirty="0" smtClean="0"/>
              <a:t> אליהן. </a:t>
            </a:r>
          </a:p>
          <a:p>
            <a:endParaRPr lang="he-IL" dirty="0"/>
          </a:p>
          <a:p>
            <a:r>
              <a:rPr lang="he-IL" dirty="0" smtClean="0"/>
              <a:t>מזכיר קצת את ציר האמצעים (ה- </a:t>
            </a:r>
            <a:r>
              <a:rPr lang="en-US" dirty="0" smtClean="0"/>
              <a:t>Medial Axis</a:t>
            </a:r>
            <a:r>
              <a:rPr lang="he-IL" dirty="0" smtClean="0"/>
              <a:t>)</a:t>
            </a:r>
          </a:p>
          <a:p>
            <a:pPr lvl="1"/>
            <a:r>
              <a:rPr lang="he-IL" dirty="0" smtClean="0"/>
              <a:t>קב' הנק' אשר מרוחקות במידה שווה מ- 2 נק' על "השפה" שהיא </a:t>
            </a:r>
            <a:r>
              <a:rPr lang="en-US" dirty="0" smtClean="0"/>
              <a:t>x</a:t>
            </a:r>
            <a:r>
              <a:rPr lang="he-IL" dirty="0" smtClean="0"/>
              <a:t> המשוכפל</a:t>
            </a:r>
          </a:p>
          <a:p>
            <a:pPr marL="68580" indent="0">
              <a:buNone/>
            </a:pPr>
            <a:endParaRPr lang="he-IL" dirty="0" smtClean="0"/>
          </a:p>
          <a:p>
            <a:pPr marL="68580" indent="0">
              <a:buNone/>
            </a:pP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Cut Locus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213" y="3810000"/>
            <a:ext cx="7267575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109795" y="6056621"/>
            <a:ext cx="762000" cy="315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/>
          </a:p>
        </p:txBody>
      </p:sp>
      <p:sp>
        <p:nvSpPr>
          <p:cNvPr id="11" name="Rectangle 10"/>
          <p:cNvSpPr/>
          <p:nvPr/>
        </p:nvSpPr>
        <p:spPr>
          <a:xfrm>
            <a:off x="2362200" y="6068184"/>
            <a:ext cx="762000" cy="315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5717186" y="5914748"/>
            <a:ext cx="1547218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הפאה העליונה</a:t>
            </a:r>
            <a:endParaRPr lang="he-IL" dirty="0"/>
          </a:p>
        </p:txBody>
      </p:sp>
      <p:sp>
        <p:nvSpPr>
          <p:cNvPr id="4" name="Isosceles Triangle 3"/>
          <p:cNvSpPr/>
          <p:nvPr/>
        </p:nvSpPr>
        <p:spPr>
          <a:xfrm rot="12782978">
            <a:off x="3822249" y="4668269"/>
            <a:ext cx="76378" cy="230333"/>
          </a:xfrm>
          <a:prstGeom prst="triangle">
            <a:avLst>
              <a:gd name="adj" fmla="val 8772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9774819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 animBg="1"/>
      <p:bldP spid="11" grpId="0" animBg="1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תרגיל: לוקוסים לדוגמה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מהם ה-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של פאוני אפלטון, עבור </a:t>
            </a:r>
            <a:r>
              <a:rPr lang="en-US" dirty="0" smtClean="0"/>
              <a:t>x</a:t>
            </a:r>
            <a:r>
              <a:rPr lang="he-IL" dirty="0" smtClean="0"/>
              <a:t> שהוא קדקד הפאון?</a:t>
            </a:r>
          </a:p>
          <a:p>
            <a:r>
              <a:rPr lang="he-IL" dirty="0" smtClean="0"/>
              <a:t>אינטואיציה:</a:t>
            </a:r>
          </a:p>
          <a:p>
            <a:pPr lvl="1"/>
            <a:r>
              <a:rPr lang="he-IL" dirty="0" smtClean="0"/>
              <a:t>על הפאות הצמודות ל- </a:t>
            </a:r>
            <a:r>
              <a:rPr lang="en-US" dirty="0" smtClean="0"/>
              <a:t>x</a:t>
            </a:r>
            <a:r>
              <a:rPr lang="he-IL" dirty="0" smtClean="0"/>
              <a:t>, יש רק מק"ב יחיד!</a:t>
            </a:r>
          </a:p>
          <a:p>
            <a:pPr lvl="1"/>
            <a:r>
              <a:rPr lang="he-IL" dirty="0" smtClean="0"/>
              <a:t>הפאות האחרות – חצויות ל- 2 או חצויות ע"י חוצי הזוויות (=רדיוסי המעגל החוסם)</a:t>
            </a:r>
          </a:p>
          <a:p>
            <a:pPr lvl="1"/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Cut Locus</a:t>
            </a:r>
            <a:endParaRPr lang="he-IL" sz="1800" dirty="0">
              <a:solidFill>
                <a:schemeClr val="bg1"/>
              </a:solidFill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2814546" y="3380226"/>
            <a:ext cx="2193194" cy="2863209"/>
            <a:chOff x="545830" y="2882900"/>
            <a:chExt cx="2984770" cy="3594100"/>
          </a:xfrm>
        </p:grpSpPr>
        <p:pic>
          <p:nvPicPr>
            <p:cNvPr id="22532" name="Picture 4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80" r="82751" b="4706"/>
            <a:stretch/>
          </p:blipFill>
          <p:spPr bwMode="auto">
            <a:xfrm>
              <a:off x="545830" y="2882900"/>
              <a:ext cx="2984770" cy="35941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cxnSp>
          <p:nvCxnSpPr>
            <p:cNvPr id="22" name="Straight Connector 21"/>
            <p:cNvCxnSpPr/>
            <p:nvPr/>
          </p:nvCxnSpPr>
          <p:spPr>
            <a:xfrm>
              <a:off x="2323830" y="5732066"/>
              <a:ext cx="838200" cy="579834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647430" y="5695157"/>
              <a:ext cx="1676400" cy="36909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2323830" y="5245100"/>
              <a:ext cx="1028970" cy="468511"/>
            </a:xfrm>
            <a:prstGeom prst="line">
              <a:avLst/>
            </a:prstGeom>
            <a:ln w="1905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27"/>
            <p:cNvSpPr txBox="1"/>
            <p:nvPr/>
          </p:nvSpPr>
          <p:spPr>
            <a:xfrm>
              <a:off x="1928678" y="2927805"/>
              <a:ext cx="295273" cy="369332"/>
            </a:xfrm>
            <a:prstGeom prst="rect">
              <a:avLst/>
            </a:prstGeom>
            <a:noFill/>
          </p:spPr>
          <p:txBody>
            <a:bodyPr wrap="none" rtlCol="1">
              <a:spAutoFit/>
            </a:bodyPr>
            <a:lstStyle/>
            <a:p>
              <a:r>
                <a:rPr lang="en-US" dirty="0"/>
                <a:t>x</a:t>
              </a:r>
              <a:endParaRPr lang="he-IL" dirty="0"/>
            </a:p>
          </p:txBody>
        </p:sp>
      </p:grpSp>
      <p:pic>
        <p:nvPicPr>
          <p:cNvPr id="3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2595" r="62690" b="4961"/>
          <a:stretch/>
        </p:blipFill>
        <p:spPr bwMode="auto">
          <a:xfrm>
            <a:off x="5438627" y="3883724"/>
            <a:ext cx="2286000" cy="241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5606974" y="4425231"/>
            <a:ext cx="1434728" cy="1777620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6368934" y="5254788"/>
            <a:ext cx="672768" cy="948064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flipH="1">
            <a:off x="7073984" y="4188215"/>
            <a:ext cx="541609" cy="2033154"/>
          </a:xfrm>
          <a:prstGeom prst="line">
            <a:avLst/>
          </a:prstGeom>
          <a:ln w="1905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146553" y="3689848"/>
            <a:ext cx="222381" cy="2871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pic>
        <p:nvPicPr>
          <p:cNvPr id="5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609600" y="3380226"/>
            <a:ext cx="2438001" cy="175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8" name="Straight Connector 17"/>
          <p:cNvCxnSpPr/>
          <p:nvPr/>
        </p:nvCxnSpPr>
        <p:spPr>
          <a:xfrm flipH="1">
            <a:off x="7073984" y="5468186"/>
            <a:ext cx="421491" cy="73466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15000" y="5835518"/>
            <a:ext cx="1326702" cy="407917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073984" y="4648200"/>
            <a:ext cx="120118" cy="1595235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56894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ובחזרה למק"בים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199"/>
            <a:ext cx="7620000" cy="4854575"/>
          </a:xfrm>
        </p:spPr>
        <p:txBody>
          <a:bodyPr>
            <a:normAutofit/>
          </a:bodyPr>
          <a:lstStyle/>
          <a:p>
            <a:r>
              <a:rPr lang="he-IL" dirty="0" smtClean="0"/>
              <a:t>לו ידענו את ה- </a:t>
            </a:r>
            <a:r>
              <a:rPr lang="en-US" dirty="0" smtClean="0"/>
              <a:t>Cut Locus</a:t>
            </a:r>
            <a:r>
              <a:rPr lang="he-IL" dirty="0" smtClean="0"/>
              <a:t> מנק' </a:t>
            </a:r>
            <a:r>
              <a:rPr lang="en-US" dirty="0" smtClean="0"/>
              <a:t>x</a:t>
            </a:r>
            <a:r>
              <a:rPr lang="he-IL" dirty="0" smtClean="0"/>
              <a:t> מסוימת של פאון, יכולנו למצוא את המק"ב לכל נק' </a:t>
            </a:r>
            <a:r>
              <a:rPr lang="en-US" dirty="0" smtClean="0"/>
              <a:t>y</a:t>
            </a:r>
            <a:r>
              <a:rPr lang="he-IL" dirty="0" smtClean="0"/>
              <a:t>!</a:t>
            </a:r>
          </a:p>
          <a:p>
            <a:pPr lvl="1"/>
            <a:r>
              <a:rPr lang="he-IL" dirty="0" smtClean="0"/>
              <a:t>נאתר באיזו פאה נמצאת נק' </a:t>
            </a:r>
            <a:r>
              <a:rPr lang="en-US" dirty="0" smtClean="0"/>
              <a:t>y</a:t>
            </a:r>
            <a:endParaRPr lang="he-IL" dirty="0" smtClean="0"/>
          </a:p>
          <a:p>
            <a:pPr lvl="1"/>
            <a:r>
              <a:rPr lang="he-IL" dirty="0" smtClean="0"/>
              <a:t>נאתר את האזור של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שבו </a:t>
            </a:r>
            <a:r>
              <a:rPr lang="en-US" dirty="0" smtClean="0"/>
              <a:t>y</a:t>
            </a:r>
            <a:r>
              <a:rPr lang="he-IL" dirty="0" smtClean="0"/>
              <a:t> נמצאת</a:t>
            </a:r>
          </a:p>
          <a:p>
            <a:pPr lvl="1"/>
            <a:r>
              <a:rPr lang="he-IL" dirty="0" smtClean="0"/>
              <a:t>נפרוש את הפאון לאורך הפאות בהן עובר האזור של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endParaRPr lang="he-IL" dirty="0" smtClean="0">
              <a:solidFill>
                <a:srgbClr val="FF0000"/>
              </a:solidFill>
            </a:endParaRPr>
          </a:p>
          <a:p>
            <a:pPr lvl="1"/>
            <a:r>
              <a:rPr lang="he-IL" dirty="0" smtClean="0"/>
              <a:t>נחבר את </a:t>
            </a:r>
            <a:r>
              <a:rPr lang="en-US" dirty="0" smtClean="0"/>
              <a:t>x</a:t>
            </a:r>
            <a:r>
              <a:rPr lang="he-IL" dirty="0" smtClean="0"/>
              <a:t> ו- </a:t>
            </a:r>
            <a:r>
              <a:rPr lang="en-US" dirty="0" smtClean="0"/>
              <a:t>y</a:t>
            </a:r>
            <a:r>
              <a:rPr lang="he-IL" dirty="0" smtClean="0"/>
              <a:t> בקו ישר!</a:t>
            </a:r>
          </a:p>
          <a:p>
            <a:r>
              <a:rPr lang="he-IL" dirty="0" smtClean="0"/>
              <a:t>הסיבה: כל נק' לאורך מק"ב היא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מק"ב, ולכן לא חוצים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לאורך מק"ב</a:t>
            </a:r>
          </a:p>
          <a:p>
            <a:pPr lvl="1"/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Cut Locus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 bwMode="auto">
          <a:xfrm>
            <a:off x="557213" y="3844925"/>
            <a:ext cx="363378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183606" y="6019800"/>
            <a:ext cx="381000" cy="4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5" name="Oval 4"/>
          <p:cNvSpPr/>
          <p:nvPr/>
        </p:nvSpPr>
        <p:spPr>
          <a:xfrm rot="21600000">
            <a:off x="2031206" y="4374916"/>
            <a:ext cx="76200" cy="76200"/>
          </a:xfrm>
          <a:prstGeom prst="ellipse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TextBox 5"/>
          <p:cNvSpPr txBox="1"/>
          <p:nvPr/>
        </p:nvSpPr>
        <p:spPr>
          <a:xfrm>
            <a:off x="2107406" y="4266450"/>
            <a:ext cx="30809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y</a:t>
            </a:r>
            <a:endParaRPr lang="he-IL" dirty="0"/>
          </a:p>
        </p:txBody>
      </p:sp>
      <p:sp>
        <p:nvSpPr>
          <p:cNvPr id="11" name="Rectangle 10"/>
          <p:cNvSpPr/>
          <p:nvPr/>
        </p:nvSpPr>
        <p:spPr>
          <a:xfrm>
            <a:off x="912020" y="4173772"/>
            <a:ext cx="2571240" cy="2074628"/>
          </a:xfrm>
          <a:custGeom>
            <a:avLst/>
            <a:gdLst>
              <a:gd name="connsiteX0" fmla="*/ 0 w 697707"/>
              <a:gd name="connsiteY0" fmla="*/ 0 h 609600"/>
              <a:gd name="connsiteX1" fmla="*/ 697707 w 697707"/>
              <a:gd name="connsiteY1" fmla="*/ 0 h 609600"/>
              <a:gd name="connsiteX2" fmla="*/ 697707 w 697707"/>
              <a:gd name="connsiteY2" fmla="*/ 609600 h 609600"/>
              <a:gd name="connsiteX3" fmla="*/ 0 w 697707"/>
              <a:gd name="connsiteY3" fmla="*/ 609600 h 609600"/>
              <a:gd name="connsiteX4" fmla="*/ 0 w 697707"/>
              <a:gd name="connsiteY4" fmla="*/ 0 h 609600"/>
              <a:gd name="connsiteX0" fmla="*/ 0 w 1212057"/>
              <a:gd name="connsiteY0" fmla="*/ 0 h 1362075"/>
              <a:gd name="connsiteX1" fmla="*/ 697707 w 1212057"/>
              <a:gd name="connsiteY1" fmla="*/ 0 h 1362075"/>
              <a:gd name="connsiteX2" fmla="*/ 1212057 w 1212057"/>
              <a:gd name="connsiteY2" fmla="*/ 1362075 h 1362075"/>
              <a:gd name="connsiteX3" fmla="*/ 0 w 1212057"/>
              <a:gd name="connsiteY3" fmla="*/ 609600 h 1362075"/>
              <a:gd name="connsiteX4" fmla="*/ 0 w 1212057"/>
              <a:gd name="connsiteY4" fmla="*/ 0 h 1362075"/>
              <a:gd name="connsiteX0" fmla="*/ 0 w 1473995"/>
              <a:gd name="connsiteY0" fmla="*/ 0 h 1362075"/>
              <a:gd name="connsiteX1" fmla="*/ 1473995 w 1473995"/>
              <a:gd name="connsiteY1" fmla="*/ 123825 h 1362075"/>
              <a:gd name="connsiteX2" fmla="*/ 1212057 w 1473995"/>
              <a:gd name="connsiteY2" fmla="*/ 1362075 h 1362075"/>
              <a:gd name="connsiteX3" fmla="*/ 0 w 1473995"/>
              <a:gd name="connsiteY3" fmla="*/ 609600 h 1362075"/>
              <a:gd name="connsiteX4" fmla="*/ 0 w 1473995"/>
              <a:gd name="connsiteY4" fmla="*/ 0 h 1362075"/>
              <a:gd name="connsiteX0" fmla="*/ 0 w 1473995"/>
              <a:gd name="connsiteY0" fmla="*/ 0 h 1362075"/>
              <a:gd name="connsiteX1" fmla="*/ 1402557 w 1473995"/>
              <a:gd name="connsiteY1" fmla="*/ 28575 h 1362075"/>
              <a:gd name="connsiteX2" fmla="*/ 1473995 w 1473995"/>
              <a:gd name="connsiteY2" fmla="*/ 123825 h 1362075"/>
              <a:gd name="connsiteX3" fmla="*/ 1212057 w 1473995"/>
              <a:gd name="connsiteY3" fmla="*/ 1362075 h 1362075"/>
              <a:gd name="connsiteX4" fmla="*/ 0 w 1473995"/>
              <a:gd name="connsiteY4" fmla="*/ 609600 h 1362075"/>
              <a:gd name="connsiteX5" fmla="*/ 0 w 1473995"/>
              <a:gd name="connsiteY5" fmla="*/ 0 h 1362075"/>
              <a:gd name="connsiteX0" fmla="*/ 0 w 1473995"/>
              <a:gd name="connsiteY0" fmla="*/ 170757 h 1532832"/>
              <a:gd name="connsiteX1" fmla="*/ 1445420 w 1473995"/>
              <a:gd name="connsiteY1" fmla="*/ 4070 h 1532832"/>
              <a:gd name="connsiteX2" fmla="*/ 1473995 w 1473995"/>
              <a:gd name="connsiteY2" fmla="*/ 294582 h 1532832"/>
              <a:gd name="connsiteX3" fmla="*/ 1212057 w 1473995"/>
              <a:gd name="connsiteY3" fmla="*/ 1532832 h 1532832"/>
              <a:gd name="connsiteX4" fmla="*/ 0 w 1473995"/>
              <a:gd name="connsiteY4" fmla="*/ 780357 h 1532832"/>
              <a:gd name="connsiteX5" fmla="*/ 0 w 1473995"/>
              <a:gd name="connsiteY5" fmla="*/ 170757 h 1532832"/>
              <a:gd name="connsiteX0" fmla="*/ 0 w 1526382"/>
              <a:gd name="connsiteY0" fmla="*/ 170757 h 1532832"/>
              <a:gd name="connsiteX1" fmla="*/ 1445420 w 1526382"/>
              <a:gd name="connsiteY1" fmla="*/ 4070 h 1532832"/>
              <a:gd name="connsiteX2" fmla="*/ 1526382 w 1526382"/>
              <a:gd name="connsiteY2" fmla="*/ 27882 h 1532832"/>
              <a:gd name="connsiteX3" fmla="*/ 1212057 w 1526382"/>
              <a:gd name="connsiteY3" fmla="*/ 1532832 h 1532832"/>
              <a:gd name="connsiteX4" fmla="*/ 0 w 1526382"/>
              <a:gd name="connsiteY4" fmla="*/ 780357 h 1532832"/>
              <a:gd name="connsiteX5" fmla="*/ 0 w 1526382"/>
              <a:gd name="connsiteY5" fmla="*/ 170757 h 1532832"/>
              <a:gd name="connsiteX0" fmla="*/ 0 w 1678782"/>
              <a:gd name="connsiteY0" fmla="*/ 170757 h 1485207"/>
              <a:gd name="connsiteX1" fmla="*/ 1445420 w 1678782"/>
              <a:gd name="connsiteY1" fmla="*/ 4070 h 1485207"/>
              <a:gd name="connsiteX2" fmla="*/ 1526382 w 1678782"/>
              <a:gd name="connsiteY2" fmla="*/ 27882 h 1485207"/>
              <a:gd name="connsiteX3" fmla="*/ 1678782 w 1678782"/>
              <a:gd name="connsiteY3" fmla="*/ 1485207 h 1485207"/>
              <a:gd name="connsiteX4" fmla="*/ 0 w 1678782"/>
              <a:gd name="connsiteY4" fmla="*/ 780357 h 1485207"/>
              <a:gd name="connsiteX5" fmla="*/ 0 w 1678782"/>
              <a:gd name="connsiteY5" fmla="*/ 170757 h 1485207"/>
              <a:gd name="connsiteX0" fmla="*/ 0 w 1750219"/>
              <a:gd name="connsiteY0" fmla="*/ 170757 h 1485207"/>
              <a:gd name="connsiteX1" fmla="*/ 1445420 w 1750219"/>
              <a:gd name="connsiteY1" fmla="*/ 4070 h 1485207"/>
              <a:gd name="connsiteX2" fmla="*/ 1750219 w 1750219"/>
              <a:gd name="connsiteY2" fmla="*/ 165994 h 1485207"/>
              <a:gd name="connsiteX3" fmla="*/ 1678782 w 1750219"/>
              <a:gd name="connsiteY3" fmla="*/ 1485207 h 1485207"/>
              <a:gd name="connsiteX4" fmla="*/ 0 w 1750219"/>
              <a:gd name="connsiteY4" fmla="*/ 780357 h 1485207"/>
              <a:gd name="connsiteX5" fmla="*/ 0 w 1750219"/>
              <a:gd name="connsiteY5" fmla="*/ 170757 h 1485207"/>
              <a:gd name="connsiteX0" fmla="*/ 0 w 1883570"/>
              <a:gd name="connsiteY0" fmla="*/ 208348 h 1522798"/>
              <a:gd name="connsiteX1" fmla="*/ 1883570 w 1883570"/>
              <a:gd name="connsiteY1" fmla="*/ 3561 h 1522798"/>
              <a:gd name="connsiteX2" fmla="*/ 1750219 w 1883570"/>
              <a:gd name="connsiteY2" fmla="*/ 203585 h 1522798"/>
              <a:gd name="connsiteX3" fmla="*/ 1678782 w 1883570"/>
              <a:gd name="connsiteY3" fmla="*/ 1522798 h 1522798"/>
              <a:gd name="connsiteX4" fmla="*/ 0 w 1883570"/>
              <a:gd name="connsiteY4" fmla="*/ 817948 h 1522798"/>
              <a:gd name="connsiteX5" fmla="*/ 0 w 1883570"/>
              <a:gd name="connsiteY5" fmla="*/ 208348 h 1522798"/>
              <a:gd name="connsiteX0" fmla="*/ 0 w 1883570"/>
              <a:gd name="connsiteY0" fmla="*/ 334246 h 1648696"/>
              <a:gd name="connsiteX1" fmla="*/ 1373980 w 1883570"/>
              <a:gd name="connsiteY1" fmla="*/ 5634 h 1648696"/>
              <a:gd name="connsiteX2" fmla="*/ 1883570 w 1883570"/>
              <a:gd name="connsiteY2" fmla="*/ 129459 h 1648696"/>
              <a:gd name="connsiteX3" fmla="*/ 1750219 w 1883570"/>
              <a:gd name="connsiteY3" fmla="*/ 329483 h 1648696"/>
              <a:gd name="connsiteX4" fmla="*/ 1678782 w 1883570"/>
              <a:gd name="connsiteY4" fmla="*/ 1648696 h 1648696"/>
              <a:gd name="connsiteX5" fmla="*/ 0 w 1883570"/>
              <a:gd name="connsiteY5" fmla="*/ 943846 h 1648696"/>
              <a:gd name="connsiteX6" fmla="*/ 0 w 1883570"/>
              <a:gd name="connsiteY6" fmla="*/ 334246 h 1648696"/>
              <a:gd name="connsiteX0" fmla="*/ 0 w 1885440"/>
              <a:gd name="connsiteY0" fmla="*/ 351754 h 1666204"/>
              <a:gd name="connsiteX1" fmla="*/ 1373980 w 1885440"/>
              <a:gd name="connsiteY1" fmla="*/ 23142 h 1666204"/>
              <a:gd name="connsiteX2" fmla="*/ 1802605 w 1885440"/>
              <a:gd name="connsiteY2" fmla="*/ 27905 h 1666204"/>
              <a:gd name="connsiteX3" fmla="*/ 1883570 w 1885440"/>
              <a:gd name="connsiteY3" fmla="*/ 146967 h 1666204"/>
              <a:gd name="connsiteX4" fmla="*/ 1750219 w 1885440"/>
              <a:gd name="connsiteY4" fmla="*/ 346991 h 1666204"/>
              <a:gd name="connsiteX5" fmla="*/ 1678782 w 1885440"/>
              <a:gd name="connsiteY5" fmla="*/ 1666204 h 1666204"/>
              <a:gd name="connsiteX6" fmla="*/ 0 w 1885440"/>
              <a:gd name="connsiteY6" fmla="*/ 961354 h 1666204"/>
              <a:gd name="connsiteX7" fmla="*/ 0 w 1885440"/>
              <a:gd name="connsiteY7" fmla="*/ 351754 h 1666204"/>
              <a:gd name="connsiteX0" fmla="*/ 224609 w 2110049"/>
              <a:gd name="connsiteY0" fmla="*/ 745980 h 2060430"/>
              <a:gd name="connsiteX1" fmla="*/ 84114 w 2110049"/>
              <a:gd name="connsiteY1" fmla="*/ 3030 h 2060430"/>
              <a:gd name="connsiteX2" fmla="*/ 2027214 w 2110049"/>
              <a:gd name="connsiteY2" fmla="*/ 422131 h 2060430"/>
              <a:gd name="connsiteX3" fmla="*/ 2108179 w 2110049"/>
              <a:gd name="connsiteY3" fmla="*/ 541193 h 2060430"/>
              <a:gd name="connsiteX4" fmla="*/ 1974828 w 2110049"/>
              <a:gd name="connsiteY4" fmla="*/ 741217 h 2060430"/>
              <a:gd name="connsiteX5" fmla="*/ 1903391 w 2110049"/>
              <a:gd name="connsiteY5" fmla="*/ 2060430 h 2060430"/>
              <a:gd name="connsiteX6" fmla="*/ 224609 w 2110049"/>
              <a:gd name="connsiteY6" fmla="*/ 1355580 h 2060430"/>
              <a:gd name="connsiteX7" fmla="*/ 224609 w 2110049"/>
              <a:gd name="connsiteY7" fmla="*/ 745980 h 2060430"/>
              <a:gd name="connsiteX0" fmla="*/ 604837 w 2490277"/>
              <a:gd name="connsiteY0" fmla="*/ 745980 h 2060430"/>
              <a:gd name="connsiteX1" fmla="*/ 464342 w 2490277"/>
              <a:gd name="connsiteY1" fmla="*/ 3030 h 2060430"/>
              <a:gd name="connsiteX2" fmla="*/ 2407442 w 2490277"/>
              <a:gd name="connsiteY2" fmla="*/ 422131 h 2060430"/>
              <a:gd name="connsiteX3" fmla="*/ 2488407 w 2490277"/>
              <a:gd name="connsiteY3" fmla="*/ 541193 h 2060430"/>
              <a:gd name="connsiteX4" fmla="*/ 2355056 w 2490277"/>
              <a:gd name="connsiteY4" fmla="*/ 741217 h 2060430"/>
              <a:gd name="connsiteX5" fmla="*/ 2283619 w 2490277"/>
              <a:gd name="connsiteY5" fmla="*/ 2060430 h 2060430"/>
              <a:gd name="connsiteX6" fmla="*/ 0 w 2490277"/>
              <a:gd name="connsiteY6" fmla="*/ 1331767 h 2060430"/>
              <a:gd name="connsiteX7" fmla="*/ 604837 w 2490277"/>
              <a:gd name="connsiteY7" fmla="*/ 745980 h 2060430"/>
              <a:gd name="connsiteX0" fmla="*/ 0 w 2571240"/>
              <a:gd name="connsiteY0" fmla="*/ 136380 h 2060430"/>
              <a:gd name="connsiteX1" fmla="*/ 545305 w 2571240"/>
              <a:gd name="connsiteY1" fmla="*/ 3030 h 2060430"/>
              <a:gd name="connsiteX2" fmla="*/ 2488405 w 2571240"/>
              <a:gd name="connsiteY2" fmla="*/ 422131 h 2060430"/>
              <a:gd name="connsiteX3" fmla="*/ 2569370 w 2571240"/>
              <a:gd name="connsiteY3" fmla="*/ 541193 h 2060430"/>
              <a:gd name="connsiteX4" fmla="*/ 2436019 w 2571240"/>
              <a:gd name="connsiteY4" fmla="*/ 741217 h 2060430"/>
              <a:gd name="connsiteX5" fmla="*/ 2364582 w 2571240"/>
              <a:gd name="connsiteY5" fmla="*/ 2060430 h 2060430"/>
              <a:gd name="connsiteX6" fmla="*/ 80963 w 2571240"/>
              <a:gd name="connsiteY6" fmla="*/ 1331767 h 2060430"/>
              <a:gd name="connsiteX7" fmla="*/ 0 w 2571240"/>
              <a:gd name="connsiteY7" fmla="*/ 136380 h 2060430"/>
              <a:gd name="connsiteX0" fmla="*/ 0 w 2571240"/>
              <a:gd name="connsiteY0" fmla="*/ 150578 h 2074628"/>
              <a:gd name="connsiteX1" fmla="*/ 540543 w 2571240"/>
              <a:gd name="connsiteY1" fmla="*/ 2941 h 2074628"/>
              <a:gd name="connsiteX2" fmla="*/ 2488405 w 2571240"/>
              <a:gd name="connsiteY2" fmla="*/ 436329 h 2074628"/>
              <a:gd name="connsiteX3" fmla="*/ 2569370 w 2571240"/>
              <a:gd name="connsiteY3" fmla="*/ 555391 h 2074628"/>
              <a:gd name="connsiteX4" fmla="*/ 2436019 w 2571240"/>
              <a:gd name="connsiteY4" fmla="*/ 755415 h 2074628"/>
              <a:gd name="connsiteX5" fmla="*/ 2364582 w 2571240"/>
              <a:gd name="connsiteY5" fmla="*/ 2074628 h 2074628"/>
              <a:gd name="connsiteX6" fmla="*/ 80963 w 2571240"/>
              <a:gd name="connsiteY6" fmla="*/ 1345965 h 2074628"/>
              <a:gd name="connsiteX7" fmla="*/ 0 w 2571240"/>
              <a:gd name="connsiteY7" fmla="*/ 150578 h 2074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71240" h="2074628">
                <a:moveTo>
                  <a:pt x="0" y="150578"/>
                </a:moveTo>
                <a:cubicBezTo>
                  <a:pt x="228203" y="21197"/>
                  <a:pt x="226615" y="37072"/>
                  <a:pt x="540543" y="2941"/>
                </a:cubicBezTo>
                <a:cubicBezTo>
                  <a:pt x="837802" y="-40715"/>
                  <a:pt x="2403473" y="415692"/>
                  <a:pt x="2488405" y="436329"/>
                </a:cubicBezTo>
                <a:cubicBezTo>
                  <a:pt x="2573337" y="456966"/>
                  <a:pt x="2574926" y="512529"/>
                  <a:pt x="2569370" y="555391"/>
                </a:cubicBezTo>
                <a:lnTo>
                  <a:pt x="2436019" y="755415"/>
                </a:lnTo>
                <a:lnTo>
                  <a:pt x="2364582" y="2074628"/>
                </a:lnTo>
                <a:lnTo>
                  <a:pt x="80963" y="1345965"/>
                </a:lnTo>
                <a:lnTo>
                  <a:pt x="0" y="150578"/>
                </a:lnTo>
                <a:close/>
              </a:path>
            </a:pathLst>
          </a:custGeom>
          <a:solidFill>
            <a:srgbClr val="94C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6" name="Rectangle 15"/>
          <p:cNvSpPr/>
          <p:nvPr/>
        </p:nvSpPr>
        <p:spPr>
          <a:xfrm>
            <a:off x="4960350" y="4950206"/>
            <a:ext cx="602250" cy="13049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Rectangle 12"/>
          <p:cNvSpPr/>
          <p:nvPr/>
        </p:nvSpPr>
        <p:spPr>
          <a:xfrm>
            <a:off x="5562600" y="4950205"/>
            <a:ext cx="531100" cy="1304923"/>
          </a:xfrm>
          <a:custGeom>
            <a:avLst/>
            <a:gdLst>
              <a:gd name="connsiteX0" fmla="*/ 0 w 846483"/>
              <a:gd name="connsiteY0" fmla="*/ 0 h 3124200"/>
              <a:gd name="connsiteX1" fmla="*/ 846483 w 846483"/>
              <a:gd name="connsiteY1" fmla="*/ 0 h 3124200"/>
              <a:gd name="connsiteX2" fmla="*/ 846483 w 846483"/>
              <a:gd name="connsiteY2" fmla="*/ 3124200 h 3124200"/>
              <a:gd name="connsiteX3" fmla="*/ 0 w 846483"/>
              <a:gd name="connsiteY3" fmla="*/ 3124200 h 3124200"/>
              <a:gd name="connsiteX4" fmla="*/ 0 w 846483"/>
              <a:gd name="connsiteY4" fmla="*/ 0 h 3124200"/>
              <a:gd name="connsiteX0" fmla="*/ 0 w 873779"/>
              <a:gd name="connsiteY0" fmla="*/ 0 h 3124200"/>
              <a:gd name="connsiteX1" fmla="*/ 873779 w 873779"/>
              <a:gd name="connsiteY1" fmla="*/ 409433 h 3124200"/>
              <a:gd name="connsiteX2" fmla="*/ 846483 w 873779"/>
              <a:gd name="connsiteY2" fmla="*/ 3124200 h 3124200"/>
              <a:gd name="connsiteX3" fmla="*/ 0 w 873779"/>
              <a:gd name="connsiteY3" fmla="*/ 3124200 h 3124200"/>
              <a:gd name="connsiteX4" fmla="*/ 0 w 873779"/>
              <a:gd name="connsiteY4" fmla="*/ 0 h 3124200"/>
              <a:gd name="connsiteX0" fmla="*/ 0 w 901074"/>
              <a:gd name="connsiteY0" fmla="*/ 0 h 3124200"/>
              <a:gd name="connsiteX1" fmla="*/ 873779 w 901074"/>
              <a:gd name="connsiteY1" fmla="*/ 409433 h 3124200"/>
              <a:gd name="connsiteX2" fmla="*/ 901074 w 901074"/>
              <a:gd name="connsiteY2" fmla="*/ 2742062 h 3124200"/>
              <a:gd name="connsiteX3" fmla="*/ 0 w 901074"/>
              <a:gd name="connsiteY3" fmla="*/ 3124200 h 3124200"/>
              <a:gd name="connsiteX4" fmla="*/ 0 w 901074"/>
              <a:gd name="connsiteY4" fmla="*/ 0 h 3124200"/>
              <a:gd name="connsiteX0" fmla="*/ 0 w 901074"/>
              <a:gd name="connsiteY0" fmla="*/ 0 h 3124200"/>
              <a:gd name="connsiteX1" fmla="*/ 873779 w 901074"/>
              <a:gd name="connsiteY1" fmla="*/ 409433 h 3124200"/>
              <a:gd name="connsiteX2" fmla="*/ 901074 w 901074"/>
              <a:gd name="connsiteY2" fmla="*/ 2742062 h 3124200"/>
              <a:gd name="connsiteX3" fmla="*/ 591402 w 901074"/>
              <a:gd name="connsiteY3" fmla="*/ 2939955 h 3124200"/>
              <a:gd name="connsiteX4" fmla="*/ 0 w 901074"/>
              <a:gd name="connsiteY4" fmla="*/ 3124200 h 3124200"/>
              <a:gd name="connsiteX5" fmla="*/ 0 w 901074"/>
              <a:gd name="connsiteY5" fmla="*/ 0 h 3124200"/>
              <a:gd name="connsiteX0" fmla="*/ 0 w 901074"/>
              <a:gd name="connsiteY0" fmla="*/ 0 h 3124200"/>
              <a:gd name="connsiteX1" fmla="*/ 550459 w 901074"/>
              <a:gd name="connsiteY1" fmla="*/ 196755 h 3124200"/>
              <a:gd name="connsiteX2" fmla="*/ 873779 w 901074"/>
              <a:gd name="connsiteY2" fmla="*/ 409433 h 3124200"/>
              <a:gd name="connsiteX3" fmla="*/ 901074 w 901074"/>
              <a:gd name="connsiteY3" fmla="*/ 2742062 h 3124200"/>
              <a:gd name="connsiteX4" fmla="*/ 591402 w 901074"/>
              <a:gd name="connsiteY4" fmla="*/ 2939955 h 3124200"/>
              <a:gd name="connsiteX5" fmla="*/ 0 w 901074"/>
              <a:gd name="connsiteY5" fmla="*/ 3124200 h 3124200"/>
              <a:gd name="connsiteX6" fmla="*/ 0 w 901074"/>
              <a:gd name="connsiteY6" fmla="*/ 0 h 3124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01074" h="3124200">
                <a:moveTo>
                  <a:pt x="0" y="0"/>
                </a:moveTo>
                <a:cubicBezTo>
                  <a:pt x="165289" y="79233"/>
                  <a:pt x="385170" y="117522"/>
                  <a:pt x="550459" y="196755"/>
                </a:cubicBezTo>
                <a:lnTo>
                  <a:pt x="873779" y="409433"/>
                </a:lnTo>
                <a:lnTo>
                  <a:pt x="901074" y="2742062"/>
                </a:lnTo>
                <a:cubicBezTo>
                  <a:pt x="756907" y="2798928"/>
                  <a:pt x="735569" y="2883089"/>
                  <a:pt x="591402" y="2939955"/>
                </a:cubicBezTo>
                <a:lnTo>
                  <a:pt x="0" y="3124200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Rectangle 18"/>
          <p:cNvSpPr/>
          <p:nvPr/>
        </p:nvSpPr>
        <p:spPr>
          <a:xfrm>
            <a:off x="4358100" y="4950206"/>
            <a:ext cx="602250" cy="1298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Oval 19"/>
          <p:cNvSpPr/>
          <p:nvPr/>
        </p:nvSpPr>
        <p:spPr>
          <a:xfrm rot="21600000">
            <a:off x="5784154" y="5379902"/>
            <a:ext cx="76200" cy="76200"/>
          </a:xfrm>
          <a:prstGeom prst="ellipse">
            <a:avLst/>
          </a:prstGeom>
          <a:noFill/>
          <a:ln w="63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TextBox 20"/>
          <p:cNvSpPr txBox="1"/>
          <p:nvPr/>
        </p:nvSpPr>
        <p:spPr>
          <a:xfrm>
            <a:off x="5795313" y="5391061"/>
            <a:ext cx="308097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y</a:t>
            </a:r>
            <a:endParaRPr lang="he-IL" dirty="0"/>
          </a:p>
        </p:txBody>
      </p:sp>
      <p:sp>
        <p:nvSpPr>
          <p:cNvPr id="22" name="Oval 21"/>
          <p:cNvSpPr/>
          <p:nvPr/>
        </p:nvSpPr>
        <p:spPr>
          <a:xfrm rot="21600000">
            <a:off x="4567404" y="5488368"/>
            <a:ext cx="76200" cy="76200"/>
          </a:xfrm>
          <a:prstGeom prst="ellipse">
            <a:avLst/>
          </a:pr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TextBox 23"/>
          <p:cNvSpPr txBox="1"/>
          <p:nvPr/>
        </p:nvSpPr>
        <p:spPr>
          <a:xfrm>
            <a:off x="4419600" y="5486400"/>
            <a:ext cx="29527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 smtClean="0"/>
              <a:t>x</a:t>
            </a:r>
            <a:endParaRPr lang="he-IL" dirty="0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4605504" y="5418002"/>
            <a:ext cx="1216750" cy="1084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940302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animBg="1"/>
      <p:bldP spid="6" grpId="0"/>
      <p:bldP spid="11" grpId="0" animBg="1"/>
      <p:bldP spid="16" grpId="0" animBg="1"/>
      <p:bldP spid="13" grpId="0" animBg="1"/>
      <p:bldP spid="19" grpId="0" animBg="1"/>
      <p:bldP spid="20" grpId="0" animBg="1"/>
      <p:bldP spid="21" grpId="0"/>
      <p:bldP spid="22" grpId="0" animBg="1"/>
      <p:bldP spid="2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ואף יותר מזה...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7924800" cy="4419600"/>
          </a:xfrm>
        </p:spPr>
        <p:txBody>
          <a:bodyPr>
            <a:normAutofit/>
          </a:bodyPr>
          <a:lstStyle/>
          <a:p>
            <a:r>
              <a:rPr lang="he-IL" u="sng" dirty="0" smtClean="0"/>
              <a:t>משפט:</a:t>
            </a:r>
            <a:r>
              <a:rPr lang="he-IL" dirty="0" smtClean="0"/>
              <a:t> לכל נק' </a:t>
            </a:r>
            <a:r>
              <a:rPr lang="en-US" dirty="0" smtClean="0"/>
              <a:t>x</a:t>
            </a:r>
            <a:r>
              <a:rPr lang="he-IL" dirty="0" smtClean="0"/>
              <a:t> על פאון קמור </a:t>
            </a:r>
            <a:r>
              <a:rPr lang="en-US" dirty="0" smtClean="0"/>
              <a:t>P</a:t>
            </a:r>
            <a:r>
              <a:rPr lang="he-IL" dirty="0" smtClean="0"/>
              <a:t>, ה-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הינו </a:t>
            </a:r>
            <a:r>
              <a:rPr lang="he-IL" b="1" dirty="0" smtClean="0"/>
              <a:t>עץ</a:t>
            </a:r>
            <a:r>
              <a:rPr lang="he-IL" dirty="0" smtClean="0"/>
              <a:t>, שענפיו הם מקטעים ישרים על פאות, והעלים הם הקדקדים של </a:t>
            </a:r>
            <a:r>
              <a:rPr lang="en-US" dirty="0" smtClean="0"/>
              <a:t>P</a:t>
            </a:r>
            <a:r>
              <a:rPr lang="he-IL" dirty="0" smtClean="0"/>
              <a:t>.</a:t>
            </a:r>
          </a:p>
          <a:p>
            <a:pPr lvl="1"/>
            <a:endParaRPr lang="he-IL" dirty="0" smtClean="0"/>
          </a:p>
          <a:p>
            <a:pPr marL="342900" lvl="1"/>
            <a:r>
              <a:rPr lang="he-IL" sz="2400" dirty="0"/>
              <a:t>לא נוכיח, אך ניזכר </a:t>
            </a:r>
            <a:r>
              <a:rPr lang="he-IL" sz="2400" dirty="0" smtClean="0"/>
              <a:t>בציר האמצעים, שגם הוא עץ, אשר עליו הם קדקדי </a:t>
            </a:r>
            <a:r>
              <a:rPr lang="en-US" sz="2400" dirty="0" smtClean="0"/>
              <a:t>P</a:t>
            </a:r>
            <a:r>
              <a:rPr lang="he-IL" sz="2400" dirty="0" smtClean="0"/>
              <a:t>.</a:t>
            </a:r>
            <a:endParaRPr lang="he-IL" sz="2400" dirty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Cut Locus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95600" y="6019800"/>
            <a:ext cx="381000" cy="4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077" y="3627437"/>
            <a:ext cx="6877050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2472870" y="5860142"/>
            <a:ext cx="613229" cy="4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Rectangle 8"/>
          <p:cNvSpPr/>
          <p:nvPr/>
        </p:nvSpPr>
        <p:spPr>
          <a:xfrm>
            <a:off x="6120681" y="5954712"/>
            <a:ext cx="381000" cy="434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08962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האם ייתכן שב- </a:t>
            </a:r>
            <a:r>
              <a:rPr lang="en-US" dirty="0" smtClean="0"/>
              <a:t>C(x)</a:t>
            </a:r>
            <a:r>
              <a:rPr lang="he-IL" dirty="0" smtClean="0"/>
              <a:t> יהיה מעגל?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רק אם הגנוס &gt; 0...</a:t>
            </a:r>
          </a:p>
          <a:p>
            <a:endParaRPr lang="he-IL" dirty="0"/>
          </a:p>
          <a:p>
            <a:r>
              <a:rPr lang="he-IL" dirty="0" smtClean="0"/>
              <a:t>אם הגנוס הוא אפס, ויש מעגל,</a:t>
            </a:r>
            <a:endParaRPr lang="en-US" dirty="0" smtClean="0"/>
          </a:p>
          <a:p>
            <a:pPr lvl="1"/>
            <a:r>
              <a:rPr lang="he-IL" dirty="0"/>
              <a:t>אז לא נוכל להגיע אל תוך</a:t>
            </a:r>
            <a:r>
              <a:rPr lang="en-US" dirty="0"/>
              <a:t> </a:t>
            </a:r>
            <a:r>
              <a:rPr lang="he-IL" dirty="0"/>
              <a:t>המעגל</a:t>
            </a:r>
            <a:r>
              <a:rPr lang="en-US" dirty="0"/>
              <a:t/>
            </a:r>
            <a:br>
              <a:rPr lang="en-US" dirty="0"/>
            </a:br>
            <a:r>
              <a:rPr lang="he-IL" dirty="0"/>
              <a:t>מבלי לחצות את </a:t>
            </a:r>
            <a:r>
              <a:rPr lang="en-US" dirty="0">
                <a:solidFill>
                  <a:srgbClr val="FF0000"/>
                </a:solidFill>
              </a:rPr>
              <a:t>C(x</a:t>
            </a:r>
            <a:r>
              <a:rPr lang="en-US" dirty="0" smtClean="0">
                <a:solidFill>
                  <a:srgbClr val="FF0000"/>
                </a:solidFill>
              </a:rPr>
              <a:t>)</a:t>
            </a:r>
            <a:r>
              <a:rPr lang="he-IL" dirty="0"/>
              <a:t>, בסתירה לכך</a:t>
            </a:r>
            <a:r>
              <a:rPr lang="en-US" dirty="0"/>
              <a:t/>
            </a:r>
            <a:br>
              <a:rPr lang="en-US" dirty="0"/>
            </a:br>
            <a:r>
              <a:rPr lang="he-IL" dirty="0"/>
              <a:t>שזה מק"ב</a:t>
            </a:r>
            <a:endParaRPr lang="en-US" dirty="0"/>
          </a:p>
          <a:p>
            <a:pPr lvl="1"/>
            <a:r>
              <a:rPr lang="he-IL" dirty="0" smtClean="0"/>
              <a:t>אם הגנוס &gt; 0, אז זה אפשרי</a:t>
            </a:r>
            <a:endParaRPr lang="he-IL" dirty="0"/>
          </a:p>
          <a:p>
            <a:pPr lvl="1"/>
            <a:endParaRPr lang="he-IL" dirty="0"/>
          </a:p>
          <a:p>
            <a:pPr lvl="1"/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Cut Locus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14" y="2206112"/>
            <a:ext cx="2762250" cy="3460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1646278" y="3126350"/>
            <a:ext cx="844550" cy="1562100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2886692" y="2431024"/>
            <a:ext cx="222381" cy="2871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6" name="Oval 5"/>
          <p:cNvSpPr/>
          <p:nvPr/>
        </p:nvSpPr>
        <p:spPr>
          <a:xfrm>
            <a:off x="2719069" y="2770609"/>
            <a:ext cx="167623" cy="12382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Oval 13"/>
          <p:cNvSpPr/>
          <p:nvPr/>
        </p:nvSpPr>
        <p:spPr>
          <a:xfrm rot="2622627">
            <a:off x="1453038" y="4509805"/>
            <a:ext cx="497661" cy="642464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Cube 9"/>
          <p:cNvSpPr/>
          <p:nvPr/>
        </p:nvSpPr>
        <p:spPr>
          <a:xfrm>
            <a:off x="4914900" y="4572000"/>
            <a:ext cx="1447800" cy="1524000"/>
          </a:xfrm>
          <a:prstGeom prst="cub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Cube 10"/>
          <p:cNvSpPr/>
          <p:nvPr/>
        </p:nvSpPr>
        <p:spPr>
          <a:xfrm rot="10800000">
            <a:off x="4914901" y="4572000"/>
            <a:ext cx="1447800" cy="1524000"/>
          </a:xfrm>
          <a:prstGeom prst="cube">
            <a:avLst/>
          </a:prstGeom>
          <a:noFill/>
          <a:ln>
            <a:prstDash val="dash"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Oval 14"/>
          <p:cNvSpPr/>
          <p:nvPr/>
        </p:nvSpPr>
        <p:spPr>
          <a:xfrm>
            <a:off x="5391150" y="4642510"/>
            <a:ext cx="495300" cy="18852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14054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 uiExpand="1" animBg="1"/>
      <p:bldP spid="12" grpId="0" uiExpand="1" animBg="1"/>
      <p:bldP spid="6" grpId="0" uiExpand="1" animBg="1"/>
      <p:bldP spid="14" grpId="0" uiExpand="1" animBg="1"/>
      <p:bldP spid="10" grpId="0" animBg="1"/>
      <p:bldP spid="11" grpId="0" animBg="1"/>
      <p:bldP spid="1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אלגוריתמים למציאת מק"ב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229" y="2819400"/>
            <a:ext cx="2143125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32740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אלגוריתם למציאת מק"ב מ- </a:t>
            </a:r>
            <a:r>
              <a:rPr lang="en-US" dirty="0" smtClean="0"/>
              <a:t>x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אז שוב - אנו מעוניינים במק"בים על גבי פאון. לצורך כך,</a:t>
            </a:r>
          </a:p>
          <a:p>
            <a:endParaRPr lang="he-IL" dirty="0" smtClean="0"/>
          </a:p>
          <a:p>
            <a:r>
              <a:rPr lang="he-IL" b="1" u="sng" dirty="0" smtClean="0"/>
              <a:t>שלב ראשון</a:t>
            </a:r>
            <a:r>
              <a:rPr lang="he-IL" dirty="0" smtClean="0"/>
              <a:t>: נחשב את העץ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endParaRPr lang="he-IL" dirty="0" smtClean="0">
              <a:solidFill>
                <a:srgbClr val="FF0000"/>
              </a:solidFill>
            </a:endParaRPr>
          </a:p>
          <a:p>
            <a:endParaRPr lang="he-IL" dirty="0" smtClean="0"/>
          </a:p>
          <a:p>
            <a:r>
              <a:rPr lang="he-IL" b="1" u="sng" dirty="0" smtClean="0"/>
              <a:t>שלב שני</a:t>
            </a:r>
            <a:r>
              <a:rPr lang="he-IL" dirty="0" smtClean="0"/>
              <a:t> - בהנתן נק' </a:t>
            </a:r>
            <a:r>
              <a:rPr lang="en-US" dirty="0" smtClean="0"/>
              <a:t>y</a:t>
            </a:r>
            <a:r>
              <a:rPr lang="he-IL" dirty="0" smtClean="0"/>
              <a:t>: </a:t>
            </a:r>
          </a:p>
          <a:p>
            <a:pPr lvl="1"/>
            <a:r>
              <a:rPr lang="he-IL" dirty="0" smtClean="0"/>
              <a:t>נפרוש את הפאון</a:t>
            </a:r>
          </a:p>
          <a:p>
            <a:pPr lvl="1"/>
            <a:r>
              <a:rPr lang="he-IL" dirty="0" smtClean="0"/>
              <a:t>נחבר את </a:t>
            </a:r>
            <a:r>
              <a:rPr lang="en-US" dirty="0" smtClean="0"/>
              <a:t>x</a:t>
            </a:r>
            <a:r>
              <a:rPr lang="he-IL" dirty="0" smtClean="0"/>
              <a:t> ו- </a:t>
            </a:r>
            <a:r>
              <a:rPr lang="en-US" dirty="0" smtClean="0"/>
              <a:t>y</a:t>
            </a:r>
            <a:r>
              <a:rPr lang="he-IL" dirty="0" smtClean="0"/>
              <a:t> בקו</a:t>
            </a:r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מק"ב - אלגוריתמים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4897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00400"/>
            <a:ext cx="4843461" cy="3156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אלגוריתם דייקסטרא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ניזכר כי אלג' דייקסטרא בגרף מישורי רגיל, בנוי כך שהוא שומר במהלך ריצתו </a:t>
            </a:r>
            <a:r>
              <a:rPr lang="he-IL" b="1" dirty="0" smtClean="0"/>
              <a:t>חזית </a:t>
            </a:r>
            <a:r>
              <a:rPr lang="he-IL" dirty="0" smtClean="0"/>
              <a:t>של כל הצמתים אשר מועמדים להיות הקרובים ביותר לנק' המוצא</a:t>
            </a:r>
          </a:p>
          <a:p>
            <a:r>
              <a:rPr lang="he-IL" dirty="0" smtClean="0"/>
              <a:t>כאשר, משקל קשת מ- </a:t>
            </a:r>
            <a:r>
              <a:rPr lang="en-US" dirty="0" smtClean="0"/>
              <a:t>u</a:t>
            </a:r>
            <a:r>
              <a:rPr lang="he-IL" dirty="0" smtClean="0"/>
              <a:t> ל- </a:t>
            </a:r>
            <a:r>
              <a:rPr lang="en-US" dirty="0" smtClean="0"/>
              <a:t>v</a:t>
            </a:r>
            <a:r>
              <a:rPr lang="he-IL" dirty="0" smtClean="0"/>
              <a:t> = המרחק בין </a:t>
            </a:r>
            <a:r>
              <a:rPr lang="en-US" dirty="0" smtClean="0"/>
              <a:t>u</a:t>
            </a:r>
            <a:r>
              <a:rPr lang="he-IL" dirty="0" smtClean="0"/>
              <a:t> ו- </a:t>
            </a:r>
            <a:r>
              <a:rPr lang="en-US" dirty="0" smtClean="0"/>
              <a:t>v</a:t>
            </a:r>
            <a:r>
              <a:rPr lang="he-IL" dirty="0" smtClean="0"/>
              <a:t>.</a:t>
            </a:r>
          </a:p>
          <a:p>
            <a:r>
              <a:rPr lang="pt-BR" sz="2000" dirty="0"/>
              <a:t>O</a:t>
            </a:r>
            <a:r>
              <a:rPr lang="pt-BR" sz="2000" dirty="0" smtClean="0"/>
              <a:t>(|E|+|V|log|V|)</a:t>
            </a:r>
            <a:endParaRPr lang="he-IL" sz="2000" dirty="0" smtClean="0"/>
          </a:p>
          <a:p>
            <a:endParaRPr lang="he-IL" dirty="0" smtClean="0"/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מק"ב - אלגוריתמים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6" name="Picture 3" descr="D:\Lova\seminar\pics\Dijksta_Anim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6588" y="4038600"/>
            <a:ext cx="2695575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81534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 fontScale="90000"/>
          </a:bodyPr>
          <a:lstStyle/>
          <a:p>
            <a:pPr algn="r"/>
            <a:r>
              <a:rPr lang="he-IL" dirty="0" smtClean="0"/>
              <a:t>אלגוריתם דייקסטרא – הכללה לפאון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772400" cy="4648200"/>
          </a:xfrm>
        </p:spPr>
        <p:txBody>
          <a:bodyPr>
            <a:normAutofit/>
          </a:bodyPr>
          <a:lstStyle/>
          <a:p>
            <a:r>
              <a:rPr lang="he-IL" dirty="0" smtClean="0"/>
              <a:t>כעת, על האלג' לשמור חזית רציפה</a:t>
            </a:r>
          </a:p>
          <a:p>
            <a:r>
              <a:rPr lang="he-IL" dirty="0" smtClean="0"/>
              <a:t>למשל, עבור התיבה של </a:t>
            </a:r>
            <a:r>
              <a:rPr lang="en-US" dirty="0" smtClean="0"/>
              <a:t>1x1x2</a:t>
            </a:r>
            <a:r>
              <a:rPr lang="he-IL" dirty="0" smtClean="0"/>
              <a:t>, מצויירת החזית עבור כל הנק' שהן במרחק 3/2</a:t>
            </a:r>
            <a:r>
              <a:rPr lang="he-IL" dirty="0"/>
              <a:t> </a:t>
            </a:r>
            <a:r>
              <a:rPr lang="he-IL" dirty="0" smtClean="0"/>
              <a:t>מ- </a:t>
            </a:r>
            <a:r>
              <a:rPr lang="en-US" dirty="0" smtClean="0"/>
              <a:t>x</a:t>
            </a:r>
            <a:endParaRPr lang="he-IL" dirty="0" smtClean="0"/>
          </a:p>
          <a:p>
            <a:r>
              <a:rPr lang="he-IL" dirty="0" smtClean="0"/>
              <a:t>נשים לב כי החזיתות הם בעצם קשתות מעגליות הנפגשות:</a:t>
            </a:r>
          </a:p>
          <a:p>
            <a:pPr lvl="1"/>
            <a:r>
              <a:rPr lang="he-IL" dirty="0" smtClean="0"/>
              <a:t>או על צלע של הפאון</a:t>
            </a:r>
          </a:p>
          <a:p>
            <a:pPr lvl="1"/>
            <a:r>
              <a:rPr lang="he-IL" dirty="0" smtClean="0"/>
              <a:t>או על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endParaRPr lang="he-IL" dirty="0" smtClean="0">
              <a:solidFill>
                <a:srgbClr val="FF0000"/>
              </a:solidFill>
            </a:endParaRPr>
          </a:p>
          <a:p>
            <a:r>
              <a:rPr lang="he-IL" dirty="0" smtClean="0"/>
              <a:t>אם נעקוב אחר התקדמות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נק' מפגש אלו, נמצא את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 </a:t>
            </a:r>
          </a:p>
          <a:p>
            <a:r>
              <a:rPr lang="he-IL" dirty="0" smtClean="0"/>
              <a:t>ה-</a:t>
            </a:r>
            <a:r>
              <a:rPr lang="en-US" dirty="0" smtClean="0"/>
              <a:t>events</a:t>
            </a:r>
            <a:r>
              <a:rPr lang="he-IL" dirty="0" smtClean="0"/>
              <a:t>:</a:t>
            </a:r>
          </a:p>
          <a:p>
            <a:pPr lvl="1"/>
            <a:r>
              <a:rPr lang="he-IL" dirty="0" smtClean="0"/>
              <a:t>קשת שמגיעה לצלע</a:t>
            </a:r>
          </a:p>
          <a:p>
            <a:pPr lvl="1"/>
            <a:r>
              <a:rPr lang="he-IL" dirty="0" smtClean="0"/>
              <a:t>קשת שמתנגשת עם </a:t>
            </a:r>
            <a:r>
              <a:rPr lang="he-IL" dirty="0" smtClean="0"/>
              <a:t>קשת </a:t>
            </a:r>
            <a:r>
              <a:rPr lang="he-IL" dirty="0" smtClean="0"/>
              <a:t>אחרת</a:t>
            </a:r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מק"ב - אלגוריתמים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" r="13860"/>
          <a:stretch/>
        </p:blipFill>
        <p:spPr bwMode="auto">
          <a:xfrm>
            <a:off x="552450" y="3352800"/>
            <a:ext cx="3790950" cy="316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8836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אך נתחיל מחידה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572000"/>
          </a:xfrm>
        </p:spPr>
        <p:txBody>
          <a:bodyPr/>
          <a:lstStyle/>
          <a:p>
            <a:r>
              <a:rPr lang="he-IL" dirty="0" smtClean="0"/>
              <a:t>לפניכם חדר (</a:t>
            </a:r>
            <a:r>
              <a:rPr lang="en-US" dirty="0" smtClean="0"/>
              <a:t>6x6x30</a:t>
            </a:r>
            <a:r>
              <a:rPr lang="he-IL" dirty="0" smtClean="0"/>
              <a:t>)</a:t>
            </a:r>
          </a:p>
          <a:p>
            <a:r>
              <a:rPr lang="he-IL" dirty="0" smtClean="0"/>
              <a:t>עם נורה על קיר צידי, באמצע הקיר, 1 מ' מהתקרה</a:t>
            </a:r>
          </a:p>
          <a:p>
            <a:r>
              <a:rPr lang="he-IL" dirty="0" smtClean="0"/>
              <a:t>ושקע על הקיר הנגדי, באמצע הקיר, 1 מ' מהרצפה. </a:t>
            </a:r>
          </a:p>
          <a:p>
            <a:r>
              <a:rPr lang="he-IL" dirty="0" smtClean="0"/>
              <a:t>ויש לכם חוט חשמל שארכו 34.5 מ'.</a:t>
            </a:r>
          </a:p>
          <a:p>
            <a:endParaRPr lang="he-IL" dirty="0" smtClean="0"/>
          </a:p>
          <a:p>
            <a:r>
              <a:rPr lang="he-IL" dirty="0" smtClean="0"/>
              <a:t>חברו בין הנורה לשקע,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כך שהחוט עובר רק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בצמוד לקירות</a:t>
            </a:r>
          </a:p>
          <a:p>
            <a:endParaRPr lang="he-IL" dirty="0"/>
          </a:p>
        </p:txBody>
      </p:sp>
      <p:sp>
        <p:nvSpPr>
          <p:cNvPr id="5" name="Cube 4"/>
          <p:cNvSpPr/>
          <p:nvPr/>
        </p:nvSpPr>
        <p:spPr>
          <a:xfrm>
            <a:off x="769349" y="3356981"/>
            <a:ext cx="4495800" cy="2590800"/>
          </a:xfrm>
          <a:prstGeom prst="cube">
            <a:avLst>
              <a:gd name="adj" fmla="val 272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Cube 5"/>
          <p:cNvSpPr/>
          <p:nvPr/>
        </p:nvSpPr>
        <p:spPr>
          <a:xfrm rot="10800000">
            <a:off x="769350" y="3356981"/>
            <a:ext cx="4495800" cy="2590800"/>
          </a:xfrm>
          <a:prstGeom prst="cube">
            <a:avLst>
              <a:gd name="adj" fmla="val 26681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Rounded Rectangle 9"/>
          <p:cNvSpPr/>
          <p:nvPr/>
        </p:nvSpPr>
        <p:spPr>
          <a:xfrm>
            <a:off x="4884150" y="5170541"/>
            <a:ext cx="762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4655550" y="5627741"/>
            <a:ext cx="304800" cy="30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341350" y="4850501"/>
            <a:ext cx="0" cy="3962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>
            <a:endCxn id="10" idx="2"/>
          </p:cNvCxnSpPr>
          <p:nvPr/>
        </p:nvCxnSpPr>
        <p:spPr>
          <a:xfrm flipV="1">
            <a:off x="4922250" y="5322941"/>
            <a:ext cx="0" cy="24384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4922250" y="4957181"/>
            <a:ext cx="342899" cy="28956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341350" y="4877409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1</a:t>
            </a:r>
            <a:endParaRPr lang="he-IL" dirty="0"/>
          </a:p>
        </p:txBody>
      </p:sp>
      <p:sp>
        <p:nvSpPr>
          <p:cNvPr id="24" name="TextBox 23"/>
          <p:cNvSpPr txBox="1"/>
          <p:nvPr/>
        </p:nvSpPr>
        <p:spPr>
          <a:xfrm rot="2717511">
            <a:off x="4759510" y="5683038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3</a:t>
            </a:r>
            <a:endParaRPr lang="he-IL" dirty="0"/>
          </a:p>
        </p:txBody>
      </p:sp>
      <p:sp>
        <p:nvSpPr>
          <p:cNvPr id="26" name="Rounded Rectangle 25"/>
          <p:cNvSpPr/>
          <p:nvPr/>
        </p:nvSpPr>
        <p:spPr>
          <a:xfrm>
            <a:off x="1074150" y="4083143"/>
            <a:ext cx="762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721180" y="3597249"/>
            <a:ext cx="304800" cy="304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V="1">
            <a:off x="660220" y="4056235"/>
            <a:ext cx="0" cy="39624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V="1">
            <a:off x="1112250" y="3749649"/>
            <a:ext cx="0" cy="24384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769349" y="4132911"/>
            <a:ext cx="342899" cy="28956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1000" y="4093025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1</a:t>
            </a:r>
            <a:endParaRPr lang="he-IL" dirty="0"/>
          </a:p>
        </p:txBody>
      </p:sp>
      <p:sp>
        <p:nvSpPr>
          <p:cNvPr id="32" name="TextBox 31"/>
          <p:cNvSpPr txBox="1"/>
          <p:nvPr/>
        </p:nvSpPr>
        <p:spPr>
          <a:xfrm rot="2717511">
            <a:off x="634642" y="3488781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3</a:t>
            </a:r>
            <a:endParaRPr lang="he-IL" dirty="0"/>
          </a:p>
        </p:txBody>
      </p:sp>
      <p:sp>
        <p:nvSpPr>
          <p:cNvPr id="33" name="TextBox 32"/>
          <p:cNvSpPr txBox="1"/>
          <p:nvPr/>
        </p:nvSpPr>
        <p:spPr>
          <a:xfrm>
            <a:off x="2293350" y="6107668"/>
            <a:ext cx="43473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30</a:t>
            </a:r>
            <a:endParaRPr lang="he-IL" dirty="0"/>
          </a:p>
        </p:txBody>
      </p:sp>
      <p:cxnSp>
        <p:nvCxnSpPr>
          <p:cNvPr id="35" name="Straight Arrow Connector 34"/>
          <p:cNvCxnSpPr/>
          <p:nvPr/>
        </p:nvCxnSpPr>
        <p:spPr>
          <a:xfrm>
            <a:off x="721180" y="6107668"/>
            <a:ext cx="385817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4925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 fontScale="90000"/>
          </a:bodyPr>
          <a:lstStyle/>
          <a:p>
            <a:pPr algn="r"/>
            <a:r>
              <a:rPr lang="he-IL" dirty="0" smtClean="0"/>
              <a:t>אלגוריתם דייקסטרא – הכללה לפאון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קצת היסטוריה:</a:t>
            </a:r>
          </a:p>
          <a:p>
            <a:pPr lvl="1"/>
            <a:r>
              <a:rPr lang="he-IL" dirty="0" smtClean="0"/>
              <a:t>אלג' זה פותח לראשונה במאמר מ- 1987 (</a:t>
            </a:r>
            <a:r>
              <a:rPr lang="en-US" dirty="0" smtClean="0"/>
              <a:t>Mitchel, Mount &amp; Papadimitriou</a:t>
            </a:r>
            <a:r>
              <a:rPr lang="he-IL" dirty="0" smtClean="0"/>
              <a:t>) – </a:t>
            </a:r>
            <a:r>
              <a:rPr lang="en-US" dirty="0" smtClean="0"/>
              <a:t>O(</a:t>
            </a:r>
            <a:r>
              <a:rPr lang="en-US" i="1" dirty="0" smtClean="0"/>
              <a:t>n</a:t>
            </a:r>
            <a:r>
              <a:rPr lang="en-US" baseline="30000" dirty="0"/>
              <a:t>2</a:t>
            </a:r>
            <a:r>
              <a:rPr lang="en-US" dirty="0" smtClean="0"/>
              <a:t>log</a:t>
            </a:r>
            <a:r>
              <a:rPr lang="en-US" i="1" dirty="0" smtClean="0"/>
              <a:t>n</a:t>
            </a:r>
            <a:r>
              <a:rPr lang="en-US" dirty="0" smtClean="0"/>
              <a:t>)</a:t>
            </a:r>
            <a:endParaRPr lang="he-IL" dirty="0" smtClean="0"/>
          </a:p>
          <a:p>
            <a:pPr lvl="1"/>
            <a:r>
              <a:rPr lang="he-IL" dirty="0" smtClean="0"/>
              <a:t>אלג' משופר ב- </a:t>
            </a:r>
            <a:r>
              <a:rPr lang="en-US" dirty="0" smtClean="0"/>
              <a:t>O(</a:t>
            </a:r>
            <a:r>
              <a:rPr lang="en-US" i="1" dirty="0" smtClean="0"/>
              <a:t>n</a:t>
            </a:r>
            <a:r>
              <a:rPr lang="en-US" baseline="30000" dirty="0" smtClean="0"/>
              <a:t>2</a:t>
            </a:r>
            <a:r>
              <a:rPr lang="en-US" dirty="0" smtClean="0"/>
              <a:t>)</a:t>
            </a:r>
            <a:r>
              <a:rPr lang="he-IL" dirty="0" smtClean="0"/>
              <a:t> הוצג ב- 1997 (ממנו לקוח האיור)</a:t>
            </a:r>
          </a:p>
          <a:p>
            <a:pPr lvl="1"/>
            <a:r>
              <a:rPr lang="he-IL" dirty="0" smtClean="0"/>
              <a:t>לבסוף, הגיעו גם לזמן הריצה</a:t>
            </a:r>
            <a:r>
              <a:rPr lang="he-IL" dirty="0"/>
              <a:t> </a:t>
            </a:r>
            <a:r>
              <a:rPr lang="he-IL" dirty="0" smtClean="0"/>
              <a:t>האופטימלי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של אלג' דייקסטרא ב- 2008,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שרייבר &amp; שריר – </a:t>
            </a:r>
            <a:r>
              <a:rPr lang="en-US" dirty="0" smtClean="0"/>
              <a:t>O(</a:t>
            </a:r>
            <a:r>
              <a:rPr lang="en-US" i="1" dirty="0" err="1" smtClean="0"/>
              <a:t>n</a:t>
            </a:r>
            <a:r>
              <a:rPr lang="en-US" dirty="0" err="1" smtClean="0"/>
              <a:t>log</a:t>
            </a:r>
            <a:r>
              <a:rPr lang="en-US" i="1" dirty="0" err="1" smtClean="0"/>
              <a:t>n</a:t>
            </a:r>
            <a:r>
              <a:rPr lang="en-US" dirty="0" smtClean="0"/>
              <a:t>)</a:t>
            </a:r>
            <a:br>
              <a:rPr lang="en-US" dirty="0" smtClean="0"/>
            </a:br>
            <a:endParaRPr lang="he-IL" dirty="0" smtClean="0"/>
          </a:p>
          <a:p>
            <a:pPr lvl="1" algn="l" rtl="0"/>
            <a:endParaRPr lang="he-IL" dirty="0" smtClean="0"/>
          </a:p>
          <a:p>
            <a:pPr lvl="1"/>
            <a:r>
              <a:rPr lang="he-IL" dirty="0" smtClean="0"/>
              <a:t>4 קשתות (מקופלות)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מק"ב - אלגוריתמים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4" t="5421" r="13860"/>
          <a:stretch/>
        </p:blipFill>
        <p:spPr bwMode="auto">
          <a:xfrm>
            <a:off x="552450" y="3524250"/>
            <a:ext cx="386715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rc 5"/>
          <p:cNvSpPr/>
          <p:nvPr/>
        </p:nvSpPr>
        <p:spPr>
          <a:xfrm rot="1320659" flipV="1">
            <a:off x="4032080" y="4817006"/>
            <a:ext cx="1434005" cy="650725"/>
          </a:xfrm>
          <a:prstGeom prst="arc">
            <a:avLst>
              <a:gd name="adj1" fmla="val 16200000"/>
              <a:gd name="adj2" fmla="val 21415440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924692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חישוב רשתות כלליות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(general nets)</a:t>
            </a:r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7" name="Picture 6" descr="vinylpho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438401"/>
            <a:ext cx="3200400" cy="20642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47982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 fontScale="90000"/>
          </a:bodyPr>
          <a:lstStyle/>
          <a:p>
            <a:pPr algn="r"/>
            <a:r>
              <a:rPr lang="he-IL" dirty="0" smtClean="0"/>
              <a:t>2 שיטות עבור פרישה לרשת </a:t>
            </a:r>
            <a:r>
              <a:rPr lang="he-IL" b="1" dirty="0" smtClean="0"/>
              <a:t>כללית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200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כעת, שאנחנו יודעים למצוא את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, נציג את 2 השיטות לחישוב פרישות:</a:t>
            </a:r>
          </a:p>
          <a:p>
            <a:pPr lvl="1"/>
            <a:r>
              <a:rPr lang="he-IL" dirty="0" smtClean="0"/>
              <a:t>פרישות כוכב (</a:t>
            </a:r>
            <a:r>
              <a:rPr lang="en-US" dirty="0" smtClean="0"/>
              <a:t>star unfolding</a:t>
            </a:r>
            <a:r>
              <a:rPr lang="he-IL" dirty="0" smtClean="0"/>
              <a:t>)</a:t>
            </a:r>
          </a:p>
          <a:p>
            <a:pPr lvl="1"/>
            <a:r>
              <a:rPr lang="he-IL" dirty="0"/>
              <a:t>פרישות </a:t>
            </a:r>
            <a:r>
              <a:rPr lang="he-IL" dirty="0" smtClean="0"/>
              <a:t>מקור (</a:t>
            </a:r>
            <a:r>
              <a:rPr lang="en-US" dirty="0" smtClean="0"/>
              <a:t>source unfolding</a:t>
            </a:r>
            <a:r>
              <a:rPr lang="he-IL" dirty="0" smtClean="0"/>
              <a:t>)</a:t>
            </a:r>
          </a:p>
          <a:p>
            <a:pPr lvl="1"/>
            <a:endParaRPr lang="he-IL" dirty="0"/>
          </a:p>
          <a:p>
            <a:pPr lvl="1"/>
            <a:endParaRPr lang="he-IL" dirty="0"/>
          </a:p>
          <a:p>
            <a:pPr lvl="1"/>
            <a:endParaRPr lang="he-IL" dirty="0" smtClean="0"/>
          </a:p>
          <a:p>
            <a:endParaRPr lang="he-IL" dirty="0" smtClean="0"/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5653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הגדרה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772400" cy="5105400"/>
          </a:xfrm>
        </p:spPr>
        <p:txBody>
          <a:bodyPr>
            <a:normAutofit/>
          </a:bodyPr>
          <a:lstStyle/>
          <a:p>
            <a:r>
              <a:rPr lang="he-IL" u="sng" dirty="0" smtClean="0"/>
              <a:t>פרישת כוכב </a:t>
            </a:r>
            <a:r>
              <a:rPr lang="en-US" u="sng" dirty="0" smtClean="0"/>
              <a:t>U*(P)</a:t>
            </a:r>
            <a:r>
              <a:rPr lang="he-IL" dirty="0" smtClean="0"/>
              <a:t>:</a:t>
            </a:r>
          </a:p>
          <a:p>
            <a:pPr lvl="1"/>
            <a:r>
              <a:rPr lang="he-IL" dirty="0" smtClean="0"/>
              <a:t>מקבעים נק' כללית </a:t>
            </a:r>
            <a:r>
              <a:rPr lang="en-US" dirty="0" smtClean="0"/>
              <a:t>x</a:t>
            </a:r>
            <a:r>
              <a:rPr lang="he-IL" dirty="0" smtClean="0"/>
              <a:t>,</a:t>
            </a:r>
          </a:p>
          <a:p>
            <a:pPr lvl="1"/>
            <a:r>
              <a:rPr lang="he-IL" dirty="0" smtClean="0"/>
              <a:t>מוצאים את המק"בים ממנה לקדקד הפאון</a:t>
            </a:r>
          </a:p>
          <a:p>
            <a:pPr lvl="1"/>
            <a:r>
              <a:rPr lang="he-IL" dirty="0" smtClean="0"/>
              <a:t>חותכים לאורך המק"בים</a:t>
            </a:r>
          </a:p>
          <a:p>
            <a:pPr lvl="1"/>
            <a:endParaRPr lang="he-IL" dirty="0" smtClean="0"/>
          </a:p>
          <a:p>
            <a:r>
              <a:rPr lang="he-IL" dirty="0"/>
              <a:t>הכוכב (השטח האפור) הוא הפרישה</a:t>
            </a:r>
          </a:p>
          <a:p>
            <a:endParaRPr lang="he-IL" dirty="0" smtClean="0"/>
          </a:p>
          <a:p>
            <a:r>
              <a:rPr lang="he-IL" dirty="0" smtClean="0"/>
              <a:t>כמה קדקדים יש למצולע המתקבל לאחר פרישת כוכב?</a:t>
            </a:r>
            <a:endParaRPr lang="he-IL" dirty="0"/>
          </a:p>
          <a:p>
            <a:pPr lvl="1"/>
            <a:r>
              <a:rPr lang="he-IL" dirty="0" smtClean="0"/>
              <a:t>אם לפאון </a:t>
            </a:r>
            <a:r>
              <a:rPr lang="en-US" dirty="0" smtClean="0"/>
              <a:t>P</a:t>
            </a:r>
            <a:r>
              <a:rPr lang="he-IL" dirty="0" smtClean="0"/>
              <a:t> יש </a:t>
            </a:r>
            <a:r>
              <a:rPr lang="en-US" dirty="0" smtClean="0"/>
              <a:t>n</a:t>
            </a:r>
            <a:r>
              <a:rPr lang="he-IL" dirty="0" smtClean="0"/>
              <a:t> קדקדים, אז הפרישה </a:t>
            </a:r>
            <a:r>
              <a:rPr lang="en-US" dirty="0" smtClean="0"/>
              <a:t>U*(P)</a:t>
            </a:r>
            <a:r>
              <a:rPr lang="he-IL" dirty="0" smtClean="0"/>
              <a:t> היא מצולע עם </a:t>
            </a:r>
            <a:r>
              <a:rPr lang="en-US" dirty="0" smtClean="0"/>
              <a:t>2n</a:t>
            </a:r>
            <a:r>
              <a:rPr lang="he-IL" dirty="0" smtClean="0"/>
              <a:t> קדקדים:</a:t>
            </a:r>
          </a:p>
          <a:p>
            <a:pPr lvl="2"/>
            <a:r>
              <a:rPr lang="en-US" dirty="0" smtClean="0"/>
              <a:t>n</a:t>
            </a:r>
            <a:r>
              <a:rPr lang="he-IL" dirty="0" smtClean="0"/>
              <a:t> קדקדים מקוריים</a:t>
            </a:r>
          </a:p>
          <a:p>
            <a:pPr lvl="2"/>
            <a:r>
              <a:rPr lang="en-US" dirty="0" smtClean="0"/>
              <a:t>n</a:t>
            </a:r>
            <a:r>
              <a:rPr lang="he-IL" dirty="0" smtClean="0"/>
              <a:t> עותקים של </a:t>
            </a:r>
            <a:r>
              <a:rPr lang="en-US" dirty="0" smtClean="0"/>
              <a:t>x</a:t>
            </a: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33" b="2985"/>
          <a:stretch/>
        </p:blipFill>
        <p:spPr bwMode="auto">
          <a:xfrm>
            <a:off x="571500" y="2682241"/>
            <a:ext cx="2971800" cy="1783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7" y="576262"/>
            <a:ext cx="2238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rc 6"/>
          <p:cNvSpPr/>
          <p:nvPr/>
        </p:nvSpPr>
        <p:spPr>
          <a:xfrm rot="1320659">
            <a:off x="1994779" y="2948792"/>
            <a:ext cx="2329934" cy="1113756"/>
          </a:xfrm>
          <a:prstGeom prst="arc">
            <a:avLst>
              <a:gd name="adj1" fmla="val 10334208"/>
              <a:gd name="adj2" fmla="val 19951355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280445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כמו מה זה נראה?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7350"/>
            <a:ext cx="7620000" cy="4743446"/>
          </a:xfrm>
        </p:spPr>
        <p:txBody>
          <a:bodyPr>
            <a:normAutofit/>
          </a:bodyPr>
          <a:lstStyle/>
          <a:p>
            <a:r>
              <a:rPr lang="he-IL" dirty="0" smtClean="0"/>
              <a:t>אם נסתכל על כל השכפולים של קדקד </a:t>
            </a:r>
            <a:r>
              <a:rPr lang="en-US" dirty="0" smtClean="0"/>
              <a:t>x</a:t>
            </a:r>
            <a:r>
              <a:rPr lang="he-IL" dirty="0" smtClean="0"/>
              <a:t> כאתרים, הרי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הוא בדיוק דיאגרמת וורונוי!</a:t>
            </a:r>
          </a:p>
          <a:p>
            <a:r>
              <a:rPr lang="he-IL" dirty="0" smtClean="0"/>
              <a:t>וזה היגיוני. בין כל </a:t>
            </a:r>
            <a:r>
              <a:rPr lang="en-US" dirty="0" smtClean="0"/>
              <a:t>x</a:t>
            </a:r>
            <a:r>
              <a:rPr lang="he-IL" dirty="0" smtClean="0"/>
              <a:t> מקומי עד ל-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, בשטח האפור, נמצאות כל הנק'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אשר </a:t>
            </a:r>
            <a:r>
              <a:rPr lang="en-US" dirty="0" smtClean="0"/>
              <a:t>x</a:t>
            </a:r>
            <a:r>
              <a:rPr lang="he-IL" dirty="0" smtClean="0"/>
              <a:t> המקומי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הכי קרוב אליהן</a:t>
            </a:r>
          </a:p>
          <a:p>
            <a:pPr marL="365760" lvl="1" indent="0">
              <a:buNone/>
            </a:pPr>
            <a:endParaRPr lang="he-IL" dirty="0" smtClean="0"/>
          </a:p>
          <a:p>
            <a:pPr lvl="2"/>
            <a:endParaRPr lang="he-IL" dirty="0"/>
          </a:p>
          <a:p>
            <a:pPr marL="365760" lvl="1" indent="0">
              <a:buNone/>
            </a:pP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99" y="2971799"/>
            <a:ext cx="5273947" cy="3428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3180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תרגיל: פרישות כוכב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57350"/>
            <a:ext cx="7620000" cy="4743446"/>
          </a:xfrm>
        </p:spPr>
        <p:txBody>
          <a:bodyPr>
            <a:normAutofit/>
          </a:bodyPr>
          <a:lstStyle/>
          <a:p>
            <a:r>
              <a:rPr lang="he-IL" dirty="0" smtClean="0"/>
              <a:t>מהי פרישת הכוכב של טטראהדר, עבור </a:t>
            </a:r>
            <a:r>
              <a:rPr lang="en-US" dirty="0" smtClean="0"/>
              <a:t>x</a:t>
            </a:r>
            <a:r>
              <a:rPr lang="he-IL" dirty="0" smtClean="0"/>
              <a:t> שהוא קדקד?</a:t>
            </a:r>
          </a:p>
          <a:p>
            <a:pPr lvl="1"/>
            <a:endParaRPr lang="he-IL" dirty="0" smtClean="0"/>
          </a:p>
          <a:p>
            <a:pPr lvl="2"/>
            <a:endParaRPr lang="he-IL" dirty="0"/>
          </a:p>
          <a:p>
            <a:pPr lvl="1"/>
            <a:endParaRPr lang="he-IL" dirty="0" smtClean="0"/>
          </a:p>
          <a:p>
            <a:endParaRPr lang="he-IL" dirty="0" smtClean="0"/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80" r="82751" b="4706"/>
          <a:stretch/>
        </p:blipFill>
        <p:spPr bwMode="auto">
          <a:xfrm>
            <a:off x="1412264" y="2775596"/>
            <a:ext cx="2193194" cy="286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2718729" y="5045360"/>
            <a:ext cx="615905" cy="46192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486919" y="5015956"/>
            <a:ext cx="1231810" cy="29403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2718729" y="4657422"/>
            <a:ext cx="756082" cy="37323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344270" y="2771194"/>
            <a:ext cx="216965" cy="29422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4" name="Isosceles Triangle 3"/>
          <p:cNvSpPr/>
          <p:nvPr/>
        </p:nvSpPr>
        <p:spPr>
          <a:xfrm>
            <a:off x="4709648" y="4166940"/>
            <a:ext cx="1226550" cy="1197624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Isosceles Triangle 18"/>
          <p:cNvSpPr/>
          <p:nvPr/>
        </p:nvSpPr>
        <p:spPr>
          <a:xfrm>
            <a:off x="5324013" y="2973297"/>
            <a:ext cx="1226550" cy="1197624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Isosceles Triangle 19"/>
          <p:cNvSpPr/>
          <p:nvPr/>
        </p:nvSpPr>
        <p:spPr>
          <a:xfrm rot="10800000">
            <a:off x="5322923" y="4152338"/>
            <a:ext cx="1226550" cy="1197624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1" name="Isosceles Triangle 20"/>
          <p:cNvSpPr/>
          <p:nvPr/>
        </p:nvSpPr>
        <p:spPr>
          <a:xfrm>
            <a:off x="5932568" y="4170921"/>
            <a:ext cx="1226550" cy="1197624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4" name="TextBox 23"/>
          <p:cNvSpPr txBox="1"/>
          <p:nvPr/>
        </p:nvSpPr>
        <p:spPr>
          <a:xfrm>
            <a:off x="5827715" y="2628484"/>
            <a:ext cx="216965" cy="29422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25" name="TextBox 24"/>
          <p:cNvSpPr txBox="1"/>
          <p:nvPr/>
        </p:nvSpPr>
        <p:spPr>
          <a:xfrm>
            <a:off x="4601165" y="5308325"/>
            <a:ext cx="216965" cy="29422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26" name="TextBox 25"/>
          <p:cNvSpPr txBox="1"/>
          <p:nvPr/>
        </p:nvSpPr>
        <p:spPr>
          <a:xfrm>
            <a:off x="7162747" y="5349962"/>
            <a:ext cx="216965" cy="29422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5932568" y="4166940"/>
            <a:ext cx="616904" cy="373235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382400" y="4170921"/>
            <a:ext cx="550168" cy="36925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948157" y="4540175"/>
            <a:ext cx="0" cy="809787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45965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1" grpId="0"/>
      <p:bldP spid="4" grpId="0" animBg="1"/>
      <p:bldP spid="19" grpId="0" animBg="1"/>
      <p:bldP spid="20" grpId="0" animBg="1"/>
      <p:bldP spid="21" grpId="0" animBg="1"/>
      <p:bldP spid="24" grpId="0"/>
      <p:bldP spid="25" grpId="0"/>
      <p:bldP spid="26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3" name="Straight Connector 142"/>
          <p:cNvCxnSpPr/>
          <p:nvPr/>
        </p:nvCxnSpPr>
        <p:spPr>
          <a:xfrm flipH="1">
            <a:off x="7110914" y="2447737"/>
            <a:ext cx="10249" cy="893395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flipH="1">
            <a:off x="5267485" y="2432830"/>
            <a:ext cx="10249" cy="893395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>
            <a:endCxn id="69" idx="0"/>
          </p:cNvCxnSpPr>
          <p:nvPr/>
        </p:nvCxnSpPr>
        <p:spPr>
          <a:xfrm flipV="1">
            <a:off x="7103300" y="4268699"/>
            <a:ext cx="1889" cy="934062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stCxn id="71" idx="0"/>
          </p:cNvCxnSpPr>
          <p:nvPr/>
        </p:nvCxnSpPr>
        <p:spPr>
          <a:xfrm flipV="1">
            <a:off x="4354431" y="5188519"/>
            <a:ext cx="921958" cy="10528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תרגיל: פרישות כוכב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620000" cy="4876796"/>
          </a:xfrm>
        </p:spPr>
        <p:txBody>
          <a:bodyPr>
            <a:normAutofit/>
          </a:bodyPr>
          <a:lstStyle/>
          <a:p>
            <a:r>
              <a:rPr lang="he-IL" dirty="0" smtClean="0"/>
              <a:t>ושל קוביה?</a:t>
            </a:r>
            <a:endParaRPr lang="he-IL" dirty="0"/>
          </a:p>
          <a:p>
            <a:pPr lvl="1"/>
            <a:endParaRPr lang="he-IL" dirty="0" smtClean="0"/>
          </a:p>
          <a:p>
            <a:endParaRPr lang="he-IL" dirty="0" smtClean="0"/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חישוב רשתות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39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2595" r="62690" b="4961"/>
          <a:stretch/>
        </p:blipFill>
        <p:spPr bwMode="auto">
          <a:xfrm>
            <a:off x="685800" y="3094472"/>
            <a:ext cx="2286000" cy="2413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0" name="Straight Connector 39"/>
          <p:cNvCxnSpPr/>
          <p:nvPr/>
        </p:nvCxnSpPr>
        <p:spPr>
          <a:xfrm flipH="1">
            <a:off x="926828" y="3224670"/>
            <a:ext cx="610244" cy="177762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endCxn id="51" idx="1"/>
          </p:cNvCxnSpPr>
          <p:nvPr/>
        </p:nvCxnSpPr>
        <p:spPr>
          <a:xfrm>
            <a:off x="1573683" y="3234046"/>
            <a:ext cx="1132630" cy="1422073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1618999" y="3226168"/>
            <a:ext cx="819401" cy="679531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393726" y="2900596"/>
            <a:ext cx="222381" cy="28719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6" name="Rectangle 5"/>
          <p:cNvSpPr/>
          <p:nvPr/>
        </p:nvSpPr>
        <p:spPr>
          <a:xfrm>
            <a:off x="5272610" y="4280036"/>
            <a:ext cx="914400" cy="91440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2" name="Rectangle 31"/>
          <p:cNvSpPr/>
          <p:nvPr/>
        </p:nvSpPr>
        <p:spPr>
          <a:xfrm>
            <a:off x="5272610" y="5194436"/>
            <a:ext cx="914400" cy="91440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3" name="Rectangle 32"/>
          <p:cNvSpPr/>
          <p:nvPr/>
        </p:nvSpPr>
        <p:spPr>
          <a:xfrm>
            <a:off x="5272610" y="3365636"/>
            <a:ext cx="914400" cy="91440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Rectangle 35"/>
          <p:cNvSpPr/>
          <p:nvPr/>
        </p:nvSpPr>
        <p:spPr>
          <a:xfrm>
            <a:off x="4358210" y="3365636"/>
            <a:ext cx="914400" cy="91440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5" name="TextBox 34"/>
          <p:cNvSpPr txBox="1"/>
          <p:nvPr/>
        </p:nvSpPr>
        <p:spPr>
          <a:xfrm>
            <a:off x="4128344" y="3141559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46" name="Rectangle 45"/>
          <p:cNvSpPr/>
          <p:nvPr/>
        </p:nvSpPr>
        <p:spPr>
          <a:xfrm>
            <a:off x="6187010" y="3370247"/>
            <a:ext cx="914400" cy="914400"/>
          </a:xfrm>
          <a:prstGeom prst="rect">
            <a:avLst/>
          </a:prstGeom>
          <a:ln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TextBox 46"/>
          <p:cNvSpPr txBox="1"/>
          <p:nvPr/>
        </p:nvSpPr>
        <p:spPr>
          <a:xfrm>
            <a:off x="2794374" y="3094472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1</a:t>
            </a:r>
            <a:endParaRPr lang="he-IL" dirty="0"/>
          </a:p>
        </p:txBody>
      </p:sp>
      <p:sp>
        <p:nvSpPr>
          <p:cNvPr id="48" name="TextBox 47"/>
          <p:cNvSpPr txBox="1"/>
          <p:nvPr/>
        </p:nvSpPr>
        <p:spPr>
          <a:xfrm>
            <a:off x="2209800" y="3497992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2</a:t>
            </a:r>
            <a:endParaRPr lang="he-IL" dirty="0"/>
          </a:p>
        </p:txBody>
      </p:sp>
      <p:sp>
        <p:nvSpPr>
          <p:cNvPr id="49" name="TextBox 48"/>
          <p:cNvSpPr txBox="1"/>
          <p:nvPr/>
        </p:nvSpPr>
        <p:spPr>
          <a:xfrm>
            <a:off x="577317" y="3288672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3</a:t>
            </a:r>
            <a:endParaRPr lang="he-IL" dirty="0"/>
          </a:p>
        </p:txBody>
      </p:sp>
      <p:sp>
        <p:nvSpPr>
          <p:cNvPr id="50" name="TextBox 49"/>
          <p:cNvSpPr txBox="1"/>
          <p:nvPr/>
        </p:nvSpPr>
        <p:spPr>
          <a:xfrm>
            <a:off x="1566106" y="4137686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4</a:t>
            </a:r>
            <a:endParaRPr lang="he-IL" dirty="0"/>
          </a:p>
        </p:txBody>
      </p:sp>
      <p:sp>
        <p:nvSpPr>
          <p:cNvPr id="51" name="TextBox 50"/>
          <p:cNvSpPr txBox="1"/>
          <p:nvPr/>
        </p:nvSpPr>
        <p:spPr>
          <a:xfrm>
            <a:off x="2706313" y="4471453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5</a:t>
            </a:r>
            <a:endParaRPr lang="he-IL" dirty="0"/>
          </a:p>
        </p:txBody>
      </p:sp>
      <p:sp>
        <p:nvSpPr>
          <p:cNvPr id="52" name="TextBox 51"/>
          <p:cNvSpPr txBox="1"/>
          <p:nvPr/>
        </p:nvSpPr>
        <p:spPr>
          <a:xfrm rot="21600000">
            <a:off x="2240505" y="5327077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6</a:t>
            </a:r>
            <a:endParaRPr lang="he-IL" dirty="0"/>
          </a:p>
        </p:txBody>
      </p:sp>
      <p:sp>
        <p:nvSpPr>
          <p:cNvPr id="53" name="TextBox 52"/>
          <p:cNvSpPr txBox="1"/>
          <p:nvPr/>
        </p:nvSpPr>
        <p:spPr>
          <a:xfrm>
            <a:off x="613922" y="4867420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/>
              <a:t>7</a:t>
            </a:r>
            <a:endParaRPr lang="he-IL" dirty="0"/>
          </a:p>
        </p:txBody>
      </p:sp>
      <p:sp>
        <p:nvSpPr>
          <p:cNvPr id="54" name="Isosceles Triangle 53"/>
          <p:cNvSpPr/>
          <p:nvPr/>
        </p:nvSpPr>
        <p:spPr>
          <a:xfrm rot="16200000">
            <a:off x="4358210" y="3350520"/>
            <a:ext cx="914400" cy="9219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Isosceles Triangle 11"/>
          <p:cNvSpPr/>
          <p:nvPr/>
        </p:nvSpPr>
        <p:spPr>
          <a:xfrm>
            <a:off x="5287844" y="2428562"/>
            <a:ext cx="914400" cy="921958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Rectangle 12"/>
          <p:cNvSpPr/>
          <p:nvPr/>
        </p:nvSpPr>
        <p:spPr>
          <a:xfrm>
            <a:off x="5287844" y="33505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57" name="Straight Connector 56"/>
          <p:cNvCxnSpPr/>
          <p:nvPr/>
        </p:nvCxnSpPr>
        <p:spPr>
          <a:xfrm>
            <a:off x="1566106" y="3234046"/>
            <a:ext cx="266784" cy="56682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1832890" y="3800870"/>
            <a:ext cx="453110" cy="160933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Isosceles Triangle 67"/>
          <p:cNvSpPr/>
          <p:nvPr/>
        </p:nvSpPr>
        <p:spPr>
          <a:xfrm>
            <a:off x="6202244" y="2424783"/>
            <a:ext cx="914400" cy="9219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7" name="Rectangle 66"/>
          <p:cNvSpPr/>
          <p:nvPr/>
        </p:nvSpPr>
        <p:spPr>
          <a:xfrm>
            <a:off x="6187010" y="335052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1" name="Isosceles Triangle 70"/>
          <p:cNvSpPr/>
          <p:nvPr/>
        </p:nvSpPr>
        <p:spPr>
          <a:xfrm rot="16200000">
            <a:off x="4358210" y="4280868"/>
            <a:ext cx="914400" cy="921958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2" name="Isosceles Triangle 71"/>
          <p:cNvSpPr/>
          <p:nvPr/>
        </p:nvSpPr>
        <p:spPr>
          <a:xfrm rot="5400000">
            <a:off x="4804073" y="4725899"/>
            <a:ext cx="1843916" cy="921958"/>
          </a:xfrm>
          <a:prstGeom prst="triangl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4" name="Isosceles Triangle 73"/>
          <p:cNvSpPr/>
          <p:nvPr/>
        </p:nvSpPr>
        <p:spPr>
          <a:xfrm rot="10800000">
            <a:off x="6202242" y="4264917"/>
            <a:ext cx="1817346" cy="921960"/>
          </a:xfrm>
          <a:custGeom>
            <a:avLst/>
            <a:gdLst>
              <a:gd name="connsiteX0" fmla="*/ 0 w 1817346"/>
              <a:gd name="connsiteY0" fmla="*/ 921960 h 921960"/>
              <a:gd name="connsiteX1" fmla="*/ 0 w 1817346"/>
              <a:gd name="connsiteY1" fmla="*/ 0 h 921960"/>
              <a:gd name="connsiteX2" fmla="*/ 1817346 w 1817346"/>
              <a:gd name="connsiteY2" fmla="*/ 921960 h 921960"/>
              <a:gd name="connsiteX3" fmla="*/ 0 w 1817346"/>
              <a:gd name="connsiteY3" fmla="*/ 921960 h 921960"/>
              <a:gd name="connsiteX0" fmla="*/ 876300 w 1817346"/>
              <a:gd name="connsiteY0" fmla="*/ 921960 h 921960"/>
              <a:gd name="connsiteX1" fmla="*/ 0 w 1817346"/>
              <a:gd name="connsiteY1" fmla="*/ 0 h 921960"/>
              <a:gd name="connsiteX2" fmla="*/ 1817346 w 1817346"/>
              <a:gd name="connsiteY2" fmla="*/ 921960 h 921960"/>
              <a:gd name="connsiteX3" fmla="*/ 876300 w 1817346"/>
              <a:gd name="connsiteY3" fmla="*/ 921960 h 921960"/>
              <a:gd name="connsiteX0" fmla="*/ 923925 w 1817346"/>
              <a:gd name="connsiteY0" fmla="*/ 912435 h 921960"/>
              <a:gd name="connsiteX1" fmla="*/ 0 w 1817346"/>
              <a:gd name="connsiteY1" fmla="*/ 0 h 921960"/>
              <a:gd name="connsiteX2" fmla="*/ 1817346 w 1817346"/>
              <a:gd name="connsiteY2" fmla="*/ 921960 h 921960"/>
              <a:gd name="connsiteX3" fmla="*/ 923925 w 1817346"/>
              <a:gd name="connsiteY3" fmla="*/ 912435 h 921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17346" h="921960">
                <a:moveTo>
                  <a:pt x="923925" y="912435"/>
                </a:moveTo>
                <a:lnTo>
                  <a:pt x="0" y="0"/>
                </a:lnTo>
                <a:lnTo>
                  <a:pt x="1817346" y="921960"/>
                </a:lnTo>
                <a:lnTo>
                  <a:pt x="923925" y="912435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5" name="TextBox 74"/>
          <p:cNvSpPr txBox="1"/>
          <p:nvPr/>
        </p:nvSpPr>
        <p:spPr>
          <a:xfrm>
            <a:off x="5398056" y="3616204"/>
            <a:ext cx="655949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בסיס</a:t>
            </a:r>
            <a:endParaRPr lang="he-IL" dirty="0"/>
          </a:p>
        </p:txBody>
      </p:sp>
      <p:sp>
        <p:nvSpPr>
          <p:cNvPr id="76" name="TextBox 75"/>
          <p:cNvSpPr txBox="1"/>
          <p:nvPr/>
        </p:nvSpPr>
        <p:spPr>
          <a:xfrm>
            <a:off x="1504916" y="4725671"/>
            <a:ext cx="655949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בסיס</a:t>
            </a:r>
            <a:endParaRPr lang="he-IL" dirty="0"/>
          </a:p>
        </p:txBody>
      </p:sp>
      <p:sp>
        <p:nvSpPr>
          <p:cNvPr id="77" name="TextBox 76"/>
          <p:cNvSpPr txBox="1"/>
          <p:nvPr/>
        </p:nvSpPr>
        <p:spPr>
          <a:xfrm>
            <a:off x="5046288" y="2209800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78" name="TextBox 77"/>
          <p:cNvSpPr txBox="1"/>
          <p:nvPr/>
        </p:nvSpPr>
        <p:spPr>
          <a:xfrm>
            <a:off x="5208194" y="3288268"/>
            <a:ext cx="31290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4</a:t>
            </a:r>
            <a:endParaRPr lang="he-IL" dirty="0"/>
          </a:p>
        </p:txBody>
      </p:sp>
      <p:sp>
        <p:nvSpPr>
          <p:cNvPr id="80" name="TextBox 79"/>
          <p:cNvSpPr txBox="1"/>
          <p:nvPr/>
        </p:nvSpPr>
        <p:spPr>
          <a:xfrm>
            <a:off x="7087514" y="2277670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81" name="TextBox 80"/>
          <p:cNvSpPr txBox="1"/>
          <p:nvPr/>
        </p:nvSpPr>
        <p:spPr>
          <a:xfrm>
            <a:off x="5070879" y="5961723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82" name="TextBox 81"/>
          <p:cNvSpPr txBox="1"/>
          <p:nvPr/>
        </p:nvSpPr>
        <p:spPr>
          <a:xfrm>
            <a:off x="6137400" y="3276600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5</a:t>
            </a:r>
            <a:endParaRPr lang="he-IL" dirty="0"/>
          </a:p>
        </p:txBody>
      </p:sp>
      <p:sp>
        <p:nvSpPr>
          <p:cNvPr id="83" name="TextBox 82"/>
          <p:cNvSpPr txBox="1"/>
          <p:nvPr/>
        </p:nvSpPr>
        <p:spPr>
          <a:xfrm>
            <a:off x="4141556" y="5084598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84" name="TextBox 83"/>
          <p:cNvSpPr txBox="1"/>
          <p:nvPr/>
        </p:nvSpPr>
        <p:spPr>
          <a:xfrm>
            <a:off x="8019588" y="3203767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85" name="TextBox 84"/>
          <p:cNvSpPr txBox="1"/>
          <p:nvPr/>
        </p:nvSpPr>
        <p:spPr>
          <a:xfrm>
            <a:off x="7983264" y="5047323"/>
            <a:ext cx="216965" cy="29422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/>
              <a:t>x</a:t>
            </a:r>
            <a:endParaRPr lang="he-IL" dirty="0"/>
          </a:p>
        </p:txBody>
      </p:sp>
      <p:sp>
        <p:nvSpPr>
          <p:cNvPr id="86" name="TextBox 85"/>
          <p:cNvSpPr txBox="1"/>
          <p:nvPr/>
        </p:nvSpPr>
        <p:spPr>
          <a:xfrm>
            <a:off x="6858000" y="3279138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1</a:t>
            </a:r>
            <a:endParaRPr lang="he-IL" dirty="0"/>
          </a:p>
        </p:txBody>
      </p:sp>
      <p:sp>
        <p:nvSpPr>
          <p:cNvPr id="87" name="TextBox 86"/>
          <p:cNvSpPr txBox="1"/>
          <p:nvPr/>
        </p:nvSpPr>
        <p:spPr>
          <a:xfrm>
            <a:off x="5249694" y="3985536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7</a:t>
            </a:r>
            <a:endParaRPr lang="he-IL" dirty="0"/>
          </a:p>
        </p:txBody>
      </p:sp>
      <p:sp>
        <p:nvSpPr>
          <p:cNvPr id="88" name="TextBox 87"/>
          <p:cNvSpPr txBox="1"/>
          <p:nvPr/>
        </p:nvSpPr>
        <p:spPr>
          <a:xfrm>
            <a:off x="6126498" y="3952525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6</a:t>
            </a:r>
            <a:endParaRPr lang="he-IL" dirty="0"/>
          </a:p>
        </p:txBody>
      </p:sp>
      <p:sp>
        <p:nvSpPr>
          <p:cNvPr id="89" name="TextBox 88"/>
          <p:cNvSpPr txBox="1"/>
          <p:nvPr/>
        </p:nvSpPr>
        <p:spPr>
          <a:xfrm>
            <a:off x="6858000" y="3962400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2</a:t>
            </a:r>
            <a:endParaRPr lang="he-IL" dirty="0"/>
          </a:p>
        </p:txBody>
      </p:sp>
      <p:sp>
        <p:nvSpPr>
          <p:cNvPr id="69" name="Isosceles Triangle 68"/>
          <p:cNvSpPr/>
          <p:nvPr/>
        </p:nvSpPr>
        <p:spPr>
          <a:xfrm rot="10800000">
            <a:off x="7105189" y="3346741"/>
            <a:ext cx="914400" cy="921958"/>
          </a:xfrm>
          <a:prstGeom prst="triangle">
            <a:avLst>
              <a:gd name="adj" fmla="val 10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96" name="Straight Connector 95"/>
          <p:cNvCxnSpPr>
            <a:endCxn id="74" idx="1"/>
          </p:cNvCxnSpPr>
          <p:nvPr/>
        </p:nvCxnSpPr>
        <p:spPr>
          <a:xfrm flipV="1">
            <a:off x="6202244" y="5186877"/>
            <a:ext cx="1817344" cy="12170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97" name="Straight Connector 96"/>
          <p:cNvCxnSpPr>
            <a:stCxn id="69" idx="2"/>
            <a:endCxn id="74" idx="1"/>
          </p:cNvCxnSpPr>
          <p:nvPr/>
        </p:nvCxnSpPr>
        <p:spPr>
          <a:xfrm flipH="1">
            <a:off x="8019588" y="3346741"/>
            <a:ext cx="1" cy="1840136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flipV="1">
            <a:off x="7105188" y="4284647"/>
            <a:ext cx="902944" cy="1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1" name="Straight Connector 100"/>
          <p:cNvCxnSpPr>
            <a:stCxn id="80" idx="1"/>
            <a:endCxn id="12" idx="0"/>
          </p:cNvCxnSpPr>
          <p:nvPr/>
        </p:nvCxnSpPr>
        <p:spPr>
          <a:xfrm flipH="1">
            <a:off x="5287844" y="2424783"/>
            <a:ext cx="1799670" cy="37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05" name="Straight Connector 104"/>
          <p:cNvCxnSpPr>
            <a:endCxn id="68" idx="2"/>
          </p:cNvCxnSpPr>
          <p:nvPr/>
        </p:nvCxnSpPr>
        <p:spPr>
          <a:xfrm>
            <a:off x="6202244" y="2428562"/>
            <a:ext cx="0" cy="918179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flipH="1" flipV="1">
            <a:off x="4354431" y="4322352"/>
            <a:ext cx="3779" cy="864527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16" name="TextBox 115"/>
          <p:cNvSpPr txBox="1"/>
          <p:nvPr/>
        </p:nvSpPr>
        <p:spPr>
          <a:xfrm>
            <a:off x="5228559" y="4870677"/>
            <a:ext cx="312906" cy="369332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none" rtlCol="1">
            <a:spAutoFit/>
          </a:bodyPr>
          <a:lstStyle/>
          <a:p>
            <a:r>
              <a:rPr lang="en-US" dirty="0" smtClean="0"/>
              <a:t>3</a:t>
            </a:r>
            <a:endParaRPr lang="he-IL" dirty="0"/>
          </a:p>
        </p:txBody>
      </p:sp>
      <p:cxnSp>
        <p:nvCxnSpPr>
          <p:cNvPr id="120" name="Straight Arrow Connector 119"/>
          <p:cNvCxnSpPr/>
          <p:nvPr/>
        </p:nvCxnSpPr>
        <p:spPr>
          <a:xfrm flipV="1">
            <a:off x="2667000" y="3990402"/>
            <a:ext cx="3387005" cy="12307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 flipV="1">
            <a:off x="2458587" y="4170202"/>
            <a:ext cx="2501763" cy="67442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TextBox 131"/>
          <p:cNvSpPr txBox="1"/>
          <p:nvPr/>
        </p:nvSpPr>
        <p:spPr>
          <a:xfrm>
            <a:off x="4573040" y="4802329"/>
            <a:ext cx="744114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שמאל</a:t>
            </a:r>
            <a:endParaRPr lang="he-IL" dirty="0"/>
          </a:p>
        </p:txBody>
      </p:sp>
      <p:sp>
        <p:nvSpPr>
          <p:cNvPr id="133" name="TextBox 132"/>
          <p:cNvSpPr txBox="1"/>
          <p:nvPr/>
        </p:nvSpPr>
        <p:spPr>
          <a:xfrm>
            <a:off x="4564352" y="3373767"/>
            <a:ext cx="744114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שמאל</a:t>
            </a:r>
            <a:endParaRPr lang="he-IL" dirty="0"/>
          </a:p>
        </p:txBody>
      </p:sp>
      <p:sp>
        <p:nvSpPr>
          <p:cNvPr id="134" name="TextBox 133"/>
          <p:cNvSpPr txBox="1"/>
          <p:nvPr/>
        </p:nvSpPr>
        <p:spPr>
          <a:xfrm>
            <a:off x="6372530" y="2956893"/>
            <a:ext cx="795411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אחורה</a:t>
            </a:r>
            <a:endParaRPr lang="he-IL" dirty="0"/>
          </a:p>
        </p:txBody>
      </p:sp>
      <p:cxnSp>
        <p:nvCxnSpPr>
          <p:cNvPr id="146" name="Straight Connector 145"/>
          <p:cNvCxnSpPr>
            <a:stCxn id="84" idx="1"/>
            <a:endCxn id="69" idx="3"/>
          </p:cNvCxnSpPr>
          <p:nvPr/>
        </p:nvCxnSpPr>
        <p:spPr>
          <a:xfrm flipH="1" flipV="1">
            <a:off x="7105189" y="3346741"/>
            <a:ext cx="914399" cy="4139"/>
          </a:xfrm>
          <a:prstGeom prst="line">
            <a:avLst/>
          </a:prstGeom>
          <a:ln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35" name="TextBox 134"/>
          <p:cNvSpPr txBox="1"/>
          <p:nvPr/>
        </p:nvSpPr>
        <p:spPr>
          <a:xfrm>
            <a:off x="5232163" y="2971800"/>
            <a:ext cx="795411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אחורה</a:t>
            </a:r>
            <a:endParaRPr lang="he-IL" dirty="0"/>
          </a:p>
        </p:txBody>
      </p:sp>
      <p:sp>
        <p:nvSpPr>
          <p:cNvPr id="136" name="TextBox 135"/>
          <p:cNvSpPr txBox="1"/>
          <p:nvPr/>
        </p:nvSpPr>
        <p:spPr>
          <a:xfrm>
            <a:off x="7057072" y="3312696"/>
            <a:ext cx="830676" cy="369332"/>
          </a:xfrm>
          <a:prstGeom prst="rect">
            <a:avLst/>
          </a:prstGeom>
          <a:noFill/>
          <a:ln>
            <a:noFill/>
            <a:prstDash val="dash"/>
          </a:ln>
        </p:spPr>
        <p:txBody>
          <a:bodyPr wrap="none" rtlCol="1">
            <a:spAutoFit/>
          </a:bodyPr>
          <a:lstStyle/>
          <a:p>
            <a:r>
              <a:rPr lang="he-IL" dirty="0" smtClean="0"/>
              <a:t>למעלה</a:t>
            </a:r>
            <a:endParaRPr lang="he-IL" dirty="0"/>
          </a:p>
        </p:txBody>
      </p:sp>
      <p:cxnSp>
        <p:nvCxnSpPr>
          <p:cNvPr id="158" name="Straight Connector 157"/>
          <p:cNvCxnSpPr/>
          <p:nvPr/>
        </p:nvCxnSpPr>
        <p:spPr>
          <a:xfrm>
            <a:off x="5249694" y="3346741"/>
            <a:ext cx="952547" cy="9181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 flipV="1">
            <a:off x="5263253" y="3341132"/>
            <a:ext cx="1838157" cy="184738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>
            <a:endCxn id="69" idx="0"/>
          </p:cNvCxnSpPr>
          <p:nvPr/>
        </p:nvCxnSpPr>
        <p:spPr>
          <a:xfrm flipV="1">
            <a:off x="5308466" y="4268699"/>
            <a:ext cx="1796723" cy="1133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/>
          <p:cNvCxnSpPr/>
          <p:nvPr/>
        </p:nvCxnSpPr>
        <p:spPr>
          <a:xfrm flipH="1">
            <a:off x="6182331" y="3354298"/>
            <a:ext cx="5348" cy="910527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>
            <a:stCxn id="72" idx="0"/>
          </p:cNvCxnSpPr>
          <p:nvPr/>
        </p:nvCxnSpPr>
        <p:spPr>
          <a:xfrm>
            <a:off x="6187010" y="4264920"/>
            <a:ext cx="366190" cy="937841"/>
          </a:xfrm>
          <a:prstGeom prst="line">
            <a:avLst/>
          </a:prstGeom>
          <a:ln w="28575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37786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5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 animBg="1"/>
      <p:bldP spid="12" grpId="0" animBg="1"/>
      <p:bldP spid="13" grpId="0" animBg="1"/>
      <p:bldP spid="68" grpId="0" animBg="1"/>
      <p:bldP spid="67" grpId="0" animBg="1"/>
      <p:bldP spid="71" grpId="0" animBg="1"/>
      <p:bldP spid="72" grpId="0" animBg="1"/>
      <p:bldP spid="74" grpId="0" animBg="1"/>
      <p:bldP spid="75" grpId="0"/>
      <p:bldP spid="77" grpId="0"/>
      <p:bldP spid="78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69" grpId="0" animBg="1"/>
      <p:bldP spid="116" grpId="0"/>
      <p:bldP spid="132" grpId="0"/>
      <p:bldP spid="133" grpId="0"/>
      <p:bldP spid="134" grpId="0"/>
      <p:bldP spid="135" grpId="0"/>
      <p:bldP spid="13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הגדרה: פרישת מקור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419600"/>
          </a:xfrm>
        </p:spPr>
        <p:txBody>
          <a:bodyPr>
            <a:normAutofit/>
          </a:bodyPr>
          <a:lstStyle/>
          <a:p>
            <a:r>
              <a:rPr lang="he-IL" u="sng" dirty="0" smtClean="0"/>
              <a:t>פרישת מקור </a:t>
            </a:r>
            <a:r>
              <a:rPr lang="en-US" u="sng" dirty="0" smtClean="0"/>
              <a:t>U</a:t>
            </a:r>
            <a:r>
              <a:rPr lang="en-US" u="sng" baseline="30000" dirty="0" smtClean="0"/>
              <a:t>s</a:t>
            </a:r>
            <a:r>
              <a:rPr lang="en-US" u="sng" dirty="0" smtClean="0"/>
              <a:t>(P)</a:t>
            </a:r>
            <a:r>
              <a:rPr lang="he-IL" dirty="0" smtClean="0"/>
              <a:t>: מתקבלת מחיתוך הפאון לאורך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</a:t>
            </a:r>
          </a:p>
          <a:p>
            <a:endParaRPr lang="he-IL" dirty="0"/>
          </a:p>
          <a:p>
            <a:pPr marL="68580" indent="0">
              <a:buNone/>
            </a:pP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>
                <a:solidFill>
                  <a:schemeClr val="bg1"/>
                </a:solidFill>
              </a:rPr>
              <a:t>חישוב רשתות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62400" y="3357562"/>
            <a:ext cx="468892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" r="50000"/>
          <a:stretch/>
        </p:blipFill>
        <p:spPr bwMode="auto">
          <a:xfrm>
            <a:off x="576262" y="2135311"/>
            <a:ext cx="3386137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Arc 20"/>
          <p:cNvSpPr/>
          <p:nvPr/>
        </p:nvSpPr>
        <p:spPr>
          <a:xfrm rot="2387418" flipH="1" flipV="1">
            <a:off x="2938176" y="4329606"/>
            <a:ext cx="964879" cy="831110"/>
          </a:xfrm>
          <a:prstGeom prst="arc">
            <a:avLst>
              <a:gd name="adj1" fmla="val 12311379"/>
              <a:gd name="adj2" fmla="val 18303792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Rectangle 3"/>
          <p:cNvSpPr/>
          <p:nvPr/>
        </p:nvSpPr>
        <p:spPr>
          <a:xfrm>
            <a:off x="1752600" y="4419599"/>
            <a:ext cx="516730" cy="631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409874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1" grpId="1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זה מתאים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היות ו- 2 הפרישות מתארות את שפת </a:t>
            </a:r>
            <a:r>
              <a:rPr lang="en-US" dirty="0" smtClean="0"/>
              <a:t>P</a:t>
            </a:r>
            <a:r>
              <a:rPr lang="he-IL" dirty="0" smtClean="0"/>
              <a:t> - שתי הפרישות הינן חופפות בגזירה (</a:t>
            </a:r>
            <a:r>
              <a:rPr lang="en-US" dirty="0" smtClean="0"/>
              <a:t>scissors congruent</a:t>
            </a:r>
            <a:r>
              <a:rPr lang="he-IL" dirty="0" smtClean="0"/>
              <a:t>)</a:t>
            </a:r>
          </a:p>
          <a:p>
            <a:r>
              <a:rPr lang="he-IL" dirty="0" smtClean="0"/>
              <a:t>ויתרה מכך – פשוט נחתוך את פרישת הכוכב לאורך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, נסדר מחדש, ונקבל בדיוק את פרישת המקור (וההפך)</a:t>
            </a:r>
          </a:p>
          <a:p>
            <a:pPr lvl="1"/>
            <a:r>
              <a:rPr lang="he-IL" dirty="0" smtClean="0"/>
              <a:t>וזה היגיוני – הגבולות הם </a:t>
            </a:r>
            <a:r>
              <a:rPr lang="en-US" dirty="0" smtClean="0">
                <a:solidFill>
                  <a:srgbClr val="FF0000"/>
                </a:solidFill>
              </a:rPr>
              <a:t>C(x)</a:t>
            </a:r>
            <a:r>
              <a:rPr lang="he-IL" dirty="0" smtClean="0"/>
              <a:t> והמק"בים מ- </a:t>
            </a:r>
            <a:r>
              <a:rPr lang="en-US" dirty="0" smtClean="0"/>
              <a:t>x</a:t>
            </a:r>
            <a:r>
              <a:rPr lang="he-IL" dirty="0" smtClean="0"/>
              <a:t> לקדקדים</a:t>
            </a:r>
          </a:p>
          <a:p>
            <a:endParaRPr lang="he-IL" dirty="0" smtClean="0"/>
          </a:p>
          <a:p>
            <a:endParaRPr lang="he-IL" dirty="0"/>
          </a:p>
          <a:p>
            <a:pPr marL="68580" indent="0">
              <a:buNone/>
            </a:pP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>
                <a:solidFill>
                  <a:schemeClr val="bg1"/>
                </a:solidFill>
              </a:rPr>
              <a:t>חישוב רשתות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27335" y="3944006"/>
            <a:ext cx="3926920" cy="246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Arc 20"/>
          <p:cNvSpPr/>
          <p:nvPr/>
        </p:nvSpPr>
        <p:spPr>
          <a:xfrm rot="2387418" flipH="1" flipV="1">
            <a:off x="2938176" y="4615328"/>
            <a:ext cx="964879" cy="831110"/>
          </a:xfrm>
          <a:prstGeom prst="arc">
            <a:avLst>
              <a:gd name="adj1" fmla="val 12311379"/>
              <a:gd name="adj2" fmla="val 18303792"/>
            </a:avLst>
          </a:prstGeom>
          <a:ln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" name="Rectangle 3"/>
          <p:cNvSpPr/>
          <p:nvPr/>
        </p:nvSpPr>
        <p:spPr>
          <a:xfrm>
            <a:off x="1752600" y="4705321"/>
            <a:ext cx="516730" cy="631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244" y="3886200"/>
            <a:ext cx="3922091" cy="2550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33196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תרגיל*: רשתות חופפות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0200"/>
            <a:ext cx="76962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האם ייתכן שפרישת מקור ופרישת כוכב יהיו </a:t>
            </a:r>
            <a:r>
              <a:rPr lang="he-IL" b="1" dirty="0" smtClean="0"/>
              <a:t>חופפות</a:t>
            </a:r>
            <a:r>
              <a:rPr lang="he-IL" dirty="0" smtClean="0"/>
              <a:t>?</a:t>
            </a:r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endParaRPr lang="he-IL" dirty="0"/>
          </a:p>
          <a:p>
            <a:pPr marL="68580" indent="0">
              <a:buNone/>
            </a:pP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>
                <a:solidFill>
                  <a:schemeClr val="bg1"/>
                </a:solidFill>
              </a:rPr>
              <a:t>חישוב רשתות</a:t>
            </a:r>
          </a:p>
        </p:txBody>
      </p:sp>
      <p:sp>
        <p:nvSpPr>
          <p:cNvPr id="4" name="Rectangle 3"/>
          <p:cNvSpPr/>
          <p:nvPr/>
        </p:nvSpPr>
        <p:spPr>
          <a:xfrm>
            <a:off x="1752600" y="4705321"/>
            <a:ext cx="516730" cy="63114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26916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נסיון לפתרון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600200"/>
            <a:ext cx="7599858" cy="4419600"/>
          </a:xfrm>
        </p:spPr>
        <p:txBody>
          <a:bodyPr/>
          <a:lstStyle/>
          <a:p>
            <a:r>
              <a:rPr lang="he-IL" dirty="0" smtClean="0"/>
              <a:t>נרד מהשקע לרצפה, נעביר את החוט ונעלה חזרה לנורה</a:t>
            </a:r>
          </a:p>
          <a:p>
            <a:endParaRPr lang="he-IL" dirty="0" smtClean="0"/>
          </a:p>
          <a:p>
            <a:r>
              <a:rPr lang="he-IL" dirty="0" smtClean="0"/>
              <a:t>אבל... 30+1+5=36 מ'. ולנו יש רק 34.5</a:t>
            </a:r>
            <a:endParaRPr lang="he-IL" dirty="0"/>
          </a:p>
        </p:txBody>
      </p:sp>
      <p:sp>
        <p:nvSpPr>
          <p:cNvPr id="5" name="Cube 4"/>
          <p:cNvSpPr/>
          <p:nvPr/>
        </p:nvSpPr>
        <p:spPr>
          <a:xfrm>
            <a:off x="769349" y="3356981"/>
            <a:ext cx="4495800" cy="2590800"/>
          </a:xfrm>
          <a:prstGeom prst="cube">
            <a:avLst>
              <a:gd name="adj" fmla="val 2724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Cube 5"/>
          <p:cNvSpPr/>
          <p:nvPr/>
        </p:nvSpPr>
        <p:spPr>
          <a:xfrm rot="10800000">
            <a:off x="769350" y="3356981"/>
            <a:ext cx="4495800" cy="2590800"/>
          </a:xfrm>
          <a:prstGeom prst="cube">
            <a:avLst>
              <a:gd name="adj" fmla="val 26681"/>
            </a:avLst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0" name="Rounded Rectangle 9"/>
          <p:cNvSpPr/>
          <p:nvPr/>
        </p:nvSpPr>
        <p:spPr>
          <a:xfrm>
            <a:off x="4884150" y="5170541"/>
            <a:ext cx="762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6" name="Rounded Rectangle 25"/>
          <p:cNvSpPr/>
          <p:nvPr/>
        </p:nvSpPr>
        <p:spPr>
          <a:xfrm>
            <a:off x="1107896" y="4122184"/>
            <a:ext cx="76200" cy="76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1" name="TextBox 30"/>
          <p:cNvSpPr txBox="1"/>
          <p:nvPr/>
        </p:nvSpPr>
        <p:spPr>
          <a:xfrm>
            <a:off x="1107896" y="4664890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5</a:t>
            </a:r>
            <a:endParaRPr lang="he-IL" dirty="0"/>
          </a:p>
        </p:txBody>
      </p:sp>
      <p:sp>
        <p:nvSpPr>
          <p:cNvPr id="33" name="TextBox 32"/>
          <p:cNvSpPr txBox="1"/>
          <p:nvPr/>
        </p:nvSpPr>
        <p:spPr>
          <a:xfrm>
            <a:off x="2728084" y="5538361"/>
            <a:ext cx="43473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30</a:t>
            </a: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4922250" y="5215811"/>
            <a:ext cx="0" cy="392059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1150350" y="5555722"/>
            <a:ext cx="3785600" cy="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V="1">
            <a:off x="1150350" y="4198529"/>
            <a:ext cx="0" cy="1357193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4634146" y="5215811"/>
            <a:ext cx="309700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1</a:t>
            </a:r>
            <a:endParaRPr lang="he-IL" dirty="0"/>
          </a:p>
        </p:txBody>
      </p:sp>
      <p:pic>
        <p:nvPicPr>
          <p:cNvPr id="5122" name="Picture 2" descr="C:\Users\Klapuatka\AppData\Local\Microsoft\Windows\Temporary Internet Files\Content.IE5\HQH3A91I\MM900303364[1]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944" y="3978826"/>
            <a:ext cx="1529255" cy="146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82850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מסילות גאודזיות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he-IL" dirty="0" smtClean="0"/>
              <a:t>וקוואזי-גאודזיות</a:t>
            </a:r>
            <a:endParaRPr lang="he-IL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8"/>
          <a:stretch/>
        </p:blipFill>
        <p:spPr bwMode="auto">
          <a:xfrm>
            <a:off x="1371600" y="838200"/>
            <a:ext cx="2513888" cy="5193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6195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הגדרה: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7800"/>
            <a:ext cx="7620000" cy="4953000"/>
          </a:xfrm>
        </p:spPr>
        <p:txBody>
          <a:bodyPr>
            <a:normAutofit/>
          </a:bodyPr>
          <a:lstStyle/>
          <a:p>
            <a:r>
              <a:rPr lang="he-IL" dirty="0" smtClean="0"/>
              <a:t>מסילה גאודזית – זהו מסלול על גבי פאון אשר באופן מקומי הינו מק"ב </a:t>
            </a:r>
          </a:p>
          <a:p>
            <a:pPr lvl="1"/>
            <a:r>
              <a:rPr lang="he-IL" dirty="0" smtClean="0"/>
              <a:t>עבור כל 2 נק' קרובות מספיק</a:t>
            </a:r>
          </a:p>
          <a:p>
            <a:pPr lvl="1"/>
            <a:endParaRPr lang="he-IL" dirty="0" smtClean="0"/>
          </a:p>
          <a:p>
            <a:r>
              <a:rPr lang="he-IL" dirty="0" smtClean="0"/>
              <a:t>הערות:</a:t>
            </a:r>
          </a:p>
          <a:p>
            <a:pPr lvl="1"/>
            <a:r>
              <a:rPr lang="he-IL" dirty="0"/>
              <a:t>לא בהכרח מסלול סגור</a:t>
            </a:r>
          </a:p>
          <a:p>
            <a:pPr lvl="1"/>
            <a:r>
              <a:rPr lang="he-IL" dirty="0" smtClean="0"/>
              <a:t>מסילה גאודזית יכולה </a:t>
            </a:r>
            <a:r>
              <a:rPr lang="he-IL" dirty="0"/>
              <a:t>לחצות את </a:t>
            </a:r>
            <a:r>
              <a:rPr lang="he-IL" dirty="0" smtClean="0"/>
              <a:t>עצמה</a:t>
            </a:r>
          </a:p>
          <a:p>
            <a:pPr lvl="2"/>
            <a:r>
              <a:rPr lang="he-IL" dirty="0" smtClean="0"/>
              <a:t>זו מסילה </a:t>
            </a:r>
            <a:r>
              <a:rPr lang="he-IL" b="1" dirty="0" smtClean="0"/>
              <a:t>לא פשוטה</a:t>
            </a:r>
          </a:p>
          <a:p>
            <a:endParaRPr lang="he-IL" b="1" dirty="0"/>
          </a:p>
          <a:p>
            <a:r>
              <a:rPr lang="he-IL" dirty="0" smtClean="0"/>
              <a:t>אינטואיציה:</a:t>
            </a:r>
          </a:p>
          <a:p>
            <a:pPr lvl="1"/>
            <a:r>
              <a:rPr lang="he-IL" dirty="0" smtClean="0"/>
              <a:t>אלו מק"בים המקיפים את הפאון</a:t>
            </a:r>
            <a:r>
              <a:rPr lang="en-US" dirty="0" smtClean="0"/>
              <a:t/>
            </a:r>
            <a:br>
              <a:rPr lang="en-US" dirty="0" smtClean="0"/>
            </a:br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" y="4229100"/>
            <a:ext cx="2143125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981200"/>
            <a:ext cx="207645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22300" y="38862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Rectangle 7"/>
          <p:cNvSpPr/>
          <p:nvPr/>
        </p:nvSpPr>
        <p:spPr>
          <a:xfrm>
            <a:off x="742950" y="60325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993907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048000"/>
            <a:ext cx="2076450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5005387"/>
            <a:ext cx="1346135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מציאת מסילה גאודזית פשוטה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696200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לפי משפט גאוס-בונט, סכום העקמומיות מכל צד של המסילה הינו </a:t>
            </a:r>
            <a:r>
              <a:rPr lang="en-US" dirty="0" smtClean="0"/>
              <a:t>2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he-IL" dirty="0" smtClean="0">
                <a:latin typeface="Times New Roman"/>
                <a:cs typeface="Times New Roman"/>
              </a:rPr>
              <a:t>.</a:t>
            </a:r>
          </a:p>
          <a:p>
            <a:r>
              <a:rPr lang="he-IL" dirty="0" smtClean="0"/>
              <a:t>עבור פאון כללי, ומסילה אשר לא עוברת בקדקדים:</a:t>
            </a:r>
          </a:p>
          <a:p>
            <a:pPr lvl="1"/>
            <a:r>
              <a:rPr lang="he-IL" dirty="0" smtClean="0"/>
              <a:t>מה </a:t>
            </a:r>
            <a:r>
              <a:rPr lang="he-IL" dirty="0"/>
              <a:t>ההסתברות שבקדקדים (כלליים!) מכל צד של המסילה תצטבר עקמומיות של בדיוק </a:t>
            </a:r>
            <a:r>
              <a:rPr lang="en-US" dirty="0"/>
              <a:t>2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he-IL" sz="2400" dirty="0"/>
              <a:t>?</a:t>
            </a:r>
          </a:p>
          <a:p>
            <a:r>
              <a:rPr lang="he-IL" dirty="0" smtClean="0"/>
              <a:t>אפס!</a:t>
            </a:r>
          </a:p>
          <a:p>
            <a:endParaRPr lang="he-IL" dirty="0"/>
          </a:p>
          <a:p>
            <a:r>
              <a:rPr lang="he-IL" dirty="0" smtClean="0"/>
              <a:t>ולכן ההסתברות לקיום מסילה גאודזית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>
                <a:solidFill>
                  <a:srgbClr val="7030A0"/>
                </a:solidFill>
              </a:rPr>
              <a:t>פשוטה </a:t>
            </a:r>
            <a:r>
              <a:rPr lang="he-IL" dirty="0" smtClean="0"/>
              <a:t>ו</a:t>
            </a:r>
            <a:r>
              <a:rPr lang="he-IL" dirty="0" smtClean="0">
                <a:solidFill>
                  <a:schemeClr val="accent6">
                    <a:lumMod val="75000"/>
                  </a:schemeClr>
                </a:solidFill>
              </a:rPr>
              <a:t>סגורה</a:t>
            </a:r>
            <a:r>
              <a:rPr lang="he-IL" dirty="0" smtClean="0"/>
              <a:t> על פאון כללי הינה אפס!</a:t>
            </a:r>
          </a:p>
          <a:p>
            <a:endParaRPr lang="he-IL" dirty="0"/>
          </a:p>
          <a:p>
            <a:r>
              <a:rPr lang="he-IL" dirty="0" smtClean="0"/>
              <a:t>אלא אם הפאון הוא במקרה קוביה...</a:t>
            </a: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33400" y="51054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0411736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זוויות צמודות:</a:t>
            </a:r>
            <a:endParaRPr lang="he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838200" y="1447800"/>
                <a:ext cx="7620000" cy="4572000"/>
              </a:xfrm>
            </p:spPr>
            <p:txBody>
              <a:bodyPr>
                <a:normAutofit/>
              </a:bodyPr>
              <a:lstStyle/>
              <a:p>
                <a:r>
                  <a:rPr lang="he-IL" dirty="0" smtClean="0"/>
                  <a:t>לכל עקום מכוון על גבי פאון ניתן להגדיר 2 זוויות:</a:t>
                </a:r>
              </a:p>
              <a:p>
                <a:pPr lvl="1"/>
                <a:r>
                  <a:rPr lang="en-US" dirty="0" smtClean="0"/>
                  <a:t>R(x)</a:t>
                </a:r>
                <a:r>
                  <a:rPr lang="he-IL" dirty="0" smtClean="0"/>
                  <a:t> – סכום הזוויות של הפאות הסמוכות ל- </a:t>
                </a:r>
                <a:r>
                  <a:rPr lang="en-US" dirty="0" smtClean="0"/>
                  <a:t>x</a:t>
                </a:r>
                <a:r>
                  <a:rPr lang="he-IL" dirty="0" smtClean="0"/>
                  <a:t> מ</a:t>
                </a:r>
                <a:r>
                  <a:rPr lang="he-IL" b="1" dirty="0" smtClean="0"/>
                  <a:t>ימין</a:t>
                </a:r>
                <a:r>
                  <a:rPr lang="he-IL" dirty="0" smtClean="0"/>
                  <a:t> ב- </a:t>
                </a:r>
                <a:r>
                  <a:rPr lang="en-US" dirty="0" smtClean="0"/>
                  <a:t>x</a:t>
                </a:r>
                <a:endParaRPr lang="he-IL" dirty="0" smtClean="0"/>
              </a:p>
              <a:p>
                <a:pPr lvl="1"/>
                <a:r>
                  <a:rPr lang="en-US" dirty="0" smtClean="0"/>
                  <a:t>L(x)</a:t>
                </a:r>
                <a:r>
                  <a:rPr lang="he-IL" dirty="0" smtClean="0"/>
                  <a:t> </a:t>
                </a:r>
                <a:r>
                  <a:rPr lang="he-IL" dirty="0"/>
                  <a:t>– סכום הזוויות של הפאות הסמוכות ל- </a:t>
                </a:r>
                <a:r>
                  <a:rPr lang="en-US" dirty="0"/>
                  <a:t>x</a:t>
                </a:r>
                <a:r>
                  <a:rPr lang="he-IL" dirty="0"/>
                  <a:t> </a:t>
                </a:r>
                <a:r>
                  <a:rPr lang="he-IL" dirty="0" smtClean="0"/>
                  <a:t>מ</a:t>
                </a:r>
                <a:r>
                  <a:rPr lang="he-IL" b="1" dirty="0" smtClean="0"/>
                  <a:t>שמאל </a:t>
                </a:r>
                <a:r>
                  <a:rPr lang="he-IL" dirty="0" smtClean="0"/>
                  <a:t>ב- </a:t>
                </a:r>
                <a:r>
                  <a:rPr lang="en-US" dirty="0"/>
                  <a:t>x</a:t>
                </a:r>
                <a:endParaRPr lang="he-IL" dirty="0"/>
              </a:p>
              <a:p>
                <a:pPr lvl="1"/>
                <a:endParaRPr lang="he-IL" dirty="0" smtClean="0"/>
              </a:p>
              <a:p>
                <a:r>
                  <a:rPr lang="he-IL" dirty="0" smtClean="0"/>
                  <a:t>למשל בציור :</a:t>
                </a:r>
              </a:p>
              <a:p>
                <a:pPr lvl="1"/>
                <a:r>
                  <a:rPr lang="en-US" dirty="0" smtClean="0"/>
                  <a:t>L(v</a:t>
                </a:r>
                <a:r>
                  <a:rPr lang="en-US" baseline="-25000" dirty="0" smtClean="0"/>
                  <a:t>3</a:t>
                </a:r>
                <a:r>
                  <a:rPr lang="en-US" dirty="0" smtClean="0"/>
                  <a:t>)=135</a:t>
                </a:r>
                <a:r>
                  <a:rPr lang="en-US" dirty="0" smtClean="0">
                    <a:latin typeface="Times New Roman"/>
                    <a:cs typeface="Times New Roman"/>
                  </a:rPr>
                  <a:t>°</a:t>
                </a:r>
                <a:endParaRPr lang="he-IL" dirty="0" smtClean="0"/>
              </a:p>
              <a:p>
                <a:endParaRPr lang="he-IL" dirty="0" smtClean="0"/>
              </a:p>
              <a:p>
                <a:r>
                  <a:rPr lang="he-IL" dirty="0" smtClean="0"/>
                  <a:t>ושאר הקדקדים:</a:t>
                </a:r>
                <a:endParaRPr lang="en-US" dirty="0" smtClean="0"/>
              </a:p>
              <a:p>
                <a:pPr lvl="1"/>
                <a:r>
                  <a:rPr lang="en-US" dirty="0" smtClean="0"/>
                  <a:t>R(x</a:t>
                </a:r>
                <a:r>
                  <a:rPr lang="en-US" dirty="0"/>
                  <a:t>) =</a:t>
                </a:r>
                <a:r>
                  <a:rPr lang="en-US" dirty="0">
                    <a:ea typeface="Cambria Math"/>
                  </a:rPr>
                  <a:t> </a:t>
                </a:r>
                <a:r>
                  <a:rPr lang="en-US" dirty="0"/>
                  <a:t>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𝜋</m:t>
                    </m:r>
                    <m:r>
                      <a:rPr lang="en-US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,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r>
                  <a:rPr lang="en-US" dirty="0"/>
                  <a:t>}</a:t>
                </a:r>
                <a:endParaRPr lang="he-IL" dirty="0">
                  <a:ea typeface="Cambria Math"/>
                </a:endParaRPr>
              </a:p>
              <a:p>
                <a:pPr lvl="1"/>
                <a:r>
                  <a:rPr lang="en-US" dirty="0" smtClean="0"/>
                  <a:t>L(x</a:t>
                </a:r>
                <a:r>
                  <a:rPr lang="en-US" dirty="0"/>
                  <a:t>) =</a:t>
                </a:r>
                <a:r>
                  <a:rPr lang="en-US" dirty="0">
                    <a:ea typeface="Cambria Math"/>
                  </a:rPr>
                  <a:t> </a:t>
                </a:r>
                <a:r>
                  <a:rPr lang="en-US" dirty="0"/>
                  <a:t>{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,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}</a:t>
                </a:r>
                <a:endParaRPr lang="he-IL" dirty="0">
                  <a:ea typeface="Cambria Math"/>
                </a:endParaRPr>
              </a:p>
              <a:p>
                <a:endParaRPr lang="he-IL" dirty="0" smtClean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447800"/>
                <a:ext cx="7620000" cy="4572000"/>
              </a:xfrm>
              <a:blipFill rotWithShape="1">
                <a:blip r:embed="rId2"/>
                <a:stretch>
                  <a:fillRect t="-1200" b="-1133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22300" y="38862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8" name="Rectangle 7"/>
          <p:cNvSpPr/>
          <p:nvPr/>
        </p:nvSpPr>
        <p:spPr>
          <a:xfrm>
            <a:off x="742950" y="60325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3227320"/>
            <a:ext cx="3416300" cy="3033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939800" y="54864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Arc 8"/>
          <p:cNvSpPr/>
          <p:nvPr/>
        </p:nvSpPr>
        <p:spPr>
          <a:xfrm flipH="1" flipV="1">
            <a:off x="2971800" y="3409950"/>
            <a:ext cx="520700" cy="381000"/>
          </a:xfrm>
          <a:prstGeom prst="arc">
            <a:avLst>
              <a:gd name="adj1" fmla="val 18303704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TextBox 12"/>
          <p:cNvSpPr txBox="1"/>
          <p:nvPr/>
        </p:nvSpPr>
        <p:spPr>
          <a:xfrm>
            <a:off x="2606040" y="3563183"/>
            <a:ext cx="44916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</a:rPr>
              <a:t>45</a:t>
            </a:r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°</a:t>
            </a:r>
            <a:endParaRPr lang="he-I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09290" y="3861851"/>
            <a:ext cx="44916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</a:rPr>
              <a:t>90</a:t>
            </a:r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°</a:t>
            </a:r>
            <a:endParaRPr lang="he-I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3522142" y="3701831"/>
            <a:ext cx="0" cy="16912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3504362" y="3825240"/>
            <a:ext cx="183718" cy="6096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2388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" grpId="0" animBg="1"/>
      <p:bldP spid="13" grpId="0"/>
      <p:bldP spid="1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20700" y="4495800"/>
            <a:ext cx="3975100" cy="1955800"/>
            <a:chOff x="685800" y="3886201"/>
            <a:chExt cx="4953000" cy="2527299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3886201"/>
              <a:ext cx="4953000" cy="2381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990600" y="5956300"/>
              <a:ext cx="3683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9" name="Rectangle 8"/>
            <p:cNvSpPr/>
            <p:nvPr/>
          </p:nvSpPr>
          <p:spPr>
            <a:xfrm>
              <a:off x="2927350" y="5892800"/>
              <a:ext cx="368300" cy="457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הגדרה: מסילה קוואזי-גאודזית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21600000">
            <a:off x="609600" y="1447800"/>
            <a:ext cx="7848600" cy="4857750"/>
          </a:xfrm>
        </p:spPr>
        <p:txBody>
          <a:bodyPr>
            <a:normAutofit/>
          </a:bodyPr>
          <a:lstStyle/>
          <a:p>
            <a:r>
              <a:rPr lang="he-IL" dirty="0" smtClean="0"/>
              <a:t>אם מסלול מגיע לקדקד,</a:t>
            </a:r>
          </a:p>
          <a:p>
            <a:pPr lvl="1"/>
            <a:r>
              <a:rPr lang="he-IL" dirty="0" smtClean="0"/>
              <a:t>ניתן להמשיך אותו בכל דרך וזה יהיה מק"ב</a:t>
            </a:r>
          </a:p>
          <a:p>
            <a:pPr lvl="1"/>
            <a:r>
              <a:rPr lang="he-IL" dirty="0" smtClean="0"/>
              <a:t>פשוט נפרוש בהתאם</a:t>
            </a:r>
          </a:p>
          <a:p>
            <a:pPr lvl="1"/>
            <a:r>
              <a:rPr lang="he-IL" dirty="0" smtClean="0"/>
              <a:t>זהו לא מק"ב אמיתי, כי זו לא פרישה אמיתית, ולכן אין סתירה לתכונת המק"ב לא לעבור דרך קדקד</a:t>
            </a:r>
          </a:p>
          <a:p>
            <a:endParaRPr lang="he-IL" dirty="0"/>
          </a:p>
          <a:p>
            <a:r>
              <a:rPr lang="he-IL" dirty="0" smtClean="0"/>
              <a:t>אם לכל אורך המסילה, </a:t>
            </a:r>
            <a:r>
              <a:rPr lang="en-US" dirty="0" smtClean="0"/>
              <a:t>R(x</a:t>
            </a:r>
            <a:r>
              <a:rPr lang="en-US" dirty="0"/>
              <a:t>)</a:t>
            </a:r>
            <a:r>
              <a:rPr lang="en-US" dirty="0" smtClean="0"/>
              <a:t>≤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r>
              <a:rPr lang="en-US" dirty="0" smtClean="0"/>
              <a:t>,L(x)≤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he-IL" dirty="0"/>
              <a:t> </a:t>
            </a:r>
            <a:r>
              <a:rPr lang="he-IL" dirty="0" smtClean="0"/>
              <a:t>- אז נקרא למסילה העוברת בקדקד – </a:t>
            </a:r>
            <a:r>
              <a:rPr lang="en-US" dirty="0" smtClean="0"/>
              <a:t>quasi-</a:t>
            </a:r>
            <a:r>
              <a:rPr lang="en-US" dirty="0" err="1" smtClean="0"/>
              <a:t>geodeic</a:t>
            </a:r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pPr lvl="1"/>
            <a:endParaRPr lang="he-IL" dirty="0"/>
          </a:p>
          <a:p>
            <a:pPr lvl="1"/>
            <a:endParaRPr lang="he-IL" dirty="0"/>
          </a:p>
          <a:p>
            <a:pPr lvl="1"/>
            <a:endParaRPr lang="he-IL" dirty="0" smtClean="0"/>
          </a:p>
          <a:p>
            <a:endParaRPr lang="he-IL" dirty="0" smtClean="0"/>
          </a:p>
          <a:p>
            <a:endParaRPr lang="he-IL" dirty="0" smtClean="0"/>
          </a:p>
          <a:p>
            <a:pPr lvl="1"/>
            <a:endParaRPr lang="he-IL" dirty="0" smtClean="0"/>
          </a:p>
          <a:p>
            <a:pPr lvl="1"/>
            <a:endParaRPr lang="he-IL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93606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133600"/>
            <a:ext cx="3917950" cy="3664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2133600" y="5004006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1" name="Arc 10"/>
          <p:cNvSpPr/>
          <p:nvPr/>
        </p:nvSpPr>
        <p:spPr>
          <a:xfrm flipH="1" flipV="1">
            <a:off x="4114800" y="2794205"/>
            <a:ext cx="520700" cy="381000"/>
          </a:xfrm>
          <a:prstGeom prst="arc">
            <a:avLst>
              <a:gd name="adj1" fmla="val 18303704"/>
              <a:gd name="adj2" fmla="val 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TextBox 11"/>
          <p:cNvSpPr txBox="1"/>
          <p:nvPr/>
        </p:nvSpPr>
        <p:spPr>
          <a:xfrm>
            <a:off x="3760301" y="2989972"/>
            <a:ext cx="44916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</a:rPr>
              <a:t>60</a:t>
            </a:r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°</a:t>
            </a:r>
            <a:endParaRPr lang="he-I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33452" y="3096029"/>
            <a:ext cx="545341" cy="307777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</a:rPr>
              <a:t>135</a:t>
            </a:r>
            <a:r>
              <a:rPr lang="he-IL" sz="1400" dirty="0" smtClean="0">
                <a:solidFill>
                  <a:schemeClr val="bg2">
                    <a:lumMod val="50000"/>
                  </a:schemeClr>
                </a:solidFill>
                <a:latin typeface="Times New Roman"/>
                <a:cs typeface="Times New Roman"/>
              </a:rPr>
              <a:t>°</a:t>
            </a:r>
            <a:endParaRPr lang="he-IL" sz="1400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5" name="Arc 4"/>
          <p:cNvSpPr/>
          <p:nvPr/>
        </p:nvSpPr>
        <p:spPr>
          <a:xfrm rot="5666817">
            <a:off x="4004757" y="2666160"/>
            <a:ext cx="533400" cy="533400"/>
          </a:xfrm>
          <a:prstGeom prst="arc">
            <a:avLst>
              <a:gd name="adj1" fmla="val 16063333"/>
              <a:gd name="adj2" fmla="val 28537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האם זוהי מסילה קוואזי-גאודזית?</a:t>
            </a:r>
            <a:endParaRPr lang="he-IL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762000" y="1482828"/>
                <a:ext cx="7620000" cy="4965700"/>
              </a:xfrm>
            </p:spPr>
            <p:txBody>
              <a:bodyPr>
                <a:normAutofit/>
              </a:bodyPr>
              <a:lstStyle/>
              <a:p>
                <a:r>
                  <a:rPr lang="he-IL" dirty="0" smtClean="0"/>
                  <a:t>לא:		</a:t>
                </a:r>
                <a:r>
                  <a:rPr lang="en-US" dirty="0" smtClean="0"/>
                  <a:t>L(v</a:t>
                </a:r>
                <a:r>
                  <a:rPr lang="en-US" baseline="-25000" dirty="0" smtClean="0"/>
                  <a:t>5</a:t>
                </a:r>
                <a:r>
                  <a:rPr lang="en-US" dirty="0"/>
                  <a:t>) </a:t>
                </a:r>
                <a:r>
                  <a:rPr lang="en-US" dirty="0" smtClean="0"/>
                  <a:t>=L(v</a:t>
                </a:r>
                <a:r>
                  <a:rPr lang="en-US" baseline="-25000" dirty="0" smtClean="0"/>
                  <a:t>7</a:t>
                </a:r>
                <a:r>
                  <a:rPr lang="en-US" dirty="0" smtClean="0"/>
                  <a:t>) </a:t>
                </a:r>
                <a:r>
                  <a:rPr lang="en-US" dirty="0"/>
                  <a:t>=</a:t>
                </a:r>
                <a:r>
                  <a:rPr lang="en-US" dirty="0">
                    <a:ea typeface="Cambria Math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3</m:t>
                        </m:r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4</m:t>
                        </m:r>
                      </m:den>
                    </m:f>
                    <m:r>
                      <a:rPr lang="en-US" b="0" i="1" smtClean="0">
                        <a:latin typeface="Cambria Math"/>
                      </a:rPr>
                      <m:t>+</m:t>
                    </m:r>
                    <m:f>
                      <m:fPr>
                        <m:ctrlPr>
                          <a:rPr lang="en-US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n-US" i="1" smtClean="0">
                        <a:latin typeface="Cambria Math"/>
                      </a:rPr>
                      <m:t>&gt;</m:t>
                    </m:r>
                    <m:r>
                      <a:rPr lang="en-US" i="1">
                        <a:latin typeface="Cambria Math"/>
                        <a:ea typeface="Cambria Math"/>
                      </a:rPr>
                      <m:t>𝜋</m:t>
                    </m:r>
                  </m:oMath>
                </a14:m>
                <a:endParaRPr lang="he-IL" dirty="0" smtClean="0">
                  <a:ea typeface="Cambria Math"/>
                </a:endParaRPr>
              </a:p>
              <a:p>
                <a:endParaRPr lang="he-IL" dirty="0" smtClean="0"/>
              </a:p>
              <a:p>
                <a:endParaRPr lang="he-IL" dirty="0"/>
              </a:p>
              <a:p>
                <a:endParaRPr lang="he-IL" dirty="0" smtClean="0"/>
              </a:p>
              <a:p>
                <a:endParaRPr lang="he-IL" dirty="0"/>
              </a:p>
              <a:p>
                <a:endParaRPr lang="he-IL" dirty="0" smtClean="0"/>
              </a:p>
              <a:p>
                <a:endParaRPr lang="he-IL" dirty="0"/>
              </a:p>
              <a:p>
                <a:endParaRPr lang="he-IL" sz="4000" dirty="0" smtClean="0"/>
              </a:p>
              <a:p>
                <a:r>
                  <a:rPr lang="he-IL" dirty="0" smtClean="0"/>
                  <a:t>אינטואיציה: </a:t>
                </a:r>
              </a:p>
              <a:p>
                <a:pPr lvl="1"/>
                <a:r>
                  <a:rPr lang="he-IL" dirty="0" smtClean="0"/>
                  <a:t>במקרה כזה, ניתן להגיע מ- </a:t>
                </a:r>
                <a:r>
                  <a:rPr lang="en-US" dirty="0" smtClean="0"/>
                  <a:t>v</a:t>
                </a:r>
                <a:r>
                  <a:rPr lang="en-US" baseline="-25000" dirty="0" smtClean="0"/>
                  <a:t>5</a:t>
                </a:r>
                <a:r>
                  <a:rPr lang="he-IL" dirty="0" smtClean="0"/>
                  <a:t> ל- </a:t>
                </a:r>
                <a:r>
                  <a:rPr lang="en-US" dirty="0" smtClean="0"/>
                  <a:t>v</a:t>
                </a:r>
                <a:r>
                  <a:rPr lang="en-US" baseline="-25000" dirty="0" smtClean="0"/>
                  <a:t>7</a:t>
                </a:r>
                <a:r>
                  <a:rPr lang="he-IL" dirty="0" smtClean="0"/>
                  <a:t> יותר מהר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62000" y="1482828"/>
                <a:ext cx="7620000" cy="49657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2950" y="6032500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8953062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3" grpId="0"/>
      <p:bldP spid="5" grpId="0" animBg="1"/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>
            <a:normAutofit fontScale="90000"/>
          </a:bodyPr>
          <a:lstStyle/>
          <a:p>
            <a:pPr algn="r"/>
            <a:r>
              <a:rPr lang="he-IL" dirty="0" smtClean="0"/>
              <a:t>משפט </a:t>
            </a:r>
            <a:r>
              <a:rPr lang="en-US" dirty="0" err="1" smtClean="0"/>
              <a:t>Lyusternik-Schnirelmann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4419600"/>
          </a:xfrm>
        </p:spPr>
        <p:txBody>
          <a:bodyPr>
            <a:normAutofit/>
          </a:bodyPr>
          <a:lstStyle/>
          <a:p>
            <a:r>
              <a:rPr lang="he-IL" dirty="0" smtClean="0"/>
              <a:t>לכל פאון קמור יש לפחות 3 מסילות קווזי-גאודזיות </a:t>
            </a:r>
            <a:r>
              <a:rPr lang="he-IL" dirty="0" smtClean="0">
                <a:solidFill>
                  <a:srgbClr val="7030A0"/>
                </a:solidFill>
              </a:rPr>
              <a:t>פשוטות</a:t>
            </a:r>
            <a:r>
              <a:rPr lang="he-IL" dirty="0" smtClean="0"/>
              <a:t>, </a:t>
            </a:r>
            <a:r>
              <a:rPr lang="he-IL" dirty="0" smtClean="0">
                <a:solidFill>
                  <a:schemeClr val="accent6">
                    <a:lumMod val="75000"/>
                  </a:schemeClr>
                </a:solidFill>
              </a:rPr>
              <a:t>סגורות</a:t>
            </a:r>
            <a:r>
              <a:rPr lang="he-IL" dirty="0" smtClean="0"/>
              <a:t> ו</a:t>
            </a:r>
            <a:r>
              <a:rPr lang="he-IL" b="1" dirty="0" smtClean="0"/>
              <a:t>נפרדות</a:t>
            </a:r>
            <a:r>
              <a:rPr lang="he-IL" dirty="0" smtClean="0"/>
              <a:t>. </a:t>
            </a:r>
            <a:endParaRPr lang="he-IL" dirty="0"/>
          </a:p>
          <a:p>
            <a:pPr marL="68580" indent="0">
              <a:buNone/>
            </a:pPr>
            <a:endParaRPr lang="he-IL" dirty="0" smtClean="0"/>
          </a:p>
          <a:p>
            <a:r>
              <a:rPr lang="he-IL" dirty="0" smtClean="0"/>
              <a:t>אלג' למציאת אפילו מסילה אחת כזאת - בעיה פתוחה.</a:t>
            </a:r>
          </a:p>
          <a:p>
            <a:endParaRPr lang="he-IL" dirty="0" smtClean="0"/>
          </a:p>
          <a:p>
            <a:r>
              <a:rPr lang="he-IL" dirty="0" smtClean="0"/>
              <a:t>המשפט תקף גם לגופים חלקים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68991" y="5777552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4" name="Group 3"/>
          <p:cNvGrpSpPr/>
          <p:nvPr/>
        </p:nvGrpSpPr>
        <p:grpSpPr>
          <a:xfrm>
            <a:off x="742950" y="4038600"/>
            <a:ext cx="2502727" cy="2222499"/>
            <a:chOff x="742950" y="4038600"/>
            <a:chExt cx="2502727" cy="2222499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2950" y="4038600"/>
              <a:ext cx="2502727" cy="22224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939800" y="5562728"/>
              <a:ext cx="322434" cy="3808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213442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777554"/>
            <a:ext cx="4648200" cy="2669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096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ובכל זאת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71601"/>
            <a:ext cx="7696200" cy="2514600"/>
          </a:xfrm>
        </p:spPr>
        <p:txBody>
          <a:bodyPr>
            <a:normAutofit lnSpcReduction="10000"/>
          </a:bodyPr>
          <a:lstStyle/>
          <a:p>
            <a:r>
              <a:rPr lang="he-IL" dirty="0" smtClean="0"/>
              <a:t>נסתכל על גוף חלק כללי (קמור)</a:t>
            </a:r>
          </a:p>
          <a:p>
            <a:pPr lvl="1"/>
            <a:r>
              <a:rPr lang="he-IL" dirty="0" smtClean="0"/>
              <a:t>נפרוס אותו ל- ∞ פרוסות (ו- 2 נק' בקצוות)</a:t>
            </a:r>
          </a:p>
          <a:p>
            <a:pPr lvl="1"/>
            <a:r>
              <a:rPr lang="he-IL" dirty="0" smtClean="0"/>
              <a:t>נצמצם את הפרוסות לכדי עקומות</a:t>
            </a:r>
          </a:p>
          <a:p>
            <a:pPr lvl="1"/>
            <a:r>
              <a:rPr lang="he-IL" dirty="0" smtClean="0"/>
              <a:t>נתחיל לבצע לכולם </a:t>
            </a:r>
            <a:r>
              <a:rPr lang="he-IL" b="1" dirty="0" smtClean="0"/>
              <a:t>קיצור עקומה</a:t>
            </a:r>
            <a:r>
              <a:rPr lang="he-IL" dirty="0" smtClean="0"/>
              <a:t> על גבי הפאון המקורי</a:t>
            </a:r>
            <a:endParaRPr lang="he-IL" b="1" dirty="0" smtClean="0"/>
          </a:p>
          <a:p>
            <a:endParaRPr lang="he-IL" dirty="0" smtClean="0"/>
          </a:p>
          <a:p>
            <a:r>
              <a:rPr lang="he-IL" dirty="0" smtClean="0"/>
              <a:t>לפי משפט גאוס-בונט, לגוף סה"כ עקמומיות השווה</a:t>
            </a:r>
            <a:r>
              <a:rPr lang="en-US" dirty="0" smtClean="0"/>
              <a:t>4</a:t>
            </a:r>
            <a:r>
              <a:rPr lang="el-GR" dirty="0" smtClean="0">
                <a:latin typeface="Times New Roman"/>
                <a:cs typeface="Times New Roman"/>
              </a:rPr>
              <a:t>π</a:t>
            </a:r>
            <a:r>
              <a:rPr lang="en-US" dirty="0" smtClean="0">
                <a:latin typeface="Times New Roman"/>
                <a:cs typeface="Times New Roman"/>
              </a:rPr>
              <a:t> </a:t>
            </a:r>
            <a:endParaRPr lang="he-IL" dirty="0" smtClean="0">
              <a:latin typeface="Times New Roman"/>
              <a:cs typeface="Times New Roman"/>
            </a:endParaRPr>
          </a:p>
          <a:p>
            <a:endParaRPr lang="he-IL" sz="2200" dirty="0"/>
          </a:p>
          <a:p>
            <a:pPr marL="68580" indent="0">
              <a:buNone/>
            </a:pPr>
            <a:endParaRPr lang="he-IL" sz="2200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5217" y="5805985"/>
            <a:ext cx="380785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04292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6" b="3951"/>
          <a:stretch/>
        </p:blipFill>
        <p:spPr bwMode="auto">
          <a:xfrm>
            <a:off x="533400" y="3961121"/>
            <a:ext cx="5179610" cy="25158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096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ובכל זאת (המשך)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447800"/>
            <a:ext cx="7924800" cy="4998773"/>
          </a:xfrm>
        </p:spPr>
        <p:txBody>
          <a:bodyPr>
            <a:normAutofit/>
          </a:bodyPr>
          <a:lstStyle/>
          <a:p>
            <a:r>
              <a:rPr lang="he-IL" dirty="0"/>
              <a:t>לכן, בהכרח אחד העקומים שיווצר יחלק את העקמומיות ל- </a:t>
            </a:r>
            <a:r>
              <a:rPr lang="en-US" dirty="0"/>
              <a:t>2</a:t>
            </a:r>
            <a:r>
              <a:rPr lang="el-GR" dirty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π</a:t>
            </a:r>
            <a:r>
              <a:rPr lang="en-US" dirty="0"/>
              <a:t> </a:t>
            </a:r>
            <a:r>
              <a:rPr lang="he-IL" dirty="0"/>
              <a:t> בכל צד</a:t>
            </a:r>
          </a:p>
          <a:p>
            <a:pPr marL="68580" indent="0">
              <a:buNone/>
            </a:pPr>
            <a:r>
              <a:rPr lang="he-IL" dirty="0"/>
              <a:t>=&gt; מסילה גאודזית!</a:t>
            </a:r>
          </a:p>
          <a:p>
            <a:endParaRPr lang="he-IL" sz="2200" dirty="0"/>
          </a:p>
          <a:p>
            <a:r>
              <a:rPr lang="he-IL" dirty="0" smtClean="0"/>
              <a:t>כל שאר המסילות יצמטצמו לנק', חוץ ממסילה זו,</a:t>
            </a:r>
          </a:p>
          <a:p>
            <a:pPr lvl="1"/>
            <a:r>
              <a:rPr lang="he-IL" dirty="0" smtClean="0"/>
              <a:t>הם "יחליקו מהפאון"</a:t>
            </a:r>
            <a:endParaRPr lang="he-IL" dirty="0"/>
          </a:p>
          <a:p>
            <a:pPr marL="68580" indent="0">
              <a:buNone/>
            </a:pPr>
            <a:endParaRPr lang="he-IL" sz="2200" dirty="0" smtClean="0"/>
          </a:p>
          <a:p>
            <a:r>
              <a:rPr lang="he-IL" dirty="0" smtClean="0"/>
              <a:t>הוכחנו כי קיימת לפחות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מסילה גאודזית אחת!</a:t>
            </a: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837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09600"/>
            <a:ext cx="7024744" cy="762000"/>
          </a:xfrm>
        </p:spPr>
        <p:txBody>
          <a:bodyPr>
            <a:normAutofit/>
          </a:bodyPr>
          <a:lstStyle/>
          <a:p>
            <a:pPr algn="r"/>
            <a:r>
              <a:rPr lang="he-IL" dirty="0" smtClean="0"/>
              <a:t>תקף גם לפאונים</a:t>
            </a:r>
            <a:endParaRPr lang="he-IL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524000"/>
            <a:ext cx="7696200" cy="4922573"/>
          </a:xfrm>
        </p:spPr>
        <p:txBody>
          <a:bodyPr>
            <a:normAutofit/>
          </a:bodyPr>
          <a:lstStyle/>
          <a:p>
            <a:r>
              <a:rPr lang="he-IL" dirty="0" smtClean="0"/>
              <a:t>ניתן לנסות ולמצוא את המסילה באופן נומרי</a:t>
            </a:r>
          </a:p>
          <a:p>
            <a:pPr lvl="1"/>
            <a:r>
              <a:rPr lang="he-IL" dirty="0" smtClean="0"/>
              <a:t>אך כמה זמן זה ייקח, והאם בכלל השיטה תתכנס – אין לדעת.</a:t>
            </a:r>
            <a:endParaRPr lang="he-IL" dirty="0"/>
          </a:p>
          <a:p>
            <a:pPr marL="68580" indent="0">
              <a:buNone/>
            </a:pPr>
            <a:endParaRPr lang="he-IL" sz="2200" dirty="0" smtClean="0"/>
          </a:p>
          <a:p>
            <a:pPr marL="68580" indent="0">
              <a:buNone/>
            </a:pPr>
            <a:endParaRPr lang="he-IL" sz="2200" dirty="0" smtClean="0"/>
          </a:p>
          <a:p>
            <a:pPr marL="68580" indent="0">
              <a:buNone/>
            </a:pPr>
            <a:endParaRPr lang="he-IL" sz="2200" dirty="0" smtClean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en-US" sz="1800" dirty="0" smtClean="0">
                <a:solidFill>
                  <a:schemeClr val="bg1"/>
                </a:solidFill>
              </a:rPr>
              <a:t>geodesics</a:t>
            </a:r>
            <a:endParaRPr lang="he-IL" sz="1800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05218" y="5805985"/>
            <a:ext cx="368300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643810"/>
            <a:ext cx="5314950" cy="261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81298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פתרון לחידה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524000"/>
            <a:ext cx="7599858" cy="4495800"/>
          </a:xfrm>
        </p:spPr>
        <p:txBody>
          <a:bodyPr/>
          <a:lstStyle/>
          <a:p>
            <a:r>
              <a:rPr lang="he-IL" dirty="0" smtClean="0"/>
              <a:t>נפרוש את החדר...</a:t>
            </a:r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r>
              <a:rPr lang="he-IL" dirty="0" smtClean="0"/>
              <a:t>נקודות למחשבה:</a:t>
            </a:r>
          </a:p>
          <a:p>
            <a:pPr lvl="1"/>
            <a:r>
              <a:rPr lang="he-IL" dirty="0" smtClean="0"/>
              <a:t>בין 2 נק' עובר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קו ישר אחד </a:t>
            </a:r>
          </a:p>
          <a:p>
            <a:pPr lvl="1"/>
            <a:r>
              <a:rPr lang="he-IL" dirty="0" smtClean="0"/>
              <a:t>האם אפשר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he-IL" dirty="0" smtClean="0"/>
              <a:t>לפרוש אחרת?</a:t>
            </a:r>
            <a:endParaRPr lang="he-IL" dirty="0"/>
          </a:p>
          <a:p>
            <a:pPr marL="365760" lvl="1" indent="0">
              <a:buNone/>
            </a:pPr>
            <a:endParaRPr lang="he-IL" dirty="0" smtClean="0"/>
          </a:p>
          <a:p>
            <a:pPr marL="365760" lvl="1" indent="0">
              <a:buNone/>
            </a:pPr>
            <a:endParaRPr lang="he-IL" dirty="0" smtClean="0"/>
          </a:p>
        </p:txBody>
      </p:sp>
      <p:sp>
        <p:nvSpPr>
          <p:cNvPr id="4" name="Rectangle 3"/>
          <p:cNvSpPr/>
          <p:nvPr/>
        </p:nvSpPr>
        <p:spPr>
          <a:xfrm>
            <a:off x="2057400" y="4953000"/>
            <a:ext cx="25146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5" name="Rectangle 24"/>
          <p:cNvSpPr/>
          <p:nvPr/>
        </p:nvSpPr>
        <p:spPr>
          <a:xfrm>
            <a:off x="2057400" y="3733800"/>
            <a:ext cx="25146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4" name="Rectangle 33"/>
          <p:cNvSpPr/>
          <p:nvPr/>
        </p:nvSpPr>
        <p:spPr>
          <a:xfrm>
            <a:off x="2057400" y="2514600"/>
            <a:ext cx="25146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6" name="Rectangle 35"/>
          <p:cNvSpPr/>
          <p:nvPr/>
        </p:nvSpPr>
        <p:spPr>
          <a:xfrm>
            <a:off x="2057400" y="1295400"/>
            <a:ext cx="25146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7" name="Rectangle 36"/>
          <p:cNvSpPr/>
          <p:nvPr/>
        </p:nvSpPr>
        <p:spPr>
          <a:xfrm>
            <a:off x="4572000" y="4953000"/>
            <a:ext cx="12573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38" name="Rectangle 37"/>
          <p:cNvSpPr/>
          <p:nvPr/>
        </p:nvSpPr>
        <p:spPr>
          <a:xfrm>
            <a:off x="800100" y="2514600"/>
            <a:ext cx="1257300" cy="12192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cxnSp>
        <p:nvCxnSpPr>
          <p:cNvPr id="42" name="Straight Arrow Connector 41"/>
          <p:cNvCxnSpPr/>
          <p:nvPr/>
        </p:nvCxnSpPr>
        <p:spPr>
          <a:xfrm flipV="1">
            <a:off x="5029200" y="3048000"/>
            <a:ext cx="0" cy="25908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39" idx="1"/>
            <a:endCxn id="40" idx="3"/>
          </p:cNvCxnSpPr>
          <p:nvPr/>
        </p:nvCxnSpPr>
        <p:spPr>
          <a:xfrm>
            <a:off x="1752600" y="3124200"/>
            <a:ext cx="3124200" cy="24384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Rounded Rectangle 39"/>
          <p:cNvSpPr/>
          <p:nvPr/>
        </p:nvSpPr>
        <p:spPr>
          <a:xfrm>
            <a:off x="4800600" y="5486400"/>
            <a:ext cx="762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5" name="TextBox 44"/>
          <p:cNvSpPr txBox="1"/>
          <p:nvPr/>
        </p:nvSpPr>
        <p:spPr>
          <a:xfrm>
            <a:off x="5045800" y="3974068"/>
            <a:ext cx="43473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12</a:t>
            </a:r>
            <a:endParaRPr lang="he-IL" dirty="0"/>
          </a:p>
        </p:txBody>
      </p:sp>
      <p:cxnSp>
        <p:nvCxnSpPr>
          <p:cNvPr id="46" name="Straight Arrow Connector 45"/>
          <p:cNvCxnSpPr/>
          <p:nvPr/>
        </p:nvCxnSpPr>
        <p:spPr>
          <a:xfrm>
            <a:off x="1790700" y="2895600"/>
            <a:ext cx="323850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Rounded Rectangle 38"/>
          <p:cNvSpPr/>
          <p:nvPr/>
        </p:nvSpPr>
        <p:spPr>
          <a:xfrm>
            <a:off x="1752600" y="3048000"/>
            <a:ext cx="762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47" name="TextBox 46"/>
          <p:cNvSpPr txBox="1"/>
          <p:nvPr/>
        </p:nvSpPr>
        <p:spPr>
          <a:xfrm>
            <a:off x="3373604" y="2526268"/>
            <a:ext cx="434734" cy="369332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he-IL" dirty="0" smtClean="0"/>
              <a:t>32</a:t>
            </a:r>
            <a:endParaRPr lang="he-I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5480534" y="2239717"/>
                <a:ext cx="2814033" cy="549766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sz="2400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32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12</m:t>
                              </m:r>
                            </m:e>
                            <m:sup>
                              <m:r>
                                <a:rPr lang="en-US" sz="2400" i="1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he-IL" sz="2400">
                          <a:latin typeface="Cambria Math"/>
                        </a:rPr>
                        <m:t>≈</m:t>
                      </m:r>
                      <m:r>
                        <a:rPr lang="en-US" sz="2400" b="0" i="1" smtClean="0">
                          <a:latin typeface="Cambria Math"/>
                        </a:rPr>
                        <m:t>34</m:t>
                      </m:r>
                      <m:r>
                        <a:rPr lang="en-US" sz="2400" b="0" i="1" smtClean="0">
                          <a:latin typeface="Cambria Math"/>
                        </a:rPr>
                        <m:t>.</m:t>
                      </m:r>
                      <m:r>
                        <a:rPr lang="en-US" sz="2400" b="0" i="1" smtClean="0">
                          <a:latin typeface="Cambria Math"/>
                        </a:rPr>
                        <m:t>2</m:t>
                      </m:r>
                    </m:oMath>
                  </m:oMathPara>
                </a14:m>
                <a:endParaRPr lang="he-IL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0534" y="2239717"/>
                <a:ext cx="2814033" cy="549766"/>
              </a:xfrm>
              <a:prstGeom prst="rect">
                <a:avLst/>
              </a:prstGeom>
              <a:blipFill rotWithShape="1">
                <a:blip r:embed="rId2"/>
                <a:stretch>
                  <a:fillRect r="-4113" b="-2307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8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2588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תודה על ההקשבה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6146" name="Picture 2" descr="D:\Lova\seminar\pics\great_dodecahedr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752600"/>
            <a:ext cx="3217515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805781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he-IL" dirty="0" smtClean="0"/>
              <a:t>מציאת הרשת (</a:t>
            </a:r>
            <a:r>
              <a:rPr lang="en-US" dirty="0" smtClean="0"/>
              <a:t>net</a:t>
            </a:r>
            <a:r>
              <a:rPr lang="he-IL" dirty="0" smtClean="0"/>
              <a:t>)</a:t>
            </a:r>
            <a:endParaRPr lang="he-IL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מסלולים קצרים ביותר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6147" name="Picture 3" descr="D:\Lova\seminar\pics\dodeTextureUnfold_animTiny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04471" y="2286000"/>
            <a:ext cx="30480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6797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191000"/>
            <a:ext cx="3843337" cy="22062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הגדרה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572000"/>
          </a:xfrm>
        </p:spPr>
        <p:txBody>
          <a:bodyPr>
            <a:normAutofit/>
          </a:bodyPr>
          <a:lstStyle/>
          <a:p>
            <a:r>
              <a:rPr lang="he-IL" dirty="0" smtClean="0"/>
              <a:t>הרשת היא פרישה של הפאון, כאשר </a:t>
            </a:r>
          </a:p>
          <a:p>
            <a:pPr lvl="1"/>
            <a:r>
              <a:rPr lang="he-IL" dirty="0" smtClean="0"/>
              <a:t>שפת הרשת הינה מצולע </a:t>
            </a:r>
            <a:r>
              <a:rPr lang="he-IL" b="1" dirty="0" smtClean="0"/>
              <a:t>אחד</a:t>
            </a:r>
            <a:r>
              <a:rPr lang="he-IL" dirty="0" smtClean="0"/>
              <a:t> קשיר</a:t>
            </a:r>
          </a:p>
          <a:p>
            <a:pPr lvl="1"/>
            <a:r>
              <a:rPr lang="he-IL" dirty="0" smtClean="0"/>
              <a:t>כל פאה של הפאון, מופיעה ברשת, כולל צלעותיה</a:t>
            </a:r>
          </a:p>
          <a:p>
            <a:pPr lvl="1"/>
            <a:r>
              <a:rPr lang="he-IL" dirty="0" smtClean="0"/>
              <a:t>פאות סמוכות בפאון הן גם פאות סמוכות ברשת</a:t>
            </a:r>
          </a:p>
          <a:p>
            <a:pPr lvl="1"/>
            <a:r>
              <a:rPr lang="he-IL" b="1" dirty="0" smtClean="0"/>
              <a:t>וללא</a:t>
            </a:r>
            <a:r>
              <a:rPr lang="he-IL" dirty="0" smtClean="0"/>
              <a:t> חפיפות (</a:t>
            </a:r>
            <a:r>
              <a:rPr lang="en-US" dirty="0" smtClean="0"/>
              <a:t>overlaps</a:t>
            </a:r>
            <a:r>
              <a:rPr lang="he-IL" dirty="0" smtClean="0"/>
              <a:t>)</a:t>
            </a:r>
          </a:p>
          <a:p>
            <a:endParaRPr lang="he-IL" dirty="0" smtClean="0"/>
          </a:p>
          <a:p>
            <a:r>
              <a:rPr lang="he-IL" dirty="0" smtClean="0"/>
              <a:t>הרשת בעצם מתקבלת ע"י חיתוך הפאון לאורך כמה מצלעותיו.</a:t>
            </a:r>
          </a:p>
          <a:p>
            <a:endParaRPr lang="he-IL" dirty="0"/>
          </a:p>
          <a:p>
            <a:r>
              <a:rPr lang="he-IL" dirty="0"/>
              <a:t>טוב מראה עיניים... </a:t>
            </a:r>
            <a:r>
              <a:rPr lang="he-IL" dirty="0">
                <a:hlinkClick r:id="rId3"/>
              </a:rPr>
              <a:t>קישור</a:t>
            </a:r>
            <a:endParaRPr lang="he-IL" dirty="0"/>
          </a:p>
          <a:p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18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האם לכל פאון יש רשת?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8342" y="1447800"/>
            <a:ext cx="7599858" cy="4876800"/>
          </a:xfrm>
        </p:spPr>
        <p:txBody>
          <a:bodyPr>
            <a:normAutofit/>
          </a:bodyPr>
          <a:lstStyle/>
          <a:p>
            <a:r>
              <a:rPr lang="he-IL" dirty="0" smtClean="0"/>
              <a:t>האם לפאונים הבאים ישנה פרישה לרשת?</a:t>
            </a:r>
          </a:p>
          <a:p>
            <a:endParaRPr lang="he-IL" dirty="0" smtClean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 smtClean="0"/>
          </a:p>
          <a:p>
            <a:r>
              <a:rPr lang="he-IL" dirty="0" smtClean="0"/>
              <a:t>מסתבר שלא...</a:t>
            </a:r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2133600"/>
            <a:ext cx="5448300" cy="245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981200" y="2057400"/>
            <a:ext cx="304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7" name="Rectangle 6"/>
          <p:cNvSpPr/>
          <p:nvPr/>
        </p:nvSpPr>
        <p:spPr>
          <a:xfrm>
            <a:off x="4419600" y="2057400"/>
            <a:ext cx="304800" cy="381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85989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978" y="685800"/>
            <a:ext cx="7024744" cy="762000"/>
          </a:xfrm>
        </p:spPr>
        <p:txBody>
          <a:bodyPr/>
          <a:lstStyle/>
          <a:p>
            <a:pPr algn="r"/>
            <a:r>
              <a:rPr lang="he-IL" dirty="0" smtClean="0"/>
              <a:t>למה אין רשת?</a:t>
            </a:r>
            <a:endParaRPr lang="he-I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47800"/>
            <a:ext cx="7934325" cy="4876800"/>
          </a:xfrm>
        </p:spPr>
        <p:txBody>
          <a:bodyPr>
            <a:normAutofit lnSpcReduction="10000"/>
          </a:bodyPr>
          <a:lstStyle/>
          <a:p>
            <a:r>
              <a:rPr lang="he-IL" dirty="0" smtClean="0"/>
              <a:t>נסתכל על 2 פאות סמוכות של הקוביה הקעורה</a:t>
            </a:r>
          </a:p>
          <a:p>
            <a:r>
              <a:rPr lang="he-IL" dirty="0" smtClean="0"/>
              <a:t>בכל חיתוך, בכל שקע, יש 4 ריבועים לפרוש, אך מקום רק ל- 2</a:t>
            </a:r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r>
              <a:rPr lang="he-IL" dirty="0"/>
              <a:t>עד היום, כל הפאונים שהוכח כי אין להם רשת הינם פאונים לא קמורים</a:t>
            </a:r>
            <a:r>
              <a:rPr lang="he-IL" dirty="0" smtClean="0"/>
              <a:t>.</a:t>
            </a:r>
          </a:p>
          <a:p>
            <a:r>
              <a:rPr lang="he-IL" dirty="0" smtClean="0"/>
              <a:t>ומה לגבי הפאונים הקמורים?</a:t>
            </a:r>
            <a:endParaRPr lang="he-IL" dirty="0"/>
          </a:p>
        </p:txBody>
      </p:sp>
      <p:sp>
        <p:nvSpPr>
          <p:cNvPr id="37" name="Title 1"/>
          <p:cNvSpPr txBox="1">
            <a:spLocks/>
          </p:cNvSpPr>
          <p:nvPr/>
        </p:nvSpPr>
        <p:spPr>
          <a:xfrm>
            <a:off x="4960350" y="121920"/>
            <a:ext cx="3060891" cy="381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r"/>
            <a:r>
              <a:rPr lang="he-IL" sz="1800" dirty="0" smtClean="0">
                <a:solidFill>
                  <a:schemeClr val="bg1"/>
                </a:solidFill>
              </a:rPr>
              <a:t>הרשת (</a:t>
            </a:r>
            <a:r>
              <a:rPr lang="en-US" sz="1800" dirty="0" smtClean="0">
                <a:solidFill>
                  <a:schemeClr val="bg1"/>
                </a:solidFill>
              </a:rPr>
              <a:t>net</a:t>
            </a:r>
            <a:r>
              <a:rPr lang="he-IL" sz="1800" dirty="0" smtClean="0">
                <a:solidFill>
                  <a:schemeClr val="bg1"/>
                </a:solidFill>
              </a:rPr>
              <a:t>) </a:t>
            </a:r>
            <a:endParaRPr lang="he-IL" sz="1800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" y="2438400"/>
            <a:ext cx="4300212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781050" y="2438399"/>
            <a:ext cx="609600" cy="4095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8195" name="Group 8194"/>
          <p:cNvGrpSpPr/>
          <p:nvPr/>
        </p:nvGrpSpPr>
        <p:grpSpPr>
          <a:xfrm>
            <a:off x="6019800" y="2693380"/>
            <a:ext cx="1981200" cy="1933575"/>
            <a:chOff x="6248400" y="3324225"/>
            <a:chExt cx="914400" cy="847725"/>
          </a:xfrm>
        </p:grpSpPr>
        <p:cxnSp>
          <p:nvCxnSpPr>
            <p:cNvPr id="33" name="Straight Connector 32"/>
            <p:cNvCxnSpPr/>
            <p:nvPr/>
          </p:nvCxnSpPr>
          <p:spPr>
            <a:xfrm>
              <a:off x="6553200" y="3324225"/>
              <a:ext cx="6096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553200" y="3857625"/>
              <a:ext cx="3048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flipV="1">
              <a:off x="7162800" y="3324225"/>
              <a:ext cx="0" cy="533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flipV="1">
              <a:off x="6553200" y="3324225"/>
              <a:ext cx="0" cy="533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flipH="1">
              <a:off x="6248400" y="3857625"/>
              <a:ext cx="304800" cy="3048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flipH="1">
              <a:off x="6858000" y="3857625"/>
              <a:ext cx="304800" cy="3048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flipH="1">
              <a:off x="6248400" y="4171950"/>
              <a:ext cx="609600" cy="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flipV="1">
              <a:off x="6858000" y="3638550"/>
              <a:ext cx="0" cy="533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flipH="1">
              <a:off x="6858000" y="3333750"/>
              <a:ext cx="304800" cy="3048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flipV="1">
              <a:off x="6248400" y="3629025"/>
              <a:ext cx="0" cy="5334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flipH="1">
              <a:off x="6248400" y="3324225"/>
              <a:ext cx="304800" cy="304800"/>
            </a:xfrm>
            <a:prstGeom prst="line">
              <a:avLst/>
            </a:prstGeom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9674288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10484</TotalTime>
  <Words>1833</Words>
  <Application>Microsoft Office PowerPoint</Application>
  <PresentationFormat>On-screen Show (4:3)</PresentationFormat>
  <Paragraphs>431</Paragraphs>
  <Slides>50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1" baseType="lpstr">
      <vt:lpstr>Austin</vt:lpstr>
      <vt:lpstr>מסלולים קצרים ביותר (על גבי פאונים!)</vt:lpstr>
      <vt:lpstr>על מה נדבר</vt:lpstr>
      <vt:lpstr>אך נתחיל מחידה</vt:lpstr>
      <vt:lpstr>נסיון לפתרון</vt:lpstr>
      <vt:lpstr>פתרון לחידה</vt:lpstr>
      <vt:lpstr>מציאת הרשת (net)</vt:lpstr>
      <vt:lpstr>הגדרה</vt:lpstr>
      <vt:lpstr>האם לכל פאון יש רשת?</vt:lpstr>
      <vt:lpstr>למה אין רשת?</vt:lpstr>
      <vt:lpstr>בעיית Durer</vt:lpstr>
      <vt:lpstr>חידוד - סוגי רשתות</vt:lpstr>
      <vt:lpstr>תרגיל</vt:lpstr>
      <vt:lpstr>תרגיל</vt:lpstr>
      <vt:lpstr>תרגיל</vt:lpstr>
      <vt:lpstr>מסלולים קצרים ביותר (Shortest Paths)</vt:lpstr>
      <vt:lpstr>הגדרה</vt:lpstr>
      <vt:lpstr>תכונות</vt:lpstr>
      <vt:lpstr>הוכחת התכונה השניה</vt:lpstr>
      <vt:lpstr>הוכחת התכונה השלישית</vt:lpstr>
      <vt:lpstr>Cut Locus – C(x)</vt:lpstr>
      <vt:lpstr>הגדרה</vt:lpstr>
      <vt:lpstr>תרגיל: לוקוסים לדוגמה</vt:lpstr>
      <vt:lpstr>ובחזרה למק"בים</vt:lpstr>
      <vt:lpstr>ואף יותר מזה...</vt:lpstr>
      <vt:lpstr>האם ייתכן שב- C(x) יהיה מעגל?</vt:lpstr>
      <vt:lpstr>אלגוריתמים למציאת מק"ב</vt:lpstr>
      <vt:lpstr>אלגוריתם למציאת מק"ב מ- x</vt:lpstr>
      <vt:lpstr>אלגוריתם דייקסטרא</vt:lpstr>
      <vt:lpstr>אלגוריתם דייקסטרא – הכללה לפאון</vt:lpstr>
      <vt:lpstr>אלגוריתם דייקסטרא – הכללה לפאון</vt:lpstr>
      <vt:lpstr>חישוב רשתות כלליות</vt:lpstr>
      <vt:lpstr>2 שיטות עבור פרישה לרשת כללית</vt:lpstr>
      <vt:lpstr>הגדרה</vt:lpstr>
      <vt:lpstr>כמו מה זה נראה?</vt:lpstr>
      <vt:lpstr>תרגיל: פרישות כוכב</vt:lpstr>
      <vt:lpstr>תרגיל: פרישות כוכב</vt:lpstr>
      <vt:lpstr>הגדרה: פרישת מקור</vt:lpstr>
      <vt:lpstr>זה מתאים</vt:lpstr>
      <vt:lpstr>תרגיל*: רשתות חופפות</vt:lpstr>
      <vt:lpstr>מסילות גאודזיות</vt:lpstr>
      <vt:lpstr>הגדרה:</vt:lpstr>
      <vt:lpstr>מציאת מסילה גאודזית פשוטה</vt:lpstr>
      <vt:lpstr>זוויות צמודות:</vt:lpstr>
      <vt:lpstr>הגדרה: מסילה קוואזי-גאודזית</vt:lpstr>
      <vt:lpstr>האם זוהי מסילה קוואזי-גאודזית?</vt:lpstr>
      <vt:lpstr>משפט Lyusternik-Schnirelmann</vt:lpstr>
      <vt:lpstr>ובכל זאת</vt:lpstr>
      <vt:lpstr>ובכל זאת (המשך)</vt:lpstr>
      <vt:lpstr>תקף גם לפאונים</vt:lpstr>
      <vt:lpstr>תודה על ההקשבה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מסלולים קצרים ביותר (על גבי פאונים!)</dc:title>
  <dc:creator>Klapuatka</dc:creator>
  <cp:lastModifiedBy>Tubsik</cp:lastModifiedBy>
  <cp:revision>189</cp:revision>
  <dcterms:created xsi:type="dcterms:W3CDTF">2006-08-16T00:00:00Z</dcterms:created>
  <dcterms:modified xsi:type="dcterms:W3CDTF">2012-02-19T13:11:40Z</dcterms:modified>
</cp:coreProperties>
</file>