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1" r:id="rId22"/>
    <p:sldId id="312" r:id="rId23"/>
    <p:sldId id="313" r:id="rId24"/>
    <p:sldId id="314" r:id="rId25"/>
    <p:sldId id="315" r:id="rId26"/>
    <p:sldId id="316" r:id="rId27"/>
    <p:sldId id="317" r:id="rId28"/>
    <p:sldId id="318" r:id="rId29"/>
    <p:sldId id="319" r:id="rId30"/>
    <p:sldId id="275" r:id="rId31"/>
    <p:sldId id="320" r:id="rId32"/>
    <p:sldId id="321" r:id="rId33"/>
    <p:sldId id="322" r:id="rId34"/>
    <p:sldId id="323" r:id="rId35"/>
    <p:sldId id="324" r:id="rId36"/>
    <p:sldId id="325" r:id="rId37"/>
    <p:sldId id="326" r:id="rId38"/>
    <p:sldId id="327" r:id="rId39"/>
    <p:sldId id="328" r:id="rId40"/>
    <p:sldId id="329" r:id="rId41"/>
    <p:sldId id="330" r:id="rId42"/>
    <p:sldId id="331" r:id="rId43"/>
    <p:sldId id="310" r:id="rId44"/>
    <p:sldId id="332" r:id="rId45"/>
    <p:sldId id="289" r:id="rId46"/>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00FF"/>
    <a:srgbClr val="0066FF"/>
    <a:srgbClr val="66FF33"/>
    <a:srgbClr val="FFCC00"/>
    <a:srgbClr val="FFFF00"/>
    <a:srgbClr val="CC00CC"/>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p:scale>
          <a:sx n="66" d="100"/>
          <a:sy n="66" d="100"/>
        </p:scale>
        <p:origin x="-1278" y="-270"/>
      </p:cViewPr>
      <p:guideLst>
        <p:guide orient="horz" pos="2296"/>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8.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6B7D38-9081-49BC-9990-8AF1CDBA9C58}" type="datetimeFigureOut">
              <a:rPr lang="en-US" smtClean="0"/>
              <a:pPr/>
              <a:t>6/1/2010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A15C86-DCDF-48B2-8398-9CE838C3A5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45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A15C86-DCDF-48B2-8398-9CE838C3A5A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9285BA-4BA0-4469-98E2-A65F51D4B6D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C5D4CF5-C254-4BB6-920E-3EE84057276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085C97-2A6B-429A-A0F8-8512B56E082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B42E518-DEA0-4EC7-8153-33F40DABC8A1}"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A2A049ED-781D-4C10-8C61-B679F700CA8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67B28AC-D5BC-498F-83E5-F286F15151E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5556ACF-C2D8-400A-BF75-4C9551985E4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C2C25B-A54A-4BC6-995C-BD29E75AF8C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64E9C1-01ED-44EA-99B2-6907B5D33C9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EEF9713-67F3-4FEB-A950-A00E7F309E5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B3314CD-09D8-40CF-A045-1A121968529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A41191E-FE2E-4F29-A505-B24F6A2191C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1CE68EB-928F-41FE-9B49-834D0B5C37F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C4812AF-1617-40AA-AF90-9B88212A181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58B5C6E-5E62-44E6-A8A4-A36FECB4441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fontAlgn="base">
        <a:spcBef>
          <a:spcPct val="0"/>
        </a:spcBef>
        <a:spcAft>
          <a:spcPct val="0"/>
        </a:spcAft>
        <a:defRPr sz="3600">
          <a:solidFill>
            <a:srgbClr val="000099"/>
          </a:solidFill>
          <a:latin typeface="+mj-lt"/>
          <a:ea typeface="+mj-ea"/>
          <a:cs typeface="+mj-cs"/>
        </a:defRPr>
      </a:lvl1pPr>
      <a:lvl2pPr algn="ctr" rtl="0" fontAlgn="base">
        <a:spcBef>
          <a:spcPct val="0"/>
        </a:spcBef>
        <a:spcAft>
          <a:spcPct val="0"/>
        </a:spcAft>
        <a:defRPr sz="3600">
          <a:solidFill>
            <a:srgbClr val="000099"/>
          </a:solidFill>
          <a:latin typeface="Arial" charset="0"/>
        </a:defRPr>
      </a:lvl2pPr>
      <a:lvl3pPr algn="ctr" rtl="0" fontAlgn="base">
        <a:spcBef>
          <a:spcPct val="0"/>
        </a:spcBef>
        <a:spcAft>
          <a:spcPct val="0"/>
        </a:spcAft>
        <a:defRPr sz="3600">
          <a:solidFill>
            <a:srgbClr val="000099"/>
          </a:solidFill>
          <a:latin typeface="Arial" charset="0"/>
        </a:defRPr>
      </a:lvl3pPr>
      <a:lvl4pPr algn="ctr" rtl="0" fontAlgn="base">
        <a:spcBef>
          <a:spcPct val="0"/>
        </a:spcBef>
        <a:spcAft>
          <a:spcPct val="0"/>
        </a:spcAft>
        <a:defRPr sz="3600">
          <a:solidFill>
            <a:srgbClr val="000099"/>
          </a:solidFill>
          <a:latin typeface="Arial" charset="0"/>
        </a:defRPr>
      </a:lvl4pPr>
      <a:lvl5pPr algn="ctr" rtl="0" fontAlgn="base">
        <a:spcBef>
          <a:spcPct val="0"/>
        </a:spcBef>
        <a:spcAft>
          <a:spcPct val="0"/>
        </a:spcAft>
        <a:defRPr sz="3600">
          <a:solidFill>
            <a:srgbClr val="000099"/>
          </a:solidFill>
          <a:latin typeface="Arial" charset="0"/>
        </a:defRPr>
      </a:lvl5pPr>
      <a:lvl6pPr marL="457200" algn="ctr" rtl="0" fontAlgn="base">
        <a:spcBef>
          <a:spcPct val="0"/>
        </a:spcBef>
        <a:spcAft>
          <a:spcPct val="0"/>
        </a:spcAft>
        <a:defRPr sz="3600">
          <a:solidFill>
            <a:srgbClr val="000099"/>
          </a:solidFill>
          <a:latin typeface="Arial" charset="0"/>
        </a:defRPr>
      </a:lvl6pPr>
      <a:lvl7pPr marL="914400" algn="ctr" rtl="0" fontAlgn="base">
        <a:spcBef>
          <a:spcPct val="0"/>
        </a:spcBef>
        <a:spcAft>
          <a:spcPct val="0"/>
        </a:spcAft>
        <a:defRPr sz="3600">
          <a:solidFill>
            <a:srgbClr val="000099"/>
          </a:solidFill>
          <a:latin typeface="Arial" charset="0"/>
        </a:defRPr>
      </a:lvl7pPr>
      <a:lvl8pPr marL="1371600" algn="ctr" rtl="0" fontAlgn="base">
        <a:spcBef>
          <a:spcPct val="0"/>
        </a:spcBef>
        <a:spcAft>
          <a:spcPct val="0"/>
        </a:spcAft>
        <a:defRPr sz="3600">
          <a:solidFill>
            <a:srgbClr val="000099"/>
          </a:solidFill>
          <a:latin typeface="Arial" charset="0"/>
        </a:defRPr>
      </a:lvl8pPr>
      <a:lvl9pPr marL="1828800" algn="ctr" rtl="0" fontAlgn="base">
        <a:spcBef>
          <a:spcPct val="0"/>
        </a:spcBef>
        <a:spcAft>
          <a:spcPct val="0"/>
        </a:spcAft>
        <a:defRPr sz="3600">
          <a:solidFill>
            <a:srgbClr val="000099"/>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800">
          <a:solidFill>
            <a:srgbClr val="009900"/>
          </a:solidFill>
          <a:latin typeface="+mn-lt"/>
        </a:defRPr>
      </a:lvl2pPr>
      <a:lvl3pPr marL="1143000" indent="-228600" algn="l" rtl="0" fontAlgn="base">
        <a:spcBef>
          <a:spcPct val="20000"/>
        </a:spcBef>
        <a:spcAft>
          <a:spcPct val="0"/>
        </a:spcAft>
        <a:buChar char="•"/>
        <a:defRPr sz="2400">
          <a:solidFill>
            <a:srgbClr val="FF0000"/>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vmlDrawing" Target="../drawings/vmlDrawing10.vml"/><Relationship Id="rId4" Type="http://schemas.openxmlformats.org/officeDocument/2006/relationships/oleObject" Target="../embeddings/oleObject16.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4.xml"/><Relationship Id="rId1" Type="http://schemas.openxmlformats.org/officeDocument/2006/relationships/vmlDrawing" Target="../drawings/vmlDrawing11.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34.xml"/><Relationship Id="rId7" Type="http://schemas.openxmlformats.org/officeDocument/2006/relationships/oleObject" Target="../embeddings/oleObject23.bin"/><Relationship Id="rId2" Type="http://schemas.openxmlformats.org/officeDocument/2006/relationships/slideLayout" Target="../slideLayouts/slideLayout13.xml"/><Relationship Id="rId1" Type="http://schemas.openxmlformats.org/officeDocument/2006/relationships/vmlDrawing" Target="../drawings/vmlDrawing12.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vmlDrawing" Target="../drawings/vmlDrawing14.vml"/><Relationship Id="rId4" Type="http://schemas.openxmlformats.org/officeDocument/2006/relationships/oleObject" Target="../embeddings/oleObject27.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oleObject28.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3.xml"/><Relationship Id="rId1" Type="http://schemas.openxmlformats.org/officeDocument/2006/relationships/vmlDrawing" Target="../drawings/vmlDrawing17.vml"/><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2.xml"/><Relationship Id="rId1" Type="http://schemas.openxmlformats.org/officeDocument/2006/relationships/vmlDrawing" Target="../drawings/vmlDrawing18.vml"/><Relationship Id="rId4" Type="http://schemas.openxmlformats.org/officeDocument/2006/relationships/oleObject" Target="../embeddings/oleObject33.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oleObject" Target="../embeddings/oleObject34.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052513"/>
            <a:ext cx="7772400" cy="1470025"/>
          </a:xfrm>
        </p:spPr>
        <p:txBody>
          <a:bodyPr/>
          <a:lstStyle/>
          <a:p>
            <a:r>
              <a:rPr lang="en-US" sz="3200" dirty="0"/>
              <a:t/>
            </a:r>
            <a:br>
              <a:rPr lang="en-US" sz="3200" dirty="0"/>
            </a:br>
            <a:r>
              <a:rPr lang="en-US" sz="3200" dirty="0" smtClean="0"/>
              <a:t>MDL</a:t>
            </a:r>
            <a:endParaRPr lang="en-US" sz="3200" dirty="0"/>
          </a:p>
        </p:txBody>
      </p:sp>
      <p:sp>
        <p:nvSpPr>
          <p:cNvPr id="2051" name="Rectangle 3"/>
          <p:cNvSpPr>
            <a:spLocks noGrp="1" noChangeArrowheads="1"/>
          </p:cNvSpPr>
          <p:nvPr>
            <p:ph type="subTitle" idx="1"/>
          </p:nvPr>
        </p:nvSpPr>
        <p:spPr>
          <a:xfrm>
            <a:off x="-73025" y="3357563"/>
            <a:ext cx="9324975" cy="2281237"/>
          </a:xfrm>
        </p:spPr>
        <p:txBody>
          <a:bodyPr/>
          <a:lstStyle/>
          <a:p>
            <a:pPr>
              <a:lnSpc>
                <a:spcPct val="80000"/>
              </a:lnSpc>
            </a:pPr>
            <a:endParaRPr lang="en-US" sz="2000" dirty="0"/>
          </a:p>
          <a:p>
            <a:pPr>
              <a:lnSpc>
                <a:spcPct val="80000"/>
              </a:lnSpc>
            </a:pPr>
            <a:endParaRPr lang="en-US" sz="2000" dirty="0"/>
          </a:p>
          <a:p>
            <a:pPr>
              <a:lnSpc>
                <a:spcPct val="80000"/>
              </a:lnSpc>
            </a:pPr>
            <a:endParaRPr lang="en-US" sz="2000" dirty="0">
              <a:solidFill>
                <a:srgbClr val="3333CC"/>
              </a:solidFill>
            </a:endParaRPr>
          </a:p>
          <a:p>
            <a:pPr>
              <a:lnSpc>
                <a:spcPct val="80000"/>
              </a:lnSpc>
            </a:pPr>
            <a:r>
              <a:rPr lang="en-US" sz="2000" dirty="0">
                <a:solidFill>
                  <a:srgbClr val="3333CC"/>
                </a:solidFill>
              </a:rPr>
              <a:t>Many of the figures are provided by Chris Bishop </a:t>
            </a:r>
          </a:p>
          <a:p>
            <a:pPr>
              <a:lnSpc>
                <a:spcPct val="80000"/>
              </a:lnSpc>
            </a:pPr>
            <a:r>
              <a:rPr lang="en-US" sz="2000" dirty="0">
                <a:solidFill>
                  <a:srgbClr val="3333CC"/>
                </a:solidFill>
              </a:rPr>
              <a:t>from his textbook: ”Pattern Recognition and Machine Learning”</a:t>
            </a:r>
          </a:p>
          <a:p>
            <a:pPr>
              <a:lnSpc>
                <a:spcPct val="80000"/>
              </a:lnSpc>
            </a:pPr>
            <a:endParaRPr lang="en-US" sz="2000" dirty="0">
              <a:solidFill>
                <a:srgbClr val="3333CC"/>
              </a:solidFill>
            </a:endParaRPr>
          </a:p>
          <a:p>
            <a:pPr>
              <a:lnSpc>
                <a:spcPct val="80000"/>
              </a:lnSpc>
            </a:pPr>
            <a:endParaRPr lang="en-US" sz="2000" dirty="0"/>
          </a:p>
          <a:p>
            <a:pPr>
              <a:lnSpc>
                <a:spcPct val="80000"/>
              </a:lnSpc>
            </a:pP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xfrm>
            <a:off x="457200" y="-100013"/>
            <a:ext cx="8229600" cy="1143001"/>
          </a:xfrm>
        </p:spPr>
        <p:txBody>
          <a:bodyPr/>
          <a:lstStyle/>
          <a:p>
            <a:r>
              <a:rPr lang="en-US" sz="3200"/>
              <a:t>Fitting a mixture of Gaussians</a:t>
            </a:r>
          </a:p>
        </p:txBody>
      </p:sp>
      <p:sp>
        <p:nvSpPr>
          <p:cNvPr id="280579" name="Rectangle 3"/>
          <p:cNvSpPr>
            <a:spLocks noGrp="1" noChangeArrowheads="1"/>
          </p:cNvSpPr>
          <p:nvPr>
            <p:ph type="body" sz="half" idx="1"/>
          </p:nvPr>
        </p:nvSpPr>
        <p:spPr>
          <a:xfrm>
            <a:off x="457200" y="1600200"/>
            <a:ext cx="4006850" cy="5068888"/>
          </a:xfrm>
        </p:spPr>
        <p:txBody>
          <a:bodyPr/>
          <a:lstStyle/>
          <a:p>
            <a:pPr>
              <a:buFontTx/>
              <a:buNone/>
            </a:pPr>
            <a:r>
              <a:rPr lang="en-US" sz="2000"/>
              <a:t>    The EM algorithm alternates between two steps:</a:t>
            </a:r>
          </a:p>
          <a:p>
            <a:endParaRPr lang="en-US" sz="2000"/>
          </a:p>
          <a:p>
            <a:pPr>
              <a:buFontTx/>
              <a:buNone/>
            </a:pPr>
            <a:r>
              <a:rPr lang="en-US" sz="2000">
                <a:solidFill>
                  <a:srgbClr val="FF0000"/>
                </a:solidFill>
              </a:rPr>
              <a:t>E-step</a:t>
            </a:r>
            <a:r>
              <a:rPr lang="en-US" sz="2000"/>
              <a:t>: Compute the posterior probability that each Gaussian generates each datapoint.</a:t>
            </a:r>
          </a:p>
          <a:p>
            <a:pPr>
              <a:buFontTx/>
              <a:buNone/>
            </a:pPr>
            <a:endParaRPr lang="en-US" sz="2000"/>
          </a:p>
          <a:p>
            <a:pPr>
              <a:buFontTx/>
              <a:buNone/>
            </a:pPr>
            <a:r>
              <a:rPr lang="en-US" sz="2000">
                <a:solidFill>
                  <a:srgbClr val="FF0000"/>
                </a:solidFill>
              </a:rPr>
              <a:t>M-step</a:t>
            </a:r>
            <a:r>
              <a:rPr lang="en-US" sz="2000"/>
              <a:t>: Assuming that the data really was generated this way, change the parameters of each Gaussian to maximize the probability that it would generate the data it is currently responsible for.</a:t>
            </a:r>
          </a:p>
        </p:txBody>
      </p:sp>
      <p:sp>
        <p:nvSpPr>
          <p:cNvPr id="280580" name="Rectangle 4"/>
          <p:cNvSpPr>
            <a:spLocks noGrp="1" noChangeArrowheads="1"/>
          </p:cNvSpPr>
          <p:nvPr>
            <p:ph type="body" sz="half" idx="2"/>
          </p:nvPr>
        </p:nvSpPr>
        <p:spPr>
          <a:xfrm>
            <a:off x="9066213" y="1600200"/>
            <a:ext cx="4038600" cy="4525963"/>
          </a:xfrm>
        </p:spPr>
        <p:txBody>
          <a:bodyPr/>
          <a:lstStyle/>
          <a:p>
            <a:endParaRPr lang="en-US" sz="2000"/>
          </a:p>
        </p:txBody>
      </p:sp>
      <p:sp>
        <p:nvSpPr>
          <p:cNvPr id="280581" name="Oval 5"/>
          <p:cNvSpPr>
            <a:spLocks noChangeArrowheads="1"/>
          </p:cNvSpPr>
          <p:nvPr/>
        </p:nvSpPr>
        <p:spPr bwMode="auto">
          <a:xfrm>
            <a:off x="5364163" y="979488"/>
            <a:ext cx="936625" cy="1692275"/>
          </a:xfrm>
          <a:prstGeom prst="ellipse">
            <a:avLst/>
          </a:prstGeom>
          <a:solidFill>
            <a:schemeClr val="accent1"/>
          </a:solidFill>
          <a:ln w="25400">
            <a:solidFill>
              <a:srgbClr val="FF0000"/>
            </a:solidFill>
            <a:round/>
            <a:headEnd/>
            <a:tailEnd/>
          </a:ln>
          <a:effectLst/>
        </p:spPr>
        <p:txBody>
          <a:bodyPr wrap="none" anchor="ctr"/>
          <a:lstStyle/>
          <a:p>
            <a:endParaRPr lang="en-US"/>
          </a:p>
        </p:txBody>
      </p:sp>
      <p:sp>
        <p:nvSpPr>
          <p:cNvPr id="280582" name="Oval 6"/>
          <p:cNvSpPr>
            <a:spLocks noChangeArrowheads="1"/>
          </p:cNvSpPr>
          <p:nvPr/>
        </p:nvSpPr>
        <p:spPr bwMode="auto">
          <a:xfrm>
            <a:off x="6696075" y="2816225"/>
            <a:ext cx="842963" cy="374650"/>
          </a:xfrm>
          <a:prstGeom prst="ellipse">
            <a:avLst/>
          </a:prstGeom>
          <a:solidFill>
            <a:schemeClr val="accent1"/>
          </a:solidFill>
          <a:ln w="25400">
            <a:solidFill>
              <a:srgbClr val="009900"/>
            </a:solidFill>
            <a:round/>
            <a:headEnd/>
            <a:tailEnd/>
          </a:ln>
          <a:effectLst/>
        </p:spPr>
        <p:txBody>
          <a:bodyPr wrap="none" anchor="ctr"/>
          <a:lstStyle/>
          <a:p>
            <a:endParaRPr lang="en-US"/>
          </a:p>
        </p:txBody>
      </p:sp>
      <p:sp>
        <p:nvSpPr>
          <p:cNvPr id="280583" name="Oval 7"/>
          <p:cNvSpPr>
            <a:spLocks noChangeArrowheads="1"/>
          </p:cNvSpPr>
          <p:nvPr/>
        </p:nvSpPr>
        <p:spPr bwMode="auto">
          <a:xfrm>
            <a:off x="7704138" y="908050"/>
            <a:ext cx="1238250" cy="1331913"/>
          </a:xfrm>
          <a:prstGeom prst="ellipse">
            <a:avLst/>
          </a:prstGeom>
          <a:solidFill>
            <a:schemeClr val="accent1"/>
          </a:solidFill>
          <a:ln w="25400">
            <a:solidFill>
              <a:srgbClr val="3333CC"/>
            </a:solidFill>
            <a:round/>
            <a:headEnd/>
            <a:tailEnd/>
          </a:ln>
          <a:effectLst/>
        </p:spPr>
        <p:txBody>
          <a:bodyPr wrap="none" anchor="ctr"/>
          <a:lstStyle/>
          <a:p>
            <a:endParaRPr lang="en-US"/>
          </a:p>
        </p:txBody>
      </p:sp>
      <p:sp>
        <p:nvSpPr>
          <p:cNvPr id="280584" name="Oval 8"/>
          <p:cNvSpPr>
            <a:spLocks noChangeArrowheads="1"/>
          </p:cNvSpPr>
          <p:nvPr/>
        </p:nvSpPr>
        <p:spPr bwMode="auto">
          <a:xfrm>
            <a:off x="5219700" y="1266825"/>
            <a:ext cx="71438"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585" name="Oval 9"/>
          <p:cNvSpPr>
            <a:spLocks noChangeArrowheads="1"/>
          </p:cNvSpPr>
          <p:nvPr/>
        </p:nvSpPr>
        <p:spPr bwMode="auto">
          <a:xfrm>
            <a:off x="5795963" y="1555750"/>
            <a:ext cx="71437"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586" name="Oval 10"/>
          <p:cNvSpPr>
            <a:spLocks noChangeArrowheads="1"/>
          </p:cNvSpPr>
          <p:nvPr/>
        </p:nvSpPr>
        <p:spPr bwMode="auto">
          <a:xfrm>
            <a:off x="6948488" y="3319463"/>
            <a:ext cx="71437"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587" name="Oval 11"/>
          <p:cNvSpPr>
            <a:spLocks noChangeArrowheads="1"/>
          </p:cNvSpPr>
          <p:nvPr/>
        </p:nvSpPr>
        <p:spPr bwMode="auto">
          <a:xfrm>
            <a:off x="7019925" y="2708275"/>
            <a:ext cx="71438"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588" name="Oval 12"/>
          <p:cNvSpPr>
            <a:spLocks noChangeArrowheads="1"/>
          </p:cNvSpPr>
          <p:nvPr/>
        </p:nvSpPr>
        <p:spPr bwMode="auto">
          <a:xfrm>
            <a:off x="6372225" y="2995613"/>
            <a:ext cx="71438"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589" name="Oval 13"/>
          <p:cNvSpPr>
            <a:spLocks noChangeArrowheads="1"/>
          </p:cNvSpPr>
          <p:nvPr/>
        </p:nvSpPr>
        <p:spPr bwMode="auto">
          <a:xfrm>
            <a:off x="7451725" y="2527300"/>
            <a:ext cx="71438"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590" name="Oval 14"/>
          <p:cNvSpPr>
            <a:spLocks noChangeArrowheads="1"/>
          </p:cNvSpPr>
          <p:nvPr/>
        </p:nvSpPr>
        <p:spPr bwMode="auto">
          <a:xfrm>
            <a:off x="7235825" y="1447800"/>
            <a:ext cx="71438"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591" name="Oval 15"/>
          <p:cNvSpPr>
            <a:spLocks noChangeArrowheads="1"/>
          </p:cNvSpPr>
          <p:nvPr/>
        </p:nvSpPr>
        <p:spPr bwMode="auto">
          <a:xfrm>
            <a:off x="8712200" y="2274888"/>
            <a:ext cx="71438"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592" name="Oval 16"/>
          <p:cNvSpPr>
            <a:spLocks noChangeArrowheads="1"/>
          </p:cNvSpPr>
          <p:nvPr/>
        </p:nvSpPr>
        <p:spPr bwMode="auto">
          <a:xfrm>
            <a:off x="8820150" y="1411288"/>
            <a:ext cx="71438"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593" name="Oval 17"/>
          <p:cNvSpPr>
            <a:spLocks noChangeArrowheads="1"/>
          </p:cNvSpPr>
          <p:nvPr/>
        </p:nvSpPr>
        <p:spPr bwMode="auto">
          <a:xfrm>
            <a:off x="6408738" y="1087438"/>
            <a:ext cx="71437"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594" name="Text Box 18"/>
          <p:cNvSpPr txBox="1">
            <a:spLocks noChangeArrowheads="1"/>
          </p:cNvSpPr>
          <p:nvPr/>
        </p:nvSpPr>
        <p:spPr bwMode="auto">
          <a:xfrm>
            <a:off x="6119813" y="765175"/>
            <a:ext cx="647700" cy="3968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.95</a:t>
            </a:r>
          </a:p>
        </p:txBody>
      </p:sp>
      <p:sp>
        <p:nvSpPr>
          <p:cNvPr id="280595" name="Text Box 19"/>
          <p:cNvSpPr txBox="1">
            <a:spLocks noChangeArrowheads="1"/>
          </p:cNvSpPr>
          <p:nvPr/>
        </p:nvSpPr>
        <p:spPr bwMode="auto">
          <a:xfrm>
            <a:off x="6192838" y="2598738"/>
            <a:ext cx="647700" cy="3968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.5</a:t>
            </a:r>
          </a:p>
        </p:txBody>
      </p:sp>
      <p:sp>
        <p:nvSpPr>
          <p:cNvPr id="280596" name="Text Box 20"/>
          <p:cNvSpPr txBox="1">
            <a:spLocks noChangeArrowheads="1"/>
          </p:cNvSpPr>
          <p:nvPr/>
        </p:nvSpPr>
        <p:spPr bwMode="auto">
          <a:xfrm>
            <a:off x="6191250" y="3140075"/>
            <a:ext cx="468313" cy="396875"/>
          </a:xfrm>
          <a:prstGeom prst="rect">
            <a:avLst/>
          </a:prstGeom>
          <a:noFill/>
          <a:ln w="9525">
            <a:noFill/>
            <a:miter lim="800000"/>
            <a:headEnd/>
            <a:tailEnd/>
          </a:ln>
          <a:effectLst/>
        </p:spPr>
        <p:txBody>
          <a:bodyPr>
            <a:spAutoFit/>
          </a:bodyPr>
          <a:lstStyle/>
          <a:p>
            <a:pPr>
              <a:spcBef>
                <a:spcPct val="50000"/>
              </a:spcBef>
            </a:pPr>
            <a:r>
              <a:rPr lang="en-US" sz="2000">
                <a:solidFill>
                  <a:srgbClr val="009900"/>
                </a:solidFill>
              </a:rPr>
              <a:t>.5</a:t>
            </a:r>
          </a:p>
        </p:txBody>
      </p:sp>
      <p:sp>
        <p:nvSpPr>
          <p:cNvPr id="280597" name="Text Box 21"/>
          <p:cNvSpPr txBox="1">
            <a:spLocks noChangeArrowheads="1"/>
          </p:cNvSpPr>
          <p:nvPr/>
        </p:nvSpPr>
        <p:spPr bwMode="auto">
          <a:xfrm>
            <a:off x="6948488" y="1085850"/>
            <a:ext cx="647700" cy="3968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.05</a:t>
            </a:r>
          </a:p>
        </p:txBody>
      </p:sp>
      <p:sp>
        <p:nvSpPr>
          <p:cNvPr id="280598" name="Text Box 22"/>
          <p:cNvSpPr txBox="1">
            <a:spLocks noChangeArrowheads="1"/>
          </p:cNvSpPr>
          <p:nvPr/>
        </p:nvSpPr>
        <p:spPr bwMode="auto">
          <a:xfrm>
            <a:off x="7272338" y="2166938"/>
            <a:ext cx="647700" cy="3968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.5</a:t>
            </a:r>
          </a:p>
        </p:txBody>
      </p:sp>
      <p:sp>
        <p:nvSpPr>
          <p:cNvPr id="280599" name="Text Box 23"/>
          <p:cNvSpPr txBox="1">
            <a:spLocks noChangeArrowheads="1"/>
          </p:cNvSpPr>
          <p:nvPr/>
        </p:nvSpPr>
        <p:spPr bwMode="auto">
          <a:xfrm>
            <a:off x="7343775" y="2563813"/>
            <a:ext cx="468313" cy="396875"/>
          </a:xfrm>
          <a:prstGeom prst="rect">
            <a:avLst/>
          </a:prstGeom>
          <a:noFill/>
          <a:ln w="9525">
            <a:noFill/>
            <a:miter lim="800000"/>
            <a:headEnd/>
            <a:tailEnd/>
          </a:ln>
          <a:effectLst/>
        </p:spPr>
        <p:txBody>
          <a:bodyPr>
            <a:spAutoFit/>
          </a:bodyPr>
          <a:lstStyle/>
          <a:p>
            <a:pPr>
              <a:spcBef>
                <a:spcPct val="50000"/>
              </a:spcBef>
            </a:pPr>
            <a:r>
              <a:rPr lang="en-US" sz="2000">
                <a:solidFill>
                  <a:srgbClr val="009900"/>
                </a:solidFill>
              </a:rPr>
              <a:t>.5</a:t>
            </a:r>
          </a:p>
        </p:txBody>
      </p:sp>
      <p:sp>
        <p:nvSpPr>
          <p:cNvPr id="280600" name="Oval 24"/>
          <p:cNvSpPr>
            <a:spLocks noChangeArrowheads="1"/>
          </p:cNvSpPr>
          <p:nvPr/>
        </p:nvSpPr>
        <p:spPr bwMode="auto">
          <a:xfrm>
            <a:off x="5327650" y="4113213"/>
            <a:ext cx="1116013" cy="1476375"/>
          </a:xfrm>
          <a:prstGeom prst="ellipse">
            <a:avLst/>
          </a:prstGeom>
          <a:solidFill>
            <a:schemeClr val="accent1"/>
          </a:solidFill>
          <a:ln w="25400">
            <a:solidFill>
              <a:srgbClr val="FF0000"/>
            </a:solidFill>
            <a:round/>
            <a:headEnd/>
            <a:tailEnd/>
          </a:ln>
          <a:effectLst/>
        </p:spPr>
        <p:txBody>
          <a:bodyPr wrap="none" anchor="ctr"/>
          <a:lstStyle/>
          <a:p>
            <a:endParaRPr lang="en-US"/>
          </a:p>
        </p:txBody>
      </p:sp>
      <p:sp>
        <p:nvSpPr>
          <p:cNvPr id="280601" name="Oval 25"/>
          <p:cNvSpPr>
            <a:spLocks noChangeArrowheads="1"/>
          </p:cNvSpPr>
          <p:nvPr/>
        </p:nvSpPr>
        <p:spPr bwMode="auto">
          <a:xfrm>
            <a:off x="6588125" y="5734050"/>
            <a:ext cx="828675" cy="719138"/>
          </a:xfrm>
          <a:prstGeom prst="ellipse">
            <a:avLst/>
          </a:prstGeom>
          <a:solidFill>
            <a:schemeClr val="accent1"/>
          </a:solidFill>
          <a:ln w="25400">
            <a:solidFill>
              <a:srgbClr val="009900"/>
            </a:solidFill>
            <a:round/>
            <a:headEnd/>
            <a:tailEnd/>
          </a:ln>
          <a:effectLst/>
        </p:spPr>
        <p:txBody>
          <a:bodyPr wrap="none" anchor="ctr"/>
          <a:lstStyle/>
          <a:p>
            <a:endParaRPr lang="en-US"/>
          </a:p>
        </p:txBody>
      </p:sp>
      <p:sp>
        <p:nvSpPr>
          <p:cNvPr id="280602" name="Oval 26"/>
          <p:cNvSpPr>
            <a:spLocks noChangeArrowheads="1"/>
          </p:cNvSpPr>
          <p:nvPr/>
        </p:nvSpPr>
        <p:spPr bwMode="auto">
          <a:xfrm>
            <a:off x="7078663" y="4437063"/>
            <a:ext cx="1957387" cy="1187450"/>
          </a:xfrm>
          <a:prstGeom prst="ellipse">
            <a:avLst/>
          </a:prstGeom>
          <a:solidFill>
            <a:schemeClr val="accent1"/>
          </a:solidFill>
          <a:ln w="25400">
            <a:solidFill>
              <a:srgbClr val="3333CC"/>
            </a:solidFill>
            <a:round/>
            <a:headEnd/>
            <a:tailEnd/>
          </a:ln>
          <a:effectLst/>
        </p:spPr>
        <p:txBody>
          <a:bodyPr wrap="none" anchor="ctr"/>
          <a:lstStyle/>
          <a:p>
            <a:endParaRPr lang="en-US"/>
          </a:p>
        </p:txBody>
      </p:sp>
      <p:sp>
        <p:nvSpPr>
          <p:cNvPr id="280603" name="Oval 27"/>
          <p:cNvSpPr>
            <a:spLocks noChangeArrowheads="1"/>
          </p:cNvSpPr>
          <p:nvPr/>
        </p:nvSpPr>
        <p:spPr bwMode="auto">
          <a:xfrm>
            <a:off x="5183188" y="4400550"/>
            <a:ext cx="71437"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604" name="Oval 28"/>
          <p:cNvSpPr>
            <a:spLocks noChangeArrowheads="1"/>
          </p:cNvSpPr>
          <p:nvPr/>
        </p:nvSpPr>
        <p:spPr bwMode="auto">
          <a:xfrm>
            <a:off x="5759450" y="4689475"/>
            <a:ext cx="71438"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605" name="Oval 29"/>
          <p:cNvSpPr>
            <a:spLocks noChangeArrowheads="1"/>
          </p:cNvSpPr>
          <p:nvPr/>
        </p:nvSpPr>
        <p:spPr bwMode="auto">
          <a:xfrm>
            <a:off x="6911975" y="6453188"/>
            <a:ext cx="71438"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606" name="Oval 30"/>
          <p:cNvSpPr>
            <a:spLocks noChangeArrowheads="1"/>
          </p:cNvSpPr>
          <p:nvPr/>
        </p:nvSpPr>
        <p:spPr bwMode="auto">
          <a:xfrm>
            <a:off x="6983413" y="5842000"/>
            <a:ext cx="71437"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607" name="Oval 31"/>
          <p:cNvSpPr>
            <a:spLocks noChangeArrowheads="1"/>
          </p:cNvSpPr>
          <p:nvPr/>
        </p:nvSpPr>
        <p:spPr bwMode="auto">
          <a:xfrm>
            <a:off x="6335713" y="6129338"/>
            <a:ext cx="71437"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608" name="Oval 32"/>
          <p:cNvSpPr>
            <a:spLocks noChangeArrowheads="1"/>
          </p:cNvSpPr>
          <p:nvPr/>
        </p:nvSpPr>
        <p:spPr bwMode="auto">
          <a:xfrm>
            <a:off x="7415213" y="5661025"/>
            <a:ext cx="71437"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609" name="Oval 33"/>
          <p:cNvSpPr>
            <a:spLocks noChangeArrowheads="1"/>
          </p:cNvSpPr>
          <p:nvPr/>
        </p:nvSpPr>
        <p:spPr bwMode="auto">
          <a:xfrm>
            <a:off x="7199313" y="4581525"/>
            <a:ext cx="71437"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610" name="Oval 34"/>
          <p:cNvSpPr>
            <a:spLocks noChangeArrowheads="1"/>
          </p:cNvSpPr>
          <p:nvPr/>
        </p:nvSpPr>
        <p:spPr bwMode="auto">
          <a:xfrm>
            <a:off x="8675688" y="5408613"/>
            <a:ext cx="71437"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611" name="Oval 35"/>
          <p:cNvSpPr>
            <a:spLocks noChangeArrowheads="1"/>
          </p:cNvSpPr>
          <p:nvPr/>
        </p:nvSpPr>
        <p:spPr bwMode="auto">
          <a:xfrm>
            <a:off x="8783638" y="4545013"/>
            <a:ext cx="71437"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612" name="Oval 36"/>
          <p:cNvSpPr>
            <a:spLocks noChangeArrowheads="1"/>
          </p:cNvSpPr>
          <p:nvPr/>
        </p:nvSpPr>
        <p:spPr bwMode="auto">
          <a:xfrm>
            <a:off x="6372225" y="4221163"/>
            <a:ext cx="71438"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80613" name="Text Box 37"/>
          <p:cNvSpPr txBox="1">
            <a:spLocks noChangeArrowheads="1"/>
          </p:cNvSpPr>
          <p:nvPr/>
        </p:nvSpPr>
        <p:spPr bwMode="auto">
          <a:xfrm>
            <a:off x="6985000" y="1519238"/>
            <a:ext cx="647700" cy="3968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.95</a:t>
            </a:r>
          </a:p>
        </p:txBody>
      </p:sp>
      <p:sp>
        <p:nvSpPr>
          <p:cNvPr id="280614" name="Text Box 38"/>
          <p:cNvSpPr txBox="1">
            <a:spLocks noChangeArrowheads="1"/>
          </p:cNvSpPr>
          <p:nvPr/>
        </p:nvSpPr>
        <p:spPr bwMode="auto">
          <a:xfrm>
            <a:off x="6156325" y="1160463"/>
            <a:ext cx="647700" cy="3968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.05</a:t>
            </a:r>
          </a:p>
        </p:txBody>
      </p:sp>
      <p:sp>
        <p:nvSpPr>
          <p:cNvPr id="280615" name="Rectangle 39"/>
          <p:cNvSpPr>
            <a:spLocks noChangeArrowheads="1"/>
          </p:cNvSpPr>
          <p:nvPr/>
        </p:nvSpPr>
        <p:spPr bwMode="auto">
          <a:xfrm>
            <a:off x="5040313" y="3752850"/>
            <a:ext cx="4103687" cy="3024188"/>
          </a:xfrm>
          <a:prstGeom prst="rect">
            <a:avLst/>
          </a:prstGeom>
          <a:solidFill>
            <a:schemeClr val="accent1">
              <a:alpha val="0"/>
            </a:schemeClr>
          </a:solidFill>
          <a:ln w="25400">
            <a:solidFill>
              <a:schemeClr val="tx1"/>
            </a:solidFill>
            <a:miter lim="800000"/>
            <a:headEnd/>
            <a:tailEnd/>
          </a:ln>
          <a:effectLst/>
        </p:spPr>
        <p:txBody>
          <a:bodyPr wrap="none" anchor="ctr"/>
          <a:lstStyle/>
          <a:p>
            <a:endParaRPr lang="en-US"/>
          </a:p>
        </p:txBody>
      </p:sp>
      <p:sp>
        <p:nvSpPr>
          <p:cNvPr id="280616" name="Rectangle 40"/>
          <p:cNvSpPr>
            <a:spLocks noChangeArrowheads="1"/>
          </p:cNvSpPr>
          <p:nvPr/>
        </p:nvSpPr>
        <p:spPr bwMode="auto">
          <a:xfrm>
            <a:off x="5040313" y="728663"/>
            <a:ext cx="4103687" cy="2881312"/>
          </a:xfrm>
          <a:prstGeom prst="rect">
            <a:avLst/>
          </a:prstGeom>
          <a:solidFill>
            <a:schemeClr val="accent1">
              <a:alpha val="0"/>
            </a:schemeClr>
          </a:solidFill>
          <a:ln w="25400">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457200" y="-90488"/>
            <a:ext cx="8229600" cy="1143001"/>
          </a:xfrm>
        </p:spPr>
        <p:txBody>
          <a:bodyPr/>
          <a:lstStyle/>
          <a:p>
            <a:r>
              <a:rPr lang="en-US"/>
              <a:t>The E-step: Computing responsibilities</a:t>
            </a:r>
          </a:p>
        </p:txBody>
      </p:sp>
      <p:sp>
        <p:nvSpPr>
          <p:cNvPr id="281603" name="Rectangle 3"/>
          <p:cNvSpPr>
            <a:spLocks noGrp="1" noChangeArrowheads="1"/>
          </p:cNvSpPr>
          <p:nvPr>
            <p:ph type="body" sz="half" idx="1"/>
          </p:nvPr>
        </p:nvSpPr>
        <p:spPr>
          <a:xfrm>
            <a:off x="107950" y="1600200"/>
            <a:ext cx="3790950" cy="4525963"/>
          </a:xfrm>
        </p:spPr>
        <p:txBody>
          <a:bodyPr/>
          <a:lstStyle/>
          <a:p>
            <a:pPr>
              <a:lnSpc>
                <a:spcPct val="90000"/>
              </a:lnSpc>
            </a:pPr>
            <a:r>
              <a:rPr lang="en-US" sz="2400"/>
              <a:t>In order to adjust the parameters, we must first solve the </a:t>
            </a:r>
            <a:r>
              <a:rPr lang="en-US" sz="2400">
                <a:solidFill>
                  <a:srgbClr val="FF0000"/>
                </a:solidFill>
              </a:rPr>
              <a:t>inference </a:t>
            </a:r>
            <a:r>
              <a:rPr lang="en-US" sz="2400"/>
              <a:t>problem: Which Gaussian generated each datapoint?</a:t>
            </a:r>
          </a:p>
          <a:p>
            <a:pPr lvl="1">
              <a:lnSpc>
                <a:spcPct val="90000"/>
              </a:lnSpc>
            </a:pPr>
            <a:r>
              <a:rPr lang="en-US" sz="2400"/>
              <a:t>We cannot be sure, so it’s a distribution over all possibilities.</a:t>
            </a:r>
          </a:p>
          <a:p>
            <a:pPr>
              <a:lnSpc>
                <a:spcPct val="90000"/>
              </a:lnSpc>
            </a:pPr>
            <a:r>
              <a:rPr lang="en-US" sz="2400"/>
              <a:t>Use Bayes theorem to get posterior probabilities </a:t>
            </a:r>
          </a:p>
        </p:txBody>
      </p:sp>
      <p:graphicFrame>
        <p:nvGraphicFramePr>
          <p:cNvPr id="281604" name="Object 4"/>
          <p:cNvGraphicFramePr>
            <a:graphicFrameLocks noChangeAspect="1"/>
          </p:cNvGraphicFramePr>
          <p:nvPr>
            <p:ph sz="half" idx="2"/>
          </p:nvPr>
        </p:nvGraphicFramePr>
        <p:xfrm>
          <a:off x="4165600" y="2105025"/>
          <a:ext cx="4953000" cy="3752850"/>
        </p:xfrm>
        <a:graphic>
          <a:graphicData uri="http://schemas.openxmlformats.org/presentationml/2006/ole">
            <p:oleObj spid="_x0000_s281604" name="Equation" r:id="rId4" imgW="2514600" imgH="1904760" progId="Equation.3">
              <p:embed/>
            </p:oleObj>
          </a:graphicData>
        </a:graphic>
      </p:graphicFrame>
      <p:sp>
        <p:nvSpPr>
          <p:cNvPr id="281605" name="Text Box 5"/>
          <p:cNvSpPr txBox="1">
            <a:spLocks noChangeArrowheads="1"/>
          </p:cNvSpPr>
          <p:nvPr/>
        </p:nvSpPr>
        <p:spPr bwMode="auto">
          <a:xfrm>
            <a:off x="3600450" y="1196975"/>
            <a:ext cx="1620838" cy="7016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Posterior for Gaussian i</a:t>
            </a:r>
          </a:p>
        </p:txBody>
      </p:sp>
      <p:sp>
        <p:nvSpPr>
          <p:cNvPr id="281606" name="AutoShape 6"/>
          <p:cNvSpPr>
            <a:spLocks noChangeArrowheads="1"/>
          </p:cNvSpPr>
          <p:nvPr/>
        </p:nvSpPr>
        <p:spPr bwMode="auto">
          <a:xfrm>
            <a:off x="4572000" y="1881188"/>
            <a:ext cx="71438" cy="252412"/>
          </a:xfrm>
          <a:prstGeom prst="downArrow">
            <a:avLst>
              <a:gd name="adj1" fmla="val 50000"/>
              <a:gd name="adj2" fmla="val 88333"/>
            </a:avLst>
          </a:prstGeom>
          <a:solidFill>
            <a:srgbClr val="3333CC"/>
          </a:solidFill>
          <a:ln w="9525">
            <a:solidFill>
              <a:schemeClr val="tx1"/>
            </a:solidFill>
            <a:miter lim="800000"/>
            <a:headEnd/>
            <a:tailEnd/>
          </a:ln>
          <a:effectLst/>
        </p:spPr>
        <p:txBody>
          <a:bodyPr wrap="none" anchor="ctr"/>
          <a:lstStyle/>
          <a:p>
            <a:endParaRPr lang="en-US"/>
          </a:p>
        </p:txBody>
      </p:sp>
      <p:sp>
        <p:nvSpPr>
          <p:cNvPr id="281607" name="Rectangle 7"/>
          <p:cNvSpPr>
            <a:spLocks noChangeArrowheads="1"/>
          </p:cNvSpPr>
          <p:nvPr/>
        </p:nvSpPr>
        <p:spPr bwMode="auto">
          <a:xfrm>
            <a:off x="5327650" y="1052513"/>
            <a:ext cx="1476375" cy="701675"/>
          </a:xfrm>
          <a:prstGeom prst="rect">
            <a:avLst/>
          </a:prstGeom>
          <a:noFill/>
          <a:ln w="9525">
            <a:noFill/>
            <a:miter lim="800000"/>
            <a:headEnd/>
            <a:tailEnd/>
          </a:ln>
          <a:effectLst/>
        </p:spPr>
        <p:txBody>
          <a:bodyPr>
            <a:spAutoFit/>
          </a:bodyPr>
          <a:lstStyle/>
          <a:p>
            <a:r>
              <a:rPr lang="en-US" sz="2000">
                <a:solidFill>
                  <a:srgbClr val="3333CC"/>
                </a:solidFill>
              </a:rPr>
              <a:t>Prior for Gaussian i</a:t>
            </a:r>
          </a:p>
        </p:txBody>
      </p:sp>
      <p:sp>
        <p:nvSpPr>
          <p:cNvPr id="281608" name="AutoShape 8"/>
          <p:cNvSpPr>
            <a:spLocks noChangeArrowheads="1"/>
          </p:cNvSpPr>
          <p:nvPr/>
        </p:nvSpPr>
        <p:spPr bwMode="auto">
          <a:xfrm>
            <a:off x="5795963" y="1701800"/>
            <a:ext cx="71437" cy="252413"/>
          </a:xfrm>
          <a:prstGeom prst="downArrow">
            <a:avLst>
              <a:gd name="adj1" fmla="val 50000"/>
              <a:gd name="adj2" fmla="val 88334"/>
            </a:avLst>
          </a:prstGeom>
          <a:solidFill>
            <a:srgbClr val="3333CC"/>
          </a:solidFill>
          <a:ln w="9525">
            <a:solidFill>
              <a:schemeClr val="tx1"/>
            </a:solidFill>
            <a:miter lim="800000"/>
            <a:headEnd/>
            <a:tailEnd/>
          </a:ln>
          <a:effectLst/>
        </p:spPr>
        <p:txBody>
          <a:bodyPr wrap="none" anchor="ctr"/>
          <a:lstStyle/>
          <a:p>
            <a:endParaRPr lang="en-US"/>
          </a:p>
        </p:txBody>
      </p:sp>
      <p:sp>
        <p:nvSpPr>
          <p:cNvPr id="281609" name="Text Box 9"/>
          <p:cNvSpPr txBox="1">
            <a:spLocks noChangeArrowheads="1"/>
          </p:cNvSpPr>
          <p:nvPr/>
        </p:nvSpPr>
        <p:spPr bwMode="auto">
          <a:xfrm>
            <a:off x="5867400" y="3895725"/>
            <a:ext cx="2700338" cy="3968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Mixing proportion</a:t>
            </a:r>
          </a:p>
        </p:txBody>
      </p:sp>
      <p:sp>
        <p:nvSpPr>
          <p:cNvPr id="281610" name="AutoShape 10"/>
          <p:cNvSpPr>
            <a:spLocks noChangeArrowheads="1"/>
          </p:cNvSpPr>
          <p:nvPr/>
        </p:nvSpPr>
        <p:spPr bwMode="auto">
          <a:xfrm>
            <a:off x="5508625" y="4041775"/>
            <a:ext cx="323850" cy="107950"/>
          </a:xfrm>
          <a:prstGeom prst="leftArrow">
            <a:avLst>
              <a:gd name="adj1" fmla="val 50000"/>
              <a:gd name="adj2" fmla="val 75000"/>
            </a:avLst>
          </a:prstGeom>
          <a:solidFill>
            <a:srgbClr val="3333CC"/>
          </a:solidFill>
          <a:ln w="9525">
            <a:solidFill>
              <a:schemeClr val="tx1"/>
            </a:solidFill>
            <a:miter lim="800000"/>
            <a:headEnd/>
            <a:tailEnd/>
          </a:ln>
          <a:effectLst/>
        </p:spPr>
        <p:txBody>
          <a:bodyPr wrap="none" anchor="ctr"/>
          <a:lstStyle/>
          <a:p>
            <a:endParaRPr lang="en-US"/>
          </a:p>
        </p:txBody>
      </p:sp>
      <p:sp>
        <p:nvSpPr>
          <p:cNvPr id="281611" name="Text Box 11"/>
          <p:cNvSpPr txBox="1">
            <a:spLocks noChangeArrowheads="1"/>
          </p:cNvSpPr>
          <p:nvPr/>
        </p:nvSpPr>
        <p:spPr bwMode="auto">
          <a:xfrm>
            <a:off x="3851275" y="6308725"/>
            <a:ext cx="4068763" cy="3968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Product over all data dimensions</a:t>
            </a:r>
          </a:p>
        </p:txBody>
      </p:sp>
      <p:sp>
        <p:nvSpPr>
          <p:cNvPr id="281612" name="AutoShape 12"/>
          <p:cNvSpPr>
            <a:spLocks noChangeArrowheads="1"/>
          </p:cNvSpPr>
          <p:nvPr/>
        </p:nvSpPr>
        <p:spPr bwMode="auto">
          <a:xfrm>
            <a:off x="5616575" y="6021388"/>
            <a:ext cx="107950" cy="323850"/>
          </a:xfrm>
          <a:prstGeom prst="upArrow">
            <a:avLst>
              <a:gd name="adj1" fmla="val 50000"/>
              <a:gd name="adj2" fmla="val 75000"/>
            </a:avLst>
          </a:prstGeom>
          <a:solidFill>
            <a:srgbClr val="3333CC"/>
          </a:solidFill>
          <a:ln w="9525">
            <a:solidFill>
              <a:schemeClr val="tx1"/>
            </a:solidFill>
            <a:miter lim="800000"/>
            <a:headEnd/>
            <a:tailEnd/>
          </a:ln>
          <a:effectLst/>
        </p:spPr>
        <p:txBody>
          <a:bodyPr wrap="none" anchor="ctr"/>
          <a:lstStyle/>
          <a:p>
            <a:endParaRPr lang="en-US"/>
          </a:p>
        </p:txBody>
      </p:sp>
      <p:sp>
        <p:nvSpPr>
          <p:cNvPr id="281613" name="Text Box 13"/>
          <p:cNvSpPr txBox="1">
            <a:spLocks noChangeArrowheads="1"/>
          </p:cNvSpPr>
          <p:nvPr/>
        </p:nvSpPr>
        <p:spPr bwMode="auto">
          <a:xfrm>
            <a:off x="7632700" y="2060575"/>
            <a:ext cx="1331913" cy="7016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Bayes theorem</a:t>
            </a:r>
          </a:p>
        </p:txBody>
      </p:sp>
      <p:sp>
        <p:nvSpPr>
          <p:cNvPr id="281614" name="AutoShape 14"/>
          <p:cNvSpPr>
            <a:spLocks noChangeArrowheads="1"/>
          </p:cNvSpPr>
          <p:nvPr/>
        </p:nvSpPr>
        <p:spPr bwMode="auto">
          <a:xfrm>
            <a:off x="7200900" y="2349500"/>
            <a:ext cx="323850" cy="107950"/>
          </a:xfrm>
          <a:prstGeom prst="leftArrow">
            <a:avLst>
              <a:gd name="adj1" fmla="val 50000"/>
              <a:gd name="adj2" fmla="val 75000"/>
            </a:avLst>
          </a:prstGeom>
          <a:solidFill>
            <a:srgbClr val="FF0000"/>
          </a:solidFill>
          <a:ln w="9525">
            <a:solidFill>
              <a:srgbClr val="FF0000"/>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a:xfrm>
            <a:off x="0" y="274638"/>
            <a:ext cx="9144000" cy="1143000"/>
          </a:xfrm>
        </p:spPr>
        <p:txBody>
          <a:bodyPr/>
          <a:lstStyle/>
          <a:p>
            <a:r>
              <a:rPr lang="en-US" sz="3200"/>
              <a:t>The M-step: Computing new mixing proportions</a:t>
            </a:r>
          </a:p>
        </p:txBody>
      </p:sp>
      <p:sp>
        <p:nvSpPr>
          <p:cNvPr id="282627" name="Rectangle 3"/>
          <p:cNvSpPr>
            <a:spLocks noGrp="1" noChangeArrowheads="1"/>
          </p:cNvSpPr>
          <p:nvPr>
            <p:ph type="body" sz="half" idx="1"/>
          </p:nvPr>
        </p:nvSpPr>
        <p:spPr/>
        <p:txBody>
          <a:bodyPr/>
          <a:lstStyle/>
          <a:p>
            <a:r>
              <a:rPr lang="en-US" sz="2400"/>
              <a:t>Each Gaussian gets a certain amount of posterior probability for each datapoint.</a:t>
            </a:r>
          </a:p>
          <a:p>
            <a:r>
              <a:rPr lang="en-US" sz="2400"/>
              <a:t>The optimal mixing proportion to use (given these posterior probabilities) is just the fraction of the data that the Gaussian gets responsibility for.</a:t>
            </a:r>
          </a:p>
        </p:txBody>
      </p:sp>
      <p:graphicFrame>
        <p:nvGraphicFramePr>
          <p:cNvPr id="282628" name="Object 4"/>
          <p:cNvGraphicFramePr>
            <a:graphicFrameLocks noChangeAspect="1"/>
          </p:cNvGraphicFramePr>
          <p:nvPr>
            <p:ph sz="half" idx="2"/>
          </p:nvPr>
        </p:nvGraphicFramePr>
        <p:xfrm>
          <a:off x="4648200" y="2889250"/>
          <a:ext cx="3524250" cy="1697038"/>
        </p:xfrm>
        <a:graphic>
          <a:graphicData uri="http://schemas.openxmlformats.org/presentationml/2006/ole">
            <p:oleObj spid="_x0000_s282628" name="Equation" r:id="rId4" imgW="1371600" imgH="660240" progId="Equation.3">
              <p:embed/>
            </p:oleObj>
          </a:graphicData>
        </a:graphic>
      </p:graphicFrame>
      <p:sp>
        <p:nvSpPr>
          <p:cNvPr id="282629" name="Text Box 5"/>
          <p:cNvSpPr txBox="1">
            <a:spLocks noChangeArrowheads="1"/>
          </p:cNvSpPr>
          <p:nvPr/>
        </p:nvSpPr>
        <p:spPr bwMode="auto">
          <a:xfrm>
            <a:off x="7200900" y="1881188"/>
            <a:ext cx="1403350" cy="10064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Data for training case c</a:t>
            </a:r>
          </a:p>
        </p:txBody>
      </p:sp>
      <p:sp>
        <p:nvSpPr>
          <p:cNvPr id="282630" name="AutoShape 6"/>
          <p:cNvSpPr>
            <a:spLocks noChangeArrowheads="1"/>
          </p:cNvSpPr>
          <p:nvPr/>
        </p:nvSpPr>
        <p:spPr bwMode="auto">
          <a:xfrm>
            <a:off x="7632700" y="2924175"/>
            <a:ext cx="107950" cy="288925"/>
          </a:xfrm>
          <a:prstGeom prst="downArrow">
            <a:avLst>
              <a:gd name="adj1" fmla="val 50000"/>
              <a:gd name="adj2" fmla="val 66912"/>
            </a:avLst>
          </a:prstGeom>
          <a:solidFill>
            <a:srgbClr val="3333CC"/>
          </a:solidFill>
          <a:ln w="9525">
            <a:solidFill>
              <a:schemeClr val="tx1"/>
            </a:solidFill>
            <a:miter lim="800000"/>
            <a:headEnd/>
            <a:tailEnd/>
          </a:ln>
          <a:effectLst/>
        </p:spPr>
        <p:txBody>
          <a:bodyPr wrap="none" anchor="ctr"/>
          <a:lstStyle/>
          <a:p>
            <a:endParaRPr lang="en-US"/>
          </a:p>
        </p:txBody>
      </p:sp>
      <p:sp>
        <p:nvSpPr>
          <p:cNvPr id="282631" name="Text Box 7"/>
          <p:cNvSpPr txBox="1">
            <a:spLocks noChangeArrowheads="1"/>
          </p:cNvSpPr>
          <p:nvPr/>
        </p:nvSpPr>
        <p:spPr bwMode="auto">
          <a:xfrm>
            <a:off x="6370638" y="5049838"/>
            <a:ext cx="1765300" cy="7016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Number of training cases</a:t>
            </a:r>
          </a:p>
        </p:txBody>
      </p:sp>
      <p:sp>
        <p:nvSpPr>
          <p:cNvPr id="282632" name="AutoShape 8"/>
          <p:cNvSpPr>
            <a:spLocks noChangeArrowheads="1"/>
          </p:cNvSpPr>
          <p:nvPr/>
        </p:nvSpPr>
        <p:spPr bwMode="auto">
          <a:xfrm>
            <a:off x="7127875" y="4652963"/>
            <a:ext cx="107950" cy="360362"/>
          </a:xfrm>
          <a:prstGeom prst="upArrow">
            <a:avLst>
              <a:gd name="adj1" fmla="val 50000"/>
              <a:gd name="adj2" fmla="val 83456"/>
            </a:avLst>
          </a:prstGeom>
          <a:solidFill>
            <a:srgbClr val="3333CC"/>
          </a:solidFill>
          <a:ln w="9525">
            <a:solidFill>
              <a:schemeClr val="tx1"/>
            </a:solidFill>
            <a:miter lim="800000"/>
            <a:headEnd/>
            <a:tailEnd/>
          </a:ln>
          <a:effectLst/>
        </p:spPr>
        <p:txBody>
          <a:bodyPr wrap="none" anchor="ctr"/>
          <a:lstStyle/>
          <a:p>
            <a:endParaRPr lang="en-US"/>
          </a:p>
        </p:txBody>
      </p:sp>
      <p:sp>
        <p:nvSpPr>
          <p:cNvPr id="282633" name="Text Box 9"/>
          <p:cNvSpPr txBox="1">
            <a:spLocks noChangeArrowheads="1"/>
          </p:cNvSpPr>
          <p:nvPr/>
        </p:nvSpPr>
        <p:spPr bwMode="auto">
          <a:xfrm>
            <a:off x="5327650" y="1808163"/>
            <a:ext cx="1620838" cy="7016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Posterior for Gaussian i</a:t>
            </a:r>
          </a:p>
        </p:txBody>
      </p:sp>
      <p:sp>
        <p:nvSpPr>
          <p:cNvPr id="282634" name="AutoShape 10"/>
          <p:cNvSpPr>
            <a:spLocks noChangeArrowheads="1"/>
          </p:cNvSpPr>
          <p:nvPr/>
        </p:nvSpPr>
        <p:spPr bwMode="auto">
          <a:xfrm rot="-2736665">
            <a:off x="6858000" y="2438401"/>
            <a:ext cx="130175" cy="742950"/>
          </a:xfrm>
          <a:prstGeom prst="downArrow">
            <a:avLst>
              <a:gd name="adj1" fmla="val 50000"/>
              <a:gd name="adj2" fmla="val 142683"/>
            </a:avLst>
          </a:prstGeom>
          <a:solidFill>
            <a:srgbClr val="3333CC"/>
          </a:solidFill>
          <a:ln w="9525">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r>
              <a:rPr lang="en-US" sz="3200"/>
              <a:t>More M-step: Computing the new means</a:t>
            </a:r>
          </a:p>
        </p:txBody>
      </p:sp>
      <p:sp>
        <p:nvSpPr>
          <p:cNvPr id="283651" name="Rectangle 3"/>
          <p:cNvSpPr>
            <a:spLocks noGrp="1" noChangeArrowheads="1"/>
          </p:cNvSpPr>
          <p:nvPr>
            <p:ph type="body" sz="half" idx="1"/>
          </p:nvPr>
        </p:nvSpPr>
        <p:spPr/>
        <p:txBody>
          <a:bodyPr/>
          <a:lstStyle/>
          <a:p>
            <a:pPr>
              <a:lnSpc>
                <a:spcPct val="90000"/>
              </a:lnSpc>
            </a:pPr>
            <a:r>
              <a:rPr lang="en-US" sz="2400"/>
              <a:t>We just take the center-of gravity of the data that the Gaussian is responsible for.</a:t>
            </a:r>
          </a:p>
          <a:p>
            <a:pPr lvl="1">
              <a:lnSpc>
                <a:spcPct val="90000"/>
              </a:lnSpc>
            </a:pPr>
            <a:r>
              <a:rPr lang="en-US" sz="2400"/>
              <a:t>Just like in K-means, except the data is weighted by the posterior probability of the Gaussian.</a:t>
            </a:r>
          </a:p>
          <a:p>
            <a:pPr lvl="1">
              <a:lnSpc>
                <a:spcPct val="90000"/>
              </a:lnSpc>
            </a:pPr>
            <a:r>
              <a:rPr lang="en-US" sz="2400"/>
              <a:t>Guaranteed to lie in the convex hull of the data</a:t>
            </a:r>
          </a:p>
          <a:p>
            <a:pPr lvl="2">
              <a:lnSpc>
                <a:spcPct val="90000"/>
              </a:lnSpc>
            </a:pPr>
            <a:r>
              <a:rPr lang="en-US" sz="2000"/>
              <a:t>Could be big initial jump</a:t>
            </a:r>
          </a:p>
        </p:txBody>
      </p:sp>
      <p:graphicFrame>
        <p:nvGraphicFramePr>
          <p:cNvPr id="283652" name="Object 4"/>
          <p:cNvGraphicFramePr>
            <a:graphicFrameLocks noChangeAspect="1"/>
          </p:cNvGraphicFramePr>
          <p:nvPr>
            <p:ph sz="half" idx="2"/>
          </p:nvPr>
        </p:nvGraphicFramePr>
        <p:xfrm>
          <a:off x="5032375" y="2549525"/>
          <a:ext cx="3309938" cy="1789113"/>
        </p:xfrm>
        <a:graphic>
          <a:graphicData uri="http://schemas.openxmlformats.org/presentationml/2006/ole">
            <p:oleObj spid="_x0000_s283652" name="Equation" r:id="rId4" imgW="1409400" imgH="76176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r>
              <a:rPr lang="en-US" sz="3200"/>
              <a:t>More M-step: Computing the new variances</a:t>
            </a:r>
          </a:p>
        </p:txBody>
      </p:sp>
      <p:sp>
        <p:nvSpPr>
          <p:cNvPr id="284675" name="Rectangle 3"/>
          <p:cNvSpPr>
            <a:spLocks noGrp="1" noChangeArrowheads="1"/>
          </p:cNvSpPr>
          <p:nvPr>
            <p:ph type="body" idx="1"/>
          </p:nvPr>
        </p:nvSpPr>
        <p:spPr/>
        <p:txBody>
          <a:bodyPr/>
          <a:lstStyle/>
          <a:p>
            <a:r>
              <a:rPr lang="en-US"/>
              <a:t>We fit the variance of each Gaussian, i,  on each dimension, d,  to the posterior-weighted data</a:t>
            </a:r>
          </a:p>
          <a:p>
            <a:pPr lvl="1"/>
            <a:r>
              <a:rPr lang="en-US"/>
              <a:t>Its more complicated if we use a full-covariance Gaussian that is not aligned with the axes.</a:t>
            </a:r>
          </a:p>
        </p:txBody>
      </p:sp>
      <p:graphicFrame>
        <p:nvGraphicFramePr>
          <p:cNvPr id="284676" name="Object 4"/>
          <p:cNvGraphicFramePr>
            <a:graphicFrameLocks noChangeAspect="1"/>
          </p:cNvGraphicFramePr>
          <p:nvPr>
            <p:ph sz="half" idx="4294967295"/>
          </p:nvPr>
        </p:nvGraphicFramePr>
        <p:xfrm>
          <a:off x="1762125" y="4043363"/>
          <a:ext cx="5762625" cy="2095500"/>
        </p:xfrm>
        <a:graphic>
          <a:graphicData uri="http://schemas.openxmlformats.org/presentationml/2006/ole">
            <p:oleObj spid="_x0000_s284676" name="Equation" r:id="rId4" imgW="2095200" imgH="76176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142875" y="274638"/>
            <a:ext cx="9467850" cy="1143000"/>
          </a:xfrm>
        </p:spPr>
        <p:txBody>
          <a:bodyPr/>
          <a:lstStyle/>
          <a:p>
            <a:r>
              <a:rPr lang="en-US" sz="2800"/>
              <a:t>How do we know that the updates improve things?</a:t>
            </a:r>
          </a:p>
        </p:txBody>
      </p:sp>
      <p:sp>
        <p:nvSpPr>
          <p:cNvPr id="285699" name="Rectangle 3"/>
          <p:cNvSpPr>
            <a:spLocks noGrp="1" noChangeArrowheads="1"/>
          </p:cNvSpPr>
          <p:nvPr>
            <p:ph type="body" idx="1"/>
          </p:nvPr>
        </p:nvSpPr>
        <p:spPr/>
        <p:txBody>
          <a:bodyPr/>
          <a:lstStyle/>
          <a:p>
            <a:pPr>
              <a:lnSpc>
                <a:spcPct val="90000"/>
              </a:lnSpc>
            </a:pPr>
            <a:r>
              <a:rPr lang="en-US"/>
              <a:t>Updating each Gaussian definitely improves the probability of generating the data</a:t>
            </a:r>
            <a:r>
              <a:rPr lang="en-US">
                <a:solidFill>
                  <a:srgbClr val="FF0000"/>
                </a:solidFill>
              </a:rPr>
              <a:t> if </a:t>
            </a:r>
            <a:r>
              <a:rPr lang="en-US"/>
              <a:t>we generate it from the same Gaussians after the parameter updates. </a:t>
            </a:r>
          </a:p>
          <a:p>
            <a:pPr lvl="1">
              <a:lnSpc>
                <a:spcPct val="90000"/>
              </a:lnSpc>
            </a:pPr>
            <a:r>
              <a:rPr lang="en-US"/>
              <a:t>But we know that the posterior will change after updating the parameters. </a:t>
            </a:r>
          </a:p>
          <a:p>
            <a:pPr>
              <a:lnSpc>
                <a:spcPct val="90000"/>
              </a:lnSpc>
            </a:pPr>
            <a:r>
              <a:rPr lang="en-US"/>
              <a:t>A good way to show that this is OK is to show that there is a single function that is improved by both the E-step and the M-step.</a:t>
            </a:r>
          </a:p>
          <a:p>
            <a:pPr lvl="1">
              <a:lnSpc>
                <a:spcPct val="90000"/>
              </a:lnSpc>
            </a:pPr>
            <a:r>
              <a:rPr lang="en-US"/>
              <a:t>The function we need is called Free Energy.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457200" y="152400"/>
            <a:ext cx="8229600" cy="1143000"/>
          </a:xfrm>
        </p:spPr>
        <p:txBody>
          <a:bodyPr/>
          <a:lstStyle/>
          <a:p>
            <a:r>
              <a:rPr lang="en-US"/>
              <a:t>Why EM converges</a:t>
            </a:r>
          </a:p>
        </p:txBody>
      </p:sp>
      <p:sp>
        <p:nvSpPr>
          <p:cNvPr id="286723" name="Rectangle 3"/>
          <p:cNvSpPr>
            <a:spLocks noGrp="1" noChangeArrowheads="1"/>
          </p:cNvSpPr>
          <p:nvPr>
            <p:ph type="body" idx="1"/>
          </p:nvPr>
        </p:nvSpPr>
        <p:spPr>
          <a:xfrm>
            <a:off x="250825" y="1376363"/>
            <a:ext cx="8675688" cy="5076825"/>
          </a:xfrm>
        </p:spPr>
        <p:txBody>
          <a:bodyPr/>
          <a:lstStyle/>
          <a:p>
            <a:r>
              <a:rPr lang="en-US" sz="2400"/>
              <a:t>There is a cost function that is reduced by both the E-step and the M-step. </a:t>
            </a:r>
          </a:p>
          <a:p>
            <a:pPr>
              <a:buFontTx/>
              <a:buNone/>
            </a:pPr>
            <a:r>
              <a:rPr lang="en-US" sz="2400"/>
              <a:t>                 Cost  =  </a:t>
            </a:r>
            <a:r>
              <a:rPr lang="en-US" sz="2400">
                <a:solidFill>
                  <a:srgbClr val="FF0000"/>
                </a:solidFill>
              </a:rPr>
              <a:t>expected energy </a:t>
            </a:r>
            <a:r>
              <a:rPr lang="en-US" sz="2400"/>
              <a:t> –  </a:t>
            </a:r>
            <a:r>
              <a:rPr lang="en-US" sz="2400">
                <a:solidFill>
                  <a:srgbClr val="009900"/>
                </a:solidFill>
              </a:rPr>
              <a:t>entropy</a:t>
            </a:r>
          </a:p>
          <a:p>
            <a:pPr>
              <a:buFontTx/>
              <a:buNone/>
            </a:pPr>
            <a:endParaRPr lang="en-US" sz="2400">
              <a:solidFill>
                <a:srgbClr val="009900"/>
              </a:solidFill>
            </a:endParaRPr>
          </a:p>
          <a:p>
            <a:r>
              <a:rPr lang="en-US" sz="2400"/>
              <a:t>The expected energy term measures how difficult it is to generate each datapoint from the Gaussians it is assigned to. It would be happiest assigning each datapoint to the Gaussian that generates it most easily (as in K-means).</a:t>
            </a:r>
          </a:p>
          <a:p>
            <a:endParaRPr lang="en-US" sz="2400"/>
          </a:p>
          <a:p>
            <a:r>
              <a:rPr lang="en-US" sz="2400"/>
              <a:t>The entropy term encourages “soft” assignments. It would be happiest spreading the assignment probabilities for each datapoint equally between all the Gaussians.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457200" y="225425"/>
            <a:ext cx="8229600" cy="1143000"/>
          </a:xfrm>
        </p:spPr>
        <p:txBody>
          <a:bodyPr/>
          <a:lstStyle/>
          <a:p>
            <a:r>
              <a:rPr lang="en-US" sz="3200"/>
              <a:t>The expected energy of a datapoint</a:t>
            </a:r>
          </a:p>
        </p:txBody>
      </p:sp>
      <p:sp>
        <p:nvSpPr>
          <p:cNvPr id="287747" name="Rectangle 3"/>
          <p:cNvSpPr>
            <a:spLocks noGrp="1" noChangeArrowheads="1"/>
          </p:cNvSpPr>
          <p:nvPr>
            <p:ph type="body" idx="1"/>
          </p:nvPr>
        </p:nvSpPr>
        <p:spPr>
          <a:xfrm>
            <a:off x="468313" y="836613"/>
            <a:ext cx="8229600" cy="2663825"/>
          </a:xfrm>
        </p:spPr>
        <p:txBody>
          <a:bodyPr/>
          <a:lstStyle/>
          <a:p>
            <a:pPr>
              <a:buFontTx/>
              <a:buNone/>
            </a:pPr>
            <a:endParaRPr lang="en-US" sz="2400"/>
          </a:p>
          <a:p>
            <a:r>
              <a:rPr lang="en-US" sz="2400"/>
              <a:t>The expected energy of datapoint c is the average negative log probability of generating the datapoint</a:t>
            </a:r>
          </a:p>
          <a:p>
            <a:pPr lvl="1"/>
            <a:r>
              <a:rPr lang="en-US" sz="2400"/>
              <a:t>The average is taken using the probabilities of assigning the datapoint to each Gaussian. We can use any probabilities we like. </a:t>
            </a:r>
          </a:p>
        </p:txBody>
      </p:sp>
      <p:graphicFrame>
        <p:nvGraphicFramePr>
          <p:cNvPr id="287748" name="Object 4"/>
          <p:cNvGraphicFramePr>
            <a:graphicFrameLocks noChangeAspect="1"/>
          </p:cNvGraphicFramePr>
          <p:nvPr/>
        </p:nvGraphicFramePr>
        <p:xfrm>
          <a:off x="944563" y="4329113"/>
          <a:ext cx="7050087" cy="1035050"/>
        </p:xfrm>
        <a:graphic>
          <a:graphicData uri="http://schemas.openxmlformats.org/presentationml/2006/ole">
            <p:oleObj spid="_x0000_s287748" name="Equation" r:id="rId4" imgW="2679480" imgH="393480" progId="Equation.3">
              <p:embed/>
            </p:oleObj>
          </a:graphicData>
        </a:graphic>
      </p:graphicFrame>
      <p:sp>
        <p:nvSpPr>
          <p:cNvPr id="287749" name="Text Box 5"/>
          <p:cNvSpPr txBox="1">
            <a:spLocks noChangeArrowheads="1"/>
          </p:cNvSpPr>
          <p:nvPr/>
        </p:nvSpPr>
        <p:spPr bwMode="auto">
          <a:xfrm>
            <a:off x="431800" y="5732463"/>
            <a:ext cx="973138" cy="7016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data-point</a:t>
            </a:r>
          </a:p>
        </p:txBody>
      </p:sp>
      <p:sp>
        <p:nvSpPr>
          <p:cNvPr id="287750" name="Text Box 6"/>
          <p:cNvSpPr txBox="1">
            <a:spLocks noChangeArrowheads="1"/>
          </p:cNvSpPr>
          <p:nvPr/>
        </p:nvSpPr>
        <p:spPr bwMode="auto">
          <a:xfrm>
            <a:off x="1584325" y="5868988"/>
            <a:ext cx="1296988" cy="3968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Gaussian</a:t>
            </a:r>
          </a:p>
        </p:txBody>
      </p:sp>
      <p:sp>
        <p:nvSpPr>
          <p:cNvPr id="287751" name="Text Box 7"/>
          <p:cNvSpPr txBox="1">
            <a:spLocks noChangeArrowheads="1"/>
          </p:cNvSpPr>
          <p:nvPr/>
        </p:nvSpPr>
        <p:spPr bwMode="auto">
          <a:xfrm>
            <a:off x="1368425" y="3340100"/>
            <a:ext cx="2808288" cy="7016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probability of assigning c to Gaussian i</a:t>
            </a:r>
          </a:p>
        </p:txBody>
      </p:sp>
      <p:sp>
        <p:nvSpPr>
          <p:cNvPr id="287752" name="Text Box 8"/>
          <p:cNvSpPr txBox="1">
            <a:spLocks noChangeArrowheads="1"/>
          </p:cNvSpPr>
          <p:nvPr/>
        </p:nvSpPr>
        <p:spPr bwMode="auto">
          <a:xfrm>
            <a:off x="5183188" y="3284538"/>
            <a:ext cx="3384550" cy="3968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parameters of Gaussian i</a:t>
            </a:r>
          </a:p>
        </p:txBody>
      </p:sp>
      <p:sp>
        <p:nvSpPr>
          <p:cNvPr id="287753" name="Line 9"/>
          <p:cNvSpPr>
            <a:spLocks noChangeShapeType="1"/>
          </p:cNvSpPr>
          <p:nvPr/>
        </p:nvSpPr>
        <p:spPr bwMode="auto">
          <a:xfrm flipV="1">
            <a:off x="936625" y="5445125"/>
            <a:ext cx="144463" cy="360363"/>
          </a:xfrm>
          <a:prstGeom prst="line">
            <a:avLst/>
          </a:prstGeom>
          <a:noFill/>
          <a:ln w="9525">
            <a:solidFill>
              <a:srgbClr val="3333CC"/>
            </a:solidFill>
            <a:round/>
            <a:headEnd/>
            <a:tailEnd type="triangle" w="med" len="med"/>
          </a:ln>
          <a:effectLst/>
        </p:spPr>
        <p:txBody>
          <a:bodyPr/>
          <a:lstStyle/>
          <a:p>
            <a:endParaRPr lang="en-US"/>
          </a:p>
        </p:txBody>
      </p:sp>
      <p:sp>
        <p:nvSpPr>
          <p:cNvPr id="287754" name="Line 10"/>
          <p:cNvSpPr>
            <a:spLocks noChangeShapeType="1"/>
          </p:cNvSpPr>
          <p:nvPr/>
        </p:nvSpPr>
        <p:spPr bwMode="auto">
          <a:xfrm flipH="1" flipV="1">
            <a:off x="1871663" y="5462588"/>
            <a:ext cx="36512" cy="376237"/>
          </a:xfrm>
          <a:prstGeom prst="line">
            <a:avLst/>
          </a:prstGeom>
          <a:noFill/>
          <a:ln w="9525">
            <a:solidFill>
              <a:srgbClr val="3333CC"/>
            </a:solidFill>
            <a:round/>
            <a:headEnd/>
            <a:tailEnd type="triangle" w="med" len="med"/>
          </a:ln>
          <a:effectLst/>
        </p:spPr>
        <p:txBody>
          <a:bodyPr/>
          <a:lstStyle/>
          <a:p>
            <a:endParaRPr lang="en-US"/>
          </a:p>
        </p:txBody>
      </p:sp>
      <p:sp>
        <p:nvSpPr>
          <p:cNvPr id="287755" name="Line 11"/>
          <p:cNvSpPr>
            <a:spLocks noChangeShapeType="1"/>
          </p:cNvSpPr>
          <p:nvPr/>
        </p:nvSpPr>
        <p:spPr bwMode="auto">
          <a:xfrm>
            <a:off x="2376488" y="4040188"/>
            <a:ext cx="0" cy="433387"/>
          </a:xfrm>
          <a:prstGeom prst="line">
            <a:avLst/>
          </a:prstGeom>
          <a:noFill/>
          <a:ln w="9525">
            <a:solidFill>
              <a:srgbClr val="3333CC"/>
            </a:solidFill>
            <a:round/>
            <a:headEnd/>
            <a:tailEnd type="triangle" w="med" len="med"/>
          </a:ln>
          <a:effectLst/>
        </p:spPr>
        <p:txBody>
          <a:bodyPr/>
          <a:lstStyle/>
          <a:p>
            <a:endParaRPr lang="en-US"/>
          </a:p>
        </p:txBody>
      </p:sp>
      <p:sp>
        <p:nvSpPr>
          <p:cNvPr id="287756" name="Line 12"/>
          <p:cNvSpPr>
            <a:spLocks noChangeShapeType="1"/>
          </p:cNvSpPr>
          <p:nvPr/>
        </p:nvSpPr>
        <p:spPr bwMode="auto">
          <a:xfrm flipH="1">
            <a:off x="4714875" y="3716338"/>
            <a:ext cx="792163" cy="684212"/>
          </a:xfrm>
          <a:prstGeom prst="line">
            <a:avLst/>
          </a:prstGeom>
          <a:noFill/>
          <a:ln w="9525">
            <a:solidFill>
              <a:srgbClr val="3333CC"/>
            </a:solidFill>
            <a:round/>
            <a:headEnd/>
            <a:tailEnd type="triangle" w="med" len="med"/>
          </a:ln>
          <a:effectLst/>
        </p:spPr>
        <p:txBody>
          <a:bodyPr/>
          <a:lstStyle/>
          <a:p>
            <a:endParaRPr lang="en-US"/>
          </a:p>
        </p:txBody>
      </p:sp>
      <p:sp>
        <p:nvSpPr>
          <p:cNvPr id="287757" name="Line 13"/>
          <p:cNvSpPr>
            <a:spLocks noChangeShapeType="1"/>
          </p:cNvSpPr>
          <p:nvPr/>
        </p:nvSpPr>
        <p:spPr bwMode="auto">
          <a:xfrm>
            <a:off x="6804025" y="3716338"/>
            <a:ext cx="36513" cy="649287"/>
          </a:xfrm>
          <a:prstGeom prst="line">
            <a:avLst/>
          </a:prstGeom>
          <a:noFill/>
          <a:ln w="9525">
            <a:solidFill>
              <a:srgbClr val="3333CC"/>
            </a:solidFill>
            <a:round/>
            <a:headEnd/>
            <a:tailEnd type="triangle" w="med" len="med"/>
          </a:ln>
          <a:effectLst/>
        </p:spPr>
        <p:txBody>
          <a:bodyPr/>
          <a:lstStyle/>
          <a:p>
            <a:endParaRPr lang="en-US"/>
          </a:p>
        </p:txBody>
      </p:sp>
      <p:sp>
        <p:nvSpPr>
          <p:cNvPr id="287758" name="Line 14"/>
          <p:cNvSpPr>
            <a:spLocks noChangeShapeType="1"/>
          </p:cNvSpPr>
          <p:nvPr/>
        </p:nvSpPr>
        <p:spPr bwMode="auto">
          <a:xfrm flipH="1">
            <a:off x="7415213" y="3752850"/>
            <a:ext cx="73025" cy="612775"/>
          </a:xfrm>
          <a:prstGeom prst="line">
            <a:avLst/>
          </a:prstGeom>
          <a:noFill/>
          <a:ln w="9525">
            <a:solidFill>
              <a:srgbClr val="3333CC"/>
            </a:solidFill>
            <a:round/>
            <a:headEnd/>
            <a:tailEnd type="triangle" w="med" len="med"/>
          </a:ln>
          <a:effectLst/>
        </p:spPr>
        <p:txBody>
          <a:bodyPr/>
          <a:lstStyle/>
          <a:p>
            <a:endParaRPr lang="en-US"/>
          </a:p>
        </p:txBody>
      </p:sp>
      <p:sp>
        <p:nvSpPr>
          <p:cNvPr id="287759" name="Text Box 15"/>
          <p:cNvSpPr txBox="1">
            <a:spLocks noChangeArrowheads="1"/>
          </p:cNvSpPr>
          <p:nvPr/>
        </p:nvSpPr>
        <p:spPr bwMode="auto">
          <a:xfrm>
            <a:off x="5616575" y="5624513"/>
            <a:ext cx="2195513" cy="7016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Location of datapoint c</a:t>
            </a:r>
          </a:p>
        </p:txBody>
      </p:sp>
      <p:sp>
        <p:nvSpPr>
          <p:cNvPr id="287760" name="Line 16"/>
          <p:cNvSpPr>
            <a:spLocks noChangeShapeType="1"/>
          </p:cNvSpPr>
          <p:nvPr/>
        </p:nvSpPr>
        <p:spPr bwMode="auto">
          <a:xfrm flipV="1">
            <a:off x="6227763" y="5049838"/>
            <a:ext cx="0" cy="503237"/>
          </a:xfrm>
          <a:prstGeom prst="line">
            <a:avLst/>
          </a:prstGeom>
          <a:noFill/>
          <a:ln w="9525">
            <a:solidFill>
              <a:srgbClr val="3333CC"/>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a:t>The entropy term</a:t>
            </a:r>
          </a:p>
        </p:txBody>
      </p:sp>
      <p:sp>
        <p:nvSpPr>
          <p:cNvPr id="288771" name="Rectangle 3"/>
          <p:cNvSpPr>
            <a:spLocks noGrp="1" noChangeArrowheads="1"/>
          </p:cNvSpPr>
          <p:nvPr>
            <p:ph type="body" idx="1"/>
          </p:nvPr>
        </p:nvSpPr>
        <p:spPr>
          <a:xfrm>
            <a:off x="457200" y="1600200"/>
            <a:ext cx="8229600" cy="1865313"/>
          </a:xfrm>
        </p:spPr>
        <p:txBody>
          <a:bodyPr/>
          <a:lstStyle/>
          <a:p>
            <a:r>
              <a:rPr lang="en-US"/>
              <a:t>This term wants the assignment probabilities to be as uniform as possible.</a:t>
            </a:r>
          </a:p>
          <a:p>
            <a:r>
              <a:rPr lang="en-US"/>
              <a:t>It fights the expected energy term.</a:t>
            </a:r>
          </a:p>
          <a:p>
            <a:endParaRPr lang="en-US"/>
          </a:p>
          <a:p>
            <a:pPr>
              <a:buFontTx/>
              <a:buNone/>
            </a:pPr>
            <a:endParaRPr lang="en-US"/>
          </a:p>
        </p:txBody>
      </p:sp>
      <p:graphicFrame>
        <p:nvGraphicFramePr>
          <p:cNvPr id="288772" name="Object 4"/>
          <p:cNvGraphicFramePr>
            <a:graphicFrameLocks noChangeAspect="1"/>
          </p:cNvGraphicFramePr>
          <p:nvPr>
            <p:ph sz="half" idx="4294967295"/>
          </p:nvPr>
        </p:nvGraphicFramePr>
        <p:xfrm>
          <a:off x="1293813" y="3500438"/>
          <a:ext cx="6302375" cy="1260475"/>
        </p:xfrm>
        <a:graphic>
          <a:graphicData uri="http://schemas.openxmlformats.org/presentationml/2006/ole">
            <p:oleObj spid="_x0000_s288772" name="Equation" r:id="rId4" imgW="2476440" imgH="495000" progId="Equation.3">
              <p:embed/>
            </p:oleObj>
          </a:graphicData>
        </a:graphic>
      </p:graphicFrame>
      <p:sp>
        <p:nvSpPr>
          <p:cNvPr id="288773" name="Text Box 5"/>
          <p:cNvSpPr txBox="1">
            <a:spLocks noChangeArrowheads="1"/>
          </p:cNvSpPr>
          <p:nvPr/>
        </p:nvSpPr>
        <p:spPr bwMode="auto">
          <a:xfrm>
            <a:off x="4859338" y="5157788"/>
            <a:ext cx="2520950" cy="7016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log probabilities are always negative</a:t>
            </a:r>
          </a:p>
        </p:txBody>
      </p:sp>
      <p:sp>
        <p:nvSpPr>
          <p:cNvPr id="288774" name="AutoShape 6"/>
          <p:cNvSpPr>
            <a:spLocks noChangeArrowheads="1"/>
          </p:cNvSpPr>
          <p:nvPr/>
        </p:nvSpPr>
        <p:spPr bwMode="auto">
          <a:xfrm>
            <a:off x="5903913" y="4473575"/>
            <a:ext cx="107950" cy="576263"/>
          </a:xfrm>
          <a:prstGeom prst="upArrow">
            <a:avLst>
              <a:gd name="adj1" fmla="val 50000"/>
              <a:gd name="adj2" fmla="val 133456"/>
            </a:avLst>
          </a:prstGeom>
          <a:solidFill>
            <a:srgbClr val="3333CC"/>
          </a:solidFill>
          <a:ln w="9525">
            <a:solidFill>
              <a:srgbClr val="3333CC"/>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636588" y="522288"/>
            <a:ext cx="8075612" cy="1143000"/>
          </a:xfrm>
        </p:spPr>
        <p:txBody>
          <a:bodyPr/>
          <a:lstStyle/>
          <a:p>
            <a:r>
              <a:rPr lang="en-US" sz="3200"/>
              <a:t>The E-step chooses the assignment probabilities that minimize the cost function           </a:t>
            </a:r>
            <a:r>
              <a:rPr lang="en-US" sz="2800"/>
              <a:t>              (with the parameters of the Gaussians held fixed)</a:t>
            </a:r>
          </a:p>
        </p:txBody>
      </p:sp>
      <p:sp>
        <p:nvSpPr>
          <p:cNvPr id="289795" name="Rectangle 3"/>
          <p:cNvSpPr>
            <a:spLocks noGrp="1" noChangeArrowheads="1"/>
          </p:cNvSpPr>
          <p:nvPr>
            <p:ph type="body" idx="1"/>
          </p:nvPr>
        </p:nvSpPr>
        <p:spPr>
          <a:xfrm>
            <a:off x="457200" y="1998663"/>
            <a:ext cx="8229600" cy="4859337"/>
          </a:xfrm>
        </p:spPr>
        <p:txBody>
          <a:bodyPr/>
          <a:lstStyle/>
          <a:p>
            <a:pPr>
              <a:lnSpc>
                <a:spcPct val="90000"/>
              </a:lnSpc>
            </a:pPr>
            <a:r>
              <a:rPr lang="en-US" sz="2400"/>
              <a:t>How do we find assignment probabilities for a datapoint that minimize the cost and sum to 1? </a:t>
            </a:r>
          </a:p>
          <a:p>
            <a:pPr>
              <a:lnSpc>
                <a:spcPct val="90000"/>
              </a:lnSpc>
            </a:pPr>
            <a:r>
              <a:rPr lang="en-US" sz="2400"/>
              <a:t>The optimal solution to the trade-off between expected energy and entropy is to make the probabilities be proportional to the exponentiated negative energies:</a:t>
            </a:r>
          </a:p>
          <a:p>
            <a:pPr>
              <a:lnSpc>
                <a:spcPct val="90000"/>
              </a:lnSpc>
            </a:pPr>
            <a:endParaRPr lang="en-US" sz="2400"/>
          </a:p>
          <a:p>
            <a:pPr>
              <a:lnSpc>
                <a:spcPct val="90000"/>
              </a:lnSpc>
            </a:pPr>
            <a:endParaRPr lang="en-US" sz="2400"/>
          </a:p>
          <a:p>
            <a:pPr>
              <a:lnSpc>
                <a:spcPct val="90000"/>
              </a:lnSpc>
            </a:pPr>
            <a:endParaRPr lang="en-US" sz="2400"/>
          </a:p>
          <a:p>
            <a:pPr>
              <a:lnSpc>
                <a:spcPct val="90000"/>
              </a:lnSpc>
            </a:pPr>
            <a:endParaRPr lang="en-US" sz="2400"/>
          </a:p>
          <a:p>
            <a:pPr>
              <a:lnSpc>
                <a:spcPct val="90000"/>
              </a:lnSpc>
            </a:pPr>
            <a:endParaRPr lang="en-US" sz="2400"/>
          </a:p>
          <a:p>
            <a:pPr>
              <a:lnSpc>
                <a:spcPct val="90000"/>
              </a:lnSpc>
            </a:pPr>
            <a:r>
              <a:rPr lang="en-US" sz="2400">
                <a:solidFill>
                  <a:srgbClr val="3333CC"/>
                </a:solidFill>
              </a:rPr>
              <a:t>So using the posterior probabilities as assignment probabilities minimizes the cost function!</a:t>
            </a:r>
          </a:p>
        </p:txBody>
      </p:sp>
      <p:graphicFrame>
        <p:nvGraphicFramePr>
          <p:cNvPr id="289796" name="Object 4"/>
          <p:cNvGraphicFramePr>
            <a:graphicFrameLocks noChangeAspect="1"/>
          </p:cNvGraphicFramePr>
          <p:nvPr/>
        </p:nvGraphicFramePr>
        <p:xfrm>
          <a:off x="228600" y="4473575"/>
          <a:ext cx="7116763" cy="1352550"/>
        </p:xfrm>
        <a:graphic>
          <a:graphicData uri="http://schemas.openxmlformats.org/presentationml/2006/ole">
            <p:oleObj spid="_x0000_s289796" name="Equation" r:id="rId4" imgW="2806560" imgH="533160" progId="Equation.3">
              <p:embed/>
            </p:oleObj>
          </a:graphicData>
        </a:graphic>
      </p:graphicFrame>
      <p:graphicFrame>
        <p:nvGraphicFramePr>
          <p:cNvPr id="289797" name="Object 5"/>
          <p:cNvGraphicFramePr>
            <a:graphicFrameLocks noChangeAspect="1"/>
          </p:cNvGraphicFramePr>
          <p:nvPr/>
        </p:nvGraphicFramePr>
        <p:xfrm>
          <a:off x="4514850" y="3321050"/>
          <a:ext cx="114300" cy="215900"/>
        </p:xfrm>
        <a:graphic>
          <a:graphicData uri="http://schemas.openxmlformats.org/presentationml/2006/ole">
            <p:oleObj spid="_x0000_s289797" name="Equation" r:id="rId5" imgW="114120" imgH="215640" progId="Equation.3">
              <p:embed/>
            </p:oleObj>
          </a:graphicData>
        </a:graphic>
      </p:graphicFrame>
      <p:graphicFrame>
        <p:nvGraphicFramePr>
          <p:cNvPr id="289798" name="Object 6"/>
          <p:cNvGraphicFramePr>
            <a:graphicFrameLocks noChangeAspect="1"/>
          </p:cNvGraphicFramePr>
          <p:nvPr/>
        </p:nvGraphicFramePr>
        <p:xfrm>
          <a:off x="4514850" y="3321050"/>
          <a:ext cx="114300" cy="215900"/>
        </p:xfrm>
        <a:graphic>
          <a:graphicData uri="http://schemas.openxmlformats.org/presentationml/2006/ole">
            <p:oleObj spid="_x0000_s289798" name="Equation" r:id="rId6" imgW="114120" imgH="215640" progId="Equation.3">
              <p:embed/>
            </p:oleObj>
          </a:graphicData>
        </a:graphic>
      </p:graphicFrame>
      <p:graphicFrame>
        <p:nvGraphicFramePr>
          <p:cNvPr id="289799" name="Object 7"/>
          <p:cNvGraphicFramePr>
            <a:graphicFrameLocks noChangeAspect="1"/>
          </p:cNvGraphicFramePr>
          <p:nvPr/>
        </p:nvGraphicFramePr>
        <p:xfrm>
          <a:off x="319088" y="3824288"/>
          <a:ext cx="8455025" cy="646112"/>
        </p:xfrm>
        <a:graphic>
          <a:graphicData uri="http://schemas.openxmlformats.org/presentationml/2006/ole">
            <p:oleObj spid="_x0000_s289799" name="Equation" r:id="rId7" imgW="3479760" imgH="26640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r>
              <a:rPr lang="en-US"/>
              <a:t>Overview</a:t>
            </a:r>
          </a:p>
        </p:txBody>
      </p:sp>
      <p:sp>
        <p:nvSpPr>
          <p:cNvPr id="272387" name="Rectangle 3"/>
          <p:cNvSpPr>
            <a:spLocks noGrp="1" noChangeArrowheads="1"/>
          </p:cNvSpPr>
          <p:nvPr>
            <p:ph type="body" idx="1"/>
          </p:nvPr>
        </p:nvSpPr>
        <p:spPr>
          <a:xfrm>
            <a:off x="457200" y="1600200"/>
            <a:ext cx="8229600" cy="4960938"/>
          </a:xfrm>
        </p:spPr>
        <p:txBody>
          <a:bodyPr/>
          <a:lstStyle/>
          <a:p>
            <a:pPr lvl="1">
              <a:buFontTx/>
              <a:buNone/>
            </a:pPr>
            <a:endParaRPr lang="en-US"/>
          </a:p>
          <a:p>
            <a:r>
              <a:rPr lang="en-US"/>
              <a:t>Clustering with K-means and a proof of convergence that uses energies.</a:t>
            </a:r>
          </a:p>
          <a:p>
            <a:r>
              <a:rPr lang="en-US"/>
              <a:t>Clustering with a mixture of Gaussians and a proof of convergence that uses free energies</a:t>
            </a:r>
          </a:p>
          <a:p>
            <a:r>
              <a:rPr lang="en-US"/>
              <a:t>The MDL view of clustering and the bits-back argument</a:t>
            </a:r>
          </a:p>
          <a:p>
            <a:r>
              <a:rPr lang="en-US"/>
              <a:t>The MDL justification for incorrect inference.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a:xfrm>
            <a:off x="636588" y="522288"/>
            <a:ext cx="8075612" cy="1143000"/>
          </a:xfrm>
        </p:spPr>
        <p:txBody>
          <a:bodyPr/>
          <a:lstStyle/>
          <a:p>
            <a:r>
              <a:rPr lang="en-US" sz="3200"/>
              <a:t>The M-step chooses the parameters that minimize the cost function           </a:t>
            </a:r>
            <a:r>
              <a:rPr lang="en-US" sz="2800"/>
              <a:t>              (with the assignment probabilities held fixed)</a:t>
            </a:r>
          </a:p>
        </p:txBody>
      </p:sp>
      <p:sp>
        <p:nvSpPr>
          <p:cNvPr id="290819" name="Rectangle 3"/>
          <p:cNvSpPr>
            <a:spLocks noGrp="1" noChangeArrowheads="1"/>
          </p:cNvSpPr>
          <p:nvPr>
            <p:ph type="body" idx="1"/>
          </p:nvPr>
        </p:nvSpPr>
        <p:spPr>
          <a:xfrm>
            <a:off x="457200" y="2097088"/>
            <a:ext cx="8229600" cy="4248150"/>
          </a:xfrm>
        </p:spPr>
        <p:txBody>
          <a:bodyPr/>
          <a:lstStyle/>
          <a:p>
            <a:pPr>
              <a:lnSpc>
                <a:spcPct val="80000"/>
              </a:lnSpc>
            </a:pPr>
            <a:r>
              <a:rPr lang="en-US" sz="2400"/>
              <a:t>This is easy. We just fit each Gaussian to the data weighted by the assignment probabilities that the Gaussian has for the data. </a:t>
            </a:r>
          </a:p>
          <a:p>
            <a:pPr lvl="1">
              <a:lnSpc>
                <a:spcPct val="80000"/>
              </a:lnSpc>
            </a:pPr>
            <a:r>
              <a:rPr lang="en-US" sz="2400"/>
              <a:t>When you fit a Gaussian to data you are maximizing the log probability of the data given the Gaussian. This is the same as minimizing the energies of the datapoints that the Gaussian is responsible for.</a:t>
            </a:r>
          </a:p>
          <a:p>
            <a:pPr lvl="1">
              <a:lnSpc>
                <a:spcPct val="80000"/>
              </a:lnSpc>
            </a:pPr>
            <a:r>
              <a:rPr lang="en-US" sz="2400"/>
              <a:t>If a Gaussian is assigned a probability of 0.7 for a datapoint the fitting treats it as 0.7 of an observation.</a:t>
            </a:r>
          </a:p>
          <a:p>
            <a:pPr>
              <a:lnSpc>
                <a:spcPct val="80000"/>
              </a:lnSpc>
            </a:pPr>
            <a:endParaRPr lang="en-US" sz="2400"/>
          </a:p>
          <a:p>
            <a:pPr>
              <a:lnSpc>
                <a:spcPct val="80000"/>
              </a:lnSpc>
            </a:pPr>
            <a:r>
              <a:rPr lang="en-US" sz="2400"/>
              <a:t>Since both the E-step and the M-step decrease the same cost function, EM converges.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en-US" sz="3200"/>
              <a:t>The advantage of using F to understand EM</a:t>
            </a:r>
          </a:p>
        </p:txBody>
      </p:sp>
      <p:sp>
        <p:nvSpPr>
          <p:cNvPr id="292867" name="Rectangle 3"/>
          <p:cNvSpPr>
            <a:spLocks noGrp="1" noChangeArrowheads="1"/>
          </p:cNvSpPr>
          <p:nvPr>
            <p:ph type="body" idx="1"/>
          </p:nvPr>
        </p:nvSpPr>
        <p:spPr/>
        <p:txBody>
          <a:bodyPr/>
          <a:lstStyle/>
          <a:p>
            <a:r>
              <a:rPr lang="en-US"/>
              <a:t>There is clearly no need to use the optimal distribution over hidden configurations. </a:t>
            </a:r>
          </a:p>
          <a:p>
            <a:pPr lvl="1"/>
            <a:r>
              <a:rPr lang="en-US"/>
              <a:t>We can use any distribution that is convenient so long as:</a:t>
            </a:r>
          </a:p>
          <a:p>
            <a:pPr lvl="2"/>
            <a:r>
              <a:rPr lang="en-US"/>
              <a:t>we always update the distribution in a way that improves F </a:t>
            </a:r>
          </a:p>
          <a:p>
            <a:pPr lvl="2"/>
            <a:r>
              <a:rPr lang="en-US"/>
              <a:t>We change the parameters to improve F given the current distribution.</a:t>
            </a:r>
          </a:p>
          <a:p>
            <a:r>
              <a:rPr lang="en-US"/>
              <a:t>This is very liberating. It allows us to justify all sorts of weird algorithms.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457200" y="7938"/>
            <a:ext cx="8229600" cy="1143000"/>
          </a:xfrm>
        </p:spPr>
        <p:txBody>
          <a:bodyPr/>
          <a:lstStyle/>
          <a:p>
            <a:r>
              <a:rPr lang="en-US"/>
              <a:t>An incremental EM algorithm</a:t>
            </a:r>
          </a:p>
        </p:txBody>
      </p:sp>
      <p:sp>
        <p:nvSpPr>
          <p:cNvPr id="293891" name="Rectangle 3"/>
          <p:cNvSpPr>
            <a:spLocks noGrp="1" noChangeArrowheads="1"/>
          </p:cNvSpPr>
          <p:nvPr>
            <p:ph type="body" idx="1"/>
          </p:nvPr>
        </p:nvSpPr>
        <p:spPr>
          <a:xfrm>
            <a:off x="277813" y="1125538"/>
            <a:ext cx="8686800" cy="2159000"/>
          </a:xfrm>
        </p:spPr>
        <p:txBody>
          <a:bodyPr/>
          <a:lstStyle/>
          <a:p>
            <a:pPr>
              <a:lnSpc>
                <a:spcPct val="90000"/>
              </a:lnSpc>
            </a:pPr>
            <a:r>
              <a:rPr lang="en-US" sz="2400">
                <a:solidFill>
                  <a:srgbClr val="3333CC"/>
                </a:solidFill>
              </a:rPr>
              <a:t>Partial E-step:</a:t>
            </a:r>
            <a:r>
              <a:rPr lang="en-US" sz="2400"/>
              <a:t> Look at a single datapoint, d, and compute the posterior distribution for d.</a:t>
            </a:r>
          </a:p>
          <a:p>
            <a:pPr>
              <a:lnSpc>
                <a:spcPct val="90000"/>
              </a:lnSpc>
            </a:pPr>
            <a:r>
              <a:rPr lang="en-US" sz="2400">
                <a:solidFill>
                  <a:srgbClr val="3333CC"/>
                </a:solidFill>
              </a:rPr>
              <a:t>M-step:</a:t>
            </a:r>
            <a:r>
              <a:rPr lang="en-US" sz="2400"/>
              <a:t> Compute the effect on the parameters of changing the posterior for d</a:t>
            </a:r>
          </a:p>
          <a:p>
            <a:pPr lvl="1">
              <a:lnSpc>
                <a:spcPct val="90000"/>
              </a:lnSpc>
            </a:pPr>
            <a:r>
              <a:rPr lang="en-US" sz="2400"/>
              <a:t>Subtract the contribution that d was making with its previous posterior and add the effect it makes with the new posterior.</a:t>
            </a:r>
          </a:p>
        </p:txBody>
      </p:sp>
      <p:graphicFrame>
        <p:nvGraphicFramePr>
          <p:cNvPr id="293892" name="Rectangle 4"/>
          <p:cNvGraphicFramePr>
            <a:graphicFrameLocks/>
          </p:cNvGraphicFramePr>
          <p:nvPr>
            <p:ph sz="quarter" idx="4294967295"/>
          </p:nvPr>
        </p:nvGraphicFramePr>
        <p:xfrm>
          <a:off x="5638800" y="1600200"/>
          <a:ext cx="3505200" cy="2185988"/>
        </p:xfrm>
        <a:graphic>
          <a:graphicData uri="http://schemas.openxmlformats.org/presentationml/2006/ole">
            <p:oleObj spid="_x0000_s293892" name="Equation" r:id="rId4" imgW="0" imgH="0" progId="Equation.3">
              <p:embed/>
            </p:oleObj>
          </a:graphicData>
        </a:graphic>
      </p:graphicFrame>
      <p:graphicFrame>
        <p:nvGraphicFramePr>
          <p:cNvPr id="293893" name="Object 5"/>
          <p:cNvGraphicFramePr>
            <a:graphicFrameLocks noChangeAspect="1"/>
          </p:cNvGraphicFramePr>
          <p:nvPr>
            <p:ph sz="quarter" idx="4294967295"/>
          </p:nvPr>
        </p:nvGraphicFramePr>
        <p:xfrm>
          <a:off x="889000" y="4560888"/>
          <a:ext cx="7400925" cy="2036762"/>
        </p:xfrm>
        <a:graphic>
          <a:graphicData uri="http://schemas.openxmlformats.org/presentationml/2006/ole">
            <p:oleObj spid="_x0000_s293893" name="Equation" r:id="rId5" imgW="2768400" imgH="761760" progId="Equation.3">
              <p:embed/>
            </p:oleObj>
          </a:graphicData>
        </a:graphic>
      </p:graphicFrame>
      <p:sp>
        <p:nvSpPr>
          <p:cNvPr id="293894" name="Text Box 6"/>
          <p:cNvSpPr txBox="1">
            <a:spLocks noChangeArrowheads="1"/>
          </p:cNvSpPr>
          <p:nvPr/>
        </p:nvSpPr>
        <p:spPr bwMode="auto">
          <a:xfrm>
            <a:off x="4464050" y="3536950"/>
            <a:ext cx="3708400" cy="884238"/>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We already have this sum but it includes the old</a:t>
            </a:r>
            <a:r>
              <a:rPr lang="en-US" sz="3200"/>
              <a:t> </a:t>
            </a:r>
            <a:r>
              <a:rPr lang="en-US" sz="2000">
                <a:solidFill>
                  <a:srgbClr val="3333CC"/>
                </a:solidFill>
              </a:rPr>
              <a:t>term for d</a:t>
            </a:r>
          </a:p>
        </p:txBody>
      </p:sp>
      <p:sp>
        <p:nvSpPr>
          <p:cNvPr id="293895" name="AutoShape 7"/>
          <p:cNvSpPr>
            <a:spLocks noChangeArrowheads="1"/>
          </p:cNvSpPr>
          <p:nvPr/>
        </p:nvSpPr>
        <p:spPr bwMode="auto">
          <a:xfrm>
            <a:off x="5580063" y="4365625"/>
            <a:ext cx="179387" cy="288925"/>
          </a:xfrm>
          <a:prstGeom prst="downArrow">
            <a:avLst>
              <a:gd name="adj1" fmla="val 50000"/>
              <a:gd name="adj2" fmla="val 40266"/>
            </a:avLst>
          </a:prstGeom>
          <a:solidFill>
            <a:srgbClr val="3333CC"/>
          </a:solidFill>
          <a:ln w="9525">
            <a:solidFill>
              <a:srgbClr val="3333CC"/>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r>
              <a:rPr lang="en-US" sz="3200"/>
              <a:t>Beyond Mixture models:</a:t>
            </a:r>
            <a:br>
              <a:rPr lang="en-US" sz="3200"/>
            </a:br>
            <a:r>
              <a:rPr lang="en-US" sz="3200"/>
              <a:t>Directed Acyclic Graphical models</a:t>
            </a:r>
            <a:br>
              <a:rPr lang="en-US" sz="3200"/>
            </a:br>
            <a:endParaRPr lang="en-US" sz="3200"/>
          </a:p>
        </p:txBody>
      </p:sp>
      <p:sp>
        <p:nvSpPr>
          <p:cNvPr id="294915" name="Rectangle 3"/>
          <p:cNvSpPr>
            <a:spLocks noGrp="1" noChangeArrowheads="1"/>
          </p:cNvSpPr>
          <p:nvPr>
            <p:ph type="body" sz="half" idx="1"/>
          </p:nvPr>
        </p:nvSpPr>
        <p:spPr>
          <a:xfrm>
            <a:off x="457200" y="1484313"/>
            <a:ext cx="4038600" cy="5013325"/>
          </a:xfrm>
        </p:spPr>
        <p:txBody>
          <a:bodyPr/>
          <a:lstStyle/>
          <a:p>
            <a:r>
              <a:rPr lang="en-US" sz="2400">
                <a:solidFill>
                  <a:srgbClr val="009900"/>
                </a:solidFill>
              </a:rPr>
              <a:t>The model generates data by picking states for each node using a probability distribution that depends on the values of the node’s parents. </a:t>
            </a:r>
          </a:p>
          <a:p>
            <a:r>
              <a:rPr lang="en-US" sz="2400">
                <a:solidFill>
                  <a:srgbClr val="009900"/>
                </a:solidFill>
              </a:rPr>
              <a:t>The model defines a probability distribution over all the nodes. This can be used to define a distribution over the leaf nodes.</a:t>
            </a:r>
          </a:p>
          <a:p>
            <a:endParaRPr lang="en-US" sz="2400">
              <a:solidFill>
                <a:srgbClr val="009900"/>
              </a:solidFill>
            </a:endParaRPr>
          </a:p>
        </p:txBody>
      </p:sp>
      <p:sp>
        <p:nvSpPr>
          <p:cNvPr id="294916" name="Oval 4"/>
          <p:cNvSpPr>
            <a:spLocks noChangeAspect="1" noChangeArrowheads="1"/>
          </p:cNvSpPr>
          <p:nvPr/>
        </p:nvSpPr>
        <p:spPr bwMode="auto">
          <a:xfrm>
            <a:off x="5724525" y="2133600"/>
            <a:ext cx="360363" cy="360363"/>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294917" name="Oval 5"/>
          <p:cNvSpPr>
            <a:spLocks noChangeAspect="1" noChangeArrowheads="1"/>
          </p:cNvSpPr>
          <p:nvPr/>
        </p:nvSpPr>
        <p:spPr bwMode="auto">
          <a:xfrm>
            <a:off x="5003800" y="3573463"/>
            <a:ext cx="360363" cy="360362"/>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294918" name="Oval 6"/>
          <p:cNvSpPr>
            <a:spLocks noChangeAspect="1" noChangeArrowheads="1"/>
          </p:cNvSpPr>
          <p:nvPr/>
        </p:nvSpPr>
        <p:spPr bwMode="auto">
          <a:xfrm>
            <a:off x="5508625" y="5013325"/>
            <a:ext cx="360363" cy="360363"/>
          </a:xfrm>
          <a:prstGeom prst="ellipse">
            <a:avLst/>
          </a:prstGeom>
          <a:solidFill>
            <a:schemeClr val="accent2"/>
          </a:solidFill>
          <a:ln w="9525">
            <a:solidFill>
              <a:schemeClr val="tx1"/>
            </a:solidFill>
            <a:round/>
            <a:headEnd/>
            <a:tailEnd/>
          </a:ln>
          <a:effectLst/>
        </p:spPr>
        <p:txBody>
          <a:bodyPr wrap="none" anchor="ctr"/>
          <a:lstStyle/>
          <a:p>
            <a:endParaRPr lang="en-US"/>
          </a:p>
        </p:txBody>
      </p:sp>
      <p:sp>
        <p:nvSpPr>
          <p:cNvPr id="294919" name="Oval 7"/>
          <p:cNvSpPr>
            <a:spLocks noChangeAspect="1" noChangeArrowheads="1"/>
          </p:cNvSpPr>
          <p:nvPr/>
        </p:nvSpPr>
        <p:spPr bwMode="auto">
          <a:xfrm>
            <a:off x="7667625" y="5013325"/>
            <a:ext cx="360363" cy="360363"/>
          </a:xfrm>
          <a:prstGeom prst="ellipse">
            <a:avLst/>
          </a:prstGeom>
          <a:solidFill>
            <a:schemeClr val="accent2"/>
          </a:solidFill>
          <a:ln w="9525">
            <a:solidFill>
              <a:schemeClr val="tx1"/>
            </a:solidFill>
            <a:round/>
            <a:headEnd/>
            <a:tailEnd/>
          </a:ln>
          <a:effectLst/>
        </p:spPr>
        <p:txBody>
          <a:bodyPr wrap="none" anchor="ctr"/>
          <a:lstStyle/>
          <a:p>
            <a:endParaRPr lang="en-US"/>
          </a:p>
        </p:txBody>
      </p:sp>
      <p:sp>
        <p:nvSpPr>
          <p:cNvPr id="294920" name="Oval 8"/>
          <p:cNvSpPr>
            <a:spLocks noChangeAspect="1" noChangeArrowheads="1"/>
          </p:cNvSpPr>
          <p:nvPr/>
        </p:nvSpPr>
        <p:spPr bwMode="auto">
          <a:xfrm>
            <a:off x="6516688" y="3573463"/>
            <a:ext cx="360362" cy="360362"/>
          </a:xfrm>
          <a:prstGeom prst="ellipse">
            <a:avLst/>
          </a:prstGeom>
          <a:solidFill>
            <a:schemeClr val="hlink"/>
          </a:solidFill>
          <a:ln w="9525">
            <a:solidFill>
              <a:schemeClr val="tx1"/>
            </a:solidFill>
            <a:round/>
            <a:headEnd/>
            <a:tailEnd/>
          </a:ln>
          <a:effectLst/>
        </p:spPr>
        <p:txBody>
          <a:bodyPr wrap="none" anchor="ctr"/>
          <a:lstStyle/>
          <a:p>
            <a:endParaRPr lang="en-US"/>
          </a:p>
        </p:txBody>
      </p:sp>
      <p:cxnSp>
        <p:nvCxnSpPr>
          <p:cNvPr id="294921" name="AutoShape 9"/>
          <p:cNvCxnSpPr>
            <a:cxnSpLocks noChangeShapeType="1"/>
            <a:stCxn id="294916" idx="5"/>
            <a:endCxn id="294920" idx="1"/>
          </p:cNvCxnSpPr>
          <p:nvPr/>
        </p:nvCxnSpPr>
        <p:spPr bwMode="auto">
          <a:xfrm>
            <a:off x="6032500" y="2441575"/>
            <a:ext cx="536575" cy="1184275"/>
          </a:xfrm>
          <a:prstGeom prst="straightConnector1">
            <a:avLst/>
          </a:prstGeom>
          <a:noFill/>
          <a:ln w="9525">
            <a:solidFill>
              <a:schemeClr val="tx1"/>
            </a:solidFill>
            <a:round/>
            <a:headEnd/>
            <a:tailEnd type="triangle" w="med" len="med"/>
          </a:ln>
          <a:effectLst/>
        </p:spPr>
      </p:cxnSp>
      <p:cxnSp>
        <p:nvCxnSpPr>
          <p:cNvPr id="294922" name="AutoShape 10"/>
          <p:cNvCxnSpPr>
            <a:cxnSpLocks noChangeShapeType="1"/>
            <a:stCxn id="294920" idx="7"/>
            <a:endCxn id="294920" idx="7"/>
          </p:cNvCxnSpPr>
          <p:nvPr/>
        </p:nvCxnSpPr>
        <p:spPr bwMode="auto">
          <a:xfrm>
            <a:off x="6824663" y="3625850"/>
            <a:ext cx="0" cy="0"/>
          </a:xfrm>
          <a:prstGeom prst="straightConnector1">
            <a:avLst/>
          </a:prstGeom>
          <a:noFill/>
          <a:ln w="9525">
            <a:solidFill>
              <a:schemeClr val="tx1"/>
            </a:solidFill>
            <a:round/>
            <a:headEnd/>
            <a:tailEnd type="triangle" w="med" len="med"/>
          </a:ln>
          <a:effectLst/>
        </p:spPr>
      </p:cxnSp>
      <p:cxnSp>
        <p:nvCxnSpPr>
          <p:cNvPr id="294923" name="AutoShape 11"/>
          <p:cNvCxnSpPr>
            <a:cxnSpLocks noChangeShapeType="1"/>
            <a:stCxn id="294937" idx="3"/>
            <a:endCxn id="294920" idx="7"/>
          </p:cNvCxnSpPr>
          <p:nvPr/>
        </p:nvCxnSpPr>
        <p:spPr bwMode="auto">
          <a:xfrm flipH="1">
            <a:off x="6824663" y="2441575"/>
            <a:ext cx="463550" cy="1184275"/>
          </a:xfrm>
          <a:prstGeom prst="straightConnector1">
            <a:avLst/>
          </a:prstGeom>
          <a:noFill/>
          <a:ln w="9525">
            <a:solidFill>
              <a:schemeClr val="tx1"/>
            </a:solidFill>
            <a:round/>
            <a:headEnd/>
            <a:tailEnd type="triangle" w="med" len="med"/>
          </a:ln>
          <a:effectLst/>
        </p:spPr>
      </p:cxnSp>
      <p:cxnSp>
        <p:nvCxnSpPr>
          <p:cNvPr id="294924" name="AutoShape 12"/>
          <p:cNvCxnSpPr>
            <a:cxnSpLocks noChangeShapeType="1"/>
          </p:cNvCxnSpPr>
          <p:nvPr/>
        </p:nvCxnSpPr>
        <p:spPr bwMode="auto">
          <a:xfrm>
            <a:off x="8281988" y="4005263"/>
            <a:ext cx="1587" cy="1587"/>
          </a:xfrm>
          <a:prstGeom prst="straightConnector1">
            <a:avLst/>
          </a:prstGeom>
          <a:noFill/>
          <a:ln w="9525">
            <a:solidFill>
              <a:schemeClr val="tx1"/>
            </a:solidFill>
            <a:round/>
            <a:headEnd/>
            <a:tailEnd type="triangle" w="med" len="med"/>
          </a:ln>
          <a:effectLst/>
        </p:spPr>
      </p:cxnSp>
      <p:cxnSp>
        <p:nvCxnSpPr>
          <p:cNvPr id="294925" name="AutoShape 13"/>
          <p:cNvCxnSpPr>
            <a:cxnSpLocks noChangeShapeType="1"/>
            <a:stCxn id="294920" idx="4"/>
            <a:endCxn id="294918" idx="7"/>
          </p:cNvCxnSpPr>
          <p:nvPr/>
        </p:nvCxnSpPr>
        <p:spPr bwMode="auto">
          <a:xfrm flipH="1">
            <a:off x="5816600" y="3933825"/>
            <a:ext cx="881063" cy="1131888"/>
          </a:xfrm>
          <a:prstGeom prst="straightConnector1">
            <a:avLst/>
          </a:prstGeom>
          <a:noFill/>
          <a:ln w="9525">
            <a:solidFill>
              <a:schemeClr val="tx1"/>
            </a:solidFill>
            <a:round/>
            <a:headEnd/>
            <a:tailEnd type="triangle" w="med" len="med"/>
          </a:ln>
          <a:effectLst/>
        </p:spPr>
      </p:cxnSp>
      <p:cxnSp>
        <p:nvCxnSpPr>
          <p:cNvPr id="294926" name="AutoShape 14"/>
          <p:cNvCxnSpPr>
            <a:cxnSpLocks noChangeShapeType="1"/>
            <a:stCxn id="294920" idx="5"/>
            <a:endCxn id="294919" idx="1"/>
          </p:cNvCxnSpPr>
          <p:nvPr/>
        </p:nvCxnSpPr>
        <p:spPr bwMode="auto">
          <a:xfrm>
            <a:off x="6824663" y="3881438"/>
            <a:ext cx="895350" cy="1184275"/>
          </a:xfrm>
          <a:prstGeom prst="straightConnector1">
            <a:avLst/>
          </a:prstGeom>
          <a:noFill/>
          <a:ln w="9525">
            <a:solidFill>
              <a:schemeClr val="tx1"/>
            </a:solidFill>
            <a:round/>
            <a:headEnd/>
            <a:tailEnd type="triangle" w="med" len="med"/>
          </a:ln>
          <a:effectLst/>
        </p:spPr>
      </p:cxnSp>
      <p:sp>
        <p:nvSpPr>
          <p:cNvPr id="294927" name="Oval 15"/>
          <p:cNvSpPr>
            <a:spLocks noChangeAspect="1" noChangeArrowheads="1"/>
          </p:cNvSpPr>
          <p:nvPr/>
        </p:nvSpPr>
        <p:spPr bwMode="auto">
          <a:xfrm>
            <a:off x="8101013" y="3644900"/>
            <a:ext cx="360362" cy="360363"/>
          </a:xfrm>
          <a:prstGeom prst="ellipse">
            <a:avLst/>
          </a:prstGeom>
          <a:solidFill>
            <a:schemeClr val="hlink"/>
          </a:solidFill>
          <a:ln w="9525">
            <a:solidFill>
              <a:schemeClr val="tx1"/>
            </a:solidFill>
            <a:round/>
            <a:headEnd/>
            <a:tailEnd/>
          </a:ln>
          <a:effectLst/>
        </p:spPr>
        <p:txBody>
          <a:bodyPr wrap="none" anchor="ctr"/>
          <a:lstStyle/>
          <a:p>
            <a:endParaRPr lang="en-US"/>
          </a:p>
        </p:txBody>
      </p:sp>
      <p:cxnSp>
        <p:nvCxnSpPr>
          <p:cNvPr id="294928" name="AutoShape 16"/>
          <p:cNvCxnSpPr>
            <a:cxnSpLocks noChangeShapeType="1"/>
            <a:stCxn id="294927" idx="3"/>
            <a:endCxn id="294919" idx="0"/>
          </p:cNvCxnSpPr>
          <p:nvPr/>
        </p:nvCxnSpPr>
        <p:spPr bwMode="auto">
          <a:xfrm flipH="1">
            <a:off x="7848600" y="3952875"/>
            <a:ext cx="304800" cy="1060450"/>
          </a:xfrm>
          <a:prstGeom prst="straightConnector1">
            <a:avLst/>
          </a:prstGeom>
          <a:noFill/>
          <a:ln w="9525">
            <a:solidFill>
              <a:schemeClr val="tx1"/>
            </a:solidFill>
            <a:round/>
            <a:headEnd/>
            <a:tailEnd type="triangle" w="med" len="med"/>
          </a:ln>
          <a:effectLst/>
        </p:spPr>
      </p:cxnSp>
      <p:cxnSp>
        <p:nvCxnSpPr>
          <p:cNvPr id="294929" name="AutoShape 17"/>
          <p:cNvCxnSpPr>
            <a:cxnSpLocks noChangeShapeType="1"/>
            <a:stCxn id="294916" idx="3"/>
            <a:endCxn id="294917" idx="0"/>
          </p:cNvCxnSpPr>
          <p:nvPr/>
        </p:nvCxnSpPr>
        <p:spPr bwMode="auto">
          <a:xfrm flipH="1">
            <a:off x="5184775" y="2441575"/>
            <a:ext cx="592138" cy="1131888"/>
          </a:xfrm>
          <a:prstGeom prst="straightConnector1">
            <a:avLst/>
          </a:prstGeom>
          <a:noFill/>
          <a:ln w="9525">
            <a:solidFill>
              <a:schemeClr val="tx1"/>
            </a:solidFill>
            <a:round/>
            <a:headEnd/>
            <a:tailEnd type="triangle" w="med" len="med"/>
          </a:ln>
          <a:effectLst/>
        </p:spPr>
      </p:cxnSp>
      <p:cxnSp>
        <p:nvCxnSpPr>
          <p:cNvPr id="294930" name="AutoShape 18"/>
          <p:cNvCxnSpPr>
            <a:cxnSpLocks noChangeShapeType="1"/>
            <a:stCxn id="294937" idx="5"/>
          </p:cNvCxnSpPr>
          <p:nvPr/>
        </p:nvCxnSpPr>
        <p:spPr bwMode="auto">
          <a:xfrm>
            <a:off x="7543800" y="2441575"/>
            <a:ext cx="1588" cy="1588"/>
          </a:xfrm>
          <a:prstGeom prst="straightConnector1">
            <a:avLst/>
          </a:prstGeom>
          <a:noFill/>
          <a:ln w="9525">
            <a:solidFill>
              <a:schemeClr val="tx1"/>
            </a:solidFill>
            <a:round/>
            <a:headEnd/>
            <a:tailEnd type="triangle" w="med" len="med"/>
          </a:ln>
          <a:effectLst/>
        </p:spPr>
      </p:cxnSp>
      <p:cxnSp>
        <p:nvCxnSpPr>
          <p:cNvPr id="294931" name="AutoShape 19"/>
          <p:cNvCxnSpPr>
            <a:cxnSpLocks noChangeShapeType="1"/>
            <a:stCxn id="294937" idx="5"/>
            <a:endCxn id="294927" idx="1"/>
          </p:cNvCxnSpPr>
          <p:nvPr/>
        </p:nvCxnSpPr>
        <p:spPr bwMode="auto">
          <a:xfrm>
            <a:off x="7543800" y="2441575"/>
            <a:ext cx="609600" cy="1255713"/>
          </a:xfrm>
          <a:prstGeom prst="straightConnector1">
            <a:avLst/>
          </a:prstGeom>
          <a:noFill/>
          <a:ln w="9525">
            <a:solidFill>
              <a:schemeClr val="tx1"/>
            </a:solidFill>
            <a:round/>
            <a:headEnd/>
            <a:tailEnd type="triangle" w="med" len="med"/>
          </a:ln>
          <a:effectLst/>
        </p:spPr>
      </p:cxnSp>
      <p:cxnSp>
        <p:nvCxnSpPr>
          <p:cNvPr id="294932" name="AutoShape 20"/>
          <p:cNvCxnSpPr>
            <a:cxnSpLocks noChangeShapeType="1"/>
            <a:stCxn id="294927" idx="2"/>
            <a:endCxn id="294918" idx="6"/>
          </p:cNvCxnSpPr>
          <p:nvPr/>
        </p:nvCxnSpPr>
        <p:spPr bwMode="auto">
          <a:xfrm flipH="1">
            <a:off x="5868988" y="3825875"/>
            <a:ext cx="2232025" cy="1368425"/>
          </a:xfrm>
          <a:prstGeom prst="straightConnector1">
            <a:avLst/>
          </a:prstGeom>
          <a:noFill/>
          <a:ln w="9525">
            <a:solidFill>
              <a:schemeClr val="tx1"/>
            </a:solidFill>
            <a:round/>
            <a:headEnd/>
            <a:tailEnd type="triangle" w="med" len="med"/>
          </a:ln>
          <a:effectLst/>
        </p:spPr>
      </p:cxnSp>
      <p:cxnSp>
        <p:nvCxnSpPr>
          <p:cNvPr id="294933" name="AutoShape 21"/>
          <p:cNvCxnSpPr>
            <a:cxnSpLocks noChangeShapeType="1"/>
            <a:stCxn id="294916" idx="4"/>
            <a:endCxn id="294918" idx="0"/>
          </p:cNvCxnSpPr>
          <p:nvPr/>
        </p:nvCxnSpPr>
        <p:spPr bwMode="auto">
          <a:xfrm flipH="1">
            <a:off x="5689600" y="2493963"/>
            <a:ext cx="215900" cy="2519362"/>
          </a:xfrm>
          <a:prstGeom prst="straightConnector1">
            <a:avLst/>
          </a:prstGeom>
          <a:noFill/>
          <a:ln w="9525">
            <a:solidFill>
              <a:schemeClr val="tx1"/>
            </a:solidFill>
            <a:round/>
            <a:headEnd/>
            <a:tailEnd type="triangle" w="med" len="med"/>
          </a:ln>
          <a:effectLst/>
        </p:spPr>
      </p:cxnSp>
      <p:cxnSp>
        <p:nvCxnSpPr>
          <p:cNvPr id="294934" name="AutoShape 22"/>
          <p:cNvCxnSpPr>
            <a:cxnSpLocks noChangeShapeType="1"/>
            <a:stCxn id="294917" idx="4"/>
            <a:endCxn id="294918" idx="1"/>
          </p:cNvCxnSpPr>
          <p:nvPr/>
        </p:nvCxnSpPr>
        <p:spPr bwMode="auto">
          <a:xfrm>
            <a:off x="5184775" y="3933825"/>
            <a:ext cx="376238" cy="1131888"/>
          </a:xfrm>
          <a:prstGeom prst="straightConnector1">
            <a:avLst/>
          </a:prstGeom>
          <a:noFill/>
          <a:ln w="9525">
            <a:solidFill>
              <a:schemeClr val="tx1"/>
            </a:solidFill>
            <a:round/>
            <a:headEnd/>
            <a:tailEnd type="triangle" w="med" len="med"/>
          </a:ln>
          <a:effectLst/>
        </p:spPr>
      </p:cxnSp>
      <p:sp>
        <p:nvSpPr>
          <p:cNvPr id="294935" name="Text Box 23"/>
          <p:cNvSpPr txBox="1">
            <a:spLocks noChangeArrowheads="1"/>
          </p:cNvSpPr>
          <p:nvPr/>
        </p:nvSpPr>
        <p:spPr bwMode="auto">
          <a:xfrm>
            <a:off x="7575550" y="2081213"/>
            <a:ext cx="1581150" cy="366712"/>
          </a:xfrm>
          <a:prstGeom prst="rect">
            <a:avLst/>
          </a:prstGeom>
          <a:noFill/>
          <a:ln w="9525">
            <a:noFill/>
            <a:miter lim="800000"/>
            <a:headEnd/>
            <a:tailEnd/>
          </a:ln>
          <a:effectLst/>
        </p:spPr>
        <p:txBody>
          <a:bodyPr wrap="none">
            <a:spAutoFit/>
          </a:bodyPr>
          <a:lstStyle/>
          <a:p>
            <a:r>
              <a:rPr lang="en-US" sz="1800"/>
              <a:t>Hidden cause</a:t>
            </a:r>
          </a:p>
        </p:txBody>
      </p:sp>
      <p:sp>
        <p:nvSpPr>
          <p:cNvPr id="294936" name="Text Box 24"/>
          <p:cNvSpPr txBox="1">
            <a:spLocks noChangeArrowheads="1"/>
          </p:cNvSpPr>
          <p:nvPr/>
        </p:nvSpPr>
        <p:spPr bwMode="auto">
          <a:xfrm>
            <a:off x="8008938" y="4960938"/>
            <a:ext cx="920750" cy="641350"/>
          </a:xfrm>
          <a:prstGeom prst="rect">
            <a:avLst/>
          </a:prstGeom>
          <a:noFill/>
          <a:ln w="9525">
            <a:noFill/>
            <a:miter lim="800000"/>
            <a:headEnd/>
            <a:tailEnd/>
          </a:ln>
          <a:effectLst/>
        </p:spPr>
        <p:txBody>
          <a:bodyPr wrap="none">
            <a:spAutoFit/>
          </a:bodyPr>
          <a:lstStyle/>
          <a:p>
            <a:r>
              <a:rPr lang="en-US" sz="1800"/>
              <a:t>Visible </a:t>
            </a:r>
          </a:p>
          <a:p>
            <a:r>
              <a:rPr lang="en-US" sz="1800"/>
              <a:t>effect</a:t>
            </a:r>
          </a:p>
        </p:txBody>
      </p:sp>
      <p:sp>
        <p:nvSpPr>
          <p:cNvPr id="294937" name="Oval 25"/>
          <p:cNvSpPr>
            <a:spLocks noChangeAspect="1" noChangeArrowheads="1"/>
          </p:cNvSpPr>
          <p:nvPr/>
        </p:nvSpPr>
        <p:spPr bwMode="auto">
          <a:xfrm>
            <a:off x="7235825" y="2133600"/>
            <a:ext cx="360363" cy="360363"/>
          </a:xfrm>
          <a:prstGeom prst="ellipse">
            <a:avLst/>
          </a:prstGeom>
          <a:solidFill>
            <a:schemeClr val="hlink"/>
          </a:solidFill>
          <a:ln w="9525">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sz="3200"/>
              <a:t>Ways to define the conditional probabilities</a:t>
            </a:r>
          </a:p>
        </p:txBody>
      </p:sp>
      <p:sp>
        <p:nvSpPr>
          <p:cNvPr id="295939" name="Rectangle 3"/>
          <p:cNvSpPr>
            <a:spLocks noGrp="1" noChangeArrowheads="1"/>
          </p:cNvSpPr>
          <p:nvPr>
            <p:ph type="body" sz="half" idx="1"/>
          </p:nvPr>
        </p:nvSpPr>
        <p:spPr/>
        <p:txBody>
          <a:bodyPr/>
          <a:lstStyle/>
          <a:p>
            <a:pPr>
              <a:buFontTx/>
              <a:buNone/>
            </a:pPr>
            <a:r>
              <a:rPr lang="en-US" sz="2000"/>
              <a:t>    For nodes that have discrete values, we could use conditional probability tables.</a:t>
            </a:r>
          </a:p>
          <a:p>
            <a:pPr>
              <a:buFontTx/>
              <a:buNone/>
            </a:pPr>
            <a:endParaRPr lang="en-US" sz="2000"/>
          </a:p>
          <a:p>
            <a:pPr>
              <a:buFontTx/>
              <a:buNone/>
            </a:pPr>
            <a:r>
              <a:rPr lang="en-US" sz="2000"/>
              <a:t>    For nodes that have real values we could let the parents define the parameters of a Gaussian</a:t>
            </a:r>
          </a:p>
          <a:p>
            <a:pPr>
              <a:buFontTx/>
              <a:buNone/>
            </a:pPr>
            <a:endParaRPr lang="en-US" sz="2000"/>
          </a:p>
          <a:p>
            <a:pPr>
              <a:buFontTx/>
              <a:buNone/>
            </a:pPr>
            <a:r>
              <a:rPr lang="en-US" sz="2000"/>
              <a:t>     Alternatively we could use a parameterized function. If the nodes have binary states, we could use a sigmoid:</a:t>
            </a:r>
          </a:p>
          <a:p>
            <a:pPr>
              <a:buFontTx/>
              <a:buNone/>
            </a:pPr>
            <a:r>
              <a:rPr lang="en-US" sz="2000"/>
              <a:t>	 </a:t>
            </a:r>
          </a:p>
        </p:txBody>
      </p:sp>
      <p:graphicFrame>
        <p:nvGraphicFramePr>
          <p:cNvPr id="295940" name="Object 4"/>
          <p:cNvGraphicFramePr>
            <a:graphicFrameLocks noChangeAspect="1"/>
          </p:cNvGraphicFramePr>
          <p:nvPr>
            <p:ph sz="quarter" idx="2"/>
          </p:nvPr>
        </p:nvGraphicFramePr>
        <p:xfrm>
          <a:off x="6400800" y="2565400"/>
          <a:ext cx="533400" cy="254000"/>
        </p:xfrm>
        <a:graphic>
          <a:graphicData uri="http://schemas.openxmlformats.org/presentationml/2006/ole">
            <p:oleObj spid="_x0000_s295940" name="Equation" r:id="rId4" imgW="533160" imgH="253800" progId="Equation.3">
              <p:embed/>
            </p:oleObj>
          </a:graphicData>
        </a:graphic>
      </p:graphicFrame>
      <p:sp>
        <p:nvSpPr>
          <p:cNvPr id="295941" name="Rectangle 5"/>
          <p:cNvSpPr>
            <a:spLocks noChangeArrowheads="1"/>
          </p:cNvSpPr>
          <p:nvPr/>
        </p:nvSpPr>
        <p:spPr bwMode="auto">
          <a:xfrm>
            <a:off x="6299200" y="2205038"/>
            <a:ext cx="2305050" cy="1511300"/>
          </a:xfrm>
          <a:prstGeom prst="rect">
            <a:avLst/>
          </a:prstGeom>
          <a:solidFill>
            <a:srgbClr val="CCFFCC"/>
          </a:solidFill>
          <a:ln w="9525">
            <a:solidFill>
              <a:schemeClr val="tx1"/>
            </a:solidFill>
            <a:miter lim="800000"/>
            <a:headEnd/>
            <a:tailEnd/>
          </a:ln>
          <a:effectLst/>
        </p:spPr>
        <p:txBody>
          <a:bodyPr wrap="none" anchor="ctr"/>
          <a:lstStyle/>
          <a:p>
            <a:endParaRPr lang="en-US"/>
          </a:p>
        </p:txBody>
      </p:sp>
      <p:sp>
        <p:nvSpPr>
          <p:cNvPr id="295942" name="Text Box 6"/>
          <p:cNvSpPr txBox="1">
            <a:spLocks noChangeArrowheads="1"/>
          </p:cNvSpPr>
          <p:nvPr/>
        </p:nvSpPr>
        <p:spPr bwMode="auto">
          <a:xfrm>
            <a:off x="6300788" y="1406525"/>
            <a:ext cx="2497137" cy="701675"/>
          </a:xfrm>
          <a:prstGeom prst="rect">
            <a:avLst/>
          </a:prstGeom>
          <a:noFill/>
          <a:ln w="9525">
            <a:noFill/>
            <a:miter lim="800000"/>
            <a:headEnd/>
            <a:tailEnd/>
          </a:ln>
          <a:effectLst/>
        </p:spPr>
        <p:txBody>
          <a:bodyPr wrap="none">
            <a:spAutoFit/>
          </a:bodyPr>
          <a:lstStyle/>
          <a:p>
            <a:r>
              <a:rPr lang="en-US" sz="2000">
                <a:solidFill>
                  <a:srgbClr val="3333CC"/>
                </a:solidFill>
              </a:rPr>
              <a:t>State configurations </a:t>
            </a:r>
          </a:p>
          <a:p>
            <a:r>
              <a:rPr lang="en-US" sz="2000">
                <a:solidFill>
                  <a:srgbClr val="3333CC"/>
                </a:solidFill>
              </a:rPr>
              <a:t>of all parents</a:t>
            </a:r>
          </a:p>
        </p:txBody>
      </p:sp>
      <p:sp>
        <p:nvSpPr>
          <p:cNvPr id="295943" name="Text Box 7"/>
          <p:cNvSpPr txBox="1">
            <a:spLocks noChangeArrowheads="1"/>
          </p:cNvSpPr>
          <p:nvPr/>
        </p:nvSpPr>
        <p:spPr bwMode="auto">
          <a:xfrm>
            <a:off x="5370513" y="2493963"/>
            <a:ext cx="930275" cy="1006475"/>
          </a:xfrm>
          <a:prstGeom prst="rect">
            <a:avLst/>
          </a:prstGeom>
          <a:noFill/>
          <a:ln w="9525">
            <a:noFill/>
            <a:miter lim="800000"/>
            <a:headEnd/>
            <a:tailEnd/>
          </a:ln>
          <a:effectLst/>
        </p:spPr>
        <p:txBody>
          <a:bodyPr wrap="none">
            <a:spAutoFit/>
          </a:bodyPr>
          <a:lstStyle/>
          <a:p>
            <a:r>
              <a:rPr lang="en-US" sz="2000">
                <a:solidFill>
                  <a:srgbClr val="3333CC"/>
                </a:solidFill>
              </a:rPr>
              <a:t>states </a:t>
            </a:r>
          </a:p>
          <a:p>
            <a:r>
              <a:rPr lang="en-US" sz="2000">
                <a:solidFill>
                  <a:srgbClr val="3333CC"/>
                </a:solidFill>
              </a:rPr>
              <a:t>of the </a:t>
            </a:r>
          </a:p>
          <a:p>
            <a:r>
              <a:rPr lang="en-US" sz="2000">
                <a:solidFill>
                  <a:srgbClr val="3333CC"/>
                </a:solidFill>
              </a:rPr>
              <a:t>node</a:t>
            </a:r>
          </a:p>
        </p:txBody>
      </p:sp>
      <p:sp>
        <p:nvSpPr>
          <p:cNvPr id="295944" name="Rectangle 8"/>
          <p:cNvSpPr>
            <a:spLocks noChangeArrowheads="1"/>
          </p:cNvSpPr>
          <p:nvPr/>
        </p:nvSpPr>
        <p:spPr bwMode="auto">
          <a:xfrm>
            <a:off x="6300788" y="2924175"/>
            <a:ext cx="2303462" cy="266700"/>
          </a:xfrm>
          <a:prstGeom prst="rect">
            <a:avLst/>
          </a:prstGeom>
          <a:solidFill>
            <a:schemeClr val="accent1">
              <a:alpha val="46001"/>
            </a:schemeClr>
          </a:solidFill>
          <a:ln w="9525">
            <a:solidFill>
              <a:schemeClr val="tx1"/>
            </a:solidFill>
            <a:miter lim="800000"/>
            <a:headEnd/>
            <a:tailEnd/>
          </a:ln>
          <a:effectLst/>
        </p:spPr>
        <p:txBody>
          <a:bodyPr wrap="none" anchor="ctr"/>
          <a:lstStyle/>
          <a:p>
            <a:endParaRPr lang="en-US"/>
          </a:p>
        </p:txBody>
      </p:sp>
      <p:sp>
        <p:nvSpPr>
          <p:cNvPr id="295945" name="Rectangle 9"/>
          <p:cNvSpPr>
            <a:spLocks noChangeArrowheads="1"/>
          </p:cNvSpPr>
          <p:nvPr/>
        </p:nvSpPr>
        <p:spPr bwMode="auto">
          <a:xfrm>
            <a:off x="7524750" y="2205038"/>
            <a:ext cx="215900" cy="1511300"/>
          </a:xfrm>
          <a:prstGeom prst="rect">
            <a:avLst/>
          </a:prstGeom>
          <a:solidFill>
            <a:schemeClr val="accent1">
              <a:alpha val="49001"/>
            </a:schemeClr>
          </a:solidFill>
          <a:ln w="9525">
            <a:solidFill>
              <a:schemeClr val="tx1"/>
            </a:solidFill>
            <a:miter lim="800000"/>
            <a:headEnd/>
            <a:tailEnd/>
          </a:ln>
          <a:effectLst/>
        </p:spPr>
        <p:txBody>
          <a:bodyPr wrap="none" anchor="ctr"/>
          <a:lstStyle/>
          <a:p>
            <a:endParaRPr lang="en-US"/>
          </a:p>
        </p:txBody>
      </p:sp>
      <p:sp>
        <p:nvSpPr>
          <p:cNvPr id="295946" name="Text Box 10"/>
          <p:cNvSpPr txBox="1">
            <a:spLocks noChangeArrowheads="1"/>
          </p:cNvSpPr>
          <p:nvPr/>
        </p:nvSpPr>
        <p:spPr bwMode="auto">
          <a:xfrm>
            <a:off x="7451725" y="2816225"/>
            <a:ext cx="325438" cy="396875"/>
          </a:xfrm>
          <a:prstGeom prst="rect">
            <a:avLst/>
          </a:prstGeom>
          <a:noFill/>
          <a:ln w="9525">
            <a:noFill/>
            <a:miter lim="800000"/>
            <a:headEnd/>
            <a:tailEnd/>
          </a:ln>
          <a:effectLst/>
        </p:spPr>
        <p:txBody>
          <a:bodyPr wrap="none">
            <a:spAutoFit/>
          </a:bodyPr>
          <a:lstStyle/>
          <a:p>
            <a:r>
              <a:rPr lang="en-US" sz="2000"/>
              <a:t>p</a:t>
            </a:r>
          </a:p>
        </p:txBody>
      </p:sp>
      <p:sp>
        <p:nvSpPr>
          <p:cNvPr id="295947" name="AutoShape 11"/>
          <p:cNvSpPr>
            <a:spLocks noChangeArrowheads="1"/>
          </p:cNvSpPr>
          <p:nvPr/>
        </p:nvSpPr>
        <p:spPr bwMode="auto">
          <a:xfrm>
            <a:off x="7596188" y="3860800"/>
            <a:ext cx="142875" cy="288925"/>
          </a:xfrm>
          <a:prstGeom prst="upArrow">
            <a:avLst>
              <a:gd name="adj1" fmla="val 50000"/>
              <a:gd name="adj2" fmla="val 50556"/>
            </a:avLst>
          </a:prstGeom>
          <a:solidFill>
            <a:srgbClr val="009900"/>
          </a:solidFill>
          <a:ln w="9525">
            <a:solidFill>
              <a:schemeClr val="tx1"/>
            </a:solidFill>
            <a:miter lim="800000"/>
            <a:headEnd/>
            <a:tailEnd/>
          </a:ln>
          <a:effectLst/>
        </p:spPr>
        <p:txBody>
          <a:bodyPr wrap="none" anchor="ctr"/>
          <a:lstStyle/>
          <a:p>
            <a:endParaRPr lang="en-US"/>
          </a:p>
        </p:txBody>
      </p:sp>
      <p:sp>
        <p:nvSpPr>
          <p:cNvPr id="295948" name="Oval 12"/>
          <p:cNvSpPr>
            <a:spLocks noChangeArrowheads="1"/>
          </p:cNvSpPr>
          <p:nvPr/>
        </p:nvSpPr>
        <p:spPr bwMode="auto">
          <a:xfrm>
            <a:off x="5435600" y="5048250"/>
            <a:ext cx="360363" cy="360363"/>
          </a:xfrm>
          <a:prstGeom prst="ellipse">
            <a:avLst/>
          </a:prstGeom>
          <a:solidFill>
            <a:schemeClr val="accent1"/>
          </a:solidFill>
          <a:ln w="28575">
            <a:solidFill>
              <a:schemeClr val="tx1"/>
            </a:solidFill>
            <a:round/>
            <a:headEnd/>
            <a:tailEnd/>
          </a:ln>
          <a:effectLst/>
        </p:spPr>
        <p:txBody>
          <a:bodyPr wrap="none" anchor="ctr"/>
          <a:lstStyle/>
          <a:p>
            <a:endParaRPr lang="en-US"/>
          </a:p>
        </p:txBody>
      </p:sp>
      <p:sp>
        <p:nvSpPr>
          <p:cNvPr id="295949" name="Oval 13"/>
          <p:cNvSpPr>
            <a:spLocks noChangeArrowheads="1"/>
          </p:cNvSpPr>
          <p:nvPr/>
        </p:nvSpPr>
        <p:spPr bwMode="auto">
          <a:xfrm>
            <a:off x="6516688" y="5048250"/>
            <a:ext cx="360362" cy="360363"/>
          </a:xfrm>
          <a:prstGeom prst="ellipse">
            <a:avLst/>
          </a:prstGeom>
          <a:solidFill>
            <a:schemeClr val="accent1"/>
          </a:solidFill>
          <a:ln w="28575">
            <a:solidFill>
              <a:schemeClr val="tx1"/>
            </a:solidFill>
            <a:round/>
            <a:headEnd/>
            <a:tailEnd/>
          </a:ln>
          <a:effectLst/>
        </p:spPr>
        <p:txBody>
          <a:bodyPr wrap="none" anchor="ctr"/>
          <a:lstStyle/>
          <a:p>
            <a:endParaRPr lang="en-US"/>
          </a:p>
        </p:txBody>
      </p:sp>
      <p:sp>
        <p:nvSpPr>
          <p:cNvPr id="295950" name="Oval 14"/>
          <p:cNvSpPr>
            <a:spLocks noChangeArrowheads="1"/>
          </p:cNvSpPr>
          <p:nvPr/>
        </p:nvSpPr>
        <p:spPr bwMode="auto">
          <a:xfrm>
            <a:off x="6588125" y="6056313"/>
            <a:ext cx="360363" cy="360362"/>
          </a:xfrm>
          <a:prstGeom prst="ellipse">
            <a:avLst/>
          </a:prstGeom>
          <a:solidFill>
            <a:schemeClr val="accent1"/>
          </a:solidFill>
          <a:ln w="28575">
            <a:solidFill>
              <a:schemeClr val="tx1"/>
            </a:solidFill>
            <a:round/>
            <a:headEnd/>
            <a:tailEnd/>
          </a:ln>
          <a:effectLst/>
        </p:spPr>
        <p:txBody>
          <a:bodyPr wrap="none" anchor="ctr"/>
          <a:lstStyle/>
          <a:p>
            <a:endParaRPr lang="en-US"/>
          </a:p>
        </p:txBody>
      </p:sp>
      <p:sp>
        <p:nvSpPr>
          <p:cNvPr id="295951" name="Oval 15"/>
          <p:cNvSpPr>
            <a:spLocks noChangeArrowheads="1"/>
          </p:cNvSpPr>
          <p:nvPr/>
        </p:nvSpPr>
        <p:spPr bwMode="auto">
          <a:xfrm>
            <a:off x="7524750" y="5048250"/>
            <a:ext cx="360363" cy="360363"/>
          </a:xfrm>
          <a:prstGeom prst="ellipse">
            <a:avLst/>
          </a:prstGeom>
          <a:solidFill>
            <a:schemeClr val="accent1"/>
          </a:solidFill>
          <a:ln w="28575">
            <a:solidFill>
              <a:schemeClr val="tx1"/>
            </a:solidFill>
            <a:round/>
            <a:headEnd/>
            <a:tailEnd/>
          </a:ln>
          <a:effectLst/>
        </p:spPr>
        <p:txBody>
          <a:bodyPr wrap="none" anchor="ctr"/>
          <a:lstStyle/>
          <a:p>
            <a:endParaRPr lang="en-US"/>
          </a:p>
        </p:txBody>
      </p:sp>
      <p:sp>
        <p:nvSpPr>
          <p:cNvPr id="295952" name="Line 16"/>
          <p:cNvSpPr>
            <a:spLocks noChangeShapeType="1"/>
          </p:cNvSpPr>
          <p:nvPr/>
        </p:nvSpPr>
        <p:spPr bwMode="auto">
          <a:xfrm>
            <a:off x="5724525" y="5408613"/>
            <a:ext cx="863600" cy="647700"/>
          </a:xfrm>
          <a:prstGeom prst="line">
            <a:avLst/>
          </a:prstGeom>
          <a:noFill/>
          <a:ln w="9525">
            <a:solidFill>
              <a:schemeClr val="tx1"/>
            </a:solidFill>
            <a:round/>
            <a:headEnd/>
            <a:tailEnd type="triangle" w="med" len="med"/>
          </a:ln>
          <a:effectLst/>
        </p:spPr>
        <p:txBody>
          <a:bodyPr/>
          <a:lstStyle/>
          <a:p>
            <a:endParaRPr lang="en-US"/>
          </a:p>
        </p:txBody>
      </p:sp>
      <p:sp>
        <p:nvSpPr>
          <p:cNvPr id="295953" name="Line 17"/>
          <p:cNvSpPr>
            <a:spLocks noChangeShapeType="1"/>
          </p:cNvSpPr>
          <p:nvPr/>
        </p:nvSpPr>
        <p:spPr bwMode="auto">
          <a:xfrm>
            <a:off x="6732588" y="5480050"/>
            <a:ext cx="0" cy="504825"/>
          </a:xfrm>
          <a:prstGeom prst="line">
            <a:avLst/>
          </a:prstGeom>
          <a:noFill/>
          <a:ln w="9525">
            <a:solidFill>
              <a:schemeClr val="tx1"/>
            </a:solidFill>
            <a:round/>
            <a:headEnd/>
            <a:tailEnd type="triangle" w="med" len="med"/>
          </a:ln>
          <a:effectLst/>
        </p:spPr>
        <p:txBody>
          <a:bodyPr/>
          <a:lstStyle/>
          <a:p>
            <a:endParaRPr lang="en-US"/>
          </a:p>
        </p:txBody>
      </p:sp>
      <p:sp>
        <p:nvSpPr>
          <p:cNvPr id="295954" name="Line 18"/>
          <p:cNvSpPr>
            <a:spLocks noChangeShapeType="1"/>
          </p:cNvSpPr>
          <p:nvPr/>
        </p:nvSpPr>
        <p:spPr bwMode="auto">
          <a:xfrm flipH="1">
            <a:off x="6877050" y="5408613"/>
            <a:ext cx="719138" cy="647700"/>
          </a:xfrm>
          <a:prstGeom prst="line">
            <a:avLst/>
          </a:prstGeom>
          <a:noFill/>
          <a:ln w="9525">
            <a:solidFill>
              <a:schemeClr val="tx1"/>
            </a:solidFill>
            <a:round/>
            <a:headEnd/>
            <a:tailEnd type="triangle" w="med" len="med"/>
          </a:ln>
          <a:effectLst/>
        </p:spPr>
        <p:txBody>
          <a:bodyPr/>
          <a:lstStyle/>
          <a:p>
            <a:endParaRPr lang="en-US"/>
          </a:p>
        </p:txBody>
      </p:sp>
      <p:sp>
        <p:nvSpPr>
          <p:cNvPr id="295955" name="Text Box 19"/>
          <p:cNvSpPr txBox="1">
            <a:spLocks noChangeArrowheads="1"/>
          </p:cNvSpPr>
          <p:nvPr/>
        </p:nvSpPr>
        <p:spPr bwMode="auto">
          <a:xfrm>
            <a:off x="5508625" y="5048250"/>
            <a:ext cx="358775" cy="3968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j</a:t>
            </a:r>
          </a:p>
        </p:txBody>
      </p:sp>
      <p:sp>
        <p:nvSpPr>
          <p:cNvPr id="295956" name="Text Box 20"/>
          <p:cNvSpPr txBox="1">
            <a:spLocks noChangeArrowheads="1"/>
          </p:cNvSpPr>
          <p:nvPr/>
        </p:nvSpPr>
        <p:spPr bwMode="auto">
          <a:xfrm>
            <a:off x="6661150" y="6056313"/>
            <a:ext cx="358775" cy="3968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i</a:t>
            </a:r>
          </a:p>
        </p:txBody>
      </p:sp>
      <p:graphicFrame>
        <p:nvGraphicFramePr>
          <p:cNvPr id="295957" name="Object 21"/>
          <p:cNvGraphicFramePr>
            <a:graphicFrameLocks noChangeAspect="1"/>
          </p:cNvGraphicFramePr>
          <p:nvPr>
            <p:ph sz="quarter" idx="3"/>
          </p:nvPr>
        </p:nvGraphicFramePr>
        <p:xfrm>
          <a:off x="5651500" y="5494338"/>
          <a:ext cx="450850" cy="450850"/>
        </p:xfrm>
        <a:graphic>
          <a:graphicData uri="http://schemas.openxmlformats.org/presentationml/2006/ole">
            <p:oleObj spid="_x0000_s295957" name="Equation" r:id="rId5" imgW="241200" imgH="241200" progId="Equation.3">
              <p:embed/>
            </p:oleObj>
          </a:graphicData>
        </a:graphic>
      </p:graphicFrame>
      <p:sp>
        <p:nvSpPr>
          <p:cNvPr id="295958" name="Text Box 22"/>
          <p:cNvSpPr txBox="1">
            <a:spLocks noChangeArrowheads="1"/>
          </p:cNvSpPr>
          <p:nvPr/>
        </p:nvSpPr>
        <p:spPr bwMode="auto">
          <a:xfrm>
            <a:off x="7307263" y="4076700"/>
            <a:ext cx="936625" cy="7016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sums to 1</a:t>
            </a:r>
          </a:p>
        </p:txBody>
      </p:sp>
      <p:graphicFrame>
        <p:nvGraphicFramePr>
          <p:cNvPr id="295959" name="Object 23"/>
          <p:cNvGraphicFramePr>
            <a:graphicFrameLocks noChangeAspect="1"/>
          </p:cNvGraphicFramePr>
          <p:nvPr/>
        </p:nvGraphicFramePr>
        <p:xfrm>
          <a:off x="827088" y="5637213"/>
          <a:ext cx="4248150" cy="1258887"/>
        </p:xfrm>
        <a:graphic>
          <a:graphicData uri="http://schemas.openxmlformats.org/presentationml/2006/ole">
            <p:oleObj spid="_x0000_s295959" name="Equation" r:id="rId6" imgW="1841400" imgH="545760" progId="Equation.3">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r>
              <a:rPr lang="en-US" sz="3200"/>
              <a:t>What is easy and what is hard in a DAG?</a:t>
            </a:r>
            <a:br>
              <a:rPr lang="en-US" sz="3200"/>
            </a:br>
            <a:endParaRPr lang="en-US" sz="3200"/>
          </a:p>
        </p:txBody>
      </p:sp>
      <p:sp>
        <p:nvSpPr>
          <p:cNvPr id="296963" name="Rectangle 3"/>
          <p:cNvSpPr>
            <a:spLocks noGrp="1" noChangeArrowheads="1"/>
          </p:cNvSpPr>
          <p:nvPr>
            <p:ph type="body" sz="half" idx="1"/>
          </p:nvPr>
        </p:nvSpPr>
        <p:spPr/>
        <p:txBody>
          <a:bodyPr/>
          <a:lstStyle/>
          <a:p>
            <a:r>
              <a:rPr lang="en-US" sz="2000">
                <a:solidFill>
                  <a:srgbClr val="009900"/>
                </a:solidFill>
              </a:rPr>
              <a:t>It is easy to generate an unbiased example at the leaf nodes.</a:t>
            </a:r>
          </a:p>
          <a:p>
            <a:endParaRPr lang="en-US" sz="2000">
              <a:solidFill>
                <a:srgbClr val="009900"/>
              </a:solidFill>
            </a:endParaRPr>
          </a:p>
          <a:p>
            <a:r>
              <a:rPr lang="en-US" sz="2000">
                <a:solidFill>
                  <a:srgbClr val="FF0000"/>
                </a:solidFill>
              </a:rPr>
              <a:t>It is typically hard to compute the posterior distribution over all possible configurations of hidden causes. </a:t>
            </a:r>
            <a:r>
              <a:rPr lang="en-US" sz="2000">
                <a:solidFill>
                  <a:srgbClr val="3333CC"/>
                </a:solidFill>
              </a:rPr>
              <a:t>It is also hard to compute the probability of an observed vector.</a:t>
            </a:r>
          </a:p>
          <a:p>
            <a:endParaRPr lang="en-US" sz="2000">
              <a:solidFill>
                <a:srgbClr val="3333CC"/>
              </a:solidFill>
            </a:endParaRPr>
          </a:p>
          <a:p>
            <a:r>
              <a:rPr lang="en-US" sz="2000">
                <a:solidFill>
                  <a:srgbClr val="009900"/>
                </a:solidFill>
              </a:rPr>
              <a:t>Given samples from the posterior, it is easy to learn the conditional probabilities that define the model.</a:t>
            </a:r>
          </a:p>
          <a:p>
            <a:endParaRPr lang="en-US" sz="2000">
              <a:solidFill>
                <a:srgbClr val="009900"/>
              </a:solidFill>
            </a:endParaRPr>
          </a:p>
        </p:txBody>
      </p:sp>
      <p:sp>
        <p:nvSpPr>
          <p:cNvPr id="296964" name="Oval 4"/>
          <p:cNvSpPr>
            <a:spLocks noChangeAspect="1" noChangeArrowheads="1"/>
          </p:cNvSpPr>
          <p:nvPr/>
        </p:nvSpPr>
        <p:spPr bwMode="auto">
          <a:xfrm>
            <a:off x="5724525" y="2133600"/>
            <a:ext cx="360363" cy="360363"/>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296965" name="Oval 5"/>
          <p:cNvSpPr>
            <a:spLocks noChangeAspect="1" noChangeArrowheads="1"/>
          </p:cNvSpPr>
          <p:nvPr/>
        </p:nvSpPr>
        <p:spPr bwMode="auto">
          <a:xfrm>
            <a:off x="5003800" y="3573463"/>
            <a:ext cx="360363" cy="360362"/>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296966" name="Oval 6"/>
          <p:cNvSpPr>
            <a:spLocks noChangeAspect="1" noChangeArrowheads="1"/>
          </p:cNvSpPr>
          <p:nvPr/>
        </p:nvSpPr>
        <p:spPr bwMode="auto">
          <a:xfrm>
            <a:off x="5508625" y="5013325"/>
            <a:ext cx="360363" cy="360363"/>
          </a:xfrm>
          <a:prstGeom prst="ellipse">
            <a:avLst/>
          </a:prstGeom>
          <a:solidFill>
            <a:schemeClr val="accent2"/>
          </a:solidFill>
          <a:ln w="9525">
            <a:solidFill>
              <a:schemeClr val="tx1"/>
            </a:solidFill>
            <a:round/>
            <a:headEnd/>
            <a:tailEnd/>
          </a:ln>
          <a:effectLst/>
        </p:spPr>
        <p:txBody>
          <a:bodyPr wrap="none" anchor="ctr"/>
          <a:lstStyle/>
          <a:p>
            <a:endParaRPr lang="en-US"/>
          </a:p>
        </p:txBody>
      </p:sp>
      <p:sp>
        <p:nvSpPr>
          <p:cNvPr id="296967" name="Oval 7"/>
          <p:cNvSpPr>
            <a:spLocks noChangeAspect="1" noChangeArrowheads="1"/>
          </p:cNvSpPr>
          <p:nvPr/>
        </p:nvSpPr>
        <p:spPr bwMode="auto">
          <a:xfrm>
            <a:off x="7667625" y="5013325"/>
            <a:ext cx="360363" cy="360363"/>
          </a:xfrm>
          <a:prstGeom prst="ellipse">
            <a:avLst/>
          </a:prstGeom>
          <a:solidFill>
            <a:schemeClr val="accent2"/>
          </a:solidFill>
          <a:ln w="9525">
            <a:solidFill>
              <a:schemeClr val="tx1"/>
            </a:solidFill>
            <a:round/>
            <a:headEnd/>
            <a:tailEnd/>
          </a:ln>
          <a:effectLst/>
        </p:spPr>
        <p:txBody>
          <a:bodyPr wrap="none" anchor="ctr"/>
          <a:lstStyle/>
          <a:p>
            <a:endParaRPr lang="en-US"/>
          </a:p>
        </p:txBody>
      </p:sp>
      <p:sp>
        <p:nvSpPr>
          <p:cNvPr id="296968" name="Oval 8"/>
          <p:cNvSpPr>
            <a:spLocks noChangeAspect="1" noChangeArrowheads="1"/>
          </p:cNvSpPr>
          <p:nvPr/>
        </p:nvSpPr>
        <p:spPr bwMode="auto">
          <a:xfrm>
            <a:off x="6516688" y="3573463"/>
            <a:ext cx="360362" cy="360362"/>
          </a:xfrm>
          <a:prstGeom prst="ellipse">
            <a:avLst/>
          </a:prstGeom>
          <a:solidFill>
            <a:schemeClr val="hlink"/>
          </a:solidFill>
          <a:ln w="9525">
            <a:solidFill>
              <a:schemeClr val="tx1"/>
            </a:solidFill>
            <a:round/>
            <a:headEnd/>
            <a:tailEnd/>
          </a:ln>
          <a:effectLst/>
        </p:spPr>
        <p:txBody>
          <a:bodyPr wrap="none" anchor="ctr"/>
          <a:lstStyle/>
          <a:p>
            <a:endParaRPr lang="en-US"/>
          </a:p>
        </p:txBody>
      </p:sp>
      <p:cxnSp>
        <p:nvCxnSpPr>
          <p:cNvPr id="296969" name="AutoShape 9"/>
          <p:cNvCxnSpPr>
            <a:cxnSpLocks noChangeShapeType="1"/>
            <a:stCxn id="296964" idx="5"/>
            <a:endCxn id="296968" idx="1"/>
          </p:cNvCxnSpPr>
          <p:nvPr/>
        </p:nvCxnSpPr>
        <p:spPr bwMode="auto">
          <a:xfrm>
            <a:off x="6032500" y="2441575"/>
            <a:ext cx="536575" cy="1184275"/>
          </a:xfrm>
          <a:prstGeom prst="straightConnector1">
            <a:avLst/>
          </a:prstGeom>
          <a:noFill/>
          <a:ln w="9525">
            <a:solidFill>
              <a:schemeClr val="tx1"/>
            </a:solidFill>
            <a:round/>
            <a:headEnd/>
            <a:tailEnd type="triangle" w="med" len="med"/>
          </a:ln>
          <a:effectLst/>
        </p:spPr>
      </p:cxnSp>
      <p:cxnSp>
        <p:nvCxnSpPr>
          <p:cNvPr id="296970" name="AutoShape 10"/>
          <p:cNvCxnSpPr>
            <a:cxnSpLocks noChangeShapeType="1"/>
            <a:stCxn id="296968" idx="7"/>
            <a:endCxn id="296968" idx="7"/>
          </p:cNvCxnSpPr>
          <p:nvPr/>
        </p:nvCxnSpPr>
        <p:spPr bwMode="auto">
          <a:xfrm>
            <a:off x="6824663" y="3625850"/>
            <a:ext cx="0" cy="0"/>
          </a:xfrm>
          <a:prstGeom prst="straightConnector1">
            <a:avLst/>
          </a:prstGeom>
          <a:noFill/>
          <a:ln w="9525">
            <a:solidFill>
              <a:schemeClr val="tx1"/>
            </a:solidFill>
            <a:round/>
            <a:headEnd/>
            <a:tailEnd type="triangle" w="med" len="med"/>
          </a:ln>
          <a:effectLst/>
        </p:spPr>
      </p:cxnSp>
      <p:cxnSp>
        <p:nvCxnSpPr>
          <p:cNvPr id="296971" name="AutoShape 11"/>
          <p:cNvCxnSpPr>
            <a:cxnSpLocks noChangeShapeType="1"/>
            <a:stCxn id="296985" idx="3"/>
            <a:endCxn id="296968" idx="7"/>
          </p:cNvCxnSpPr>
          <p:nvPr/>
        </p:nvCxnSpPr>
        <p:spPr bwMode="auto">
          <a:xfrm flipH="1">
            <a:off x="6824663" y="2441575"/>
            <a:ext cx="463550" cy="1184275"/>
          </a:xfrm>
          <a:prstGeom prst="straightConnector1">
            <a:avLst/>
          </a:prstGeom>
          <a:noFill/>
          <a:ln w="9525">
            <a:solidFill>
              <a:schemeClr val="tx1"/>
            </a:solidFill>
            <a:round/>
            <a:headEnd/>
            <a:tailEnd type="triangle" w="med" len="med"/>
          </a:ln>
          <a:effectLst/>
        </p:spPr>
      </p:cxnSp>
      <p:cxnSp>
        <p:nvCxnSpPr>
          <p:cNvPr id="296972" name="AutoShape 12"/>
          <p:cNvCxnSpPr>
            <a:cxnSpLocks noChangeShapeType="1"/>
          </p:cNvCxnSpPr>
          <p:nvPr/>
        </p:nvCxnSpPr>
        <p:spPr bwMode="auto">
          <a:xfrm>
            <a:off x="8281988" y="4005263"/>
            <a:ext cx="1587" cy="1587"/>
          </a:xfrm>
          <a:prstGeom prst="straightConnector1">
            <a:avLst/>
          </a:prstGeom>
          <a:noFill/>
          <a:ln w="9525">
            <a:solidFill>
              <a:schemeClr val="tx1"/>
            </a:solidFill>
            <a:round/>
            <a:headEnd/>
            <a:tailEnd type="triangle" w="med" len="med"/>
          </a:ln>
          <a:effectLst/>
        </p:spPr>
      </p:cxnSp>
      <p:cxnSp>
        <p:nvCxnSpPr>
          <p:cNvPr id="296973" name="AutoShape 13"/>
          <p:cNvCxnSpPr>
            <a:cxnSpLocks noChangeShapeType="1"/>
            <a:stCxn id="296968" idx="4"/>
            <a:endCxn id="296966" idx="7"/>
          </p:cNvCxnSpPr>
          <p:nvPr/>
        </p:nvCxnSpPr>
        <p:spPr bwMode="auto">
          <a:xfrm flipH="1">
            <a:off x="5816600" y="3933825"/>
            <a:ext cx="881063" cy="1131888"/>
          </a:xfrm>
          <a:prstGeom prst="straightConnector1">
            <a:avLst/>
          </a:prstGeom>
          <a:noFill/>
          <a:ln w="9525">
            <a:solidFill>
              <a:schemeClr val="tx1"/>
            </a:solidFill>
            <a:round/>
            <a:headEnd/>
            <a:tailEnd type="triangle" w="med" len="med"/>
          </a:ln>
          <a:effectLst/>
        </p:spPr>
      </p:cxnSp>
      <p:cxnSp>
        <p:nvCxnSpPr>
          <p:cNvPr id="296974" name="AutoShape 14"/>
          <p:cNvCxnSpPr>
            <a:cxnSpLocks noChangeShapeType="1"/>
            <a:stCxn id="296968" idx="5"/>
            <a:endCxn id="296967" idx="1"/>
          </p:cNvCxnSpPr>
          <p:nvPr/>
        </p:nvCxnSpPr>
        <p:spPr bwMode="auto">
          <a:xfrm>
            <a:off x="6824663" y="3881438"/>
            <a:ext cx="895350" cy="1184275"/>
          </a:xfrm>
          <a:prstGeom prst="straightConnector1">
            <a:avLst/>
          </a:prstGeom>
          <a:noFill/>
          <a:ln w="9525">
            <a:solidFill>
              <a:schemeClr val="tx1"/>
            </a:solidFill>
            <a:round/>
            <a:headEnd/>
            <a:tailEnd type="triangle" w="med" len="med"/>
          </a:ln>
          <a:effectLst/>
        </p:spPr>
      </p:cxnSp>
      <p:sp>
        <p:nvSpPr>
          <p:cNvPr id="296975" name="Oval 15"/>
          <p:cNvSpPr>
            <a:spLocks noChangeAspect="1" noChangeArrowheads="1"/>
          </p:cNvSpPr>
          <p:nvPr/>
        </p:nvSpPr>
        <p:spPr bwMode="auto">
          <a:xfrm>
            <a:off x="8101013" y="3644900"/>
            <a:ext cx="360362" cy="360363"/>
          </a:xfrm>
          <a:prstGeom prst="ellipse">
            <a:avLst/>
          </a:prstGeom>
          <a:solidFill>
            <a:schemeClr val="hlink"/>
          </a:solidFill>
          <a:ln w="9525">
            <a:solidFill>
              <a:schemeClr val="tx1"/>
            </a:solidFill>
            <a:round/>
            <a:headEnd/>
            <a:tailEnd/>
          </a:ln>
          <a:effectLst/>
        </p:spPr>
        <p:txBody>
          <a:bodyPr wrap="none" anchor="ctr"/>
          <a:lstStyle/>
          <a:p>
            <a:endParaRPr lang="en-US"/>
          </a:p>
        </p:txBody>
      </p:sp>
      <p:cxnSp>
        <p:nvCxnSpPr>
          <p:cNvPr id="296976" name="AutoShape 16"/>
          <p:cNvCxnSpPr>
            <a:cxnSpLocks noChangeShapeType="1"/>
            <a:stCxn id="296975" idx="3"/>
            <a:endCxn id="296967" idx="0"/>
          </p:cNvCxnSpPr>
          <p:nvPr/>
        </p:nvCxnSpPr>
        <p:spPr bwMode="auto">
          <a:xfrm flipH="1">
            <a:off x="7848600" y="3952875"/>
            <a:ext cx="304800" cy="1060450"/>
          </a:xfrm>
          <a:prstGeom prst="straightConnector1">
            <a:avLst/>
          </a:prstGeom>
          <a:noFill/>
          <a:ln w="9525">
            <a:solidFill>
              <a:schemeClr val="tx1"/>
            </a:solidFill>
            <a:round/>
            <a:headEnd/>
            <a:tailEnd type="triangle" w="med" len="med"/>
          </a:ln>
          <a:effectLst/>
        </p:spPr>
      </p:cxnSp>
      <p:cxnSp>
        <p:nvCxnSpPr>
          <p:cNvPr id="296977" name="AutoShape 17"/>
          <p:cNvCxnSpPr>
            <a:cxnSpLocks noChangeShapeType="1"/>
            <a:stCxn id="296964" idx="3"/>
            <a:endCxn id="296965" idx="0"/>
          </p:cNvCxnSpPr>
          <p:nvPr/>
        </p:nvCxnSpPr>
        <p:spPr bwMode="auto">
          <a:xfrm flipH="1">
            <a:off x="5184775" y="2441575"/>
            <a:ext cx="592138" cy="1131888"/>
          </a:xfrm>
          <a:prstGeom prst="straightConnector1">
            <a:avLst/>
          </a:prstGeom>
          <a:noFill/>
          <a:ln w="9525">
            <a:solidFill>
              <a:schemeClr val="tx1"/>
            </a:solidFill>
            <a:round/>
            <a:headEnd/>
            <a:tailEnd type="triangle" w="med" len="med"/>
          </a:ln>
          <a:effectLst/>
        </p:spPr>
      </p:cxnSp>
      <p:cxnSp>
        <p:nvCxnSpPr>
          <p:cNvPr id="296978" name="AutoShape 18"/>
          <p:cNvCxnSpPr>
            <a:cxnSpLocks noChangeShapeType="1"/>
            <a:stCxn id="296985" idx="5"/>
          </p:cNvCxnSpPr>
          <p:nvPr/>
        </p:nvCxnSpPr>
        <p:spPr bwMode="auto">
          <a:xfrm>
            <a:off x="7543800" y="2441575"/>
            <a:ext cx="1588" cy="1588"/>
          </a:xfrm>
          <a:prstGeom prst="straightConnector1">
            <a:avLst/>
          </a:prstGeom>
          <a:noFill/>
          <a:ln w="9525">
            <a:solidFill>
              <a:schemeClr val="tx1"/>
            </a:solidFill>
            <a:round/>
            <a:headEnd/>
            <a:tailEnd type="triangle" w="med" len="med"/>
          </a:ln>
          <a:effectLst/>
        </p:spPr>
      </p:cxnSp>
      <p:cxnSp>
        <p:nvCxnSpPr>
          <p:cNvPr id="296979" name="AutoShape 19"/>
          <p:cNvCxnSpPr>
            <a:cxnSpLocks noChangeShapeType="1"/>
            <a:stCxn id="296985" idx="5"/>
            <a:endCxn id="296975" idx="1"/>
          </p:cNvCxnSpPr>
          <p:nvPr/>
        </p:nvCxnSpPr>
        <p:spPr bwMode="auto">
          <a:xfrm>
            <a:off x="7543800" y="2441575"/>
            <a:ext cx="609600" cy="1255713"/>
          </a:xfrm>
          <a:prstGeom prst="straightConnector1">
            <a:avLst/>
          </a:prstGeom>
          <a:noFill/>
          <a:ln w="9525">
            <a:solidFill>
              <a:schemeClr val="tx1"/>
            </a:solidFill>
            <a:round/>
            <a:headEnd/>
            <a:tailEnd type="triangle" w="med" len="med"/>
          </a:ln>
          <a:effectLst/>
        </p:spPr>
      </p:cxnSp>
      <p:cxnSp>
        <p:nvCxnSpPr>
          <p:cNvPr id="296980" name="AutoShape 20"/>
          <p:cNvCxnSpPr>
            <a:cxnSpLocks noChangeShapeType="1"/>
            <a:stCxn id="296975" idx="2"/>
            <a:endCxn id="296966" idx="6"/>
          </p:cNvCxnSpPr>
          <p:nvPr/>
        </p:nvCxnSpPr>
        <p:spPr bwMode="auto">
          <a:xfrm flipH="1">
            <a:off x="5868988" y="3825875"/>
            <a:ext cx="2232025" cy="1368425"/>
          </a:xfrm>
          <a:prstGeom prst="straightConnector1">
            <a:avLst/>
          </a:prstGeom>
          <a:noFill/>
          <a:ln w="9525">
            <a:solidFill>
              <a:schemeClr val="tx1"/>
            </a:solidFill>
            <a:round/>
            <a:headEnd/>
            <a:tailEnd type="triangle" w="med" len="med"/>
          </a:ln>
          <a:effectLst/>
        </p:spPr>
      </p:cxnSp>
      <p:cxnSp>
        <p:nvCxnSpPr>
          <p:cNvPr id="296981" name="AutoShape 21"/>
          <p:cNvCxnSpPr>
            <a:cxnSpLocks noChangeShapeType="1"/>
            <a:stCxn id="296964" idx="4"/>
            <a:endCxn id="296966" idx="0"/>
          </p:cNvCxnSpPr>
          <p:nvPr/>
        </p:nvCxnSpPr>
        <p:spPr bwMode="auto">
          <a:xfrm flipH="1">
            <a:off x="5689600" y="2493963"/>
            <a:ext cx="215900" cy="2519362"/>
          </a:xfrm>
          <a:prstGeom prst="straightConnector1">
            <a:avLst/>
          </a:prstGeom>
          <a:noFill/>
          <a:ln w="9525">
            <a:solidFill>
              <a:schemeClr val="tx1"/>
            </a:solidFill>
            <a:round/>
            <a:headEnd/>
            <a:tailEnd type="triangle" w="med" len="med"/>
          </a:ln>
          <a:effectLst/>
        </p:spPr>
      </p:cxnSp>
      <p:cxnSp>
        <p:nvCxnSpPr>
          <p:cNvPr id="296982" name="AutoShape 22"/>
          <p:cNvCxnSpPr>
            <a:cxnSpLocks noChangeShapeType="1"/>
            <a:stCxn id="296965" idx="4"/>
            <a:endCxn id="296966" idx="1"/>
          </p:cNvCxnSpPr>
          <p:nvPr/>
        </p:nvCxnSpPr>
        <p:spPr bwMode="auto">
          <a:xfrm>
            <a:off x="5184775" y="3933825"/>
            <a:ext cx="376238" cy="1131888"/>
          </a:xfrm>
          <a:prstGeom prst="straightConnector1">
            <a:avLst/>
          </a:prstGeom>
          <a:noFill/>
          <a:ln w="9525">
            <a:solidFill>
              <a:schemeClr val="tx1"/>
            </a:solidFill>
            <a:round/>
            <a:headEnd/>
            <a:tailEnd type="triangle" w="med" len="med"/>
          </a:ln>
          <a:effectLst/>
        </p:spPr>
      </p:cxnSp>
      <p:sp>
        <p:nvSpPr>
          <p:cNvPr id="296983" name="Text Box 23"/>
          <p:cNvSpPr txBox="1">
            <a:spLocks noChangeArrowheads="1"/>
          </p:cNvSpPr>
          <p:nvPr/>
        </p:nvSpPr>
        <p:spPr bwMode="auto">
          <a:xfrm>
            <a:off x="7575550" y="2081213"/>
            <a:ext cx="1581150" cy="366712"/>
          </a:xfrm>
          <a:prstGeom prst="rect">
            <a:avLst/>
          </a:prstGeom>
          <a:noFill/>
          <a:ln w="9525">
            <a:noFill/>
            <a:miter lim="800000"/>
            <a:headEnd/>
            <a:tailEnd/>
          </a:ln>
          <a:effectLst/>
        </p:spPr>
        <p:txBody>
          <a:bodyPr wrap="none">
            <a:spAutoFit/>
          </a:bodyPr>
          <a:lstStyle/>
          <a:p>
            <a:r>
              <a:rPr lang="en-US" sz="1800"/>
              <a:t>Hidden cause</a:t>
            </a:r>
          </a:p>
        </p:txBody>
      </p:sp>
      <p:sp>
        <p:nvSpPr>
          <p:cNvPr id="296984" name="Text Box 24"/>
          <p:cNvSpPr txBox="1">
            <a:spLocks noChangeArrowheads="1"/>
          </p:cNvSpPr>
          <p:nvPr/>
        </p:nvSpPr>
        <p:spPr bwMode="auto">
          <a:xfrm>
            <a:off x="8008938" y="4960938"/>
            <a:ext cx="920750" cy="641350"/>
          </a:xfrm>
          <a:prstGeom prst="rect">
            <a:avLst/>
          </a:prstGeom>
          <a:noFill/>
          <a:ln w="9525">
            <a:noFill/>
            <a:miter lim="800000"/>
            <a:headEnd/>
            <a:tailEnd/>
          </a:ln>
          <a:effectLst/>
        </p:spPr>
        <p:txBody>
          <a:bodyPr wrap="none">
            <a:spAutoFit/>
          </a:bodyPr>
          <a:lstStyle/>
          <a:p>
            <a:r>
              <a:rPr lang="en-US" sz="1800"/>
              <a:t>Visible </a:t>
            </a:r>
          </a:p>
          <a:p>
            <a:r>
              <a:rPr lang="en-US" sz="1800"/>
              <a:t>effect</a:t>
            </a:r>
          </a:p>
        </p:txBody>
      </p:sp>
      <p:sp>
        <p:nvSpPr>
          <p:cNvPr id="296985" name="Oval 25"/>
          <p:cNvSpPr>
            <a:spLocks noChangeAspect="1" noChangeArrowheads="1"/>
          </p:cNvSpPr>
          <p:nvPr/>
        </p:nvSpPr>
        <p:spPr bwMode="auto">
          <a:xfrm>
            <a:off x="7235825" y="2133600"/>
            <a:ext cx="360363" cy="360363"/>
          </a:xfrm>
          <a:prstGeom prst="ellipse">
            <a:avLst/>
          </a:prstGeom>
          <a:solidFill>
            <a:schemeClr val="hlink"/>
          </a:solidFill>
          <a:ln w="9525">
            <a:solidFill>
              <a:schemeClr val="tx1"/>
            </a:solidFill>
            <a:round/>
            <a:headEnd/>
            <a:tailEnd/>
          </a:ln>
          <a:effectLst/>
        </p:spPr>
        <p:txBody>
          <a:bodyPr wrap="none" anchor="ctr"/>
          <a:lstStyle/>
          <a:p>
            <a:endParaRPr lang="en-US"/>
          </a:p>
        </p:txBody>
      </p:sp>
      <p:graphicFrame>
        <p:nvGraphicFramePr>
          <p:cNvPr id="296986" name="Object 26"/>
          <p:cNvGraphicFramePr>
            <a:graphicFrameLocks noChangeAspect="1"/>
          </p:cNvGraphicFramePr>
          <p:nvPr>
            <p:ph sz="half" idx="2"/>
          </p:nvPr>
        </p:nvGraphicFramePr>
        <p:xfrm>
          <a:off x="4864100" y="5734050"/>
          <a:ext cx="3811588" cy="1014413"/>
        </p:xfrm>
        <a:graphic>
          <a:graphicData uri="http://schemas.openxmlformats.org/presentationml/2006/ole">
            <p:oleObj spid="_x0000_s296986" name="Equation" r:id="rId4" imgW="1384200" imgH="368280" progId="Equation.3">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457200" y="44450"/>
            <a:ext cx="8229600" cy="1143000"/>
          </a:xfrm>
        </p:spPr>
        <p:txBody>
          <a:bodyPr/>
          <a:lstStyle/>
          <a:p>
            <a:r>
              <a:rPr lang="en-US"/>
              <a:t>Explaining away</a:t>
            </a:r>
          </a:p>
        </p:txBody>
      </p:sp>
      <p:sp>
        <p:nvSpPr>
          <p:cNvPr id="297987" name="Rectangle 3"/>
          <p:cNvSpPr>
            <a:spLocks noGrp="1" noChangeArrowheads="1"/>
          </p:cNvSpPr>
          <p:nvPr>
            <p:ph type="body" idx="1"/>
          </p:nvPr>
        </p:nvSpPr>
        <p:spPr>
          <a:xfrm>
            <a:off x="107950" y="1268413"/>
            <a:ext cx="8686800" cy="4857750"/>
          </a:xfrm>
        </p:spPr>
        <p:txBody>
          <a:bodyPr/>
          <a:lstStyle/>
          <a:p>
            <a:r>
              <a:rPr lang="en-US" sz="2400"/>
              <a:t>Even if two hidden causes are independent, they can become dependent when we observe an effect that they can both influence. </a:t>
            </a:r>
          </a:p>
          <a:p>
            <a:pPr lvl="1"/>
            <a:r>
              <a:rPr lang="en-US" sz="2400"/>
              <a:t>If we learn that there was an earthquake it reduces the probability that the house jumped because of a truck.</a:t>
            </a:r>
          </a:p>
        </p:txBody>
      </p:sp>
      <p:sp>
        <p:nvSpPr>
          <p:cNvPr id="297988" name="Oval 4"/>
          <p:cNvSpPr>
            <a:spLocks noChangeArrowheads="1"/>
          </p:cNvSpPr>
          <p:nvPr/>
        </p:nvSpPr>
        <p:spPr bwMode="auto">
          <a:xfrm>
            <a:off x="1331913" y="3500438"/>
            <a:ext cx="2592387" cy="100806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97989" name="Oval 5"/>
          <p:cNvSpPr>
            <a:spLocks noChangeArrowheads="1"/>
          </p:cNvSpPr>
          <p:nvPr/>
        </p:nvSpPr>
        <p:spPr bwMode="auto">
          <a:xfrm>
            <a:off x="5364163" y="3500438"/>
            <a:ext cx="2592387" cy="100806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97990" name="Oval 6"/>
          <p:cNvSpPr>
            <a:spLocks noChangeArrowheads="1"/>
          </p:cNvSpPr>
          <p:nvPr/>
        </p:nvSpPr>
        <p:spPr bwMode="auto">
          <a:xfrm>
            <a:off x="3275013" y="5516563"/>
            <a:ext cx="2592387" cy="100806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97991" name="Text Box 7"/>
          <p:cNvSpPr txBox="1">
            <a:spLocks noChangeArrowheads="1"/>
          </p:cNvSpPr>
          <p:nvPr/>
        </p:nvSpPr>
        <p:spPr bwMode="auto">
          <a:xfrm>
            <a:off x="1603375" y="3789363"/>
            <a:ext cx="1960563" cy="396875"/>
          </a:xfrm>
          <a:prstGeom prst="rect">
            <a:avLst/>
          </a:prstGeom>
          <a:noFill/>
          <a:ln w="9525">
            <a:noFill/>
            <a:miter lim="800000"/>
            <a:headEnd/>
            <a:tailEnd/>
          </a:ln>
          <a:effectLst/>
        </p:spPr>
        <p:txBody>
          <a:bodyPr wrap="none">
            <a:spAutoFit/>
          </a:bodyPr>
          <a:lstStyle/>
          <a:p>
            <a:r>
              <a:rPr lang="en-US" sz="2000">
                <a:solidFill>
                  <a:srgbClr val="3333CC"/>
                </a:solidFill>
              </a:rPr>
              <a:t>truck hits house</a:t>
            </a:r>
          </a:p>
        </p:txBody>
      </p:sp>
      <p:sp>
        <p:nvSpPr>
          <p:cNvPr id="297992" name="Text Box 8"/>
          <p:cNvSpPr txBox="1">
            <a:spLocks noChangeArrowheads="1"/>
          </p:cNvSpPr>
          <p:nvPr/>
        </p:nvSpPr>
        <p:spPr bwMode="auto">
          <a:xfrm>
            <a:off x="5867400" y="3789363"/>
            <a:ext cx="1454150" cy="396875"/>
          </a:xfrm>
          <a:prstGeom prst="rect">
            <a:avLst/>
          </a:prstGeom>
          <a:noFill/>
          <a:ln w="9525">
            <a:noFill/>
            <a:miter lim="800000"/>
            <a:headEnd/>
            <a:tailEnd/>
          </a:ln>
          <a:effectLst/>
        </p:spPr>
        <p:txBody>
          <a:bodyPr wrap="none">
            <a:spAutoFit/>
          </a:bodyPr>
          <a:lstStyle/>
          <a:p>
            <a:r>
              <a:rPr lang="en-US" sz="2000">
                <a:solidFill>
                  <a:srgbClr val="3333CC"/>
                </a:solidFill>
              </a:rPr>
              <a:t>earthquake</a:t>
            </a:r>
          </a:p>
        </p:txBody>
      </p:sp>
      <p:sp>
        <p:nvSpPr>
          <p:cNvPr id="297993" name="Text Box 9"/>
          <p:cNvSpPr txBox="1">
            <a:spLocks noChangeArrowheads="1"/>
          </p:cNvSpPr>
          <p:nvPr/>
        </p:nvSpPr>
        <p:spPr bwMode="auto">
          <a:xfrm>
            <a:off x="3708400" y="5876925"/>
            <a:ext cx="1727200" cy="3968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house jumps</a:t>
            </a:r>
          </a:p>
        </p:txBody>
      </p:sp>
      <p:sp>
        <p:nvSpPr>
          <p:cNvPr id="297994" name="Line 10"/>
          <p:cNvSpPr>
            <a:spLocks noChangeShapeType="1"/>
          </p:cNvSpPr>
          <p:nvPr/>
        </p:nvSpPr>
        <p:spPr bwMode="auto">
          <a:xfrm>
            <a:off x="3132138" y="4508500"/>
            <a:ext cx="792162" cy="1008063"/>
          </a:xfrm>
          <a:prstGeom prst="line">
            <a:avLst/>
          </a:prstGeom>
          <a:noFill/>
          <a:ln w="28575">
            <a:solidFill>
              <a:schemeClr val="tx1"/>
            </a:solidFill>
            <a:round/>
            <a:headEnd/>
            <a:tailEnd type="triangle" w="med" len="med"/>
          </a:ln>
          <a:effectLst/>
        </p:spPr>
        <p:txBody>
          <a:bodyPr/>
          <a:lstStyle/>
          <a:p>
            <a:endParaRPr lang="en-US"/>
          </a:p>
        </p:txBody>
      </p:sp>
      <p:sp>
        <p:nvSpPr>
          <p:cNvPr id="297995" name="Line 11"/>
          <p:cNvSpPr>
            <a:spLocks noChangeShapeType="1"/>
          </p:cNvSpPr>
          <p:nvPr/>
        </p:nvSpPr>
        <p:spPr bwMode="auto">
          <a:xfrm flipH="1">
            <a:off x="5364163" y="4508500"/>
            <a:ext cx="792162" cy="1081088"/>
          </a:xfrm>
          <a:prstGeom prst="line">
            <a:avLst/>
          </a:prstGeom>
          <a:noFill/>
          <a:ln w="28575">
            <a:solidFill>
              <a:schemeClr val="tx1"/>
            </a:solidFill>
            <a:round/>
            <a:headEnd/>
            <a:tailEnd type="triangle" w="med" len="med"/>
          </a:ln>
          <a:effectLst/>
        </p:spPr>
        <p:txBody>
          <a:bodyPr/>
          <a:lstStyle/>
          <a:p>
            <a:endParaRPr lang="en-US"/>
          </a:p>
        </p:txBody>
      </p:sp>
      <p:sp>
        <p:nvSpPr>
          <p:cNvPr id="297996" name="Line 12"/>
          <p:cNvSpPr>
            <a:spLocks noChangeShapeType="1"/>
          </p:cNvSpPr>
          <p:nvPr/>
        </p:nvSpPr>
        <p:spPr bwMode="auto">
          <a:xfrm>
            <a:off x="2484438" y="6021388"/>
            <a:ext cx="792162" cy="0"/>
          </a:xfrm>
          <a:prstGeom prst="line">
            <a:avLst/>
          </a:prstGeom>
          <a:noFill/>
          <a:ln w="28575">
            <a:solidFill>
              <a:srgbClr val="FF0000"/>
            </a:solidFill>
            <a:round/>
            <a:headEnd/>
            <a:tailEnd type="triangle" w="med" len="med"/>
          </a:ln>
          <a:effectLst/>
        </p:spPr>
        <p:txBody>
          <a:bodyPr/>
          <a:lstStyle/>
          <a:p>
            <a:endParaRPr lang="en-US"/>
          </a:p>
        </p:txBody>
      </p:sp>
      <p:sp>
        <p:nvSpPr>
          <p:cNvPr id="297997" name="Line 13"/>
          <p:cNvSpPr>
            <a:spLocks noChangeShapeType="1"/>
          </p:cNvSpPr>
          <p:nvPr/>
        </p:nvSpPr>
        <p:spPr bwMode="auto">
          <a:xfrm>
            <a:off x="539750" y="4005263"/>
            <a:ext cx="792163" cy="0"/>
          </a:xfrm>
          <a:prstGeom prst="line">
            <a:avLst/>
          </a:prstGeom>
          <a:noFill/>
          <a:ln w="28575">
            <a:solidFill>
              <a:srgbClr val="FF0000"/>
            </a:solidFill>
            <a:round/>
            <a:headEnd/>
            <a:tailEnd type="triangle" w="med" len="med"/>
          </a:ln>
          <a:effectLst/>
        </p:spPr>
        <p:txBody>
          <a:bodyPr/>
          <a:lstStyle/>
          <a:p>
            <a:endParaRPr lang="en-US"/>
          </a:p>
        </p:txBody>
      </p:sp>
      <p:sp>
        <p:nvSpPr>
          <p:cNvPr id="297998" name="Line 14"/>
          <p:cNvSpPr>
            <a:spLocks noChangeShapeType="1"/>
          </p:cNvSpPr>
          <p:nvPr/>
        </p:nvSpPr>
        <p:spPr bwMode="auto">
          <a:xfrm>
            <a:off x="4572000" y="4005263"/>
            <a:ext cx="792163" cy="0"/>
          </a:xfrm>
          <a:prstGeom prst="line">
            <a:avLst/>
          </a:prstGeom>
          <a:noFill/>
          <a:ln w="28575">
            <a:solidFill>
              <a:srgbClr val="FF0000"/>
            </a:solidFill>
            <a:round/>
            <a:headEnd/>
            <a:tailEnd type="triangle" w="med" len="med"/>
          </a:ln>
          <a:effectLst/>
        </p:spPr>
        <p:txBody>
          <a:bodyPr/>
          <a:lstStyle/>
          <a:p>
            <a:endParaRPr lang="en-US"/>
          </a:p>
        </p:txBody>
      </p:sp>
      <p:sp>
        <p:nvSpPr>
          <p:cNvPr id="297999" name="Text Box 15"/>
          <p:cNvSpPr txBox="1">
            <a:spLocks noChangeArrowheads="1"/>
          </p:cNvSpPr>
          <p:nvPr/>
        </p:nvSpPr>
        <p:spPr bwMode="auto">
          <a:xfrm>
            <a:off x="2987675" y="4868863"/>
            <a:ext cx="504825" cy="396875"/>
          </a:xfrm>
          <a:prstGeom prst="rect">
            <a:avLst/>
          </a:prstGeom>
          <a:noFill/>
          <a:ln w="9525">
            <a:noFill/>
            <a:miter lim="800000"/>
            <a:headEnd/>
            <a:tailEnd/>
          </a:ln>
          <a:effectLst/>
        </p:spPr>
        <p:txBody>
          <a:bodyPr>
            <a:spAutoFit/>
          </a:bodyPr>
          <a:lstStyle/>
          <a:p>
            <a:pPr>
              <a:spcBef>
                <a:spcPct val="50000"/>
              </a:spcBef>
            </a:pPr>
            <a:r>
              <a:rPr lang="en-US" sz="2000"/>
              <a:t>20</a:t>
            </a:r>
          </a:p>
        </p:txBody>
      </p:sp>
      <p:sp>
        <p:nvSpPr>
          <p:cNvPr id="298000" name="Text Box 16"/>
          <p:cNvSpPr txBox="1">
            <a:spLocks noChangeArrowheads="1"/>
          </p:cNvSpPr>
          <p:nvPr/>
        </p:nvSpPr>
        <p:spPr bwMode="auto">
          <a:xfrm>
            <a:off x="5722938" y="4868863"/>
            <a:ext cx="504825" cy="396875"/>
          </a:xfrm>
          <a:prstGeom prst="rect">
            <a:avLst/>
          </a:prstGeom>
          <a:noFill/>
          <a:ln w="9525">
            <a:noFill/>
            <a:miter lim="800000"/>
            <a:headEnd/>
            <a:tailEnd/>
          </a:ln>
          <a:effectLst/>
        </p:spPr>
        <p:txBody>
          <a:bodyPr>
            <a:spAutoFit/>
          </a:bodyPr>
          <a:lstStyle/>
          <a:p>
            <a:pPr>
              <a:spcBef>
                <a:spcPct val="50000"/>
              </a:spcBef>
            </a:pPr>
            <a:r>
              <a:rPr lang="en-US" sz="2000"/>
              <a:t>20</a:t>
            </a:r>
          </a:p>
        </p:txBody>
      </p:sp>
      <p:sp>
        <p:nvSpPr>
          <p:cNvPr id="298001" name="Text Box 17"/>
          <p:cNvSpPr txBox="1">
            <a:spLocks noChangeArrowheads="1"/>
          </p:cNvSpPr>
          <p:nvPr/>
        </p:nvSpPr>
        <p:spPr bwMode="auto">
          <a:xfrm>
            <a:off x="2555875" y="5624513"/>
            <a:ext cx="720725" cy="396875"/>
          </a:xfrm>
          <a:prstGeom prst="rect">
            <a:avLst/>
          </a:prstGeom>
          <a:noFill/>
          <a:ln w="9525">
            <a:noFill/>
            <a:miter lim="800000"/>
            <a:headEnd/>
            <a:tailEnd/>
          </a:ln>
          <a:effectLst/>
        </p:spPr>
        <p:txBody>
          <a:bodyPr>
            <a:spAutoFit/>
          </a:bodyPr>
          <a:lstStyle/>
          <a:p>
            <a:pPr>
              <a:spcBef>
                <a:spcPct val="50000"/>
              </a:spcBef>
            </a:pPr>
            <a:r>
              <a:rPr lang="en-US" sz="2000"/>
              <a:t>-20</a:t>
            </a:r>
          </a:p>
        </p:txBody>
      </p:sp>
      <p:sp>
        <p:nvSpPr>
          <p:cNvPr id="298002" name="Text Box 18"/>
          <p:cNvSpPr txBox="1">
            <a:spLocks noChangeArrowheads="1"/>
          </p:cNvSpPr>
          <p:nvPr/>
        </p:nvSpPr>
        <p:spPr bwMode="auto">
          <a:xfrm>
            <a:off x="755650" y="3608388"/>
            <a:ext cx="720725" cy="396875"/>
          </a:xfrm>
          <a:prstGeom prst="rect">
            <a:avLst/>
          </a:prstGeom>
          <a:noFill/>
          <a:ln w="9525">
            <a:noFill/>
            <a:miter lim="800000"/>
            <a:headEnd/>
            <a:tailEnd/>
          </a:ln>
          <a:effectLst/>
        </p:spPr>
        <p:txBody>
          <a:bodyPr>
            <a:spAutoFit/>
          </a:bodyPr>
          <a:lstStyle/>
          <a:p>
            <a:pPr>
              <a:spcBef>
                <a:spcPct val="50000"/>
              </a:spcBef>
            </a:pPr>
            <a:r>
              <a:rPr lang="en-US" sz="2000"/>
              <a:t>-10</a:t>
            </a:r>
          </a:p>
        </p:txBody>
      </p:sp>
      <p:sp>
        <p:nvSpPr>
          <p:cNvPr id="298003" name="Text Box 19"/>
          <p:cNvSpPr txBox="1">
            <a:spLocks noChangeArrowheads="1"/>
          </p:cNvSpPr>
          <p:nvPr/>
        </p:nvSpPr>
        <p:spPr bwMode="auto">
          <a:xfrm>
            <a:off x="4787900" y="3608388"/>
            <a:ext cx="720725" cy="396875"/>
          </a:xfrm>
          <a:prstGeom prst="rect">
            <a:avLst/>
          </a:prstGeom>
          <a:noFill/>
          <a:ln w="9525">
            <a:noFill/>
            <a:miter lim="800000"/>
            <a:headEnd/>
            <a:tailEnd/>
          </a:ln>
          <a:effectLst/>
        </p:spPr>
        <p:txBody>
          <a:bodyPr>
            <a:spAutoFit/>
          </a:bodyPr>
          <a:lstStyle/>
          <a:p>
            <a:pPr>
              <a:spcBef>
                <a:spcPct val="50000"/>
              </a:spcBef>
            </a:pPr>
            <a:r>
              <a:rPr lang="en-US" sz="2000"/>
              <a:t>-10</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r>
              <a:rPr lang="en-US"/>
              <a:t>An apparently crazy idea</a:t>
            </a:r>
          </a:p>
        </p:txBody>
      </p:sp>
      <p:sp>
        <p:nvSpPr>
          <p:cNvPr id="299011" name="Rectangle 3"/>
          <p:cNvSpPr>
            <a:spLocks noGrp="1" noChangeArrowheads="1"/>
          </p:cNvSpPr>
          <p:nvPr>
            <p:ph type="body" idx="1"/>
          </p:nvPr>
        </p:nvSpPr>
        <p:spPr>
          <a:xfrm>
            <a:off x="457200" y="1600200"/>
            <a:ext cx="8229600" cy="4924425"/>
          </a:xfrm>
        </p:spPr>
        <p:txBody>
          <a:bodyPr/>
          <a:lstStyle/>
          <a:p>
            <a:r>
              <a:rPr lang="en-US" sz="2400"/>
              <a:t>Its hard to learn stochastic generative models that use non-linear distributed representations. This is because its hard to infer (or sample from) the posterior distribution over the hidden variables.</a:t>
            </a:r>
          </a:p>
          <a:p>
            <a:r>
              <a:rPr lang="en-US" sz="2400">
                <a:solidFill>
                  <a:srgbClr val="3333CC"/>
                </a:solidFill>
              </a:rPr>
              <a:t>Crazy idea:</a:t>
            </a:r>
            <a:r>
              <a:rPr lang="en-US" sz="2400"/>
              <a:t> do inference wrong.</a:t>
            </a:r>
          </a:p>
          <a:p>
            <a:pPr lvl="1"/>
            <a:r>
              <a:rPr lang="en-US" sz="2400"/>
              <a:t>Maybe learning will still work</a:t>
            </a:r>
          </a:p>
          <a:p>
            <a:pPr lvl="1"/>
            <a:r>
              <a:rPr lang="en-US" sz="2400"/>
              <a:t>Can we find an objective function that is:</a:t>
            </a:r>
          </a:p>
          <a:p>
            <a:pPr lvl="2"/>
            <a:r>
              <a:rPr lang="en-US" sz="2000"/>
              <a:t>Easy to optimize because it does not require correct inference.</a:t>
            </a:r>
          </a:p>
          <a:p>
            <a:pPr lvl="2"/>
            <a:r>
              <a:rPr lang="en-US" sz="2000"/>
              <a:t>Easy to justify  because it makes a sensible trade-off.</a:t>
            </a:r>
          </a:p>
          <a:p>
            <a:pPr lvl="2"/>
            <a:r>
              <a:rPr lang="en-US" sz="2000"/>
              <a:t>Has deep connections to statistical physics and information theory.</a:t>
            </a:r>
          </a:p>
          <a:p>
            <a:endParaRPr lang="en-US" sz="2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xfrm>
            <a:off x="457200" y="115888"/>
            <a:ext cx="8229600" cy="1143000"/>
          </a:xfrm>
        </p:spPr>
        <p:txBody>
          <a:bodyPr/>
          <a:lstStyle/>
          <a:p>
            <a:r>
              <a:rPr lang="en-US"/>
              <a:t>Approximate inference </a:t>
            </a:r>
          </a:p>
        </p:txBody>
      </p:sp>
      <p:sp>
        <p:nvSpPr>
          <p:cNvPr id="300035" name="Rectangle 3"/>
          <p:cNvSpPr>
            <a:spLocks noGrp="1" noChangeArrowheads="1"/>
          </p:cNvSpPr>
          <p:nvPr>
            <p:ph type="body" idx="1"/>
          </p:nvPr>
        </p:nvSpPr>
        <p:spPr>
          <a:xfrm>
            <a:off x="457200" y="1268413"/>
            <a:ext cx="8229600" cy="5589587"/>
          </a:xfrm>
        </p:spPr>
        <p:txBody>
          <a:bodyPr/>
          <a:lstStyle/>
          <a:p>
            <a:pPr>
              <a:lnSpc>
                <a:spcPct val="80000"/>
              </a:lnSpc>
            </a:pPr>
            <a:r>
              <a:rPr lang="en-US" sz="2400"/>
              <a:t>For models that use distributed non-linear representations, it is intractable to compute the exact posterior distribution over hidden configurations. So what happens if we use a tractable approximation to the posterior?</a:t>
            </a:r>
          </a:p>
          <a:p>
            <a:pPr lvl="1">
              <a:lnSpc>
                <a:spcPct val="80000"/>
              </a:lnSpc>
            </a:pPr>
            <a:r>
              <a:rPr lang="en-US" sz="2400"/>
              <a:t>e.g. assume the posterior over hidden configurations for each datavector factorizes into a product of distributions for each separate hidden cause.</a:t>
            </a:r>
          </a:p>
          <a:p>
            <a:pPr>
              <a:lnSpc>
                <a:spcPct val="80000"/>
              </a:lnSpc>
            </a:pPr>
            <a:endParaRPr lang="en-US" sz="2400"/>
          </a:p>
          <a:p>
            <a:pPr>
              <a:lnSpc>
                <a:spcPct val="80000"/>
              </a:lnSpc>
            </a:pPr>
            <a:r>
              <a:rPr lang="en-US" sz="2400"/>
              <a:t>If we use this approximation for learning, there is no guarantee that learning will increase the probability that the model would generate the observed data.</a:t>
            </a:r>
          </a:p>
          <a:p>
            <a:pPr>
              <a:lnSpc>
                <a:spcPct val="80000"/>
              </a:lnSpc>
            </a:pPr>
            <a:endParaRPr lang="en-US" sz="2400"/>
          </a:p>
          <a:p>
            <a:pPr>
              <a:lnSpc>
                <a:spcPct val="80000"/>
              </a:lnSpc>
            </a:pPr>
            <a:r>
              <a:rPr lang="en-US" sz="2400"/>
              <a:t>But maybe we can find a different and sensible objective function that is </a:t>
            </a:r>
            <a:r>
              <a:rPr lang="en-US" sz="2400">
                <a:solidFill>
                  <a:schemeClr val="hlink"/>
                </a:solidFill>
              </a:rPr>
              <a:t>guaranteed</a:t>
            </a:r>
            <a:r>
              <a:rPr lang="en-US" sz="2400"/>
              <a:t> to improve at each update of the parameters.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r>
              <a:rPr lang="en-US" sz="3200"/>
              <a:t>A trade-off between how well the model fits the data and the accuracy of inference</a:t>
            </a:r>
          </a:p>
        </p:txBody>
      </p:sp>
      <p:graphicFrame>
        <p:nvGraphicFramePr>
          <p:cNvPr id="301059" name="Object 3"/>
          <p:cNvGraphicFramePr>
            <a:graphicFrameLocks noChangeAspect="1"/>
          </p:cNvGraphicFramePr>
          <p:nvPr>
            <p:ph sz="half" idx="1"/>
          </p:nvPr>
        </p:nvGraphicFramePr>
        <p:xfrm>
          <a:off x="5089525" y="4068763"/>
          <a:ext cx="114300" cy="215900"/>
        </p:xfrm>
        <a:graphic>
          <a:graphicData uri="http://schemas.openxmlformats.org/presentationml/2006/ole">
            <p:oleObj spid="_x0000_s301059" name="Equation" r:id="rId4" imgW="114120" imgH="215640" progId="Equation.3">
              <p:embed/>
            </p:oleObj>
          </a:graphicData>
        </a:graphic>
      </p:graphicFrame>
      <p:sp>
        <p:nvSpPr>
          <p:cNvPr id="301060" name="Rectangle 4"/>
          <p:cNvSpPr>
            <a:spLocks noGrp="1" noChangeArrowheads="1"/>
          </p:cNvSpPr>
          <p:nvPr>
            <p:ph type="body" sz="half" idx="2"/>
          </p:nvPr>
        </p:nvSpPr>
        <p:spPr>
          <a:xfrm>
            <a:off x="457200" y="4194175"/>
            <a:ext cx="8229600" cy="2187575"/>
          </a:xfrm>
        </p:spPr>
        <p:txBody>
          <a:bodyPr/>
          <a:lstStyle/>
          <a:p>
            <a:pPr>
              <a:buFontTx/>
              <a:buNone/>
            </a:pPr>
            <a:endParaRPr lang="en-US" sz="2400">
              <a:solidFill>
                <a:srgbClr val="FF0000"/>
              </a:solidFill>
            </a:endParaRPr>
          </a:p>
          <a:p>
            <a:endParaRPr lang="en-US" sz="2400">
              <a:solidFill>
                <a:srgbClr val="FF0000"/>
              </a:solidFill>
            </a:endParaRPr>
          </a:p>
          <a:p>
            <a:pPr>
              <a:buFontTx/>
              <a:buNone/>
            </a:pPr>
            <a:endParaRPr lang="en-US" sz="2400">
              <a:solidFill>
                <a:srgbClr val="FF0000"/>
              </a:solidFill>
            </a:endParaRPr>
          </a:p>
          <a:p>
            <a:pPr>
              <a:buFontTx/>
              <a:buNone/>
            </a:pPr>
            <a:r>
              <a:rPr lang="en-US" sz="2400"/>
              <a:t>    This makes it feasible to fit very complicated models, but the approximations that are tractable may be poor.</a:t>
            </a:r>
          </a:p>
        </p:txBody>
      </p:sp>
      <p:graphicFrame>
        <p:nvGraphicFramePr>
          <p:cNvPr id="301061" name="Object 5"/>
          <p:cNvGraphicFramePr>
            <a:graphicFrameLocks noChangeAspect="1"/>
          </p:cNvGraphicFramePr>
          <p:nvPr>
            <p:ph sz="quarter" idx="4294967295"/>
          </p:nvPr>
        </p:nvGraphicFramePr>
        <p:xfrm>
          <a:off x="8507413" y="2090738"/>
          <a:ext cx="636587" cy="1203325"/>
        </p:xfrm>
        <a:graphic>
          <a:graphicData uri="http://schemas.openxmlformats.org/presentationml/2006/ole">
            <p:oleObj spid="_x0000_s301061" name="Equation" r:id="rId5" imgW="114120" imgH="215640" progId="Equation.3">
              <p:embed/>
            </p:oleObj>
          </a:graphicData>
        </a:graphic>
      </p:graphicFrame>
      <p:graphicFrame>
        <p:nvGraphicFramePr>
          <p:cNvPr id="301062" name="Object 6"/>
          <p:cNvGraphicFramePr>
            <a:graphicFrameLocks noChangeAspect="1"/>
          </p:cNvGraphicFramePr>
          <p:nvPr/>
        </p:nvGraphicFramePr>
        <p:xfrm>
          <a:off x="996950" y="3051175"/>
          <a:ext cx="7183438" cy="1103313"/>
        </p:xfrm>
        <a:graphic>
          <a:graphicData uri="http://schemas.openxmlformats.org/presentationml/2006/ole">
            <p:oleObj spid="_x0000_s301062" name="Equation" r:id="rId6" imgW="2692080" imgH="393480" progId="Equation.3">
              <p:embed/>
            </p:oleObj>
          </a:graphicData>
        </a:graphic>
      </p:graphicFrame>
      <p:sp>
        <p:nvSpPr>
          <p:cNvPr id="301063" name="Text Box 7"/>
          <p:cNvSpPr txBox="1">
            <a:spLocks noChangeArrowheads="1"/>
          </p:cNvSpPr>
          <p:nvPr/>
        </p:nvSpPr>
        <p:spPr bwMode="auto">
          <a:xfrm>
            <a:off x="2482850" y="4337050"/>
            <a:ext cx="2879725" cy="822325"/>
          </a:xfrm>
          <a:prstGeom prst="rect">
            <a:avLst/>
          </a:prstGeom>
          <a:noFill/>
          <a:ln w="9525">
            <a:noFill/>
            <a:miter lim="800000"/>
            <a:headEnd/>
            <a:tailEnd/>
          </a:ln>
          <a:effectLst/>
        </p:spPr>
        <p:txBody>
          <a:bodyPr>
            <a:spAutoFit/>
          </a:bodyPr>
          <a:lstStyle/>
          <a:p>
            <a:pPr>
              <a:spcBef>
                <a:spcPct val="50000"/>
              </a:spcBef>
            </a:pPr>
            <a:r>
              <a:rPr lang="en-US" sz="2400">
                <a:solidFill>
                  <a:srgbClr val="009900"/>
                </a:solidFill>
              </a:rPr>
              <a:t>How well the model fits the data</a:t>
            </a:r>
            <a:endParaRPr lang="en-US">
              <a:solidFill>
                <a:srgbClr val="009900"/>
              </a:solidFill>
            </a:endParaRPr>
          </a:p>
        </p:txBody>
      </p:sp>
      <p:sp>
        <p:nvSpPr>
          <p:cNvPr id="301064" name="Text Box 8"/>
          <p:cNvSpPr txBox="1">
            <a:spLocks noChangeArrowheads="1"/>
          </p:cNvSpPr>
          <p:nvPr/>
        </p:nvSpPr>
        <p:spPr bwMode="auto">
          <a:xfrm>
            <a:off x="5651500" y="4337050"/>
            <a:ext cx="2447925" cy="822325"/>
          </a:xfrm>
          <a:prstGeom prst="rect">
            <a:avLst/>
          </a:prstGeom>
          <a:solidFill>
            <a:schemeClr val="bg1"/>
          </a:solidFill>
          <a:ln w="9525">
            <a:noFill/>
            <a:miter lim="800000"/>
            <a:headEnd/>
            <a:tailEnd/>
          </a:ln>
          <a:effectLst/>
        </p:spPr>
        <p:txBody>
          <a:bodyPr>
            <a:spAutoFit/>
          </a:bodyPr>
          <a:lstStyle/>
          <a:p>
            <a:pPr>
              <a:spcBef>
                <a:spcPct val="50000"/>
              </a:spcBef>
            </a:pPr>
            <a:r>
              <a:rPr lang="en-US" sz="2400">
                <a:solidFill>
                  <a:srgbClr val="FF0000"/>
                </a:solidFill>
              </a:rPr>
              <a:t>The inaccuracy of inference</a:t>
            </a:r>
            <a:endParaRPr lang="en-US">
              <a:solidFill>
                <a:srgbClr val="FF0000"/>
              </a:solidFill>
            </a:endParaRPr>
          </a:p>
        </p:txBody>
      </p:sp>
      <p:sp>
        <p:nvSpPr>
          <p:cNvPr id="301065" name="AutoShape 9"/>
          <p:cNvSpPr>
            <a:spLocks noChangeArrowheads="1"/>
          </p:cNvSpPr>
          <p:nvPr/>
        </p:nvSpPr>
        <p:spPr bwMode="auto">
          <a:xfrm rot="16200000">
            <a:off x="3346450" y="3976688"/>
            <a:ext cx="647700" cy="215900"/>
          </a:xfrm>
          <a:prstGeom prst="rightArrow">
            <a:avLst>
              <a:gd name="adj1" fmla="val 50000"/>
              <a:gd name="adj2" fmla="val 75000"/>
            </a:avLst>
          </a:prstGeom>
          <a:solidFill>
            <a:srgbClr val="009900"/>
          </a:solidFill>
          <a:ln w="9525">
            <a:solidFill>
              <a:schemeClr val="tx1"/>
            </a:solidFill>
            <a:miter lim="800000"/>
            <a:headEnd/>
            <a:tailEnd/>
          </a:ln>
          <a:effectLst/>
        </p:spPr>
        <p:txBody>
          <a:bodyPr wrap="none" anchor="ctr"/>
          <a:lstStyle/>
          <a:p>
            <a:endParaRPr lang="en-US"/>
          </a:p>
        </p:txBody>
      </p:sp>
      <p:sp>
        <p:nvSpPr>
          <p:cNvPr id="301066" name="AutoShape 10"/>
          <p:cNvSpPr>
            <a:spLocks noChangeArrowheads="1"/>
          </p:cNvSpPr>
          <p:nvPr/>
        </p:nvSpPr>
        <p:spPr bwMode="auto">
          <a:xfrm rot="16200000">
            <a:off x="6443663" y="3976688"/>
            <a:ext cx="647700" cy="215900"/>
          </a:xfrm>
          <a:prstGeom prst="rightArrow">
            <a:avLst>
              <a:gd name="adj1" fmla="val 50000"/>
              <a:gd name="adj2" fmla="val 75000"/>
            </a:avLst>
          </a:prstGeom>
          <a:solidFill>
            <a:schemeClr val="hlink"/>
          </a:solidFill>
          <a:ln w="9525">
            <a:solidFill>
              <a:schemeClr val="tx1"/>
            </a:solidFill>
            <a:miter lim="800000"/>
            <a:headEnd/>
            <a:tailEnd/>
          </a:ln>
          <a:effectLst/>
        </p:spPr>
        <p:txBody>
          <a:bodyPr wrap="none" anchor="ctr"/>
          <a:lstStyle/>
          <a:p>
            <a:endParaRPr lang="en-US"/>
          </a:p>
        </p:txBody>
      </p:sp>
      <p:sp>
        <p:nvSpPr>
          <p:cNvPr id="301067" name="Text Box 11"/>
          <p:cNvSpPr txBox="1">
            <a:spLocks noChangeArrowheads="1"/>
          </p:cNvSpPr>
          <p:nvPr/>
        </p:nvSpPr>
        <p:spPr bwMode="auto">
          <a:xfrm>
            <a:off x="1042988" y="2135188"/>
            <a:ext cx="1466850" cy="396875"/>
          </a:xfrm>
          <a:prstGeom prst="rect">
            <a:avLst/>
          </a:prstGeom>
          <a:noFill/>
          <a:ln w="9525">
            <a:noFill/>
            <a:miter lim="800000"/>
            <a:headEnd/>
            <a:tailEnd/>
          </a:ln>
          <a:effectLst/>
        </p:spPr>
        <p:txBody>
          <a:bodyPr wrap="none">
            <a:spAutoFit/>
          </a:bodyPr>
          <a:lstStyle/>
          <a:p>
            <a:r>
              <a:rPr lang="en-US" sz="2000">
                <a:solidFill>
                  <a:srgbClr val="000099"/>
                </a:solidFill>
              </a:rPr>
              <a:t>parameters</a:t>
            </a:r>
            <a:endParaRPr lang="en-US">
              <a:solidFill>
                <a:srgbClr val="000099"/>
              </a:solidFill>
            </a:endParaRPr>
          </a:p>
        </p:txBody>
      </p:sp>
      <p:sp>
        <p:nvSpPr>
          <p:cNvPr id="301068" name="Text Box 12"/>
          <p:cNvSpPr txBox="1">
            <a:spLocks noChangeArrowheads="1"/>
          </p:cNvSpPr>
          <p:nvPr/>
        </p:nvSpPr>
        <p:spPr bwMode="auto">
          <a:xfrm>
            <a:off x="3706813" y="2135188"/>
            <a:ext cx="792162" cy="396875"/>
          </a:xfrm>
          <a:prstGeom prst="rect">
            <a:avLst/>
          </a:prstGeom>
          <a:noFill/>
          <a:ln w="9525">
            <a:noFill/>
            <a:miter lim="800000"/>
            <a:headEnd/>
            <a:tailEnd/>
          </a:ln>
          <a:effectLst/>
        </p:spPr>
        <p:txBody>
          <a:bodyPr>
            <a:spAutoFit/>
          </a:bodyPr>
          <a:lstStyle/>
          <a:p>
            <a:pPr>
              <a:spcBef>
                <a:spcPct val="50000"/>
              </a:spcBef>
            </a:pPr>
            <a:r>
              <a:rPr lang="en-US" sz="2000">
                <a:solidFill>
                  <a:srgbClr val="000099"/>
                </a:solidFill>
              </a:rPr>
              <a:t>data</a:t>
            </a:r>
            <a:endParaRPr lang="en-US">
              <a:solidFill>
                <a:srgbClr val="000099"/>
              </a:solidFill>
            </a:endParaRPr>
          </a:p>
        </p:txBody>
      </p:sp>
      <p:sp>
        <p:nvSpPr>
          <p:cNvPr id="301069" name="Text Box 13"/>
          <p:cNvSpPr txBox="1">
            <a:spLocks noChangeArrowheads="1"/>
          </p:cNvSpPr>
          <p:nvPr/>
        </p:nvSpPr>
        <p:spPr bwMode="auto">
          <a:xfrm>
            <a:off x="4859338" y="1558925"/>
            <a:ext cx="1871662" cy="1006475"/>
          </a:xfrm>
          <a:prstGeom prst="rect">
            <a:avLst/>
          </a:prstGeom>
          <a:noFill/>
          <a:ln w="9525">
            <a:noFill/>
            <a:miter lim="800000"/>
            <a:headEnd/>
            <a:tailEnd/>
          </a:ln>
          <a:effectLst/>
        </p:spPr>
        <p:txBody>
          <a:bodyPr>
            <a:spAutoFit/>
          </a:bodyPr>
          <a:lstStyle/>
          <a:p>
            <a:pPr>
              <a:spcBef>
                <a:spcPct val="50000"/>
              </a:spcBef>
            </a:pPr>
            <a:r>
              <a:rPr lang="en-US" sz="2000">
                <a:solidFill>
                  <a:srgbClr val="000099"/>
                </a:solidFill>
              </a:rPr>
              <a:t>approximating posterior distribution</a:t>
            </a:r>
            <a:endParaRPr lang="en-US">
              <a:solidFill>
                <a:srgbClr val="000099"/>
              </a:solidFill>
            </a:endParaRPr>
          </a:p>
        </p:txBody>
      </p:sp>
      <p:sp>
        <p:nvSpPr>
          <p:cNvPr id="301070" name="Text Box 14"/>
          <p:cNvSpPr txBox="1">
            <a:spLocks noChangeArrowheads="1"/>
          </p:cNvSpPr>
          <p:nvPr/>
        </p:nvSpPr>
        <p:spPr bwMode="auto">
          <a:xfrm>
            <a:off x="6926263" y="1558925"/>
            <a:ext cx="1533525" cy="1006475"/>
          </a:xfrm>
          <a:prstGeom prst="rect">
            <a:avLst/>
          </a:prstGeom>
          <a:noFill/>
          <a:ln w="9525">
            <a:noFill/>
            <a:miter lim="800000"/>
            <a:headEnd/>
            <a:tailEnd/>
          </a:ln>
          <a:effectLst/>
        </p:spPr>
        <p:txBody>
          <a:bodyPr>
            <a:spAutoFit/>
          </a:bodyPr>
          <a:lstStyle/>
          <a:p>
            <a:r>
              <a:rPr lang="en-US" sz="2000">
                <a:solidFill>
                  <a:srgbClr val="000099"/>
                </a:solidFill>
              </a:rPr>
              <a:t>true  posterior distribution</a:t>
            </a:r>
            <a:endParaRPr lang="en-US">
              <a:solidFill>
                <a:srgbClr val="000099"/>
              </a:solidFill>
            </a:endParaRPr>
          </a:p>
        </p:txBody>
      </p:sp>
      <p:sp>
        <p:nvSpPr>
          <p:cNvPr id="301071" name="AutoShape 15"/>
          <p:cNvSpPr>
            <a:spLocks noChangeArrowheads="1"/>
          </p:cNvSpPr>
          <p:nvPr/>
        </p:nvSpPr>
        <p:spPr bwMode="auto">
          <a:xfrm rot="5400000">
            <a:off x="1510506" y="2747169"/>
            <a:ext cx="576263" cy="73025"/>
          </a:xfrm>
          <a:prstGeom prst="rightArrow">
            <a:avLst>
              <a:gd name="adj1" fmla="val 50000"/>
              <a:gd name="adj2" fmla="val 197283"/>
            </a:avLst>
          </a:prstGeom>
          <a:solidFill>
            <a:schemeClr val="accent2"/>
          </a:solidFill>
          <a:ln w="9525">
            <a:solidFill>
              <a:schemeClr val="tx1"/>
            </a:solidFill>
            <a:miter lim="800000"/>
            <a:headEnd/>
            <a:tailEnd/>
          </a:ln>
          <a:effectLst/>
        </p:spPr>
        <p:txBody>
          <a:bodyPr wrap="none" anchor="ctr"/>
          <a:lstStyle/>
          <a:p>
            <a:endParaRPr lang="en-US"/>
          </a:p>
        </p:txBody>
      </p:sp>
      <p:sp>
        <p:nvSpPr>
          <p:cNvPr id="301072" name="AutoShape 16"/>
          <p:cNvSpPr>
            <a:spLocks noChangeArrowheads="1"/>
          </p:cNvSpPr>
          <p:nvPr/>
        </p:nvSpPr>
        <p:spPr bwMode="auto">
          <a:xfrm rot="5400000">
            <a:off x="3815556" y="2747169"/>
            <a:ext cx="576263" cy="73025"/>
          </a:xfrm>
          <a:prstGeom prst="rightArrow">
            <a:avLst>
              <a:gd name="adj1" fmla="val 50000"/>
              <a:gd name="adj2" fmla="val 197283"/>
            </a:avLst>
          </a:prstGeom>
          <a:solidFill>
            <a:schemeClr val="accent2"/>
          </a:solidFill>
          <a:ln w="9525">
            <a:solidFill>
              <a:schemeClr val="tx1"/>
            </a:solidFill>
            <a:miter lim="800000"/>
            <a:headEnd/>
            <a:tailEnd/>
          </a:ln>
          <a:effectLst/>
        </p:spPr>
        <p:txBody>
          <a:bodyPr wrap="none" anchor="ctr"/>
          <a:lstStyle/>
          <a:p>
            <a:endParaRPr lang="en-US"/>
          </a:p>
        </p:txBody>
      </p:sp>
      <p:sp>
        <p:nvSpPr>
          <p:cNvPr id="301073" name="AutoShape 17"/>
          <p:cNvSpPr>
            <a:spLocks noChangeArrowheads="1"/>
          </p:cNvSpPr>
          <p:nvPr/>
        </p:nvSpPr>
        <p:spPr bwMode="auto">
          <a:xfrm rot="3063953">
            <a:off x="5542756" y="2747169"/>
            <a:ext cx="576263" cy="73025"/>
          </a:xfrm>
          <a:prstGeom prst="rightArrow">
            <a:avLst>
              <a:gd name="adj1" fmla="val 50000"/>
              <a:gd name="adj2" fmla="val 197283"/>
            </a:avLst>
          </a:prstGeom>
          <a:solidFill>
            <a:schemeClr val="accent2"/>
          </a:solidFill>
          <a:ln w="9525">
            <a:solidFill>
              <a:schemeClr val="tx1"/>
            </a:solidFill>
            <a:miter lim="800000"/>
            <a:headEnd/>
            <a:tailEnd/>
          </a:ln>
          <a:effectLst/>
        </p:spPr>
        <p:txBody>
          <a:bodyPr wrap="none" anchor="ctr"/>
          <a:lstStyle/>
          <a:p>
            <a:endParaRPr lang="en-US"/>
          </a:p>
        </p:txBody>
      </p:sp>
      <p:sp>
        <p:nvSpPr>
          <p:cNvPr id="301074" name="AutoShape 18"/>
          <p:cNvSpPr>
            <a:spLocks noChangeArrowheads="1"/>
          </p:cNvSpPr>
          <p:nvPr/>
        </p:nvSpPr>
        <p:spPr bwMode="auto">
          <a:xfrm rot="7699632">
            <a:off x="7198520" y="2745581"/>
            <a:ext cx="576262" cy="73025"/>
          </a:xfrm>
          <a:prstGeom prst="rightArrow">
            <a:avLst>
              <a:gd name="adj1" fmla="val 50000"/>
              <a:gd name="adj2" fmla="val 197282"/>
            </a:avLst>
          </a:prstGeom>
          <a:solidFill>
            <a:schemeClr val="accent2"/>
          </a:solidFill>
          <a:ln w="9525">
            <a:solidFill>
              <a:schemeClr val="tx1"/>
            </a:solidFill>
            <a:miter lim="800000"/>
            <a:headEnd/>
            <a:tailEnd/>
          </a:ln>
          <a:effectLst/>
        </p:spPr>
        <p:txBody>
          <a:bodyPr wrap="none" anchor="ctr"/>
          <a:lstStyle/>
          <a:p>
            <a:endParaRPr lang="en-US"/>
          </a:p>
        </p:txBody>
      </p:sp>
      <p:sp>
        <p:nvSpPr>
          <p:cNvPr id="301075" name="Text Box 19"/>
          <p:cNvSpPr txBox="1">
            <a:spLocks noChangeArrowheads="1"/>
          </p:cNvSpPr>
          <p:nvPr/>
        </p:nvSpPr>
        <p:spPr bwMode="auto">
          <a:xfrm>
            <a:off x="898525" y="4222750"/>
            <a:ext cx="1223963" cy="1006475"/>
          </a:xfrm>
          <a:prstGeom prst="rect">
            <a:avLst/>
          </a:prstGeom>
          <a:noFill/>
          <a:ln w="9525">
            <a:noFill/>
            <a:miter lim="800000"/>
            <a:headEnd/>
            <a:tailEnd/>
          </a:ln>
          <a:effectLst/>
        </p:spPr>
        <p:txBody>
          <a:bodyPr>
            <a:spAutoFit/>
          </a:bodyPr>
          <a:lstStyle/>
          <a:p>
            <a:pPr>
              <a:spcBef>
                <a:spcPct val="50000"/>
              </a:spcBef>
            </a:pPr>
            <a:r>
              <a:rPr lang="en-US" sz="2000">
                <a:solidFill>
                  <a:srgbClr val="000099"/>
                </a:solidFill>
              </a:rPr>
              <a:t>   new  objective     function</a:t>
            </a:r>
            <a:endParaRPr lang="en-US">
              <a:solidFill>
                <a:srgbClr val="000099"/>
              </a:solidFill>
            </a:endParaRPr>
          </a:p>
        </p:txBody>
      </p:sp>
      <p:sp>
        <p:nvSpPr>
          <p:cNvPr id="301076" name="AutoShape 20"/>
          <p:cNvSpPr>
            <a:spLocks noChangeArrowheads="1"/>
          </p:cNvSpPr>
          <p:nvPr/>
        </p:nvSpPr>
        <p:spPr bwMode="auto">
          <a:xfrm rot="16200000">
            <a:off x="1162844" y="3947319"/>
            <a:ext cx="442912" cy="107950"/>
          </a:xfrm>
          <a:prstGeom prst="rightArrow">
            <a:avLst>
              <a:gd name="adj1" fmla="val 50000"/>
              <a:gd name="adj2" fmla="val 102573"/>
            </a:avLst>
          </a:prstGeom>
          <a:solidFill>
            <a:schemeClr val="accent2"/>
          </a:solidFill>
          <a:ln w="9525">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r>
              <a:rPr lang="en-US"/>
              <a:t>Clustering</a:t>
            </a:r>
          </a:p>
        </p:txBody>
      </p:sp>
      <p:sp>
        <p:nvSpPr>
          <p:cNvPr id="273411" name="Rectangle 3"/>
          <p:cNvSpPr>
            <a:spLocks noGrp="1" noChangeArrowheads="1"/>
          </p:cNvSpPr>
          <p:nvPr>
            <p:ph type="body" idx="1"/>
          </p:nvPr>
        </p:nvSpPr>
        <p:spPr>
          <a:xfrm>
            <a:off x="457200" y="1600200"/>
            <a:ext cx="8229600" cy="4960938"/>
          </a:xfrm>
        </p:spPr>
        <p:txBody>
          <a:bodyPr/>
          <a:lstStyle/>
          <a:p>
            <a:r>
              <a:rPr lang="en-US"/>
              <a:t>We assume that the data was generated from a number of different classes. The aim is to cluster data from the same class together.</a:t>
            </a:r>
          </a:p>
          <a:p>
            <a:pPr lvl="1"/>
            <a:r>
              <a:rPr lang="en-US"/>
              <a:t>How do we decide the number of classes?</a:t>
            </a:r>
          </a:p>
          <a:p>
            <a:pPr lvl="1"/>
            <a:r>
              <a:rPr lang="en-US"/>
              <a:t>Why not put each datapoint into a separate class?</a:t>
            </a:r>
          </a:p>
          <a:p>
            <a:r>
              <a:rPr lang="en-US"/>
              <a:t>What is the objective function that is optimized by sensible clusterings?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3716" name="Picture 4" descr="Figure9"/>
          <p:cNvPicPr>
            <a:picLocks noChangeAspect="1" noChangeArrowheads="1"/>
          </p:cNvPicPr>
          <p:nvPr/>
        </p:nvPicPr>
        <p:blipFill>
          <a:blip r:embed="rId3" cstate="print"/>
          <a:srcRect/>
          <a:stretch>
            <a:fillRect/>
          </a:stretch>
        </p:blipFill>
        <p:spPr bwMode="auto">
          <a:xfrm>
            <a:off x="1403350" y="1273175"/>
            <a:ext cx="7058025" cy="438785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r>
              <a:rPr lang="en-US"/>
              <a:t>Two ways to derive F</a:t>
            </a:r>
          </a:p>
        </p:txBody>
      </p:sp>
      <p:sp>
        <p:nvSpPr>
          <p:cNvPr id="302083" name="Rectangle 3"/>
          <p:cNvSpPr>
            <a:spLocks noGrp="1" noChangeArrowheads="1"/>
          </p:cNvSpPr>
          <p:nvPr>
            <p:ph type="body" idx="1"/>
          </p:nvPr>
        </p:nvSpPr>
        <p:spPr/>
        <p:txBody>
          <a:bodyPr/>
          <a:lstStyle/>
          <a:p>
            <a:r>
              <a:rPr lang="en-US"/>
              <a:t>We can derive variational free energy as the objective function that is minimized by both steps of the Expectation and Maximization algorithm (EM).</a:t>
            </a:r>
          </a:p>
          <a:p>
            <a:endParaRPr lang="en-US"/>
          </a:p>
          <a:p>
            <a:r>
              <a:rPr lang="en-US"/>
              <a:t>We can also derive it by using Minimum Description Length ideas.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457200" y="-26988"/>
            <a:ext cx="8229600" cy="1143001"/>
          </a:xfrm>
        </p:spPr>
        <p:txBody>
          <a:bodyPr/>
          <a:lstStyle/>
          <a:p>
            <a:r>
              <a:rPr lang="en-US"/>
              <a:t>An MDL approach to clustering</a:t>
            </a:r>
          </a:p>
        </p:txBody>
      </p:sp>
      <p:sp>
        <p:nvSpPr>
          <p:cNvPr id="303107" name="Rectangle 3"/>
          <p:cNvSpPr>
            <a:spLocks noChangeArrowheads="1"/>
          </p:cNvSpPr>
          <p:nvPr/>
        </p:nvSpPr>
        <p:spPr bwMode="auto">
          <a:xfrm>
            <a:off x="863600" y="1268413"/>
            <a:ext cx="1260475" cy="21971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solidFill>
                  <a:srgbClr val="3333CC"/>
                </a:solidFill>
              </a:rPr>
              <a:t>sender</a:t>
            </a:r>
          </a:p>
        </p:txBody>
      </p:sp>
      <p:sp>
        <p:nvSpPr>
          <p:cNvPr id="303108" name="Rectangle 4"/>
          <p:cNvSpPr>
            <a:spLocks noChangeArrowheads="1"/>
          </p:cNvSpPr>
          <p:nvPr/>
        </p:nvSpPr>
        <p:spPr bwMode="auto">
          <a:xfrm>
            <a:off x="7632700" y="1304925"/>
            <a:ext cx="1260475" cy="2160588"/>
          </a:xfrm>
          <a:prstGeom prst="rect">
            <a:avLst/>
          </a:prstGeom>
          <a:solidFill>
            <a:schemeClr val="accent1"/>
          </a:solidFill>
          <a:ln w="9525">
            <a:solidFill>
              <a:schemeClr val="tx1"/>
            </a:solidFill>
            <a:miter lim="800000"/>
            <a:headEnd/>
            <a:tailEnd/>
          </a:ln>
          <a:effectLst/>
        </p:spPr>
        <p:txBody>
          <a:bodyPr wrap="none" anchor="ctr"/>
          <a:lstStyle/>
          <a:p>
            <a:pPr algn="ctr"/>
            <a:r>
              <a:rPr lang="en-US" sz="2400">
                <a:solidFill>
                  <a:srgbClr val="3333CC"/>
                </a:solidFill>
              </a:rPr>
              <a:t>receiver</a:t>
            </a:r>
          </a:p>
        </p:txBody>
      </p:sp>
      <p:sp>
        <p:nvSpPr>
          <p:cNvPr id="303109" name="Rectangle 5"/>
          <p:cNvSpPr>
            <a:spLocks noChangeArrowheads="1"/>
          </p:cNvSpPr>
          <p:nvPr/>
        </p:nvSpPr>
        <p:spPr bwMode="auto">
          <a:xfrm>
            <a:off x="971550" y="4545013"/>
            <a:ext cx="2987675" cy="17637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03110" name="Text Box 6"/>
          <p:cNvSpPr txBox="1">
            <a:spLocks noChangeArrowheads="1"/>
          </p:cNvSpPr>
          <p:nvPr/>
        </p:nvSpPr>
        <p:spPr bwMode="auto">
          <a:xfrm>
            <a:off x="1258888" y="6453188"/>
            <a:ext cx="2195512" cy="396875"/>
          </a:xfrm>
          <a:prstGeom prst="rect">
            <a:avLst/>
          </a:prstGeom>
          <a:noFill/>
          <a:ln w="9525">
            <a:noFill/>
            <a:miter lim="800000"/>
            <a:headEnd/>
            <a:tailEnd/>
          </a:ln>
          <a:effectLst/>
        </p:spPr>
        <p:txBody>
          <a:bodyPr>
            <a:spAutoFit/>
          </a:bodyPr>
          <a:lstStyle/>
          <a:p>
            <a:pPr>
              <a:spcBef>
                <a:spcPct val="50000"/>
              </a:spcBef>
            </a:pPr>
            <a:r>
              <a:rPr lang="en-US" sz="2000"/>
              <a:t>quantized data</a:t>
            </a:r>
          </a:p>
        </p:txBody>
      </p:sp>
      <p:sp>
        <p:nvSpPr>
          <p:cNvPr id="303111" name="Text Box 7"/>
          <p:cNvSpPr txBox="1">
            <a:spLocks noChangeArrowheads="1"/>
          </p:cNvSpPr>
          <p:nvPr/>
        </p:nvSpPr>
        <p:spPr bwMode="auto">
          <a:xfrm>
            <a:off x="5761038" y="6430963"/>
            <a:ext cx="3348037" cy="396875"/>
          </a:xfrm>
          <a:prstGeom prst="rect">
            <a:avLst/>
          </a:prstGeom>
          <a:noFill/>
          <a:ln w="9525">
            <a:noFill/>
            <a:miter lim="800000"/>
            <a:headEnd/>
            <a:tailEnd/>
          </a:ln>
          <a:effectLst/>
        </p:spPr>
        <p:txBody>
          <a:bodyPr>
            <a:spAutoFit/>
          </a:bodyPr>
          <a:lstStyle/>
          <a:p>
            <a:pPr>
              <a:spcBef>
                <a:spcPct val="50000"/>
              </a:spcBef>
            </a:pPr>
            <a:r>
              <a:rPr lang="en-US" sz="2000"/>
              <a:t>perfectly reconstructed data</a:t>
            </a:r>
          </a:p>
        </p:txBody>
      </p:sp>
      <p:sp>
        <p:nvSpPr>
          <p:cNvPr id="303112" name="AutoShape 8"/>
          <p:cNvSpPr>
            <a:spLocks noChangeArrowheads="1"/>
          </p:cNvSpPr>
          <p:nvPr/>
        </p:nvSpPr>
        <p:spPr bwMode="auto">
          <a:xfrm>
            <a:off x="1511300" y="3644900"/>
            <a:ext cx="396875" cy="720725"/>
          </a:xfrm>
          <a:prstGeom prst="upArrow">
            <a:avLst>
              <a:gd name="adj1" fmla="val 50000"/>
              <a:gd name="adj2" fmla="val 45400"/>
            </a:avLst>
          </a:prstGeom>
          <a:solidFill>
            <a:srgbClr val="3333CC"/>
          </a:solidFill>
          <a:ln w="19050">
            <a:solidFill>
              <a:schemeClr val="tx1"/>
            </a:solidFill>
            <a:miter lim="800000"/>
            <a:headEnd/>
            <a:tailEnd/>
          </a:ln>
          <a:effectLst/>
        </p:spPr>
        <p:txBody>
          <a:bodyPr wrap="none" anchor="ctr"/>
          <a:lstStyle/>
          <a:p>
            <a:endParaRPr lang="en-US"/>
          </a:p>
        </p:txBody>
      </p:sp>
      <p:sp>
        <p:nvSpPr>
          <p:cNvPr id="303113" name="AutoShape 9"/>
          <p:cNvSpPr>
            <a:spLocks noChangeArrowheads="1"/>
          </p:cNvSpPr>
          <p:nvPr/>
        </p:nvSpPr>
        <p:spPr bwMode="auto">
          <a:xfrm>
            <a:off x="7956550" y="3644900"/>
            <a:ext cx="360363" cy="755650"/>
          </a:xfrm>
          <a:prstGeom prst="downArrow">
            <a:avLst>
              <a:gd name="adj1" fmla="val 50000"/>
              <a:gd name="adj2" fmla="val 52423"/>
            </a:avLst>
          </a:prstGeom>
          <a:solidFill>
            <a:srgbClr val="3333CC"/>
          </a:solidFill>
          <a:ln w="9525">
            <a:solidFill>
              <a:schemeClr val="tx1"/>
            </a:solidFill>
            <a:miter lim="800000"/>
            <a:headEnd/>
            <a:tailEnd/>
          </a:ln>
          <a:effectLst/>
        </p:spPr>
        <p:txBody>
          <a:bodyPr wrap="none" anchor="ctr"/>
          <a:lstStyle/>
          <a:p>
            <a:endParaRPr lang="en-US"/>
          </a:p>
        </p:txBody>
      </p:sp>
      <p:sp>
        <p:nvSpPr>
          <p:cNvPr id="303114" name="Text Box 10"/>
          <p:cNvSpPr txBox="1">
            <a:spLocks noChangeArrowheads="1"/>
          </p:cNvSpPr>
          <p:nvPr/>
        </p:nvSpPr>
        <p:spPr bwMode="auto">
          <a:xfrm>
            <a:off x="3132138" y="1268413"/>
            <a:ext cx="3779837" cy="2225675"/>
          </a:xfrm>
          <a:prstGeom prst="rect">
            <a:avLst/>
          </a:prstGeom>
          <a:noFill/>
          <a:ln w="9525">
            <a:noFill/>
            <a:miter lim="800000"/>
            <a:headEnd/>
            <a:tailEnd/>
          </a:ln>
          <a:effectLst/>
        </p:spPr>
        <p:txBody>
          <a:bodyPr>
            <a:spAutoFit/>
          </a:bodyPr>
          <a:lstStyle/>
          <a:p>
            <a:pPr>
              <a:spcBef>
                <a:spcPct val="50000"/>
              </a:spcBef>
            </a:pPr>
            <a:r>
              <a:rPr lang="en-US" sz="2000"/>
              <a:t>         cluster parameters</a:t>
            </a:r>
          </a:p>
          <a:p>
            <a:pPr>
              <a:spcBef>
                <a:spcPct val="50000"/>
              </a:spcBef>
            </a:pPr>
            <a:endParaRPr lang="en-US" sz="2000"/>
          </a:p>
          <a:p>
            <a:pPr>
              <a:spcBef>
                <a:spcPct val="50000"/>
              </a:spcBef>
            </a:pPr>
            <a:r>
              <a:rPr lang="en-US" sz="2000"/>
              <a:t>     code for each datapoint</a:t>
            </a:r>
          </a:p>
          <a:p>
            <a:pPr>
              <a:spcBef>
                <a:spcPct val="50000"/>
              </a:spcBef>
            </a:pPr>
            <a:endParaRPr lang="en-US" sz="2000"/>
          </a:p>
          <a:p>
            <a:pPr>
              <a:spcBef>
                <a:spcPct val="50000"/>
              </a:spcBef>
            </a:pPr>
            <a:r>
              <a:rPr lang="en-US" sz="2000"/>
              <a:t>data-misfit for each datapoint</a:t>
            </a:r>
          </a:p>
        </p:txBody>
      </p:sp>
      <p:sp>
        <p:nvSpPr>
          <p:cNvPr id="303115" name="AutoShape 11"/>
          <p:cNvSpPr>
            <a:spLocks noChangeArrowheads="1"/>
          </p:cNvSpPr>
          <p:nvPr/>
        </p:nvSpPr>
        <p:spPr bwMode="auto">
          <a:xfrm>
            <a:off x="2232025" y="1233488"/>
            <a:ext cx="5364163" cy="504825"/>
          </a:xfrm>
          <a:prstGeom prst="rightArrow">
            <a:avLst>
              <a:gd name="adj1" fmla="val 63324"/>
              <a:gd name="adj2" fmla="val 268547"/>
            </a:avLst>
          </a:prstGeom>
          <a:solidFill>
            <a:srgbClr val="FF0000">
              <a:alpha val="17999"/>
            </a:srgbClr>
          </a:solidFill>
          <a:ln w="9525">
            <a:solidFill>
              <a:schemeClr val="tx1"/>
            </a:solidFill>
            <a:miter lim="800000"/>
            <a:headEnd/>
            <a:tailEnd/>
          </a:ln>
          <a:effectLst/>
        </p:spPr>
        <p:txBody>
          <a:bodyPr wrap="none" anchor="ctr"/>
          <a:lstStyle/>
          <a:p>
            <a:endParaRPr lang="en-US"/>
          </a:p>
        </p:txBody>
      </p:sp>
      <p:sp>
        <p:nvSpPr>
          <p:cNvPr id="303116" name="AutoShape 12"/>
          <p:cNvSpPr>
            <a:spLocks noChangeArrowheads="1"/>
          </p:cNvSpPr>
          <p:nvPr/>
        </p:nvSpPr>
        <p:spPr bwMode="auto">
          <a:xfrm>
            <a:off x="2232025" y="2132013"/>
            <a:ext cx="5364163" cy="504825"/>
          </a:xfrm>
          <a:prstGeom prst="rightArrow">
            <a:avLst>
              <a:gd name="adj1" fmla="val 63324"/>
              <a:gd name="adj2" fmla="val 268547"/>
            </a:avLst>
          </a:prstGeom>
          <a:solidFill>
            <a:srgbClr val="FF0000">
              <a:alpha val="17999"/>
            </a:srgbClr>
          </a:solidFill>
          <a:ln w="9525">
            <a:solidFill>
              <a:schemeClr val="tx1"/>
            </a:solidFill>
            <a:miter lim="800000"/>
            <a:headEnd/>
            <a:tailEnd/>
          </a:ln>
          <a:effectLst/>
        </p:spPr>
        <p:txBody>
          <a:bodyPr wrap="none" anchor="ctr"/>
          <a:lstStyle/>
          <a:p>
            <a:endParaRPr lang="en-US"/>
          </a:p>
        </p:txBody>
      </p:sp>
      <p:sp>
        <p:nvSpPr>
          <p:cNvPr id="303117" name="AutoShape 13"/>
          <p:cNvSpPr>
            <a:spLocks noChangeArrowheads="1"/>
          </p:cNvSpPr>
          <p:nvPr/>
        </p:nvSpPr>
        <p:spPr bwMode="auto">
          <a:xfrm>
            <a:off x="2232025" y="3032125"/>
            <a:ext cx="5364163" cy="504825"/>
          </a:xfrm>
          <a:prstGeom prst="rightArrow">
            <a:avLst>
              <a:gd name="adj1" fmla="val 63324"/>
              <a:gd name="adj2" fmla="val 268547"/>
            </a:avLst>
          </a:prstGeom>
          <a:solidFill>
            <a:srgbClr val="FF0000">
              <a:alpha val="17999"/>
            </a:srgbClr>
          </a:solidFill>
          <a:ln w="9525">
            <a:solidFill>
              <a:schemeClr val="tx1"/>
            </a:solidFill>
            <a:miter lim="800000"/>
            <a:headEnd/>
            <a:tailEnd/>
          </a:ln>
          <a:effectLst/>
        </p:spPr>
        <p:txBody>
          <a:bodyPr wrap="none" anchor="ctr"/>
          <a:lstStyle/>
          <a:p>
            <a:endParaRPr lang="en-US"/>
          </a:p>
        </p:txBody>
      </p:sp>
      <p:sp>
        <p:nvSpPr>
          <p:cNvPr id="303118" name="Oval 14"/>
          <p:cNvSpPr>
            <a:spLocks noChangeArrowheads="1"/>
          </p:cNvSpPr>
          <p:nvPr/>
        </p:nvSpPr>
        <p:spPr bwMode="auto">
          <a:xfrm>
            <a:off x="1547813" y="5949950"/>
            <a:ext cx="71437" cy="71438"/>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03119" name="AutoShape 15"/>
          <p:cNvSpPr>
            <a:spLocks noChangeArrowheads="1"/>
          </p:cNvSpPr>
          <p:nvPr/>
        </p:nvSpPr>
        <p:spPr bwMode="auto">
          <a:xfrm>
            <a:off x="1223963" y="569753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20" name="Oval 16"/>
          <p:cNvSpPr>
            <a:spLocks noChangeArrowheads="1"/>
          </p:cNvSpPr>
          <p:nvPr/>
        </p:nvSpPr>
        <p:spPr bwMode="auto">
          <a:xfrm>
            <a:off x="2447925" y="5229225"/>
            <a:ext cx="71438" cy="71438"/>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03121" name="Oval 17"/>
          <p:cNvSpPr>
            <a:spLocks noChangeArrowheads="1"/>
          </p:cNvSpPr>
          <p:nvPr/>
        </p:nvSpPr>
        <p:spPr bwMode="auto">
          <a:xfrm>
            <a:off x="3563938" y="5121275"/>
            <a:ext cx="71437" cy="71438"/>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03122" name="AutoShape 18"/>
          <p:cNvSpPr>
            <a:spLocks noChangeArrowheads="1"/>
          </p:cNvSpPr>
          <p:nvPr/>
        </p:nvSpPr>
        <p:spPr bwMode="auto">
          <a:xfrm>
            <a:off x="1800225" y="591343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23" name="AutoShape 19"/>
          <p:cNvSpPr>
            <a:spLocks noChangeArrowheads="1"/>
          </p:cNvSpPr>
          <p:nvPr/>
        </p:nvSpPr>
        <p:spPr bwMode="auto">
          <a:xfrm>
            <a:off x="2519363" y="537368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24" name="AutoShape 20"/>
          <p:cNvSpPr>
            <a:spLocks noChangeArrowheads="1"/>
          </p:cNvSpPr>
          <p:nvPr/>
        </p:nvSpPr>
        <p:spPr bwMode="auto">
          <a:xfrm>
            <a:off x="2232025" y="504983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25" name="AutoShape 21"/>
          <p:cNvSpPr>
            <a:spLocks noChangeArrowheads="1"/>
          </p:cNvSpPr>
          <p:nvPr/>
        </p:nvSpPr>
        <p:spPr bwMode="auto">
          <a:xfrm>
            <a:off x="1584325" y="6162675"/>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26" name="AutoShape 22"/>
          <p:cNvSpPr>
            <a:spLocks noChangeArrowheads="1"/>
          </p:cNvSpPr>
          <p:nvPr/>
        </p:nvSpPr>
        <p:spPr bwMode="auto">
          <a:xfrm>
            <a:off x="2663825" y="515778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27" name="AutoShape 23"/>
          <p:cNvSpPr>
            <a:spLocks noChangeArrowheads="1"/>
          </p:cNvSpPr>
          <p:nvPr/>
        </p:nvSpPr>
        <p:spPr bwMode="auto">
          <a:xfrm>
            <a:off x="3348038" y="5192713"/>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28" name="AutoShape 24"/>
          <p:cNvSpPr>
            <a:spLocks noChangeArrowheads="1"/>
          </p:cNvSpPr>
          <p:nvPr/>
        </p:nvSpPr>
        <p:spPr bwMode="auto">
          <a:xfrm>
            <a:off x="3740150" y="526573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29" name="AutoShape 25"/>
          <p:cNvSpPr>
            <a:spLocks noChangeArrowheads="1"/>
          </p:cNvSpPr>
          <p:nvPr/>
        </p:nvSpPr>
        <p:spPr bwMode="auto">
          <a:xfrm>
            <a:off x="3635375" y="4905375"/>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30" name="Rectangle 26"/>
          <p:cNvSpPr>
            <a:spLocks noChangeArrowheads="1"/>
          </p:cNvSpPr>
          <p:nvPr/>
        </p:nvSpPr>
        <p:spPr bwMode="auto">
          <a:xfrm>
            <a:off x="5940425" y="4545013"/>
            <a:ext cx="2987675" cy="176371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03131" name="AutoShape 27"/>
          <p:cNvSpPr>
            <a:spLocks noChangeArrowheads="1"/>
          </p:cNvSpPr>
          <p:nvPr/>
        </p:nvSpPr>
        <p:spPr bwMode="auto">
          <a:xfrm>
            <a:off x="6192838" y="569753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32" name="AutoShape 28"/>
          <p:cNvSpPr>
            <a:spLocks noChangeArrowheads="1"/>
          </p:cNvSpPr>
          <p:nvPr/>
        </p:nvSpPr>
        <p:spPr bwMode="auto">
          <a:xfrm>
            <a:off x="6769100" y="591343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33" name="AutoShape 29"/>
          <p:cNvSpPr>
            <a:spLocks noChangeArrowheads="1"/>
          </p:cNvSpPr>
          <p:nvPr/>
        </p:nvSpPr>
        <p:spPr bwMode="auto">
          <a:xfrm>
            <a:off x="7488238" y="537368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34" name="AutoShape 30"/>
          <p:cNvSpPr>
            <a:spLocks noChangeArrowheads="1"/>
          </p:cNvSpPr>
          <p:nvPr/>
        </p:nvSpPr>
        <p:spPr bwMode="auto">
          <a:xfrm>
            <a:off x="7200900" y="504983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35" name="AutoShape 31"/>
          <p:cNvSpPr>
            <a:spLocks noChangeArrowheads="1"/>
          </p:cNvSpPr>
          <p:nvPr/>
        </p:nvSpPr>
        <p:spPr bwMode="auto">
          <a:xfrm>
            <a:off x="6553200" y="6162675"/>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36" name="AutoShape 32"/>
          <p:cNvSpPr>
            <a:spLocks noChangeArrowheads="1"/>
          </p:cNvSpPr>
          <p:nvPr/>
        </p:nvSpPr>
        <p:spPr bwMode="auto">
          <a:xfrm>
            <a:off x="7632700" y="515778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37" name="AutoShape 33"/>
          <p:cNvSpPr>
            <a:spLocks noChangeArrowheads="1"/>
          </p:cNvSpPr>
          <p:nvPr/>
        </p:nvSpPr>
        <p:spPr bwMode="auto">
          <a:xfrm>
            <a:off x="8316913" y="5192713"/>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38" name="AutoShape 34"/>
          <p:cNvSpPr>
            <a:spLocks noChangeArrowheads="1"/>
          </p:cNvSpPr>
          <p:nvPr/>
        </p:nvSpPr>
        <p:spPr bwMode="auto">
          <a:xfrm>
            <a:off x="8709025" y="5265738"/>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39" name="AutoShape 35"/>
          <p:cNvSpPr>
            <a:spLocks noChangeArrowheads="1"/>
          </p:cNvSpPr>
          <p:nvPr/>
        </p:nvSpPr>
        <p:spPr bwMode="auto">
          <a:xfrm>
            <a:off x="8604250" y="4905375"/>
            <a:ext cx="107950" cy="107950"/>
          </a:xfrm>
          <a:prstGeom prst="plus">
            <a:avLst>
              <a:gd name="adj" fmla="val 25000"/>
            </a:avLst>
          </a:prstGeom>
          <a:solidFill>
            <a:schemeClr val="tx1"/>
          </a:solidFill>
          <a:ln w="9525">
            <a:solidFill>
              <a:schemeClr val="tx1"/>
            </a:solidFill>
            <a:miter lim="800000"/>
            <a:headEnd/>
            <a:tailEnd/>
          </a:ln>
          <a:effectLst/>
        </p:spPr>
        <p:txBody>
          <a:bodyPr wrap="none" anchor="ctr"/>
          <a:lstStyle/>
          <a:p>
            <a:endParaRPr lang="en-US"/>
          </a:p>
        </p:txBody>
      </p:sp>
      <p:sp>
        <p:nvSpPr>
          <p:cNvPr id="303140" name="Text Box 36"/>
          <p:cNvSpPr txBox="1">
            <a:spLocks noChangeArrowheads="1"/>
          </p:cNvSpPr>
          <p:nvPr/>
        </p:nvSpPr>
        <p:spPr bwMode="auto">
          <a:xfrm>
            <a:off x="4140200" y="5697538"/>
            <a:ext cx="1368425" cy="7016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center of cluster</a:t>
            </a:r>
          </a:p>
        </p:txBody>
      </p:sp>
      <p:sp>
        <p:nvSpPr>
          <p:cNvPr id="303141" name="Line 37"/>
          <p:cNvSpPr>
            <a:spLocks noChangeShapeType="1"/>
          </p:cNvSpPr>
          <p:nvPr/>
        </p:nvSpPr>
        <p:spPr bwMode="auto">
          <a:xfrm flipH="1" flipV="1">
            <a:off x="3708400" y="5157788"/>
            <a:ext cx="935038" cy="503237"/>
          </a:xfrm>
          <a:prstGeom prst="line">
            <a:avLst/>
          </a:prstGeom>
          <a:noFill/>
          <a:ln w="28575">
            <a:solidFill>
              <a:srgbClr val="FF0000"/>
            </a:solidFill>
            <a:round/>
            <a:headEnd/>
            <a:tailEnd type="triangle" w="med" len="med"/>
          </a:ln>
          <a:effectLst/>
        </p:spPr>
        <p:txBody>
          <a:bodyPr/>
          <a:lstStyle/>
          <a:p>
            <a:endParaRPr lang="en-US"/>
          </a:p>
        </p:txBody>
      </p:sp>
      <p:sp>
        <p:nvSpPr>
          <p:cNvPr id="303142" name="Rectangle 38"/>
          <p:cNvSpPr>
            <a:spLocks noChangeArrowheads="1"/>
          </p:cNvSpPr>
          <p:nvPr/>
        </p:nvSpPr>
        <p:spPr bwMode="auto">
          <a:xfrm>
            <a:off x="4176713" y="5661025"/>
            <a:ext cx="1187450" cy="755650"/>
          </a:xfrm>
          <a:prstGeom prst="rect">
            <a:avLst/>
          </a:prstGeom>
          <a:solidFill>
            <a:srgbClr val="FF0000">
              <a:alpha val="20000"/>
            </a:srgbClr>
          </a:solidFill>
          <a:ln w="9525">
            <a:solidFill>
              <a:schemeClr val="bg1"/>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en-US"/>
              <a:t>How many bits must we send?</a:t>
            </a:r>
          </a:p>
        </p:txBody>
      </p:sp>
      <p:sp>
        <p:nvSpPr>
          <p:cNvPr id="304131" name="Rectangle 3"/>
          <p:cNvSpPr>
            <a:spLocks noGrp="1" noChangeArrowheads="1"/>
          </p:cNvSpPr>
          <p:nvPr>
            <p:ph type="body" idx="1"/>
          </p:nvPr>
        </p:nvSpPr>
        <p:spPr/>
        <p:txBody>
          <a:bodyPr/>
          <a:lstStyle/>
          <a:p>
            <a:pPr>
              <a:lnSpc>
                <a:spcPct val="80000"/>
              </a:lnSpc>
            </a:pPr>
            <a:r>
              <a:rPr lang="en-US" sz="2400"/>
              <a:t>Model parameters: </a:t>
            </a:r>
          </a:p>
          <a:p>
            <a:pPr lvl="1">
              <a:lnSpc>
                <a:spcPct val="80000"/>
              </a:lnSpc>
            </a:pPr>
            <a:r>
              <a:rPr lang="en-US" sz="2400"/>
              <a:t>It depends on the priors and how accurately they are sent.</a:t>
            </a:r>
          </a:p>
          <a:p>
            <a:pPr lvl="1">
              <a:lnSpc>
                <a:spcPct val="80000"/>
              </a:lnSpc>
            </a:pPr>
            <a:r>
              <a:rPr lang="en-US" sz="2400"/>
              <a:t>Lets ignore these details for now</a:t>
            </a:r>
          </a:p>
          <a:p>
            <a:pPr>
              <a:lnSpc>
                <a:spcPct val="80000"/>
              </a:lnSpc>
            </a:pPr>
            <a:r>
              <a:rPr lang="en-US" sz="2400"/>
              <a:t>Codes: </a:t>
            </a:r>
          </a:p>
          <a:p>
            <a:pPr lvl="1">
              <a:lnSpc>
                <a:spcPct val="80000"/>
              </a:lnSpc>
            </a:pPr>
            <a:r>
              <a:rPr lang="en-US" sz="2400"/>
              <a:t>If all n clusters are equiprobable, log n</a:t>
            </a:r>
          </a:p>
          <a:p>
            <a:pPr lvl="2">
              <a:lnSpc>
                <a:spcPct val="80000"/>
              </a:lnSpc>
            </a:pPr>
            <a:r>
              <a:rPr lang="en-US" sz="2000"/>
              <a:t>This is extremely plausible, but wrong!</a:t>
            </a:r>
          </a:p>
          <a:p>
            <a:pPr lvl="1">
              <a:lnSpc>
                <a:spcPct val="80000"/>
              </a:lnSpc>
            </a:pPr>
            <a:r>
              <a:rPr lang="en-US" sz="2400"/>
              <a:t>We can do it in less bits</a:t>
            </a:r>
          </a:p>
          <a:p>
            <a:pPr lvl="2">
              <a:lnSpc>
                <a:spcPct val="80000"/>
              </a:lnSpc>
            </a:pPr>
            <a:r>
              <a:rPr lang="en-US" sz="2000"/>
              <a:t>This is extremely implausible but right.</a:t>
            </a:r>
          </a:p>
          <a:p>
            <a:pPr>
              <a:lnSpc>
                <a:spcPct val="80000"/>
              </a:lnSpc>
            </a:pPr>
            <a:r>
              <a:rPr lang="en-US" sz="2400"/>
              <a:t>Data misfits:</a:t>
            </a:r>
          </a:p>
          <a:p>
            <a:pPr lvl="1">
              <a:lnSpc>
                <a:spcPct val="80000"/>
              </a:lnSpc>
            </a:pPr>
            <a:r>
              <a:rPr lang="en-US" sz="2400"/>
              <a:t>If sender &amp; receiver assume a Gaussian distribution within the cluster, </a:t>
            </a:r>
            <a:r>
              <a:rPr lang="en-US" sz="2400">
                <a:solidFill>
                  <a:schemeClr val="tx1"/>
                </a:solidFill>
              </a:rPr>
              <a:t>-log[p(d)|cluster]</a:t>
            </a:r>
            <a:r>
              <a:rPr lang="en-US" sz="2400"/>
              <a:t> which depends on the squared distance of d from the cluster center.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r>
              <a:rPr lang="en-US"/>
              <a:t>Using a Gaussian agreed distribution </a:t>
            </a:r>
          </a:p>
        </p:txBody>
      </p:sp>
      <p:sp>
        <p:nvSpPr>
          <p:cNvPr id="305155" name="Rectangle 3"/>
          <p:cNvSpPr>
            <a:spLocks noGrp="1" noChangeArrowheads="1"/>
          </p:cNvSpPr>
          <p:nvPr>
            <p:ph type="body" sz="half" idx="1"/>
          </p:nvPr>
        </p:nvSpPr>
        <p:spPr>
          <a:xfrm>
            <a:off x="250825" y="1600200"/>
            <a:ext cx="3575050" cy="4525963"/>
          </a:xfrm>
        </p:spPr>
        <p:txBody>
          <a:bodyPr/>
          <a:lstStyle/>
          <a:p>
            <a:r>
              <a:rPr lang="en-US" sz="2400"/>
              <a:t>Assume we need to send a value, x, with a quantization width of t </a:t>
            </a:r>
          </a:p>
          <a:p>
            <a:endParaRPr lang="en-US" sz="2400"/>
          </a:p>
          <a:p>
            <a:r>
              <a:rPr lang="en-US" sz="2400"/>
              <a:t>This requires a number of bits that depends on </a:t>
            </a:r>
          </a:p>
          <a:p>
            <a:endParaRPr lang="en-US" sz="2400"/>
          </a:p>
        </p:txBody>
      </p:sp>
      <p:graphicFrame>
        <p:nvGraphicFramePr>
          <p:cNvPr id="305156" name="Rectangle 4"/>
          <p:cNvGraphicFramePr>
            <a:graphicFrameLocks/>
          </p:cNvGraphicFramePr>
          <p:nvPr>
            <p:ph sz="quarter" idx="2"/>
          </p:nvPr>
        </p:nvGraphicFramePr>
        <p:xfrm>
          <a:off x="5027613" y="944563"/>
          <a:ext cx="3279775" cy="2185987"/>
        </p:xfrm>
        <a:graphic>
          <a:graphicData uri="http://schemas.openxmlformats.org/presentationml/2006/ole">
            <p:oleObj spid="_x0000_s305156" name="Equation" r:id="rId4" imgW="0" imgH="0" progId="Equation.3">
              <p:embed/>
            </p:oleObj>
          </a:graphicData>
        </a:graphic>
      </p:graphicFrame>
      <p:graphicFrame>
        <p:nvGraphicFramePr>
          <p:cNvPr id="305157" name="Object 5"/>
          <p:cNvGraphicFramePr>
            <a:graphicFrameLocks noChangeAspect="1"/>
          </p:cNvGraphicFramePr>
          <p:nvPr>
            <p:ph sz="quarter" idx="3"/>
          </p:nvPr>
        </p:nvGraphicFramePr>
        <p:xfrm>
          <a:off x="1008063" y="4451350"/>
          <a:ext cx="1555750" cy="1209675"/>
        </p:xfrm>
        <a:graphic>
          <a:graphicData uri="http://schemas.openxmlformats.org/presentationml/2006/ole">
            <p:oleObj spid="_x0000_s305157" name="Equation" r:id="rId5" imgW="571320" imgH="444240" progId="Equation.3">
              <p:embed/>
            </p:oleObj>
          </a:graphicData>
        </a:graphic>
      </p:graphicFrame>
      <p:graphicFrame>
        <p:nvGraphicFramePr>
          <p:cNvPr id="305158" name="Object 6"/>
          <p:cNvGraphicFramePr>
            <a:graphicFrameLocks noChangeAspect="1"/>
          </p:cNvGraphicFramePr>
          <p:nvPr/>
        </p:nvGraphicFramePr>
        <p:xfrm>
          <a:off x="3916363" y="5360988"/>
          <a:ext cx="4868862" cy="1430337"/>
        </p:xfrm>
        <a:graphic>
          <a:graphicData uri="http://schemas.openxmlformats.org/presentationml/2006/ole">
            <p:oleObj spid="_x0000_s305158" name="Equation" r:id="rId6" imgW="2247840" imgH="660240" progId="Equation.3">
              <p:embed/>
            </p:oleObj>
          </a:graphicData>
        </a:graphic>
      </p:graphicFrame>
      <p:graphicFrame>
        <p:nvGraphicFramePr>
          <p:cNvPr id="305159" name="Object 7"/>
          <p:cNvGraphicFramePr>
            <a:graphicFrameLocks noChangeAspect="1"/>
          </p:cNvGraphicFramePr>
          <p:nvPr/>
        </p:nvGraphicFramePr>
        <p:xfrm>
          <a:off x="5308600" y="4981575"/>
          <a:ext cx="323850" cy="355600"/>
        </p:xfrm>
        <a:graphic>
          <a:graphicData uri="http://schemas.openxmlformats.org/presentationml/2006/ole">
            <p:oleObj spid="_x0000_s305159" name="Equation" r:id="rId7" imgW="126720" imgH="139680" progId="Equation.3">
              <p:embed/>
            </p:oleObj>
          </a:graphicData>
        </a:graphic>
      </p:graphicFrame>
      <p:sp>
        <p:nvSpPr>
          <p:cNvPr id="305160" name="Rectangle 8"/>
          <p:cNvSpPr>
            <a:spLocks noChangeArrowheads="1"/>
          </p:cNvSpPr>
          <p:nvPr/>
        </p:nvSpPr>
        <p:spPr bwMode="auto">
          <a:xfrm>
            <a:off x="3960813" y="1404938"/>
            <a:ext cx="4824412" cy="360045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05161" name="Freeform 9"/>
          <p:cNvSpPr>
            <a:spLocks/>
          </p:cNvSpPr>
          <p:nvPr/>
        </p:nvSpPr>
        <p:spPr bwMode="auto">
          <a:xfrm>
            <a:off x="3924300" y="2665413"/>
            <a:ext cx="2520950" cy="2195512"/>
          </a:xfrm>
          <a:custGeom>
            <a:avLst/>
            <a:gdLst/>
            <a:ahLst/>
            <a:cxnLst>
              <a:cxn ang="0">
                <a:pos x="0" y="1383"/>
              </a:cxn>
              <a:cxn ang="0">
                <a:pos x="250" y="1338"/>
              </a:cxn>
              <a:cxn ang="0">
                <a:pos x="590" y="1134"/>
              </a:cxn>
              <a:cxn ang="0">
                <a:pos x="794" y="862"/>
              </a:cxn>
              <a:cxn ang="0">
                <a:pos x="975" y="522"/>
              </a:cxn>
              <a:cxn ang="0">
                <a:pos x="1247" y="159"/>
              </a:cxn>
              <a:cxn ang="0">
                <a:pos x="1497" y="23"/>
              </a:cxn>
              <a:cxn ang="0">
                <a:pos x="1588" y="23"/>
              </a:cxn>
            </a:cxnLst>
            <a:rect l="0" t="0" r="r" b="b"/>
            <a:pathLst>
              <a:path w="1588" h="1383">
                <a:moveTo>
                  <a:pt x="0" y="1383"/>
                </a:moveTo>
                <a:cubicBezTo>
                  <a:pt x="76" y="1381"/>
                  <a:pt x="152" y="1380"/>
                  <a:pt x="250" y="1338"/>
                </a:cubicBezTo>
                <a:cubicBezTo>
                  <a:pt x="348" y="1296"/>
                  <a:pt x="499" y="1213"/>
                  <a:pt x="590" y="1134"/>
                </a:cubicBezTo>
                <a:cubicBezTo>
                  <a:pt x="681" y="1055"/>
                  <a:pt x="730" y="964"/>
                  <a:pt x="794" y="862"/>
                </a:cubicBezTo>
                <a:cubicBezTo>
                  <a:pt x="858" y="760"/>
                  <a:pt x="900" y="639"/>
                  <a:pt x="975" y="522"/>
                </a:cubicBezTo>
                <a:cubicBezTo>
                  <a:pt x="1050" y="405"/>
                  <a:pt x="1160" y="242"/>
                  <a:pt x="1247" y="159"/>
                </a:cubicBezTo>
                <a:cubicBezTo>
                  <a:pt x="1334" y="76"/>
                  <a:pt x="1440" y="46"/>
                  <a:pt x="1497" y="23"/>
                </a:cubicBezTo>
                <a:cubicBezTo>
                  <a:pt x="1554" y="0"/>
                  <a:pt x="1573" y="23"/>
                  <a:pt x="1588" y="23"/>
                </a:cubicBezTo>
              </a:path>
            </a:pathLst>
          </a:custGeom>
          <a:noFill/>
          <a:ln w="28575" cmpd="sng">
            <a:solidFill>
              <a:schemeClr val="tx1"/>
            </a:solidFill>
            <a:round/>
            <a:headEnd/>
            <a:tailEnd/>
          </a:ln>
          <a:effectLst/>
        </p:spPr>
        <p:txBody>
          <a:bodyPr/>
          <a:lstStyle/>
          <a:p>
            <a:endParaRPr lang="en-US"/>
          </a:p>
        </p:txBody>
      </p:sp>
      <p:sp>
        <p:nvSpPr>
          <p:cNvPr id="305162" name="Freeform 10"/>
          <p:cNvSpPr>
            <a:spLocks/>
          </p:cNvSpPr>
          <p:nvPr/>
        </p:nvSpPr>
        <p:spPr bwMode="auto">
          <a:xfrm flipH="1">
            <a:off x="6443663" y="2665413"/>
            <a:ext cx="2305050" cy="2195512"/>
          </a:xfrm>
          <a:custGeom>
            <a:avLst/>
            <a:gdLst/>
            <a:ahLst/>
            <a:cxnLst>
              <a:cxn ang="0">
                <a:pos x="0" y="1383"/>
              </a:cxn>
              <a:cxn ang="0">
                <a:pos x="250" y="1338"/>
              </a:cxn>
              <a:cxn ang="0">
                <a:pos x="590" y="1134"/>
              </a:cxn>
              <a:cxn ang="0">
                <a:pos x="794" y="862"/>
              </a:cxn>
              <a:cxn ang="0">
                <a:pos x="975" y="522"/>
              </a:cxn>
              <a:cxn ang="0">
                <a:pos x="1247" y="159"/>
              </a:cxn>
              <a:cxn ang="0">
                <a:pos x="1497" y="23"/>
              </a:cxn>
              <a:cxn ang="0">
                <a:pos x="1588" y="23"/>
              </a:cxn>
            </a:cxnLst>
            <a:rect l="0" t="0" r="r" b="b"/>
            <a:pathLst>
              <a:path w="1588" h="1383">
                <a:moveTo>
                  <a:pt x="0" y="1383"/>
                </a:moveTo>
                <a:cubicBezTo>
                  <a:pt x="76" y="1381"/>
                  <a:pt x="152" y="1380"/>
                  <a:pt x="250" y="1338"/>
                </a:cubicBezTo>
                <a:cubicBezTo>
                  <a:pt x="348" y="1296"/>
                  <a:pt x="499" y="1213"/>
                  <a:pt x="590" y="1134"/>
                </a:cubicBezTo>
                <a:cubicBezTo>
                  <a:pt x="681" y="1055"/>
                  <a:pt x="730" y="964"/>
                  <a:pt x="794" y="862"/>
                </a:cubicBezTo>
                <a:cubicBezTo>
                  <a:pt x="858" y="760"/>
                  <a:pt x="900" y="639"/>
                  <a:pt x="975" y="522"/>
                </a:cubicBezTo>
                <a:cubicBezTo>
                  <a:pt x="1050" y="405"/>
                  <a:pt x="1160" y="242"/>
                  <a:pt x="1247" y="159"/>
                </a:cubicBezTo>
                <a:cubicBezTo>
                  <a:pt x="1334" y="76"/>
                  <a:pt x="1440" y="46"/>
                  <a:pt x="1497" y="23"/>
                </a:cubicBezTo>
                <a:cubicBezTo>
                  <a:pt x="1554" y="0"/>
                  <a:pt x="1573" y="23"/>
                  <a:pt x="1588" y="23"/>
                </a:cubicBezTo>
              </a:path>
            </a:pathLst>
          </a:custGeom>
          <a:noFill/>
          <a:ln w="28575" cmpd="sng">
            <a:solidFill>
              <a:schemeClr val="tx1"/>
            </a:solidFill>
            <a:round/>
            <a:headEnd/>
            <a:tailEnd/>
          </a:ln>
          <a:effectLst/>
        </p:spPr>
        <p:txBody>
          <a:bodyPr/>
          <a:lstStyle/>
          <a:p>
            <a:endParaRPr lang="en-US"/>
          </a:p>
        </p:txBody>
      </p:sp>
      <p:sp>
        <p:nvSpPr>
          <p:cNvPr id="305163" name="Rectangle 11"/>
          <p:cNvSpPr>
            <a:spLocks noChangeArrowheads="1"/>
          </p:cNvSpPr>
          <p:nvPr/>
        </p:nvSpPr>
        <p:spPr bwMode="auto">
          <a:xfrm>
            <a:off x="5400675" y="3421063"/>
            <a:ext cx="215900" cy="1584325"/>
          </a:xfrm>
          <a:prstGeom prst="rect">
            <a:avLst/>
          </a:prstGeom>
          <a:solidFill>
            <a:schemeClr val="bg2"/>
          </a:solidFill>
          <a:ln w="9525">
            <a:solidFill>
              <a:srgbClr val="3333CC"/>
            </a:solidFill>
            <a:miter lim="800000"/>
            <a:headEnd/>
            <a:tailEnd/>
          </a:ln>
          <a:effectLst/>
        </p:spPr>
        <p:txBody>
          <a:bodyPr wrap="none" anchor="ctr"/>
          <a:lstStyle/>
          <a:p>
            <a:endParaRPr lang="en-US"/>
          </a:p>
        </p:txBody>
      </p:sp>
      <p:graphicFrame>
        <p:nvGraphicFramePr>
          <p:cNvPr id="305164" name="Object 12"/>
          <p:cNvGraphicFramePr>
            <a:graphicFrameLocks noChangeAspect="1"/>
          </p:cNvGraphicFramePr>
          <p:nvPr/>
        </p:nvGraphicFramePr>
        <p:xfrm>
          <a:off x="4826000" y="1376363"/>
          <a:ext cx="3101975" cy="1169987"/>
        </p:xfrm>
        <a:graphic>
          <a:graphicData uri="http://schemas.openxmlformats.org/presentationml/2006/ole">
            <p:oleObj spid="_x0000_s305164" name="Equation" r:id="rId8" imgW="1447560" imgH="545760" progId="Equation.3">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457200" y="188913"/>
            <a:ext cx="8229600" cy="1143000"/>
          </a:xfrm>
        </p:spPr>
        <p:txBody>
          <a:bodyPr/>
          <a:lstStyle/>
          <a:p>
            <a:r>
              <a:rPr lang="en-US" sz="3200"/>
              <a:t>What is the best variance to use?</a:t>
            </a:r>
          </a:p>
        </p:txBody>
      </p:sp>
      <p:sp>
        <p:nvSpPr>
          <p:cNvPr id="306179" name="Rectangle 3"/>
          <p:cNvSpPr>
            <a:spLocks noGrp="1" noChangeArrowheads="1"/>
          </p:cNvSpPr>
          <p:nvPr>
            <p:ph type="body" idx="1"/>
          </p:nvPr>
        </p:nvSpPr>
        <p:spPr/>
        <p:txBody>
          <a:bodyPr/>
          <a:lstStyle/>
          <a:p>
            <a:endParaRPr lang="en-US"/>
          </a:p>
          <a:p>
            <a:endParaRPr lang="en-US"/>
          </a:p>
          <a:p>
            <a:endParaRPr lang="en-US"/>
          </a:p>
          <a:p>
            <a:endParaRPr lang="en-US"/>
          </a:p>
          <a:p>
            <a:endParaRPr lang="en-US"/>
          </a:p>
          <a:p>
            <a:r>
              <a:rPr lang="en-US"/>
              <a:t>It is obvious that this is minimized by setting the variance of the Gaussian to be the variance of the residuals.</a:t>
            </a:r>
          </a:p>
        </p:txBody>
      </p:sp>
      <p:graphicFrame>
        <p:nvGraphicFramePr>
          <p:cNvPr id="306180" name="Rectangle 4"/>
          <p:cNvGraphicFramePr>
            <a:graphicFrameLocks/>
          </p:cNvGraphicFramePr>
          <p:nvPr>
            <p:ph sz="quarter" idx="4294967295"/>
          </p:nvPr>
        </p:nvGraphicFramePr>
        <p:xfrm>
          <a:off x="5864225" y="944563"/>
          <a:ext cx="3279775" cy="2185987"/>
        </p:xfrm>
        <a:graphic>
          <a:graphicData uri="http://schemas.openxmlformats.org/presentationml/2006/ole">
            <p:oleObj spid="_x0000_s306180" name="Equation" r:id="rId4" imgW="0" imgH="0" progId="Equation.3">
              <p:embed/>
            </p:oleObj>
          </a:graphicData>
        </a:graphic>
      </p:graphicFrame>
      <p:graphicFrame>
        <p:nvGraphicFramePr>
          <p:cNvPr id="306181" name="Object 5"/>
          <p:cNvGraphicFramePr>
            <a:graphicFrameLocks noChangeAspect="1"/>
          </p:cNvGraphicFramePr>
          <p:nvPr/>
        </p:nvGraphicFramePr>
        <p:xfrm>
          <a:off x="1154113" y="696913"/>
          <a:ext cx="5830887" cy="3025775"/>
        </p:xfrm>
        <a:graphic>
          <a:graphicData uri="http://schemas.openxmlformats.org/presentationml/2006/ole">
            <p:oleObj spid="_x0000_s306181" name="Equation" r:id="rId5" imgW="2692080" imgH="1396800" progId="Equation.3">
              <p:embed/>
            </p:oleObj>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r>
              <a:rPr lang="en-US" sz="3200"/>
              <a:t>Sending a value assuming a mixture of two equal Gaussians</a:t>
            </a:r>
          </a:p>
        </p:txBody>
      </p:sp>
      <p:sp>
        <p:nvSpPr>
          <p:cNvPr id="307203" name="Rectangle 3"/>
          <p:cNvSpPr>
            <a:spLocks noGrp="1" noChangeArrowheads="1"/>
          </p:cNvSpPr>
          <p:nvPr>
            <p:ph type="body" idx="1"/>
          </p:nvPr>
        </p:nvSpPr>
        <p:spPr>
          <a:xfrm>
            <a:off x="457200" y="4113213"/>
            <a:ext cx="8229600" cy="2447925"/>
          </a:xfrm>
        </p:spPr>
        <p:txBody>
          <a:bodyPr/>
          <a:lstStyle/>
          <a:p>
            <a:pPr>
              <a:lnSpc>
                <a:spcPct val="80000"/>
              </a:lnSpc>
            </a:pPr>
            <a:r>
              <a:rPr lang="en-US" sz="2400"/>
              <a:t>The point halfway between the two Gaussians should cost –log(p(x)) bits where p(x) is its density under the blue curve. </a:t>
            </a:r>
          </a:p>
          <a:p>
            <a:pPr lvl="1">
              <a:lnSpc>
                <a:spcPct val="80000"/>
              </a:lnSpc>
            </a:pPr>
            <a:r>
              <a:rPr lang="en-US" sz="2400"/>
              <a:t>But in the MDL story the cost should be –log(p(x)) plus one bit to say which Gaussian we are using.</a:t>
            </a:r>
          </a:p>
          <a:p>
            <a:pPr lvl="1">
              <a:lnSpc>
                <a:spcPct val="80000"/>
              </a:lnSpc>
            </a:pPr>
            <a:r>
              <a:rPr lang="en-US" sz="2400"/>
              <a:t>How can we make the MDL story give the right answer?</a:t>
            </a:r>
          </a:p>
          <a:p>
            <a:pPr>
              <a:lnSpc>
                <a:spcPct val="80000"/>
              </a:lnSpc>
            </a:pPr>
            <a:endParaRPr lang="en-US" sz="2400"/>
          </a:p>
        </p:txBody>
      </p:sp>
      <p:sp>
        <p:nvSpPr>
          <p:cNvPr id="307204" name="Rectangle 4"/>
          <p:cNvSpPr>
            <a:spLocks noChangeArrowheads="1"/>
          </p:cNvSpPr>
          <p:nvPr/>
        </p:nvSpPr>
        <p:spPr bwMode="auto">
          <a:xfrm>
            <a:off x="1584325" y="1412875"/>
            <a:ext cx="5761038" cy="226853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07205" name="Freeform 5"/>
          <p:cNvSpPr>
            <a:spLocks/>
          </p:cNvSpPr>
          <p:nvPr/>
        </p:nvSpPr>
        <p:spPr bwMode="auto">
          <a:xfrm>
            <a:off x="1655763" y="2720975"/>
            <a:ext cx="2124075" cy="960438"/>
          </a:xfrm>
          <a:custGeom>
            <a:avLst/>
            <a:gdLst/>
            <a:ahLst/>
            <a:cxnLst>
              <a:cxn ang="0">
                <a:pos x="0" y="900"/>
              </a:cxn>
              <a:cxn ang="0">
                <a:pos x="227" y="900"/>
              </a:cxn>
              <a:cxn ang="0">
                <a:pos x="454" y="854"/>
              </a:cxn>
              <a:cxn ang="0">
                <a:pos x="635" y="764"/>
              </a:cxn>
              <a:cxn ang="0">
                <a:pos x="794" y="650"/>
              </a:cxn>
              <a:cxn ang="0">
                <a:pos x="930" y="514"/>
              </a:cxn>
              <a:cxn ang="0">
                <a:pos x="1089" y="355"/>
              </a:cxn>
              <a:cxn ang="0">
                <a:pos x="1225" y="219"/>
              </a:cxn>
              <a:cxn ang="0">
                <a:pos x="1361" y="106"/>
              </a:cxn>
              <a:cxn ang="0">
                <a:pos x="1565" y="15"/>
              </a:cxn>
              <a:cxn ang="0">
                <a:pos x="1678" y="15"/>
              </a:cxn>
            </a:cxnLst>
            <a:rect l="0" t="0" r="r" b="b"/>
            <a:pathLst>
              <a:path w="1678" h="908">
                <a:moveTo>
                  <a:pt x="0" y="900"/>
                </a:moveTo>
                <a:cubicBezTo>
                  <a:pt x="75" y="904"/>
                  <a:pt x="151" y="908"/>
                  <a:pt x="227" y="900"/>
                </a:cubicBezTo>
                <a:cubicBezTo>
                  <a:pt x="303" y="892"/>
                  <a:pt x="386" y="877"/>
                  <a:pt x="454" y="854"/>
                </a:cubicBezTo>
                <a:cubicBezTo>
                  <a:pt x="522" y="831"/>
                  <a:pt x="578" y="798"/>
                  <a:pt x="635" y="764"/>
                </a:cubicBezTo>
                <a:cubicBezTo>
                  <a:pt x="692" y="730"/>
                  <a:pt x="745" y="692"/>
                  <a:pt x="794" y="650"/>
                </a:cubicBezTo>
                <a:cubicBezTo>
                  <a:pt x="843" y="608"/>
                  <a:pt x="881" y="563"/>
                  <a:pt x="930" y="514"/>
                </a:cubicBezTo>
                <a:cubicBezTo>
                  <a:pt x="979" y="465"/>
                  <a:pt x="1040" y="404"/>
                  <a:pt x="1089" y="355"/>
                </a:cubicBezTo>
                <a:cubicBezTo>
                  <a:pt x="1138" y="306"/>
                  <a:pt x="1180" y="261"/>
                  <a:pt x="1225" y="219"/>
                </a:cubicBezTo>
                <a:cubicBezTo>
                  <a:pt x="1270" y="177"/>
                  <a:pt x="1304" y="140"/>
                  <a:pt x="1361" y="106"/>
                </a:cubicBezTo>
                <a:cubicBezTo>
                  <a:pt x="1418" y="72"/>
                  <a:pt x="1512" y="30"/>
                  <a:pt x="1565" y="15"/>
                </a:cubicBezTo>
                <a:cubicBezTo>
                  <a:pt x="1618" y="0"/>
                  <a:pt x="1659" y="15"/>
                  <a:pt x="1678" y="15"/>
                </a:cubicBezTo>
              </a:path>
            </a:pathLst>
          </a:custGeom>
          <a:noFill/>
          <a:ln w="28575" cmpd="sng">
            <a:solidFill>
              <a:schemeClr val="tx1"/>
            </a:solidFill>
            <a:round/>
            <a:headEnd/>
            <a:tailEnd/>
          </a:ln>
          <a:effectLst/>
        </p:spPr>
        <p:txBody>
          <a:bodyPr/>
          <a:lstStyle/>
          <a:p>
            <a:endParaRPr lang="en-US"/>
          </a:p>
        </p:txBody>
      </p:sp>
      <p:sp>
        <p:nvSpPr>
          <p:cNvPr id="307206" name="Freeform 6"/>
          <p:cNvSpPr>
            <a:spLocks/>
          </p:cNvSpPr>
          <p:nvPr/>
        </p:nvSpPr>
        <p:spPr bwMode="auto">
          <a:xfrm flipH="1">
            <a:off x="3743325" y="2709863"/>
            <a:ext cx="2089150" cy="960437"/>
          </a:xfrm>
          <a:custGeom>
            <a:avLst/>
            <a:gdLst/>
            <a:ahLst/>
            <a:cxnLst>
              <a:cxn ang="0">
                <a:pos x="0" y="900"/>
              </a:cxn>
              <a:cxn ang="0">
                <a:pos x="227" y="900"/>
              </a:cxn>
              <a:cxn ang="0">
                <a:pos x="454" y="854"/>
              </a:cxn>
              <a:cxn ang="0">
                <a:pos x="635" y="764"/>
              </a:cxn>
              <a:cxn ang="0">
                <a:pos x="794" y="650"/>
              </a:cxn>
              <a:cxn ang="0">
                <a:pos x="930" y="514"/>
              </a:cxn>
              <a:cxn ang="0">
                <a:pos x="1089" y="355"/>
              </a:cxn>
              <a:cxn ang="0">
                <a:pos x="1225" y="219"/>
              </a:cxn>
              <a:cxn ang="0">
                <a:pos x="1361" y="106"/>
              </a:cxn>
              <a:cxn ang="0">
                <a:pos x="1565" y="15"/>
              </a:cxn>
              <a:cxn ang="0">
                <a:pos x="1678" y="15"/>
              </a:cxn>
            </a:cxnLst>
            <a:rect l="0" t="0" r="r" b="b"/>
            <a:pathLst>
              <a:path w="1678" h="908">
                <a:moveTo>
                  <a:pt x="0" y="900"/>
                </a:moveTo>
                <a:cubicBezTo>
                  <a:pt x="75" y="904"/>
                  <a:pt x="151" y="908"/>
                  <a:pt x="227" y="900"/>
                </a:cubicBezTo>
                <a:cubicBezTo>
                  <a:pt x="303" y="892"/>
                  <a:pt x="386" y="877"/>
                  <a:pt x="454" y="854"/>
                </a:cubicBezTo>
                <a:cubicBezTo>
                  <a:pt x="522" y="831"/>
                  <a:pt x="578" y="798"/>
                  <a:pt x="635" y="764"/>
                </a:cubicBezTo>
                <a:cubicBezTo>
                  <a:pt x="692" y="730"/>
                  <a:pt x="745" y="692"/>
                  <a:pt x="794" y="650"/>
                </a:cubicBezTo>
                <a:cubicBezTo>
                  <a:pt x="843" y="608"/>
                  <a:pt x="881" y="563"/>
                  <a:pt x="930" y="514"/>
                </a:cubicBezTo>
                <a:cubicBezTo>
                  <a:pt x="979" y="465"/>
                  <a:pt x="1040" y="404"/>
                  <a:pt x="1089" y="355"/>
                </a:cubicBezTo>
                <a:cubicBezTo>
                  <a:pt x="1138" y="306"/>
                  <a:pt x="1180" y="261"/>
                  <a:pt x="1225" y="219"/>
                </a:cubicBezTo>
                <a:cubicBezTo>
                  <a:pt x="1270" y="177"/>
                  <a:pt x="1304" y="140"/>
                  <a:pt x="1361" y="106"/>
                </a:cubicBezTo>
                <a:cubicBezTo>
                  <a:pt x="1418" y="72"/>
                  <a:pt x="1512" y="30"/>
                  <a:pt x="1565" y="15"/>
                </a:cubicBezTo>
                <a:cubicBezTo>
                  <a:pt x="1618" y="0"/>
                  <a:pt x="1659" y="15"/>
                  <a:pt x="1678" y="15"/>
                </a:cubicBezTo>
              </a:path>
            </a:pathLst>
          </a:custGeom>
          <a:noFill/>
          <a:ln w="28575" cmpd="sng">
            <a:solidFill>
              <a:schemeClr val="tx1"/>
            </a:solidFill>
            <a:round/>
            <a:headEnd/>
            <a:tailEnd/>
          </a:ln>
          <a:effectLst/>
        </p:spPr>
        <p:txBody>
          <a:bodyPr/>
          <a:lstStyle/>
          <a:p>
            <a:endParaRPr lang="en-US"/>
          </a:p>
        </p:txBody>
      </p:sp>
      <p:sp>
        <p:nvSpPr>
          <p:cNvPr id="307207" name="Freeform 7"/>
          <p:cNvSpPr>
            <a:spLocks/>
          </p:cNvSpPr>
          <p:nvPr/>
        </p:nvSpPr>
        <p:spPr bwMode="auto">
          <a:xfrm>
            <a:off x="3095625" y="2720975"/>
            <a:ext cx="2124075" cy="960438"/>
          </a:xfrm>
          <a:custGeom>
            <a:avLst/>
            <a:gdLst/>
            <a:ahLst/>
            <a:cxnLst>
              <a:cxn ang="0">
                <a:pos x="0" y="900"/>
              </a:cxn>
              <a:cxn ang="0">
                <a:pos x="227" y="900"/>
              </a:cxn>
              <a:cxn ang="0">
                <a:pos x="454" y="854"/>
              </a:cxn>
              <a:cxn ang="0">
                <a:pos x="635" y="764"/>
              </a:cxn>
              <a:cxn ang="0">
                <a:pos x="794" y="650"/>
              </a:cxn>
              <a:cxn ang="0">
                <a:pos x="930" y="514"/>
              </a:cxn>
              <a:cxn ang="0">
                <a:pos x="1089" y="355"/>
              </a:cxn>
              <a:cxn ang="0">
                <a:pos x="1225" y="219"/>
              </a:cxn>
              <a:cxn ang="0">
                <a:pos x="1361" y="106"/>
              </a:cxn>
              <a:cxn ang="0">
                <a:pos x="1565" y="15"/>
              </a:cxn>
              <a:cxn ang="0">
                <a:pos x="1678" y="15"/>
              </a:cxn>
            </a:cxnLst>
            <a:rect l="0" t="0" r="r" b="b"/>
            <a:pathLst>
              <a:path w="1678" h="908">
                <a:moveTo>
                  <a:pt x="0" y="900"/>
                </a:moveTo>
                <a:cubicBezTo>
                  <a:pt x="75" y="904"/>
                  <a:pt x="151" y="908"/>
                  <a:pt x="227" y="900"/>
                </a:cubicBezTo>
                <a:cubicBezTo>
                  <a:pt x="303" y="892"/>
                  <a:pt x="386" y="877"/>
                  <a:pt x="454" y="854"/>
                </a:cubicBezTo>
                <a:cubicBezTo>
                  <a:pt x="522" y="831"/>
                  <a:pt x="578" y="798"/>
                  <a:pt x="635" y="764"/>
                </a:cubicBezTo>
                <a:cubicBezTo>
                  <a:pt x="692" y="730"/>
                  <a:pt x="745" y="692"/>
                  <a:pt x="794" y="650"/>
                </a:cubicBezTo>
                <a:cubicBezTo>
                  <a:pt x="843" y="608"/>
                  <a:pt x="881" y="563"/>
                  <a:pt x="930" y="514"/>
                </a:cubicBezTo>
                <a:cubicBezTo>
                  <a:pt x="979" y="465"/>
                  <a:pt x="1040" y="404"/>
                  <a:pt x="1089" y="355"/>
                </a:cubicBezTo>
                <a:cubicBezTo>
                  <a:pt x="1138" y="306"/>
                  <a:pt x="1180" y="261"/>
                  <a:pt x="1225" y="219"/>
                </a:cubicBezTo>
                <a:cubicBezTo>
                  <a:pt x="1270" y="177"/>
                  <a:pt x="1304" y="140"/>
                  <a:pt x="1361" y="106"/>
                </a:cubicBezTo>
                <a:cubicBezTo>
                  <a:pt x="1418" y="72"/>
                  <a:pt x="1512" y="30"/>
                  <a:pt x="1565" y="15"/>
                </a:cubicBezTo>
                <a:cubicBezTo>
                  <a:pt x="1618" y="0"/>
                  <a:pt x="1659" y="15"/>
                  <a:pt x="1678" y="15"/>
                </a:cubicBezTo>
              </a:path>
            </a:pathLst>
          </a:custGeom>
          <a:noFill/>
          <a:ln w="28575" cmpd="sng">
            <a:solidFill>
              <a:schemeClr val="tx1"/>
            </a:solidFill>
            <a:round/>
            <a:headEnd/>
            <a:tailEnd/>
          </a:ln>
          <a:effectLst/>
        </p:spPr>
        <p:txBody>
          <a:bodyPr/>
          <a:lstStyle/>
          <a:p>
            <a:endParaRPr lang="en-US"/>
          </a:p>
        </p:txBody>
      </p:sp>
      <p:sp>
        <p:nvSpPr>
          <p:cNvPr id="307208" name="Freeform 8"/>
          <p:cNvSpPr>
            <a:spLocks/>
          </p:cNvSpPr>
          <p:nvPr/>
        </p:nvSpPr>
        <p:spPr bwMode="auto">
          <a:xfrm flipH="1">
            <a:off x="5183188" y="2709863"/>
            <a:ext cx="2089150" cy="960437"/>
          </a:xfrm>
          <a:custGeom>
            <a:avLst/>
            <a:gdLst/>
            <a:ahLst/>
            <a:cxnLst>
              <a:cxn ang="0">
                <a:pos x="0" y="900"/>
              </a:cxn>
              <a:cxn ang="0">
                <a:pos x="227" y="900"/>
              </a:cxn>
              <a:cxn ang="0">
                <a:pos x="454" y="854"/>
              </a:cxn>
              <a:cxn ang="0">
                <a:pos x="635" y="764"/>
              </a:cxn>
              <a:cxn ang="0">
                <a:pos x="794" y="650"/>
              </a:cxn>
              <a:cxn ang="0">
                <a:pos x="930" y="514"/>
              </a:cxn>
              <a:cxn ang="0">
                <a:pos x="1089" y="355"/>
              </a:cxn>
              <a:cxn ang="0">
                <a:pos x="1225" y="219"/>
              </a:cxn>
              <a:cxn ang="0">
                <a:pos x="1361" y="106"/>
              </a:cxn>
              <a:cxn ang="0">
                <a:pos x="1565" y="15"/>
              </a:cxn>
              <a:cxn ang="0">
                <a:pos x="1678" y="15"/>
              </a:cxn>
            </a:cxnLst>
            <a:rect l="0" t="0" r="r" b="b"/>
            <a:pathLst>
              <a:path w="1678" h="908">
                <a:moveTo>
                  <a:pt x="0" y="900"/>
                </a:moveTo>
                <a:cubicBezTo>
                  <a:pt x="75" y="904"/>
                  <a:pt x="151" y="908"/>
                  <a:pt x="227" y="900"/>
                </a:cubicBezTo>
                <a:cubicBezTo>
                  <a:pt x="303" y="892"/>
                  <a:pt x="386" y="877"/>
                  <a:pt x="454" y="854"/>
                </a:cubicBezTo>
                <a:cubicBezTo>
                  <a:pt x="522" y="831"/>
                  <a:pt x="578" y="798"/>
                  <a:pt x="635" y="764"/>
                </a:cubicBezTo>
                <a:cubicBezTo>
                  <a:pt x="692" y="730"/>
                  <a:pt x="745" y="692"/>
                  <a:pt x="794" y="650"/>
                </a:cubicBezTo>
                <a:cubicBezTo>
                  <a:pt x="843" y="608"/>
                  <a:pt x="881" y="563"/>
                  <a:pt x="930" y="514"/>
                </a:cubicBezTo>
                <a:cubicBezTo>
                  <a:pt x="979" y="465"/>
                  <a:pt x="1040" y="404"/>
                  <a:pt x="1089" y="355"/>
                </a:cubicBezTo>
                <a:cubicBezTo>
                  <a:pt x="1138" y="306"/>
                  <a:pt x="1180" y="261"/>
                  <a:pt x="1225" y="219"/>
                </a:cubicBezTo>
                <a:cubicBezTo>
                  <a:pt x="1270" y="177"/>
                  <a:pt x="1304" y="140"/>
                  <a:pt x="1361" y="106"/>
                </a:cubicBezTo>
                <a:cubicBezTo>
                  <a:pt x="1418" y="72"/>
                  <a:pt x="1512" y="30"/>
                  <a:pt x="1565" y="15"/>
                </a:cubicBezTo>
                <a:cubicBezTo>
                  <a:pt x="1618" y="0"/>
                  <a:pt x="1659" y="15"/>
                  <a:pt x="1678" y="15"/>
                </a:cubicBezTo>
              </a:path>
            </a:pathLst>
          </a:custGeom>
          <a:noFill/>
          <a:ln w="28575" cmpd="sng">
            <a:solidFill>
              <a:schemeClr val="tx1"/>
            </a:solidFill>
            <a:round/>
            <a:headEnd/>
            <a:tailEnd/>
          </a:ln>
          <a:effectLst/>
        </p:spPr>
        <p:txBody>
          <a:bodyPr/>
          <a:lstStyle/>
          <a:p>
            <a:endParaRPr lang="en-US"/>
          </a:p>
        </p:txBody>
      </p:sp>
      <p:sp>
        <p:nvSpPr>
          <p:cNvPr id="307209" name="Line 9"/>
          <p:cNvSpPr>
            <a:spLocks noChangeShapeType="1"/>
          </p:cNvSpPr>
          <p:nvPr/>
        </p:nvSpPr>
        <p:spPr bwMode="auto">
          <a:xfrm>
            <a:off x="4500563" y="3068638"/>
            <a:ext cx="0" cy="647700"/>
          </a:xfrm>
          <a:prstGeom prst="line">
            <a:avLst/>
          </a:prstGeom>
          <a:noFill/>
          <a:ln w="28575">
            <a:solidFill>
              <a:srgbClr val="FF0000"/>
            </a:solidFill>
            <a:round/>
            <a:headEnd/>
            <a:tailEnd/>
          </a:ln>
          <a:effectLst/>
        </p:spPr>
        <p:txBody>
          <a:bodyPr/>
          <a:lstStyle/>
          <a:p>
            <a:endParaRPr lang="en-US"/>
          </a:p>
        </p:txBody>
      </p:sp>
      <p:sp>
        <p:nvSpPr>
          <p:cNvPr id="307210" name="Text Box 10"/>
          <p:cNvSpPr txBox="1">
            <a:spLocks noChangeArrowheads="1"/>
          </p:cNvSpPr>
          <p:nvPr/>
        </p:nvSpPr>
        <p:spPr bwMode="auto">
          <a:xfrm>
            <a:off x="4284663" y="3536950"/>
            <a:ext cx="466725" cy="519113"/>
          </a:xfrm>
          <a:prstGeom prst="rect">
            <a:avLst/>
          </a:prstGeom>
          <a:noFill/>
          <a:ln w="9525">
            <a:noFill/>
            <a:miter lim="800000"/>
            <a:headEnd/>
            <a:tailEnd/>
          </a:ln>
          <a:effectLst/>
        </p:spPr>
        <p:txBody>
          <a:bodyPr>
            <a:spAutoFit/>
          </a:bodyPr>
          <a:lstStyle/>
          <a:p>
            <a:pPr>
              <a:spcBef>
                <a:spcPct val="50000"/>
              </a:spcBef>
            </a:pPr>
            <a:r>
              <a:rPr lang="en-US"/>
              <a:t>x</a:t>
            </a:r>
          </a:p>
        </p:txBody>
      </p:sp>
      <p:sp>
        <p:nvSpPr>
          <p:cNvPr id="307211" name="Freeform 11"/>
          <p:cNvSpPr>
            <a:spLocks/>
          </p:cNvSpPr>
          <p:nvPr/>
        </p:nvSpPr>
        <p:spPr bwMode="auto">
          <a:xfrm>
            <a:off x="1798638" y="3068638"/>
            <a:ext cx="2844800" cy="576262"/>
          </a:xfrm>
          <a:custGeom>
            <a:avLst/>
            <a:gdLst/>
            <a:ahLst/>
            <a:cxnLst>
              <a:cxn ang="0">
                <a:pos x="0" y="771"/>
              </a:cxn>
              <a:cxn ang="0">
                <a:pos x="204" y="771"/>
              </a:cxn>
              <a:cxn ang="0">
                <a:pos x="408" y="726"/>
              </a:cxn>
              <a:cxn ang="0">
                <a:pos x="612" y="613"/>
              </a:cxn>
              <a:cxn ang="0">
                <a:pos x="794" y="476"/>
              </a:cxn>
              <a:cxn ang="0">
                <a:pos x="998" y="318"/>
              </a:cxn>
              <a:cxn ang="0">
                <a:pos x="1089" y="250"/>
              </a:cxn>
              <a:cxn ang="0">
                <a:pos x="1179" y="227"/>
              </a:cxn>
              <a:cxn ang="0">
                <a:pos x="1315" y="159"/>
              </a:cxn>
              <a:cxn ang="0">
                <a:pos x="1519" y="68"/>
              </a:cxn>
              <a:cxn ang="0">
                <a:pos x="1678" y="23"/>
              </a:cxn>
              <a:cxn ang="0">
                <a:pos x="1792" y="0"/>
              </a:cxn>
            </a:cxnLst>
            <a:rect l="0" t="0" r="r" b="b"/>
            <a:pathLst>
              <a:path w="1792" h="779">
                <a:moveTo>
                  <a:pt x="0" y="771"/>
                </a:moveTo>
                <a:cubicBezTo>
                  <a:pt x="68" y="775"/>
                  <a:pt x="136" y="779"/>
                  <a:pt x="204" y="771"/>
                </a:cubicBezTo>
                <a:cubicBezTo>
                  <a:pt x="272" y="763"/>
                  <a:pt x="340" y="752"/>
                  <a:pt x="408" y="726"/>
                </a:cubicBezTo>
                <a:cubicBezTo>
                  <a:pt x="476" y="700"/>
                  <a:pt x="548" y="655"/>
                  <a:pt x="612" y="613"/>
                </a:cubicBezTo>
                <a:cubicBezTo>
                  <a:pt x="676" y="571"/>
                  <a:pt x="730" y="525"/>
                  <a:pt x="794" y="476"/>
                </a:cubicBezTo>
                <a:cubicBezTo>
                  <a:pt x="858" y="427"/>
                  <a:pt x="949" y="356"/>
                  <a:pt x="998" y="318"/>
                </a:cubicBezTo>
                <a:cubicBezTo>
                  <a:pt x="1047" y="280"/>
                  <a:pt x="1059" y="265"/>
                  <a:pt x="1089" y="250"/>
                </a:cubicBezTo>
                <a:cubicBezTo>
                  <a:pt x="1119" y="235"/>
                  <a:pt x="1141" y="242"/>
                  <a:pt x="1179" y="227"/>
                </a:cubicBezTo>
                <a:cubicBezTo>
                  <a:pt x="1217" y="212"/>
                  <a:pt x="1258" y="185"/>
                  <a:pt x="1315" y="159"/>
                </a:cubicBezTo>
                <a:cubicBezTo>
                  <a:pt x="1372" y="133"/>
                  <a:pt x="1459" y="91"/>
                  <a:pt x="1519" y="68"/>
                </a:cubicBezTo>
                <a:cubicBezTo>
                  <a:pt x="1579" y="45"/>
                  <a:pt x="1633" y="34"/>
                  <a:pt x="1678" y="23"/>
                </a:cubicBezTo>
                <a:cubicBezTo>
                  <a:pt x="1723" y="12"/>
                  <a:pt x="1757" y="6"/>
                  <a:pt x="1792" y="0"/>
                </a:cubicBezTo>
              </a:path>
            </a:pathLst>
          </a:custGeom>
          <a:noFill/>
          <a:ln w="28575" cmpd="sng">
            <a:solidFill>
              <a:srgbClr val="3333CC"/>
            </a:solidFill>
            <a:round/>
            <a:headEnd/>
            <a:tailEnd/>
          </a:ln>
          <a:effectLst/>
        </p:spPr>
        <p:txBody>
          <a:bodyPr/>
          <a:lstStyle/>
          <a:p>
            <a:endParaRPr lang="en-US"/>
          </a:p>
        </p:txBody>
      </p:sp>
      <p:sp>
        <p:nvSpPr>
          <p:cNvPr id="307212" name="Freeform 12"/>
          <p:cNvSpPr>
            <a:spLocks/>
          </p:cNvSpPr>
          <p:nvPr/>
        </p:nvSpPr>
        <p:spPr bwMode="auto">
          <a:xfrm flipH="1">
            <a:off x="4535488" y="3068638"/>
            <a:ext cx="2736850" cy="612775"/>
          </a:xfrm>
          <a:custGeom>
            <a:avLst/>
            <a:gdLst/>
            <a:ahLst/>
            <a:cxnLst>
              <a:cxn ang="0">
                <a:pos x="0" y="771"/>
              </a:cxn>
              <a:cxn ang="0">
                <a:pos x="204" y="771"/>
              </a:cxn>
              <a:cxn ang="0">
                <a:pos x="408" y="726"/>
              </a:cxn>
              <a:cxn ang="0">
                <a:pos x="612" y="613"/>
              </a:cxn>
              <a:cxn ang="0">
                <a:pos x="794" y="476"/>
              </a:cxn>
              <a:cxn ang="0">
                <a:pos x="998" y="318"/>
              </a:cxn>
              <a:cxn ang="0">
                <a:pos x="1089" y="250"/>
              </a:cxn>
              <a:cxn ang="0">
                <a:pos x="1179" y="227"/>
              </a:cxn>
              <a:cxn ang="0">
                <a:pos x="1315" y="159"/>
              </a:cxn>
              <a:cxn ang="0">
                <a:pos x="1519" y="68"/>
              </a:cxn>
              <a:cxn ang="0">
                <a:pos x="1678" y="23"/>
              </a:cxn>
              <a:cxn ang="0">
                <a:pos x="1792" y="0"/>
              </a:cxn>
            </a:cxnLst>
            <a:rect l="0" t="0" r="r" b="b"/>
            <a:pathLst>
              <a:path w="1792" h="779">
                <a:moveTo>
                  <a:pt x="0" y="771"/>
                </a:moveTo>
                <a:cubicBezTo>
                  <a:pt x="68" y="775"/>
                  <a:pt x="136" y="779"/>
                  <a:pt x="204" y="771"/>
                </a:cubicBezTo>
                <a:cubicBezTo>
                  <a:pt x="272" y="763"/>
                  <a:pt x="340" y="752"/>
                  <a:pt x="408" y="726"/>
                </a:cubicBezTo>
                <a:cubicBezTo>
                  <a:pt x="476" y="700"/>
                  <a:pt x="548" y="655"/>
                  <a:pt x="612" y="613"/>
                </a:cubicBezTo>
                <a:cubicBezTo>
                  <a:pt x="676" y="571"/>
                  <a:pt x="730" y="525"/>
                  <a:pt x="794" y="476"/>
                </a:cubicBezTo>
                <a:cubicBezTo>
                  <a:pt x="858" y="427"/>
                  <a:pt x="949" y="356"/>
                  <a:pt x="998" y="318"/>
                </a:cubicBezTo>
                <a:cubicBezTo>
                  <a:pt x="1047" y="280"/>
                  <a:pt x="1059" y="265"/>
                  <a:pt x="1089" y="250"/>
                </a:cubicBezTo>
                <a:cubicBezTo>
                  <a:pt x="1119" y="235"/>
                  <a:pt x="1141" y="242"/>
                  <a:pt x="1179" y="227"/>
                </a:cubicBezTo>
                <a:cubicBezTo>
                  <a:pt x="1217" y="212"/>
                  <a:pt x="1258" y="185"/>
                  <a:pt x="1315" y="159"/>
                </a:cubicBezTo>
                <a:cubicBezTo>
                  <a:pt x="1372" y="133"/>
                  <a:pt x="1459" y="91"/>
                  <a:pt x="1519" y="68"/>
                </a:cubicBezTo>
                <a:cubicBezTo>
                  <a:pt x="1579" y="45"/>
                  <a:pt x="1633" y="34"/>
                  <a:pt x="1678" y="23"/>
                </a:cubicBezTo>
                <a:cubicBezTo>
                  <a:pt x="1723" y="12"/>
                  <a:pt x="1757" y="6"/>
                  <a:pt x="1792" y="0"/>
                </a:cubicBezTo>
              </a:path>
            </a:pathLst>
          </a:custGeom>
          <a:noFill/>
          <a:ln w="28575" cmpd="sng">
            <a:solidFill>
              <a:srgbClr val="3333CC"/>
            </a:solidFill>
            <a:round/>
            <a:headEnd/>
            <a:tailEnd/>
          </a:ln>
          <a:effectLst/>
        </p:spPr>
        <p:txBody>
          <a:bodyPr/>
          <a:lstStyle/>
          <a:p>
            <a:endParaRPr lang="en-US"/>
          </a:p>
        </p:txBody>
      </p:sp>
      <p:sp>
        <p:nvSpPr>
          <p:cNvPr id="307213" name="Text Box 13"/>
          <p:cNvSpPr txBox="1">
            <a:spLocks noChangeArrowheads="1"/>
          </p:cNvSpPr>
          <p:nvPr/>
        </p:nvSpPr>
        <p:spPr bwMode="auto">
          <a:xfrm>
            <a:off x="4572000" y="1520825"/>
            <a:ext cx="2735263" cy="10064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The blue curve is the normalized sum of the two Gaussians.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457200" y="-134938"/>
            <a:ext cx="8229600" cy="1143001"/>
          </a:xfrm>
        </p:spPr>
        <p:txBody>
          <a:bodyPr/>
          <a:lstStyle/>
          <a:p>
            <a:r>
              <a:rPr lang="en-US"/>
              <a:t>The bits-back argument </a:t>
            </a:r>
          </a:p>
        </p:txBody>
      </p:sp>
      <p:sp>
        <p:nvSpPr>
          <p:cNvPr id="308227" name="Rectangle 3"/>
          <p:cNvSpPr>
            <a:spLocks noGrp="1" noChangeArrowheads="1"/>
          </p:cNvSpPr>
          <p:nvPr>
            <p:ph type="body" idx="1"/>
          </p:nvPr>
        </p:nvSpPr>
        <p:spPr>
          <a:xfrm>
            <a:off x="457200" y="2097088"/>
            <a:ext cx="8229600" cy="4960937"/>
          </a:xfrm>
        </p:spPr>
        <p:txBody>
          <a:bodyPr/>
          <a:lstStyle/>
          <a:p>
            <a:pPr>
              <a:lnSpc>
                <a:spcPct val="80000"/>
              </a:lnSpc>
            </a:pPr>
            <a:endParaRPr lang="en-US" sz="2400"/>
          </a:p>
          <a:p>
            <a:pPr>
              <a:lnSpc>
                <a:spcPct val="80000"/>
              </a:lnSpc>
            </a:pPr>
            <a:endParaRPr lang="en-US" sz="2400"/>
          </a:p>
          <a:p>
            <a:pPr>
              <a:lnSpc>
                <a:spcPct val="80000"/>
              </a:lnSpc>
            </a:pPr>
            <a:endParaRPr lang="en-US" sz="2400"/>
          </a:p>
          <a:p>
            <a:pPr>
              <a:lnSpc>
                <a:spcPct val="80000"/>
              </a:lnSpc>
            </a:pPr>
            <a:endParaRPr lang="en-US" sz="2400"/>
          </a:p>
          <a:p>
            <a:pPr>
              <a:lnSpc>
                <a:spcPct val="80000"/>
              </a:lnSpc>
            </a:pPr>
            <a:r>
              <a:rPr lang="en-US" sz="2400"/>
              <a:t>Consider a datapoint that is equidistant from two cluster centers. </a:t>
            </a:r>
          </a:p>
          <a:p>
            <a:pPr lvl="1">
              <a:lnSpc>
                <a:spcPct val="80000"/>
              </a:lnSpc>
            </a:pPr>
            <a:r>
              <a:rPr lang="en-US" sz="2400"/>
              <a:t>The sender could code it relative to cluster 0 or relative to cluster 1.</a:t>
            </a:r>
          </a:p>
          <a:p>
            <a:pPr lvl="1">
              <a:lnSpc>
                <a:spcPct val="80000"/>
              </a:lnSpc>
            </a:pPr>
            <a:r>
              <a:rPr lang="en-US" sz="2400"/>
              <a:t> Either way, the sender has to send one bit to say which cluster is being used.</a:t>
            </a:r>
          </a:p>
          <a:p>
            <a:pPr lvl="2">
              <a:lnSpc>
                <a:spcPct val="80000"/>
              </a:lnSpc>
            </a:pPr>
            <a:r>
              <a:rPr lang="en-US" sz="2000"/>
              <a:t>It seems like a waste to have to send a bit when you don’t care which cluster you use.</a:t>
            </a:r>
          </a:p>
          <a:p>
            <a:pPr lvl="2">
              <a:lnSpc>
                <a:spcPct val="80000"/>
              </a:lnSpc>
            </a:pPr>
            <a:r>
              <a:rPr lang="en-US" sz="2000"/>
              <a:t>It must be inefficient to have two different ways of encoding the same point.</a:t>
            </a:r>
          </a:p>
        </p:txBody>
      </p:sp>
      <p:sp>
        <p:nvSpPr>
          <p:cNvPr id="308228" name="Rectangle 4"/>
          <p:cNvSpPr>
            <a:spLocks noChangeArrowheads="1"/>
          </p:cNvSpPr>
          <p:nvPr/>
        </p:nvSpPr>
        <p:spPr bwMode="auto">
          <a:xfrm>
            <a:off x="2124075" y="1016000"/>
            <a:ext cx="5076825" cy="2268538"/>
          </a:xfrm>
          <a:prstGeom prst="rect">
            <a:avLst/>
          </a:prstGeom>
          <a:solidFill>
            <a:schemeClr val="accent1"/>
          </a:solidFill>
          <a:ln w="9525">
            <a:solidFill>
              <a:schemeClr val="tx1"/>
            </a:solidFill>
            <a:miter lim="800000"/>
            <a:headEnd/>
            <a:tailEnd/>
          </a:ln>
          <a:effectLst/>
        </p:spPr>
        <p:txBody>
          <a:bodyPr wrap="none" anchor="ctr"/>
          <a:lstStyle/>
          <a:p>
            <a:pPr algn="ctr"/>
            <a:endParaRPr lang="en-US"/>
          </a:p>
        </p:txBody>
      </p:sp>
      <p:sp>
        <p:nvSpPr>
          <p:cNvPr id="308229" name="Oval 5"/>
          <p:cNvSpPr>
            <a:spLocks noChangeArrowheads="1"/>
          </p:cNvSpPr>
          <p:nvPr/>
        </p:nvSpPr>
        <p:spPr bwMode="auto">
          <a:xfrm>
            <a:off x="3167063" y="1989138"/>
            <a:ext cx="73025" cy="71437"/>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08230" name="Oval 6"/>
          <p:cNvSpPr>
            <a:spLocks noChangeArrowheads="1"/>
          </p:cNvSpPr>
          <p:nvPr/>
        </p:nvSpPr>
        <p:spPr bwMode="auto">
          <a:xfrm>
            <a:off x="5975350" y="1989138"/>
            <a:ext cx="73025" cy="71437"/>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08231" name="Text Box 7"/>
          <p:cNvSpPr txBox="1">
            <a:spLocks noChangeArrowheads="1"/>
          </p:cNvSpPr>
          <p:nvPr/>
        </p:nvSpPr>
        <p:spPr bwMode="auto">
          <a:xfrm>
            <a:off x="2413000" y="2058988"/>
            <a:ext cx="1619250" cy="3968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Gaussian 0</a:t>
            </a:r>
          </a:p>
        </p:txBody>
      </p:sp>
      <p:sp>
        <p:nvSpPr>
          <p:cNvPr id="308232" name="Text Box 8"/>
          <p:cNvSpPr txBox="1">
            <a:spLocks noChangeArrowheads="1"/>
          </p:cNvSpPr>
          <p:nvPr/>
        </p:nvSpPr>
        <p:spPr bwMode="auto">
          <a:xfrm>
            <a:off x="5472113" y="2060575"/>
            <a:ext cx="1476375" cy="3968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Gaussian 1</a:t>
            </a:r>
          </a:p>
        </p:txBody>
      </p:sp>
      <p:sp>
        <p:nvSpPr>
          <p:cNvPr id="308233" name="Oval 9"/>
          <p:cNvSpPr>
            <a:spLocks noChangeArrowheads="1"/>
          </p:cNvSpPr>
          <p:nvPr/>
        </p:nvSpPr>
        <p:spPr bwMode="auto">
          <a:xfrm flipH="1">
            <a:off x="4572000" y="1520825"/>
            <a:ext cx="107950"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308234" name="Text Box 10"/>
          <p:cNvSpPr txBox="1">
            <a:spLocks noChangeArrowheads="1"/>
          </p:cNvSpPr>
          <p:nvPr/>
        </p:nvSpPr>
        <p:spPr bwMode="auto">
          <a:xfrm>
            <a:off x="4284663" y="1592263"/>
            <a:ext cx="684212" cy="396875"/>
          </a:xfrm>
          <a:prstGeom prst="rect">
            <a:avLst/>
          </a:prstGeom>
          <a:noFill/>
          <a:ln w="9525">
            <a:noFill/>
            <a:miter lim="800000"/>
            <a:headEnd/>
            <a:tailEnd/>
          </a:ln>
          <a:effectLst/>
        </p:spPr>
        <p:txBody>
          <a:bodyPr>
            <a:spAutoFit/>
          </a:bodyPr>
          <a:lstStyle/>
          <a:p>
            <a:pPr>
              <a:spcBef>
                <a:spcPct val="50000"/>
              </a:spcBef>
            </a:pPr>
            <a:r>
              <a:rPr lang="en-US" sz="2000"/>
              <a:t>data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457200" y="152400"/>
            <a:ext cx="8229600" cy="1143000"/>
          </a:xfrm>
        </p:spPr>
        <p:txBody>
          <a:bodyPr/>
          <a:lstStyle/>
          <a:p>
            <a:r>
              <a:rPr lang="en-US" sz="2800"/>
              <a:t>Using another message to make random decisions</a:t>
            </a:r>
          </a:p>
        </p:txBody>
      </p:sp>
      <p:sp>
        <p:nvSpPr>
          <p:cNvPr id="309251" name="Rectangle 3"/>
          <p:cNvSpPr>
            <a:spLocks noGrp="1" noChangeArrowheads="1"/>
          </p:cNvSpPr>
          <p:nvPr>
            <p:ph type="body" idx="1"/>
          </p:nvPr>
        </p:nvSpPr>
        <p:spPr>
          <a:xfrm>
            <a:off x="482600" y="1268413"/>
            <a:ext cx="8229600" cy="5257800"/>
          </a:xfrm>
        </p:spPr>
        <p:txBody>
          <a:bodyPr/>
          <a:lstStyle/>
          <a:p>
            <a:pPr>
              <a:lnSpc>
                <a:spcPct val="90000"/>
              </a:lnSpc>
            </a:pPr>
            <a:r>
              <a:rPr lang="en-US" sz="2400"/>
              <a:t>Suppose the sender is also trying to communicate another message</a:t>
            </a:r>
          </a:p>
          <a:p>
            <a:pPr lvl="1">
              <a:lnSpc>
                <a:spcPct val="90000"/>
              </a:lnSpc>
            </a:pPr>
            <a:r>
              <a:rPr lang="en-US" sz="2400"/>
              <a:t>The other message is completely independent.</a:t>
            </a:r>
          </a:p>
          <a:p>
            <a:pPr lvl="1">
              <a:lnSpc>
                <a:spcPct val="90000"/>
              </a:lnSpc>
            </a:pPr>
            <a:r>
              <a:rPr lang="en-US" sz="2400"/>
              <a:t>It looks like a random bit stream. </a:t>
            </a:r>
          </a:p>
          <a:p>
            <a:pPr>
              <a:lnSpc>
                <a:spcPct val="90000"/>
              </a:lnSpc>
            </a:pPr>
            <a:r>
              <a:rPr lang="en-US" sz="2400"/>
              <a:t>Whenever the sender has to choose between two equally good ways of encoding the data, he uses a bit from the other message to make the decision</a:t>
            </a:r>
          </a:p>
          <a:p>
            <a:pPr>
              <a:lnSpc>
                <a:spcPct val="90000"/>
              </a:lnSpc>
            </a:pPr>
            <a:r>
              <a:rPr lang="en-US" sz="2400"/>
              <a:t>After the receiver has losslessly reconstructed the original data, the receiver can pretend to be the sender. </a:t>
            </a:r>
          </a:p>
          <a:p>
            <a:pPr lvl="1">
              <a:lnSpc>
                <a:spcPct val="90000"/>
              </a:lnSpc>
            </a:pPr>
            <a:r>
              <a:rPr lang="en-US" sz="2400"/>
              <a:t>This enables the receiver to figure out the random bit in the other message.</a:t>
            </a:r>
          </a:p>
          <a:p>
            <a:pPr>
              <a:lnSpc>
                <a:spcPct val="90000"/>
              </a:lnSpc>
            </a:pPr>
            <a:r>
              <a:rPr lang="en-US" sz="2400"/>
              <a:t>So the original message cost one bit less than we thought because we also communicated a bit from another message.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457200" y="7938"/>
            <a:ext cx="8229600" cy="1143000"/>
          </a:xfrm>
        </p:spPr>
        <p:txBody>
          <a:bodyPr/>
          <a:lstStyle/>
          <a:p>
            <a:r>
              <a:rPr lang="en-US"/>
              <a:t>The general case</a:t>
            </a:r>
          </a:p>
        </p:txBody>
      </p:sp>
      <p:sp>
        <p:nvSpPr>
          <p:cNvPr id="310275" name="Rectangle 3"/>
          <p:cNvSpPr>
            <a:spLocks noChangeArrowheads="1"/>
          </p:cNvSpPr>
          <p:nvPr/>
        </p:nvSpPr>
        <p:spPr bwMode="auto">
          <a:xfrm>
            <a:off x="1258888" y="1160463"/>
            <a:ext cx="6157912" cy="2268537"/>
          </a:xfrm>
          <a:prstGeom prst="rect">
            <a:avLst/>
          </a:prstGeom>
          <a:solidFill>
            <a:schemeClr val="accent1"/>
          </a:solidFill>
          <a:ln w="9525">
            <a:solidFill>
              <a:schemeClr val="tx1"/>
            </a:solidFill>
            <a:miter lim="800000"/>
            <a:headEnd/>
            <a:tailEnd/>
          </a:ln>
          <a:effectLst/>
        </p:spPr>
        <p:txBody>
          <a:bodyPr wrap="none" anchor="ctr"/>
          <a:lstStyle/>
          <a:p>
            <a:pPr algn="ctr"/>
            <a:endParaRPr lang="en-US">
              <a:solidFill>
                <a:srgbClr val="FF0000"/>
              </a:solidFill>
            </a:endParaRPr>
          </a:p>
        </p:txBody>
      </p:sp>
      <p:sp>
        <p:nvSpPr>
          <p:cNvPr id="310276" name="Oval 4"/>
          <p:cNvSpPr>
            <a:spLocks noChangeArrowheads="1"/>
          </p:cNvSpPr>
          <p:nvPr/>
        </p:nvSpPr>
        <p:spPr bwMode="auto">
          <a:xfrm>
            <a:off x="2841625" y="1989138"/>
            <a:ext cx="73025" cy="71437"/>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10277" name="Oval 5"/>
          <p:cNvSpPr>
            <a:spLocks noChangeArrowheads="1"/>
          </p:cNvSpPr>
          <p:nvPr/>
        </p:nvSpPr>
        <p:spPr bwMode="auto">
          <a:xfrm>
            <a:off x="5649913" y="2024063"/>
            <a:ext cx="73025" cy="71437"/>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10278" name="Text Box 6"/>
          <p:cNvSpPr txBox="1">
            <a:spLocks noChangeArrowheads="1"/>
          </p:cNvSpPr>
          <p:nvPr/>
        </p:nvSpPr>
        <p:spPr bwMode="auto">
          <a:xfrm>
            <a:off x="2087563" y="2058988"/>
            <a:ext cx="1619250" cy="3968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Gaussian 0</a:t>
            </a:r>
          </a:p>
        </p:txBody>
      </p:sp>
      <p:sp>
        <p:nvSpPr>
          <p:cNvPr id="310279" name="Text Box 7"/>
          <p:cNvSpPr txBox="1">
            <a:spLocks noChangeArrowheads="1"/>
          </p:cNvSpPr>
          <p:nvPr/>
        </p:nvSpPr>
        <p:spPr bwMode="auto">
          <a:xfrm>
            <a:off x="5146675" y="2095500"/>
            <a:ext cx="1476375" cy="3968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Gaussian 1</a:t>
            </a:r>
          </a:p>
        </p:txBody>
      </p:sp>
      <p:sp>
        <p:nvSpPr>
          <p:cNvPr id="310280" name="Oval 8"/>
          <p:cNvSpPr>
            <a:spLocks noChangeArrowheads="1"/>
          </p:cNvSpPr>
          <p:nvPr/>
        </p:nvSpPr>
        <p:spPr bwMode="auto">
          <a:xfrm flipH="1">
            <a:off x="3814763" y="1449388"/>
            <a:ext cx="107950" cy="10795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310281" name="Text Box 9"/>
          <p:cNvSpPr txBox="1">
            <a:spLocks noChangeArrowheads="1"/>
          </p:cNvSpPr>
          <p:nvPr/>
        </p:nvSpPr>
        <p:spPr bwMode="auto">
          <a:xfrm>
            <a:off x="3525838" y="1592263"/>
            <a:ext cx="684212" cy="396875"/>
          </a:xfrm>
          <a:prstGeom prst="rect">
            <a:avLst/>
          </a:prstGeom>
          <a:noFill/>
          <a:ln w="9525">
            <a:noFill/>
            <a:miter lim="800000"/>
            <a:headEnd/>
            <a:tailEnd/>
          </a:ln>
          <a:effectLst/>
        </p:spPr>
        <p:txBody>
          <a:bodyPr>
            <a:spAutoFit/>
          </a:bodyPr>
          <a:lstStyle/>
          <a:p>
            <a:pPr>
              <a:spcBef>
                <a:spcPct val="50000"/>
              </a:spcBef>
            </a:pPr>
            <a:r>
              <a:rPr lang="en-US" sz="2000"/>
              <a:t>data</a:t>
            </a:r>
          </a:p>
        </p:txBody>
      </p:sp>
      <p:sp>
        <p:nvSpPr>
          <p:cNvPr id="310282" name="Oval 10"/>
          <p:cNvSpPr>
            <a:spLocks noChangeArrowheads="1"/>
          </p:cNvSpPr>
          <p:nvPr/>
        </p:nvSpPr>
        <p:spPr bwMode="auto">
          <a:xfrm>
            <a:off x="4425950" y="2600325"/>
            <a:ext cx="73025" cy="71438"/>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10283" name="Text Box 11"/>
          <p:cNvSpPr txBox="1">
            <a:spLocks noChangeArrowheads="1"/>
          </p:cNvSpPr>
          <p:nvPr/>
        </p:nvSpPr>
        <p:spPr bwMode="auto">
          <a:xfrm>
            <a:off x="3922713" y="2671763"/>
            <a:ext cx="1476375" cy="3968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Gaussian 2</a:t>
            </a:r>
          </a:p>
        </p:txBody>
      </p:sp>
      <p:graphicFrame>
        <p:nvGraphicFramePr>
          <p:cNvPr id="310284" name="Object 12"/>
          <p:cNvGraphicFramePr>
            <a:graphicFrameLocks noChangeAspect="1"/>
          </p:cNvGraphicFramePr>
          <p:nvPr>
            <p:ph sz="half" idx="4294967295"/>
          </p:nvPr>
        </p:nvGraphicFramePr>
        <p:xfrm>
          <a:off x="71438" y="3549650"/>
          <a:ext cx="8604250" cy="1327150"/>
        </p:xfrm>
        <a:graphic>
          <a:graphicData uri="http://schemas.openxmlformats.org/presentationml/2006/ole">
            <p:oleObj spid="_x0000_s310284" name="Equation" r:id="rId4" imgW="2882880" imgH="444240" progId="Equation.3">
              <p:embed/>
            </p:oleObj>
          </a:graphicData>
        </a:graphic>
      </p:graphicFrame>
      <p:sp>
        <p:nvSpPr>
          <p:cNvPr id="310285" name="Text Box 13"/>
          <p:cNvSpPr txBox="1">
            <a:spLocks noChangeArrowheads="1"/>
          </p:cNvSpPr>
          <p:nvPr/>
        </p:nvSpPr>
        <p:spPr bwMode="auto">
          <a:xfrm>
            <a:off x="4500563" y="4976813"/>
            <a:ext cx="1979612" cy="16160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Bits required to send cluster identity plus data relative to cluster center</a:t>
            </a:r>
          </a:p>
        </p:txBody>
      </p:sp>
      <p:sp>
        <p:nvSpPr>
          <p:cNvPr id="310286" name="Text Box 14"/>
          <p:cNvSpPr txBox="1">
            <a:spLocks noChangeArrowheads="1"/>
          </p:cNvSpPr>
          <p:nvPr/>
        </p:nvSpPr>
        <p:spPr bwMode="auto">
          <a:xfrm>
            <a:off x="6769100" y="5410200"/>
            <a:ext cx="2195513" cy="1006475"/>
          </a:xfrm>
          <a:prstGeom prst="rect">
            <a:avLst/>
          </a:prstGeom>
          <a:noFill/>
          <a:ln w="9525">
            <a:noFill/>
            <a:miter lim="800000"/>
            <a:headEnd/>
            <a:tailEnd/>
          </a:ln>
          <a:effectLst/>
        </p:spPr>
        <p:txBody>
          <a:bodyPr>
            <a:spAutoFit/>
          </a:bodyPr>
          <a:lstStyle/>
          <a:p>
            <a:pPr>
              <a:spcBef>
                <a:spcPct val="50000"/>
              </a:spcBef>
            </a:pPr>
            <a:r>
              <a:rPr lang="en-US" sz="2000">
                <a:solidFill>
                  <a:srgbClr val="009900"/>
                </a:solidFill>
              </a:rPr>
              <a:t>Random bits required to pick which cluster</a:t>
            </a:r>
          </a:p>
        </p:txBody>
      </p:sp>
      <p:sp>
        <p:nvSpPr>
          <p:cNvPr id="310287" name="Text Box 15"/>
          <p:cNvSpPr txBox="1">
            <a:spLocks noChangeArrowheads="1"/>
          </p:cNvSpPr>
          <p:nvPr/>
        </p:nvSpPr>
        <p:spPr bwMode="auto">
          <a:xfrm>
            <a:off x="2663825" y="5084763"/>
            <a:ext cx="1512888" cy="10064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Probability of picking cluster i</a:t>
            </a:r>
          </a:p>
        </p:txBody>
      </p:sp>
      <p:sp>
        <p:nvSpPr>
          <p:cNvPr id="310288" name="Rectangle 16"/>
          <p:cNvSpPr>
            <a:spLocks noChangeArrowheads="1"/>
          </p:cNvSpPr>
          <p:nvPr/>
        </p:nvSpPr>
        <p:spPr bwMode="auto">
          <a:xfrm>
            <a:off x="6335713" y="3644900"/>
            <a:ext cx="2376487" cy="1331913"/>
          </a:xfrm>
          <a:prstGeom prst="rect">
            <a:avLst/>
          </a:prstGeom>
          <a:solidFill>
            <a:srgbClr val="009900">
              <a:alpha val="19000"/>
            </a:srgbClr>
          </a:solidFill>
          <a:ln w="9525">
            <a:solidFill>
              <a:schemeClr val="bg1"/>
            </a:solidFill>
            <a:miter lim="800000"/>
            <a:headEnd/>
            <a:tailEnd/>
          </a:ln>
          <a:effectLst/>
        </p:spPr>
        <p:txBody>
          <a:bodyPr wrap="none" anchor="ctr"/>
          <a:lstStyle/>
          <a:p>
            <a:endParaRPr lang="en-US"/>
          </a:p>
        </p:txBody>
      </p:sp>
      <p:sp>
        <p:nvSpPr>
          <p:cNvPr id="310289" name="Rectangle 17"/>
          <p:cNvSpPr>
            <a:spLocks noChangeArrowheads="1"/>
          </p:cNvSpPr>
          <p:nvPr/>
        </p:nvSpPr>
        <p:spPr bwMode="auto">
          <a:xfrm>
            <a:off x="4859338" y="3897313"/>
            <a:ext cx="468312" cy="539750"/>
          </a:xfrm>
          <a:prstGeom prst="rect">
            <a:avLst/>
          </a:prstGeom>
          <a:solidFill>
            <a:srgbClr val="FF0000">
              <a:alpha val="20000"/>
            </a:srgbClr>
          </a:solidFill>
          <a:ln w="9525">
            <a:solidFill>
              <a:schemeClr val="bg1"/>
            </a:solidFill>
            <a:miter lim="800000"/>
            <a:headEnd/>
            <a:tailEnd/>
          </a:ln>
          <a:effectLst/>
        </p:spPr>
        <p:txBody>
          <a:bodyPr wrap="none" anchor="ctr"/>
          <a:lstStyle/>
          <a:p>
            <a:endParaRPr lang="en-US"/>
          </a:p>
        </p:txBody>
      </p:sp>
      <p:sp>
        <p:nvSpPr>
          <p:cNvPr id="310290" name="Rectangle 18"/>
          <p:cNvSpPr>
            <a:spLocks noChangeArrowheads="1"/>
          </p:cNvSpPr>
          <p:nvPr/>
        </p:nvSpPr>
        <p:spPr bwMode="auto">
          <a:xfrm>
            <a:off x="4391025" y="3933825"/>
            <a:ext cx="468313" cy="468313"/>
          </a:xfrm>
          <a:prstGeom prst="rect">
            <a:avLst/>
          </a:prstGeom>
          <a:solidFill>
            <a:srgbClr val="3333CC">
              <a:alpha val="20000"/>
            </a:srgbClr>
          </a:solidFill>
          <a:ln w="9525">
            <a:solidFill>
              <a:schemeClr val="bg1"/>
            </a:solidFill>
            <a:miter lim="800000"/>
            <a:headEnd/>
            <a:tailEnd/>
          </a:ln>
          <a:effectLst/>
        </p:spPr>
        <p:txBody>
          <a:bodyPr wrap="none" anchor="ctr"/>
          <a:lstStyle/>
          <a:p>
            <a:endParaRPr lang="en-US"/>
          </a:p>
        </p:txBody>
      </p:sp>
      <p:sp>
        <p:nvSpPr>
          <p:cNvPr id="310291" name="Line 19"/>
          <p:cNvSpPr>
            <a:spLocks noChangeShapeType="1"/>
          </p:cNvSpPr>
          <p:nvPr/>
        </p:nvSpPr>
        <p:spPr bwMode="auto">
          <a:xfrm flipV="1">
            <a:off x="3959225" y="4545013"/>
            <a:ext cx="504825" cy="576262"/>
          </a:xfrm>
          <a:prstGeom prst="line">
            <a:avLst/>
          </a:prstGeom>
          <a:noFill/>
          <a:ln w="28575">
            <a:solidFill>
              <a:schemeClr val="tx1"/>
            </a:solidFill>
            <a:round/>
            <a:headEnd/>
            <a:tailEnd type="triangle" w="med" len="med"/>
          </a:ln>
          <a:effectLst/>
        </p:spPr>
        <p:txBody>
          <a:bodyPr/>
          <a:lstStyle/>
          <a:p>
            <a:endParaRPr lang="en-US"/>
          </a:p>
        </p:txBody>
      </p:sp>
      <p:sp>
        <p:nvSpPr>
          <p:cNvPr id="310292" name="Line 20"/>
          <p:cNvSpPr>
            <a:spLocks noChangeShapeType="1"/>
          </p:cNvSpPr>
          <p:nvPr/>
        </p:nvSpPr>
        <p:spPr bwMode="auto">
          <a:xfrm flipV="1">
            <a:off x="5040313" y="4508500"/>
            <a:ext cx="0" cy="504825"/>
          </a:xfrm>
          <a:prstGeom prst="line">
            <a:avLst/>
          </a:prstGeom>
          <a:noFill/>
          <a:ln w="28575">
            <a:solidFill>
              <a:schemeClr val="tx1"/>
            </a:solidFill>
            <a:round/>
            <a:headEnd/>
            <a:tailEnd type="triangle" w="med" len="med"/>
          </a:ln>
          <a:effectLst/>
        </p:spPr>
        <p:txBody>
          <a:bodyPr/>
          <a:lstStyle/>
          <a:p>
            <a:endParaRPr lang="en-US"/>
          </a:p>
        </p:txBody>
      </p:sp>
      <p:sp>
        <p:nvSpPr>
          <p:cNvPr id="310293" name="Line 21"/>
          <p:cNvSpPr>
            <a:spLocks noChangeShapeType="1"/>
          </p:cNvSpPr>
          <p:nvPr/>
        </p:nvSpPr>
        <p:spPr bwMode="auto">
          <a:xfrm flipV="1">
            <a:off x="7559675" y="4976813"/>
            <a:ext cx="0" cy="360362"/>
          </a:xfrm>
          <a:prstGeom prst="line">
            <a:avLst/>
          </a:prstGeom>
          <a:noFill/>
          <a:ln w="2857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ChangeArrowheads="1"/>
          </p:cNvSpPr>
          <p:nvPr/>
        </p:nvSpPr>
        <p:spPr bwMode="auto">
          <a:xfrm>
            <a:off x="4786313" y="1125538"/>
            <a:ext cx="3889375" cy="2376487"/>
          </a:xfrm>
          <a:prstGeom prst="rect">
            <a:avLst/>
          </a:prstGeom>
          <a:solidFill>
            <a:schemeClr val="accent1">
              <a:alpha val="0"/>
            </a:schemeClr>
          </a:solidFill>
          <a:ln w="9525">
            <a:solidFill>
              <a:schemeClr val="tx1"/>
            </a:solidFill>
            <a:miter lim="800000"/>
            <a:headEnd/>
            <a:tailEnd/>
          </a:ln>
          <a:effectLst/>
        </p:spPr>
        <p:txBody>
          <a:bodyPr wrap="none" anchor="ctr"/>
          <a:lstStyle/>
          <a:p>
            <a:pPr algn="ctr"/>
            <a:endParaRPr lang="en-US"/>
          </a:p>
        </p:txBody>
      </p:sp>
      <p:sp>
        <p:nvSpPr>
          <p:cNvPr id="274435" name="Rectangle 3"/>
          <p:cNvSpPr>
            <a:spLocks noChangeArrowheads="1"/>
          </p:cNvSpPr>
          <p:nvPr/>
        </p:nvSpPr>
        <p:spPr bwMode="auto">
          <a:xfrm>
            <a:off x="4787900" y="4148138"/>
            <a:ext cx="3889375" cy="2376487"/>
          </a:xfrm>
          <a:prstGeom prst="rect">
            <a:avLst/>
          </a:prstGeom>
          <a:solidFill>
            <a:schemeClr val="accent1">
              <a:alpha val="0"/>
            </a:schemeClr>
          </a:solidFill>
          <a:ln w="9525">
            <a:solidFill>
              <a:schemeClr val="tx1"/>
            </a:solidFill>
            <a:miter lim="800000"/>
            <a:headEnd/>
            <a:tailEnd/>
          </a:ln>
          <a:effectLst/>
        </p:spPr>
        <p:txBody>
          <a:bodyPr wrap="none" anchor="ctr"/>
          <a:lstStyle/>
          <a:p>
            <a:endParaRPr lang="en-US"/>
          </a:p>
        </p:txBody>
      </p:sp>
      <p:sp>
        <p:nvSpPr>
          <p:cNvPr id="274436" name="Rectangle 4"/>
          <p:cNvSpPr>
            <a:spLocks noGrp="1" noChangeArrowheads="1"/>
          </p:cNvSpPr>
          <p:nvPr>
            <p:ph type="title"/>
          </p:nvPr>
        </p:nvSpPr>
        <p:spPr>
          <a:xfrm>
            <a:off x="457200" y="-63500"/>
            <a:ext cx="8229600" cy="1143000"/>
          </a:xfrm>
        </p:spPr>
        <p:txBody>
          <a:bodyPr/>
          <a:lstStyle/>
          <a:p>
            <a:r>
              <a:rPr lang="en-US"/>
              <a:t>The k-means algorithm</a:t>
            </a:r>
          </a:p>
        </p:txBody>
      </p:sp>
      <p:sp>
        <p:nvSpPr>
          <p:cNvPr id="274437" name="Rectangle 5"/>
          <p:cNvSpPr>
            <a:spLocks noGrp="1" noChangeArrowheads="1"/>
          </p:cNvSpPr>
          <p:nvPr>
            <p:ph type="body" sz="half" idx="1"/>
          </p:nvPr>
        </p:nvSpPr>
        <p:spPr>
          <a:xfrm>
            <a:off x="107950" y="1196975"/>
            <a:ext cx="4475163" cy="5472113"/>
          </a:xfrm>
        </p:spPr>
        <p:txBody>
          <a:bodyPr/>
          <a:lstStyle/>
          <a:p>
            <a:r>
              <a:rPr lang="en-US" sz="2000"/>
              <a:t>Assume the data lives in a Euclidean space.</a:t>
            </a:r>
          </a:p>
          <a:p>
            <a:r>
              <a:rPr lang="en-US" sz="2000"/>
              <a:t>Assume we want k classes.</a:t>
            </a:r>
          </a:p>
          <a:p>
            <a:r>
              <a:rPr lang="en-US" sz="2000"/>
              <a:t>Assume we start with randomly located cluster centers</a:t>
            </a:r>
          </a:p>
          <a:p>
            <a:endParaRPr lang="en-US" sz="2000"/>
          </a:p>
          <a:p>
            <a:pPr>
              <a:buFontTx/>
              <a:buNone/>
            </a:pPr>
            <a:r>
              <a:rPr lang="en-US" sz="2000"/>
              <a:t>    The algorithm alternates between two steps:</a:t>
            </a:r>
          </a:p>
          <a:p>
            <a:pPr>
              <a:buFontTx/>
              <a:buNone/>
            </a:pPr>
            <a:endParaRPr lang="en-US" sz="2000"/>
          </a:p>
          <a:p>
            <a:pPr>
              <a:buFontTx/>
              <a:buNone/>
            </a:pPr>
            <a:r>
              <a:rPr lang="en-US" sz="2000"/>
              <a:t>     </a:t>
            </a:r>
            <a:r>
              <a:rPr lang="en-US" sz="2000">
                <a:solidFill>
                  <a:srgbClr val="FF0000"/>
                </a:solidFill>
              </a:rPr>
              <a:t>Assignment step</a:t>
            </a:r>
            <a:r>
              <a:rPr lang="en-US" sz="2000"/>
              <a:t>: Assign each datapoint to the closest cluster.</a:t>
            </a:r>
          </a:p>
          <a:p>
            <a:pPr>
              <a:buFontTx/>
              <a:buNone/>
            </a:pPr>
            <a:endParaRPr lang="en-US" sz="2000"/>
          </a:p>
          <a:p>
            <a:pPr>
              <a:buFontTx/>
              <a:buNone/>
            </a:pPr>
            <a:r>
              <a:rPr lang="en-US" sz="2000"/>
              <a:t>     </a:t>
            </a:r>
            <a:r>
              <a:rPr lang="en-US" sz="2000">
                <a:solidFill>
                  <a:srgbClr val="FF0000"/>
                </a:solidFill>
              </a:rPr>
              <a:t>Refitting step</a:t>
            </a:r>
            <a:r>
              <a:rPr lang="en-US" sz="2000"/>
              <a:t>: Move each cluster center to the center of gravity of the data assigned to it.</a:t>
            </a:r>
          </a:p>
        </p:txBody>
      </p:sp>
      <p:sp>
        <p:nvSpPr>
          <p:cNvPr id="274439" name="Oval 7"/>
          <p:cNvSpPr>
            <a:spLocks noChangeArrowheads="1"/>
          </p:cNvSpPr>
          <p:nvPr/>
        </p:nvSpPr>
        <p:spPr bwMode="auto">
          <a:xfrm>
            <a:off x="7632700" y="2744788"/>
            <a:ext cx="71438"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40" name="Oval 8"/>
          <p:cNvSpPr>
            <a:spLocks noChangeArrowheads="1"/>
          </p:cNvSpPr>
          <p:nvPr/>
        </p:nvSpPr>
        <p:spPr bwMode="auto">
          <a:xfrm>
            <a:off x="5400675" y="3176588"/>
            <a:ext cx="144463" cy="144462"/>
          </a:xfrm>
          <a:prstGeom prst="ellipse">
            <a:avLst/>
          </a:prstGeom>
          <a:solidFill>
            <a:schemeClr val="accent1"/>
          </a:solidFill>
          <a:ln w="38100">
            <a:solidFill>
              <a:srgbClr val="FF0000"/>
            </a:solidFill>
            <a:round/>
            <a:headEnd/>
            <a:tailEnd/>
          </a:ln>
          <a:effectLst/>
        </p:spPr>
        <p:txBody>
          <a:bodyPr wrap="none" anchor="ctr"/>
          <a:lstStyle/>
          <a:p>
            <a:endParaRPr lang="en-US"/>
          </a:p>
        </p:txBody>
      </p:sp>
      <p:sp>
        <p:nvSpPr>
          <p:cNvPr id="274441" name="Oval 9"/>
          <p:cNvSpPr>
            <a:spLocks noChangeArrowheads="1"/>
          </p:cNvSpPr>
          <p:nvPr/>
        </p:nvSpPr>
        <p:spPr bwMode="auto">
          <a:xfrm>
            <a:off x="6119813" y="2024063"/>
            <a:ext cx="144462" cy="144462"/>
          </a:xfrm>
          <a:prstGeom prst="ellipse">
            <a:avLst/>
          </a:prstGeom>
          <a:solidFill>
            <a:schemeClr val="accent1"/>
          </a:solidFill>
          <a:ln w="38100">
            <a:solidFill>
              <a:srgbClr val="009900"/>
            </a:solidFill>
            <a:round/>
            <a:headEnd/>
            <a:tailEnd/>
          </a:ln>
          <a:effectLst/>
        </p:spPr>
        <p:txBody>
          <a:bodyPr wrap="none" anchor="ctr"/>
          <a:lstStyle/>
          <a:p>
            <a:endParaRPr lang="en-US"/>
          </a:p>
        </p:txBody>
      </p:sp>
      <p:sp>
        <p:nvSpPr>
          <p:cNvPr id="274442" name="Oval 10"/>
          <p:cNvSpPr>
            <a:spLocks noChangeArrowheads="1"/>
          </p:cNvSpPr>
          <p:nvPr/>
        </p:nvSpPr>
        <p:spPr bwMode="auto">
          <a:xfrm>
            <a:off x="6985000" y="2636838"/>
            <a:ext cx="144463" cy="144462"/>
          </a:xfrm>
          <a:prstGeom prst="ellipse">
            <a:avLst/>
          </a:prstGeom>
          <a:solidFill>
            <a:schemeClr val="accent1"/>
          </a:solidFill>
          <a:ln w="38100">
            <a:solidFill>
              <a:srgbClr val="3333CC"/>
            </a:solidFill>
            <a:round/>
            <a:headEnd/>
            <a:tailEnd/>
          </a:ln>
          <a:effectLst/>
        </p:spPr>
        <p:txBody>
          <a:bodyPr wrap="none" anchor="ctr"/>
          <a:lstStyle/>
          <a:p>
            <a:endParaRPr lang="en-US"/>
          </a:p>
        </p:txBody>
      </p:sp>
      <p:sp>
        <p:nvSpPr>
          <p:cNvPr id="274443" name="Oval 11"/>
          <p:cNvSpPr>
            <a:spLocks noChangeArrowheads="1"/>
          </p:cNvSpPr>
          <p:nvPr/>
        </p:nvSpPr>
        <p:spPr bwMode="auto">
          <a:xfrm>
            <a:off x="8353425" y="3141663"/>
            <a:ext cx="71438"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44" name="Oval 12"/>
          <p:cNvSpPr>
            <a:spLocks noChangeArrowheads="1"/>
          </p:cNvSpPr>
          <p:nvPr/>
        </p:nvSpPr>
        <p:spPr bwMode="auto">
          <a:xfrm>
            <a:off x="7991475" y="2420938"/>
            <a:ext cx="71438"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45" name="Oval 13"/>
          <p:cNvSpPr>
            <a:spLocks noChangeArrowheads="1"/>
          </p:cNvSpPr>
          <p:nvPr/>
        </p:nvSpPr>
        <p:spPr bwMode="auto">
          <a:xfrm>
            <a:off x="6337300" y="1592263"/>
            <a:ext cx="71438"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46" name="Oval 14"/>
          <p:cNvSpPr>
            <a:spLocks noChangeArrowheads="1"/>
          </p:cNvSpPr>
          <p:nvPr/>
        </p:nvSpPr>
        <p:spPr bwMode="auto">
          <a:xfrm>
            <a:off x="6985000" y="1557338"/>
            <a:ext cx="71438"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47" name="Oval 15"/>
          <p:cNvSpPr>
            <a:spLocks noChangeArrowheads="1"/>
          </p:cNvSpPr>
          <p:nvPr/>
        </p:nvSpPr>
        <p:spPr bwMode="auto">
          <a:xfrm>
            <a:off x="6623050" y="1268413"/>
            <a:ext cx="71438"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48" name="Oval 16"/>
          <p:cNvSpPr>
            <a:spLocks noChangeArrowheads="1"/>
          </p:cNvSpPr>
          <p:nvPr/>
        </p:nvSpPr>
        <p:spPr bwMode="auto">
          <a:xfrm>
            <a:off x="5256213" y="2708275"/>
            <a:ext cx="71437" cy="71438"/>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49" name="Oval 17"/>
          <p:cNvSpPr>
            <a:spLocks noChangeArrowheads="1"/>
          </p:cNvSpPr>
          <p:nvPr/>
        </p:nvSpPr>
        <p:spPr bwMode="auto">
          <a:xfrm>
            <a:off x="5976938" y="2887663"/>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50" name="Oval 18"/>
          <p:cNvSpPr>
            <a:spLocks noChangeArrowheads="1"/>
          </p:cNvSpPr>
          <p:nvPr/>
        </p:nvSpPr>
        <p:spPr bwMode="auto">
          <a:xfrm>
            <a:off x="5614988" y="2241550"/>
            <a:ext cx="71437" cy="71438"/>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51" name="Oval 19"/>
          <p:cNvSpPr>
            <a:spLocks noChangeArrowheads="1"/>
          </p:cNvSpPr>
          <p:nvPr/>
        </p:nvSpPr>
        <p:spPr bwMode="auto">
          <a:xfrm>
            <a:off x="7634288" y="5767388"/>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52" name="Oval 20"/>
          <p:cNvSpPr>
            <a:spLocks noChangeArrowheads="1"/>
          </p:cNvSpPr>
          <p:nvPr/>
        </p:nvSpPr>
        <p:spPr bwMode="auto">
          <a:xfrm>
            <a:off x="5580063" y="5805488"/>
            <a:ext cx="144462" cy="144462"/>
          </a:xfrm>
          <a:prstGeom prst="ellipse">
            <a:avLst/>
          </a:prstGeom>
          <a:solidFill>
            <a:schemeClr val="accent1"/>
          </a:solidFill>
          <a:ln w="38100">
            <a:solidFill>
              <a:srgbClr val="FF0000"/>
            </a:solidFill>
            <a:round/>
            <a:headEnd/>
            <a:tailEnd/>
          </a:ln>
          <a:effectLst/>
        </p:spPr>
        <p:txBody>
          <a:bodyPr wrap="none" anchor="ctr"/>
          <a:lstStyle/>
          <a:p>
            <a:endParaRPr lang="en-US"/>
          </a:p>
        </p:txBody>
      </p:sp>
      <p:sp>
        <p:nvSpPr>
          <p:cNvPr id="274453" name="Oval 21"/>
          <p:cNvSpPr>
            <a:spLocks noChangeArrowheads="1"/>
          </p:cNvSpPr>
          <p:nvPr/>
        </p:nvSpPr>
        <p:spPr bwMode="auto">
          <a:xfrm>
            <a:off x="6372225" y="4724400"/>
            <a:ext cx="144463" cy="144463"/>
          </a:xfrm>
          <a:prstGeom prst="ellipse">
            <a:avLst/>
          </a:prstGeom>
          <a:solidFill>
            <a:schemeClr val="accent1"/>
          </a:solidFill>
          <a:ln w="38100">
            <a:solidFill>
              <a:srgbClr val="009900"/>
            </a:solidFill>
            <a:round/>
            <a:headEnd/>
            <a:tailEnd/>
          </a:ln>
          <a:effectLst/>
        </p:spPr>
        <p:txBody>
          <a:bodyPr wrap="none" anchor="ctr"/>
          <a:lstStyle/>
          <a:p>
            <a:endParaRPr lang="en-US"/>
          </a:p>
        </p:txBody>
      </p:sp>
      <p:sp>
        <p:nvSpPr>
          <p:cNvPr id="274454" name="Oval 22"/>
          <p:cNvSpPr>
            <a:spLocks noChangeArrowheads="1"/>
          </p:cNvSpPr>
          <p:nvPr/>
        </p:nvSpPr>
        <p:spPr bwMode="auto">
          <a:xfrm>
            <a:off x="7920038" y="5768975"/>
            <a:ext cx="144462" cy="144463"/>
          </a:xfrm>
          <a:prstGeom prst="ellipse">
            <a:avLst/>
          </a:prstGeom>
          <a:solidFill>
            <a:schemeClr val="accent1"/>
          </a:solidFill>
          <a:ln w="38100">
            <a:solidFill>
              <a:srgbClr val="3333CC"/>
            </a:solidFill>
            <a:round/>
            <a:headEnd/>
            <a:tailEnd/>
          </a:ln>
          <a:effectLst/>
        </p:spPr>
        <p:txBody>
          <a:bodyPr wrap="none" anchor="ctr"/>
          <a:lstStyle/>
          <a:p>
            <a:endParaRPr lang="en-US"/>
          </a:p>
        </p:txBody>
      </p:sp>
      <p:sp>
        <p:nvSpPr>
          <p:cNvPr id="274455" name="Oval 23"/>
          <p:cNvSpPr>
            <a:spLocks noChangeArrowheads="1"/>
          </p:cNvSpPr>
          <p:nvPr/>
        </p:nvSpPr>
        <p:spPr bwMode="auto">
          <a:xfrm>
            <a:off x="8355013" y="6164263"/>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56" name="Oval 24"/>
          <p:cNvSpPr>
            <a:spLocks noChangeArrowheads="1"/>
          </p:cNvSpPr>
          <p:nvPr/>
        </p:nvSpPr>
        <p:spPr bwMode="auto">
          <a:xfrm>
            <a:off x="7993063" y="5443538"/>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57" name="Oval 25"/>
          <p:cNvSpPr>
            <a:spLocks noChangeArrowheads="1"/>
          </p:cNvSpPr>
          <p:nvPr/>
        </p:nvSpPr>
        <p:spPr bwMode="auto">
          <a:xfrm>
            <a:off x="6338888" y="4614863"/>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58" name="Oval 26"/>
          <p:cNvSpPr>
            <a:spLocks noChangeArrowheads="1"/>
          </p:cNvSpPr>
          <p:nvPr/>
        </p:nvSpPr>
        <p:spPr bwMode="auto">
          <a:xfrm>
            <a:off x="6986588" y="4579938"/>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59" name="Oval 27"/>
          <p:cNvSpPr>
            <a:spLocks noChangeArrowheads="1"/>
          </p:cNvSpPr>
          <p:nvPr/>
        </p:nvSpPr>
        <p:spPr bwMode="auto">
          <a:xfrm>
            <a:off x="6624638" y="4291013"/>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60" name="Oval 28"/>
          <p:cNvSpPr>
            <a:spLocks noChangeArrowheads="1"/>
          </p:cNvSpPr>
          <p:nvPr/>
        </p:nvSpPr>
        <p:spPr bwMode="auto">
          <a:xfrm>
            <a:off x="5257800" y="5730875"/>
            <a:ext cx="71438" cy="71438"/>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61" name="Oval 29"/>
          <p:cNvSpPr>
            <a:spLocks noChangeArrowheads="1"/>
          </p:cNvSpPr>
          <p:nvPr/>
        </p:nvSpPr>
        <p:spPr bwMode="auto">
          <a:xfrm>
            <a:off x="5978525" y="5910263"/>
            <a:ext cx="71438"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62" name="Oval 30"/>
          <p:cNvSpPr>
            <a:spLocks noChangeArrowheads="1"/>
          </p:cNvSpPr>
          <p:nvPr/>
        </p:nvSpPr>
        <p:spPr bwMode="auto">
          <a:xfrm>
            <a:off x="5616575" y="5264150"/>
            <a:ext cx="71438" cy="71438"/>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4463" name="Line 31"/>
          <p:cNvSpPr>
            <a:spLocks noChangeShapeType="1"/>
          </p:cNvSpPr>
          <p:nvPr/>
        </p:nvSpPr>
        <p:spPr bwMode="auto">
          <a:xfrm flipV="1">
            <a:off x="5724525" y="2133600"/>
            <a:ext cx="360363" cy="107950"/>
          </a:xfrm>
          <a:prstGeom prst="line">
            <a:avLst/>
          </a:prstGeom>
          <a:noFill/>
          <a:ln w="9525">
            <a:solidFill>
              <a:schemeClr val="tx1"/>
            </a:solidFill>
            <a:round/>
            <a:headEnd/>
            <a:tailEnd/>
          </a:ln>
          <a:effectLst/>
        </p:spPr>
        <p:txBody>
          <a:bodyPr/>
          <a:lstStyle/>
          <a:p>
            <a:endParaRPr lang="en-US"/>
          </a:p>
        </p:txBody>
      </p:sp>
      <p:sp>
        <p:nvSpPr>
          <p:cNvPr id="274464" name="Line 32"/>
          <p:cNvSpPr>
            <a:spLocks noChangeShapeType="1"/>
          </p:cNvSpPr>
          <p:nvPr/>
        </p:nvSpPr>
        <p:spPr bwMode="auto">
          <a:xfrm flipH="1">
            <a:off x="6227763" y="1700213"/>
            <a:ext cx="144462" cy="288925"/>
          </a:xfrm>
          <a:prstGeom prst="line">
            <a:avLst/>
          </a:prstGeom>
          <a:noFill/>
          <a:ln w="9525">
            <a:solidFill>
              <a:schemeClr val="tx1"/>
            </a:solidFill>
            <a:round/>
            <a:headEnd/>
            <a:tailEnd/>
          </a:ln>
          <a:effectLst/>
        </p:spPr>
        <p:txBody>
          <a:bodyPr/>
          <a:lstStyle/>
          <a:p>
            <a:endParaRPr lang="en-US"/>
          </a:p>
        </p:txBody>
      </p:sp>
      <p:sp>
        <p:nvSpPr>
          <p:cNvPr id="274465" name="Line 33"/>
          <p:cNvSpPr>
            <a:spLocks noChangeShapeType="1"/>
          </p:cNvSpPr>
          <p:nvPr/>
        </p:nvSpPr>
        <p:spPr bwMode="auto">
          <a:xfrm flipH="1">
            <a:off x="6300788" y="1665288"/>
            <a:ext cx="684212" cy="395287"/>
          </a:xfrm>
          <a:prstGeom prst="line">
            <a:avLst/>
          </a:prstGeom>
          <a:noFill/>
          <a:ln w="9525">
            <a:solidFill>
              <a:schemeClr val="tx1"/>
            </a:solidFill>
            <a:round/>
            <a:headEnd/>
            <a:tailEnd/>
          </a:ln>
          <a:effectLst/>
        </p:spPr>
        <p:txBody>
          <a:bodyPr/>
          <a:lstStyle/>
          <a:p>
            <a:endParaRPr lang="en-US"/>
          </a:p>
        </p:txBody>
      </p:sp>
      <p:sp>
        <p:nvSpPr>
          <p:cNvPr id="274466" name="Line 34"/>
          <p:cNvSpPr>
            <a:spLocks noChangeShapeType="1"/>
          </p:cNvSpPr>
          <p:nvPr/>
        </p:nvSpPr>
        <p:spPr bwMode="auto">
          <a:xfrm flipH="1">
            <a:off x="6300788" y="1376363"/>
            <a:ext cx="358775" cy="612775"/>
          </a:xfrm>
          <a:prstGeom prst="line">
            <a:avLst/>
          </a:prstGeom>
          <a:noFill/>
          <a:ln w="9525">
            <a:solidFill>
              <a:schemeClr val="tx1"/>
            </a:solidFill>
            <a:round/>
            <a:headEnd/>
            <a:tailEnd/>
          </a:ln>
          <a:effectLst/>
        </p:spPr>
        <p:txBody>
          <a:bodyPr/>
          <a:lstStyle/>
          <a:p>
            <a:endParaRPr lang="en-US"/>
          </a:p>
        </p:txBody>
      </p:sp>
      <p:sp>
        <p:nvSpPr>
          <p:cNvPr id="274467" name="Line 35"/>
          <p:cNvSpPr>
            <a:spLocks noChangeShapeType="1"/>
          </p:cNvSpPr>
          <p:nvPr/>
        </p:nvSpPr>
        <p:spPr bwMode="auto">
          <a:xfrm>
            <a:off x="5327650" y="2816225"/>
            <a:ext cx="107950" cy="325438"/>
          </a:xfrm>
          <a:prstGeom prst="line">
            <a:avLst/>
          </a:prstGeom>
          <a:noFill/>
          <a:ln w="9525">
            <a:solidFill>
              <a:schemeClr val="tx1"/>
            </a:solidFill>
            <a:round/>
            <a:headEnd/>
            <a:tailEnd/>
          </a:ln>
          <a:effectLst/>
        </p:spPr>
        <p:txBody>
          <a:bodyPr/>
          <a:lstStyle/>
          <a:p>
            <a:endParaRPr lang="en-US"/>
          </a:p>
        </p:txBody>
      </p:sp>
      <p:sp>
        <p:nvSpPr>
          <p:cNvPr id="274468" name="Line 36"/>
          <p:cNvSpPr>
            <a:spLocks noChangeShapeType="1"/>
          </p:cNvSpPr>
          <p:nvPr/>
        </p:nvSpPr>
        <p:spPr bwMode="auto">
          <a:xfrm flipV="1">
            <a:off x="5580063" y="2960688"/>
            <a:ext cx="396875" cy="215900"/>
          </a:xfrm>
          <a:prstGeom prst="line">
            <a:avLst/>
          </a:prstGeom>
          <a:noFill/>
          <a:ln w="9525">
            <a:solidFill>
              <a:schemeClr val="tx1"/>
            </a:solidFill>
            <a:round/>
            <a:headEnd/>
            <a:tailEnd/>
          </a:ln>
          <a:effectLst/>
        </p:spPr>
        <p:txBody>
          <a:bodyPr/>
          <a:lstStyle/>
          <a:p>
            <a:endParaRPr lang="en-US"/>
          </a:p>
        </p:txBody>
      </p:sp>
      <p:sp>
        <p:nvSpPr>
          <p:cNvPr id="274469" name="Line 37"/>
          <p:cNvSpPr>
            <a:spLocks noChangeShapeType="1"/>
          </p:cNvSpPr>
          <p:nvPr/>
        </p:nvSpPr>
        <p:spPr bwMode="auto">
          <a:xfrm flipV="1">
            <a:off x="7164388" y="2457450"/>
            <a:ext cx="828675" cy="215900"/>
          </a:xfrm>
          <a:prstGeom prst="line">
            <a:avLst/>
          </a:prstGeom>
          <a:noFill/>
          <a:ln w="9525">
            <a:solidFill>
              <a:schemeClr val="tx1"/>
            </a:solidFill>
            <a:round/>
            <a:headEnd/>
            <a:tailEnd/>
          </a:ln>
          <a:effectLst/>
        </p:spPr>
        <p:txBody>
          <a:bodyPr/>
          <a:lstStyle/>
          <a:p>
            <a:endParaRPr lang="en-US"/>
          </a:p>
        </p:txBody>
      </p:sp>
      <p:sp>
        <p:nvSpPr>
          <p:cNvPr id="274470" name="Line 38"/>
          <p:cNvSpPr>
            <a:spLocks noChangeShapeType="1"/>
          </p:cNvSpPr>
          <p:nvPr/>
        </p:nvSpPr>
        <p:spPr bwMode="auto">
          <a:xfrm>
            <a:off x="7164388" y="2744788"/>
            <a:ext cx="431800" cy="36512"/>
          </a:xfrm>
          <a:prstGeom prst="line">
            <a:avLst/>
          </a:prstGeom>
          <a:noFill/>
          <a:ln w="9525">
            <a:solidFill>
              <a:schemeClr val="tx1"/>
            </a:solidFill>
            <a:round/>
            <a:headEnd/>
            <a:tailEnd/>
          </a:ln>
          <a:effectLst/>
        </p:spPr>
        <p:txBody>
          <a:bodyPr/>
          <a:lstStyle/>
          <a:p>
            <a:endParaRPr lang="en-US"/>
          </a:p>
        </p:txBody>
      </p:sp>
      <p:sp>
        <p:nvSpPr>
          <p:cNvPr id="274471" name="Line 39"/>
          <p:cNvSpPr>
            <a:spLocks noChangeShapeType="1"/>
          </p:cNvSpPr>
          <p:nvPr/>
        </p:nvSpPr>
        <p:spPr bwMode="auto">
          <a:xfrm>
            <a:off x="7164388" y="2816225"/>
            <a:ext cx="1152525" cy="325438"/>
          </a:xfrm>
          <a:prstGeom prst="line">
            <a:avLst/>
          </a:prstGeom>
          <a:noFill/>
          <a:ln w="9525">
            <a:solidFill>
              <a:schemeClr val="tx1"/>
            </a:solidFill>
            <a:round/>
            <a:headEnd/>
            <a:tailEnd/>
          </a:ln>
          <a:effectLst/>
        </p:spPr>
        <p:txBody>
          <a:bodyPr/>
          <a:lstStyle/>
          <a:p>
            <a:endParaRPr lang="en-US"/>
          </a:p>
        </p:txBody>
      </p:sp>
      <p:sp>
        <p:nvSpPr>
          <p:cNvPr id="274472" name="Text Box 40"/>
          <p:cNvSpPr txBox="1">
            <a:spLocks noChangeArrowheads="1"/>
          </p:cNvSpPr>
          <p:nvPr/>
        </p:nvSpPr>
        <p:spPr bwMode="auto">
          <a:xfrm>
            <a:off x="7092950" y="1087438"/>
            <a:ext cx="1835150" cy="396875"/>
          </a:xfrm>
          <a:prstGeom prst="rect">
            <a:avLst/>
          </a:prstGeom>
          <a:noFill/>
          <a:ln w="9525">
            <a:noFill/>
            <a:miter lim="800000"/>
            <a:headEnd/>
            <a:tailEnd/>
          </a:ln>
          <a:effectLst/>
        </p:spPr>
        <p:txBody>
          <a:bodyPr>
            <a:spAutoFit/>
          </a:bodyPr>
          <a:lstStyle/>
          <a:p>
            <a:pPr>
              <a:spcBef>
                <a:spcPct val="50000"/>
              </a:spcBef>
            </a:pPr>
            <a:r>
              <a:rPr lang="en-US" sz="2000"/>
              <a:t>Assignments</a:t>
            </a:r>
          </a:p>
        </p:txBody>
      </p:sp>
      <p:sp>
        <p:nvSpPr>
          <p:cNvPr id="274473" name="Text Box 41"/>
          <p:cNvSpPr txBox="1">
            <a:spLocks noChangeArrowheads="1"/>
          </p:cNvSpPr>
          <p:nvPr/>
        </p:nvSpPr>
        <p:spPr bwMode="auto">
          <a:xfrm>
            <a:off x="7596188" y="4149725"/>
            <a:ext cx="1223962" cy="701675"/>
          </a:xfrm>
          <a:prstGeom prst="rect">
            <a:avLst/>
          </a:prstGeom>
          <a:noFill/>
          <a:ln w="9525">
            <a:noFill/>
            <a:miter lim="800000"/>
            <a:headEnd/>
            <a:tailEnd/>
          </a:ln>
          <a:effectLst/>
        </p:spPr>
        <p:txBody>
          <a:bodyPr>
            <a:spAutoFit/>
          </a:bodyPr>
          <a:lstStyle/>
          <a:p>
            <a:pPr>
              <a:spcBef>
                <a:spcPct val="50000"/>
              </a:spcBef>
            </a:pPr>
            <a:r>
              <a:rPr lang="en-US" sz="2000"/>
              <a:t>Refitted means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r>
              <a:rPr lang="en-US"/>
              <a:t>What is the best distribution?</a:t>
            </a:r>
          </a:p>
        </p:txBody>
      </p:sp>
      <p:sp>
        <p:nvSpPr>
          <p:cNvPr id="311299" name="Rectangle 3"/>
          <p:cNvSpPr>
            <a:spLocks noGrp="1" noChangeArrowheads="1"/>
          </p:cNvSpPr>
          <p:nvPr>
            <p:ph type="body" idx="1"/>
          </p:nvPr>
        </p:nvSpPr>
        <p:spPr>
          <a:xfrm>
            <a:off x="457200" y="1268413"/>
            <a:ext cx="8229600" cy="5292725"/>
          </a:xfrm>
        </p:spPr>
        <p:txBody>
          <a:bodyPr/>
          <a:lstStyle/>
          <a:p>
            <a:pPr>
              <a:lnSpc>
                <a:spcPct val="90000"/>
              </a:lnSpc>
            </a:pPr>
            <a:r>
              <a:rPr lang="en-US" sz="2400"/>
              <a:t>The sender and receiver can use any distribution they like</a:t>
            </a:r>
          </a:p>
          <a:p>
            <a:pPr lvl="1">
              <a:lnSpc>
                <a:spcPct val="90000"/>
              </a:lnSpc>
            </a:pPr>
            <a:r>
              <a:rPr lang="en-US" sz="2400"/>
              <a:t>But what distribution minimizes the expected message length</a:t>
            </a:r>
          </a:p>
          <a:p>
            <a:pPr>
              <a:lnSpc>
                <a:spcPct val="90000"/>
              </a:lnSpc>
            </a:pPr>
            <a:r>
              <a:rPr lang="en-US" sz="2400"/>
              <a:t>The minimum occurs when we pick codes using a Boltzmann distribution:</a:t>
            </a:r>
          </a:p>
          <a:p>
            <a:pPr>
              <a:lnSpc>
                <a:spcPct val="90000"/>
              </a:lnSpc>
            </a:pPr>
            <a:endParaRPr lang="en-US" sz="2400"/>
          </a:p>
          <a:p>
            <a:pPr>
              <a:lnSpc>
                <a:spcPct val="90000"/>
              </a:lnSpc>
            </a:pPr>
            <a:endParaRPr lang="en-US" sz="2400"/>
          </a:p>
          <a:p>
            <a:pPr>
              <a:lnSpc>
                <a:spcPct val="90000"/>
              </a:lnSpc>
            </a:pPr>
            <a:endParaRPr lang="en-US" sz="2400"/>
          </a:p>
          <a:p>
            <a:pPr>
              <a:lnSpc>
                <a:spcPct val="90000"/>
              </a:lnSpc>
            </a:pPr>
            <a:r>
              <a:rPr lang="en-US" sz="2400"/>
              <a:t>This gives the best trade-off between entropy and expected energy. </a:t>
            </a:r>
          </a:p>
          <a:p>
            <a:pPr lvl="1">
              <a:lnSpc>
                <a:spcPct val="90000"/>
              </a:lnSpc>
            </a:pPr>
            <a:r>
              <a:rPr lang="en-US" sz="2400"/>
              <a:t>It is how physics behaves when there is a system that has many alternative configurations each of which has a particular energy (at a temperature of 1).</a:t>
            </a:r>
          </a:p>
        </p:txBody>
      </p:sp>
      <p:graphicFrame>
        <p:nvGraphicFramePr>
          <p:cNvPr id="311300" name="Object 4"/>
          <p:cNvGraphicFramePr>
            <a:graphicFrameLocks noChangeAspect="1"/>
          </p:cNvGraphicFramePr>
          <p:nvPr>
            <p:ph sz="half" idx="4294967295"/>
          </p:nvPr>
        </p:nvGraphicFramePr>
        <p:xfrm>
          <a:off x="3995738" y="3073400"/>
          <a:ext cx="2087562" cy="1651000"/>
        </p:xfrm>
        <a:graphic>
          <a:graphicData uri="http://schemas.openxmlformats.org/presentationml/2006/ole">
            <p:oleObj spid="_x0000_s311300" name="Equation" r:id="rId4" imgW="850680" imgH="672840" progId="Equation.3">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r>
              <a:rPr lang="en-US"/>
              <a:t>Free Energy</a:t>
            </a:r>
          </a:p>
        </p:txBody>
      </p:sp>
      <p:graphicFrame>
        <p:nvGraphicFramePr>
          <p:cNvPr id="312323" name="Object 3"/>
          <p:cNvGraphicFramePr>
            <a:graphicFrameLocks noChangeAspect="1"/>
          </p:cNvGraphicFramePr>
          <p:nvPr>
            <p:ph sz="half" idx="4294967295"/>
          </p:nvPr>
        </p:nvGraphicFramePr>
        <p:xfrm>
          <a:off x="509588" y="1217613"/>
          <a:ext cx="8266112" cy="1285875"/>
        </p:xfrm>
        <a:graphic>
          <a:graphicData uri="http://schemas.openxmlformats.org/presentationml/2006/ole">
            <p:oleObj spid="_x0000_s312323" name="Equation" r:id="rId4" imgW="2857320" imgH="444240" progId="Equation.3">
              <p:embed/>
            </p:oleObj>
          </a:graphicData>
        </a:graphic>
      </p:graphicFrame>
      <p:sp>
        <p:nvSpPr>
          <p:cNvPr id="312324" name="Text Box 4"/>
          <p:cNvSpPr txBox="1">
            <a:spLocks noChangeArrowheads="1"/>
          </p:cNvSpPr>
          <p:nvPr/>
        </p:nvSpPr>
        <p:spPr bwMode="auto">
          <a:xfrm>
            <a:off x="4500563" y="3122613"/>
            <a:ext cx="1871662" cy="701675"/>
          </a:xfrm>
          <a:prstGeom prst="rect">
            <a:avLst/>
          </a:prstGeom>
          <a:noFill/>
          <a:ln w="9525">
            <a:noFill/>
            <a:miter lim="800000"/>
            <a:headEnd/>
            <a:tailEnd/>
          </a:ln>
          <a:effectLst/>
        </p:spPr>
        <p:txBody>
          <a:bodyPr>
            <a:spAutoFit/>
          </a:bodyPr>
          <a:lstStyle/>
          <a:p>
            <a:pPr>
              <a:spcBef>
                <a:spcPct val="50000"/>
              </a:spcBef>
            </a:pPr>
            <a:r>
              <a:rPr lang="en-US" sz="2000">
                <a:solidFill>
                  <a:srgbClr val="FF0000"/>
                </a:solidFill>
              </a:rPr>
              <a:t>Energy of configuration i</a:t>
            </a:r>
          </a:p>
        </p:txBody>
      </p:sp>
      <p:sp>
        <p:nvSpPr>
          <p:cNvPr id="312325" name="Text Box 5"/>
          <p:cNvSpPr txBox="1">
            <a:spLocks noChangeArrowheads="1"/>
          </p:cNvSpPr>
          <p:nvPr/>
        </p:nvSpPr>
        <p:spPr bwMode="auto">
          <a:xfrm>
            <a:off x="6769100" y="3070225"/>
            <a:ext cx="2195513" cy="1006475"/>
          </a:xfrm>
          <a:prstGeom prst="rect">
            <a:avLst/>
          </a:prstGeom>
          <a:noFill/>
          <a:ln w="9525">
            <a:noFill/>
            <a:miter lim="800000"/>
            <a:headEnd/>
            <a:tailEnd/>
          </a:ln>
          <a:effectLst/>
        </p:spPr>
        <p:txBody>
          <a:bodyPr>
            <a:spAutoFit/>
          </a:bodyPr>
          <a:lstStyle/>
          <a:p>
            <a:pPr>
              <a:spcBef>
                <a:spcPct val="50000"/>
              </a:spcBef>
            </a:pPr>
            <a:r>
              <a:rPr lang="en-US" sz="2000">
                <a:solidFill>
                  <a:srgbClr val="009900"/>
                </a:solidFill>
              </a:rPr>
              <a:t>Entropy of distribution over configurations</a:t>
            </a:r>
          </a:p>
        </p:txBody>
      </p:sp>
      <p:sp>
        <p:nvSpPr>
          <p:cNvPr id="312326" name="Text Box 6"/>
          <p:cNvSpPr txBox="1">
            <a:spLocks noChangeArrowheads="1"/>
          </p:cNvSpPr>
          <p:nvPr/>
        </p:nvSpPr>
        <p:spPr bwMode="auto">
          <a:xfrm>
            <a:off x="2051050" y="2744788"/>
            <a:ext cx="2125663" cy="1006475"/>
          </a:xfrm>
          <a:prstGeom prst="rect">
            <a:avLst/>
          </a:prstGeom>
          <a:noFill/>
          <a:ln w="9525">
            <a:noFill/>
            <a:miter lim="800000"/>
            <a:headEnd/>
            <a:tailEnd/>
          </a:ln>
          <a:effectLst/>
        </p:spPr>
        <p:txBody>
          <a:bodyPr>
            <a:spAutoFit/>
          </a:bodyPr>
          <a:lstStyle/>
          <a:p>
            <a:pPr>
              <a:spcBef>
                <a:spcPct val="50000"/>
              </a:spcBef>
            </a:pPr>
            <a:r>
              <a:rPr lang="en-US" sz="2000">
                <a:solidFill>
                  <a:srgbClr val="3333CC"/>
                </a:solidFill>
              </a:rPr>
              <a:t>Probability of finding system in configuration i</a:t>
            </a:r>
          </a:p>
        </p:txBody>
      </p:sp>
      <p:sp>
        <p:nvSpPr>
          <p:cNvPr id="312327" name="Rectangle 7"/>
          <p:cNvSpPr>
            <a:spLocks noChangeArrowheads="1"/>
          </p:cNvSpPr>
          <p:nvPr/>
        </p:nvSpPr>
        <p:spPr bwMode="auto">
          <a:xfrm>
            <a:off x="6624638" y="1304925"/>
            <a:ext cx="2160587" cy="1331913"/>
          </a:xfrm>
          <a:prstGeom prst="rect">
            <a:avLst/>
          </a:prstGeom>
          <a:solidFill>
            <a:srgbClr val="009900">
              <a:alpha val="19000"/>
            </a:srgbClr>
          </a:solidFill>
          <a:ln w="9525">
            <a:solidFill>
              <a:schemeClr val="bg1"/>
            </a:solidFill>
            <a:miter lim="800000"/>
            <a:headEnd/>
            <a:tailEnd/>
          </a:ln>
          <a:effectLst/>
        </p:spPr>
        <p:txBody>
          <a:bodyPr wrap="none" anchor="ctr"/>
          <a:lstStyle/>
          <a:p>
            <a:endParaRPr lang="en-US"/>
          </a:p>
        </p:txBody>
      </p:sp>
      <p:sp>
        <p:nvSpPr>
          <p:cNvPr id="312328" name="Rectangle 8"/>
          <p:cNvSpPr>
            <a:spLocks noChangeArrowheads="1"/>
          </p:cNvSpPr>
          <p:nvPr/>
        </p:nvSpPr>
        <p:spPr bwMode="auto">
          <a:xfrm>
            <a:off x="4859338" y="1557338"/>
            <a:ext cx="468312" cy="539750"/>
          </a:xfrm>
          <a:prstGeom prst="rect">
            <a:avLst/>
          </a:prstGeom>
          <a:solidFill>
            <a:srgbClr val="FF0000">
              <a:alpha val="20000"/>
            </a:srgbClr>
          </a:solidFill>
          <a:ln w="9525">
            <a:solidFill>
              <a:schemeClr val="bg1"/>
            </a:solidFill>
            <a:miter lim="800000"/>
            <a:headEnd/>
            <a:tailEnd/>
          </a:ln>
          <a:effectLst/>
        </p:spPr>
        <p:txBody>
          <a:bodyPr wrap="none" anchor="ctr"/>
          <a:lstStyle/>
          <a:p>
            <a:endParaRPr lang="en-US"/>
          </a:p>
        </p:txBody>
      </p:sp>
      <p:sp>
        <p:nvSpPr>
          <p:cNvPr id="312329" name="Rectangle 9"/>
          <p:cNvSpPr>
            <a:spLocks noChangeArrowheads="1"/>
          </p:cNvSpPr>
          <p:nvPr/>
        </p:nvSpPr>
        <p:spPr bwMode="auto">
          <a:xfrm>
            <a:off x="4391025" y="1593850"/>
            <a:ext cx="468313" cy="468313"/>
          </a:xfrm>
          <a:prstGeom prst="rect">
            <a:avLst/>
          </a:prstGeom>
          <a:solidFill>
            <a:srgbClr val="3333CC">
              <a:alpha val="20000"/>
            </a:srgbClr>
          </a:solidFill>
          <a:ln w="9525">
            <a:solidFill>
              <a:schemeClr val="bg1"/>
            </a:solidFill>
            <a:miter lim="800000"/>
            <a:headEnd/>
            <a:tailEnd/>
          </a:ln>
          <a:effectLst/>
        </p:spPr>
        <p:txBody>
          <a:bodyPr wrap="none" anchor="ctr"/>
          <a:lstStyle/>
          <a:p>
            <a:endParaRPr lang="en-US"/>
          </a:p>
        </p:txBody>
      </p:sp>
      <p:sp>
        <p:nvSpPr>
          <p:cNvPr id="312330" name="Line 10"/>
          <p:cNvSpPr>
            <a:spLocks noChangeShapeType="1"/>
          </p:cNvSpPr>
          <p:nvPr/>
        </p:nvSpPr>
        <p:spPr bwMode="auto">
          <a:xfrm flipV="1">
            <a:off x="3959225" y="2205038"/>
            <a:ext cx="504825" cy="576262"/>
          </a:xfrm>
          <a:prstGeom prst="line">
            <a:avLst/>
          </a:prstGeom>
          <a:noFill/>
          <a:ln w="28575">
            <a:solidFill>
              <a:schemeClr val="tx1"/>
            </a:solidFill>
            <a:round/>
            <a:headEnd/>
            <a:tailEnd type="triangle" w="med" len="med"/>
          </a:ln>
          <a:effectLst/>
        </p:spPr>
        <p:txBody>
          <a:bodyPr/>
          <a:lstStyle/>
          <a:p>
            <a:endParaRPr lang="en-US"/>
          </a:p>
        </p:txBody>
      </p:sp>
      <p:sp>
        <p:nvSpPr>
          <p:cNvPr id="312331" name="Line 11"/>
          <p:cNvSpPr>
            <a:spLocks noChangeShapeType="1"/>
          </p:cNvSpPr>
          <p:nvPr/>
        </p:nvSpPr>
        <p:spPr bwMode="auto">
          <a:xfrm flipV="1">
            <a:off x="5040313" y="2168525"/>
            <a:ext cx="0" cy="1008063"/>
          </a:xfrm>
          <a:prstGeom prst="line">
            <a:avLst/>
          </a:prstGeom>
          <a:noFill/>
          <a:ln w="28575">
            <a:solidFill>
              <a:schemeClr val="tx1"/>
            </a:solidFill>
            <a:round/>
            <a:headEnd/>
            <a:tailEnd type="triangle" w="med" len="med"/>
          </a:ln>
          <a:effectLst/>
        </p:spPr>
        <p:txBody>
          <a:bodyPr/>
          <a:lstStyle/>
          <a:p>
            <a:endParaRPr lang="en-US"/>
          </a:p>
        </p:txBody>
      </p:sp>
      <p:sp>
        <p:nvSpPr>
          <p:cNvPr id="312332" name="Line 12"/>
          <p:cNvSpPr>
            <a:spLocks noChangeShapeType="1"/>
          </p:cNvSpPr>
          <p:nvPr/>
        </p:nvSpPr>
        <p:spPr bwMode="auto">
          <a:xfrm flipV="1">
            <a:off x="7559675" y="2636838"/>
            <a:ext cx="0" cy="360362"/>
          </a:xfrm>
          <a:prstGeom prst="line">
            <a:avLst/>
          </a:prstGeom>
          <a:noFill/>
          <a:ln w="28575">
            <a:solidFill>
              <a:schemeClr val="tx1"/>
            </a:solidFill>
            <a:round/>
            <a:headEnd/>
            <a:tailEnd type="triangle" w="med" len="med"/>
          </a:ln>
          <a:effectLst/>
        </p:spPr>
        <p:txBody>
          <a:bodyPr/>
          <a:lstStyle/>
          <a:p>
            <a:endParaRPr lang="en-US"/>
          </a:p>
        </p:txBody>
      </p:sp>
      <p:sp>
        <p:nvSpPr>
          <p:cNvPr id="312333" name="Text Box 13"/>
          <p:cNvSpPr txBox="1">
            <a:spLocks noChangeArrowheads="1"/>
          </p:cNvSpPr>
          <p:nvPr/>
        </p:nvSpPr>
        <p:spPr bwMode="auto">
          <a:xfrm>
            <a:off x="431800" y="4400550"/>
            <a:ext cx="4645025" cy="2282825"/>
          </a:xfrm>
          <a:prstGeom prst="rect">
            <a:avLst/>
          </a:prstGeom>
          <a:noFill/>
          <a:ln w="9525">
            <a:noFill/>
            <a:miter lim="800000"/>
            <a:headEnd/>
            <a:tailEnd/>
          </a:ln>
          <a:effectLst/>
        </p:spPr>
        <p:txBody>
          <a:bodyPr>
            <a:spAutoFit/>
          </a:bodyPr>
          <a:lstStyle/>
          <a:p>
            <a:pPr>
              <a:spcBef>
                <a:spcPct val="50000"/>
              </a:spcBef>
            </a:pPr>
            <a:r>
              <a:rPr lang="en-US" sz="2400"/>
              <a:t>The equilibrium free energy of a set of configurations is the energy that a single configuration would have to have to have as much probability as that entire set. </a:t>
            </a:r>
          </a:p>
        </p:txBody>
      </p:sp>
      <p:graphicFrame>
        <p:nvGraphicFramePr>
          <p:cNvPr id="312334" name="Object 14"/>
          <p:cNvGraphicFramePr>
            <a:graphicFrameLocks noChangeAspect="1"/>
          </p:cNvGraphicFramePr>
          <p:nvPr>
            <p:ph idx="1"/>
          </p:nvPr>
        </p:nvGraphicFramePr>
        <p:xfrm>
          <a:off x="5327650" y="4887913"/>
          <a:ext cx="2808288" cy="1514475"/>
        </p:xfrm>
        <a:graphic>
          <a:graphicData uri="http://schemas.openxmlformats.org/presentationml/2006/ole">
            <p:oleObj spid="_x0000_s312334" name="Equation" r:id="rId5" imgW="965160" imgH="520560" progId="Equation.3">
              <p:embed/>
            </p:oleObj>
          </a:graphicData>
        </a:graphic>
      </p:graphicFrame>
      <p:sp>
        <p:nvSpPr>
          <p:cNvPr id="312335" name="Text Box 15"/>
          <p:cNvSpPr txBox="1">
            <a:spLocks noChangeArrowheads="1"/>
          </p:cNvSpPr>
          <p:nvPr/>
        </p:nvSpPr>
        <p:spPr bwMode="auto">
          <a:xfrm>
            <a:off x="5400675" y="2600325"/>
            <a:ext cx="1692275" cy="396875"/>
          </a:xfrm>
          <a:prstGeom prst="rect">
            <a:avLst/>
          </a:prstGeom>
          <a:noFill/>
          <a:ln w="9525">
            <a:noFill/>
            <a:miter lim="800000"/>
            <a:headEnd/>
            <a:tailEnd/>
          </a:ln>
          <a:effectLst/>
        </p:spPr>
        <p:txBody>
          <a:bodyPr>
            <a:spAutoFit/>
          </a:bodyPr>
          <a:lstStyle/>
          <a:p>
            <a:pPr>
              <a:spcBef>
                <a:spcPct val="50000"/>
              </a:spcBef>
            </a:pPr>
            <a:r>
              <a:rPr lang="en-US" sz="2000"/>
              <a:t>Temperature</a:t>
            </a:r>
          </a:p>
        </p:txBody>
      </p:sp>
      <p:sp>
        <p:nvSpPr>
          <p:cNvPr id="312336" name="Line 16"/>
          <p:cNvSpPr>
            <a:spLocks noChangeShapeType="1"/>
          </p:cNvSpPr>
          <p:nvPr/>
        </p:nvSpPr>
        <p:spPr bwMode="auto">
          <a:xfrm flipV="1">
            <a:off x="6084888" y="2024063"/>
            <a:ext cx="250825" cy="576262"/>
          </a:xfrm>
          <a:prstGeom prst="line">
            <a:avLst/>
          </a:prstGeom>
          <a:noFill/>
          <a:ln w="2857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a:xfrm>
            <a:off x="457200" y="-100013"/>
            <a:ext cx="8229600" cy="1143001"/>
          </a:xfrm>
        </p:spPr>
        <p:txBody>
          <a:bodyPr/>
          <a:lstStyle/>
          <a:p>
            <a:r>
              <a:rPr lang="en-US"/>
              <a:t>A Canadian example</a:t>
            </a:r>
          </a:p>
        </p:txBody>
      </p:sp>
      <p:sp>
        <p:nvSpPr>
          <p:cNvPr id="313347" name="Rectangle 3"/>
          <p:cNvSpPr>
            <a:spLocks noGrp="1" noChangeArrowheads="1"/>
          </p:cNvSpPr>
          <p:nvPr>
            <p:ph type="body" sz="half" idx="1"/>
          </p:nvPr>
        </p:nvSpPr>
        <p:spPr>
          <a:xfrm>
            <a:off x="457200" y="2024063"/>
            <a:ext cx="4038600" cy="4525962"/>
          </a:xfrm>
        </p:spPr>
        <p:txBody>
          <a:bodyPr/>
          <a:lstStyle/>
          <a:p>
            <a:r>
              <a:rPr lang="en-US" sz="2400"/>
              <a:t>Ice is a more regular and lower energy packing of water molecules than liquid water.</a:t>
            </a:r>
          </a:p>
          <a:p>
            <a:pPr lvl="1"/>
            <a:r>
              <a:rPr lang="en-US" sz="2400"/>
              <a:t>Lets assume all ice configurations have the same energy</a:t>
            </a:r>
          </a:p>
          <a:p>
            <a:r>
              <a:rPr lang="en-US" sz="2400"/>
              <a:t>But there are vastly more configurations called water. </a:t>
            </a:r>
          </a:p>
          <a:p>
            <a:pPr lvl="1">
              <a:buFontTx/>
              <a:buNone/>
            </a:pPr>
            <a:endParaRPr lang="en-US" sz="2400"/>
          </a:p>
        </p:txBody>
      </p:sp>
      <p:graphicFrame>
        <p:nvGraphicFramePr>
          <p:cNvPr id="313348" name="Object 4"/>
          <p:cNvGraphicFramePr>
            <a:graphicFrameLocks noChangeAspect="1"/>
          </p:cNvGraphicFramePr>
          <p:nvPr>
            <p:ph sz="quarter" idx="2"/>
          </p:nvPr>
        </p:nvGraphicFramePr>
        <p:xfrm>
          <a:off x="4932363" y="3140075"/>
          <a:ext cx="3887787" cy="3602038"/>
        </p:xfrm>
        <a:graphic>
          <a:graphicData uri="http://schemas.openxmlformats.org/presentationml/2006/ole">
            <p:oleObj spid="_x0000_s313348" name="Equation" r:id="rId4" imgW="1726920" imgH="1600200" progId="Equation.3">
              <p:embed/>
            </p:oleObj>
          </a:graphicData>
        </a:graphic>
      </p:graphicFrame>
      <p:graphicFrame>
        <p:nvGraphicFramePr>
          <p:cNvPr id="313349" name="Object 5"/>
          <p:cNvGraphicFramePr>
            <a:graphicFrameLocks noChangeAspect="1"/>
          </p:cNvGraphicFramePr>
          <p:nvPr>
            <p:ph sz="quarter" idx="3"/>
          </p:nvPr>
        </p:nvGraphicFramePr>
        <p:xfrm>
          <a:off x="2447925" y="1112838"/>
          <a:ext cx="4608513" cy="579437"/>
        </p:xfrm>
        <a:graphic>
          <a:graphicData uri="http://schemas.openxmlformats.org/presentationml/2006/ole">
            <p:oleObj spid="_x0000_s313349" name="Equation" r:id="rId5" imgW="1815840" imgH="228600" progId="Equation.3">
              <p:embed/>
            </p:oleObj>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sz="3200"/>
              <a:t>EM as coordinate descent in Free Energy</a:t>
            </a:r>
          </a:p>
        </p:txBody>
      </p:sp>
      <p:sp>
        <p:nvSpPr>
          <p:cNvPr id="291843" name="Rectangle 3"/>
          <p:cNvSpPr>
            <a:spLocks noGrp="1" noChangeArrowheads="1"/>
          </p:cNvSpPr>
          <p:nvPr>
            <p:ph type="body" sz="half" idx="1"/>
          </p:nvPr>
        </p:nvSpPr>
        <p:spPr>
          <a:xfrm>
            <a:off x="457200" y="2133600"/>
            <a:ext cx="8362950" cy="4525963"/>
          </a:xfrm>
        </p:spPr>
        <p:txBody>
          <a:bodyPr/>
          <a:lstStyle/>
          <a:p>
            <a:pPr>
              <a:lnSpc>
                <a:spcPct val="90000"/>
              </a:lnSpc>
              <a:buFontTx/>
              <a:buNone/>
            </a:pPr>
            <a:endParaRPr lang="en-US" sz="2400"/>
          </a:p>
          <a:p>
            <a:pPr>
              <a:lnSpc>
                <a:spcPct val="90000"/>
              </a:lnSpc>
            </a:pPr>
            <a:r>
              <a:rPr lang="en-US" sz="2400"/>
              <a:t>Think of each different setting of the hidden and visible variables as a “configuration”. The energy of the configuration has two terms: </a:t>
            </a:r>
          </a:p>
          <a:p>
            <a:pPr lvl="1">
              <a:lnSpc>
                <a:spcPct val="90000"/>
              </a:lnSpc>
            </a:pPr>
            <a:r>
              <a:rPr lang="en-US" sz="2400"/>
              <a:t>The log prob of generating the hidden values </a:t>
            </a:r>
          </a:p>
          <a:p>
            <a:pPr lvl="1">
              <a:lnSpc>
                <a:spcPct val="90000"/>
              </a:lnSpc>
            </a:pPr>
            <a:r>
              <a:rPr lang="en-US" sz="2400"/>
              <a:t>The log prob of generating the visible values from the hidden ones</a:t>
            </a:r>
          </a:p>
          <a:p>
            <a:pPr>
              <a:lnSpc>
                <a:spcPct val="90000"/>
              </a:lnSpc>
            </a:pPr>
            <a:r>
              <a:rPr lang="en-US" sz="2400"/>
              <a:t>The E-step minimizes F by finding the best distribution over hidden configurations for each data point.</a:t>
            </a:r>
          </a:p>
          <a:p>
            <a:pPr>
              <a:lnSpc>
                <a:spcPct val="90000"/>
              </a:lnSpc>
            </a:pPr>
            <a:r>
              <a:rPr lang="en-US" sz="2400"/>
              <a:t>The M-step holds the distribution fixed and minimizes F by changing the parameters that determine the energy of a configuration.</a:t>
            </a:r>
          </a:p>
        </p:txBody>
      </p:sp>
      <p:graphicFrame>
        <p:nvGraphicFramePr>
          <p:cNvPr id="291844" name="Object 4"/>
          <p:cNvGraphicFramePr>
            <a:graphicFrameLocks noChangeAspect="1"/>
          </p:cNvGraphicFramePr>
          <p:nvPr>
            <p:ph sz="half" idx="2"/>
          </p:nvPr>
        </p:nvGraphicFramePr>
        <p:xfrm>
          <a:off x="107950" y="1543050"/>
          <a:ext cx="8856663" cy="779463"/>
        </p:xfrm>
        <a:graphic>
          <a:graphicData uri="http://schemas.openxmlformats.org/presentationml/2006/ole">
            <p:oleObj spid="_x0000_s291844" name="Equation" r:id="rId4" imgW="4470120" imgH="393480" progId="Equation.3">
              <p:embed/>
            </p:oleObj>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xfrm>
            <a:off x="457200" y="115888"/>
            <a:ext cx="8229600" cy="1143000"/>
          </a:xfrm>
        </p:spPr>
        <p:txBody>
          <a:bodyPr/>
          <a:lstStyle/>
          <a:p>
            <a:r>
              <a:rPr lang="en-US" sz="3200"/>
              <a:t>Stochastic MDL using the wrong distribution over codes</a:t>
            </a:r>
          </a:p>
        </p:txBody>
      </p:sp>
      <p:sp>
        <p:nvSpPr>
          <p:cNvPr id="314371" name="Rectangle 3"/>
          <p:cNvSpPr>
            <a:spLocks noGrp="1" noChangeArrowheads="1"/>
          </p:cNvSpPr>
          <p:nvPr>
            <p:ph type="body" idx="1"/>
          </p:nvPr>
        </p:nvSpPr>
        <p:spPr>
          <a:xfrm>
            <a:off x="457200" y="1304925"/>
            <a:ext cx="8229600" cy="5553075"/>
          </a:xfrm>
        </p:spPr>
        <p:txBody>
          <a:bodyPr/>
          <a:lstStyle/>
          <a:p>
            <a:pPr>
              <a:lnSpc>
                <a:spcPct val="80000"/>
              </a:lnSpc>
            </a:pPr>
            <a:r>
              <a:rPr lang="en-US" sz="2400"/>
              <a:t>If we want to communicate the code for a datavector, the most efficient method requires us to pick a code randomly from the posterior distribution over codes.</a:t>
            </a:r>
          </a:p>
          <a:p>
            <a:pPr lvl="1">
              <a:lnSpc>
                <a:spcPct val="80000"/>
              </a:lnSpc>
            </a:pPr>
            <a:r>
              <a:rPr lang="en-US" sz="2400"/>
              <a:t>This is easy if there is only a small number of possible codes. It is also easy if the posterior distribution has a nice form (like a Gaussian or a factored distribution)</a:t>
            </a:r>
          </a:p>
          <a:p>
            <a:pPr lvl="1">
              <a:lnSpc>
                <a:spcPct val="80000"/>
              </a:lnSpc>
            </a:pPr>
            <a:r>
              <a:rPr lang="en-US" sz="2400"/>
              <a:t>But what should we do if the posterior is intractable?</a:t>
            </a:r>
          </a:p>
          <a:p>
            <a:pPr lvl="2">
              <a:lnSpc>
                <a:spcPct val="80000"/>
              </a:lnSpc>
            </a:pPr>
            <a:r>
              <a:rPr lang="en-US" sz="2000"/>
              <a:t>This is typical for non-linear distributed representations.</a:t>
            </a:r>
          </a:p>
          <a:p>
            <a:pPr>
              <a:lnSpc>
                <a:spcPct val="80000"/>
              </a:lnSpc>
            </a:pPr>
            <a:r>
              <a:rPr lang="en-US" sz="2400"/>
              <a:t>We do not have to use the most efficient coding scheme!</a:t>
            </a:r>
          </a:p>
          <a:p>
            <a:pPr lvl="1">
              <a:lnSpc>
                <a:spcPct val="80000"/>
              </a:lnSpc>
            </a:pPr>
            <a:r>
              <a:rPr lang="en-US" sz="2400"/>
              <a:t>If we use a suboptimal scheme we will get a bigger description length.</a:t>
            </a:r>
          </a:p>
          <a:p>
            <a:pPr lvl="2">
              <a:lnSpc>
                <a:spcPct val="80000"/>
              </a:lnSpc>
            </a:pPr>
            <a:r>
              <a:rPr lang="en-US" sz="2000"/>
              <a:t>The bigger description length is a bound on the minimal description length.</a:t>
            </a:r>
          </a:p>
          <a:p>
            <a:pPr lvl="2">
              <a:lnSpc>
                <a:spcPct val="80000"/>
              </a:lnSpc>
            </a:pPr>
            <a:r>
              <a:rPr lang="en-US" sz="2000"/>
              <a:t> Minimizing this bound is a sensible thing to do. </a:t>
            </a:r>
          </a:p>
          <a:p>
            <a:pPr lvl="1">
              <a:lnSpc>
                <a:spcPct val="80000"/>
              </a:lnSpc>
            </a:pPr>
            <a:r>
              <a:rPr lang="en-US" sz="2400"/>
              <a:t>So replace the true posterior distribution by a simpler distribution.</a:t>
            </a:r>
          </a:p>
          <a:p>
            <a:pPr lvl="2">
              <a:lnSpc>
                <a:spcPct val="80000"/>
              </a:lnSpc>
            </a:pPr>
            <a:r>
              <a:rPr lang="en-US" sz="2000"/>
              <a:t>This is typically a factored distribution.</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p:txBody>
          <a:bodyPr/>
          <a:lstStyle/>
          <a:p>
            <a:r>
              <a:rPr lang="en-US" sz="3200"/>
              <a:t>How many components does a mixture need?</a:t>
            </a:r>
          </a:p>
        </p:txBody>
      </p:sp>
      <p:sp>
        <p:nvSpPr>
          <p:cNvPr id="270339" name="Rectangle 3"/>
          <p:cNvSpPr>
            <a:spLocks noGrp="1" noChangeArrowheads="1"/>
          </p:cNvSpPr>
          <p:nvPr>
            <p:ph type="body" idx="1"/>
          </p:nvPr>
        </p:nvSpPr>
        <p:spPr>
          <a:xfrm>
            <a:off x="457200" y="1600200"/>
            <a:ext cx="8229600" cy="5257800"/>
          </a:xfrm>
        </p:spPr>
        <p:txBody>
          <a:bodyPr/>
          <a:lstStyle/>
          <a:p>
            <a:r>
              <a:rPr lang="en-US"/>
              <a:t>Suppose we want the state of the latent variables to impose about 330 bits of constraint on the visible variables</a:t>
            </a:r>
          </a:p>
          <a:p>
            <a:pPr lvl="1"/>
            <a:r>
              <a:rPr lang="en-US"/>
              <a:t>In a mixture, the latent state consists of a choice of ONE of the components of the mixture. </a:t>
            </a:r>
          </a:p>
          <a:p>
            <a:pPr lvl="1"/>
            <a:r>
              <a:rPr lang="en-US"/>
              <a:t>So we need                        components</a:t>
            </a:r>
          </a:p>
          <a:p>
            <a:r>
              <a:rPr lang="en-US"/>
              <a:t>In a later lecture we will see how to fit mixture models with this many components in a few minutes.</a:t>
            </a:r>
          </a:p>
          <a:p>
            <a:pPr lvl="1"/>
            <a:r>
              <a:rPr lang="en-US"/>
              <a:t>This involves a lot of parameter sharing!</a:t>
            </a:r>
          </a:p>
        </p:txBody>
      </p:sp>
      <p:graphicFrame>
        <p:nvGraphicFramePr>
          <p:cNvPr id="270340" name="Object 4"/>
          <p:cNvGraphicFramePr>
            <a:graphicFrameLocks noChangeAspect="1"/>
          </p:cNvGraphicFramePr>
          <p:nvPr/>
        </p:nvGraphicFramePr>
        <p:xfrm>
          <a:off x="3327400" y="4221163"/>
          <a:ext cx="2036763" cy="611187"/>
        </p:xfrm>
        <a:graphic>
          <a:graphicData uri="http://schemas.openxmlformats.org/presentationml/2006/ole">
            <p:oleObj spid="_x0000_s270340" name="Equation" r:id="rId4" imgW="761760" imgH="228600"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en-US"/>
              <a:t>Why K-means converges </a:t>
            </a:r>
          </a:p>
        </p:txBody>
      </p:sp>
      <p:sp>
        <p:nvSpPr>
          <p:cNvPr id="275459" name="Rectangle 3"/>
          <p:cNvSpPr>
            <a:spLocks noGrp="1" noChangeArrowheads="1"/>
          </p:cNvSpPr>
          <p:nvPr>
            <p:ph type="body" idx="1"/>
          </p:nvPr>
        </p:nvSpPr>
        <p:spPr/>
        <p:txBody>
          <a:bodyPr/>
          <a:lstStyle/>
          <a:p>
            <a:r>
              <a:rPr lang="en-US"/>
              <a:t>Whenever an assignment is changed, the sum squared distances of datapoints from their assigned cluster centers is reduced.</a:t>
            </a:r>
          </a:p>
          <a:p>
            <a:r>
              <a:rPr lang="en-US"/>
              <a:t>Whenever a cluster center is moved the sum squared distances of the datapoints from their currently assigned cluster centers is reduced.</a:t>
            </a:r>
          </a:p>
          <a:p>
            <a:r>
              <a:rPr lang="en-US">
                <a:solidFill>
                  <a:srgbClr val="3333CC"/>
                </a:solidFill>
              </a:rPr>
              <a:t>Test for convergence:</a:t>
            </a:r>
            <a:r>
              <a:rPr lang="en-US"/>
              <a:t> If the assignments do not change in the assignment step, we have converged.</a:t>
            </a:r>
          </a:p>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r>
              <a:rPr lang="en-US"/>
              <a:t>Local minima</a:t>
            </a:r>
          </a:p>
        </p:txBody>
      </p:sp>
      <p:sp>
        <p:nvSpPr>
          <p:cNvPr id="276483" name="Rectangle 3"/>
          <p:cNvSpPr>
            <a:spLocks noGrp="1" noChangeArrowheads="1"/>
          </p:cNvSpPr>
          <p:nvPr>
            <p:ph type="body" sz="half" idx="1"/>
          </p:nvPr>
        </p:nvSpPr>
        <p:spPr>
          <a:xfrm>
            <a:off x="457200" y="1600200"/>
            <a:ext cx="4038600" cy="5257800"/>
          </a:xfrm>
        </p:spPr>
        <p:txBody>
          <a:bodyPr/>
          <a:lstStyle/>
          <a:p>
            <a:r>
              <a:rPr lang="en-US" sz="2400"/>
              <a:t>There is nothing to prevent k-means getting stuck at local minima.</a:t>
            </a:r>
          </a:p>
          <a:p>
            <a:endParaRPr lang="en-US" sz="2400"/>
          </a:p>
          <a:p>
            <a:r>
              <a:rPr lang="en-US" sz="2400"/>
              <a:t>We could try many random starting points</a:t>
            </a:r>
          </a:p>
          <a:p>
            <a:endParaRPr lang="en-US" sz="2400"/>
          </a:p>
          <a:p>
            <a:r>
              <a:rPr lang="en-US" sz="2400"/>
              <a:t>We could try non-local split-and-merge moves: Simultaneously </a:t>
            </a:r>
            <a:r>
              <a:rPr lang="en-US" sz="2400">
                <a:solidFill>
                  <a:srgbClr val="009900"/>
                </a:solidFill>
              </a:rPr>
              <a:t>me</a:t>
            </a:r>
            <a:r>
              <a:rPr lang="en-US" sz="2400">
                <a:solidFill>
                  <a:srgbClr val="3333CC"/>
                </a:solidFill>
              </a:rPr>
              <a:t>rge</a:t>
            </a:r>
            <a:r>
              <a:rPr lang="en-US" sz="2400"/>
              <a:t> two nearby clusters and </a:t>
            </a:r>
            <a:r>
              <a:rPr lang="en-US" sz="2400">
                <a:solidFill>
                  <a:srgbClr val="FF0000"/>
                </a:solidFill>
              </a:rPr>
              <a:t>split</a:t>
            </a:r>
            <a:r>
              <a:rPr lang="en-US" sz="2400"/>
              <a:t> a big cluster into two.</a:t>
            </a:r>
          </a:p>
          <a:p>
            <a:endParaRPr lang="en-US" sz="2400"/>
          </a:p>
        </p:txBody>
      </p:sp>
      <p:sp>
        <p:nvSpPr>
          <p:cNvPr id="276484" name="Rectangle 4"/>
          <p:cNvSpPr>
            <a:spLocks noGrp="1" noChangeArrowheads="1"/>
          </p:cNvSpPr>
          <p:nvPr>
            <p:ph type="body" sz="half" idx="2"/>
          </p:nvPr>
        </p:nvSpPr>
        <p:spPr>
          <a:xfrm>
            <a:off x="9029700" y="1600200"/>
            <a:ext cx="4038600" cy="4525963"/>
          </a:xfrm>
        </p:spPr>
        <p:txBody>
          <a:bodyPr/>
          <a:lstStyle/>
          <a:p>
            <a:endParaRPr lang="en-US" sz="2400"/>
          </a:p>
        </p:txBody>
      </p:sp>
      <p:sp>
        <p:nvSpPr>
          <p:cNvPr id="276485" name="Rectangle 5"/>
          <p:cNvSpPr>
            <a:spLocks noChangeArrowheads="1"/>
          </p:cNvSpPr>
          <p:nvPr/>
        </p:nvSpPr>
        <p:spPr bwMode="auto">
          <a:xfrm>
            <a:off x="4859338" y="2528888"/>
            <a:ext cx="3889375" cy="2376487"/>
          </a:xfrm>
          <a:prstGeom prst="rect">
            <a:avLst/>
          </a:prstGeom>
          <a:solidFill>
            <a:schemeClr val="accent1">
              <a:alpha val="0"/>
            </a:schemeClr>
          </a:solidFill>
          <a:ln w="9525">
            <a:solidFill>
              <a:schemeClr val="tx1"/>
            </a:solidFill>
            <a:miter lim="800000"/>
            <a:headEnd/>
            <a:tailEnd/>
          </a:ln>
          <a:effectLst/>
        </p:spPr>
        <p:txBody>
          <a:bodyPr wrap="none" anchor="ctr"/>
          <a:lstStyle/>
          <a:p>
            <a:endParaRPr lang="en-US"/>
          </a:p>
        </p:txBody>
      </p:sp>
      <p:sp>
        <p:nvSpPr>
          <p:cNvPr id="276486" name="Oval 6"/>
          <p:cNvSpPr>
            <a:spLocks noChangeArrowheads="1"/>
          </p:cNvSpPr>
          <p:nvPr/>
        </p:nvSpPr>
        <p:spPr bwMode="auto">
          <a:xfrm>
            <a:off x="7632700" y="3824288"/>
            <a:ext cx="71438"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6487" name="Oval 7"/>
          <p:cNvSpPr>
            <a:spLocks noChangeArrowheads="1"/>
          </p:cNvSpPr>
          <p:nvPr/>
        </p:nvSpPr>
        <p:spPr bwMode="auto">
          <a:xfrm>
            <a:off x="5472113" y="3573463"/>
            <a:ext cx="144462" cy="144462"/>
          </a:xfrm>
          <a:prstGeom prst="ellipse">
            <a:avLst/>
          </a:prstGeom>
          <a:solidFill>
            <a:schemeClr val="accent1"/>
          </a:solidFill>
          <a:ln w="38100">
            <a:solidFill>
              <a:srgbClr val="FF0000"/>
            </a:solidFill>
            <a:round/>
            <a:headEnd/>
            <a:tailEnd/>
          </a:ln>
          <a:effectLst/>
        </p:spPr>
        <p:txBody>
          <a:bodyPr wrap="none" anchor="ctr"/>
          <a:lstStyle/>
          <a:p>
            <a:endParaRPr lang="en-US"/>
          </a:p>
        </p:txBody>
      </p:sp>
      <p:sp>
        <p:nvSpPr>
          <p:cNvPr id="276488" name="Oval 8"/>
          <p:cNvSpPr>
            <a:spLocks noChangeArrowheads="1"/>
          </p:cNvSpPr>
          <p:nvPr/>
        </p:nvSpPr>
        <p:spPr bwMode="auto">
          <a:xfrm>
            <a:off x="7740650" y="3463925"/>
            <a:ext cx="144463" cy="144463"/>
          </a:xfrm>
          <a:prstGeom prst="ellipse">
            <a:avLst/>
          </a:prstGeom>
          <a:solidFill>
            <a:schemeClr val="accent1"/>
          </a:solidFill>
          <a:ln w="38100">
            <a:solidFill>
              <a:srgbClr val="009900"/>
            </a:solidFill>
            <a:round/>
            <a:headEnd/>
            <a:tailEnd/>
          </a:ln>
          <a:effectLst/>
        </p:spPr>
        <p:txBody>
          <a:bodyPr wrap="none" anchor="ctr"/>
          <a:lstStyle/>
          <a:p>
            <a:endParaRPr lang="en-US"/>
          </a:p>
        </p:txBody>
      </p:sp>
      <p:sp>
        <p:nvSpPr>
          <p:cNvPr id="276489" name="Oval 9"/>
          <p:cNvSpPr>
            <a:spLocks noChangeArrowheads="1"/>
          </p:cNvSpPr>
          <p:nvPr/>
        </p:nvSpPr>
        <p:spPr bwMode="auto">
          <a:xfrm>
            <a:off x="7775575" y="3789363"/>
            <a:ext cx="144463" cy="144462"/>
          </a:xfrm>
          <a:prstGeom prst="ellipse">
            <a:avLst/>
          </a:prstGeom>
          <a:solidFill>
            <a:schemeClr val="accent1"/>
          </a:solidFill>
          <a:ln w="38100">
            <a:solidFill>
              <a:srgbClr val="3333CC"/>
            </a:solidFill>
            <a:round/>
            <a:headEnd/>
            <a:tailEnd/>
          </a:ln>
          <a:effectLst/>
        </p:spPr>
        <p:txBody>
          <a:bodyPr wrap="none" anchor="ctr"/>
          <a:lstStyle/>
          <a:p>
            <a:endParaRPr lang="en-US"/>
          </a:p>
        </p:txBody>
      </p:sp>
      <p:sp>
        <p:nvSpPr>
          <p:cNvPr id="276490" name="Oval 10"/>
          <p:cNvSpPr>
            <a:spLocks noChangeArrowheads="1"/>
          </p:cNvSpPr>
          <p:nvPr/>
        </p:nvSpPr>
        <p:spPr bwMode="auto">
          <a:xfrm>
            <a:off x="7993063" y="3824288"/>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6491" name="Oval 11"/>
          <p:cNvSpPr>
            <a:spLocks noChangeArrowheads="1"/>
          </p:cNvSpPr>
          <p:nvPr/>
        </p:nvSpPr>
        <p:spPr bwMode="auto">
          <a:xfrm>
            <a:off x="5795963" y="3033713"/>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6492" name="Oval 12"/>
          <p:cNvSpPr>
            <a:spLocks noChangeArrowheads="1"/>
          </p:cNvSpPr>
          <p:nvPr/>
        </p:nvSpPr>
        <p:spPr bwMode="auto">
          <a:xfrm>
            <a:off x="7596188" y="3500438"/>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6493" name="Oval 13"/>
          <p:cNvSpPr>
            <a:spLocks noChangeArrowheads="1"/>
          </p:cNvSpPr>
          <p:nvPr/>
        </p:nvSpPr>
        <p:spPr bwMode="auto">
          <a:xfrm>
            <a:off x="7993063" y="3500438"/>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6494" name="Oval 14"/>
          <p:cNvSpPr>
            <a:spLocks noChangeArrowheads="1"/>
          </p:cNvSpPr>
          <p:nvPr/>
        </p:nvSpPr>
        <p:spPr bwMode="auto">
          <a:xfrm>
            <a:off x="5257800" y="4111625"/>
            <a:ext cx="71438" cy="71438"/>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6495" name="Oval 15"/>
          <p:cNvSpPr>
            <a:spLocks noChangeArrowheads="1"/>
          </p:cNvSpPr>
          <p:nvPr/>
        </p:nvSpPr>
        <p:spPr bwMode="auto">
          <a:xfrm>
            <a:off x="5795963" y="4113213"/>
            <a:ext cx="71437" cy="7143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6496" name="Oval 16"/>
          <p:cNvSpPr>
            <a:spLocks noChangeArrowheads="1"/>
          </p:cNvSpPr>
          <p:nvPr/>
        </p:nvSpPr>
        <p:spPr bwMode="auto">
          <a:xfrm>
            <a:off x="5256213" y="3032125"/>
            <a:ext cx="71437" cy="71438"/>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76497" name="Text Box 17"/>
          <p:cNvSpPr txBox="1">
            <a:spLocks noChangeArrowheads="1"/>
          </p:cNvSpPr>
          <p:nvPr/>
        </p:nvSpPr>
        <p:spPr bwMode="auto">
          <a:xfrm>
            <a:off x="5260975" y="2000250"/>
            <a:ext cx="2947988" cy="457200"/>
          </a:xfrm>
          <a:prstGeom prst="rect">
            <a:avLst/>
          </a:prstGeom>
          <a:noFill/>
          <a:ln w="9525">
            <a:noFill/>
            <a:miter lim="800000"/>
            <a:headEnd/>
            <a:tailEnd/>
          </a:ln>
          <a:effectLst/>
        </p:spPr>
        <p:txBody>
          <a:bodyPr wrap="none">
            <a:spAutoFit/>
          </a:bodyPr>
          <a:lstStyle/>
          <a:p>
            <a:r>
              <a:rPr lang="en-US" sz="2400">
                <a:solidFill>
                  <a:srgbClr val="3333CC"/>
                </a:solidFill>
              </a:rPr>
              <a:t>A bad local optimum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a:t>Soft k-means</a:t>
            </a:r>
          </a:p>
        </p:txBody>
      </p:sp>
      <p:sp>
        <p:nvSpPr>
          <p:cNvPr id="277507" name="Rectangle 3"/>
          <p:cNvSpPr>
            <a:spLocks noGrp="1" noChangeArrowheads="1"/>
          </p:cNvSpPr>
          <p:nvPr>
            <p:ph type="body" idx="1"/>
          </p:nvPr>
        </p:nvSpPr>
        <p:spPr>
          <a:xfrm>
            <a:off x="0" y="1412875"/>
            <a:ext cx="8928100" cy="5256213"/>
          </a:xfrm>
        </p:spPr>
        <p:txBody>
          <a:bodyPr/>
          <a:lstStyle/>
          <a:p>
            <a:r>
              <a:rPr lang="en-US"/>
              <a:t>Instead of making hard assignments of datapoints to clusters, we can make soft assignments. One cluster may have a responsibility of .7 for a datapoint and another may have a responsibility of .3. </a:t>
            </a:r>
          </a:p>
          <a:p>
            <a:pPr lvl="1"/>
            <a:r>
              <a:rPr lang="en-US"/>
              <a:t>Allows a cluster to use more information about the data in the refitting step.</a:t>
            </a:r>
          </a:p>
          <a:p>
            <a:pPr lvl="1"/>
            <a:r>
              <a:rPr lang="en-US"/>
              <a:t>What happens to our convergence guarantee?</a:t>
            </a:r>
          </a:p>
          <a:p>
            <a:pPr lvl="1"/>
            <a:r>
              <a:rPr lang="en-US"/>
              <a:t>How do we decide on the soft assignments?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a:t>A generative view of clustering</a:t>
            </a:r>
          </a:p>
        </p:txBody>
      </p:sp>
      <p:sp>
        <p:nvSpPr>
          <p:cNvPr id="278531" name="Rectangle 3"/>
          <p:cNvSpPr>
            <a:spLocks noGrp="1" noChangeArrowheads="1"/>
          </p:cNvSpPr>
          <p:nvPr>
            <p:ph type="body" idx="1"/>
          </p:nvPr>
        </p:nvSpPr>
        <p:spPr/>
        <p:txBody>
          <a:bodyPr/>
          <a:lstStyle/>
          <a:p>
            <a:r>
              <a:rPr lang="en-US" sz="2400"/>
              <a:t>We need a sensible measure of what it means to cluster the data well.</a:t>
            </a:r>
          </a:p>
          <a:p>
            <a:pPr lvl="1"/>
            <a:r>
              <a:rPr lang="en-US" sz="2400"/>
              <a:t>This makes it possible to judge different methods. </a:t>
            </a:r>
          </a:p>
          <a:p>
            <a:pPr lvl="1"/>
            <a:r>
              <a:rPr lang="en-US" sz="2400"/>
              <a:t>It may make it possible to decide on the number of clusters.</a:t>
            </a:r>
          </a:p>
          <a:p>
            <a:r>
              <a:rPr lang="en-US" sz="2400"/>
              <a:t>An obvious approach is to imagine that the data was produced by a generative model.</a:t>
            </a:r>
          </a:p>
          <a:p>
            <a:pPr lvl="1"/>
            <a:r>
              <a:rPr lang="en-US" sz="2400"/>
              <a:t>Then we can adjust the parameters of the model to maximize the probability that it would produce exactly the data we observed.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r>
              <a:rPr lang="en-US" sz="3200"/>
              <a:t>The mixture of Gaussians generative model</a:t>
            </a:r>
          </a:p>
        </p:txBody>
      </p:sp>
      <p:sp>
        <p:nvSpPr>
          <p:cNvPr id="279555" name="Rectangle 3"/>
          <p:cNvSpPr>
            <a:spLocks noGrp="1" noChangeArrowheads="1"/>
          </p:cNvSpPr>
          <p:nvPr>
            <p:ph type="body" idx="1"/>
          </p:nvPr>
        </p:nvSpPr>
        <p:spPr/>
        <p:txBody>
          <a:bodyPr/>
          <a:lstStyle/>
          <a:p>
            <a:r>
              <a:rPr lang="en-US" sz="2400"/>
              <a:t>First pick one of the k Gaussians with a probability that is called its “mixing proportion”.</a:t>
            </a:r>
          </a:p>
          <a:p>
            <a:r>
              <a:rPr lang="en-US" sz="2400"/>
              <a:t>Then generate a random point from the chosen Gaussian.</a:t>
            </a:r>
          </a:p>
          <a:p>
            <a:r>
              <a:rPr lang="en-US" sz="2400"/>
              <a:t>The probability of generating the exact data we observed is zero, but we can still try to maximize the probability </a:t>
            </a:r>
            <a:r>
              <a:rPr lang="en-US" sz="2400">
                <a:solidFill>
                  <a:srgbClr val="FF0000"/>
                </a:solidFill>
              </a:rPr>
              <a:t>density</a:t>
            </a:r>
            <a:r>
              <a:rPr lang="en-US" sz="2400"/>
              <a:t>. </a:t>
            </a:r>
          </a:p>
          <a:p>
            <a:pPr lvl="1"/>
            <a:r>
              <a:rPr lang="en-US" sz="2400"/>
              <a:t>Adjust the means of the Gaussians</a:t>
            </a:r>
          </a:p>
          <a:p>
            <a:pPr lvl="1"/>
            <a:r>
              <a:rPr lang="en-US" sz="2400"/>
              <a:t>Adjust the variances of the Gaussians on each dimension.</a:t>
            </a:r>
          </a:p>
          <a:p>
            <a:pPr lvl="1"/>
            <a:r>
              <a:rPr lang="en-US" sz="2400"/>
              <a:t>Adjust the mixing proportions of the Gaussians.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777777"/>
      </a:lt2>
      <a:accent1>
        <a:srgbClr val="FFFFF7"/>
      </a:accent1>
      <a:accent2>
        <a:srgbClr val="33CCCC"/>
      </a:accent2>
      <a:accent3>
        <a:srgbClr val="FFFFFF"/>
      </a:accent3>
      <a:accent4>
        <a:srgbClr val="000000"/>
      </a:accent4>
      <a:accent5>
        <a:srgbClr val="FFFFFA"/>
      </a:accent5>
      <a:accent6>
        <a:srgbClr val="2DB9B9"/>
      </a:accent6>
      <a:hlink>
        <a:srgbClr val="FF5050"/>
      </a:hlink>
      <a:folHlink>
        <a:srgbClr val="FF99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777777"/>
        </a:lt2>
        <a:accent1>
          <a:srgbClr val="FFFFF7"/>
        </a:accent1>
        <a:accent2>
          <a:srgbClr val="33CCCC"/>
        </a:accent2>
        <a:accent3>
          <a:srgbClr val="FFFFFF"/>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7854</TotalTime>
  <Words>3045</Words>
  <Application>Microsoft Office PowerPoint</Application>
  <PresentationFormat>On-screen Show (4:3)</PresentationFormat>
  <Paragraphs>376</Paragraphs>
  <Slides>45</Slides>
  <Notes>45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Default Design</vt:lpstr>
      <vt:lpstr>Equation</vt:lpstr>
      <vt:lpstr> MDL</vt:lpstr>
      <vt:lpstr>Overview</vt:lpstr>
      <vt:lpstr>Clustering</vt:lpstr>
      <vt:lpstr>The k-means algorithm</vt:lpstr>
      <vt:lpstr>Why K-means converges </vt:lpstr>
      <vt:lpstr>Local minima</vt:lpstr>
      <vt:lpstr>Soft k-means</vt:lpstr>
      <vt:lpstr>A generative view of clustering</vt:lpstr>
      <vt:lpstr>The mixture of Gaussians generative model</vt:lpstr>
      <vt:lpstr>Fitting a mixture of Gaussians</vt:lpstr>
      <vt:lpstr>The E-step: Computing responsibilities</vt:lpstr>
      <vt:lpstr>The M-step: Computing new mixing proportions</vt:lpstr>
      <vt:lpstr>More M-step: Computing the new means</vt:lpstr>
      <vt:lpstr>More M-step: Computing the new variances</vt:lpstr>
      <vt:lpstr>How do we know that the updates improve things?</vt:lpstr>
      <vt:lpstr>Why EM converges</vt:lpstr>
      <vt:lpstr>The expected energy of a datapoint</vt:lpstr>
      <vt:lpstr>The entropy term</vt:lpstr>
      <vt:lpstr>The E-step chooses the assignment probabilities that minimize the cost function                         (with the parameters of the Gaussians held fixed)</vt:lpstr>
      <vt:lpstr>The M-step chooses the parameters that minimize the cost function                         (with the assignment probabilities held fixed)</vt:lpstr>
      <vt:lpstr>The advantage of using F to understand EM</vt:lpstr>
      <vt:lpstr>An incremental EM algorithm</vt:lpstr>
      <vt:lpstr>Beyond Mixture models: Directed Acyclic Graphical models </vt:lpstr>
      <vt:lpstr>Ways to define the conditional probabilities</vt:lpstr>
      <vt:lpstr>What is easy and what is hard in a DAG? </vt:lpstr>
      <vt:lpstr>Explaining away</vt:lpstr>
      <vt:lpstr>An apparently crazy idea</vt:lpstr>
      <vt:lpstr>Approximate inference </vt:lpstr>
      <vt:lpstr>A trade-off between how well the model fits the data and the accuracy of inference</vt:lpstr>
      <vt:lpstr>Slide 30</vt:lpstr>
      <vt:lpstr>Two ways to derive F</vt:lpstr>
      <vt:lpstr>An MDL approach to clustering</vt:lpstr>
      <vt:lpstr>How many bits must we send?</vt:lpstr>
      <vt:lpstr>Using a Gaussian agreed distribution </vt:lpstr>
      <vt:lpstr>What is the best variance to use?</vt:lpstr>
      <vt:lpstr>Sending a value assuming a mixture of two equal Gaussians</vt:lpstr>
      <vt:lpstr>The bits-back argument </vt:lpstr>
      <vt:lpstr>Using another message to make random decisions</vt:lpstr>
      <vt:lpstr>The general case</vt:lpstr>
      <vt:lpstr>What is the best distribution?</vt:lpstr>
      <vt:lpstr>Free Energy</vt:lpstr>
      <vt:lpstr>A Canadian example</vt:lpstr>
      <vt:lpstr>EM as coordinate descent in Free Energy</vt:lpstr>
      <vt:lpstr>Stochastic MDL using the wrong distribution over codes</vt:lpstr>
      <vt:lpstr>How many components does a mixture need?</vt:lpstr>
    </vt:vector>
  </TitlesOfParts>
  <Company>university of toronto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Energy-Based Models of High-Dimensional Data</dc:title>
  <dc:creator>hinton</dc:creator>
  <cp:lastModifiedBy>Nathan</cp:lastModifiedBy>
  <cp:revision>108</cp:revision>
  <dcterms:created xsi:type="dcterms:W3CDTF">2002-09-28T03:36:33Z</dcterms:created>
  <dcterms:modified xsi:type="dcterms:W3CDTF">2010-06-01T19:45:55Z</dcterms:modified>
</cp:coreProperties>
</file>