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7"/>
  </p:notesMasterIdLst>
  <p:sldIdLst>
    <p:sldId id="273" r:id="rId2"/>
    <p:sldId id="256" r:id="rId3"/>
    <p:sldId id="309" r:id="rId4"/>
    <p:sldId id="286" r:id="rId5"/>
    <p:sldId id="274" r:id="rId6"/>
    <p:sldId id="304" r:id="rId7"/>
    <p:sldId id="257" r:id="rId8"/>
    <p:sldId id="310" r:id="rId9"/>
    <p:sldId id="305" r:id="rId10"/>
    <p:sldId id="307" r:id="rId11"/>
    <p:sldId id="261" r:id="rId12"/>
    <p:sldId id="262" r:id="rId13"/>
    <p:sldId id="259" r:id="rId14"/>
    <p:sldId id="265" r:id="rId15"/>
    <p:sldId id="311" r:id="rId16"/>
    <p:sldId id="279" r:id="rId17"/>
    <p:sldId id="287" r:id="rId18"/>
    <p:sldId id="275" r:id="rId19"/>
    <p:sldId id="268" r:id="rId20"/>
    <p:sldId id="272" r:id="rId21"/>
    <p:sldId id="302" r:id="rId22"/>
    <p:sldId id="276" r:id="rId23"/>
    <p:sldId id="277" r:id="rId24"/>
    <p:sldId id="267" r:id="rId25"/>
    <p:sldId id="303" r:id="rId26"/>
    <p:sldId id="269" r:id="rId27"/>
    <p:sldId id="266" r:id="rId28"/>
    <p:sldId id="298" r:id="rId29"/>
    <p:sldId id="288" r:id="rId30"/>
    <p:sldId id="316" r:id="rId31"/>
    <p:sldId id="295" r:id="rId32"/>
    <p:sldId id="280" r:id="rId33"/>
    <p:sldId id="281" r:id="rId34"/>
    <p:sldId id="294" r:id="rId35"/>
    <p:sldId id="291" r:id="rId36"/>
    <p:sldId id="270" r:id="rId37"/>
    <p:sldId id="271" r:id="rId38"/>
    <p:sldId id="292" r:id="rId39"/>
    <p:sldId id="290" r:id="rId40"/>
    <p:sldId id="296" r:id="rId41"/>
    <p:sldId id="312" r:id="rId42"/>
    <p:sldId id="283" r:id="rId43"/>
    <p:sldId id="293" r:id="rId44"/>
    <p:sldId id="315" r:id="rId45"/>
    <p:sldId id="289" r:id="rId46"/>
    <p:sldId id="278" r:id="rId47"/>
    <p:sldId id="299" r:id="rId48"/>
    <p:sldId id="301" r:id="rId49"/>
    <p:sldId id="297" r:id="rId50"/>
    <p:sldId id="313" r:id="rId51"/>
    <p:sldId id="314" r:id="rId52"/>
    <p:sldId id="300" r:id="rId53"/>
    <p:sldId id="284" r:id="rId54"/>
    <p:sldId id="306" r:id="rId55"/>
    <p:sldId id="308" r:id="rId5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80" d="100"/>
          <a:sy n="80" d="100"/>
        </p:scale>
        <p:origin x="-1512" y="-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E19D80B-CA2D-45F9-81ED-1AE6230DB200}" type="datetimeFigureOut">
              <a:rPr lang="he-IL" smtClean="0"/>
              <a:t>י"א/אייר/תשע"ה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24055D8-7FBC-40F9-B30B-E88A30137D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3551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055D8-7FBC-40F9-B30B-E88A30137D9D}" type="slidenum">
              <a:rPr lang="he-IL" smtClean="0"/>
              <a:t>11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5B2FB8-0F12-4C56-8866-6AD769426B19}" type="slidenum">
              <a:rPr lang="he-IL" smtClean="0"/>
              <a:pPr/>
              <a:t>27</a:t>
            </a:fld>
            <a:endParaRPr lang="en-US" smtClean="0"/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0058-B611-42A0-B4FD-A2430AC0C28D}" type="datetimeFigureOut">
              <a:rPr lang="he-IL" smtClean="0"/>
              <a:t>י"א/אייר/תשע"ה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C49A-2CA7-40AD-91B3-6C648793E8F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0058-B611-42A0-B4FD-A2430AC0C28D}" type="datetimeFigureOut">
              <a:rPr lang="he-IL" smtClean="0"/>
              <a:t>י"א/אייר/תשע"ה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C49A-2CA7-40AD-91B3-6C648793E8F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0058-B611-42A0-B4FD-A2430AC0C28D}" type="datetimeFigureOut">
              <a:rPr lang="he-IL" smtClean="0"/>
              <a:t>י"א/אייר/תשע"ה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C49A-2CA7-40AD-91B3-6C648793E8F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0058-B611-42A0-B4FD-A2430AC0C28D}" type="datetimeFigureOut">
              <a:rPr lang="he-IL" smtClean="0"/>
              <a:t>י"א/אייר/תשע"ה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C49A-2CA7-40AD-91B3-6C648793E8F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0058-B611-42A0-B4FD-A2430AC0C28D}" type="datetimeFigureOut">
              <a:rPr lang="he-IL" smtClean="0"/>
              <a:t>י"א/אייר/תשע"ה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C49A-2CA7-40AD-91B3-6C648793E8F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0058-B611-42A0-B4FD-A2430AC0C28D}" type="datetimeFigureOut">
              <a:rPr lang="he-IL" smtClean="0"/>
              <a:t>י"א/אייר/תשע"ה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C49A-2CA7-40AD-91B3-6C648793E8F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0058-B611-42A0-B4FD-A2430AC0C28D}" type="datetimeFigureOut">
              <a:rPr lang="he-IL" smtClean="0"/>
              <a:t>י"א/אייר/תשע"ה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C49A-2CA7-40AD-91B3-6C648793E8F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0058-B611-42A0-B4FD-A2430AC0C28D}" type="datetimeFigureOut">
              <a:rPr lang="he-IL" smtClean="0"/>
              <a:t>י"א/אייר/תשע"ה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C49A-2CA7-40AD-91B3-6C648793E8F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0058-B611-42A0-B4FD-A2430AC0C28D}" type="datetimeFigureOut">
              <a:rPr lang="he-IL" smtClean="0"/>
              <a:t>י"א/אייר/תשע"ה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C49A-2CA7-40AD-91B3-6C648793E8F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0058-B611-42A0-B4FD-A2430AC0C28D}" type="datetimeFigureOut">
              <a:rPr lang="he-IL" smtClean="0"/>
              <a:t>י"א/אייר/תשע"ה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C49A-2CA7-40AD-91B3-6C648793E8F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0058-B611-42A0-B4FD-A2430AC0C28D}" type="datetimeFigureOut">
              <a:rPr lang="he-IL" smtClean="0"/>
              <a:t>י"א/אייר/תשע"ה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C49A-2CA7-40AD-91B3-6C648793E8F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E0058-B611-42A0-B4FD-A2430AC0C28D}" type="datetimeFigureOut">
              <a:rPr lang="he-IL" smtClean="0"/>
              <a:t>י"א/אייר/תשע"ה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1C49A-2CA7-40AD-91B3-6C648793E8F5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nW9iMTSD0E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nature.com/news/gaming-improves-multitasking-skills-1.13674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3528" y="1772816"/>
            <a:ext cx="8229600" cy="11569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Video game training enhances cognitive control in older adults</a:t>
            </a:r>
            <a:br>
              <a:rPr lang="en-US" dirty="0" smtClean="0"/>
            </a:br>
            <a:r>
              <a:rPr lang="en-US" sz="2700" dirty="0" smtClean="0"/>
              <a:t>Research</a:t>
            </a:r>
            <a:r>
              <a:rPr lang="en-US" dirty="0" smtClean="0"/>
              <a:t> </a:t>
            </a:r>
            <a:r>
              <a:rPr lang="en-US" sz="2700" dirty="0" smtClean="0"/>
              <a:t>directed by Dr. Adam Gazzaley</a:t>
            </a:r>
            <a:endParaRPr lang="he-IL" sz="27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26511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Undergraduate EEG Seminar</a:t>
            </a:r>
          </a:p>
          <a:p>
            <a:pPr marL="0" indent="0" algn="ctr">
              <a:buNone/>
            </a:pPr>
            <a:r>
              <a:rPr lang="en-US" dirty="0" smtClean="0"/>
              <a:t>By Idan Misgav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5461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neuroplasticity</a:t>
            </a:r>
            <a:endParaRPr lang="he-IL" dirty="0"/>
          </a:p>
        </p:txBody>
      </p:sp>
      <p:sp>
        <p:nvSpPr>
          <p:cNvPr id="4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Brain remodels itself based on experiences</a:t>
            </a:r>
          </a:p>
          <a:p>
            <a:pPr algn="l" rtl="0"/>
            <a:r>
              <a:rPr lang="en-US" sz="2800" dirty="0"/>
              <a:t> NeuroRacer designed to maximally drive neural     plasticity</a:t>
            </a:r>
          </a:p>
          <a:p>
            <a:pPr algn="l" rtl="0"/>
            <a:endParaRPr lang="en-US" sz="2800" dirty="0" smtClean="0"/>
          </a:p>
          <a:p>
            <a:pPr marL="0" indent="0" algn="l" rtl="0">
              <a:buNone/>
            </a:pPr>
            <a:r>
              <a:rPr lang="en-US" dirty="0" smtClean="0"/>
              <a:t>  </a:t>
            </a:r>
            <a:endParaRPr lang="he-IL" dirty="0"/>
          </a:p>
        </p:txBody>
      </p:sp>
      <p:pic>
        <p:nvPicPr>
          <p:cNvPr id="18434" name="Picture 2" descr="http://i.ytimg.com/vi/VvZ-9ofM7Go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45954"/>
            <a:ext cx="4230588" cy="317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Neuroplasticity simplified. How to habits get wired in the brain &amp; how can we rewire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11" y="3212976"/>
            <a:ext cx="3455350" cy="343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4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EEG</a:t>
            </a:r>
            <a:endParaRPr lang="he-IL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484784"/>
            <a:ext cx="514806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מציין מיקום תוכן 6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>
            <a:normAutofit fontScale="92500"/>
          </a:bodyPr>
          <a:lstStyle/>
          <a:p>
            <a:pPr algn="l" rtl="0" fontAlgn="base"/>
            <a:r>
              <a:rPr lang="en-US" sz="2400" dirty="0">
                <a:latin typeface="Calibri" panose="020F0502020204030204" pitchFamily="34" charset="0"/>
                <a:cs typeface="David" pitchFamily="34" charset="-79"/>
              </a:rPr>
              <a:t>Theta waves oscillate about 3.5 – 7.5 times per second (Hz</a:t>
            </a:r>
            <a:r>
              <a:rPr lang="en-US" sz="2400" dirty="0" smtClean="0">
                <a:latin typeface="Calibri" panose="020F0502020204030204" pitchFamily="34" charset="0"/>
                <a:cs typeface="David" pitchFamily="34" charset="-79"/>
              </a:rPr>
              <a:t>)</a:t>
            </a:r>
          </a:p>
          <a:p>
            <a:pPr algn="l" rtl="0" fontAlgn="base"/>
            <a:endParaRPr lang="en-US" sz="2400" dirty="0">
              <a:latin typeface="Calibri" panose="020F0502020204030204" pitchFamily="34" charset="0"/>
              <a:cs typeface="David" pitchFamily="34" charset="-79"/>
            </a:endParaRPr>
          </a:p>
          <a:p>
            <a:pPr algn="l" rtl="0" fontAlgn="base"/>
            <a:r>
              <a:rPr lang="en-US" sz="2400" dirty="0"/>
              <a:t>Each brain wave has a purpose and </a:t>
            </a:r>
            <a:r>
              <a:rPr lang="en-US" sz="2400" dirty="0" smtClean="0"/>
              <a:t>serves in mental functioning</a:t>
            </a:r>
          </a:p>
          <a:p>
            <a:pPr algn="l" rtl="0" fontAlgn="base"/>
            <a:endParaRPr lang="en-US" sz="2400" dirty="0">
              <a:latin typeface="Calibri" panose="020F0502020204030204" pitchFamily="34" charset="0"/>
              <a:cs typeface="David" pitchFamily="34" charset="-79"/>
            </a:endParaRPr>
          </a:p>
          <a:p>
            <a:pPr algn="l" rtl="0" fontAlgn="base"/>
            <a:r>
              <a:rPr lang="en-US" sz="2400" dirty="0"/>
              <a:t>Theta waves are connected to us experiencing and feeling deep and raw emotions</a:t>
            </a:r>
            <a:endParaRPr lang="en-US" sz="2400" dirty="0">
              <a:latin typeface="Calibri" panose="020F0502020204030204" pitchFamily="34" charset="0"/>
              <a:cs typeface="David" pitchFamily="34" charset="-79"/>
            </a:endParaRPr>
          </a:p>
          <a:p>
            <a:pPr algn="l" rtl="0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Frontal midline theta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can be observed in normal subjects, during mental task </a:t>
            </a:r>
            <a:r>
              <a:rPr lang="en-US" dirty="0" smtClean="0"/>
              <a:t>performance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/>
              <a:t>reflects focused attentional </a:t>
            </a:r>
            <a:r>
              <a:rPr lang="en-US" dirty="0" smtClean="0"/>
              <a:t>processing</a:t>
            </a:r>
          </a:p>
          <a:p>
            <a:pPr algn="l" rtl="0"/>
            <a:endParaRPr lang="en-US" dirty="0" smtClean="0">
              <a:latin typeface="David" pitchFamily="34" charset="-79"/>
              <a:cs typeface="David" pitchFamily="34" charset="-79"/>
            </a:endParaRPr>
          </a:p>
          <a:p>
            <a:pPr algn="l" rtl="0"/>
            <a:r>
              <a:rPr lang="en-US" dirty="0"/>
              <a:t>related to working </a:t>
            </a:r>
            <a:r>
              <a:rPr lang="en-US" dirty="0" smtClean="0"/>
              <a:t>memory (WM) processes</a:t>
            </a:r>
            <a:r>
              <a:rPr lang="en-US" dirty="0"/>
              <a:t>, as it typically increases with WM </a:t>
            </a:r>
            <a:r>
              <a:rPr lang="en-US" dirty="0" smtClean="0"/>
              <a:t>load</a:t>
            </a:r>
          </a:p>
          <a:p>
            <a:pPr algn="l" rtl="0"/>
            <a:endParaRPr lang="en-US" dirty="0">
              <a:latin typeface="David" pitchFamily="34" charset="-79"/>
              <a:cs typeface="David" pitchFamily="34" charset="-79"/>
            </a:endParaRPr>
          </a:p>
          <a:p>
            <a:pPr algn="l" rtl="0"/>
            <a:r>
              <a:rPr lang="en-US" dirty="0" smtClean="0">
                <a:latin typeface="Calibri" panose="020F0502020204030204" pitchFamily="34" charset="0"/>
                <a:cs typeface="David" pitchFamily="34" charset="-79"/>
              </a:rPr>
              <a:t>Reflects </a:t>
            </a:r>
            <a:r>
              <a:rPr lang="en-US" dirty="0">
                <a:latin typeface="Calibri" panose="020F0502020204030204" pitchFamily="34" charset="0"/>
                <a:cs typeface="David" pitchFamily="34" charset="-79"/>
              </a:rPr>
              <a:t>transfer of information </a:t>
            </a:r>
            <a:r>
              <a:rPr lang="en-US" dirty="0" smtClean="0">
                <a:latin typeface="Calibri" panose="020F0502020204030204" pitchFamily="34" charset="0"/>
                <a:cs typeface="David" pitchFamily="34" charset="-79"/>
              </a:rPr>
              <a:t>from\to </a:t>
            </a:r>
            <a:r>
              <a:rPr lang="en-US" dirty="0">
                <a:latin typeface="Calibri" panose="020F0502020204030204" pitchFamily="34" charset="0"/>
                <a:cs typeface="David" pitchFamily="34" charset="-79"/>
              </a:rPr>
              <a:t>long-term memory</a:t>
            </a:r>
            <a:endParaRPr lang="en-US" dirty="0">
              <a:latin typeface="Calibri" panose="020F0502020204030204" pitchFamily="34" charset="0"/>
              <a:cs typeface="David" pitchFamily="34" charset="-79"/>
            </a:endParaRPr>
          </a:p>
          <a:p>
            <a:pPr algn="l" rtl="0"/>
            <a:endParaRPr lang="en-US" dirty="0" smtClean="0">
              <a:latin typeface="David" pitchFamily="34" charset="-79"/>
              <a:cs typeface="David" pitchFamily="34" charset="-79"/>
            </a:endParaRPr>
          </a:p>
          <a:p>
            <a:pPr algn="l" rtl="0"/>
            <a:endParaRPr lang="en-US" dirty="0">
              <a:latin typeface="David" pitchFamily="34" charset="-79"/>
              <a:cs typeface="David" pitchFamily="34" charset="-79"/>
            </a:endParaRPr>
          </a:p>
          <a:p>
            <a:pPr marL="0" indent="0" algn="l" rtl="0">
              <a:buNone/>
            </a:pPr>
            <a:endParaRPr lang="he-IL" dirty="0"/>
          </a:p>
        </p:txBody>
      </p:sp>
      <p:pic>
        <p:nvPicPr>
          <p:cNvPr id="23554" name="Picture 2" descr="http://4vector.com/i/free-vector-theta-uc-lc-clip-art_109703_Theta_Uc_Lc_clip_art_h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68907"/>
            <a:ext cx="1309939" cy="82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Important </a:t>
            </a:r>
            <a:r>
              <a:rPr lang="en-US" dirty="0">
                <a:cs typeface="Times New Roman" pitchFamily="18" charset="0"/>
              </a:rPr>
              <a:t>terms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800" b="1" dirty="0" smtClean="0"/>
              <a:t>Working memory- </a:t>
            </a:r>
            <a:r>
              <a:rPr lang="en-US" sz="2800" dirty="0" smtClean="0">
                <a:cs typeface="Times New Roman" pitchFamily="18" charset="0"/>
              </a:rPr>
              <a:t>Refers to the capacity to keep track of and update information at the </a:t>
            </a:r>
            <a:r>
              <a:rPr lang="en-US" sz="2800" dirty="0" smtClean="0">
                <a:cs typeface="Times New Roman" pitchFamily="18" charset="0"/>
              </a:rPr>
              <a:t>moment. “Brain’s scratch pad”</a:t>
            </a:r>
          </a:p>
          <a:p>
            <a:pPr algn="l" rtl="0"/>
            <a:r>
              <a:rPr lang="en-US" sz="2800" dirty="0" smtClean="0">
                <a:cs typeface="Times New Roman" pitchFamily="18" charset="0"/>
              </a:rPr>
              <a:t>Location: prefrontal cortex</a:t>
            </a:r>
            <a:endParaRPr lang="en-US" sz="2800" dirty="0" smtClean="0"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dirty="0" smtClean="0"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60274"/>
            <a:ext cx="4701807" cy="316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experiment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>
                <a:latin typeface="Calibri" panose="020F0502020204030204" pitchFamily="34" charset="0"/>
                <a:cs typeface="David" pitchFamily="34" charset="-79"/>
              </a:rPr>
              <a:t>Main</a:t>
            </a:r>
            <a:r>
              <a:rPr lang="en-US" dirty="0">
                <a:latin typeface="David" pitchFamily="34" charset="-79"/>
                <a:cs typeface="David" pitchFamily="34" charset="-79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David" pitchFamily="34" charset="-79"/>
              </a:rPr>
              <a:t>goal: evaluate multitasking performance across the adult lifespan</a:t>
            </a:r>
          </a:p>
          <a:p>
            <a:pPr marL="0" indent="0" algn="l" rtl="0">
              <a:buNone/>
            </a:pPr>
            <a:endParaRPr lang="en-US" dirty="0" smtClean="0">
              <a:latin typeface="Calibri" panose="020F0502020204030204" pitchFamily="34" charset="0"/>
              <a:cs typeface="David" pitchFamily="34" charset="-79"/>
            </a:endParaRPr>
          </a:p>
          <a:p>
            <a:pPr algn="l" rtl="0"/>
            <a:r>
              <a:rPr lang="en-US" dirty="0" smtClean="0"/>
              <a:t>174 </a:t>
            </a:r>
            <a:r>
              <a:rPr lang="en-US" dirty="0"/>
              <a:t>participants spanning six decades of life</a:t>
            </a:r>
          </a:p>
          <a:p>
            <a:pPr marL="0" indent="0" algn="just" rtl="0">
              <a:buNone/>
            </a:pPr>
            <a:r>
              <a:rPr lang="en-US" dirty="0"/>
              <a:t>(ages 20–79; </a:t>
            </a:r>
            <a:r>
              <a:rPr lang="en-US" dirty="0" smtClean="0"/>
              <a:t>~30 </a:t>
            </a:r>
            <a:r>
              <a:rPr lang="en-US" dirty="0"/>
              <a:t>individuals per decade)</a:t>
            </a:r>
            <a:endParaRPr lang="en-US" dirty="0">
              <a:latin typeface="David" pitchFamily="34" charset="-79"/>
              <a:cs typeface="David" pitchFamily="34" charset="-79"/>
            </a:endParaRPr>
          </a:p>
          <a:p>
            <a:pPr algn="l" rtl="0"/>
            <a:endParaRPr lang="en-US" dirty="0" smtClean="0">
              <a:latin typeface="David" pitchFamily="34" charset="-79"/>
              <a:cs typeface="David" pitchFamily="34" charset="-79"/>
            </a:endParaRPr>
          </a:p>
          <a:p>
            <a:pPr algn="l" rtl="0"/>
            <a:r>
              <a:rPr lang="en-US" dirty="0" smtClean="0"/>
              <a:t>Participants performance evaluated by two tasks:</a:t>
            </a:r>
          </a:p>
          <a:p>
            <a:pPr marL="0" indent="0" algn="l" rtl="0">
              <a:buNone/>
            </a:pPr>
            <a:endParaRPr lang="en-US" sz="1900" dirty="0" smtClean="0"/>
          </a:p>
          <a:p>
            <a:pPr marL="914400" lvl="1" indent="-514350" algn="l" rtl="0">
              <a:buAutoNum type="arabicPeriod"/>
            </a:pPr>
            <a:r>
              <a:rPr lang="en-US" sz="2200" dirty="0" smtClean="0">
                <a:latin typeface="Calibri" panose="020F0502020204030204" pitchFamily="34" charset="0"/>
                <a:cs typeface="David" pitchFamily="34" charset="-79"/>
              </a:rPr>
              <a:t>Discrimination ability (‘sign only’) – measure response time</a:t>
            </a:r>
          </a:p>
          <a:p>
            <a:pPr marL="914400" lvl="1" indent="-514350" algn="l" rtl="0">
              <a:buAutoNum type="arabicPeriod"/>
            </a:pPr>
            <a:r>
              <a:rPr lang="en-US" sz="2200" dirty="0" smtClean="0">
                <a:latin typeface="Calibri" panose="020F0502020204030204" pitchFamily="34" charset="0"/>
                <a:cs typeface="David" pitchFamily="34" charset="-79"/>
              </a:rPr>
              <a:t> Multitask performance (‘sign and drive) – combined score</a:t>
            </a:r>
            <a:endParaRPr lang="he-IL" sz="2200" dirty="0" smtClean="0">
              <a:latin typeface="Calibri" panose="020F0502020204030204" pitchFamily="34" charset="0"/>
              <a:cs typeface="David" pitchFamily="34" charset="-79"/>
            </a:endParaRPr>
          </a:p>
          <a:p>
            <a:pPr marL="514350" indent="-514350">
              <a:buNone/>
            </a:pPr>
            <a:endParaRPr lang="he-IL" dirty="0"/>
          </a:p>
          <a:p>
            <a:pPr marL="514350" indent="-514350">
              <a:buNone/>
            </a:pP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procedure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3000" dirty="0" smtClean="0"/>
              <a:t>Location: lab</a:t>
            </a:r>
          </a:p>
          <a:p>
            <a:pPr algn="l" rtl="0"/>
            <a:endParaRPr lang="en-US" sz="3000" dirty="0"/>
          </a:p>
          <a:p>
            <a:pPr algn="l" rtl="0"/>
            <a:r>
              <a:rPr lang="en-US" sz="3000" dirty="0" smtClean="0"/>
              <a:t>3 runs (180 seconds each) of ‘sign only’ task</a:t>
            </a:r>
          </a:p>
          <a:p>
            <a:pPr algn="l" rtl="0"/>
            <a:endParaRPr lang="en-US" sz="3000" dirty="0"/>
          </a:p>
          <a:p>
            <a:pPr algn="l" rtl="0"/>
            <a:r>
              <a:rPr lang="en-US" sz="3000" dirty="0"/>
              <a:t>3 runs (180 seconds each) of ‘sign </a:t>
            </a:r>
            <a:r>
              <a:rPr lang="en-US" sz="3000" dirty="0" smtClean="0"/>
              <a:t>and drive’ </a:t>
            </a:r>
            <a:r>
              <a:rPr lang="en-US" sz="3000" dirty="0"/>
              <a:t>task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Each run contained 72 shapes (36 green  circles         , 36 lures)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2123728" y="5517232"/>
            <a:ext cx="432048" cy="43204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476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Terms and definitions for results understanding</a:t>
            </a:r>
            <a:endParaRPr lang="he-IL" sz="33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Signal detection method of discriminability (d’):</a:t>
            </a:r>
          </a:p>
          <a:p>
            <a:pPr marL="0" indent="0" algn="l" rtl="0">
              <a:buNone/>
            </a:pPr>
            <a:endParaRPr lang="en-US" sz="1200" dirty="0" smtClean="0"/>
          </a:p>
          <a:p>
            <a:pPr lvl="1" indent="-342900" algn="l" rtl="0"/>
            <a:r>
              <a:rPr lang="en-US" sz="2400" dirty="0" smtClean="0"/>
              <a:t>A statistic </a:t>
            </a:r>
            <a:r>
              <a:rPr lang="en-US" sz="2400" dirty="0"/>
              <a:t>to quantify the ability to discern between information-bearing </a:t>
            </a:r>
            <a:r>
              <a:rPr lang="en-US" sz="2400" dirty="0" smtClean="0"/>
              <a:t>patterns</a:t>
            </a:r>
            <a:endParaRPr lang="en-US" sz="2400" dirty="0"/>
          </a:p>
          <a:p>
            <a:pPr lvl="1" indent="-342900" algn="l" rtl="0"/>
            <a:endParaRPr lang="en-US" sz="2400" dirty="0" smtClean="0"/>
          </a:p>
          <a:p>
            <a:pPr marL="400050" lvl="1" indent="0" algn="l" rtl="0">
              <a:buNone/>
            </a:pPr>
            <a:endParaRPr lang="en-US" sz="2400" dirty="0" smtClean="0"/>
          </a:p>
          <a:p>
            <a:pPr algn="l" rtl="0"/>
            <a:endParaRPr lang="en-US" sz="4000" dirty="0" smtClean="0"/>
          </a:p>
          <a:p>
            <a:pPr lvl="1" indent="-342900" algn="l" rtl="0"/>
            <a:r>
              <a:rPr lang="en-US" sz="2400" dirty="0" smtClean="0"/>
              <a:t>When sampled variable is normal, d’ has an exact formula</a:t>
            </a:r>
          </a:p>
          <a:p>
            <a:pPr lvl="1" indent="-342900" algn="l" rtl="0"/>
            <a:endParaRPr lang="en-US" sz="2400" dirty="0"/>
          </a:p>
          <a:p>
            <a:pPr lvl="1" indent="-342900" algn="l" rtl="0"/>
            <a:r>
              <a:rPr lang="en-US" sz="2400" dirty="0" smtClean="0"/>
              <a:t>Usually the following estimator is used:</a:t>
            </a:r>
          </a:p>
          <a:p>
            <a:pPr marL="400050" lvl="1" indent="0" algn="l" rtl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d’ := Z(hit rate) – Z(false alarm rate)</a:t>
            </a:r>
            <a:endParaRPr lang="en-US" sz="2400" dirty="0"/>
          </a:p>
          <a:p>
            <a:pPr marL="0" indent="0" algn="l" rtl="0">
              <a:buNone/>
            </a:pPr>
            <a:endParaRPr lang="en-US" sz="4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84985"/>
            <a:ext cx="496855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21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Terms used for analysis</a:t>
            </a:r>
            <a:endParaRPr lang="he-IL" sz="33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Cost := percentage change in d’ from ‘sign only’ to ‘sign and drive’</a:t>
            </a:r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/>
              <a:t>greater cost (that is, a more </a:t>
            </a:r>
            <a:r>
              <a:rPr lang="en-US" sz="2800" dirty="0" smtClean="0"/>
              <a:t>negative percentage </a:t>
            </a:r>
            <a:r>
              <a:rPr lang="en-US" sz="2800" dirty="0"/>
              <a:t>cost) indicates </a:t>
            </a:r>
            <a:r>
              <a:rPr lang="en-US" sz="2800" dirty="0" smtClean="0"/>
              <a:t>increased  interference </a:t>
            </a:r>
            <a:r>
              <a:rPr lang="en-US" sz="2800" dirty="0"/>
              <a:t>when simultaneously </a:t>
            </a:r>
            <a:r>
              <a:rPr lang="en-US" sz="2800" dirty="0" smtClean="0"/>
              <a:t>engaging </a:t>
            </a:r>
            <a:r>
              <a:rPr lang="en-US" sz="2800" dirty="0"/>
              <a:t>in the two tasks</a:t>
            </a:r>
            <a:endParaRPr lang="en-US" sz="2800" dirty="0"/>
          </a:p>
        </p:txBody>
      </p:sp>
      <p:pic>
        <p:nvPicPr>
          <p:cNvPr id="15362" name="Picture 2" descr="http://www.tckpublishing.com/wp-content/uploads/2014/01/Book-Publishing-cos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822837"/>
            <a:ext cx="248647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8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56" y="1213917"/>
            <a:ext cx="3676650" cy="564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4788024" cy="470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dirty="0" smtClean="0"/>
              <a:t>Experiment 1 results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6933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conclusions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/>
              <a:t>Multitasking performance diminished significantly across the </a:t>
            </a:r>
            <a:r>
              <a:rPr lang="en-US" dirty="0" smtClean="0"/>
              <a:t>adult lifespan</a:t>
            </a:r>
            <a:endParaRPr lang="en-US" dirty="0"/>
          </a:p>
          <a:p>
            <a:pPr marL="0" indent="0" algn="l" rtl="0">
              <a:buNone/>
            </a:pPr>
            <a:endParaRPr lang="en-US" dirty="0" smtClean="0">
              <a:latin typeface="Calibri" panose="020F0502020204030204" pitchFamily="34" charset="0"/>
              <a:cs typeface="David" pitchFamily="34" charset="-79"/>
            </a:endParaRPr>
          </a:p>
          <a:p>
            <a:pPr algn="l" rtl="0"/>
            <a:r>
              <a:rPr lang="en-US" dirty="0" smtClean="0">
                <a:latin typeface="Calibri" panose="020F0502020204030204" pitchFamily="34" charset="0"/>
                <a:cs typeface="David" pitchFamily="34" charset="-79"/>
              </a:rPr>
              <a:t>Linear fashion reduction</a:t>
            </a:r>
          </a:p>
          <a:p>
            <a:pPr algn="l" rtl="0"/>
            <a:endParaRPr lang="en-US" dirty="0">
              <a:latin typeface="Calibri" panose="020F0502020204030204" pitchFamily="34" charset="0"/>
              <a:cs typeface="David" pitchFamily="34" charset="-79"/>
            </a:endParaRPr>
          </a:p>
          <a:p>
            <a:pPr algn="l" rtl="0"/>
            <a:r>
              <a:rPr lang="en-US" dirty="0" smtClean="0">
                <a:latin typeface="Calibri" panose="020F0502020204030204" pitchFamily="34" charset="0"/>
                <a:cs typeface="David" pitchFamily="34" charset="-79"/>
              </a:rPr>
              <a:t>Most significant difference cost between adjacent decades from the twenties (-26.7% cost) to the thirties (-38.6% cost)</a:t>
            </a:r>
          </a:p>
          <a:p>
            <a:pPr algn="l" rtl="0"/>
            <a:endParaRPr lang="en-US" dirty="0">
              <a:latin typeface="Calibri" panose="020F0502020204030204" pitchFamily="34" charset="0"/>
              <a:cs typeface="David" pitchFamily="34" charset="-79"/>
            </a:endParaRPr>
          </a:p>
          <a:p>
            <a:pPr algn="l" rtl="0"/>
            <a:r>
              <a:rPr lang="en-US" dirty="0" smtClean="0">
                <a:latin typeface="Calibri" panose="020F0502020204030204" pitchFamily="34" charset="0"/>
                <a:cs typeface="David" pitchFamily="34" charset="-79"/>
              </a:rPr>
              <a:t>Deterioration in multitask performance is consistent with age-related cognitive abilities decline (e.g. working memory, reasoning) </a:t>
            </a:r>
          </a:p>
          <a:p>
            <a:pPr algn="l" rtl="0"/>
            <a:endParaRPr lang="en-US" dirty="0">
              <a:latin typeface="Calibri" panose="020F0502020204030204" pitchFamily="34" charset="0"/>
              <a:cs typeface="David" pitchFamily="34" charset="-79"/>
            </a:endParaRPr>
          </a:p>
          <a:p>
            <a:pPr algn="l" rtl="0"/>
            <a:endParaRPr lang="he-IL" dirty="0" smtClean="0">
              <a:latin typeface="Calibri" panose="020F0502020204030204" pitchFamily="34" charset="0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staircase Algorithm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>
                <a:cs typeface="David" pitchFamily="34" charset="-79"/>
              </a:rPr>
              <a:t>Participants underwent an adaptive thresholding procedure</a:t>
            </a:r>
          </a:p>
          <a:p>
            <a:pPr algn="l" rtl="0"/>
            <a:endParaRPr lang="en-US" sz="2800" dirty="0" smtClean="0">
              <a:cs typeface="David" pitchFamily="34" charset="-79"/>
            </a:endParaRPr>
          </a:p>
          <a:p>
            <a:pPr algn="l" rtl="0"/>
            <a:r>
              <a:rPr lang="en-US" sz="2800" dirty="0" smtClean="0">
                <a:cs typeface="David" pitchFamily="34" charset="-79"/>
              </a:rPr>
              <a:t>Determine ‘sign level’ and ‘drive level’ for each participant</a:t>
            </a:r>
          </a:p>
          <a:p>
            <a:pPr marL="0" indent="0" algn="l" rtl="0">
              <a:buNone/>
            </a:pPr>
            <a:endParaRPr lang="en-US" sz="2800" dirty="0" smtClean="0">
              <a:cs typeface="David" pitchFamily="34" charset="-79"/>
            </a:endParaRPr>
          </a:p>
          <a:p>
            <a:pPr algn="l" rtl="0"/>
            <a:r>
              <a:rPr lang="en-US" sz="2800" dirty="0" smtClean="0">
                <a:cs typeface="David" pitchFamily="34" charset="-79"/>
              </a:rPr>
              <a:t>Converge to ~80% accuracy</a:t>
            </a:r>
          </a:p>
          <a:p>
            <a:pPr marL="0" indent="0" algn="l" rtl="0">
              <a:buNone/>
            </a:pPr>
            <a:endParaRPr lang="he-IL" sz="2800" dirty="0">
              <a:cs typeface="David" pitchFamily="34" charset="-79"/>
            </a:endParaRPr>
          </a:p>
          <a:p>
            <a:endParaRPr lang="he-IL" dirty="0">
              <a:latin typeface="David" pitchFamily="34" charset="-79"/>
              <a:cs typeface="David" pitchFamily="34" charset="-79"/>
            </a:endParaRPr>
          </a:p>
          <a:p>
            <a:endParaRPr lang="he-IL" dirty="0" smtClean="0">
              <a:latin typeface="David" pitchFamily="34" charset="-79"/>
              <a:cs typeface="David" pitchFamily="34" charset="-79"/>
            </a:endParaRPr>
          </a:p>
          <a:p>
            <a:endParaRPr lang="he-IL" dirty="0">
              <a:latin typeface="David" pitchFamily="34" charset="-79"/>
              <a:cs typeface="David" pitchFamily="34" charset="-79"/>
            </a:endParaRPr>
          </a:p>
          <a:p>
            <a:endParaRPr lang="he-IL" dirty="0" smtClean="0">
              <a:latin typeface="David" pitchFamily="34" charset="-79"/>
              <a:cs typeface="David" pitchFamily="34" charset="-79"/>
            </a:endParaRPr>
          </a:p>
          <a:p>
            <a:endParaRPr lang="he-IL" dirty="0">
              <a:latin typeface="David" pitchFamily="34" charset="-79"/>
              <a:cs typeface="David" pitchFamily="34" charset="-79"/>
            </a:endParaRPr>
          </a:p>
          <a:p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21506" name="Picture 2" descr="http://fc05.deviantart.net/images/i/2003/43/7/d/Grand_Stairca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55318"/>
            <a:ext cx="2054416" cy="273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5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staircase Algorithm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>
                <a:cs typeface="David" pitchFamily="34" charset="-79"/>
              </a:rPr>
              <a:t>Thresholding parameters chosen following extensive </a:t>
            </a:r>
            <a:r>
              <a:rPr lang="en-US" sz="2800" dirty="0" smtClean="0">
                <a:cs typeface="David" pitchFamily="34" charset="-79"/>
              </a:rPr>
              <a:t>pilot</a:t>
            </a:r>
          </a:p>
          <a:p>
            <a:pPr algn="l" rtl="0"/>
            <a:endParaRPr lang="en-US" sz="2800" dirty="0">
              <a:cs typeface="David" pitchFamily="34" charset="-79"/>
            </a:endParaRPr>
          </a:p>
          <a:p>
            <a:pPr algn="l" rtl="0"/>
            <a:r>
              <a:rPr lang="en-US" sz="2800" dirty="0" smtClean="0">
                <a:cs typeface="David" pitchFamily="34" charset="-79"/>
              </a:rPr>
              <a:t>Regression analysis to ideally determine levels</a:t>
            </a:r>
          </a:p>
          <a:p>
            <a:pPr algn="l" rtl="0"/>
            <a:endParaRPr lang="en-US" sz="2800" dirty="0">
              <a:cs typeface="David" pitchFamily="34" charset="-79"/>
            </a:endParaRPr>
          </a:p>
          <a:p>
            <a:pPr algn="l" rtl="0"/>
            <a:r>
              <a:rPr lang="en-US" sz="2800" dirty="0">
                <a:cs typeface="David" pitchFamily="34" charset="-79"/>
              </a:rPr>
              <a:t>Fairer comparison across ages and </a:t>
            </a:r>
            <a:r>
              <a:rPr lang="en-US" sz="2800" dirty="0" smtClean="0">
                <a:cs typeface="David" pitchFamily="34" charset="-79"/>
              </a:rPr>
              <a:t>abilities</a:t>
            </a:r>
          </a:p>
          <a:p>
            <a:pPr marL="0" indent="0" algn="l" rtl="0">
              <a:buNone/>
            </a:pPr>
            <a:endParaRPr lang="en-US" sz="2800" dirty="0">
              <a:cs typeface="David" pitchFamily="34" charset="-79"/>
            </a:endParaRPr>
          </a:p>
          <a:p>
            <a:pPr algn="l" rtl="0"/>
            <a:r>
              <a:rPr lang="en-US" sz="2800" dirty="0">
                <a:cs typeface="David" pitchFamily="34" charset="-79"/>
              </a:rPr>
              <a:t>Frequently omitted phase from another studies</a:t>
            </a:r>
          </a:p>
          <a:p>
            <a:pPr marL="0" indent="0" algn="l" rtl="0">
              <a:buNone/>
            </a:pPr>
            <a:endParaRPr lang="he-IL" sz="2800" dirty="0">
              <a:cs typeface="David" pitchFamily="34" charset="-79"/>
            </a:endParaRPr>
          </a:p>
          <a:p>
            <a:endParaRPr lang="he-IL" dirty="0">
              <a:latin typeface="David" pitchFamily="34" charset="-79"/>
              <a:cs typeface="David" pitchFamily="34" charset="-79"/>
            </a:endParaRPr>
          </a:p>
          <a:p>
            <a:endParaRPr lang="he-IL" dirty="0" smtClean="0">
              <a:latin typeface="David" pitchFamily="34" charset="-79"/>
              <a:cs typeface="David" pitchFamily="34" charset="-79"/>
            </a:endParaRPr>
          </a:p>
          <a:p>
            <a:endParaRPr lang="he-IL" dirty="0">
              <a:latin typeface="David" pitchFamily="34" charset="-79"/>
              <a:cs typeface="David" pitchFamily="34" charset="-79"/>
            </a:endParaRPr>
          </a:p>
          <a:p>
            <a:endParaRPr lang="he-IL" dirty="0" smtClean="0">
              <a:latin typeface="David" pitchFamily="34" charset="-79"/>
              <a:cs typeface="David" pitchFamily="34" charset="-79"/>
            </a:endParaRPr>
          </a:p>
          <a:p>
            <a:endParaRPr lang="he-IL" dirty="0">
              <a:latin typeface="David" pitchFamily="34" charset="-79"/>
              <a:cs typeface="David" pitchFamily="34" charset="-79"/>
            </a:endParaRPr>
          </a:p>
          <a:p>
            <a:endParaRPr lang="he-IL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8808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5"/>
            <a:ext cx="7943850" cy="50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ציין מיקום תוכן 2"/>
          <p:cNvSpPr>
            <a:spLocks noGrp="1"/>
          </p:cNvSpPr>
          <p:nvPr>
            <p:ph idx="1"/>
          </p:nvPr>
        </p:nvSpPr>
        <p:spPr>
          <a:xfrm>
            <a:off x="468685" y="5517232"/>
            <a:ext cx="8229600" cy="1008112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800" dirty="0"/>
              <a:t>Min window: 250 msec ; Max window: 1000 </a:t>
            </a:r>
            <a:r>
              <a:rPr lang="en-US" sz="2800" dirty="0" smtClean="0"/>
              <a:t>msec</a:t>
            </a:r>
          </a:p>
          <a:p>
            <a:pPr algn="l" rtl="0"/>
            <a:r>
              <a:rPr lang="en-US" sz="2800" dirty="0" smtClean="0">
                <a:cs typeface="David" pitchFamily="34" charset="-79"/>
              </a:rPr>
              <a:t>Level of difficulty = 10 msec</a:t>
            </a:r>
            <a:endParaRPr lang="he-IL" sz="2800" dirty="0">
              <a:cs typeface="David" pitchFamily="34" charset="-79"/>
            </a:endParaRPr>
          </a:p>
          <a:p>
            <a:endParaRPr lang="he-IL" dirty="0">
              <a:latin typeface="David" pitchFamily="34" charset="-79"/>
              <a:cs typeface="David" pitchFamily="34" charset="-79"/>
            </a:endParaRPr>
          </a:p>
          <a:p>
            <a:endParaRPr lang="he-IL" dirty="0" smtClean="0">
              <a:latin typeface="David" pitchFamily="34" charset="-79"/>
              <a:cs typeface="David" pitchFamily="34" charset="-79"/>
            </a:endParaRPr>
          </a:p>
          <a:p>
            <a:endParaRPr lang="he-IL" dirty="0">
              <a:latin typeface="David" pitchFamily="34" charset="-79"/>
              <a:cs typeface="David" pitchFamily="34" charset="-79"/>
            </a:endParaRPr>
          </a:p>
          <a:p>
            <a:endParaRPr lang="he-IL" dirty="0" smtClean="0">
              <a:latin typeface="David" pitchFamily="34" charset="-79"/>
              <a:cs typeface="David" pitchFamily="34" charset="-79"/>
            </a:endParaRPr>
          </a:p>
          <a:p>
            <a:endParaRPr lang="he-IL" dirty="0">
              <a:latin typeface="David" pitchFamily="34" charset="-79"/>
              <a:cs typeface="David" pitchFamily="34" charset="-79"/>
            </a:endParaRPr>
          </a:p>
          <a:p>
            <a:endParaRPr lang="he-IL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3795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28" y="404665"/>
            <a:ext cx="7920880" cy="489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ציין מיקום תוכן 2"/>
          <p:cNvSpPr>
            <a:spLocks noGrp="1"/>
          </p:cNvSpPr>
          <p:nvPr>
            <p:ph idx="1"/>
          </p:nvPr>
        </p:nvSpPr>
        <p:spPr>
          <a:xfrm>
            <a:off x="468685" y="5517232"/>
            <a:ext cx="8229600" cy="1008112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800" dirty="0" smtClean="0"/>
              <a:t>40 different levels</a:t>
            </a:r>
          </a:p>
          <a:p>
            <a:pPr algn="l" rtl="0"/>
            <a:r>
              <a:rPr lang="en-US" sz="2800" dirty="0">
                <a:hlinkClick r:id="rId3"/>
              </a:rPr>
              <a:t>http://www.youtube.com/watch?v=qnW9iMTSD0E</a:t>
            </a:r>
            <a:endParaRPr lang="he-IL" dirty="0">
              <a:latin typeface="David" pitchFamily="34" charset="-79"/>
              <a:cs typeface="David" pitchFamily="34" charset="-79"/>
            </a:endParaRPr>
          </a:p>
          <a:p>
            <a:endParaRPr lang="he-IL" dirty="0" smtClean="0">
              <a:latin typeface="David" pitchFamily="34" charset="-79"/>
              <a:cs typeface="David" pitchFamily="34" charset="-79"/>
            </a:endParaRPr>
          </a:p>
          <a:p>
            <a:endParaRPr lang="he-IL" dirty="0">
              <a:latin typeface="David" pitchFamily="34" charset="-79"/>
              <a:cs typeface="David" pitchFamily="34" charset="-79"/>
            </a:endParaRPr>
          </a:p>
          <a:p>
            <a:endParaRPr lang="he-IL" dirty="0" smtClean="0">
              <a:latin typeface="David" pitchFamily="34" charset="-79"/>
              <a:cs typeface="David" pitchFamily="34" charset="-79"/>
            </a:endParaRPr>
          </a:p>
          <a:p>
            <a:endParaRPr lang="he-IL" dirty="0">
              <a:latin typeface="David" pitchFamily="34" charset="-79"/>
              <a:cs typeface="David" pitchFamily="34" charset="-79"/>
            </a:endParaRPr>
          </a:p>
          <a:p>
            <a:endParaRPr lang="he-IL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874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Game level and single task performance </a:t>
            </a:r>
            <a:endParaRPr lang="he-IL" sz="3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12879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algorithm aspects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>
                <a:cs typeface="David" pitchFamily="34" charset="-79"/>
              </a:rPr>
              <a:t>Equivalent number of randomly ordered “track pieces” for each run</a:t>
            </a:r>
          </a:p>
          <a:p>
            <a:pPr algn="l" rtl="0"/>
            <a:endParaRPr lang="en-US" sz="2800" dirty="0">
              <a:cs typeface="David" pitchFamily="34" charset="-79"/>
            </a:endParaRPr>
          </a:p>
          <a:p>
            <a:pPr algn="l" rtl="0"/>
            <a:r>
              <a:rPr lang="en-US" sz="2800" dirty="0" smtClean="0">
                <a:cs typeface="David" pitchFamily="34" charset="-79"/>
              </a:rPr>
              <a:t>Equal number of green circle and distractive shape appearances (appear on screen every 2, 2.5 or 3 sec randomly)</a:t>
            </a:r>
          </a:p>
          <a:p>
            <a:pPr algn="l" rtl="0"/>
            <a:endParaRPr lang="en-US" sz="2800" dirty="0">
              <a:latin typeface="David" pitchFamily="34" charset="-79"/>
              <a:cs typeface="David" pitchFamily="34" charset="-79"/>
            </a:endParaRPr>
          </a:p>
          <a:p>
            <a:pPr algn="l" rtl="0"/>
            <a:endParaRPr lang="he-IL" dirty="0">
              <a:latin typeface="David" pitchFamily="34" charset="-79"/>
              <a:cs typeface="David" pitchFamily="34" charset="-79"/>
            </a:endParaRPr>
          </a:p>
          <a:p>
            <a:endParaRPr lang="he-IL" dirty="0" smtClean="0">
              <a:latin typeface="David" pitchFamily="34" charset="-79"/>
              <a:cs typeface="David" pitchFamily="34" charset="-79"/>
            </a:endParaRPr>
          </a:p>
          <a:p>
            <a:endParaRPr lang="he-IL" dirty="0">
              <a:latin typeface="David" pitchFamily="34" charset="-79"/>
              <a:cs typeface="David" pitchFamily="34" charset="-79"/>
            </a:endParaRPr>
          </a:p>
          <a:p>
            <a:endParaRPr lang="he-IL" dirty="0" smtClean="0">
              <a:latin typeface="David" pitchFamily="34" charset="-79"/>
              <a:cs typeface="David" pitchFamily="34" charset="-79"/>
            </a:endParaRPr>
          </a:p>
          <a:p>
            <a:endParaRPr lang="he-IL" dirty="0">
              <a:latin typeface="David" pitchFamily="34" charset="-79"/>
              <a:cs typeface="David" pitchFamily="34" charset="-79"/>
            </a:endParaRPr>
          </a:p>
          <a:p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22532" name="Picture 4" descr="http://www.flusocio.com.br/wp-content/uploads/2015/03/fair_play_109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93096"/>
            <a:ext cx="3712937" cy="2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81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Experiment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pPr algn="l" rtl="0"/>
            <a:r>
              <a:rPr lang="he-IL" dirty="0" smtClean="0"/>
              <a:t> </a:t>
            </a:r>
            <a:r>
              <a:rPr lang="en-US" dirty="0" smtClean="0"/>
              <a:t>main goals:</a:t>
            </a:r>
          </a:p>
          <a:p>
            <a:pPr marL="0" indent="0" algn="l" rtl="0">
              <a:buNone/>
            </a:pPr>
            <a:endParaRPr lang="en-US" sz="1400" dirty="0" smtClean="0"/>
          </a:p>
          <a:p>
            <a:pPr marL="914400" lvl="1" indent="-514350" algn="l" rtl="0">
              <a:buFont typeface="+mj-lt"/>
              <a:buAutoNum type="arabicPeriod"/>
            </a:pPr>
            <a:r>
              <a:rPr lang="en-US" sz="2000" dirty="0" smtClean="0"/>
              <a:t>explore </a:t>
            </a:r>
            <a:r>
              <a:rPr lang="en-US" sz="2000" dirty="0"/>
              <a:t>whether older adults who </a:t>
            </a:r>
            <a:r>
              <a:rPr lang="en-US" sz="2000" dirty="0" smtClean="0"/>
              <a:t>trained by </a:t>
            </a:r>
            <a:r>
              <a:rPr lang="en-US" sz="2000" dirty="0"/>
              <a:t>playing </a:t>
            </a:r>
            <a:r>
              <a:rPr lang="en-US" sz="2000" dirty="0" smtClean="0"/>
              <a:t>in </a:t>
            </a:r>
            <a:r>
              <a:rPr lang="en-US" sz="2000" dirty="0"/>
              <a:t>multitasking mode would </a:t>
            </a:r>
            <a:r>
              <a:rPr lang="en-US" sz="2000" dirty="0" smtClean="0"/>
              <a:t>exhibit improvements in their </a:t>
            </a:r>
            <a:r>
              <a:rPr lang="en-US" sz="2000" dirty="0"/>
              <a:t>multitasking performance </a:t>
            </a:r>
            <a:r>
              <a:rPr lang="en-US" sz="2000" dirty="0" smtClean="0"/>
              <a:t>on the game</a:t>
            </a:r>
            <a:endParaRPr lang="en-US" sz="2000" dirty="0"/>
          </a:p>
          <a:p>
            <a:pPr marL="914400" lvl="1" indent="-514350" algn="l" rtl="0">
              <a:buFont typeface="+mj-lt"/>
              <a:buAutoNum type="arabicPeriod"/>
            </a:pPr>
            <a:endParaRPr lang="en-US" sz="2000" dirty="0"/>
          </a:p>
          <a:p>
            <a:pPr marL="914400" lvl="1" indent="-514350" algn="l" rtl="0">
              <a:buFont typeface="+mj-lt"/>
              <a:buAutoNum type="arabicPeriod"/>
            </a:pPr>
            <a:r>
              <a:rPr lang="en-US" sz="2000" dirty="0" smtClean="0"/>
              <a:t>Explore whether performance gains would remain stable after a significant amount of time</a:t>
            </a:r>
          </a:p>
          <a:p>
            <a:pPr marL="914400" lvl="1" indent="-514350" algn="l" rtl="0">
              <a:buFont typeface="+mj-lt"/>
              <a:buAutoNum type="arabicPeriod"/>
            </a:pPr>
            <a:endParaRPr lang="en-US" sz="2000" dirty="0" smtClean="0"/>
          </a:p>
          <a:p>
            <a:pPr marL="914400" lvl="1" indent="-514350" algn="l" rtl="0">
              <a:buFont typeface="+mj-lt"/>
              <a:buAutoNum type="arabicPeriod"/>
            </a:pPr>
            <a:r>
              <a:rPr lang="en-US" sz="2000" dirty="0"/>
              <a:t>Determine if the multitask training helps to improve cognitive abilities beyond the improvements achieved after component task training</a:t>
            </a:r>
          </a:p>
          <a:p>
            <a:pPr marL="914400" lvl="1" indent="-514350" algn="l" rtl="0">
              <a:buFont typeface="+mj-lt"/>
              <a:buAutoNum type="arabicPeriod"/>
            </a:pPr>
            <a:endParaRPr lang="en-US" sz="2000" dirty="0"/>
          </a:p>
          <a:p>
            <a:pPr marL="914400" lvl="1" indent="-514350" algn="l" rtl="0">
              <a:buFont typeface="+mj-lt"/>
              <a:buAutoNum type="arabicPeriod"/>
            </a:pPr>
            <a:endParaRPr lang="en-US" sz="2000" dirty="0" smtClean="0"/>
          </a:p>
          <a:p>
            <a:pPr marL="914400" lvl="1" indent="-514350" algn="l" rtl="0">
              <a:buFont typeface="+mj-lt"/>
              <a:buAutoNum type="arabicPeriod"/>
            </a:pPr>
            <a:endParaRPr lang="en-US" sz="2000" dirty="0"/>
          </a:p>
          <a:p>
            <a:pPr marL="914400" lvl="1" indent="-514350" algn="l" rtl="0">
              <a:buFont typeface="+mj-lt"/>
              <a:buAutoNum type="arabicPeriod"/>
            </a:pPr>
            <a:endParaRPr lang="en-US" sz="2000" dirty="0" smtClean="0"/>
          </a:p>
          <a:p>
            <a:pPr marL="914400" lvl="1" indent="-514350" algn="l" rtl="0">
              <a:buFont typeface="+mj-lt"/>
              <a:buAutoNum type="arabicPeriod"/>
            </a:pPr>
            <a:endParaRPr lang="en-US" sz="2000" dirty="0"/>
          </a:p>
          <a:p>
            <a:pPr marL="914400" lvl="1" indent="-514350" algn="l" rtl="0">
              <a:buFont typeface="+mj-lt"/>
              <a:buAutoNum type="arabicPeriod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Participants (n=46)</a:t>
            </a:r>
            <a:endParaRPr lang="en-US" dirty="0" smtClean="0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flipH="1">
            <a:off x="5076052" y="801316"/>
            <a:ext cx="1" cy="75547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4787736" y="1649973"/>
            <a:ext cx="57663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STT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3706477" y="2028047"/>
            <a:ext cx="25937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Single Task Training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7434063" y="1620478"/>
            <a:ext cx="68356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NCC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6693433" y="2020670"/>
            <a:ext cx="2164829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 smtClean="0"/>
              <a:t>No Contact control</a:t>
            </a:r>
            <a:endParaRPr lang="en-US" sz="2000" b="1" dirty="0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 flipH="1">
            <a:off x="2156170" y="801315"/>
            <a:ext cx="1191964" cy="75547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1470967" y="1667063"/>
            <a:ext cx="6852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MTT</a:t>
            </a:r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170953" y="2067174"/>
            <a:ext cx="32852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Multitask training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3038" name="Line 30"/>
          <p:cNvSpPr>
            <a:spLocks noChangeShapeType="1"/>
          </p:cNvSpPr>
          <p:nvPr/>
        </p:nvSpPr>
        <p:spPr bwMode="auto">
          <a:xfrm>
            <a:off x="6012160" y="801316"/>
            <a:ext cx="1584176" cy="75547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sp>
        <p:nvSpPr>
          <p:cNvPr id="43042" name="Text Box 34"/>
          <p:cNvSpPr txBox="1">
            <a:spLocks noChangeArrowheads="1"/>
          </p:cNvSpPr>
          <p:nvPr/>
        </p:nvSpPr>
        <p:spPr bwMode="auto">
          <a:xfrm>
            <a:off x="473221" y="2564904"/>
            <a:ext cx="2879773" cy="132343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MTT </a:t>
            </a:r>
            <a:r>
              <a:rPr lang="en-US" sz="2000" dirty="0" smtClean="0"/>
              <a:t>group (n=16) </a:t>
            </a:r>
            <a:r>
              <a:rPr lang="en-US" sz="2000" dirty="0"/>
              <a:t>played </a:t>
            </a:r>
            <a:r>
              <a:rPr lang="en-US" sz="2000" dirty="0" smtClean="0"/>
              <a:t>the ‘sign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dirty="0"/>
              <a:t>drive’ condition exclusively during the training period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3044" name="Text Box 36"/>
          <p:cNvSpPr txBox="1">
            <a:spLocks noChangeArrowheads="1"/>
          </p:cNvSpPr>
          <p:nvPr/>
        </p:nvSpPr>
        <p:spPr bwMode="auto">
          <a:xfrm>
            <a:off x="3796566" y="2564904"/>
            <a:ext cx="2575634" cy="193899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STT </a:t>
            </a:r>
            <a:r>
              <a:rPr lang="en-US" sz="2000" dirty="0" smtClean="0"/>
              <a:t>group </a:t>
            </a:r>
            <a:r>
              <a:rPr lang="en-US" sz="2000" dirty="0"/>
              <a:t>(</a:t>
            </a:r>
            <a:r>
              <a:rPr lang="en-US" sz="2000" dirty="0" smtClean="0"/>
              <a:t>n=15) divided their </a:t>
            </a:r>
            <a:r>
              <a:rPr lang="en-US" sz="2000" dirty="0"/>
              <a:t>time between a ‘sign only’ and a ‘</a:t>
            </a:r>
            <a:r>
              <a:rPr lang="en-US" sz="2000" dirty="0" smtClean="0"/>
              <a:t>drive </a:t>
            </a:r>
            <a:r>
              <a:rPr lang="en-US" sz="2000" dirty="0"/>
              <a:t>only’ condition</a:t>
            </a:r>
            <a:endParaRPr lang="en-US" sz="2000" dirty="0"/>
          </a:p>
          <a:p>
            <a:pPr algn="l"/>
            <a:r>
              <a:rPr lang="en-US" sz="2000" dirty="0"/>
              <a:t>(component tasks</a:t>
            </a:r>
            <a:r>
              <a:rPr lang="en-US" sz="2000" dirty="0" smtClean="0"/>
              <a:t>)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68361" y="2067173"/>
            <a:ext cx="2879773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endParaRPr lang="en-US" sz="2000" b="1" dirty="0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796566" y="2036794"/>
            <a:ext cx="2575634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endParaRPr lang="en-US" sz="2000" b="1" dirty="0"/>
          </a:p>
        </p:txBody>
      </p:sp>
      <p:sp>
        <p:nvSpPr>
          <p:cNvPr id="19" name="כותרת 1"/>
          <p:cNvSpPr txBox="1">
            <a:spLocks/>
          </p:cNvSpPr>
          <p:nvPr/>
        </p:nvSpPr>
        <p:spPr>
          <a:xfrm>
            <a:off x="170953" y="4725144"/>
            <a:ext cx="8229600" cy="1935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/>
              <a:t>Older adults (60-85 years old; 67.1 </a:t>
            </a:r>
            <a:r>
              <a:rPr lang="he-IL" sz="2000" dirty="0"/>
              <a:t> (4.2 </a:t>
            </a:r>
            <a:r>
              <a:rPr lang="he-IL" sz="2000" b="1" dirty="0"/>
              <a:t>±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/>
              <a:t>Must meet certain criteria</a:t>
            </a:r>
          </a:p>
          <a:p>
            <a:pPr marL="571500" indent="-571500" algn="l" rtl="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/>
              <a:t>No between-group difference observed</a:t>
            </a: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6693433" y="2564904"/>
            <a:ext cx="2164829" cy="10156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 smtClean="0"/>
              <a:t>NCC group </a:t>
            </a:r>
            <a:r>
              <a:rPr lang="en-US" sz="2000" dirty="0"/>
              <a:t>(</a:t>
            </a:r>
            <a:r>
              <a:rPr lang="en-US" sz="2000" dirty="0" smtClean="0"/>
              <a:t>n=15)  have not trained at all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 animBg="1"/>
      <p:bldP spid="43017" grpId="0"/>
      <p:bldP spid="43019" grpId="0"/>
      <p:bldP spid="43021" grpId="0"/>
      <p:bldP spid="43023" grpId="0" animBg="1"/>
      <p:bldP spid="43026" grpId="0" animBg="1"/>
      <p:bldP spid="43027" grpId="0"/>
      <p:bldP spid="43029" grpId="0"/>
      <p:bldP spid="43038" grpId="0" animBg="1"/>
      <p:bldP spid="43042" grpId="0" animBg="1"/>
      <p:bldP spid="43044" grpId="0" animBg="1"/>
      <p:bldP spid="15" grpId="0" animBg="1"/>
      <p:bldP spid="17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 algn="l" rtl="0"/>
            <a:r>
              <a:rPr lang="en-US" dirty="0"/>
              <a:t>Training involved playing NeuroRacer on a laptop at home for 1 h </a:t>
            </a:r>
            <a:r>
              <a:rPr lang="en-US" dirty="0" smtClean="0"/>
              <a:t>a </a:t>
            </a:r>
            <a:r>
              <a:rPr lang="en-US" dirty="0"/>
              <a:t>day, 3 times a week for 4 weeks (12 h of training in total</a:t>
            </a:r>
            <a:r>
              <a:rPr lang="en-US" dirty="0" smtClean="0"/>
              <a:t>)</a:t>
            </a:r>
          </a:p>
          <a:p>
            <a:pPr marL="457200" indent="-457200" algn="l" rtl="0"/>
            <a:endParaRPr lang="en-US" dirty="0"/>
          </a:p>
          <a:p>
            <a:pPr marL="457200" indent="-457200" algn="l" rtl="0"/>
            <a:r>
              <a:rPr lang="en-US" dirty="0" smtClean="0"/>
              <a:t>Isolate the multitask factor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457200" indent="-457200" algn="l" rtl="0"/>
            <a:r>
              <a:rPr lang="en-US" dirty="0" smtClean="0"/>
              <a:t> All groups </a:t>
            </a:r>
            <a:r>
              <a:rPr lang="en-US" dirty="0"/>
              <a:t>returning for a post-training assessment after 1 month, and a </a:t>
            </a:r>
            <a:r>
              <a:rPr lang="en-US" dirty="0" smtClean="0"/>
              <a:t>follow-up assessment </a:t>
            </a:r>
            <a:r>
              <a:rPr lang="en-US" dirty="0"/>
              <a:t>after 6 </a:t>
            </a:r>
            <a:r>
              <a:rPr lang="en-US" dirty="0" smtClean="0"/>
              <a:t>months</a:t>
            </a:r>
          </a:p>
          <a:p>
            <a:pPr marL="457200" indent="-457200" algn="l" rtl="0"/>
            <a:endParaRPr lang="en-US" dirty="0"/>
          </a:p>
          <a:p>
            <a:pPr marL="457200" indent="-457200" algn="l" rtl="0"/>
            <a:r>
              <a:rPr lang="en-US" dirty="0" smtClean="0"/>
              <a:t>Again, adaptive algorithm approach</a:t>
            </a: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5478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tools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neural </a:t>
            </a:r>
            <a:r>
              <a:rPr lang="en-US" dirty="0"/>
              <a:t>basis of training effects was evaluated </a:t>
            </a:r>
            <a:r>
              <a:rPr lang="en-US" dirty="0" smtClean="0"/>
              <a:t>using</a:t>
            </a:r>
            <a:r>
              <a:rPr lang="en-US" dirty="0"/>
              <a:t> </a:t>
            </a:r>
            <a:r>
              <a:rPr lang="en-US" dirty="0" smtClean="0"/>
              <a:t>EEG (neural assessment version of NeroRacer)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Long-range theta coherence as a secondary cognitive control measure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a battery of cognitive control tests used </a:t>
            </a:r>
            <a:r>
              <a:rPr lang="en-US" dirty="0" smtClean="0"/>
              <a:t>to assess </a:t>
            </a:r>
            <a:r>
              <a:rPr lang="en-US" dirty="0"/>
              <a:t>the breadth of training benefits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8668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1520" y="1844824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hlinkClick r:id="rId2"/>
              </a:rPr>
              <a:t>http://www.nature.com/news/gaming-improves-multitasking-skills-1.13674</a:t>
            </a:r>
            <a:endParaRPr lang="he-IL" sz="2000" dirty="0">
              <a:hlinkClick r:id="rId2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648071"/>
          </a:xfrm>
        </p:spPr>
        <p:txBody>
          <a:bodyPr>
            <a:noAutofit/>
          </a:bodyPr>
          <a:lstStyle/>
          <a:p>
            <a:pPr algn="l" rtl="0"/>
            <a:r>
              <a:rPr lang="en-US" sz="4000" dirty="0" smtClean="0"/>
              <a:t>Motivating video:</a:t>
            </a:r>
            <a:endParaRPr lang="he-IL" sz="4000" dirty="0"/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604639" y="332656"/>
            <a:ext cx="8229600" cy="122413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 smtClean="0"/>
              <a:t>Introduction</a:t>
            </a:r>
            <a:endParaRPr lang="he-IL" sz="4400" dirty="0" smtClean="0"/>
          </a:p>
        </p:txBody>
      </p:sp>
      <p:pic>
        <p:nvPicPr>
          <p:cNvPr id="20482" name="Picture 2" descr="http://www.nature.com/polopoly_fs/7.12214.1378223236!/image/1.13674_GLOBETV.jpg_gen/derivatives/landscape_630/1.13674_GLOBETV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60007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26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basis analysis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ERSP (Event Related Spectral Perturbation):</a:t>
            </a:r>
          </a:p>
          <a:p>
            <a:pPr marL="457200" lvl="1" indent="0" algn="l" rtl="0">
              <a:buNone/>
            </a:pPr>
            <a:endParaRPr lang="en-US" sz="1800" dirty="0" smtClean="0"/>
          </a:p>
          <a:p>
            <a:pPr lvl="1" algn="l" rtl="0">
              <a:buFont typeface="Wingdings" panose="05000000000000000000" pitchFamily="2" charset="2"/>
              <a:buChar char="§"/>
            </a:pPr>
            <a:r>
              <a:rPr lang="en-US" dirty="0" smtClean="0"/>
              <a:t>Measure </a:t>
            </a:r>
            <a:r>
              <a:rPr lang="en-US" dirty="0"/>
              <a:t>of event-related brain </a:t>
            </a:r>
            <a:r>
              <a:rPr lang="en-US" dirty="0" smtClean="0"/>
              <a:t>dynamics</a:t>
            </a:r>
          </a:p>
          <a:p>
            <a:pPr marL="457200" lvl="1" indent="0" algn="l" rtl="0">
              <a:buNone/>
            </a:pPr>
            <a:endParaRPr lang="en-US" dirty="0" smtClean="0"/>
          </a:p>
          <a:p>
            <a:pPr lvl="1" algn="l" rtl="0">
              <a:buFont typeface="Wingdings" panose="05000000000000000000" pitchFamily="2" charset="2"/>
              <a:buChar char="§"/>
            </a:pPr>
            <a:r>
              <a:rPr lang="en-US" dirty="0"/>
              <a:t>The ERSP measures average dynamic changes in amplitude of the broad band EEG frequency spectrum as a function of time </a:t>
            </a:r>
            <a:endParaRPr lang="en-US" dirty="0" smtClean="0"/>
          </a:p>
          <a:p>
            <a:pPr marL="457200" lvl="1" indent="0" algn="l" rtl="0">
              <a:buNone/>
            </a:pPr>
            <a:endParaRPr lang="en-US" dirty="0" smtClean="0"/>
          </a:p>
          <a:p>
            <a:pPr lvl="1" algn="l" rtl="0">
              <a:buFont typeface="Wingdings" panose="05000000000000000000" pitchFamily="2" charset="2"/>
              <a:buChar char="§"/>
            </a:pPr>
            <a:r>
              <a:rPr lang="en-US" dirty="0" smtClean="0"/>
              <a:t>Identify stable features in a spontaneous EEG spectrum</a:t>
            </a:r>
          </a:p>
          <a:p>
            <a:pPr algn="l" rtl="0"/>
            <a:endParaRPr lang="en-US" dirty="0"/>
          </a:p>
          <a:p>
            <a:pPr lvl="1" algn="l" rtl="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0817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basis analysis</a:t>
            </a:r>
            <a:endParaRPr lang="he-IL" dirty="0"/>
          </a:p>
        </p:txBody>
      </p:sp>
      <p:sp>
        <p:nvSpPr>
          <p:cNvPr id="6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l" rtl="0"/>
            <a:r>
              <a:rPr lang="en-US" dirty="0" smtClean="0"/>
              <a:t>ERSP (Event Related Spectral Perturbation):</a:t>
            </a:r>
          </a:p>
          <a:p>
            <a:pPr marL="457200" lvl="1" indent="0" algn="l" rtl="0">
              <a:buNone/>
            </a:pPr>
            <a:endParaRPr lang="en-US" sz="1800" dirty="0" smtClean="0"/>
          </a:p>
          <a:p>
            <a:pPr lvl="1" algn="l" rtl="0">
              <a:buFont typeface="Wingdings" panose="05000000000000000000" pitchFamily="2" charset="2"/>
              <a:buChar char="§"/>
            </a:pPr>
            <a:r>
              <a:rPr lang="en-US" dirty="0" smtClean="0"/>
              <a:t>Isolate markers of cognitive control</a:t>
            </a:r>
          </a:p>
          <a:p>
            <a:pPr lvl="1" algn="l" rtl="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 algn="l" rtl="0">
              <a:buFont typeface="Wingdings" panose="05000000000000000000" pitchFamily="2" charset="2"/>
              <a:buChar char="§"/>
            </a:pPr>
            <a:r>
              <a:rPr lang="en-US" dirty="0"/>
              <a:t>Powerful and </a:t>
            </a:r>
            <a:r>
              <a:rPr lang="en-US" dirty="0" smtClean="0"/>
              <a:t>innovative</a:t>
            </a:r>
          </a:p>
          <a:p>
            <a:pPr marL="457200" lvl="1" indent="0" algn="l" rtl="0">
              <a:buNone/>
            </a:pPr>
            <a:endParaRPr lang="en-US" dirty="0" smtClean="0"/>
          </a:p>
          <a:p>
            <a:pPr lvl="1" algn="l" rtl="0">
              <a:buFont typeface="Wingdings" panose="05000000000000000000" pitchFamily="2" charset="2"/>
              <a:buChar char="§"/>
            </a:pPr>
            <a:r>
              <a:rPr lang="en-US" dirty="0" smtClean="0"/>
              <a:t>Researchers felt it was the most accurate</a:t>
            </a:r>
          </a:p>
          <a:p>
            <a:pPr lvl="1" algn="l" rtl="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algn="l" rtl="0"/>
            <a:endParaRPr lang="en-US" dirty="0"/>
          </a:p>
          <a:p>
            <a:pPr lvl="1" algn="l" rtl="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6551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results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Only MTT group showed significant post-training multitask cost reduction (from -64.2% cost to        -16.2% cost).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Equivalent improvement in component task skills was exhibited by both MTT and STT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Notably in the MTT group, the multitasking performance gains remained stable 6 months after training</a:t>
            </a:r>
          </a:p>
          <a:p>
            <a:pPr algn="l" rtl="0"/>
            <a:endParaRPr lang="en-US" dirty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9283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results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MTT group’s post-training cost improved significantly beyond the cost level attained by a group of 20 year olds who played a single session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Only MTT group  demonstrated a significant increase in both neural measures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Coherence </a:t>
            </a:r>
            <a:r>
              <a:rPr lang="en-US" dirty="0"/>
              <a:t>results demonstrate </a:t>
            </a:r>
            <a:r>
              <a:rPr lang="en-US" b="1" dirty="0" smtClean="0"/>
              <a:t>for the </a:t>
            </a:r>
            <a:r>
              <a:rPr lang="en-US" b="1" dirty="0"/>
              <a:t>first time</a:t>
            </a:r>
            <a:r>
              <a:rPr lang="en-US" i="1" dirty="0"/>
              <a:t> </a:t>
            </a:r>
            <a:r>
              <a:rPr lang="en-US" dirty="0"/>
              <a:t>modulation of a neural network in response </a:t>
            </a:r>
            <a:r>
              <a:rPr lang="en-US" dirty="0" smtClean="0"/>
              <a:t>to cognitive</a:t>
            </a:r>
            <a:r>
              <a:rPr lang="en-US" dirty="0"/>
              <a:t> </a:t>
            </a:r>
            <a:r>
              <a:rPr lang="en-US" dirty="0" smtClean="0"/>
              <a:t>training </a:t>
            </a:r>
            <a:r>
              <a:rPr lang="en-US" dirty="0"/>
              <a:t>in older adults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7468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results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sz="2800" dirty="0"/>
              <a:t>MTT group showed an improvement in general (untrained) cognitive control </a:t>
            </a:r>
            <a:r>
              <a:rPr lang="en-US" sz="2800" dirty="0" smtClean="0"/>
              <a:t>abilities</a:t>
            </a:r>
          </a:p>
          <a:p>
            <a:pPr marL="0" indent="0" algn="l" rtl="0">
              <a:buNone/>
            </a:pPr>
            <a:endParaRPr lang="en-US" sz="2800" dirty="0" smtClean="0"/>
          </a:p>
          <a:p>
            <a:pPr algn="l" rtl="0"/>
            <a:r>
              <a:rPr lang="en-US" sz="2800" dirty="0" smtClean="0"/>
              <a:t> </a:t>
            </a:r>
            <a:r>
              <a:rPr lang="en-US" sz="2800" dirty="0"/>
              <a:t>Only MTT group exhibited a strong correlation between multitasking cost reduction and improvements on an untrained cognitive control task (delayed-recognition with distractions</a:t>
            </a:r>
            <a:r>
              <a:rPr lang="en-US" sz="2800" dirty="0" smtClean="0"/>
              <a:t>)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 smtClean="0"/>
              <a:t>Cognitive improvements were specific to working memory and sustained attention </a:t>
            </a:r>
            <a:endParaRPr lang="en-US" sz="28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003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</a:t>
            </a:r>
            <a:r>
              <a:rPr lang="en-US" dirty="0" smtClean="0"/>
              <a:t>Results</a:t>
            </a:r>
            <a:endParaRPr lang="he-I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55465"/>
            <a:ext cx="3240360" cy="516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4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Results</a:t>
            </a:r>
            <a:endParaRPr lang="he-IL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488832" cy="482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Results</a:t>
            </a:r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45" y="1484785"/>
            <a:ext cx="644328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78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Experiment Results</a:t>
            </a:r>
            <a:endParaRPr lang="he-I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5238113" cy="526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65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Centrality of the interference factor during training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Enhanced </a:t>
            </a:r>
            <a:r>
              <a:rPr lang="en-US" dirty="0"/>
              <a:t>multitasking </a:t>
            </a:r>
            <a:r>
              <a:rPr lang="en-US" dirty="0" smtClean="0"/>
              <a:t>ability was </a:t>
            </a:r>
            <a:r>
              <a:rPr lang="en-US" dirty="0"/>
              <a:t>not solely the result of </a:t>
            </a:r>
            <a:r>
              <a:rPr lang="en-US" dirty="0" smtClean="0"/>
              <a:t>enhanced component </a:t>
            </a:r>
            <a:r>
              <a:rPr lang="en-US" dirty="0"/>
              <a:t>skills, but a function of learning to resolve </a:t>
            </a:r>
            <a:r>
              <a:rPr lang="en-US" dirty="0" smtClean="0"/>
              <a:t>interference generated </a:t>
            </a:r>
            <a:r>
              <a:rPr lang="en-US" dirty="0"/>
              <a:t>by the two tasks when performed concurrently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893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604639" y="332656"/>
            <a:ext cx="8229600" cy="122413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 smtClean="0"/>
              <a:t>Introduction</a:t>
            </a:r>
            <a:endParaRPr lang="he-IL" sz="4400" dirty="0" smtClean="0"/>
          </a:p>
        </p:txBody>
      </p:sp>
      <p:sp>
        <p:nvSpPr>
          <p:cNvPr id="7" name="מציין מיקום תוכן 2"/>
          <p:cNvSpPr txBox="1">
            <a:spLocks/>
          </p:cNvSpPr>
          <p:nvPr/>
        </p:nvSpPr>
        <p:spPr>
          <a:xfrm>
            <a:off x="467544" y="1340768"/>
            <a:ext cx="8229600" cy="4813995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 smtClean="0"/>
              <a:t>Multitasking behavior has become ubiquitous in today’s world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Cognitive control deficits and multitasking difficulties in ageing population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Develop platforms to enhance cognitive abilities (and make it publicly affordable)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Extend use as a therapeutic tool </a:t>
            </a:r>
          </a:p>
        </p:txBody>
      </p:sp>
      <p:pic>
        <p:nvPicPr>
          <p:cNvPr id="27652" name="Picture 4" descr="http://cmaideas.cmaconsult.com/wp-content/uploads/2013/08/Multitask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25144"/>
            <a:ext cx="1368151" cy="204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78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Performance gains preserved for a long period of time</a:t>
            </a:r>
            <a:endParaRPr lang="en-US" dirty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Enhanced cognitive performance on untrained tasks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Improvements were specific to WM and sustained attention – no between group difference in processing speed tests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754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Underlying mechanism of cognitive control was challenged and enhanced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Training-induced </a:t>
            </a:r>
            <a:r>
              <a:rPr lang="en-US" dirty="0"/>
              <a:t>Neuroplasticity is the mechanistic basis of training </a:t>
            </a:r>
            <a:r>
              <a:rPr lang="en-US" dirty="0" smtClean="0"/>
              <a:t>effects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 smtClean="0"/>
              <a:t>These </a:t>
            </a:r>
            <a:r>
              <a:rPr lang="en-US" dirty="0"/>
              <a:t>findings evidence a shift in the </a:t>
            </a:r>
            <a:r>
              <a:rPr lang="en-US" dirty="0" smtClean="0"/>
              <a:t>rapid engagement </a:t>
            </a:r>
            <a:r>
              <a:rPr lang="en-US" dirty="0"/>
              <a:t>of prefrontal cognitive control </a:t>
            </a:r>
            <a:r>
              <a:rPr lang="en-US" dirty="0" smtClean="0"/>
              <a:t>processes (400ms from sign to motor response)</a:t>
            </a:r>
          </a:p>
          <a:p>
            <a:pPr marL="0" indent="0" algn="l" rtl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81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4572000" cy="366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Neural basis of training effects</a:t>
            </a:r>
            <a:endParaRPr lang="he-IL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16832"/>
            <a:ext cx="4608512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37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Neural basis of training effects</a:t>
            </a:r>
            <a:endParaRPr lang="he-I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56084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17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Neural basis of training effects</a:t>
            </a:r>
            <a:endParaRPr lang="he-IL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412776"/>
            <a:ext cx="70231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2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268760"/>
            <a:ext cx="7128793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421195" y="157808"/>
            <a:ext cx="8229600" cy="1143000"/>
          </a:xfrm>
        </p:spPr>
        <p:txBody>
          <a:bodyPr/>
          <a:lstStyle/>
          <a:p>
            <a:r>
              <a:rPr lang="en-US" dirty="0" smtClean="0"/>
              <a:t>Cognitive tests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1021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experiment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Main goal:</a:t>
            </a:r>
          </a:p>
          <a:p>
            <a:pPr marL="0" indent="0" algn="l" rtl="0">
              <a:buNone/>
            </a:pPr>
            <a:endParaRPr lang="en-US" sz="1200" dirty="0" smtClean="0"/>
          </a:p>
          <a:p>
            <a:pPr marL="400050" lvl="1" indent="0" algn="l" rtl="0">
              <a:buNone/>
            </a:pPr>
            <a:r>
              <a:rPr lang="en-US" dirty="0" smtClean="0"/>
              <a:t>Compare neural measures between younger adults and older adults</a:t>
            </a:r>
          </a:p>
          <a:p>
            <a:pPr marL="400050" lvl="1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Participants: </a:t>
            </a:r>
          </a:p>
          <a:p>
            <a:pPr marL="0" indent="0" algn="l" rtl="0">
              <a:buNone/>
            </a:pPr>
            <a:endParaRPr lang="en-US" sz="1800" dirty="0" smtClean="0"/>
          </a:p>
          <a:p>
            <a:pPr lvl="1" indent="-342900" algn="l" rtl="0">
              <a:buFont typeface="Wingdings" panose="05000000000000000000" pitchFamily="2" charset="2"/>
              <a:buChar char="§"/>
            </a:pPr>
            <a:r>
              <a:rPr lang="en-US" sz="2200" dirty="0" smtClean="0"/>
              <a:t>Same 47 older adults from experiment two</a:t>
            </a:r>
          </a:p>
          <a:p>
            <a:pPr lvl="1" indent="-342900" algn="just" rtl="0">
              <a:buFont typeface="Wingdings" panose="05000000000000000000" pitchFamily="2" charset="2"/>
              <a:buChar char="§"/>
            </a:pPr>
            <a:r>
              <a:rPr lang="en-US" sz="2200" dirty="0" smtClean="0"/>
              <a:t>Untrained younger adults </a:t>
            </a:r>
            <a:r>
              <a:rPr lang="en-US" sz="2200" dirty="0"/>
              <a:t>(</a:t>
            </a:r>
            <a:r>
              <a:rPr lang="en-US" sz="2200" dirty="0" smtClean="0"/>
              <a:t>n=18</a:t>
            </a:r>
            <a:r>
              <a:rPr lang="en-US" sz="2200" dirty="0"/>
              <a:t>; </a:t>
            </a:r>
            <a:r>
              <a:rPr lang="en-US" sz="2200" dirty="0" smtClean="0"/>
              <a:t>20–29 years </a:t>
            </a:r>
            <a:r>
              <a:rPr lang="en-US" sz="2200" dirty="0"/>
              <a:t>old (</a:t>
            </a:r>
            <a:r>
              <a:rPr lang="en-US" sz="2200" dirty="0" smtClean="0"/>
              <a:t>24.1</a:t>
            </a:r>
            <a:r>
              <a:rPr lang="he-IL" sz="2200" b="1" dirty="0"/>
              <a:t> ± </a:t>
            </a:r>
            <a:r>
              <a:rPr lang="en-US" sz="2200" dirty="0" smtClean="0"/>
              <a:t>2.9</a:t>
            </a:r>
            <a:r>
              <a:rPr lang="en-US" sz="2200" dirty="0"/>
              <a:t>))</a:t>
            </a:r>
            <a:endParaRPr lang="en-US" sz="2200" dirty="0" smtClean="0"/>
          </a:p>
          <a:p>
            <a:pPr marL="857250" lvl="1" indent="-457200" algn="l" rtl="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procedure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Compare midline frontal theta power and long-range coherence between groups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Compare MTT group post-training neural measures to those of the young adults</a:t>
            </a:r>
          </a:p>
          <a:p>
            <a:pPr algn="l" rtl="0"/>
            <a:endParaRPr lang="en-US" dirty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732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results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Less theta power and coherence in older adults when processing signs in either condition</a:t>
            </a:r>
          </a:p>
          <a:p>
            <a:pPr algn="l" rtl="0"/>
            <a:endParaRPr lang="en-US" dirty="0"/>
          </a:p>
          <a:p>
            <a:pPr algn="l" rtl="0"/>
            <a:r>
              <a:rPr lang="en-US" sz="2800" dirty="0" smtClean="0"/>
              <a:t>Compare MTT group post-training neural measures to those of the young adults</a:t>
            </a:r>
          </a:p>
          <a:p>
            <a:pPr algn="l" rtl="0"/>
            <a:endParaRPr lang="en-US" sz="3000" dirty="0"/>
          </a:p>
          <a:p>
            <a:pPr algn="l" rtl="0"/>
            <a:r>
              <a:rPr lang="en-US" sz="2800" dirty="0" smtClean="0"/>
              <a:t>MTT group training led to changes in the neural processing of signs that reached level comparable to neural activity patterns of younger adults</a:t>
            </a:r>
          </a:p>
          <a:p>
            <a:pPr algn="l" rtl="0"/>
            <a:endParaRPr lang="en-US" dirty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6145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r>
              <a:rPr lang="he-IL" dirty="0" smtClean="0"/>
              <a:t> </a:t>
            </a:r>
            <a:r>
              <a:rPr lang="en-US" dirty="0" smtClean="0"/>
              <a:t> Experiment</a:t>
            </a:r>
            <a:endParaRPr lang="he-I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92088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18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41987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>
                <a:latin typeface="Calibri" panose="020F0502020204030204" pitchFamily="34" charset="0"/>
                <a:cs typeface="David" pitchFamily="34" charset="-79"/>
              </a:rPr>
              <a:t>evaluate multitasking performance across the adult </a:t>
            </a:r>
            <a:r>
              <a:rPr lang="en-US" dirty="0" smtClean="0">
                <a:latin typeface="Calibri" panose="020F0502020204030204" pitchFamily="34" charset="0"/>
                <a:cs typeface="David" pitchFamily="34" charset="-79"/>
              </a:rPr>
              <a:t>lifespan</a:t>
            </a:r>
          </a:p>
          <a:p>
            <a:pPr marL="0" indent="0" algn="l" rtl="0">
              <a:buNone/>
            </a:pPr>
            <a:endParaRPr lang="en-US" dirty="0">
              <a:latin typeface="Calibri" panose="020F0502020204030204" pitchFamily="34" charset="0"/>
              <a:cs typeface="David" pitchFamily="34" charset="-79"/>
            </a:endParaRPr>
          </a:p>
          <a:p>
            <a:pPr algn="l" rtl="0"/>
            <a:r>
              <a:rPr lang="en-US" dirty="0" smtClean="0"/>
              <a:t>Explore if differences in training programs make significant effects on multitask results </a:t>
            </a: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Compare between multitask performance of </a:t>
            </a:r>
            <a:r>
              <a:rPr lang="en-US" b="1" dirty="0" smtClean="0"/>
              <a:t>trained</a:t>
            </a:r>
            <a:r>
              <a:rPr lang="en-US" dirty="0" smtClean="0"/>
              <a:t> older adults to </a:t>
            </a:r>
            <a:r>
              <a:rPr lang="en-US" b="1" dirty="0" smtClean="0"/>
              <a:t>untrained</a:t>
            </a:r>
            <a:r>
              <a:rPr lang="en-US" dirty="0" smtClean="0"/>
              <a:t> younger adults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 smtClean="0"/>
              <a:t>Benefits to untrained cognitive abilities  </a:t>
            </a:r>
            <a:endParaRPr lang="he-IL" dirty="0"/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>
          <a:xfrm>
            <a:off x="604639" y="332656"/>
            <a:ext cx="8229600" cy="122413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/>
              <a:t> Research overview</a:t>
            </a:r>
            <a:endParaRPr lang="he-IL" sz="4400" dirty="0" smtClean="0"/>
          </a:p>
        </p:txBody>
      </p:sp>
      <p:pic>
        <p:nvPicPr>
          <p:cNvPr id="26626" name="Picture 2" descr="http://reddognews.com/wp-content/uploads/2010/11/Magnifying-Over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34880"/>
            <a:ext cx="1265637" cy="125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9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r>
              <a:rPr lang="he-IL" dirty="0" smtClean="0"/>
              <a:t> </a:t>
            </a:r>
            <a:r>
              <a:rPr lang="en-US" dirty="0" smtClean="0"/>
              <a:t> Experiment</a:t>
            </a:r>
            <a:endParaRPr lang="he-IL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959978" cy="514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19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r>
              <a:rPr lang="he-IL" dirty="0" smtClean="0"/>
              <a:t> </a:t>
            </a:r>
            <a:r>
              <a:rPr lang="en-US" dirty="0" smtClean="0"/>
              <a:t> Experiment</a:t>
            </a:r>
            <a:endParaRPr lang="he-IL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079697" cy="513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6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r>
              <a:rPr lang="he-IL" dirty="0" smtClean="0"/>
              <a:t> </a:t>
            </a:r>
            <a:r>
              <a:rPr lang="en-US" dirty="0" smtClean="0"/>
              <a:t> Experiment</a:t>
            </a:r>
            <a:endParaRPr lang="he-IL" dirty="0"/>
          </a:p>
        </p:txBody>
      </p:sp>
      <p:sp>
        <p:nvSpPr>
          <p:cNvPr id="4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l" rtl="0"/>
            <a:r>
              <a:rPr lang="en-US" sz="2800" dirty="0" smtClean="0"/>
              <a:t>Ageing is associated with a reduction in neural measures while discriminating visual stimuli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sz="2800" dirty="0"/>
              <a:t>NeuroRacer training may benefit cognitive </a:t>
            </a:r>
            <a:r>
              <a:rPr lang="en-US" sz="2800" dirty="0" smtClean="0"/>
              <a:t>control abilities </a:t>
            </a:r>
            <a:r>
              <a:rPr lang="en-US" sz="2800" dirty="0"/>
              <a:t>by improving the ability of older adults to suppress the </a:t>
            </a:r>
            <a:r>
              <a:rPr lang="en-US" sz="2800" dirty="0" smtClean="0"/>
              <a:t>default network </a:t>
            </a:r>
            <a:r>
              <a:rPr lang="en-US" sz="2800" dirty="0"/>
              <a:t>during task engagement</a:t>
            </a:r>
            <a:endParaRPr lang="en-US" sz="2800" dirty="0"/>
          </a:p>
          <a:p>
            <a:pPr marL="0" indent="0" algn="l" rtl="0">
              <a:buNone/>
            </a:pPr>
            <a:endParaRPr lang="en-US" dirty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357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Neural and behavioral evidence of positive effects from video game training on cognitive control abilities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Enhancements comparable to young and  habitual  video game players</a:t>
            </a:r>
          </a:p>
          <a:p>
            <a:pPr algn="l" rtl="0"/>
            <a:endParaRPr lang="en-US" dirty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979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/>
          </a:p>
          <a:p>
            <a:pPr algn="l" rtl="0"/>
            <a:endParaRPr lang="he-IL" dirty="0"/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>
          <a:xfrm>
            <a:off x="467544" y="1628800"/>
            <a:ext cx="8229600" cy="475252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 smtClean="0"/>
              <a:t>A first of it’s kind pioneering research</a:t>
            </a:r>
          </a:p>
          <a:p>
            <a:pPr marL="0" indent="0" algn="l" rtl="0">
              <a:buNone/>
            </a:pPr>
            <a:endParaRPr lang="en-US" sz="1800" dirty="0" smtClean="0"/>
          </a:p>
          <a:p>
            <a:pPr lvl="1" algn="l" rtl="0">
              <a:buFont typeface="Wingdings" panose="05000000000000000000" pitchFamily="2" charset="2"/>
              <a:buChar char="§"/>
            </a:pPr>
            <a:r>
              <a:rPr lang="en-US" sz="2200" dirty="0" smtClean="0"/>
              <a:t>A custom-designed videogame can be used to assess cognitive abilities during lifespan</a:t>
            </a:r>
          </a:p>
          <a:p>
            <a:pPr lvl="1" algn="l" rtl="0">
              <a:buFont typeface="Wingdings" panose="05000000000000000000" pitchFamily="2" charset="2"/>
              <a:buChar char="§"/>
            </a:pPr>
            <a:endParaRPr lang="en-US" sz="2200" dirty="0" smtClean="0"/>
          </a:p>
          <a:p>
            <a:pPr lvl="1" algn="l" rtl="0">
              <a:buFont typeface="Wingdings" panose="05000000000000000000" pitchFamily="2" charset="2"/>
              <a:buChar char="§"/>
            </a:pPr>
            <a:r>
              <a:rPr lang="en-US" sz="2200" dirty="0" smtClean="0"/>
              <a:t>Can </a:t>
            </a:r>
            <a:r>
              <a:rPr lang="en-US" sz="2200" dirty="0"/>
              <a:t>be used </a:t>
            </a:r>
            <a:r>
              <a:rPr lang="en-US" sz="2200" dirty="0" smtClean="0"/>
              <a:t>also to evaluate underlying neural mechanisms</a:t>
            </a:r>
          </a:p>
          <a:p>
            <a:pPr lvl="1" algn="l" rtl="0">
              <a:buFont typeface="Wingdings" panose="05000000000000000000" pitchFamily="2" charset="2"/>
              <a:buChar char="§"/>
            </a:pPr>
            <a:endParaRPr lang="en-US" sz="2200" dirty="0"/>
          </a:p>
          <a:p>
            <a:pPr lvl="1" algn="l" rtl="0">
              <a:buFont typeface="Wingdings" panose="05000000000000000000" pitchFamily="2" charset="2"/>
              <a:buChar char="§"/>
            </a:pPr>
            <a:r>
              <a:rPr lang="en-US" sz="2200" dirty="0" smtClean="0"/>
              <a:t>Can serve as a powerful tool for cognitive enhancements</a:t>
            </a:r>
          </a:p>
          <a:p>
            <a:pPr lvl="1" algn="l" rtl="0">
              <a:buFont typeface="Wingdings" panose="05000000000000000000" pitchFamily="2" charset="2"/>
              <a:buChar char="§"/>
            </a:pPr>
            <a:endParaRPr lang="en-US" sz="2200" dirty="0"/>
          </a:p>
          <a:p>
            <a:pPr lvl="1" algn="l" rtl="0">
              <a:buFont typeface="Wingdings" panose="05000000000000000000" pitchFamily="2" charset="2"/>
              <a:buChar char="§"/>
            </a:pPr>
            <a:r>
              <a:rPr lang="en-US" sz="2200" dirty="0" smtClean="0"/>
              <a:t>Far transfer of benefits to untrained task</a:t>
            </a:r>
          </a:p>
          <a:p>
            <a:pPr lvl="1" algn="l" rtl="0">
              <a:buFont typeface="Wingdings" panose="05000000000000000000" pitchFamily="2" charset="2"/>
              <a:buChar char="§"/>
            </a:pPr>
            <a:endParaRPr lang="en-US" sz="2000" dirty="0"/>
          </a:p>
          <a:p>
            <a:pPr lvl="1" algn="l" rtl="0">
              <a:buFont typeface="Wingdings" panose="05000000000000000000" pitchFamily="2" charset="2"/>
              <a:buChar char="§"/>
            </a:pPr>
            <a:endParaRPr lang="en-US" sz="2000" dirty="0"/>
          </a:p>
          <a:p>
            <a:pPr lvl="1" algn="l" rtl="0">
              <a:buFont typeface="Wingdings" panose="05000000000000000000" pitchFamily="2" charset="2"/>
              <a:buChar char="§"/>
            </a:pPr>
            <a:endParaRPr lang="en-US" sz="2000" dirty="0"/>
          </a:p>
          <a:p>
            <a:pPr lvl="1" algn="l" rtl="0">
              <a:buFont typeface="Wingdings" panose="05000000000000000000" pitchFamily="2" charset="2"/>
              <a:buChar char="§"/>
            </a:pPr>
            <a:endParaRPr lang="en-US" sz="2000" dirty="0" smtClean="0"/>
          </a:p>
        </p:txBody>
      </p:sp>
      <p:pic>
        <p:nvPicPr>
          <p:cNvPr id="25602" name="Picture 2" descr="https://history.lds.org/overlandtravels/resources/img/handcar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800" y="300612"/>
            <a:ext cx="2395514" cy="118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5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/>
          </a:p>
          <a:p>
            <a:pPr algn="l" rtl="0"/>
            <a:endParaRPr lang="he-IL" dirty="0"/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>
          <a:xfrm>
            <a:off x="467544" y="1628800"/>
            <a:ext cx="8229600" cy="475252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algn="l" rtl="0"/>
            <a:r>
              <a:rPr lang="en-US" sz="3600" dirty="0" smtClean="0"/>
              <a:t>Go ahead and buy your beloved elderly a nice video game!</a:t>
            </a:r>
          </a:p>
          <a:p>
            <a:pPr marL="400050" algn="l" rtl="0"/>
            <a:endParaRPr lang="en-US" sz="3600" dirty="0"/>
          </a:p>
          <a:p>
            <a:pPr marL="400050" algn="l" rtl="0"/>
            <a:endParaRPr lang="en-US" sz="3600" dirty="0"/>
          </a:p>
          <a:p>
            <a:pPr lvl="1" algn="l" rtl="0">
              <a:buFont typeface="Wingdings" panose="05000000000000000000" pitchFamily="2" charset="2"/>
              <a:buChar char="§"/>
            </a:pPr>
            <a:endParaRPr lang="en-US" sz="2000" dirty="0"/>
          </a:p>
          <a:p>
            <a:pPr lvl="1" algn="l" rtl="0">
              <a:buFont typeface="Wingdings" panose="05000000000000000000" pitchFamily="2" charset="2"/>
              <a:buChar char="§"/>
            </a:pPr>
            <a:endParaRPr lang="en-US" sz="2000" dirty="0"/>
          </a:p>
          <a:p>
            <a:pPr lvl="1" algn="l" rtl="0">
              <a:buFont typeface="Wingdings" panose="05000000000000000000" pitchFamily="2" charset="2"/>
              <a:buChar char="§"/>
            </a:pPr>
            <a:endParaRPr lang="en-US" sz="2000" dirty="0" smtClean="0"/>
          </a:p>
        </p:txBody>
      </p:sp>
      <p:sp>
        <p:nvSpPr>
          <p:cNvPr id="6" name="מלבן 5"/>
          <p:cNvSpPr/>
          <p:nvPr/>
        </p:nvSpPr>
        <p:spPr>
          <a:xfrm>
            <a:off x="1511660" y="3585790"/>
            <a:ext cx="64087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Questions?</a:t>
            </a:r>
            <a:endParaRPr lang="he-I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9458" name="Picture 2" descr="http://en.hdyo.org/assets/ask-question-2-fb180173e13f21ad6ae73ba29b08cd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70859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37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neurofeedback</a:t>
            </a:r>
            <a:endParaRPr lang="he-IL" dirty="0"/>
          </a:p>
        </p:txBody>
      </p:sp>
      <p:pic>
        <p:nvPicPr>
          <p:cNvPr id="16386" name="Picture 2" descr="https://www.quality-health-care.com/wp-content/uploads/2015/02/how-neurofeedback-wor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992888" cy="36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ציין מיקום תוכן 2"/>
          <p:cNvSpPr>
            <a:spLocks noGrp="1"/>
          </p:cNvSpPr>
          <p:nvPr>
            <p:ph idx="1"/>
          </p:nvPr>
        </p:nvSpPr>
        <p:spPr>
          <a:xfrm>
            <a:off x="400769" y="5589240"/>
            <a:ext cx="8229600" cy="660402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NeuroRacer feedback methods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580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prefrontal cortex</a:t>
            </a:r>
            <a:endParaRPr lang="he-IL" dirty="0"/>
          </a:p>
        </p:txBody>
      </p:sp>
      <p:pic>
        <p:nvPicPr>
          <p:cNvPr id="13318" name="Picture 6" descr="http://www.appliedneuroscienceinstitute.com/images/uploads/Left%20Frontal%20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2" y="3789041"/>
            <a:ext cx="4932038" cy="295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41987"/>
          </a:xfrm>
        </p:spPr>
        <p:txBody>
          <a:bodyPr/>
          <a:lstStyle/>
          <a:p>
            <a:pPr algn="l" rtl="0"/>
            <a:r>
              <a:rPr lang="en-US" dirty="0" smtClean="0"/>
              <a:t>Acts </a:t>
            </a:r>
            <a:r>
              <a:rPr lang="en-US" dirty="0"/>
              <a:t>as an "executive" for the decision making </a:t>
            </a:r>
            <a:r>
              <a:rPr lang="en-US" dirty="0" smtClean="0"/>
              <a:t>process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 smtClean="0"/>
              <a:t>Planning </a:t>
            </a:r>
            <a:r>
              <a:rPr lang="en-US" dirty="0"/>
              <a:t>a person's response to complex </a:t>
            </a:r>
            <a:r>
              <a:rPr lang="en-US" dirty="0" smtClean="0"/>
              <a:t>problems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Attention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prefrontal cortex</a:t>
            </a:r>
            <a:endParaRPr lang="he-IL" dirty="0"/>
          </a:p>
        </p:txBody>
      </p:sp>
      <p:sp>
        <p:nvSpPr>
          <p:cNvPr id="9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41987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Regulating behavior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Make choices and react to changing situations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Predict outcomes and plan ahead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contains the connections between the major sensory and major motor </a:t>
            </a:r>
            <a:r>
              <a:rPr lang="en-US" dirty="0" smtClean="0"/>
              <a:t>systems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place where information converges in the brain</a:t>
            </a:r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9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Background: medial prefrontal cortex</a:t>
            </a:r>
            <a:endParaRPr lang="he-IL" dirty="0"/>
          </a:p>
        </p:txBody>
      </p:sp>
      <p:pic>
        <p:nvPicPr>
          <p:cNvPr id="17412" name="Picture 4" descr="http://singularityhub.com/wp-content/uploads/2010/06/medial-prefrontal-cort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640149"/>
            <a:ext cx="3006916" cy="210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cdn3.psypost.org/wp-content/uploads/2013/06/Prefrontal-cortex-by-National-Institute-of-Mental-Heal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640148"/>
            <a:ext cx="2688890" cy="210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3168351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Acts </a:t>
            </a:r>
            <a:r>
              <a:rPr lang="en-US" dirty="0"/>
              <a:t>as an "executive" for the decision making </a:t>
            </a:r>
            <a:r>
              <a:rPr lang="en-US" dirty="0" smtClean="0"/>
              <a:t>process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 smtClean="0"/>
              <a:t>Planning </a:t>
            </a:r>
            <a:r>
              <a:rPr lang="en-US" dirty="0"/>
              <a:t>a person's response to complex </a:t>
            </a:r>
            <a:r>
              <a:rPr lang="en-US" dirty="0" smtClean="0"/>
              <a:t>problems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Attention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630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5903</TotalTime>
  <Words>1535</Words>
  <Application>Microsoft Office PowerPoint</Application>
  <PresentationFormat>‫הצגה על המסך (4:3)</PresentationFormat>
  <Paragraphs>316</Paragraphs>
  <Slides>55</Slides>
  <Notes>2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55</vt:i4>
      </vt:variant>
    </vt:vector>
  </HeadingPairs>
  <TitlesOfParts>
    <vt:vector size="56" baseType="lpstr">
      <vt:lpstr>ערכת נושא Office</vt:lpstr>
      <vt:lpstr>Video game training enhances cognitive control in older adults Research directed by Dr. Adam Gazzaley</vt:lpstr>
      <vt:lpstr>מצגת של PowerPoint</vt:lpstr>
      <vt:lpstr>http://www.nature.com/news/gaming-improves-multitasking-skills-1.13674</vt:lpstr>
      <vt:lpstr>מצגת של PowerPoint</vt:lpstr>
      <vt:lpstr>מצגת של PowerPoint</vt:lpstr>
      <vt:lpstr>Background: neurofeedback</vt:lpstr>
      <vt:lpstr>Background: prefrontal cortex</vt:lpstr>
      <vt:lpstr>Background: prefrontal cortex</vt:lpstr>
      <vt:lpstr>Background: medial prefrontal cortex</vt:lpstr>
      <vt:lpstr>Background: neuroplasticity</vt:lpstr>
      <vt:lpstr>EEG</vt:lpstr>
      <vt:lpstr>Frontal midline theta</vt:lpstr>
      <vt:lpstr>Important terms</vt:lpstr>
      <vt:lpstr>First experiment</vt:lpstr>
      <vt:lpstr>Experiment procedure</vt:lpstr>
      <vt:lpstr>Terms and definitions for results understanding</vt:lpstr>
      <vt:lpstr>Terms used for analysis</vt:lpstr>
      <vt:lpstr>Experiment 1 results</vt:lpstr>
      <vt:lpstr>Experiment conclusions</vt:lpstr>
      <vt:lpstr>Adaptive staircase Algorithm</vt:lpstr>
      <vt:lpstr>Adaptive staircase Algorithm</vt:lpstr>
      <vt:lpstr>מצגת של PowerPoint</vt:lpstr>
      <vt:lpstr>מצגת של PowerPoint</vt:lpstr>
      <vt:lpstr>Game level and single task performance </vt:lpstr>
      <vt:lpstr>Another algorithm aspects</vt:lpstr>
      <vt:lpstr>Second Experiment</vt:lpstr>
      <vt:lpstr>Participants (n=46)</vt:lpstr>
      <vt:lpstr>Procedures</vt:lpstr>
      <vt:lpstr>Experiment tools</vt:lpstr>
      <vt:lpstr>Neural basis analysis</vt:lpstr>
      <vt:lpstr>Neural basis analysis</vt:lpstr>
      <vt:lpstr>Experiment results</vt:lpstr>
      <vt:lpstr>Experiment results</vt:lpstr>
      <vt:lpstr>Experiment results</vt:lpstr>
      <vt:lpstr>Experiment Results</vt:lpstr>
      <vt:lpstr>Experiment Results</vt:lpstr>
      <vt:lpstr>Experiment Results</vt:lpstr>
      <vt:lpstr>Experiment Results</vt:lpstr>
      <vt:lpstr>Conclusions</vt:lpstr>
      <vt:lpstr>Conclusions</vt:lpstr>
      <vt:lpstr>Conclusions</vt:lpstr>
      <vt:lpstr>Neural basis of training effects</vt:lpstr>
      <vt:lpstr>Neural basis of training effects</vt:lpstr>
      <vt:lpstr>Neural basis of training effects</vt:lpstr>
      <vt:lpstr>Cognitive tests</vt:lpstr>
      <vt:lpstr>Third experiment</vt:lpstr>
      <vt:lpstr>Experiment procedure</vt:lpstr>
      <vt:lpstr>Experiment results</vt:lpstr>
      <vt:lpstr>results  Experiment</vt:lpstr>
      <vt:lpstr>results  Experiment</vt:lpstr>
      <vt:lpstr>results  Experiment</vt:lpstr>
      <vt:lpstr>conclusions  Experiment</vt:lpstr>
      <vt:lpstr>Summary</vt:lpstr>
      <vt:lpstr>Summary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צליל</dc:creator>
  <cp:lastModifiedBy>עידן</cp:lastModifiedBy>
  <cp:revision>178</cp:revision>
  <dcterms:created xsi:type="dcterms:W3CDTF">2015-04-30T10:02:18Z</dcterms:created>
  <dcterms:modified xsi:type="dcterms:W3CDTF">2015-05-04T15:24:52Z</dcterms:modified>
</cp:coreProperties>
</file>