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59" r:id="rId6"/>
    <p:sldId id="258" r:id="rId7"/>
    <p:sldId id="263" r:id="rId8"/>
    <p:sldId id="262" r:id="rId9"/>
    <p:sldId id="264" r:id="rId10"/>
    <p:sldId id="265" r:id="rId11"/>
    <p:sldId id="267" r:id="rId12"/>
    <p:sldId id="268" r:id="rId13"/>
    <p:sldId id="266" r:id="rId14"/>
    <p:sldId id="270" r:id="rId15"/>
    <p:sldId id="271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25" d="100"/>
          <a:sy n="125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18.wmf"/><Relationship Id="rId1" Type="http://schemas.openxmlformats.org/officeDocument/2006/relationships/image" Target="../media/image24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85886E7-A318-4DB3-9AF2-9C3115A67AFA}" type="datetimeFigureOut">
              <a:rPr lang="he-IL" smtClean="0"/>
              <a:pPr/>
              <a:t>ט"ו/סיון/תשפ"א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AC048CA-2283-4073-923E-0DB3EBAFA17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048CA-2283-4073-923E-0DB3EBAFA17B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ט"ו/סיון/תשפ"א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ט"ו/סיון/תשפ"א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png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02624" cy="3672408"/>
          </a:xfrm>
        </p:spPr>
        <p:txBody>
          <a:bodyPr>
            <a:normAutofit/>
          </a:bodyPr>
          <a:lstStyle/>
          <a:p>
            <a:r>
              <a:rPr lang="en-US" dirty="0" smtClean="0"/>
              <a:t>Enumeration of rational surfaces and </a:t>
            </a:r>
            <a:r>
              <a:rPr lang="en-US" dirty="0" err="1" smtClean="0"/>
              <a:t>moduli</a:t>
            </a:r>
            <a:r>
              <a:rPr lang="en-US" dirty="0" smtClean="0"/>
              <a:t> spaces of configurations of points in </a:t>
            </a:r>
            <a:br>
              <a:rPr lang="en-US" dirty="0" smtClean="0"/>
            </a:br>
            <a:r>
              <a:rPr lang="en-US" dirty="0" smtClean="0"/>
              <a:t>the projective plane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ocuments\s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3045"/>
            <a:ext cx="8477250" cy="2886075"/>
          </a:xfrm>
          <a:prstGeom prst="rect">
            <a:avLst/>
          </a:prstGeom>
          <a:noFill/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6864" cy="93610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 singular point in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he-IL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869160"/>
            <a:ext cx="7704856" cy="105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8064896" cy="93610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A new </a:t>
            </a:r>
            <a:r>
              <a:rPr lang="en-US" sz="2800" b="1" dirty="0" err="1" smtClean="0"/>
              <a:t>moduli</a:t>
            </a:r>
            <a:r>
              <a:rPr lang="en-US" sz="2800" b="1" dirty="0" smtClean="0"/>
              <a:t> space based on Chow quotient</a:t>
            </a:r>
            <a:endParaRPr lang="he-IL" sz="2800" b="1" dirty="0"/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683568" y="1556792"/>
            <a:ext cx="3024336" cy="100811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Projectiv</a:t>
            </a:r>
            <a:r>
              <a:rPr lang="en-US" sz="2400" dirty="0" smtClean="0"/>
              <a:t>e variety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kumimoji="0" lang="he-IL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מחבר ישר 10"/>
          <p:cNvCxnSpPr/>
          <p:nvPr/>
        </p:nvCxnSpPr>
        <p:spPr>
          <a:xfrm>
            <a:off x="3419872" y="1628800"/>
            <a:ext cx="0" cy="24482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מציין מיקום תוכן 2"/>
          <p:cNvSpPr txBox="1">
            <a:spLocks/>
          </p:cNvSpPr>
          <p:nvPr/>
        </p:nvSpPr>
        <p:spPr>
          <a:xfrm>
            <a:off x="3491880" y="1556792"/>
            <a:ext cx="4896544" cy="5040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onfigurations of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marked points in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8109918" y="1571081"/>
          <a:ext cx="358640" cy="360040"/>
        </p:xfrm>
        <a:graphic>
          <a:graphicData uri="http://schemas.openxmlformats.org/presentationml/2006/ole">
            <p:oleObj spid="_x0000_s9218" name="Equation" r:id="rId3" imgW="215640" imgH="215640" progId="Equation.DSMT4">
              <p:embed/>
            </p:oleObj>
          </a:graphicData>
        </a:graphic>
      </p:graphicFrame>
      <p:sp>
        <p:nvSpPr>
          <p:cNvPr id="13" name="מציין מיקום תוכן 2"/>
          <p:cNvSpPr txBox="1">
            <a:spLocks/>
          </p:cNvSpPr>
          <p:nvPr/>
        </p:nvSpPr>
        <p:spPr>
          <a:xfrm>
            <a:off x="683568" y="3248149"/>
            <a:ext cx="2448272" cy="9361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Algebraic group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/>
              <a:t>acting on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מציין מיקום תוכן 2"/>
          <p:cNvSpPr txBox="1">
            <a:spLocks/>
          </p:cNvSpPr>
          <p:nvPr/>
        </p:nvSpPr>
        <p:spPr>
          <a:xfrm>
            <a:off x="3491880" y="3250055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Projectiv</a:t>
            </a:r>
            <a:r>
              <a:rPr lang="en-US" sz="2400" dirty="0" smtClean="0">
                <a:solidFill>
                  <a:schemeClr val="tx2"/>
                </a:solidFill>
              </a:rPr>
              <a:t>e transformations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3440113" y="4248641"/>
          <a:ext cx="1131887" cy="396875"/>
        </p:xfrm>
        <a:graphic>
          <a:graphicData uri="http://schemas.openxmlformats.org/presentationml/2006/ole">
            <p:oleObj spid="_x0000_s9221" name="Equation" r:id="rId4" imgW="545760" imgH="190440" progId="Equation.DSMT4">
              <p:embed/>
            </p:oleObj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7812360" y="845354"/>
          <a:ext cx="411112" cy="600224"/>
        </p:xfrm>
        <a:graphic>
          <a:graphicData uri="http://schemas.openxmlformats.org/presentationml/2006/ole">
            <p:oleObj spid="_x0000_s9222" name="Equation" r:id="rId5" imgW="190440" imgH="279360" progId="Equation.DSMT4">
              <p:embed/>
            </p:oleObj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6782559" y="1968502"/>
          <a:ext cx="1245825" cy="380378"/>
        </p:xfrm>
        <a:graphic>
          <a:graphicData uri="http://schemas.openxmlformats.org/presentationml/2006/ole">
            <p:oleObj spid="_x0000_s9223" name="Equation" r:id="rId6" imgW="787320" imgH="241200" progId="Equation.DSMT4">
              <p:embed/>
            </p:oleObj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7017915" y="3309362"/>
          <a:ext cx="506413" cy="400050"/>
        </p:xfrm>
        <a:graphic>
          <a:graphicData uri="http://schemas.openxmlformats.org/presentationml/2006/ole">
            <p:oleObj spid="_x0000_s9225" name="Equation" r:id="rId7" imgW="304560" imgH="241200" progId="Equation.DSMT4">
              <p:embed/>
            </p:oleObj>
          </a:graphicData>
        </a:graphic>
      </p:graphicFrame>
      <p:sp>
        <p:nvSpPr>
          <p:cNvPr id="23" name="מציין מיקום תוכן 2"/>
          <p:cNvSpPr txBox="1">
            <a:spLocks/>
          </p:cNvSpPr>
          <p:nvPr/>
        </p:nvSpPr>
        <p:spPr>
          <a:xfrm>
            <a:off x="675184" y="4187180"/>
            <a:ext cx="2672680" cy="553204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Chow quotient</a:t>
            </a:r>
            <a:endParaRPr kumimoji="0" lang="he-I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מציין מיקום תוכן 2"/>
          <p:cNvSpPr txBox="1">
            <a:spLocks/>
          </p:cNvSpPr>
          <p:nvPr/>
        </p:nvSpPr>
        <p:spPr>
          <a:xfrm>
            <a:off x="3491880" y="2348880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With        projective lines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4283968" y="2318400"/>
          <a:ext cx="359871" cy="620018"/>
        </p:xfrm>
        <a:graphic>
          <a:graphicData uri="http://schemas.openxmlformats.org/presentationml/2006/ole">
            <p:oleObj spid="_x0000_s9228" name="Equation" r:id="rId8" imgW="317160" imgH="545760" progId="Equation.DSMT4">
              <p:embed/>
            </p:oleObj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6764873" y="2408436"/>
          <a:ext cx="422275" cy="444500"/>
        </p:xfrm>
        <a:graphic>
          <a:graphicData uri="http://schemas.openxmlformats.org/presentationml/2006/ole">
            <p:oleObj spid="_x0000_s9229" name="Equation" r:id="rId9" imgW="253800" imgH="266400" progId="Equation.DSMT4">
              <p:embed/>
            </p:oleObj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5902052" y="2780928"/>
          <a:ext cx="1266825" cy="444500"/>
        </p:xfrm>
        <a:graphic>
          <a:graphicData uri="http://schemas.openxmlformats.org/presentationml/2006/ole">
            <p:oleObj spid="_x0000_s9231" name="Equation" r:id="rId10" imgW="761760" imgH="266400" progId="Equation.DSMT4">
              <p:embed/>
            </p:oleObj>
          </a:graphicData>
        </a:graphic>
      </p:graphicFrame>
      <p:sp>
        <p:nvSpPr>
          <p:cNvPr id="31" name="כותרת 1"/>
          <p:cNvSpPr txBox="1">
            <a:spLocks/>
          </p:cNvSpPr>
          <p:nvPr/>
        </p:nvSpPr>
        <p:spPr>
          <a:xfrm>
            <a:off x="696268" y="4797152"/>
            <a:ext cx="4176464" cy="122413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is smooth.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2444628" y="5066662"/>
          <a:ext cx="453476" cy="661831"/>
        </p:xfrm>
        <a:graphic>
          <a:graphicData uri="http://schemas.openxmlformats.org/presentationml/2006/ole">
            <p:oleObj spid="_x0000_s9232" name="Equation" r:id="rId11" imgW="190440" imgH="279360" progId="Equation.DSMT4">
              <p:embed/>
            </p:oleObj>
          </a:graphicData>
        </a:graphic>
      </p:graphicFrame>
      <p:sp>
        <p:nvSpPr>
          <p:cNvPr id="33" name="כותרת 1"/>
          <p:cNvSpPr txBox="1">
            <a:spLocks/>
          </p:cNvSpPr>
          <p:nvPr/>
        </p:nvSpPr>
        <p:spPr>
          <a:xfrm>
            <a:off x="4866382" y="4797152"/>
            <a:ext cx="3600400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Conjecture.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is smooth.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4" name="Object 16"/>
          <p:cNvGraphicFramePr>
            <a:graphicFrameLocks noChangeAspect="1"/>
          </p:cNvGraphicFramePr>
          <p:nvPr/>
        </p:nvGraphicFramePr>
        <p:xfrm>
          <a:off x="6456908" y="4947518"/>
          <a:ext cx="327967" cy="478656"/>
        </p:xfrm>
        <a:graphic>
          <a:graphicData uri="http://schemas.openxmlformats.org/presentationml/2006/ole">
            <p:oleObj spid="_x0000_s9233" name="Equation" r:id="rId12" imgW="190440" imgH="279360" progId="Equation.DSMT4">
              <p:embed/>
            </p:oleObj>
          </a:graphicData>
        </a:graphic>
      </p:graphicFrame>
      <p:sp>
        <p:nvSpPr>
          <p:cNvPr id="35" name="כותרת 1"/>
          <p:cNvSpPr txBox="1">
            <a:spLocks/>
          </p:cNvSpPr>
          <p:nvPr/>
        </p:nvSpPr>
        <p:spPr>
          <a:xfrm>
            <a:off x="4860032" y="5229200"/>
            <a:ext cx="3744416" cy="108012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Counter-conjecture.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More blow-ups are required.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4" grpId="0"/>
      <p:bldP spid="31" grpId="0"/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כותרת 1"/>
          <p:cNvSpPr txBox="1">
            <a:spLocks/>
          </p:cNvSpPr>
          <p:nvPr/>
        </p:nvSpPr>
        <p:spPr>
          <a:xfrm>
            <a:off x="912292" y="4797152"/>
            <a:ext cx="4176464" cy="122413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is smooth.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2650644" y="5066662"/>
          <a:ext cx="453476" cy="661831"/>
        </p:xfrm>
        <a:graphic>
          <a:graphicData uri="http://schemas.openxmlformats.org/presentationml/2006/ole">
            <p:oleObj spid="_x0000_s10250" name="Equation" r:id="rId3" imgW="190440" imgH="279360" progId="Equation.DSMT4">
              <p:embed/>
            </p:oleObj>
          </a:graphicData>
        </a:graphic>
      </p:graphicFrame>
      <p:pic>
        <p:nvPicPr>
          <p:cNvPr id="10252" name="Picture 12" descr="C:\Users\HP\Documents\des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956" y="2225402"/>
            <a:ext cx="8191500" cy="2571750"/>
          </a:xfrm>
          <a:prstGeom prst="rect">
            <a:avLst/>
          </a:prstGeom>
          <a:noFill/>
        </p:spPr>
      </p:pic>
      <p:sp>
        <p:nvSpPr>
          <p:cNvPr id="26" name="כותרת 1"/>
          <p:cNvSpPr txBox="1">
            <a:spLocks/>
          </p:cNvSpPr>
          <p:nvPr/>
        </p:nvSpPr>
        <p:spPr>
          <a:xfrm>
            <a:off x="932844" y="5445224"/>
            <a:ext cx="7887628" cy="122413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Proof.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Describing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local coordinates at all point. 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966" y="786465"/>
            <a:ext cx="7704856" cy="105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187" y="476672"/>
            <a:ext cx="166497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תמונה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9011" y="2420888"/>
            <a:ext cx="3424555" cy="151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393277"/>
            <a:ext cx="5175885" cy="14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755576" y="620688"/>
            <a:ext cx="2736304" cy="122413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Configurations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5 points</a:t>
            </a:r>
            <a:endParaRPr kumimoji="0" lang="he-IL" sz="3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266" name="Object 16"/>
          <p:cNvGraphicFramePr>
            <a:graphicFrameLocks noChangeAspect="1"/>
          </p:cNvGraphicFramePr>
          <p:nvPr/>
        </p:nvGraphicFramePr>
        <p:xfrm>
          <a:off x="827584" y="1772816"/>
          <a:ext cx="2414340" cy="510337"/>
        </p:xfrm>
        <a:graphic>
          <a:graphicData uri="http://schemas.openxmlformats.org/presentationml/2006/ole">
            <p:oleObj spid="_x0000_s11266" name="Equation" r:id="rId6" imgW="1371600" imgH="291960" progId="Equation.DSMT4">
              <p:embed/>
            </p:oleObj>
          </a:graphicData>
        </a:graphic>
      </p:graphicFrame>
      <p:cxnSp>
        <p:nvCxnSpPr>
          <p:cNvPr id="10" name="מחבר ישר 9"/>
          <p:cNvCxnSpPr/>
          <p:nvPr/>
        </p:nvCxnSpPr>
        <p:spPr>
          <a:xfrm>
            <a:off x="3635896" y="2204864"/>
            <a:ext cx="18722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2411760" y="4149080"/>
            <a:ext cx="43204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755576" y="548680"/>
            <a:ext cx="2736304" cy="122413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Configurations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6 points</a:t>
            </a:r>
            <a:endParaRPr kumimoji="0" lang="he-IL" sz="3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תמונה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1590065" cy="70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תמונה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19464"/>
            <a:ext cx="2400429" cy="69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תמונה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2972"/>
            <a:ext cx="2448272" cy="72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תמונה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75788"/>
            <a:ext cx="3312368" cy="74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תמונה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836712"/>
            <a:ext cx="2477170" cy="73244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8" name="תמונה 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844824"/>
            <a:ext cx="3240360" cy="7186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9" name="תמונה 1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2819464"/>
            <a:ext cx="3226162" cy="7117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0" name="תמונה 1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3789040"/>
            <a:ext cx="1656184" cy="7576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1" name="תמונה 2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64063" y="4797152"/>
            <a:ext cx="2552353" cy="75355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23" name="מחבר ישר 22"/>
          <p:cNvCxnSpPr/>
          <p:nvPr/>
        </p:nvCxnSpPr>
        <p:spPr>
          <a:xfrm>
            <a:off x="755576" y="1700808"/>
            <a:ext cx="7632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755576" y="2675668"/>
            <a:ext cx="7632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755576" y="3645024"/>
            <a:ext cx="7632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755576" y="4653136"/>
            <a:ext cx="7632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4572000" y="692696"/>
            <a:ext cx="0" cy="49685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755576" y="332656"/>
            <a:ext cx="3816424" cy="144016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configurations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6 points</a:t>
            </a:r>
            <a:endParaRPr kumimoji="0" lang="he-IL" sz="3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3" name="מחבר ישר 22"/>
          <p:cNvCxnSpPr/>
          <p:nvPr/>
        </p:nvCxnSpPr>
        <p:spPr>
          <a:xfrm>
            <a:off x="755576" y="1844824"/>
            <a:ext cx="7632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755576" y="2708920"/>
            <a:ext cx="7632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755576" y="3573016"/>
            <a:ext cx="7632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755576" y="4471499"/>
            <a:ext cx="7632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5940152" y="404664"/>
            <a:ext cx="0" cy="60486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755576" y="5326147"/>
            <a:ext cx="7632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3203848" y="1844824"/>
            <a:ext cx="0" cy="46085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תמונה 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06852"/>
            <a:ext cx="2488500" cy="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תמונה 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45" y="2869574"/>
            <a:ext cx="2492692" cy="56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תמונה 3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2659158" cy="46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תמונה 3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687369"/>
            <a:ext cx="2664296" cy="46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תמונה 3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932" y="5462386"/>
            <a:ext cx="2522822" cy="55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תמונה 3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2460" y="2005425"/>
            <a:ext cx="2522823" cy="56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תמונה 4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2460" y="2870000"/>
            <a:ext cx="2522823" cy="55755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2" name="תמונה 4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22460" y="3734106"/>
            <a:ext cx="2522824" cy="55745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3" name="תמונה 4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10492" y="4638411"/>
            <a:ext cx="1826873" cy="56006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44" name="תמונה 4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22460" y="5445224"/>
            <a:ext cx="2522824" cy="57606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45" name="תמונה 44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2012503"/>
            <a:ext cx="2520280" cy="55240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46" name="תמונה 4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6176" y="2873199"/>
            <a:ext cx="1872209" cy="5558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7" name="תמונה 46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56176" y="3739272"/>
            <a:ext cx="2520280" cy="5538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8" name="תמונה 47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56176" y="4653136"/>
            <a:ext cx="2520280" cy="50691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9" name="תמונה 48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28184" y="5489112"/>
            <a:ext cx="1800200" cy="52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תמונה 49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56176" y="374770"/>
            <a:ext cx="2088108" cy="1326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00800" cy="93610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A specific enumerative question:</a:t>
            </a:r>
            <a:endParaRPr lang="he-IL" sz="28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1229891"/>
            <a:ext cx="7458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772816"/>
            <a:ext cx="1876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כותרת 1"/>
          <p:cNvSpPr txBox="1">
            <a:spLocks/>
          </p:cNvSpPr>
          <p:nvPr/>
        </p:nvSpPr>
        <p:spPr>
          <a:xfrm>
            <a:off x="971600" y="2132856"/>
            <a:ext cx="7200800" cy="108012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Surfaces of order </a:t>
            </a:r>
            <a:r>
              <a:rPr lang="en-US" sz="28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, vanishing to order </a:t>
            </a:r>
            <a:r>
              <a:rPr lang="en-US" sz="28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k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at some unspecified line. </a:t>
            </a:r>
            <a:endParaRPr kumimoji="0" lang="he-IL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971600" y="3068960"/>
            <a:ext cx="7200800" cy="108012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The dimension of the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moduli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space of such surfaces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(number of degrees of freedom) is   </a:t>
            </a:r>
            <a:endParaRPr kumimoji="0" lang="he-I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9808" y="3603496"/>
            <a:ext cx="29813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כותרת 1"/>
          <p:cNvSpPr txBox="1">
            <a:spLocks/>
          </p:cNvSpPr>
          <p:nvPr/>
        </p:nvSpPr>
        <p:spPr>
          <a:xfrm>
            <a:off x="971600" y="4005064"/>
            <a:ext cx="7200800" cy="108012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How many such surfaces pass through     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generic points? </a:t>
            </a:r>
            <a:endParaRPr kumimoji="0" lang="he-IL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156700"/>
            <a:ext cx="296196" cy="3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725144"/>
            <a:ext cx="3567113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960547"/>
            <a:ext cx="3600400" cy="134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4752528" cy="7920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Outline of the proof</a:t>
            </a:r>
            <a:endParaRPr lang="he-IL" sz="4000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971600" y="1556792"/>
            <a:ext cx="5976664" cy="100811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Describe the relevant polynomials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 a vector bundle over the space of lines.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340768"/>
            <a:ext cx="9429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971600" y="2636912"/>
            <a:ext cx="5184576" cy="100811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Express that vector bundle via more standard vector bundles.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6548" y="3573016"/>
            <a:ext cx="56938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כותרת 1"/>
          <p:cNvSpPr txBox="1">
            <a:spLocks/>
          </p:cNvSpPr>
          <p:nvPr/>
        </p:nvSpPr>
        <p:spPr>
          <a:xfrm>
            <a:off x="971600" y="4293096"/>
            <a:ext cx="6984776" cy="115212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Computation with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Chern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characters to get the numbers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00800" cy="93610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Some remarks on the answer:</a:t>
            </a:r>
            <a:endParaRPr lang="he-IL" sz="2800" b="1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645024"/>
            <a:ext cx="4376933" cy="194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מלבן 17"/>
          <p:cNvSpPr/>
          <p:nvPr/>
        </p:nvSpPr>
        <p:spPr>
          <a:xfrm>
            <a:off x="5481072" y="4297308"/>
            <a:ext cx="474340" cy="1821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0" name="מחבר חץ ישר 19"/>
          <p:cNvCxnSpPr/>
          <p:nvPr/>
        </p:nvCxnSpPr>
        <p:spPr>
          <a:xfrm flipH="1">
            <a:off x="5909692" y="2924944"/>
            <a:ext cx="45700" cy="1348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כותרת 1"/>
          <p:cNvSpPr txBox="1">
            <a:spLocks/>
          </p:cNvSpPr>
          <p:nvPr/>
        </p:nvSpPr>
        <p:spPr>
          <a:xfrm>
            <a:off x="4508376" y="2420888"/>
            <a:ext cx="4024064" cy="5676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question we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started with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5477624" y="4725144"/>
            <a:ext cx="474340" cy="1886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5978272" y="4941168"/>
            <a:ext cx="670560" cy="1859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6683092" y="5157192"/>
            <a:ext cx="727740" cy="1832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 </a:t>
            </a:r>
            <a:endParaRPr lang="he-IL" dirty="0"/>
          </a:p>
        </p:txBody>
      </p:sp>
      <p:sp>
        <p:nvSpPr>
          <p:cNvPr id="25" name="מלבן 24"/>
          <p:cNvSpPr/>
          <p:nvPr/>
        </p:nvSpPr>
        <p:spPr>
          <a:xfrm>
            <a:off x="7452320" y="5373216"/>
            <a:ext cx="727740" cy="1832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 </a:t>
            </a:r>
            <a:endParaRPr lang="he-IL" dirty="0"/>
          </a:p>
        </p:txBody>
      </p:sp>
      <p:sp>
        <p:nvSpPr>
          <p:cNvPr id="26" name="מלבן 25"/>
          <p:cNvSpPr/>
          <p:nvPr/>
        </p:nvSpPr>
        <p:spPr>
          <a:xfrm>
            <a:off x="5053196" y="4509120"/>
            <a:ext cx="402332" cy="1886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26"/>
          <p:cNvSpPr/>
          <p:nvPr/>
        </p:nvSpPr>
        <p:spPr>
          <a:xfrm>
            <a:off x="4716016" y="4293096"/>
            <a:ext cx="311656" cy="1886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1532594" cy="144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כותרת 1"/>
          <p:cNvSpPr txBox="1">
            <a:spLocks/>
          </p:cNvSpPr>
          <p:nvPr/>
        </p:nvSpPr>
        <p:spPr>
          <a:xfrm>
            <a:off x="1979712" y="3501008"/>
            <a:ext cx="1008112" cy="5040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Books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9" name="מחבר חץ ישר 28"/>
          <p:cNvCxnSpPr/>
          <p:nvPr/>
        </p:nvCxnSpPr>
        <p:spPr>
          <a:xfrm>
            <a:off x="2987824" y="3789040"/>
            <a:ext cx="1584176" cy="5040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מלבן 30"/>
          <p:cNvSpPr/>
          <p:nvPr/>
        </p:nvSpPr>
        <p:spPr>
          <a:xfrm>
            <a:off x="5045576" y="4300716"/>
            <a:ext cx="402332" cy="1886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00B050"/>
                </a:solidFill>
              </a:ln>
            </a:endParaRPr>
          </a:p>
        </p:txBody>
      </p:sp>
      <p:cxnSp>
        <p:nvCxnSpPr>
          <p:cNvPr id="32" name="מחבר חץ ישר 31"/>
          <p:cNvCxnSpPr/>
          <p:nvPr/>
        </p:nvCxnSpPr>
        <p:spPr>
          <a:xfrm>
            <a:off x="3654564" y="3183652"/>
            <a:ext cx="1368152" cy="108012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כותרת 1"/>
          <p:cNvSpPr txBox="1">
            <a:spLocks/>
          </p:cNvSpPr>
          <p:nvPr/>
        </p:nvSpPr>
        <p:spPr>
          <a:xfrm>
            <a:off x="2051720" y="2708920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Cubic scrolls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5053196" y="4077072"/>
            <a:ext cx="402332" cy="18862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00B050"/>
                </a:solidFill>
              </a:ln>
            </a:endParaRPr>
          </a:p>
        </p:txBody>
      </p:sp>
      <p:cxnSp>
        <p:nvCxnSpPr>
          <p:cNvPr id="37" name="מחבר חץ ישר 36"/>
          <p:cNvCxnSpPr/>
          <p:nvPr/>
        </p:nvCxnSpPr>
        <p:spPr>
          <a:xfrm>
            <a:off x="3995936" y="2060848"/>
            <a:ext cx="1080120" cy="2016224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כותרת 1"/>
          <p:cNvSpPr txBox="1">
            <a:spLocks/>
          </p:cNvSpPr>
          <p:nvPr/>
        </p:nvSpPr>
        <p:spPr>
          <a:xfrm>
            <a:off x="1907704" y="1628800"/>
            <a:ext cx="3456384" cy="5040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cubic surface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build="allAtOnce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build="allAtOnce"/>
      <p:bldP spid="31" grpId="0" animBg="1"/>
      <p:bldP spid="34" grpId="0" build="allAtOnce"/>
      <p:bldP spid="36" grpId="0" animBg="1"/>
      <p:bldP spid="3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/>
        </p:nvSpPr>
        <p:spPr>
          <a:xfrm>
            <a:off x="2699792" y="5517232"/>
            <a:ext cx="5688632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178621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Motivation: </a:t>
            </a:r>
            <a:br>
              <a:rPr lang="en-US" dirty="0" smtClean="0"/>
            </a:br>
            <a:r>
              <a:rPr lang="en-US" dirty="0" smtClean="0"/>
              <a:t>enumeration of rational curves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5576" y="1988840"/>
            <a:ext cx="7056784" cy="1080120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The space of rational curves of degree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 in a projective plane is of dimension </a:t>
            </a:r>
            <a:endParaRPr lang="he-IL" dirty="0" smtClean="0"/>
          </a:p>
          <a:p>
            <a:pPr algn="l">
              <a:buNone/>
            </a:pPr>
            <a:endParaRPr lang="he-IL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912203" y="2598155"/>
          <a:ext cx="1482024" cy="383282"/>
        </p:xfrm>
        <a:graphic>
          <a:graphicData uri="http://schemas.openxmlformats.org/presentationml/2006/ole">
            <p:oleObj spid="_x0000_s1026" name="Equation" r:id="rId3" imgW="736560" imgH="190440" progId="Equation.DSMT4">
              <p:embed/>
            </p:oleObj>
          </a:graphicData>
        </a:graphic>
      </p:graphicFrame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971600" y="3212976"/>
            <a:ext cx="7416824" cy="122413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number of rational curves of degree</a:t>
            </a:r>
            <a:r>
              <a:rPr lang="en-US" sz="3200" dirty="0" smtClean="0"/>
              <a:t> 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/>
              <a:t>  through given       generic points?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995735" y="3789040"/>
          <a:ext cx="288032" cy="360040"/>
        </p:xfrm>
        <a:graphic>
          <a:graphicData uri="http://schemas.openxmlformats.org/presentationml/2006/ole">
            <p:oleObj spid="_x0000_s1027" name="Equation" r:id="rId4" imgW="152280" imgH="190440" progId="Equation.DSMT4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827584" y="4437112"/>
          <a:ext cx="1412875" cy="1946275"/>
        </p:xfrm>
        <a:graphic>
          <a:graphicData uri="http://schemas.openxmlformats.org/presentationml/2006/ole">
            <p:oleObj spid="_x0000_s1028" name="Equation" r:id="rId5" imgW="749160" imgH="1028520" progId="Equation.DSMT4">
              <p:embed/>
            </p:oleObj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652935"/>
            <a:ext cx="5362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allAtOnce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/>
        </p:nvSpPr>
        <p:spPr>
          <a:xfrm>
            <a:off x="2699792" y="5517232"/>
            <a:ext cx="5688632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5040560" cy="92211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How was it done?</a:t>
            </a:r>
            <a:endParaRPr lang="he-IL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53725" y="1589736"/>
          <a:ext cx="669925" cy="479425"/>
        </p:xfrm>
        <a:graphic>
          <a:graphicData uri="http://schemas.openxmlformats.org/presentationml/2006/ole">
            <p:oleObj spid="_x0000_s2051" name="Equation" r:id="rId3" imgW="355320" imgH="253800" progId="Equation.DSMT4">
              <p:embed/>
            </p:oleObj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652935"/>
            <a:ext cx="5362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מציין מיקום תוכן 2"/>
          <p:cNvSpPr>
            <a:spLocks noGrp="1"/>
          </p:cNvSpPr>
          <p:nvPr>
            <p:ph idx="1"/>
          </p:nvPr>
        </p:nvSpPr>
        <p:spPr>
          <a:xfrm>
            <a:off x="971600" y="1277073"/>
            <a:ext cx="5904656" cy="792088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400" dirty="0" smtClean="0"/>
              <a:t>1. Consider a </a:t>
            </a:r>
            <a:r>
              <a:rPr lang="en-US" sz="2400" dirty="0" err="1" smtClean="0"/>
              <a:t>moduli</a:t>
            </a:r>
            <a:r>
              <a:rPr lang="en-US" sz="2400" dirty="0" smtClean="0"/>
              <a:t> space of configurations of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/>
              <a:t>  marked points on a projective line</a:t>
            </a:r>
            <a:endParaRPr lang="he-IL" sz="2400" dirty="0" smtClean="0"/>
          </a:p>
          <a:p>
            <a:pPr algn="l">
              <a:buNone/>
            </a:pPr>
            <a:endParaRPr lang="he-IL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030238"/>
            <a:ext cx="1434620" cy="95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5906900" y="2102413"/>
          <a:ext cx="693738" cy="550863"/>
        </p:xfrm>
        <a:graphic>
          <a:graphicData uri="http://schemas.openxmlformats.org/presentationml/2006/ole">
            <p:oleObj spid="_x0000_s2055" name="Equation" r:id="rId6" imgW="368280" imgH="291960" progId="Equation.DSMT4">
              <p:embed/>
            </p:oleObj>
          </a:graphicData>
        </a:graphic>
      </p:graphicFrame>
      <p:sp>
        <p:nvSpPr>
          <p:cNvPr id="15" name="מציין מיקום תוכן 2"/>
          <p:cNvSpPr txBox="1">
            <a:spLocks/>
          </p:cNvSpPr>
          <p:nvPr/>
        </p:nvSpPr>
        <p:spPr>
          <a:xfrm>
            <a:off x="971600" y="2132856"/>
            <a:ext cx="5904656" cy="57606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Compactify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in a correct way to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get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988840"/>
            <a:ext cx="1712218" cy="91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מציין מיקום תוכן 2"/>
          <p:cNvSpPr txBox="1">
            <a:spLocks/>
          </p:cNvSpPr>
          <p:nvPr/>
        </p:nvSpPr>
        <p:spPr>
          <a:xfrm>
            <a:off x="971600" y="2780928"/>
            <a:ext cx="6408712" cy="86409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We get a compact smooth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algebrai</a:t>
            </a:r>
            <a:r>
              <a:rPr lang="en-US" sz="2400" dirty="0" smtClean="0"/>
              <a:t>c variety! </a:t>
            </a:r>
            <a:r>
              <a:rPr lang="he-IL" sz="2400" dirty="0" smtClean="0"/>
              <a:t>.</a:t>
            </a:r>
            <a:r>
              <a:rPr lang="en-US" sz="2400" dirty="0" smtClean="0"/>
              <a:t>Describe its </a:t>
            </a:r>
            <a:r>
              <a:rPr lang="en-US" sz="2400" dirty="0" err="1" smtClean="0"/>
              <a:t>cohomology</a:t>
            </a:r>
            <a:r>
              <a:rPr lang="en-US" sz="2400" dirty="0" smtClean="0"/>
              <a:t> ring / intersection theory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מציין מיקום תוכן 2"/>
          <p:cNvSpPr txBox="1">
            <a:spLocks/>
          </p:cNvSpPr>
          <p:nvPr/>
        </p:nvSpPr>
        <p:spPr>
          <a:xfrm>
            <a:off x="971600" y="3717032"/>
            <a:ext cx="7776864" cy="1008112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Consider a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space of pairs: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</a:t>
            </a:r>
            <a:r>
              <a:rPr lang="en-US" sz="2200" dirty="0" smtClean="0"/>
              <a:t>, and                          of given degree 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dirty="0" smtClean="0"/>
              <a:t>.  This space                        is a projective variety.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he-IL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57" name="Object 3"/>
          <p:cNvGraphicFramePr>
            <a:graphicFrameLocks noChangeAspect="1"/>
          </p:cNvGraphicFramePr>
          <p:nvPr/>
        </p:nvGraphicFramePr>
        <p:xfrm>
          <a:off x="5184126" y="3639669"/>
          <a:ext cx="1124380" cy="498289"/>
        </p:xfrm>
        <a:graphic>
          <a:graphicData uri="http://schemas.openxmlformats.org/presentationml/2006/ole">
            <p:oleObj spid="_x0000_s2057" name="Equation" r:id="rId8" imgW="660240" imgH="291960" progId="Equation.DSMT4">
              <p:embed/>
            </p:oleObj>
          </a:graphicData>
        </a:graphic>
      </p:graphicFrame>
      <p:graphicFrame>
        <p:nvGraphicFramePr>
          <p:cNvPr id="2058" name="Object 3"/>
          <p:cNvGraphicFramePr>
            <a:graphicFrameLocks noChangeAspect="1"/>
          </p:cNvGraphicFramePr>
          <p:nvPr/>
        </p:nvGraphicFramePr>
        <p:xfrm>
          <a:off x="6948264" y="3657598"/>
          <a:ext cx="1412468" cy="464473"/>
        </p:xfrm>
        <a:graphic>
          <a:graphicData uri="http://schemas.openxmlformats.org/presentationml/2006/ole">
            <p:oleObj spid="_x0000_s2058" name="Equation" r:id="rId9" imgW="812520" imgH="266400" progId="Equation.DSMT4">
              <p:embed/>
            </p:oleObj>
          </a:graphicData>
        </a:graphic>
      </p:graphicFrame>
      <p:graphicFrame>
        <p:nvGraphicFramePr>
          <p:cNvPr id="2060" name="Object 3"/>
          <p:cNvGraphicFramePr>
            <a:graphicFrameLocks noChangeAspect="1"/>
          </p:cNvGraphicFramePr>
          <p:nvPr/>
        </p:nvGraphicFramePr>
        <p:xfrm>
          <a:off x="4487553" y="3980786"/>
          <a:ext cx="1388212" cy="504133"/>
        </p:xfrm>
        <a:graphic>
          <a:graphicData uri="http://schemas.openxmlformats.org/presentationml/2006/ole">
            <p:oleObj spid="_x0000_s2060" name="Equation" r:id="rId10" imgW="876240" imgH="317160" progId="Equation.DSMT4">
              <p:embed/>
            </p:oleObj>
          </a:graphicData>
        </a:graphic>
      </p:graphicFrame>
      <p:sp>
        <p:nvSpPr>
          <p:cNvPr id="23" name="מציין מיקום תוכן 2"/>
          <p:cNvSpPr txBox="1">
            <a:spLocks/>
          </p:cNvSpPr>
          <p:nvPr/>
        </p:nvSpPr>
        <p:spPr>
          <a:xfrm>
            <a:off x="971600" y="4797152"/>
            <a:ext cx="7416824" cy="576064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5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en-US" sz="2400" dirty="0" smtClean="0"/>
              <a:t>Use intersection theory on                         to get the formula 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61" name="Object 3"/>
          <p:cNvGraphicFramePr>
            <a:graphicFrameLocks noChangeAspect="1"/>
          </p:cNvGraphicFramePr>
          <p:nvPr/>
        </p:nvGraphicFramePr>
        <p:xfrm>
          <a:off x="4402420" y="4763900"/>
          <a:ext cx="1490663" cy="541337"/>
        </p:xfrm>
        <a:graphic>
          <a:graphicData uri="http://schemas.openxmlformats.org/presentationml/2006/ole">
            <p:oleObj spid="_x0000_s2061" name="Equation" r:id="rId11" imgW="876240" imgH="317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5" grpId="0"/>
      <p:bldP spid="17" grpId="0" build="p" bldLvl="2"/>
      <p:bldP spid="1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/>
        </p:nvSpPr>
        <p:spPr>
          <a:xfrm>
            <a:off x="2699792" y="5517232"/>
            <a:ext cx="5688632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5040560" cy="149817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But where do nodal curves come from?</a:t>
            </a:r>
            <a:endParaRPr lang="he-IL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53725" y="1589736"/>
          <a:ext cx="669925" cy="479425"/>
        </p:xfrm>
        <a:graphic>
          <a:graphicData uri="http://schemas.openxmlformats.org/presentationml/2006/ole">
            <p:oleObj spid="_x0000_s3074" name="Equation" r:id="rId3" imgW="355320" imgH="253800" progId="Equation.DSMT4">
              <p:embed/>
            </p:oleObj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652935"/>
            <a:ext cx="5362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030238"/>
            <a:ext cx="1434620" cy="95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5906900" y="2102413"/>
          <a:ext cx="693738" cy="550863"/>
        </p:xfrm>
        <a:graphic>
          <a:graphicData uri="http://schemas.openxmlformats.org/presentationml/2006/ole">
            <p:oleObj spid="_x0000_s3075" name="Equation" r:id="rId6" imgW="368280" imgH="291960" progId="Equation.DSMT4">
              <p:embed/>
            </p:oleObj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988840"/>
            <a:ext cx="1712218" cy="91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Kanevsky\gebras\quadric_degenerate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54" y="2748729"/>
            <a:ext cx="5168206" cy="2552479"/>
          </a:xfrm>
          <a:prstGeom prst="rect">
            <a:avLst/>
          </a:prstGeom>
          <a:noFill/>
        </p:spPr>
      </p:pic>
      <p:sp>
        <p:nvSpPr>
          <p:cNvPr id="20" name="מלבן 19"/>
          <p:cNvSpPr/>
          <p:nvPr/>
        </p:nvSpPr>
        <p:spPr>
          <a:xfrm>
            <a:off x="5868144" y="2708920"/>
            <a:ext cx="288032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6864" cy="230425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Similar problem for surfaces – </a:t>
            </a:r>
            <a:br>
              <a:rPr lang="en-US" dirty="0" smtClean="0"/>
            </a:br>
            <a:r>
              <a:rPr lang="en-US" dirty="0" smtClean="0"/>
              <a:t>to enumerate all kinds of rational surfaces in </a:t>
            </a:r>
            <a:endParaRPr lang="he-IL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491880" y="2005466"/>
          <a:ext cx="792088" cy="792088"/>
        </p:xfrm>
        <a:graphic>
          <a:graphicData uri="http://schemas.openxmlformats.org/presentationml/2006/ole">
            <p:oleObj spid="_x0000_s4098" name="Equation" r:id="rId3" imgW="215640" imgH="215640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27113" y="2924175"/>
          <a:ext cx="3921125" cy="2187575"/>
        </p:xfrm>
        <a:graphic>
          <a:graphicData uri="http://schemas.openxmlformats.org/presentationml/2006/ole">
            <p:oleObj spid="_x0000_s4099" name="Equation" r:id="rId4" imgW="3187440" imgH="1777680" progId="Equation.DSMT4">
              <p:embed/>
            </p:oleObj>
          </a:graphicData>
        </a:graphic>
      </p:graphicFrame>
      <p:sp>
        <p:nvSpPr>
          <p:cNvPr id="7" name="כותרת 1"/>
          <p:cNvSpPr txBox="1">
            <a:spLocks/>
          </p:cNvSpPr>
          <p:nvPr/>
        </p:nvSpPr>
        <p:spPr>
          <a:xfrm>
            <a:off x="3923928" y="3035708"/>
            <a:ext cx="4608512" cy="57606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 given number/type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basepoints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971600" y="5157192"/>
            <a:ext cx="7344816" cy="936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 step: to find a good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moduli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space for configurations of points in projective plane (up to equivalence by projective transformations). 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64896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Wish list for the “good” </a:t>
            </a:r>
            <a:r>
              <a:rPr lang="en-US" dirty="0" err="1" smtClean="0"/>
              <a:t>moduli</a:t>
            </a:r>
            <a:r>
              <a:rPr lang="en-US" dirty="0" smtClean="0"/>
              <a:t> space:</a:t>
            </a:r>
            <a:endParaRPr lang="he-IL" dirty="0"/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122413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/>
              <a:t>1. Generic configurations of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/>
              <a:t>  marked points in projective plane, modulo equivalence by projective transformations, being a dense open subset.</a:t>
            </a:r>
            <a:endParaRPr lang="he-IL" sz="2400" dirty="0" smtClean="0"/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899592" y="292494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</a:t>
            </a:r>
            <a:r>
              <a:rPr lang="en-US" sz="2400" dirty="0" smtClean="0"/>
              <a:t>l things added to account for degenerations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907905" y="3501008"/>
            <a:ext cx="7344816" cy="9361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Smooth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compact projective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algebrai</a:t>
            </a:r>
            <a:r>
              <a:rPr lang="en-US" sz="2400" dirty="0" smtClean="0"/>
              <a:t>c variety              (we want to do intersection theory!)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מציין מיקום תוכן 2"/>
          <p:cNvSpPr txBox="1">
            <a:spLocks/>
          </p:cNvSpPr>
          <p:nvPr/>
        </p:nvSpPr>
        <p:spPr>
          <a:xfrm>
            <a:off x="899592" y="4437112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Extend or generalize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lang="en-US" sz="2400" noProof="0" dirty="0" smtClean="0"/>
              <a:t>in some natural way.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878263" y="4390305"/>
          <a:ext cx="693737" cy="550863"/>
        </p:xfrm>
        <a:graphic>
          <a:graphicData uri="http://schemas.openxmlformats.org/presentationml/2006/ole">
            <p:oleObj spid="_x0000_s5122" name="Equation" r:id="rId3" imgW="36828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064896" cy="936104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Kapranov’s</a:t>
            </a:r>
            <a:r>
              <a:rPr lang="en-US" sz="3200" dirty="0" smtClean="0"/>
              <a:t> “Chow quotients of </a:t>
            </a:r>
            <a:r>
              <a:rPr lang="en-US" sz="3200" dirty="0" err="1" smtClean="0">
                <a:solidFill>
                  <a:schemeClr val="tx2"/>
                </a:solidFill>
              </a:rPr>
              <a:t>Grassmanians</a:t>
            </a:r>
            <a:r>
              <a:rPr lang="en-US" sz="3200" dirty="0" smtClean="0"/>
              <a:t>”</a:t>
            </a:r>
            <a:endParaRPr lang="he-IL" sz="3200" dirty="0"/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971600" y="1772816"/>
            <a:ext cx="4032448" cy="792088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a complex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projectiv</a:t>
            </a:r>
            <a:r>
              <a:rPr lang="en-US" sz="2400" dirty="0" smtClean="0"/>
              <a:t>e variety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kumimoji="0" lang="he-IL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מחבר ישר 10"/>
          <p:cNvCxnSpPr/>
          <p:nvPr/>
        </p:nvCxnSpPr>
        <p:spPr>
          <a:xfrm>
            <a:off x="5004048" y="1772816"/>
            <a:ext cx="0" cy="13681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מציין מיקום תוכן 2"/>
          <p:cNvSpPr txBox="1">
            <a:spLocks/>
          </p:cNvSpPr>
          <p:nvPr/>
        </p:nvSpPr>
        <p:spPr>
          <a:xfrm>
            <a:off x="5148064" y="1753110"/>
            <a:ext cx="3384376" cy="830844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example, configurations of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marked points in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668907" y="2103959"/>
          <a:ext cx="334672" cy="335979"/>
        </p:xfrm>
        <a:graphic>
          <a:graphicData uri="http://schemas.openxmlformats.org/presentationml/2006/ole">
            <p:oleObj spid="_x0000_s6147" name="Equation" r:id="rId3" imgW="215640" imgH="215640" progId="Equation.DSMT4">
              <p:embed/>
            </p:oleObj>
          </a:graphicData>
        </a:graphic>
      </p:graphicFrame>
      <p:sp>
        <p:nvSpPr>
          <p:cNvPr id="13" name="מציין מיקום תוכן 2"/>
          <p:cNvSpPr txBox="1">
            <a:spLocks/>
          </p:cNvSpPr>
          <p:nvPr/>
        </p:nvSpPr>
        <p:spPr>
          <a:xfrm>
            <a:off x="971600" y="2708920"/>
            <a:ext cx="4032448" cy="5040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Algebraic group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/>
              <a:t>acting on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מציין מיקום תוכן 2"/>
          <p:cNvSpPr txBox="1">
            <a:spLocks/>
          </p:cNvSpPr>
          <p:nvPr/>
        </p:nvSpPr>
        <p:spPr>
          <a:xfrm>
            <a:off x="5148064" y="2708920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Projectiv</a:t>
            </a:r>
            <a:r>
              <a:rPr lang="en-US" sz="2400" dirty="0" smtClean="0">
                <a:solidFill>
                  <a:schemeClr val="tx2"/>
                </a:solidFill>
              </a:rPr>
              <a:t>e transformations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מציין מיקום תוכן 2"/>
          <p:cNvSpPr txBox="1">
            <a:spLocks/>
          </p:cNvSpPr>
          <p:nvPr/>
        </p:nvSpPr>
        <p:spPr>
          <a:xfrm>
            <a:off x="971600" y="3356992"/>
            <a:ext cx="6480720" cy="5040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closure of each orbit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gives </a:t>
            </a:r>
            <a:r>
              <a:rPr lang="en-US" sz="2400" dirty="0" smtClean="0"/>
              <a:t>an algebraic cycle.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מציין מיקום תוכן 2"/>
          <p:cNvSpPr txBox="1">
            <a:spLocks/>
          </p:cNvSpPr>
          <p:nvPr/>
        </p:nvSpPr>
        <p:spPr>
          <a:xfrm>
            <a:off x="971600" y="3861048"/>
            <a:ext cx="7200800" cy="792088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closure of generic orbit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gives </a:t>
            </a:r>
            <a:r>
              <a:rPr lang="en-US" sz="2400" dirty="0" smtClean="0"/>
              <a:t>an algebraic cycle of a specific homological class.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מציין מיקום תוכן 2"/>
          <p:cNvSpPr txBox="1">
            <a:spLocks/>
          </p:cNvSpPr>
          <p:nvPr/>
        </p:nvSpPr>
        <p:spPr>
          <a:xfrm>
            <a:off x="971600" y="4653136"/>
            <a:ext cx="7344816" cy="72008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en-US" sz="2000" b="1" dirty="0" err="1" smtClean="0"/>
              <a:t>Thm</a:t>
            </a:r>
            <a:r>
              <a:rPr lang="en-US" sz="2000" b="1" dirty="0" smtClean="0"/>
              <a:t>.</a:t>
            </a:r>
            <a:r>
              <a:rPr lang="en-US" sz="2000" dirty="0" smtClean="0"/>
              <a:t> Algebraic varieties representing a specific homology class   form a projective algebraic variety - Chow variety</a:t>
            </a:r>
            <a:endParaRPr kumimoji="0" lang="he-I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171416" y="5020796"/>
          <a:ext cx="883989" cy="338028"/>
        </p:xfrm>
        <a:graphic>
          <a:graphicData uri="http://schemas.openxmlformats.org/presentationml/2006/ole">
            <p:oleObj spid="_x0000_s6148" name="Equation" r:id="rId4" imgW="698400" imgH="266400" progId="Equation.DSMT4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620272" y="4740384"/>
          <a:ext cx="192088" cy="242887"/>
        </p:xfrm>
        <a:graphic>
          <a:graphicData uri="http://schemas.openxmlformats.org/presentationml/2006/ole">
            <p:oleObj spid="_x0000_s6149" name="Equation" r:id="rId5" imgW="152280" imgH="190440" progId="Equation.DSMT4">
              <p:embed/>
            </p:oleObj>
          </a:graphicData>
        </a:graphic>
      </p:graphicFrame>
      <p:sp>
        <p:nvSpPr>
          <p:cNvPr id="21" name="מציין מיקום תוכן 2"/>
          <p:cNvSpPr txBox="1">
            <a:spLocks/>
          </p:cNvSpPr>
          <p:nvPr/>
        </p:nvSpPr>
        <p:spPr>
          <a:xfrm>
            <a:off x="971600" y="5373216"/>
            <a:ext cx="4968552" cy="86409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closure of the set </a:t>
            </a:r>
            <a:r>
              <a:rPr lang="en-US" sz="2400" dirty="0" smtClean="0"/>
              <a:t>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generic orbits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Chow variety is the Chow quotient. 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6660232" y="5553075"/>
          <a:ext cx="1131887" cy="396875"/>
        </p:xfrm>
        <a:graphic>
          <a:graphicData uri="http://schemas.openxmlformats.org/presentationml/2006/ole">
            <p:oleObj spid="_x0000_s6150" name="Equation" r:id="rId6" imgW="54576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build="p"/>
      <p:bldP spid="13" grpId="0" build="p"/>
      <p:bldP spid="14" grpId="0" build="p"/>
      <p:bldP spid="16" grpId="0" build="p"/>
      <p:bldP spid="17" grpId="0" build="p"/>
      <p:bldP spid="18" grpId="0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Kanevsky\gebras\dege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808038"/>
            <a:ext cx="3638550" cy="1552575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24744"/>
            <a:ext cx="1466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Kanevsky\gebras\degen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931393"/>
            <a:ext cx="5019675" cy="200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971600" y="908720"/>
            <a:ext cx="7200800" cy="352839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Unlike some other well-known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moduli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spaces for configurations of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 marked points in projective planes,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Kapranov’s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“Chow quotients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Grassmanians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” satisfies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almost all requirements from our wish list.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But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971600" y="3573016"/>
            <a:ext cx="7200800" cy="208823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C00000"/>
                </a:solidFill>
              </a:rPr>
              <a:t>…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even the configurations of as few as 6 points in the projective plane </a:t>
            </a:r>
            <a:r>
              <a:rPr lang="en-US" sz="3200" dirty="0" smtClean="0"/>
              <a:t>(we call it </a:t>
            </a:r>
            <a:r>
              <a:rPr lang="he-IL" sz="3200" dirty="0" smtClean="0">
                <a:solidFill>
                  <a:srgbClr val="C00000"/>
                </a:solidFill>
              </a:rPr>
              <a:t>.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 smtClean="0"/>
              <a:t>)</a:t>
            </a:r>
            <a:r>
              <a:rPr lang="en-US" sz="3200" dirty="0" smtClean="0">
                <a:solidFill>
                  <a:srgbClr val="C00000"/>
                </a:solidFill>
              </a:rPr>
              <a:t> is not a smooth variety</a:t>
            </a:r>
            <a:endParaRPr lang="he-IL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4739</TotalTime>
  <Words>575</Words>
  <Application>Microsoft Office PowerPoint</Application>
  <PresentationFormat>‫הצגה על המסך (4:3)</PresentationFormat>
  <Paragraphs>65</Paragraphs>
  <Slides>18</Slides>
  <Notes>1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0" baseType="lpstr">
      <vt:lpstr>ערכת נושא של Office</vt:lpstr>
      <vt:lpstr>Equation</vt:lpstr>
      <vt:lpstr>Enumeration of rational surfaces and moduli spaces of configurations of points in  the projective plane</vt:lpstr>
      <vt:lpstr>Motivation:  enumeration of rational curves</vt:lpstr>
      <vt:lpstr>How was it done?</vt:lpstr>
      <vt:lpstr>But where do nodal curves come from?</vt:lpstr>
      <vt:lpstr>Similar problem for surfaces –  to enumerate all kinds of rational surfaces in </vt:lpstr>
      <vt:lpstr>Wish list for the “good” moduli space:</vt:lpstr>
      <vt:lpstr>Kapranov’s “Chow quotients of Grassmanians”</vt:lpstr>
      <vt:lpstr>שקופית 8</vt:lpstr>
      <vt:lpstr>       … even the configurations of as few as 6 points in the projective plane (we call it .Y6) is not a smooth variety</vt:lpstr>
      <vt:lpstr>A singular point in Y6</vt:lpstr>
      <vt:lpstr>A new moduli space based on Chow quotient</vt:lpstr>
      <vt:lpstr>שקופית 12</vt:lpstr>
      <vt:lpstr>שקופית 13</vt:lpstr>
      <vt:lpstr>שקופית 14</vt:lpstr>
      <vt:lpstr>שקופית 15</vt:lpstr>
      <vt:lpstr>A specific enumerative question:</vt:lpstr>
      <vt:lpstr>Outline of the proof</vt:lpstr>
      <vt:lpstr>Some remarks on the answer: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Enumeration of rational surfaces and moduli spaces of configurations of points in  the projective plane</dc:title>
  <dc:creator>HP</dc:creator>
  <cp:lastModifiedBy>HP</cp:lastModifiedBy>
  <cp:revision>12</cp:revision>
  <dcterms:created xsi:type="dcterms:W3CDTF">2021-05-18T14:50:39Z</dcterms:created>
  <dcterms:modified xsi:type="dcterms:W3CDTF">2021-05-26T10:12:21Z</dcterms:modified>
</cp:coreProperties>
</file>