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7"/>
  </p:notesMasterIdLst>
  <p:handoutMasterIdLst>
    <p:handoutMasterId r:id="rId48"/>
  </p:handoutMasterIdLst>
  <p:sldIdLst>
    <p:sldId id="256" r:id="rId2"/>
    <p:sldId id="359" r:id="rId3"/>
    <p:sldId id="360" r:id="rId4"/>
    <p:sldId id="361" r:id="rId5"/>
    <p:sldId id="362" r:id="rId6"/>
    <p:sldId id="363" r:id="rId7"/>
    <p:sldId id="364" r:id="rId8"/>
    <p:sldId id="365" r:id="rId9"/>
    <p:sldId id="366" r:id="rId10"/>
    <p:sldId id="367" r:id="rId11"/>
    <p:sldId id="368" r:id="rId12"/>
    <p:sldId id="370" r:id="rId13"/>
    <p:sldId id="403" r:id="rId14"/>
    <p:sldId id="371" r:id="rId15"/>
    <p:sldId id="372" r:id="rId16"/>
    <p:sldId id="373" r:id="rId17"/>
    <p:sldId id="374" r:id="rId18"/>
    <p:sldId id="375" r:id="rId19"/>
    <p:sldId id="376" r:id="rId20"/>
    <p:sldId id="377" r:id="rId21"/>
    <p:sldId id="378" r:id="rId22"/>
    <p:sldId id="379" r:id="rId23"/>
    <p:sldId id="380" r:id="rId24"/>
    <p:sldId id="391" r:id="rId25"/>
    <p:sldId id="381" r:id="rId26"/>
    <p:sldId id="382" r:id="rId27"/>
    <p:sldId id="383" r:id="rId28"/>
    <p:sldId id="384" r:id="rId29"/>
    <p:sldId id="385" r:id="rId30"/>
    <p:sldId id="386" r:id="rId31"/>
    <p:sldId id="387" r:id="rId32"/>
    <p:sldId id="388" r:id="rId33"/>
    <p:sldId id="389" r:id="rId34"/>
    <p:sldId id="390" r:id="rId35"/>
    <p:sldId id="392" r:id="rId36"/>
    <p:sldId id="393" r:id="rId37"/>
    <p:sldId id="394" r:id="rId38"/>
    <p:sldId id="395" r:id="rId39"/>
    <p:sldId id="396" r:id="rId40"/>
    <p:sldId id="400" r:id="rId41"/>
    <p:sldId id="397" r:id="rId42"/>
    <p:sldId id="398" r:id="rId43"/>
    <p:sldId id="401" r:id="rId44"/>
    <p:sldId id="402" r:id="rId45"/>
    <p:sldId id="399" r:id="rId46"/>
  </p:sldIdLst>
  <p:sldSz cx="9144000" cy="6858000" type="screen4x3"/>
  <p:notesSz cx="9928225" cy="6797675"/>
  <p:embeddedFontLst>
    <p:embeddedFont>
      <p:font typeface="Lucida Sans Unicode" panose="020B0602030504020204" pitchFamily="34" charset="0"/>
      <p:regular r:id="rId49"/>
    </p:embeddedFont>
    <p:embeddedFont>
      <p:font typeface="CMEX10" panose="020B0500000000000000" pitchFamily="34" charset="0"/>
      <p:regular r:id="rId50"/>
    </p:embeddedFont>
    <p:embeddedFont>
      <p:font typeface="CMSY7" panose="020B0500000000000000" pitchFamily="34" charset="0"/>
      <p:regular r:id="rId51"/>
    </p:embeddedFont>
    <p:embeddedFont>
      <p:font typeface="CMR7" panose="020B0500000000000000" pitchFamily="34" charset="0"/>
      <p:regular r:id="rId52"/>
    </p:embeddedFont>
    <p:embeddedFont>
      <p:font typeface="Wingdings 3" panose="05040102010807070707" pitchFamily="18" charset="2"/>
      <p:regular r:id="rId53"/>
    </p:embeddedFont>
    <p:embeddedFont>
      <p:font typeface="CMMI5" panose="020B0500000000000000" pitchFamily="34" charset="0"/>
      <p:regular r:id="rId54"/>
    </p:embeddedFont>
    <p:embeddedFont>
      <p:font typeface="CMMI7" panose="020B0500000000000000" pitchFamily="34" charset="0"/>
      <p:regular r:id="rId55"/>
    </p:embeddedFont>
    <p:embeddedFont>
      <p:font typeface="Verdana" panose="020B0604030504040204" pitchFamily="34" charset="0"/>
      <p:regular r:id="rId56"/>
      <p:bold r:id="rId57"/>
      <p:italic r:id="rId58"/>
      <p:boldItalic r:id="rId59"/>
    </p:embeddedFont>
    <p:embeddedFont>
      <p:font typeface="CMSY10ORIG" panose="020B0500000000000000" pitchFamily="34" charset="0"/>
      <p:regular r:id="rId60"/>
    </p:embeddedFont>
    <p:embeddedFont>
      <p:font typeface="CMMI10" panose="020B0500000000000000" pitchFamily="34" charset="0"/>
      <p:regular r:id="rId61"/>
    </p:embeddedFont>
    <p:embeddedFont>
      <p:font typeface="Wingdings 2" panose="05020102010507070707" pitchFamily="18" charset="2"/>
      <p:regular r:id="rId62"/>
    </p:embeddedFont>
    <p:embeddedFont>
      <p:font typeface="Comic Sans MS" panose="030F0702030302020204" pitchFamily="66" charset="0"/>
      <p:regular r:id="rId63"/>
      <p:bold r:id="rId64"/>
    </p:embeddedFont>
    <p:embeddedFont>
      <p:font typeface="Arial Narrow" panose="020B0606020202030204" pitchFamily="34" charset="0"/>
      <p:regular r:id="rId65"/>
      <p:bold r:id="rId66"/>
      <p:italic r:id="rId67"/>
      <p:boldItalic r:id="rId68"/>
    </p:embeddedFont>
    <p:embeddedFont>
      <p:font typeface="Cambria Math" panose="02040503050406030204" pitchFamily="18" charset="0"/>
      <p:regular r:id="rId69"/>
    </p:embeddedFont>
    <p:embeddedFont>
      <p:font typeface="Calibri" panose="020F0502020204030204" pitchFamily="34" charset="0"/>
      <p:regular r:id="rId70"/>
      <p:bold r:id="rId71"/>
      <p:italic r:id="rId72"/>
      <p:boldItalic r:id="rId73"/>
    </p:embeddedFont>
    <p:embeddedFont>
      <p:font typeface="cmsy10" panose="020B0500000000000000" pitchFamily="34" charset="0"/>
      <p:regular r:id="rId74"/>
    </p:embeddedFont>
    <p:embeddedFont>
      <p:font typeface="MT Extra" panose="05050102010205020202" pitchFamily="18" charset="2"/>
      <p:regular r:id="rId75"/>
    </p:embeddedFont>
    <p:embeddedFont>
      <p:font typeface="CMR10" panose="020B0500000000000000" pitchFamily="34" charset="0"/>
      <p:regular r:id="rId76"/>
    </p:embeddedFont>
  </p:embeddedFontLst>
  <p:custDataLst>
    <p:tags r:id="rId77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57" autoAdjust="0"/>
    <p:restoredTop sz="94660"/>
  </p:normalViewPr>
  <p:slideViewPr>
    <p:cSldViewPr>
      <p:cViewPr>
        <p:scale>
          <a:sx n="118" d="100"/>
          <a:sy n="118" d="100"/>
        </p:scale>
        <p:origin x="-756" y="3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2.fntdata"/><Relationship Id="rId55" Type="http://schemas.openxmlformats.org/officeDocument/2006/relationships/font" Target="fonts/font7.fntdata"/><Relationship Id="rId63" Type="http://schemas.openxmlformats.org/officeDocument/2006/relationships/font" Target="fonts/font15.fntdata"/><Relationship Id="rId68" Type="http://schemas.openxmlformats.org/officeDocument/2006/relationships/font" Target="fonts/font20.fntdata"/><Relationship Id="rId76" Type="http://schemas.openxmlformats.org/officeDocument/2006/relationships/font" Target="fonts/font28.fntdata"/><Relationship Id="rId7" Type="http://schemas.openxmlformats.org/officeDocument/2006/relationships/slide" Target="slides/slide6.xml"/><Relationship Id="rId71" Type="http://schemas.openxmlformats.org/officeDocument/2006/relationships/font" Target="fonts/font2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5.fntdata"/><Relationship Id="rId58" Type="http://schemas.openxmlformats.org/officeDocument/2006/relationships/font" Target="fonts/font10.fntdata"/><Relationship Id="rId66" Type="http://schemas.openxmlformats.org/officeDocument/2006/relationships/font" Target="fonts/font18.fntdata"/><Relationship Id="rId74" Type="http://schemas.openxmlformats.org/officeDocument/2006/relationships/font" Target="fonts/font26.fntdata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4.fntdata"/><Relationship Id="rId60" Type="http://schemas.openxmlformats.org/officeDocument/2006/relationships/font" Target="fonts/font12.fntdata"/><Relationship Id="rId65" Type="http://schemas.openxmlformats.org/officeDocument/2006/relationships/font" Target="fonts/font17.fntdata"/><Relationship Id="rId73" Type="http://schemas.openxmlformats.org/officeDocument/2006/relationships/font" Target="fonts/font25.fntdata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56" Type="http://schemas.openxmlformats.org/officeDocument/2006/relationships/font" Target="fonts/font8.fntdata"/><Relationship Id="rId64" Type="http://schemas.openxmlformats.org/officeDocument/2006/relationships/font" Target="fonts/font16.fntdata"/><Relationship Id="rId69" Type="http://schemas.openxmlformats.org/officeDocument/2006/relationships/font" Target="fonts/font21.fntdata"/><Relationship Id="rId77" Type="http://schemas.openxmlformats.org/officeDocument/2006/relationships/tags" Target="tags/tag1.xml"/><Relationship Id="rId8" Type="http://schemas.openxmlformats.org/officeDocument/2006/relationships/slide" Target="slides/slide7.xml"/><Relationship Id="rId51" Type="http://schemas.openxmlformats.org/officeDocument/2006/relationships/font" Target="fonts/font3.fntdata"/><Relationship Id="rId72" Type="http://schemas.openxmlformats.org/officeDocument/2006/relationships/font" Target="fonts/font24.fntdata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1.fntdata"/><Relationship Id="rId67" Type="http://schemas.openxmlformats.org/officeDocument/2006/relationships/font" Target="fonts/font19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6.fntdata"/><Relationship Id="rId62" Type="http://schemas.openxmlformats.org/officeDocument/2006/relationships/font" Target="fonts/font14.fntdata"/><Relationship Id="rId70" Type="http://schemas.openxmlformats.org/officeDocument/2006/relationships/font" Target="fonts/font22.fntdata"/><Relationship Id="rId75" Type="http://schemas.openxmlformats.org/officeDocument/2006/relationships/font" Target="fonts/font2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.fntdata"/><Relationship Id="rId57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2594" y="0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03919E-CB10-4250-A862-0326E7303F4B}" type="datetimeFigureOut">
              <a:rPr lang="en-US" smtClean="0"/>
              <a:t>12/17/2014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2594" y="6456378"/>
            <a:ext cx="4303313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58DA18-4622-466F-9499-D7719AC6AD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8751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3698" y="0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92645F-6957-460C-86EE-9C354135D98C}" type="datetimeFigureOut">
              <a:rPr lang="en-US" smtClean="0"/>
              <a:pPr/>
              <a:t>12/17/2014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823" y="3228896"/>
            <a:ext cx="7942580" cy="30589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3698" y="6456612"/>
            <a:ext cx="4302231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6C8E3E-BAD5-4696-AB99-761E437744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7023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C8E3E-BAD5-4696-AB99-761E437744C2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6C8E3E-BAD5-4696-AB99-761E437744C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4013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ctr" rtl="0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l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7A097C4-46B0-4341-96C7-8C3A1BFC854E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1EB606F-04C1-4308-A96F-8FA428A304CB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C779A30-9672-427C-AC47-CFFAF64DD70C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BF2B7D4-8C3F-410E-9FEC-810628F49A2B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03FE398-5CDB-4A0D-8892-39A1C69B2273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1B64E12-5708-4DD3-8A59-C73E29A86D5C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8ABEAE5C-8303-4B56-A152-7BB9119F3992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CE9D3E4-BBFD-4276-9DB3-16C5A3BC90D6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D8B90E0-E611-4057-BC05-32A6247CB443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E0307114-A1C7-46D8-B101-901DD66FFEA1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6F134FFF-8C77-47CE-9082-4509A3A9E8B0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0BDA1-4D8A-4051-8C6F-2C6ECD540E7B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537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E7484-BA49-4E65-BED3-44FBBC90C6CA}" type="slidenum">
              <a:rPr lang="ar-SA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600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0B7F47F-2CED-44AB-8413-67731E8B1CEC}" type="datetime1">
              <a:rPr lang="en-US" smtClean="0"/>
              <a:pPr/>
              <a:t>12/17/2014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F9A90950-4D06-4BB9-A40E-0A6AEF4E7D8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87" r:id="rId13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omic Sans MS" pitchFamily="66" charset="0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Comic Sans MS" pitchFamily="66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7584" y="2564904"/>
            <a:ext cx="7772400" cy="86261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dirty="0" smtClean="0"/>
              <a:t>Social Networks</a:t>
            </a:r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en-US" sz="3100" dirty="0" smtClean="0"/>
              <a:t>Amos Fiat</a:t>
            </a:r>
            <a:br>
              <a:rPr lang="en-US" sz="3100" dirty="0" smtClean="0"/>
            </a:br>
            <a:r>
              <a:rPr lang="en-US" sz="3100" dirty="0" smtClean="0"/>
              <a:t>Fall </a:t>
            </a:r>
            <a:r>
              <a:rPr lang="en-US" sz="3100" dirty="0" smtClean="0"/>
              <a:t>2014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 smtClean="0"/>
              <a:t>Social Welfare, Arrow + </a:t>
            </a:r>
            <a:r>
              <a:rPr lang="en-US" sz="2800" dirty="0" err="1" smtClean="0"/>
              <a:t>Gibbard-Satterthwaite</a:t>
            </a:r>
            <a:r>
              <a:rPr lang="en-US" sz="2800" dirty="0" smtClean="0"/>
              <a:t>, </a:t>
            </a:r>
            <a:r>
              <a:rPr lang="en-US" dirty="0" smtClean="0"/>
              <a:t>VCG+CPP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73730" name="Picture 2" descr="https://mail.google.com/mail/images/cleardot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88425" y="-136525"/>
            <a:ext cx="9525" cy="9525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>
            <p:custDataLst>
              <p:tags r:id="rId1"/>
            </p:custDataLst>
          </p:nvPr>
        </p:nvSpPr>
        <p:spPr>
          <a:xfrm>
            <a:off x="0" y="7112000"/>
            <a:ext cx="9144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mtClean="0"/>
              <a:t>TexPoint fonts used in EMF. </a:t>
            </a:r>
          </a:p>
          <a:p>
            <a:r>
              <a:rPr lang="en-US" smtClean="0"/>
              <a:t>Read the TexPoint manual before you delete this box.: </a:t>
            </a:r>
            <a:r>
              <a:rPr lang="en-US" smtClean="0">
                <a:latin typeface="CMMI10"/>
              </a:rPr>
              <a:t>A</a:t>
            </a:r>
            <a:r>
              <a:rPr lang="en-US" smtClean="0">
                <a:latin typeface="CMR7"/>
              </a:rPr>
              <a:t>A</a:t>
            </a:r>
            <a:r>
              <a:rPr lang="en-US" smtClean="0">
                <a:latin typeface="CMR10"/>
              </a:rPr>
              <a:t>A</a:t>
            </a:r>
            <a:r>
              <a:rPr lang="en-US" smtClean="0">
                <a:latin typeface="CMSY10ORIG"/>
              </a:rPr>
              <a:t>A</a:t>
            </a:r>
            <a:r>
              <a:rPr lang="en-US" smtClean="0">
                <a:latin typeface="CMMI7"/>
              </a:rPr>
              <a:t>A</a:t>
            </a:r>
            <a:r>
              <a:rPr lang="en-US" smtClean="0">
                <a:latin typeface="CMEX10"/>
              </a:rPr>
              <a:t>A</a:t>
            </a:r>
            <a:r>
              <a:rPr lang="en-US" smtClean="0">
                <a:latin typeface="CMMI5"/>
              </a:rPr>
              <a:t>A</a:t>
            </a:r>
            <a:r>
              <a:rPr lang="en-US" smtClean="0">
                <a:latin typeface="CMSY7"/>
              </a:rPr>
              <a:t>A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228600"/>
            <a:ext cx="8191500" cy="6858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smtClean="0"/>
              <a:t>Social</a:t>
            </a:r>
            <a:r>
              <a:rPr lang="en-US" sz="3600" b="1" smtClean="0"/>
              <a:t> </a:t>
            </a:r>
            <a:r>
              <a:rPr lang="en-US" sz="4000" b="1" smtClean="0"/>
              <a:t>choice </a:t>
            </a:r>
            <a:r>
              <a:rPr lang="en-US" sz="4000" smtClean="0"/>
              <a:t>or</a:t>
            </a:r>
            <a:r>
              <a:rPr lang="en-US" sz="4000" b="1" smtClean="0"/>
              <a:t> Preference Aggregation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3460"/>
            <a:ext cx="8801100" cy="52959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Collectively choose among outcomes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Elections,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Choice of Restaurant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Rating of movies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Who is assigned what job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Goods allocation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400" dirty="0" smtClean="0"/>
              <a:t>Should we build a bridge?</a:t>
            </a:r>
          </a:p>
          <a:p>
            <a:pPr marL="109728" indent="0" eaLnBrk="1" hangingPunct="1">
              <a:lnSpc>
                <a:spcPct val="80000"/>
              </a:lnSpc>
              <a:buNone/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dirty="0" smtClean="0"/>
              <a:t>Participants have </a:t>
            </a:r>
            <a:r>
              <a:rPr lang="en-US" sz="2600" b="1" dirty="0" smtClean="0"/>
              <a:t>preferences </a:t>
            </a:r>
            <a:r>
              <a:rPr lang="en-US" sz="2600" dirty="0" smtClean="0"/>
              <a:t>over outcomes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</a:pPr>
            <a:endParaRPr lang="en-US" sz="2600" dirty="0" smtClean="0"/>
          </a:p>
          <a:p>
            <a:pPr eaLnBrk="1" hangingPunct="1">
              <a:lnSpc>
                <a:spcPct val="80000"/>
              </a:lnSpc>
            </a:pPr>
            <a:r>
              <a:rPr lang="en-US" sz="2600" b="1" dirty="0" smtClean="0"/>
              <a:t>A social choice function</a:t>
            </a:r>
            <a:r>
              <a:rPr lang="en-US" sz="2600" dirty="0" smtClean="0"/>
              <a:t> aggregates those preferences and </a:t>
            </a:r>
            <a:r>
              <a:rPr lang="en-US" sz="2600" b="1" dirty="0" smtClean="0"/>
              <a:t>picks an outcome</a:t>
            </a:r>
          </a:p>
        </p:txBody>
      </p:sp>
    </p:spTree>
    <p:extLst>
      <p:ext uri="{BB962C8B-B14F-4D97-AF65-F5344CB8AC3E}">
        <p14:creationId xmlns:p14="http://schemas.microsoft.com/office/powerpoint/2010/main" val="48292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Voting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sz="2800" dirty="0" smtClean="0"/>
              <a:t>If there are </a:t>
            </a:r>
            <a:r>
              <a:rPr lang="en-US" sz="2800" b="1" dirty="0" smtClean="0"/>
              <a:t>two </a:t>
            </a:r>
            <a:r>
              <a:rPr lang="en-US" sz="2800" dirty="0" smtClean="0"/>
              <a:t>options and an odd number of voters</a:t>
            </a:r>
          </a:p>
          <a:p>
            <a:pPr eaLnBrk="1" hangingPunct="1"/>
            <a:r>
              <a:rPr lang="en-US" sz="2800" dirty="0" smtClean="0"/>
              <a:t>Each having a clear preference between the options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Natural choice: </a:t>
            </a:r>
            <a:r>
              <a:rPr lang="en-US" sz="2800" b="1" dirty="0" smtClean="0"/>
              <a:t>majority voting</a:t>
            </a:r>
          </a:p>
          <a:p>
            <a:pPr eaLnBrk="1" hangingPunct="1"/>
            <a:r>
              <a:rPr lang="en-US" sz="2800" dirty="0" smtClean="0"/>
              <a:t>Sincere/Truthful</a:t>
            </a:r>
          </a:p>
          <a:p>
            <a:pPr eaLnBrk="1" hangingPunct="1"/>
            <a:r>
              <a:rPr lang="en-US" sz="2800" dirty="0" smtClean="0"/>
              <a:t>Monotone </a:t>
            </a:r>
          </a:p>
          <a:p>
            <a:pPr eaLnBrk="1" hangingPunct="1"/>
            <a:r>
              <a:rPr lang="en-US" sz="2800" dirty="0" smtClean="0"/>
              <a:t>Merging two sets where the majorities are the same preserves majority</a:t>
            </a:r>
          </a:p>
          <a:p>
            <a:pPr eaLnBrk="1" hangingPunct="1"/>
            <a:r>
              <a:rPr lang="en-US" sz="2800" dirty="0" smtClean="0"/>
              <a:t>Order of queries has no significance</a:t>
            </a:r>
          </a:p>
        </p:txBody>
      </p:sp>
    </p:spTree>
    <p:extLst>
      <p:ext uri="{BB962C8B-B14F-4D97-AF65-F5344CB8AC3E}">
        <p14:creationId xmlns:p14="http://schemas.microsoft.com/office/powerpoint/2010/main" val="2143707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When there are more than two options: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8458200" cy="5410200"/>
          </a:xfrm>
          <a:ln>
            <a:solidFill>
              <a:srgbClr val="FF0000"/>
            </a:solidFill>
          </a:ln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If we start pairing the alternatives: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Order may matter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Assumption: </a:t>
            </a:r>
            <a:r>
              <a:rPr lang="en-US" sz="2400" dirty="0" smtClean="0">
                <a:latin typeface="Comic Sans MS" pitchFamily="66" charset="0"/>
              </a:rPr>
              <a:t>n</a:t>
            </a:r>
            <a:r>
              <a:rPr lang="en-US" sz="2400" dirty="0" smtClean="0"/>
              <a:t> voters give their complete ranking on set </a:t>
            </a:r>
            <a:r>
              <a:rPr lang="en-US" sz="2400" dirty="0" smtClean="0">
                <a:latin typeface="Comic Sans MS" pitchFamily="66" charset="0"/>
              </a:rPr>
              <a:t>A</a:t>
            </a:r>
            <a:r>
              <a:rPr lang="en-US" sz="2400" dirty="0" smtClean="0"/>
              <a:t> of alternatives</a:t>
            </a:r>
            <a:endParaRPr lang="en-US" sz="2400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latin typeface="Comic Sans MS" pitchFamily="66" charset="0"/>
              </a:rPr>
              <a:t>L</a:t>
            </a:r>
            <a:r>
              <a:rPr lang="en-US" sz="2400" dirty="0" smtClean="0"/>
              <a:t> – the set of </a:t>
            </a:r>
            <a:r>
              <a:rPr lang="en-US" sz="2400" b="1" dirty="0" smtClean="0">
                <a:solidFill>
                  <a:srgbClr val="FF0000"/>
                </a:solidFill>
              </a:rPr>
              <a:t>linear orders</a:t>
            </a:r>
            <a:r>
              <a:rPr lang="en-US" sz="2400" dirty="0" smtClean="0">
                <a:solidFill>
                  <a:srgbClr val="FF0000"/>
                </a:solidFill>
              </a:rPr>
              <a:t> </a:t>
            </a:r>
            <a:r>
              <a:rPr lang="en-US" sz="2400" dirty="0" smtClean="0"/>
              <a:t>on </a:t>
            </a:r>
            <a:r>
              <a:rPr lang="en-US" sz="2400" dirty="0" smtClean="0">
                <a:latin typeface="Comic Sans MS" pitchFamily="66" charset="0"/>
              </a:rPr>
              <a:t>A</a:t>
            </a:r>
            <a:r>
              <a:rPr lang="en-US" sz="2400" dirty="0" smtClean="0"/>
              <a:t> (permutations).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Each voter </a:t>
            </a:r>
            <a:r>
              <a:rPr lang="en-US" sz="2400" dirty="0" err="1" smtClean="0"/>
              <a:t>i</a:t>
            </a:r>
            <a:r>
              <a:rPr lang="en-US" sz="2400" dirty="0" smtClean="0"/>
              <a:t> provides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baseline="-25000" dirty="0" err="1" smtClean="0">
                <a:latin typeface="Comic Sans MS" pitchFamily="66" charset="0"/>
              </a:rPr>
              <a:t>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 L  </a:t>
            </a:r>
            <a:endParaRPr lang="en-US" sz="24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Input to the aggregator/voting rule is</a:t>
            </a:r>
            <a:r>
              <a:rPr lang="en-US" sz="2000" dirty="0" smtClean="0">
                <a:latin typeface="Comic Sans MS" pitchFamily="66" charset="0"/>
              </a:rPr>
              <a:t>  (</a:t>
            </a:r>
            <a:r>
              <a:rPr lang="en-US" sz="2000" dirty="0" smtClean="0">
                <a:latin typeface="cmsy10" pitchFamily="34" charset="0"/>
              </a:rPr>
              <a:t>Á</a:t>
            </a:r>
            <a:r>
              <a:rPr lang="en-US" sz="2000" baseline="-25000" dirty="0" smtClean="0">
                <a:latin typeface="Comic Sans MS" pitchFamily="66" charset="0"/>
              </a:rPr>
              <a:t>1</a:t>
            </a:r>
            <a:r>
              <a:rPr lang="en-US" sz="2000" dirty="0" smtClean="0">
                <a:latin typeface="Comic Sans MS" pitchFamily="66" charset="0"/>
              </a:rPr>
              <a:t>,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msy10" pitchFamily="34" charset="0"/>
              </a:rPr>
              <a:t>Á</a:t>
            </a:r>
            <a:r>
              <a:rPr lang="en-US" sz="2000" baseline="-25000" dirty="0" smtClean="0">
                <a:latin typeface="Comic Sans MS" pitchFamily="66" charset="0"/>
              </a:rPr>
              <a:t>2</a:t>
            </a:r>
            <a:r>
              <a:rPr lang="en-US" sz="2000" dirty="0" smtClean="0">
                <a:latin typeface="Comic Sans MS" pitchFamily="66" charset="0"/>
              </a:rPr>
              <a:t>,… ,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err="1" smtClean="0">
                <a:latin typeface="cmsy10" pitchFamily="34" charset="0"/>
              </a:rPr>
              <a:t>Á</a:t>
            </a:r>
            <a:r>
              <a:rPr lang="en-US" sz="2000" baseline="-25000" dirty="0" err="1" smtClean="0">
                <a:latin typeface="Comic Sans MS" pitchFamily="66" charset="0"/>
              </a:rPr>
              <a:t>n</a:t>
            </a:r>
            <a:r>
              <a:rPr lang="en-US" sz="2000" baseline="-25000" dirty="0" smtClean="0">
                <a:latin typeface="Comic Sans MS" pitchFamily="66" charset="0"/>
              </a:rPr>
              <a:t> </a:t>
            </a:r>
            <a:r>
              <a:rPr lang="en-US" sz="2000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b="1" dirty="0" smtClean="0"/>
              <a:t>Goals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 function </a:t>
            </a:r>
            <a:r>
              <a:rPr lang="en-US" sz="2400" dirty="0" smtClean="0">
                <a:latin typeface="Comic Sans MS" pitchFamily="66" charset="0"/>
              </a:rPr>
              <a:t>f: L</a:t>
            </a:r>
            <a:r>
              <a:rPr lang="en-US" sz="2400" baseline="30000" dirty="0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  <a:sym typeface="MT Extra" pitchFamily="18" charset="2"/>
              </a:rPr>
              <a:t></a:t>
            </a:r>
            <a:r>
              <a:rPr lang="en-US" sz="2400" dirty="0" smtClean="0">
                <a:latin typeface="Comic Sans MS" pitchFamily="66" charset="0"/>
              </a:rPr>
              <a:t> A</a:t>
            </a:r>
            <a:r>
              <a:rPr lang="en-US" sz="2400" dirty="0" smtClean="0"/>
              <a:t> is called a </a:t>
            </a:r>
            <a:r>
              <a:rPr lang="en-US" sz="2400" b="1" dirty="0" smtClean="0">
                <a:solidFill>
                  <a:srgbClr val="FF0000"/>
                </a:solidFill>
              </a:rPr>
              <a:t>social choice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smtClean="0"/>
              <a:t>Aggregates voters preferences and selects a </a:t>
            </a:r>
            <a:r>
              <a:rPr lang="en-US" sz="2000" b="1" i="1" dirty="0" smtClean="0">
                <a:solidFill>
                  <a:srgbClr val="0033CC"/>
                </a:solidFill>
              </a:rPr>
              <a:t>winner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400" dirty="0" smtClean="0"/>
              <a:t>A function </a:t>
            </a:r>
            <a:r>
              <a:rPr lang="en-US" sz="2400" dirty="0" smtClean="0">
                <a:latin typeface="Comic Sans MS" pitchFamily="66" charset="0"/>
              </a:rPr>
              <a:t>W: L</a:t>
            </a:r>
            <a:r>
              <a:rPr lang="en-US" sz="2400" baseline="30000" dirty="0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omic Sans MS" pitchFamily="66" charset="0"/>
                <a:sym typeface="MT Extra" pitchFamily="18" charset="2"/>
              </a:rPr>
              <a:t></a:t>
            </a:r>
            <a:r>
              <a:rPr lang="en-US" sz="2400" dirty="0" smtClean="0">
                <a:latin typeface="Comic Sans MS" pitchFamily="66" charset="0"/>
              </a:rPr>
              <a:t> L</a:t>
            </a:r>
            <a:r>
              <a:rPr lang="en-US" sz="2400" dirty="0" smtClean="0"/>
              <a:t> is called a </a:t>
            </a:r>
            <a:r>
              <a:rPr lang="en-US" sz="2400" b="1" dirty="0" smtClean="0"/>
              <a:t>social welfare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err="1" smtClean="0"/>
              <a:t>Aggergates</a:t>
            </a:r>
            <a:r>
              <a:rPr lang="en-US" sz="2000" i="1" dirty="0" smtClean="0"/>
              <a:t> voters preference into a </a:t>
            </a:r>
            <a:r>
              <a:rPr lang="en-US" sz="2000" b="1" i="1" dirty="0" smtClean="0">
                <a:solidFill>
                  <a:srgbClr val="FF0000"/>
                </a:solidFill>
              </a:rPr>
              <a:t>common order</a:t>
            </a:r>
          </a:p>
        </p:txBody>
      </p:sp>
      <p:sp>
        <p:nvSpPr>
          <p:cNvPr id="7172" name="Oval 4"/>
          <p:cNvSpPr>
            <a:spLocks noChangeArrowheads="1"/>
          </p:cNvSpPr>
          <p:nvPr/>
        </p:nvSpPr>
        <p:spPr bwMode="auto">
          <a:xfrm>
            <a:off x="7745288" y="2819400"/>
            <a:ext cx="1219200" cy="1219200"/>
          </a:xfrm>
          <a:prstGeom prst="ellips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8001000" y="34290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r>
              <a:rPr lang="en-US" sz="2000" baseline="-25000" dirty="0"/>
              <a:t>1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153400" y="3124200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  <a:r>
              <a:rPr lang="en-US" sz="2000" baseline="-25000"/>
              <a:t>2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7999040" y="2780928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r>
              <a:rPr lang="en-US" sz="2000" baseline="-25000" dirty="0"/>
              <a:t>m</a:t>
            </a:r>
          </a:p>
        </p:txBody>
      </p:sp>
      <p:sp>
        <p:nvSpPr>
          <p:cNvPr id="7176" name="Text Box 8"/>
          <p:cNvSpPr txBox="1">
            <a:spLocks noChangeArrowheads="1"/>
          </p:cNvSpPr>
          <p:nvPr/>
        </p:nvSpPr>
        <p:spPr bwMode="auto">
          <a:xfrm>
            <a:off x="8077200" y="4077072"/>
            <a:ext cx="5334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/>
              <a:t>A</a:t>
            </a:r>
            <a:endParaRPr lang="en-US" sz="2000" baseline="-25000" dirty="0"/>
          </a:p>
        </p:txBody>
      </p:sp>
      <p:sp>
        <p:nvSpPr>
          <p:cNvPr id="7177" name="AutoShape 9"/>
          <p:cNvSpPr>
            <a:spLocks noChangeArrowheads="1"/>
          </p:cNvSpPr>
          <p:nvPr/>
        </p:nvSpPr>
        <p:spPr bwMode="auto">
          <a:xfrm>
            <a:off x="5734000" y="1315616"/>
            <a:ext cx="2438400" cy="457200"/>
          </a:xfrm>
          <a:prstGeom prst="wedgeRoundRectCallout">
            <a:avLst>
              <a:gd name="adj1" fmla="val -63477"/>
              <a:gd name="adj2" fmla="val 10798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/>
              <a:t>a</a:t>
            </a:r>
            <a:r>
              <a:rPr lang="en-US" baseline="-25000"/>
              <a:t>10</a:t>
            </a:r>
            <a:r>
              <a:rPr lang="en-US"/>
              <a:t>, a</a:t>
            </a:r>
            <a:r>
              <a:rPr lang="en-US" baseline="-25000"/>
              <a:t>1</a:t>
            </a:r>
            <a:r>
              <a:rPr lang="en-US"/>
              <a:t>, … , a</a:t>
            </a:r>
            <a:r>
              <a:rPr lang="en-US" baseline="-2500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2474872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z="4000" dirty="0" smtClean="0"/>
              <a:t>Examples of voting rules</a:t>
            </a:r>
          </a:p>
        </p:txBody>
      </p:sp>
      <p:sp>
        <p:nvSpPr>
          <p:cNvPr id="528387" name="Rectangle 3"/>
          <p:cNvSpPr>
            <a:spLocks noChangeArrowheads="1"/>
          </p:cNvSpPr>
          <p:nvPr/>
        </p:nvSpPr>
        <p:spPr bwMode="auto">
          <a:xfrm>
            <a:off x="152400" y="9906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Scoring rules</a:t>
            </a:r>
            <a:r>
              <a:rPr lang="en-US" sz="2400">
                <a:latin typeface="Arial Narrow" pitchFamily="34" charset="0"/>
              </a:rPr>
              <a:t>: defined by a vector </a:t>
            </a:r>
            <a:r>
              <a:rPr lang="en-US" sz="2400"/>
              <a:t>(a</a:t>
            </a:r>
            <a:r>
              <a:rPr lang="en-US" sz="2400" baseline="-25000"/>
              <a:t>1</a:t>
            </a:r>
            <a:r>
              <a:rPr lang="en-US" sz="2400"/>
              <a:t>, a</a:t>
            </a:r>
            <a:r>
              <a:rPr lang="en-US" sz="2400" baseline="-25000"/>
              <a:t>2</a:t>
            </a:r>
            <a:r>
              <a:rPr lang="en-US" sz="2400"/>
              <a:t>, …, a</a:t>
            </a:r>
            <a:r>
              <a:rPr lang="en-US" sz="2400" baseline="-25000"/>
              <a:t>m</a:t>
            </a:r>
            <a:r>
              <a:rPr lang="en-US" sz="2400"/>
              <a:t>)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Being ranked </a:t>
            </a:r>
            <a:r>
              <a:rPr lang="en-US" sz="2000"/>
              <a:t>i</a:t>
            </a:r>
            <a:r>
              <a:rPr lang="en-US" sz="2000">
                <a:latin typeface="Arial Narrow" pitchFamily="34" charset="0"/>
              </a:rPr>
              <a:t>th in a vote gives the candidate </a:t>
            </a:r>
            <a:r>
              <a:rPr lang="en-US" sz="2000"/>
              <a:t>a</a:t>
            </a:r>
            <a:r>
              <a:rPr lang="en-US" sz="2000" baseline="-25000"/>
              <a:t>i</a:t>
            </a:r>
            <a:r>
              <a:rPr lang="en-US" sz="2000">
                <a:latin typeface="Arial Narrow" pitchFamily="34" charset="0"/>
              </a:rPr>
              <a:t> points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Plurality</a:t>
            </a:r>
            <a:r>
              <a:rPr lang="en-US" sz="2400">
                <a:latin typeface="Arial Narrow" pitchFamily="34" charset="0"/>
              </a:rPr>
              <a:t>: defined by </a:t>
            </a:r>
            <a:r>
              <a:rPr lang="en-US" sz="2400"/>
              <a:t>(1, 0, 0, …, 0)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Winner is candidate that is </a:t>
            </a:r>
            <a:r>
              <a:rPr lang="en-US" sz="2000" b="1">
                <a:latin typeface="Arial Narrow" pitchFamily="34" charset="0"/>
              </a:rPr>
              <a:t>ranked first</a:t>
            </a:r>
            <a:r>
              <a:rPr lang="en-US" sz="2000">
                <a:latin typeface="Arial Narrow" pitchFamily="34" charset="0"/>
              </a:rPr>
              <a:t> most often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Veto:</a:t>
            </a:r>
            <a:r>
              <a:rPr lang="en-US" sz="2400">
                <a:latin typeface="Arial Narrow" pitchFamily="34" charset="0"/>
              </a:rPr>
              <a:t> is defined by </a:t>
            </a:r>
            <a:r>
              <a:rPr lang="en-US" sz="2400"/>
              <a:t>(1, 1, …, 1, 0)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Winner is candidate that is </a:t>
            </a:r>
            <a:r>
              <a:rPr lang="en-US" sz="2000" b="1">
                <a:latin typeface="Arial Narrow" pitchFamily="34" charset="0"/>
              </a:rPr>
              <a:t>ranked last</a:t>
            </a:r>
            <a:r>
              <a:rPr lang="en-US" sz="2000">
                <a:latin typeface="Arial Narrow" pitchFamily="34" charset="0"/>
              </a:rPr>
              <a:t> the least often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Borda:</a:t>
            </a:r>
            <a:r>
              <a:rPr lang="en-US" sz="2400">
                <a:latin typeface="Arial Narrow" pitchFamily="34" charset="0"/>
              </a:rPr>
              <a:t> defined by </a:t>
            </a:r>
            <a:r>
              <a:rPr lang="en-US" sz="2400"/>
              <a:t>(m-1, m-2, …, 0)</a:t>
            </a:r>
          </a:p>
          <a:p>
            <a:pPr marL="342900" indent="-342900">
              <a:spcBef>
                <a:spcPct val="20000"/>
              </a:spcBef>
            </a:pPr>
            <a:endParaRPr lang="en-US" sz="2400" b="1">
              <a:solidFill>
                <a:srgbClr val="0033CC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Plurality with (2-candidate) runoff</a:t>
            </a:r>
            <a:r>
              <a:rPr lang="en-US" sz="2400">
                <a:latin typeface="Arial Narrow" pitchFamily="34" charset="0"/>
              </a:rPr>
              <a:t>: top two candidates in terms of plurality score proceed to runoff.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Single Transferable Vote (STV, aka. Instant Runoff):</a:t>
            </a:r>
            <a:r>
              <a:rPr lang="en-US" sz="2400">
                <a:latin typeface="Arial Narrow" pitchFamily="34" charset="0"/>
              </a:rPr>
              <a:t> candidate with lowest plurality score drops out; for voters who voted for that candidate: the vote is transferred to the next (live) candidate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Repeat until only one candidate remains</a:t>
            </a:r>
          </a:p>
        </p:txBody>
      </p:sp>
      <p:pic>
        <p:nvPicPr>
          <p:cNvPr id="528388" name="Picture 4" descr="eurovision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6600" y="3048000"/>
            <a:ext cx="1352550" cy="5334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28390" name="AutoShape 6"/>
          <p:cNvSpPr>
            <a:spLocks noChangeArrowheads="1"/>
          </p:cNvSpPr>
          <p:nvPr/>
        </p:nvSpPr>
        <p:spPr bwMode="auto">
          <a:xfrm>
            <a:off x="6858000" y="3048000"/>
            <a:ext cx="1676400" cy="609600"/>
          </a:xfrm>
          <a:prstGeom prst="wedgeRoundRectCallout">
            <a:avLst>
              <a:gd name="adj1" fmla="val -163069"/>
              <a:gd name="adj2" fmla="val 55991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EDE7B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28391" name="AutoShape 7"/>
          <p:cNvSpPr>
            <a:spLocks noChangeArrowheads="1"/>
          </p:cNvSpPr>
          <p:nvPr/>
        </p:nvSpPr>
        <p:spPr bwMode="auto">
          <a:xfrm>
            <a:off x="5638800" y="3886200"/>
            <a:ext cx="2971800" cy="381000"/>
          </a:xfrm>
          <a:prstGeom prst="wedgeRoundRectCallout">
            <a:avLst>
              <a:gd name="adj1" fmla="val -200639"/>
              <a:gd name="adj2" fmla="val -70000"/>
              <a:gd name="adj3" fmla="val 16667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b="1">
                <a:latin typeface="Arial Narrow" pitchFamily="34" charset="0"/>
              </a:rPr>
              <a:t>Jean-Charles de Borda 1770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6107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838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8390" grpId="0" animBg="1"/>
      <p:bldP spid="52839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7772400" cy="914400"/>
          </a:xfrm>
        </p:spPr>
        <p:txBody>
          <a:bodyPr/>
          <a:lstStyle/>
          <a:p>
            <a:pPr eaLnBrk="1" hangingPunct="1"/>
            <a:r>
              <a:rPr lang="en-US" b="1" smtClean="0"/>
              <a:t>Marquis de Condorcet</a:t>
            </a:r>
            <a:endParaRPr lang="en-US" sz="3600" b="1" smtClean="0">
              <a:latin typeface="Times New Roman" pitchFamily="18" charset="0"/>
            </a:endParaRPr>
          </a:p>
        </p:txBody>
      </p:sp>
      <p:sp>
        <p:nvSpPr>
          <p:cNvPr id="545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5181600"/>
            <a:ext cx="7772400" cy="914400"/>
          </a:xfrm>
        </p:spPr>
        <p:txBody>
          <a:bodyPr/>
          <a:lstStyle/>
          <a:p>
            <a:pPr eaLnBrk="1" hangingPunct="1"/>
            <a:r>
              <a:rPr lang="en-US" b="1" smtClean="0"/>
              <a:t>There is something wrong with Borda! [1785]</a:t>
            </a:r>
            <a:endParaRPr lang="en-US" b="1" smtClean="0">
              <a:latin typeface="Times New Roman" pitchFamily="18" charset="0"/>
            </a:endParaRPr>
          </a:p>
        </p:txBody>
      </p:sp>
      <p:pic>
        <p:nvPicPr>
          <p:cNvPr id="9220" name="Picture 6" descr="Condorce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1295400"/>
            <a:ext cx="2092325" cy="259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45799" name="Text Box 7"/>
          <p:cNvSpPr txBox="1">
            <a:spLocks noChangeArrowheads="1"/>
          </p:cNvSpPr>
          <p:nvPr/>
        </p:nvSpPr>
        <p:spPr bwMode="auto">
          <a:xfrm>
            <a:off x="5867400" y="4114800"/>
            <a:ext cx="2743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sz="2400">
                <a:solidFill>
                  <a:srgbClr val="0033CC"/>
                </a:solidFill>
              </a:rPr>
              <a:t>1743-1794</a:t>
            </a:r>
          </a:p>
        </p:txBody>
      </p:sp>
      <p:sp>
        <p:nvSpPr>
          <p:cNvPr id="9222" name="Text Box 8"/>
          <p:cNvSpPr txBox="1">
            <a:spLocks noChangeArrowheads="1"/>
          </p:cNvSpPr>
          <p:nvPr/>
        </p:nvSpPr>
        <p:spPr bwMode="auto">
          <a:xfrm>
            <a:off x="304800" y="1600200"/>
            <a:ext cx="50292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Marie Jean Antoine Nicolas de Caritat, marquis de Condorcet</a:t>
            </a:r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89787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7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57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9144000" cy="838200"/>
          </a:xfrm>
        </p:spPr>
        <p:txBody>
          <a:bodyPr/>
          <a:lstStyle/>
          <a:p>
            <a:pPr eaLnBrk="1" hangingPunct="1"/>
            <a:r>
              <a:rPr lang="en-US" smtClean="0"/>
              <a:t>Condorcet criterion</a:t>
            </a:r>
          </a:p>
        </p:txBody>
      </p:sp>
      <p:sp>
        <p:nvSpPr>
          <p:cNvPr id="542723" name="Rectangle 3"/>
          <p:cNvSpPr>
            <a:spLocks noChangeArrowheads="1"/>
          </p:cNvSpPr>
          <p:nvPr/>
        </p:nvSpPr>
        <p:spPr bwMode="auto">
          <a:xfrm>
            <a:off x="152400" y="9144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A candidate is the </a:t>
            </a:r>
            <a:r>
              <a:rPr lang="en-US" sz="2800" b="1">
                <a:solidFill>
                  <a:srgbClr val="0033CC"/>
                </a:solidFill>
                <a:latin typeface="Arial Narrow" pitchFamily="34" charset="0"/>
              </a:rPr>
              <a:t>Condorcet winner</a:t>
            </a:r>
            <a:r>
              <a:rPr lang="en-US" sz="2800">
                <a:latin typeface="Arial Narrow" pitchFamily="34" charset="0"/>
              </a:rPr>
              <a:t> if it wins all of its pairwise elections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Does not always exist…</a:t>
            </a:r>
          </a:p>
          <a:p>
            <a:pPr marL="342900" indent="-342900">
              <a:spcBef>
                <a:spcPct val="20000"/>
              </a:spcBef>
            </a:pPr>
            <a:r>
              <a:rPr lang="en-US" sz="2400" b="1">
                <a:solidFill>
                  <a:srgbClr val="0033CC"/>
                </a:solidFill>
                <a:latin typeface="Arial Narrow" pitchFamily="34" charset="0"/>
              </a:rPr>
              <a:t>Condorcet paradox</a:t>
            </a:r>
            <a:r>
              <a:rPr lang="en-US" sz="2400">
                <a:latin typeface="Arial Narrow" pitchFamily="34" charset="0"/>
              </a:rPr>
              <a:t>: there can be </a:t>
            </a:r>
            <a:r>
              <a:rPr lang="en-US" sz="2400" b="1">
                <a:latin typeface="Arial Narrow" pitchFamily="34" charset="0"/>
              </a:rPr>
              <a:t>cycles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Three voters and candidates:</a:t>
            </a:r>
          </a:p>
          <a:p>
            <a:pPr marL="742950" lvl="1" indent="-285750">
              <a:spcBef>
                <a:spcPct val="20000"/>
              </a:spcBef>
            </a:pPr>
            <a:r>
              <a:rPr lang="en-US" sz="2000">
                <a:latin typeface="Arial Narrow" pitchFamily="34" charset="0"/>
              </a:rPr>
              <a:t> </a:t>
            </a:r>
            <a:r>
              <a:rPr lang="en-US" sz="2000"/>
              <a:t>a &gt; b &gt; c</a:t>
            </a:r>
            <a:r>
              <a:rPr lang="en-US" sz="2000">
                <a:latin typeface="Arial Narrow" pitchFamily="34" charset="0"/>
              </a:rPr>
              <a:t>,  </a:t>
            </a:r>
            <a:r>
              <a:rPr lang="en-US" sz="2000"/>
              <a:t>b &gt; c &gt; a</a:t>
            </a:r>
            <a:r>
              <a:rPr lang="en-US" sz="2000">
                <a:latin typeface="Arial Narrow" pitchFamily="34" charset="0"/>
              </a:rPr>
              <a:t>,  </a:t>
            </a:r>
            <a:r>
              <a:rPr lang="en-US" sz="2000"/>
              <a:t>c &gt; a &gt; b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000">
                <a:latin typeface="Arial Narrow" pitchFamily="34" charset="0"/>
              </a:rPr>
              <a:t> </a:t>
            </a:r>
            <a:r>
              <a:rPr lang="en-US" sz="2000"/>
              <a:t>a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b</a:t>
            </a:r>
            <a:r>
              <a:rPr lang="en-US" sz="2000">
                <a:latin typeface="Arial Narrow" pitchFamily="34" charset="0"/>
              </a:rPr>
              <a:t>, </a:t>
            </a:r>
            <a:r>
              <a:rPr lang="en-US" sz="2000"/>
              <a:t>b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c</a:t>
            </a:r>
            <a:r>
              <a:rPr lang="en-US" sz="2000">
                <a:latin typeface="Arial Narrow" pitchFamily="34" charset="0"/>
              </a:rPr>
              <a:t>, </a:t>
            </a:r>
            <a:r>
              <a:rPr lang="en-US" sz="2000"/>
              <a:t>c</a:t>
            </a:r>
            <a:r>
              <a:rPr lang="en-US" sz="2000">
                <a:latin typeface="Arial Narrow" pitchFamily="34" charset="0"/>
              </a:rPr>
              <a:t> defeats </a:t>
            </a:r>
            <a:r>
              <a:rPr lang="en-US" sz="2000"/>
              <a:t>a</a:t>
            </a:r>
            <a:endParaRPr lang="en-US" sz="2400"/>
          </a:p>
          <a:p>
            <a:pPr marL="342900" indent="-342900">
              <a:spcBef>
                <a:spcPct val="20000"/>
              </a:spcBef>
            </a:pPr>
            <a:r>
              <a:rPr lang="en-US" sz="2800">
                <a:latin typeface="Arial Narrow" pitchFamily="34" charset="0"/>
              </a:rPr>
              <a:t>Many rules do not satisfy the criterion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>
                <a:latin typeface="Arial Narrow" pitchFamily="34" charset="0"/>
              </a:rPr>
              <a:t>For instance: </a:t>
            </a:r>
            <a:r>
              <a:rPr lang="en-US" sz="2800" b="1">
                <a:solidFill>
                  <a:srgbClr val="0033CC"/>
                </a:solidFill>
                <a:latin typeface="Arial Narrow" pitchFamily="34" charset="0"/>
              </a:rPr>
              <a:t>plurality</a:t>
            </a:r>
            <a:r>
              <a:rPr lang="en-US" sz="2800">
                <a:latin typeface="Arial Narrow" pitchFamily="34" charset="0"/>
              </a:rPr>
              <a:t>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b &gt; a &gt; c &gt; 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c &gt; a &gt; b &gt; d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/>
              <a:t>d &gt; a &gt; b &gt; c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/>
              <a:t>a</a:t>
            </a:r>
            <a:r>
              <a:rPr lang="en-US" sz="2800">
                <a:latin typeface="Arial Narrow" pitchFamily="34" charset="0"/>
              </a:rPr>
              <a:t> is the Condorcet winner, but not the plurality winner</a:t>
            </a:r>
          </a:p>
        </p:txBody>
      </p:sp>
      <p:sp>
        <p:nvSpPr>
          <p:cNvPr id="542724" name="AutoShape 4"/>
          <p:cNvSpPr>
            <a:spLocks noChangeArrowheads="1"/>
          </p:cNvSpPr>
          <p:nvPr/>
        </p:nvSpPr>
        <p:spPr bwMode="auto">
          <a:xfrm>
            <a:off x="5715000" y="2438400"/>
            <a:ext cx="3429000" cy="1981200"/>
          </a:xfrm>
          <a:prstGeom prst="wedgeRoundRectCallout">
            <a:avLst>
              <a:gd name="adj1" fmla="val 12639"/>
              <a:gd name="adj2" fmla="val -103847"/>
              <a:gd name="adj3" fmla="val 16667"/>
            </a:avLst>
          </a:prstGeom>
          <a:solidFill>
            <a:srgbClr val="EDE7B1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 Narrow" pitchFamily="34" charset="0"/>
              </a:rPr>
              <a:t> Candidates </a:t>
            </a:r>
            <a:r>
              <a:rPr lang="en-US" sz="2400"/>
              <a:t>a</a:t>
            </a:r>
            <a:r>
              <a:rPr lang="en-US" sz="2400">
                <a:latin typeface="Arial Narrow" pitchFamily="34" charset="0"/>
              </a:rPr>
              <a:t> and </a:t>
            </a:r>
            <a:r>
              <a:rPr lang="en-US" sz="2400"/>
              <a:t>b:</a:t>
            </a:r>
            <a:r>
              <a:rPr lang="en-US" sz="2400">
                <a:latin typeface="Arial Narrow" pitchFamily="34" charset="0"/>
              </a:rPr>
              <a:t> </a:t>
            </a:r>
          </a:p>
          <a:p>
            <a:pPr>
              <a:spcBef>
                <a:spcPct val="20000"/>
              </a:spcBef>
              <a:buFontTx/>
              <a:buChar char="•"/>
            </a:pPr>
            <a:r>
              <a:rPr lang="en-US" sz="2400">
                <a:latin typeface="Arial Narrow" pitchFamily="34" charset="0"/>
              </a:rPr>
              <a:t> Comparing how often</a:t>
            </a:r>
            <a:r>
              <a:rPr lang="en-US" sz="2400"/>
              <a:t> a</a:t>
            </a:r>
            <a:r>
              <a:rPr lang="en-US" sz="2400">
                <a:latin typeface="Arial Narrow" pitchFamily="34" charset="0"/>
              </a:rPr>
              <a:t> is ranked above </a:t>
            </a:r>
            <a:r>
              <a:rPr lang="en-US" sz="2400"/>
              <a:t>b</a:t>
            </a:r>
            <a:r>
              <a:rPr lang="en-US" sz="2400">
                <a:latin typeface="Arial Narrow" pitchFamily="34" charset="0"/>
              </a:rPr>
              <a:t>, to how often </a:t>
            </a:r>
            <a:r>
              <a:rPr lang="en-US" sz="2400"/>
              <a:t>b</a:t>
            </a:r>
            <a:r>
              <a:rPr lang="en-US" sz="2400">
                <a:latin typeface="Arial Narrow" pitchFamily="34" charset="0"/>
              </a:rPr>
              <a:t> is ranked above </a:t>
            </a:r>
            <a:r>
              <a:rPr lang="en-US" sz="2400"/>
              <a:t>a</a:t>
            </a:r>
          </a:p>
          <a:p>
            <a:pPr algn="ctr"/>
            <a:endParaRPr lang="en-US"/>
          </a:p>
        </p:txBody>
      </p:sp>
      <p:sp>
        <p:nvSpPr>
          <p:cNvPr id="542725" name="AutoShape 5"/>
          <p:cNvSpPr>
            <a:spLocks noChangeArrowheads="1"/>
          </p:cNvSpPr>
          <p:nvPr/>
        </p:nvSpPr>
        <p:spPr bwMode="auto">
          <a:xfrm>
            <a:off x="5638800" y="4572000"/>
            <a:ext cx="3200400" cy="1371600"/>
          </a:xfrm>
          <a:prstGeom prst="wedgeRoundRectCallout">
            <a:avLst>
              <a:gd name="adj1" fmla="val -111903"/>
              <a:gd name="adj2" fmla="val -28588"/>
              <a:gd name="adj3" fmla="val 16667"/>
            </a:avLst>
          </a:prstGeom>
          <a:solidFill>
            <a:srgbClr val="FBF9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>
                <a:latin typeface="Arial Narrow" pitchFamily="34" charset="0"/>
              </a:rPr>
              <a:t>Also </a:t>
            </a:r>
            <a:r>
              <a:rPr lang="en-US" sz="2000">
                <a:solidFill>
                  <a:srgbClr val="0033CC"/>
                </a:solidFill>
                <a:latin typeface="Arial Narrow" pitchFamily="34" charset="0"/>
              </a:rPr>
              <a:t>Borda</a:t>
            </a:r>
            <a:r>
              <a:rPr lang="en-US" sz="2000">
                <a:latin typeface="Arial Narrow" pitchFamily="34" charset="0"/>
              </a:rPr>
              <a:t>:</a:t>
            </a:r>
          </a:p>
          <a:p>
            <a:pPr lvl="1"/>
            <a:r>
              <a:rPr lang="en-US" sz="2000"/>
              <a:t>a &gt; b &gt; c &gt; d &gt; e</a:t>
            </a:r>
          </a:p>
          <a:p>
            <a:pPr lvl="1"/>
            <a:r>
              <a:rPr lang="en-US" sz="2000"/>
              <a:t>a &gt; b &gt; c &gt; d &gt; e</a:t>
            </a:r>
          </a:p>
          <a:p>
            <a:pPr lvl="1"/>
            <a:r>
              <a:rPr lang="en-US" sz="2000"/>
              <a:t>c &gt; b &gt; d &gt; e &gt; a</a:t>
            </a:r>
          </a:p>
        </p:txBody>
      </p:sp>
    </p:spTree>
    <p:extLst>
      <p:ext uri="{BB962C8B-B14F-4D97-AF65-F5344CB8AC3E}">
        <p14:creationId xmlns:p14="http://schemas.microsoft.com/office/powerpoint/2010/main" val="2987521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24" grpId="0" animBg="1"/>
      <p:bldP spid="5427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-152400" y="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smtClean="0"/>
              <a:t>Even more voting rules…</a:t>
            </a:r>
          </a:p>
        </p:txBody>
      </p:sp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52400" y="838200"/>
            <a:ext cx="8839200" cy="5562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 err="1">
                <a:solidFill>
                  <a:srgbClr val="0033CC"/>
                </a:solidFill>
                <a:latin typeface="Arial Narrow" pitchFamily="34" charset="0"/>
              </a:rPr>
              <a:t>Kemeny</a:t>
            </a:r>
            <a:r>
              <a:rPr lang="en-US" sz="2400" dirty="0">
                <a:latin typeface="Arial Narrow" pitchFamily="34" charset="0"/>
              </a:rPr>
              <a:t>: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Consider all pairwise comparisons. 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Graph representation: edge from winner to loser</a:t>
            </a:r>
            <a:endParaRPr lang="en-US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Create an overall ranking of the candidates that has as few disagreements as possible with the pairwise comparisons.</a:t>
            </a: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en-US" sz="2000" dirty="0">
                <a:latin typeface="Arial Narrow" pitchFamily="34" charset="0"/>
              </a:rPr>
              <a:t>Delete as few edges as possible so as to make the directed comparison graph acyclic</a:t>
            </a:r>
            <a:r>
              <a:rPr lang="en-US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solidFill>
                <a:srgbClr val="008000"/>
              </a:solidFill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b="1" dirty="0">
                <a:solidFill>
                  <a:srgbClr val="008000"/>
                </a:solidFill>
                <a:latin typeface="Arial Narrow" pitchFamily="34" charset="0"/>
              </a:rPr>
              <a:t>Approval</a:t>
            </a:r>
            <a:r>
              <a:rPr lang="en-US" sz="2400" dirty="0">
                <a:latin typeface="Arial Narrow" pitchFamily="34" charset="0"/>
              </a:rPr>
              <a:t> [not a ranking-based rule]: every voter labels each candidate as </a:t>
            </a:r>
            <a:r>
              <a:rPr lang="en-US" sz="2400" b="1" dirty="0">
                <a:latin typeface="Arial Narrow" pitchFamily="34" charset="0"/>
              </a:rPr>
              <a:t>approved</a:t>
            </a:r>
            <a:r>
              <a:rPr lang="en-US" sz="2400" dirty="0">
                <a:latin typeface="Arial Narrow" pitchFamily="34" charset="0"/>
              </a:rPr>
              <a:t> or </a:t>
            </a:r>
            <a:r>
              <a:rPr lang="en-US" sz="2400" b="1" dirty="0">
                <a:latin typeface="Arial Narrow" pitchFamily="34" charset="0"/>
              </a:rPr>
              <a:t>disapproved.</a:t>
            </a:r>
            <a:r>
              <a:rPr lang="en-US" sz="2400" dirty="0">
                <a:latin typeface="Arial Narrow" pitchFamily="34" charset="0"/>
              </a:rPr>
              <a:t> Candidate with the most approvals wins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4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2400" dirty="0">
                <a:latin typeface="Arial Narrow" pitchFamily="34" charset="0"/>
              </a:rPr>
              <a:t>How do we choose one rule from all of these rules?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 smtClean="0">
                <a:latin typeface="Arial Narrow" pitchFamily="34" charset="0"/>
              </a:rPr>
              <a:t>What is the </a:t>
            </a:r>
            <a:r>
              <a:rPr lang="en-US" sz="2400" dirty="0">
                <a:latin typeface="Arial Narrow" pitchFamily="34" charset="0"/>
              </a:rPr>
              <a:t>“perfect” rule?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 Narrow" pitchFamily="34" charset="0"/>
              </a:rPr>
              <a:t>We </a:t>
            </a:r>
            <a:r>
              <a:rPr lang="en-US" sz="2400" dirty="0" smtClean="0">
                <a:latin typeface="Arial Narrow" pitchFamily="34" charset="0"/>
              </a:rPr>
              <a:t>list some natural </a:t>
            </a:r>
            <a:r>
              <a:rPr lang="en-US" sz="2400" dirty="0" smtClean="0">
                <a:solidFill>
                  <a:schemeClr val="accent2"/>
                </a:solidFill>
                <a:latin typeface="Arial Narrow" pitchFamily="34" charset="0"/>
              </a:rPr>
              <a:t>criteria</a:t>
            </a:r>
            <a:endParaRPr lang="en-US" sz="2400" dirty="0">
              <a:latin typeface="Arial Narrow" pitchFamily="34" charset="0"/>
            </a:endParaRPr>
          </a:p>
        </p:txBody>
      </p:sp>
      <p:sp>
        <p:nvSpPr>
          <p:cNvPr id="530436" name="AutoShape 4"/>
          <p:cNvSpPr>
            <a:spLocks noChangeArrowheads="1"/>
          </p:cNvSpPr>
          <p:nvPr/>
        </p:nvSpPr>
        <p:spPr bwMode="auto">
          <a:xfrm>
            <a:off x="3962400" y="3352800"/>
            <a:ext cx="4038600" cy="685800"/>
          </a:xfrm>
          <a:prstGeom prst="wedgeRoundRectCallout">
            <a:avLst>
              <a:gd name="adj1" fmla="val -113917"/>
              <a:gd name="adj2" fmla="val 6689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Honor societies </a:t>
            </a:r>
          </a:p>
          <a:p>
            <a:pPr>
              <a:buFontTx/>
              <a:buChar char="•"/>
            </a:pPr>
            <a:r>
              <a:rPr lang="en-US">
                <a:latin typeface="Arial Narrow" pitchFamily="34" charset="0"/>
              </a:rPr>
              <a:t>General Secretary of the UN</a:t>
            </a:r>
          </a:p>
        </p:txBody>
      </p:sp>
    </p:spTree>
    <p:extLst>
      <p:ext uri="{BB962C8B-B14F-4D97-AF65-F5344CB8AC3E}">
        <p14:creationId xmlns:p14="http://schemas.microsoft.com/office/powerpoint/2010/main" val="1112824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0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043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382000" cy="865188"/>
          </a:xfrm>
        </p:spPr>
        <p:txBody>
          <a:bodyPr/>
          <a:lstStyle/>
          <a:p>
            <a:pPr eaLnBrk="1" hangingPunct="1"/>
            <a:r>
              <a:rPr lang="en-US" altLang="en-US" smtClean="0"/>
              <a:t>Arrow’s Impossibility Theorem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066800"/>
            <a:ext cx="5715000" cy="5105400"/>
          </a:xfrm>
        </p:spPr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smtClean="0"/>
              <a:t>Skip to the 20</a:t>
            </a:r>
            <a:r>
              <a:rPr lang="en-US" baseline="30000" smtClean="0"/>
              <a:t>th</a:t>
            </a:r>
            <a:r>
              <a:rPr lang="en-US" smtClean="0"/>
              <a:t> Centrury</a:t>
            </a:r>
          </a:p>
          <a:p>
            <a:pPr marL="725488" lvl="1" indent="-381000" eaLnBrk="1" hangingPunct="1">
              <a:buFontTx/>
              <a:buNone/>
            </a:pPr>
            <a:r>
              <a:rPr lang="en-US" smtClean="0"/>
              <a:t>Kenneth Arrow, an economist. In his PhD thesis, 1950, he:</a:t>
            </a:r>
          </a:p>
          <a:p>
            <a:pPr marL="725488" lvl="1" indent="-381000" eaLnBrk="1" hangingPunct="1"/>
            <a:r>
              <a:rPr lang="en-US" smtClean="0"/>
              <a:t>Listed desirable properties of voting scheme</a:t>
            </a:r>
          </a:p>
          <a:p>
            <a:pPr marL="725488" lvl="1" indent="-381000" eaLnBrk="1" hangingPunct="1"/>
            <a:r>
              <a:rPr lang="en-US" smtClean="0"/>
              <a:t>Showed that no rule can satisfy all of them.</a:t>
            </a:r>
          </a:p>
          <a:p>
            <a:pPr marL="457200" indent="-457200" eaLnBrk="1" hangingPunct="1">
              <a:buFontTx/>
              <a:buNone/>
            </a:pPr>
            <a:r>
              <a:rPr lang="en-US" sz="2800" smtClean="0">
                <a:solidFill>
                  <a:srgbClr val="0033CC"/>
                </a:solidFill>
              </a:rPr>
              <a:t>Properties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Unanimity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Independence of irrelevant alternatives</a:t>
            </a:r>
          </a:p>
          <a:p>
            <a:pPr marL="457200" indent="-457200" eaLnBrk="1" hangingPunct="1"/>
            <a:r>
              <a:rPr lang="en-US" sz="2800" smtClean="0">
                <a:solidFill>
                  <a:srgbClr val="0033CC"/>
                </a:solidFill>
              </a:rPr>
              <a:t>Not Dictatorial</a:t>
            </a:r>
          </a:p>
        </p:txBody>
      </p:sp>
      <p:sp>
        <p:nvSpPr>
          <p:cNvPr id="12292" name="Text Box 5"/>
          <p:cNvSpPr txBox="1">
            <a:spLocks noChangeArrowheads="1"/>
          </p:cNvSpPr>
          <p:nvPr/>
        </p:nvSpPr>
        <p:spPr bwMode="auto">
          <a:xfrm>
            <a:off x="2057400" y="4648200"/>
            <a:ext cx="22860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Char char="n"/>
            </a:pPr>
            <a:endParaRPr lang="en-US" sz="2400">
              <a:latin typeface="Arial" pitchFamily="34" charset="0"/>
            </a:endParaRPr>
          </a:p>
        </p:txBody>
      </p:sp>
      <p:pic>
        <p:nvPicPr>
          <p:cNvPr id="12293" name="Picture 6" descr="5641_09un0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4625" y="1828800"/>
            <a:ext cx="2314575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4" name="Text Box 7"/>
          <p:cNvSpPr txBox="1">
            <a:spLocks noChangeArrowheads="1"/>
          </p:cNvSpPr>
          <p:nvPr/>
        </p:nvSpPr>
        <p:spPr bwMode="auto">
          <a:xfrm>
            <a:off x="6553200" y="5375275"/>
            <a:ext cx="2286000" cy="931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r>
              <a:rPr lang="en-US" sz="2400">
                <a:solidFill>
                  <a:srgbClr val="CC6600"/>
                </a:solidFill>
                <a:latin typeface="Arial Narrow" pitchFamily="34" charset="0"/>
              </a:rPr>
              <a:t>Kenneth Arrow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  <a:buClr>
                <a:srgbClr val="0000CC"/>
              </a:buClr>
              <a:buFont typeface="Wingdings" pitchFamily="2" charset="2"/>
              <a:buNone/>
            </a:pPr>
            <a:r>
              <a:rPr lang="en-US" sz="2400">
                <a:solidFill>
                  <a:srgbClr val="0033CC"/>
                </a:solidFill>
              </a:rPr>
              <a:t>1921-</a:t>
            </a:r>
          </a:p>
        </p:txBody>
      </p:sp>
    </p:spTree>
    <p:extLst>
      <p:ext uri="{BB962C8B-B14F-4D97-AF65-F5344CB8AC3E}">
        <p14:creationId xmlns:p14="http://schemas.microsoft.com/office/powerpoint/2010/main" val="1681579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Independence of irrelevant alternatives</a:t>
            </a:r>
          </a:p>
        </p:txBody>
      </p:sp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52400" y="1066800"/>
            <a:ext cx="88392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Independence of irrelevant </a:t>
            </a:r>
            <a:r>
              <a:rPr lang="en-US" sz="2800" dirty="0" smtClean="0">
                <a:latin typeface="Arial Narrow" pitchFamily="34" charset="0"/>
              </a:rPr>
              <a:t>alternatives: </a:t>
            </a:r>
            <a:r>
              <a:rPr lang="en-US" sz="2800" dirty="0">
                <a:latin typeface="Arial Narrow" pitchFamily="34" charset="0"/>
              </a:rPr>
              <a:t>if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the rule ranks </a:t>
            </a:r>
            <a:r>
              <a:rPr lang="en-US" sz="2400" dirty="0"/>
              <a:t>a</a:t>
            </a:r>
            <a:r>
              <a:rPr lang="en-US" sz="2400" dirty="0">
                <a:latin typeface="Arial Narrow" pitchFamily="34" charset="0"/>
              </a:rPr>
              <a:t> above </a:t>
            </a:r>
            <a:r>
              <a:rPr lang="en-US" sz="2400" dirty="0"/>
              <a:t>b</a:t>
            </a:r>
            <a:r>
              <a:rPr lang="en-US" sz="2400" dirty="0">
                <a:latin typeface="Arial Narrow" pitchFamily="34" charset="0"/>
              </a:rPr>
              <a:t> for the current votes,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we then change the votes but do not change which is ahead between </a:t>
            </a:r>
            <a:r>
              <a:rPr lang="en-US" sz="2400" dirty="0"/>
              <a:t>a</a:t>
            </a:r>
            <a:r>
              <a:rPr lang="en-US" sz="2400" dirty="0">
                <a:latin typeface="Arial Narrow" pitchFamily="34" charset="0"/>
              </a:rPr>
              <a:t> and </a:t>
            </a:r>
            <a:r>
              <a:rPr lang="en-US" sz="2400" dirty="0"/>
              <a:t>b</a:t>
            </a:r>
            <a:r>
              <a:rPr lang="en-US" sz="2400" dirty="0">
                <a:latin typeface="Arial Narrow" pitchFamily="34" charset="0"/>
              </a:rPr>
              <a:t> in each vote</a:t>
            </a:r>
          </a:p>
          <a:p>
            <a:pPr marL="342900" indent="-342900"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	then </a:t>
            </a:r>
            <a:r>
              <a:rPr lang="en-US" sz="2800" dirty="0"/>
              <a:t>a</a:t>
            </a:r>
            <a:r>
              <a:rPr lang="en-US" sz="2800" dirty="0">
                <a:latin typeface="Arial Narrow" pitchFamily="34" charset="0"/>
              </a:rPr>
              <a:t> should still be ranked ahead of </a:t>
            </a:r>
            <a:r>
              <a:rPr lang="en-US" sz="2800" dirty="0"/>
              <a:t>b</a:t>
            </a:r>
            <a:r>
              <a:rPr lang="en-US" sz="2800" dirty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None of our rules satisfy this property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Should they?</a:t>
            </a:r>
          </a:p>
          <a:p>
            <a:pPr marL="342900" indent="-342900">
              <a:spcBef>
                <a:spcPct val="20000"/>
              </a:spcBef>
            </a:pPr>
            <a:endParaRPr lang="en-US" sz="28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  <a:buFontTx/>
              <a:buChar char="•"/>
            </a:pPr>
            <a:endParaRPr lang="en-US" sz="2800" dirty="0">
              <a:latin typeface="Arial Narrow" pitchFamily="34" charset="0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762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838200" y="5867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18" name="Text Box 6"/>
          <p:cNvSpPr txBox="1">
            <a:spLocks noChangeArrowheads="1"/>
          </p:cNvSpPr>
          <p:nvPr/>
        </p:nvSpPr>
        <p:spPr bwMode="auto">
          <a:xfrm>
            <a:off x="8382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1524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600200" y="5867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16002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22860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Text Box 11"/>
          <p:cNvSpPr txBox="1">
            <a:spLocks noChangeArrowheads="1"/>
          </p:cNvSpPr>
          <p:nvPr/>
        </p:nvSpPr>
        <p:spPr bwMode="auto">
          <a:xfrm>
            <a:off x="2362200" y="62325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23622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3581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Text Box 14"/>
          <p:cNvSpPr txBox="1">
            <a:spLocks noChangeArrowheads="1"/>
          </p:cNvSpPr>
          <p:nvPr/>
        </p:nvSpPr>
        <p:spPr bwMode="auto">
          <a:xfrm>
            <a:off x="36576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27" name="Text Box 15"/>
          <p:cNvSpPr txBox="1">
            <a:spLocks noChangeArrowheads="1"/>
          </p:cNvSpPr>
          <p:nvPr/>
        </p:nvSpPr>
        <p:spPr bwMode="auto">
          <a:xfrm>
            <a:off x="36576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28" name="Rectangle 16"/>
          <p:cNvSpPr>
            <a:spLocks noChangeArrowheads="1"/>
          </p:cNvSpPr>
          <p:nvPr/>
        </p:nvSpPr>
        <p:spPr bwMode="auto">
          <a:xfrm>
            <a:off x="4343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Text Box 17"/>
          <p:cNvSpPr txBox="1">
            <a:spLocks noChangeArrowheads="1"/>
          </p:cNvSpPr>
          <p:nvPr/>
        </p:nvSpPr>
        <p:spPr bwMode="auto">
          <a:xfrm>
            <a:off x="4419600" y="4724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30" name="Text Box 18"/>
          <p:cNvSpPr txBox="1">
            <a:spLocks noChangeArrowheads="1"/>
          </p:cNvSpPr>
          <p:nvPr/>
        </p:nvSpPr>
        <p:spPr bwMode="auto">
          <a:xfrm>
            <a:off x="4419600" y="62484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31" name="Rectangle 19"/>
          <p:cNvSpPr>
            <a:spLocks noChangeArrowheads="1"/>
          </p:cNvSpPr>
          <p:nvPr/>
        </p:nvSpPr>
        <p:spPr bwMode="auto">
          <a:xfrm>
            <a:off x="5105400" y="4648200"/>
            <a:ext cx="533400" cy="1981200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Text Box 20"/>
          <p:cNvSpPr txBox="1">
            <a:spLocks noChangeArrowheads="1"/>
          </p:cNvSpPr>
          <p:nvPr/>
        </p:nvSpPr>
        <p:spPr bwMode="auto">
          <a:xfrm>
            <a:off x="5181600" y="62325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a</a:t>
            </a:r>
          </a:p>
        </p:txBody>
      </p:sp>
      <p:sp>
        <p:nvSpPr>
          <p:cNvPr id="13333" name="Text Box 21"/>
          <p:cNvSpPr txBox="1">
            <a:spLocks noChangeArrowheads="1"/>
          </p:cNvSpPr>
          <p:nvPr/>
        </p:nvSpPr>
        <p:spPr bwMode="auto">
          <a:xfrm>
            <a:off x="5181600" y="59436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/>
              <a:t>b</a:t>
            </a:r>
          </a:p>
        </p:txBody>
      </p:sp>
      <p:sp>
        <p:nvSpPr>
          <p:cNvPr id="13334" name="Text Box 28"/>
          <p:cNvSpPr txBox="1">
            <a:spLocks noChangeArrowheads="1"/>
          </p:cNvSpPr>
          <p:nvPr/>
        </p:nvSpPr>
        <p:spPr bwMode="auto">
          <a:xfrm>
            <a:off x="3048000" y="54102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b="1">
                <a:latin typeface="cmsy10" pitchFamily="34" charset="0"/>
              </a:rPr>
              <a:t>¼</a:t>
            </a:r>
          </a:p>
        </p:txBody>
      </p:sp>
    </p:spTree>
    <p:extLst>
      <p:ext uri="{BB962C8B-B14F-4D97-AF65-F5344CB8AC3E}">
        <p14:creationId xmlns:p14="http://schemas.microsoft.com/office/powerpoint/2010/main" val="2448060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/>
          <a:lstStyle/>
          <a:p>
            <a:pPr eaLnBrk="1" hangingPunct="1"/>
            <a:r>
              <a:rPr lang="en-US" sz="4000" smtClean="0"/>
              <a:t>Arrow’s Impossibility Theorem</a:t>
            </a:r>
          </a:p>
        </p:txBody>
      </p:sp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52400" y="1124744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Every </a:t>
            </a:r>
            <a:r>
              <a:rPr lang="en-US" sz="3200" b="1" dirty="0">
                <a:latin typeface="Arial Narrow" pitchFamily="34" charset="0"/>
              </a:rPr>
              <a:t>Social Welfare Function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W</a:t>
            </a:r>
            <a:r>
              <a:rPr lang="en-US" sz="3200" dirty="0">
                <a:latin typeface="Arial Narrow" pitchFamily="34" charset="0"/>
              </a:rPr>
              <a:t> over a set </a:t>
            </a:r>
            <a:r>
              <a:rPr lang="en-US" sz="3200" dirty="0"/>
              <a:t>A</a:t>
            </a:r>
            <a:r>
              <a:rPr lang="en-US" sz="3200" dirty="0">
                <a:latin typeface="Arial Narrow" pitchFamily="34" charset="0"/>
              </a:rPr>
              <a:t> of at  least 3 candidates:</a:t>
            </a:r>
          </a:p>
          <a:p>
            <a:pPr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   If </a:t>
            </a:r>
            <a:r>
              <a:rPr lang="en-US" sz="3200" dirty="0">
                <a:latin typeface="Arial Narrow" pitchFamily="34" charset="0"/>
              </a:rPr>
              <a:t>it satisfies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Independence of irrelevant alternatives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Pareto efficiency:</a:t>
            </a:r>
          </a:p>
          <a:p>
            <a:pPr lvl="2">
              <a:spcBef>
                <a:spcPct val="20000"/>
              </a:spcBef>
            </a:pPr>
            <a:r>
              <a:rPr lang="en-US" sz="2800" dirty="0" smtClean="0">
                <a:latin typeface="Arial Narrow" pitchFamily="34" charset="0"/>
              </a:rPr>
              <a:t>If for </a:t>
            </a:r>
            <a:r>
              <a:rPr lang="en-US" sz="2800" dirty="0">
                <a:latin typeface="Arial Narrow" pitchFamily="34" charset="0"/>
              </a:rPr>
              <a:t>all </a:t>
            </a:r>
            <a:r>
              <a:rPr lang="en-US" sz="2800" i="1" dirty="0" err="1"/>
              <a:t>i</a:t>
            </a:r>
            <a:r>
              <a:rPr lang="en-US" sz="2800" i="1" dirty="0">
                <a:latin typeface="Arial Narrow" pitchFamily="34" charset="0"/>
              </a:rPr>
              <a:t>  </a:t>
            </a:r>
            <a:r>
              <a:rPr lang="en-US" sz="2800" i="1" dirty="0"/>
              <a:t>a</a:t>
            </a:r>
            <a:r>
              <a:rPr lang="en-US" sz="2800" i="1" dirty="0">
                <a:latin typeface="Arial Narrow" pitchFamily="34" charset="0"/>
              </a:rPr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i</a:t>
            </a:r>
            <a:r>
              <a:rPr lang="en-US" sz="2800" i="1" baseline="-25000" dirty="0"/>
              <a:t> </a:t>
            </a:r>
            <a:r>
              <a:rPr lang="en-US" sz="2800" i="1" dirty="0"/>
              <a:t>b</a:t>
            </a:r>
            <a:r>
              <a:rPr lang="en-US" sz="2800" i="1" dirty="0">
                <a:latin typeface="Arial Narrow" pitchFamily="34" charset="0"/>
              </a:rPr>
              <a:t> </a:t>
            </a:r>
          </a:p>
          <a:p>
            <a:pPr lvl="2"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then </a:t>
            </a:r>
            <a:r>
              <a:rPr lang="en-US" sz="2800" i="1" dirty="0"/>
              <a:t>a</a:t>
            </a:r>
            <a:r>
              <a:rPr lang="en-US" sz="2800" i="1" dirty="0">
                <a:latin typeface="Arial Narrow" pitchFamily="34" charset="0"/>
              </a:rPr>
              <a:t> </a:t>
            </a:r>
            <a:r>
              <a:rPr lang="en-US" sz="2800" i="1" dirty="0">
                <a:solidFill>
                  <a:srgbClr val="993300"/>
                </a:solidFill>
                <a:latin typeface="cmsy10" pitchFamily="34" charset="0"/>
              </a:rPr>
              <a:t>Á</a:t>
            </a:r>
            <a:r>
              <a:rPr lang="en-US" sz="2800" i="1" baseline="-25000" dirty="0"/>
              <a:t> </a:t>
            </a:r>
            <a:r>
              <a:rPr lang="en-US" sz="2800" i="1" dirty="0"/>
              <a:t>b </a:t>
            </a:r>
            <a:r>
              <a:rPr lang="en-US" sz="2800" dirty="0" smtClean="0">
                <a:latin typeface="Arial Narrow" pitchFamily="34" charset="0"/>
              </a:rPr>
              <a:t>where </a:t>
            </a:r>
            <a:r>
              <a:rPr lang="en-US" sz="2800" i="1" dirty="0"/>
              <a:t>W(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1</a:t>
            </a:r>
            <a:r>
              <a:rPr lang="en-US" sz="2800" i="1" dirty="0"/>
              <a:t>,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2</a:t>
            </a:r>
            <a:r>
              <a:rPr lang="en-US" sz="2800" i="1" dirty="0"/>
              <a:t>,… ,</a:t>
            </a:r>
            <a:r>
              <a:rPr lang="en-US" sz="2800" i="1" baseline="-25000" dirty="0"/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n</a:t>
            </a:r>
            <a:r>
              <a:rPr lang="en-US" sz="2800" i="1" baseline="-25000" dirty="0"/>
              <a:t> </a:t>
            </a:r>
            <a:r>
              <a:rPr lang="en-US" sz="2800" i="1" dirty="0"/>
              <a:t>) = </a:t>
            </a:r>
            <a:r>
              <a:rPr lang="en-US" sz="2800" b="1" i="1" dirty="0">
                <a:solidFill>
                  <a:srgbClr val="993300"/>
                </a:solidFill>
                <a:latin typeface="cmsy10" pitchFamily="34" charset="0"/>
              </a:rPr>
              <a:t>Á</a:t>
            </a:r>
            <a:r>
              <a:rPr lang="en-US" sz="2800" i="1" dirty="0"/>
              <a:t> </a:t>
            </a:r>
          </a:p>
          <a:p>
            <a:pPr lvl="1">
              <a:spcBef>
                <a:spcPct val="20000"/>
              </a:spcBef>
            </a:pPr>
            <a:r>
              <a:rPr lang="en-US" sz="2800" dirty="0" smtClean="0">
                <a:latin typeface="Arial Narrow" pitchFamily="34" charset="0"/>
              </a:rPr>
              <a:t>Then </a:t>
            </a:r>
            <a:r>
              <a:rPr lang="en-US" sz="2800" dirty="0">
                <a:latin typeface="Arial Narrow" pitchFamily="34" charset="0"/>
              </a:rPr>
              <a:t>it is </a:t>
            </a: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dictatorial : </a:t>
            </a:r>
            <a:r>
              <a:rPr lang="en-US" sz="2800" dirty="0">
                <a:latin typeface="Arial Narrow" pitchFamily="34" charset="0"/>
              </a:rPr>
              <a:t>for all </a:t>
            </a:r>
            <a:r>
              <a:rPr lang="en-US" sz="2800" dirty="0" smtClean="0">
                <a:latin typeface="Arial Narrow" pitchFamily="34" charset="0"/>
              </a:rPr>
              <a:t>such W there exists an index </a:t>
            </a:r>
            <a:r>
              <a:rPr lang="en-US" sz="2800" dirty="0" err="1" smtClean="0">
                <a:latin typeface="Arial Narrow" pitchFamily="34" charset="0"/>
              </a:rPr>
              <a:t>i</a:t>
            </a:r>
            <a:r>
              <a:rPr lang="en-US" sz="2800" dirty="0" smtClean="0">
                <a:latin typeface="Arial Narrow" pitchFamily="34" charset="0"/>
              </a:rPr>
              <a:t> such that for all </a:t>
            </a:r>
            <a:r>
              <a:rPr lang="en-US" sz="2800" i="1" dirty="0" smtClean="0">
                <a:latin typeface="cmsy10" pitchFamily="34" charset="0"/>
              </a:rPr>
              <a:t>Á</a:t>
            </a:r>
            <a:r>
              <a:rPr lang="en-US" sz="2800" i="1" baseline="-25000" dirty="0" smtClean="0"/>
              <a:t>1</a:t>
            </a:r>
            <a:r>
              <a:rPr lang="en-US" sz="2800" i="1" dirty="0"/>
              <a:t>,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Á</a:t>
            </a:r>
            <a:r>
              <a:rPr lang="en-US" sz="2800" i="1" baseline="-25000" dirty="0"/>
              <a:t>2</a:t>
            </a:r>
            <a:r>
              <a:rPr lang="en-US" sz="2800" i="1" dirty="0"/>
              <a:t>,… ,</a:t>
            </a:r>
            <a:r>
              <a:rPr lang="en-US" sz="2800" i="1" baseline="-25000" dirty="0"/>
              <a:t> </a:t>
            </a:r>
            <a:r>
              <a:rPr lang="en-US" sz="2800" i="1" dirty="0" err="1">
                <a:latin typeface="cmsy10" pitchFamily="34" charset="0"/>
              </a:rPr>
              <a:t>Á</a:t>
            </a:r>
            <a:r>
              <a:rPr lang="en-US" sz="2800" i="1" baseline="-25000" dirty="0" err="1"/>
              <a:t>n</a:t>
            </a:r>
            <a:r>
              <a:rPr lang="en-US" sz="2800" i="1" baseline="-25000" dirty="0"/>
              <a:t> </a:t>
            </a:r>
            <a:r>
              <a:rPr lang="en-US" sz="2800" i="1" dirty="0">
                <a:latin typeface="cmsy10" pitchFamily="34" charset="0"/>
              </a:rPr>
              <a:t>2 </a:t>
            </a:r>
            <a:r>
              <a:rPr lang="en-US" sz="2800" i="1" dirty="0" smtClean="0"/>
              <a:t>L, </a:t>
            </a:r>
            <a:r>
              <a:rPr lang="en-US" sz="2800" b="1" i="1" dirty="0" smtClean="0">
                <a:solidFill>
                  <a:srgbClr val="FF0000"/>
                </a:solidFill>
              </a:rPr>
              <a:t>W(</a:t>
            </a:r>
            <a:r>
              <a:rPr lang="en-US" sz="2800" b="1" i="1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smtClean="0">
                <a:solidFill>
                  <a:srgbClr val="FF0000"/>
                </a:solidFill>
              </a:rPr>
              <a:t>1</a:t>
            </a:r>
            <a:r>
              <a:rPr lang="en-US" sz="2800" b="1" i="1" dirty="0">
                <a:solidFill>
                  <a:srgbClr val="FF0000"/>
                </a:solidFill>
              </a:rPr>
              <a:t>,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>
                <a:solidFill>
                  <a:srgbClr val="FF0000"/>
                </a:solidFill>
              </a:rPr>
              <a:t>2</a:t>
            </a:r>
            <a:r>
              <a:rPr lang="en-US" sz="2800" b="1" i="1" dirty="0">
                <a:solidFill>
                  <a:srgbClr val="FF0000"/>
                </a:solidFill>
              </a:rPr>
              <a:t>,… ,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err="1">
                <a:solidFill>
                  <a:srgbClr val="FF0000"/>
                </a:solidFill>
              </a:rPr>
              <a:t>n</a:t>
            </a:r>
            <a:r>
              <a:rPr lang="en-US" sz="2800" b="1" i="1" baseline="-25000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solidFill>
                  <a:srgbClr val="FF0000"/>
                </a:solidFill>
              </a:rPr>
              <a:t>) = </a:t>
            </a:r>
            <a:r>
              <a:rPr lang="en-US" sz="2800" b="1" i="1" dirty="0" err="1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="1" i="1" baseline="-25000" dirty="0" err="1">
                <a:solidFill>
                  <a:srgbClr val="FF0000"/>
                </a:solidFill>
              </a:rPr>
              <a:t>i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>
                <a:latin typeface="Arial Narrow" pitchFamily="34" charset="0"/>
              </a:rPr>
              <a:t> </a:t>
            </a:r>
          </a:p>
          <a:p>
            <a:pPr marL="742950" lvl="1" indent="-285750">
              <a:spcBef>
                <a:spcPct val="20000"/>
              </a:spcBef>
            </a:pPr>
            <a:endParaRPr lang="en-US" sz="2800" i="1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0356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Proof of Arrow’s Theorem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838200"/>
            <a:ext cx="863724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Claim</a:t>
            </a:r>
            <a:r>
              <a:rPr lang="en-US" sz="2800" dirty="0" smtClean="0"/>
              <a:t>: Let W be as above, and let 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and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dirty="0" err="1" smtClean="0">
                <a:latin typeface="Comic Sans MS" pitchFamily="66" charset="0"/>
              </a:rPr>
              <a:t>’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be two profiles </a:t>
            </a:r>
            <a:r>
              <a:rPr lang="en-US" sz="2800" dirty="0" err="1" smtClean="0"/>
              <a:t>s.t.</a:t>
            </a:r>
            <a:endParaRPr lang="en-US" sz="2800" dirty="0" smtClean="0"/>
          </a:p>
          <a:p>
            <a:pPr lvl="1">
              <a:lnSpc>
                <a:spcPct val="90000"/>
              </a:lnSpc>
            </a:pP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=W(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,…,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baseline="-25000" dirty="0" err="1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) </a:t>
            </a:r>
            <a:r>
              <a:rPr lang="en-US" sz="2400" dirty="0" smtClean="0"/>
              <a:t>and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’=W(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smtClean="0">
                <a:latin typeface="cmsy10" pitchFamily="34" charset="0"/>
              </a:rPr>
              <a:t>Á</a:t>
            </a:r>
            <a:r>
              <a:rPr lang="en-US" sz="2400" dirty="0" smtClean="0">
                <a:latin typeface="Comic Sans MS" pitchFamily="66" charset="0"/>
              </a:rPr>
              <a:t>’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,…,</a:t>
            </a:r>
            <a:r>
              <a:rPr lang="en-US" sz="2400" baseline="-250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msy10" pitchFamily="34" charset="0"/>
              </a:rPr>
              <a:t>Á</a:t>
            </a:r>
            <a:r>
              <a:rPr lang="en-US" sz="2400" dirty="0" err="1" smtClean="0">
                <a:latin typeface="Comic Sans MS" pitchFamily="66" charset="0"/>
              </a:rPr>
              <a:t>’</a:t>
            </a:r>
            <a:r>
              <a:rPr lang="en-US" sz="2400" baseline="-25000" dirty="0" err="1" smtClean="0">
                <a:latin typeface="Comic Sans MS" pitchFamily="66" charset="0"/>
              </a:rPr>
              <a:t>n</a:t>
            </a:r>
            <a:r>
              <a:rPr lang="en-US" sz="2400" dirty="0" smtClean="0">
                <a:latin typeface="Comic Sans MS" pitchFamily="66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and where for all </a:t>
            </a:r>
            <a:r>
              <a:rPr lang="en-US" sz="2400" dirty="0" err="1" smtClean="0">
                <a:latin typeface="Comic Sans MS" pitchFamily="66" charset="0"/>
              </a:rPr>
              <a:t>i</a:t>
            </a:r>
            <a:endParaRPr lang="en-US" sz="2400" dirty="0" smtClean="0">
              <a:latin typeface="Comic Sans MS" pitchFamily="66" charset="0"/>
            </a:endParaRP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</a:t>
            </a:r>
            <a:r>
              <a:rPr lang="en-US" sz="2800" dirty="0" smtClean="0"/>
              <a:t>  </a:t>
            </a:r>
            <a:r>
              <a:rPr lang="en-US" sz="2800" dirty="0" smtClean="0">
                <a:sym typeface="Symbol" pitchFamily="18" charset="2"/>
              </a:rPr>
              <a:t> 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dirty="0" err="1" smtClean="0">
                <a:latin typeface="Comic Sans MS" pitchFamily="66" charset="0"/>
              </a:rPr>
              <a:t>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Then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</a:t>
            </a:r>
            <a:r>
              <a:rPr lang="en-US" sz="2800" dirty="0" smtClean="0"/>
              <a:t>  </a:t>
            </a:r>
            <a:r>
              <a:rPr lang="en-US" sz="2800" dirty="0" smtClean="0">
                <a:sym typeface="Symbol" pitchFamily="18" charset="2"/>
              </a:rPr>
              <a:t> 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solidFill>
                  <a:srgbClr val="FF0000"/>
                </a:solidFill>
              </a:rPr>
              <a:t>Proof</a:t>
            </a:r>
            <a:r>
              <a:rPr lang="en-US" sz="2800" dirty="0" smtClean="0"/>
              <a:t>: suppose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/>
              <a:t>and</a:t>
            </a:r>
            <a:r>
              <a:rPr lang="en-US" sz="2800" dirty="0" smtClean="0">
                <a:latin typeface="Comic Sans MS" pitchFamily="66" charset="0"/>
              </a:rPr>
              <a:t> c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b </a:t>
            </a:r>
            <a:r>
              <a:rPr lang="en-US" sz="2800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Create a single preference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</a:t>
            </a:r>
            <a:r>
              <a:rPr lang="en-US" sz="2800" baseline="-25000" dirty="0" err="1" smtClean="0"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from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msy10" pitchFamily="34" charset="0"/>
              </a:rPr>
              <a:t>Á’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: </a:t>
            </a:r>
            <a:r>
              <a:rPr lang="en-US" sz="2800" dirty="0" smtClean="0"/>
              <a:t>where </a:t>
            </a:r>
            <a:r>
              <a:rPr lang="en-US" sz="2800" dirty="0" smtClean="0">
                <a:latin typeface="Comic Sans MS" pitchFamily="66" charset="0"/>
              </a:rPr>
              <a:t>c</a:t>
            </a:r>
            <a:r>
              <a:rPr lang="en-US" sz="2800" dirty="0" smtClean="0"/>
              <a:t> is just below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dirty="0" smtClean="0"/>
              <a:t> just above </a:t>
            </a:r>
            <a:r>
              <a:rPr lang="en-US" sz="2800" dirty="0" smtClean="0">
                <a:latin typeface="Comic Sans MS" pitchFamily="66" charset="0"/>
              </a:rPr>
              <a:t>b.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Let</a:t>
            </a:r>
            <a:r>
              <a:rPr lang="en-US" sz="2800" dirty="0" smtClean="0">
                <a:latin typeface="Comic Sans MS" pitchFamily="66" charset="0"/>
              </a:rPr>
              <a:t> 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=W(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msy10" pitchFamily="34" charset="0"/>
              </a:rPr>
              <a:t>Á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We must have: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</a:t>
            </a:r>
            <a:r>
              <a:rPr lang="en-US" sz="2800" dirty="0" err="1" smtClean="0">
                <a:solidFill>
                  <a:srgbClr val="0033CC"/>
                </a:solidFill>
                <a:latin typeface="Comic Sans MS" pitchFamily="66" charset="0"/>
              </a:rPr>
              <a:t>i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a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(ii)</a:t>
            </a:r>
            <a:r>
              <a:rPr lang="en-US" sz="2800" dirty="0" smtClean="0">
                <a:latin typeface="Comic Sans MS" pitchFamily="66" charset="0"/>
              </a:rPr>
              <a:t> c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a </a:t>
            </a:r>
            <a:r>
              <a:rPr lang="en-US" sz="2800" dirty="0" smtClean="0"/>
              <a:t>and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(iii)</a:t>
            </a:r>
            <a:r>
              <a:rPr lang="en-US" sz="2800" dirty="0" smtClean="0">
                <a:latin typeface="Comic Sans MS" pitchFamily="66" charset="0"/>
              </a:rPr>
              <a:t> b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d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And therefore </a:t>
            </a:r>
            <a:r>
              <a:rPr lang="en-US" sz="2800" dirty="0" smtClean="0">
                <a:latin typeface="Comic Sans MS" pitchFamily="66" charset="0"/>
              </a:rPr>
              <a:t>c </a:t>
            </a:r>
            <a:r>
              <a:rPr lang="en-US" sz="2800" dirty="0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sz="2800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</a:t>
            </a:r>
            <a:r>
              <a:rPr lang="en-US" sz="2800" dirty="0" smtClean="0">
                <a:latin typeface="Comic Sans MS" pitchFamily="66" charset="0"/>
              </a:rPr>
              <a:t> d </a:t>
            </a:r>
            <a:r>
              <a:rPr lang="en-US" sz="2800" dirty="0" smtClean="0"/>
              <a:t>and </a:t>
            </a:r>
            <a:r>
              <a:rPr lang="en-US" sz="2800" dirty="0" smtClean="0">
                <a:latin typeface="Comic Sans MS" pitchFamily="66" charset="0"/>
              </a:rPr>
              <a:t>c </a:t>
            </a:r>
            <a:r>
              <a:rPr lang="en-US" sz="2800" dirty="0" smtClean="0">
                <a:latin typeface="cmsy10" pitchFamily="34" charset="0"/>
              </a:rPr>
              <a:t>Á</a:t>
            </a:r>
            <a:r>
              <a:rPr lang="en-US" sz="2800" dirty="0" smtClean="0">
                <a:latin typeface="Comic Sans MS" pitchFamily="66" charset="0"/>
              </a:rPr>
              <a:t>’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</a:rPr>
              <a:t>d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156175" y="3717032"/>
            <a:ext cx="22012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Why?? – next slide</a:t>
            </a:r>
            <a:endParaRPr lang="en-US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21968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Proof of Arrow’s Theorem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387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304800" y="838200"/>
                <a:ext cx="8637240" cy="5562600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90000"/>
                  </a:lnSpc>
                  <a:buNone/>
                </a:pPr>
                <a:r>
                  <a:rPr lang="en-US" sz="2800" b="1" dirty="0" smtClean="0">
                    <a:solidFill>
                      <a:srgbClr val="FF0000"/>
                    </a:solidFill>
                  </a:rPr>
                  <a:t>Justification</a:t>
                </a:r>
                <a:r>
                  <a:rPr lang="en-US" sz="2800" dirty="0" smtClean="0"/>
                  <a:t>: 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/>
                  <a:t>a </a:t>
                </a:r>
                <a:r>
                  <a:rPr lang="en-US" sz="2800" dirty="0" err="1">
                    <a:latin typeface="cmsy10" pitchFamily="34" charset="0"/>
                  </a:rPr>
                  <a:t>Á</a:t>
                </a:r>
                <a:r>
                  <a:rPr lang="en-US" sz="2800" baseline="-25000" dirty="0" err="1"/>
                  <a:t>i</a:t>
                </a:r>
                <a:r>
                  <a:rPr lang="en-US" sz="2800" baseline="-25000" dirty="0"/>
                  <a:t> </a:t>
                </a:r>
                <a:r>
                  <a:rPr lang="en-US" sz="2800" dirty="0"/>
                  <a:t>b  </a:t>
                </a:r>
                <a:r>
                  <a:rPr lang="en-US" sz="2800" dirty="0">
                    <a:sym typeface="Symbol" pitchFamily="18" charset="2"/>
                  </a:rPr>
                  <a:t> </a:t>
                </a:r>
                <a:r>
                  <a:rPr lang="en-US" sz="2800" dirty="0"/>
                  <a:t> c </a:t>
                </a:r>
                <a:r>
                  <a:rPr lang="en-US" sz="2800" dirty="0" err="1">
                    <a:latin typeface="cmsy10" pitchFamily="34" charset="0"/>
                  </a:rPr>
                  <a:t>Á</a:t>
                </a:r>
                <a:r>
                  <a:rPr lang="en-US" sz="2800" dirty="0" err="1"/>
                  <a:t>’</a:t>
                </a:r>
                <a:r>
                  <a:rPr lang="en-US" sz="2800" baseline="-25000" dirty="0" err="1"/>
                  <a:t>i</a:t>
                </a:r>
                <a:r>
                  <a:rPr lang="en-US" sz="2800" baseline="-25000" dirty="0"/>
                  <a:t> </a:t>
                </a:r>
                <a:r>
                  <a:rPr lang="en-US" sz="2800" dirty="0"/>
                  <a:t>d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 smtClean="0">
                    <a:solidFill>
                      <a:srgbClr val="0070C0"/>
                    </a:solidFill>
                  </a:rPr>
                  <a:t>suppose c</a:t>
                </a:r>
                <a:r>
                  <a:rPr lang="en-US" sz="2800" dirty="0">
                    <a:solidFill>
                      <a:srgbClr val="0070C0"/>
                    </a:solidFill>
                    <a:sym typeface="Symbol" pitchFamily="18" charset="2"/>
                  </a:rPr>
                  <a:t></a:t>
                </a:r>
                <a:r>
                  <a:rPr lang="en-US" sz="2800" dirty="0">
                    <a:solidFill>
                      <a:srgbClr val="0070C0"/>
                    </a:solidFill>
                  </a:rPr>
                  <a:t> b</a:t>
                </a:r>
                <a:endParaRPr lang="en-US" sz="2800" dirty="0" smtClean="0">
                  <a:solidFill>
                    <a:srgbClr val="0070C0"/>
                  </a:solidFill>
                </a:endParaRPr>
              </a:p>
              <a:p>
                <a:pPr eaLnBrk="1" hangingPunct="1">
                  <a:lnSpc>
                    <a:spcPct val="90000"/>
                  </a:lnSpc>
                  <a:buFontTx/>
                  <a:buNone/>
                </a:pPr>
                <a:endParaRPr lang="en-US" sz="2800" dirty="0" smtClean="0">
                  <a:solidFill>
                    <a:srgbClr val="FF0000"/>
                  </a:solidFill>
                </a:endParaRP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sz="2400" dirty="0" smtClean="0"/>
                  <a:t>If c=b and d=a, rename alternatives – then </a:t>
                </a:r>
                <a:r>
                  <a:rPr lang="en-US" sz="2400" dirty="0" err="1" smtClean="0">
                    <a:latin typeface="cmsy10" pitchFamily="34" charset="0"/>
                  </a:rPr>
                  <a:t>Á</a:t>
                </a:r>
                <a:r>
                  <a:rPr lang="en-US" sz="2400" baseline="-25000" dirty="0" err="1" smtClean="0"/>
                  <a:t>i</a:t>
                </a:r>
                <a:r>
                  <a:rPr lang="en-US" sz="2400" dirty="0">
                    <a:latin typeface="cmsy10" pitchFamily="34" charset="0"/>
                  </a:rPr>
                  <a:t> </a:t>
                </a:r>
                <a:r>
                  <a:rPr lang="he-IL" sz="2400" dirty="0">
                    <a:latin typeface="cmsy10" pitchFamily="34" charset="0"/>
                  </a:rPr>
                  <a:t>=</a:t>
                </a:r>
                <a:r>
                  <a:rPr lang="en-US" sz="2400" dirty="0" smtClean="0">
                    <a:latin typeface="cmsy10" pitchFamily="34" charset="0"/>
                  </a:rPr>
                  <a:t> Á</a:t>
                </a:r>
                <a:r>
                  <a:rPr lang="en-US" sz="2400" dirty="0" smtClean="0"/>
                  <a:t>’</a:t>
                </a:r>
                <a:r>
                  <a:rPr lang="en-US" sz="2400" baseline="-25000" dirty="0" smtClean="0"/>
                  <a:t>I</a:t>
                </a:r>
              </a:p>
              <a:p>
                <a:pPr lvl="1">
                  <a:lnSpc>
                    <a:spcPct val="90000"/>
                  </a:lnSpc>
                  <a:buNone/>
                </a:pPr>
                <a:r>
                  <a:rPr lang="en-US" sz="2400" dirty="0" smtClean="0"/>
                  <a:t>If c=b and </a:t>
                </a:r>
                <a:r>
                  <a:rPr lang="en-US" sz="2400" dirty="0" err="1" smtClean="0"/>
                  <a:t>and</a:t>
                </a:r>
                <a:r>
                  <a:rPr lang="en-US" sz="2400" dirty="0" smtClean="0"/>
                  <a:t>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/>
                      </a:rPr>
                      <m:t>𝑑</m:t>
                    </m:r>
                    <m:r>
                      <a:rPr lang="en-US" sz="2400" b="0" i="1" smtClean="0">
                        <a:latin typeface="Cambria Math"/>
                      </a:rPr>
                      <m:t>≠</m:t>
                    </m:r>
                    <m:r>
                      <a:rPr lang="en-US" sz="2400" b="0" i="1" smtClean="0">
                        <a:latin typeface="Cambria Math"/>
                      </a:rPr>
                      <m:t>𝑎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/>
                  <a:t>Create a single preference </a:t>
                </a:r>
                <a:r>
                  <a:rPr lang="en-US" sz="2800" dirty="0">
                    <a:sym typeface="Symbol" pitchFamily="18" charset="2"/>
                  </a:rPr>
                  <a:t></a:t>
                </a:r>
                <a:r>
                  <a:rPr lang="en-US" sz="2800" baseline="-25000" dirty="0" err="1">
                    <a:sym typeface="Symbol" pitchFamily="18" charset="2"/>
                  </a:rPr>
                  <a:t>i</a:t>
                </a:r>
                <a:r>
                  <a:rPr lang="en-US" sz="2800" dirty="0"/>
                  <a:t> from </a:t>
                </a:r>
                <a:r>
                  <a:rPr lang="en-US" sz="2800" dirty="0" err="1">
                    <a:latin typeface="cmsy10" pitchFamily="34" charset="0"/>
                  </a:rPr>
                  <a:t>Á</a:t>
                </a:r>
                <a:r>
                  <a:rPr lang="en-US" sz="2800" baseline="-25000" dirty="0" err="1"/>
                  <a:t>i</a:t>
                </a:r>
                <a:r>
                  <a:rPr lang="en-US" sz="2800" dirty="0"/>
                  <a:t> and </a:t>
                </a:r>
                <a:r>
                  <a:rPr lang="en-US" sz="2800" dirty="0" err="1">
                    <a:latin typeface="cmsy10" pitchFamily="34" charset="0"/>
                  </a:rPr>
                  <a:t>Á’</a:t>
                </a:r>
                <a:r>
                  <a:rPr lang="en-US" sz="2800" baseline="-25000" dirty="0" err="1"/>
                  <a:t>i</a:t>
                </a:r>
                <a:r>
                  <a:rPr lang="en-US" sz="2800" dirty="0"/>
                  <a:t>: where </a:t>
                </a:r>
                <a:r>
                  <a:rPr lang="en-US" sz="2800" dirty="0" smtClean="0"/>
                  <a:t>d is just </a:t>
                </a:r>
                <a:r>
                  <a:rPr lang="en-US" sz="2800" dirty="0"/>
                  <a:t>above b. 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/>
                  <a:t>Let  </a:t>
                </a:r>
                <a:r>
                  <a:rPr lang="en-US" sz="2800" dirty="0">
                    <a:solidFill>
                      <a:srgbClr val="FF0000"/>
                    </a:solidFill>
                    <a:latin typeface="cmsy10" pitchFamily="34" charset="0"/>
                  </a:rPr>
                  <a:t>Á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msy10" pitchFamily="34" charset="0"/>
                    <a:sym typeface="Symbol" pitchFamily="18" charset="2"/>
                  </a:rPr>
                  <a:t></a:t>
                </a:r>
                <a:r>
                  <a:rPr lang="en-US" sz="2800" dirty="0"/>
                  <a:t>=W(</a:t>
                </a:r>
                <a:r>
                  <a:rPr lang="en-US" sz="2800" dirty="0">
                    <a:latin typeface="cmsy10" pitchFamily="34" charset="0"/>
                  </a:rPr>
                  <a:t>Á</a:t>
                </a:r>
                <a:r>
                  <a:rPr lang="en-US" sz="2800" baseline="-25000" dirty="0"/>
                  <a:t>1</a:t>
                </a:r>
                <a:r>
                  <a:rPr lang="en-US" sz="2800" dirty="0"/>
                  <a:t>,</a:t>
                </a:r>
                <a:r>
                  <a:rPr lang="en-US" sz="2800" baseline="-25000" dirty="0"/>
                  <a:t> </a:t>
                </a:r>
                <a:r>
                  <a:rPr lang="en-US" sz="2800" dirty="0">
                    <a:latin typeface="cmsy10" pitchFamily="34" charset="0"/>
                  </a:rPr>
                  <a:t>Á</a:t>
                </a:r>
                <a:r>
                  <a:rPr lang="en-US" sz="2800" baseline="-25000" dirty="0"/>
                  <a:t>2</a:t>
                </a:r>
                <a:r>
                  <a:rPr lang="en-US" sz="2800" dirty="0"/>
                  <a:t>,…,</a:t>
                </a:r>
                <a:r>
                  <a:rPr lang="en-US" sz="2800" baseline="-25000" dirty="0"/>
                  <a:t> </a:t>
                </a:r>
                <a:r>
                  <a:rPr lang="en-US" sz="2800" dirty="0" err="1">
                    <a:latin typeface="cmsy10" pitchFamily="34" charset="0"/>
                  </a:rPr>
                  <a:t>Á</a:t>
                </a:r>
                <a:r>
                  <a:rPr lang="en-US" sz="2800" baseline="-25000" dirty="0" err="1"/>
                  <a:t>n</a:t>
                </a:r>
                <a:r>
                  <a:rPr lang="en-US" sz="2800" dirty="0"/>
                  <a:t>) 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/>
                  <a:t>We must have: </a:t>
                </a:r>
                <a:r>
                  <a:rPr lang="en-US" sz="2800" dirty="0">
                    <a:solidFill>
                      <a:srgbClr val="0033CC"/>
                    </a:solidFill>
                  </a:rPr>
                  <a:t>(</a:t>
                </a:r>
                <a:r>
                  <a:rPr lang="en-US" sz="2800" dirty="0" err="1">
                    <a:solidFill>
                      <a:srgbClr val="0033CC"/>
                    </a:solidFill>
                  </a:rPr>
                  <a:t>i</a:t>
                </a:r>
                <a:r>
                  <a:rPr lang="en-US" sz="2800" dirty="0">
                    <a:solidFill>
                      <a:srgbClr val="0033CC"/>
                    </a:solidFill>
                  </a:rPr>
                  <a:t>)</a:t>
                </a:r>
                <a:r>
                  <a:rPr lang="en-US" sz="2800" dirty="0"/>
                  <a:t> a </a:t>
                </a:r>
                <a:r>
                  <a:rPr lang="en-US" sz="2800" dirty="0">
                    <a:solidFill>
                      <a:srgbClr val="FF0000"/>
                    </a:solidFill>
                    <a:latin typeface="cmsy10" pitchFamily="34" charset="0"/>
                  </a:rPr>
                  <a:t>Á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msy10" pitchFamily="34" charset="0"/>
                    <a:sym typeface="Symbol" pitchFamily="18" charset="2"/>
                  </a:rPr>
                  <a:t></a:t>
                </a:r>
                <a:r>
                  <a:rPr lang="en-US" sz="2800" baseline="-25000" dirty="0"/>
                  <a:t> </a:t>
                </a:r>
                <a:r>
                  <a:rPr lang="en-US" sz="2800" dirty="0" smtClean="0"/>
                  <a:t>b (=c) </a:t>
                </a:r>
                <a:r>
                  <a:rPr lang="en-US" sz="2800" dirty="0">
                    <a:solidFill>
                      <a:srgbClr val="0033CC"/>
                    </a:solidFill>
                  </a:rPr>
                  <a:t>(ii)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and </a:t>
                </a:r>
                <a:r>
                  <a:rPr lang="en-US" sz="2800" dirty="0">
                    <a:solidFill>
                      <a:srgbClr val="0033CC"/>
                    </a:solidFill>
                  </a:rPr>
                  <a:t>(iii)</a:t>
                </a:r>
                <a:r>
                  <a:rPr lang="en-US" sz="2800" dirty="0"/>
                  <a:t> </a:t>
                </a:r>
                <a:r>
                  <a:rPr lang="en-US" sz="2800" dirty="0" smtClean="0"/>
                  <a:t>b (=c) </a:t>
                </a:r>
                <a:r>
                  <a:rPr lang="en-US" sz="2800" dirty="0">
                    <a:solidFill>
                      <a:srgbClr val="FF0000"/>
                    </a:solidFill>
                    <a:latin typeface="cmsy10" pitchFamily="34" charset="0"/>
                  </a:rPr>
                  <a:t>Á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msy10" pitchFamily="34" charset="0"/>
                    <a:sym typeface="Symbol" pitchFamily="18" charset="2"/>
                  </a:rPr>
                  <a:t></a:t>
                </a:r>
                <a:r>
                  <a:rPr lang="en-US" sz="2800" dirty="0"/>
                  <a:t> d</a:t>
                </a:r>
              </a:p>
              <a:p>
                <a:pPr>
                  <a:lnSpc>
                    <a:spcPct val="90000"/>
                  </a:lnSpc>
                  <a:buNone/>
                </a:pPr>
                <a:r>
                  <a:rPr lang="en-US" sz="2800" dirty="0"/>
                  <a:t>And therefore c </a:t>
                </a:r>
                <a:r>
                  <a:rPr lang="en-US" sz="2800" dirty="0">
                    <a:solidFill>
                      <a:srgbClr val="FF0000"/>
                    </a:solidFill>
                    <a:latin typeface="cmsy10" pitchFamily="34" charset="0"/>
                  </a:rPr>
                  <a:t>Á</a:t>
                </a:r>
                <a:r>
                  <a:rPr lang="en-US" sz="2800" baseline="-25000" dirty="0">
                    <a:solidFill>
                      <a:srgbClr val="FF0000"/>
                    </a:solidFill>
                    <a:latin typeface="cmsy10" pitchFamily="34" charset="0"/>
                    <a:sym typeface="Symbol" pitchFamily="18" charset="2"/>
                  </a:rPr>
                  <a:t></a:t>
                </a:r>
                <a:r>
                  <a:rPr lang="en-US" sz="2800" dirty="0"/>
                  <a:t> d and c </a:t>
                </a:r>
                <a:r>
                  <a:rPr lang="en-US" sz="2800" dirty="0">
                    <a:latin typeface="cmsy10" pitchFamily="34" charset="0"/>
                  </a:rPr>
                  <a:t>Á</a:t>
                </a:r>
                <a:r>
                  <a:rPr lang="en-US" sz="2800" dirty="0"/>
                  <a:t>’</a:t>
                </a:r>
                <a:r>
                  <a:rPr lang="en-US" sz="2800" baseline="-25000" dirty="0"/>
                  <a:t> </a:t>
                </a:r>
                <a:r>
                  <a:rPr lang="en-US" sz="2800" dirty="0"/>
                  <a:t>d </a:t>
                </a:r>
              </a:p>
              <a:p>
                <a:pPr lvl="1">
                  <a:lnSpc>
                    <a:spcPct val="90000"/>
                  </a:lnSpc>
                  <a:buNone/>
                </a:pPr>
                <a:endParaRPr lang="en-US" sz="2400" dirty="0" smtClean="0"/>
              </a:p>
              <a:p>
                <a:pPr lvl="1">
                  <a:lnSpc>
                    <a:spcPct val="90000"/>
                  </a:lnSpc>
                  <a:buNone/>
                </a:pPr>
                <a:endParaRPr lang="en-US" sz="2400" dirty="0" smtClean="0"/>
              </a:p>
            </p:txBody>
          </p:sp>
        </mc:Choice>
        <mc:Fallback>
          <p:sp>
            <p:nvSpPr>
              <p:cNvPr id="163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304800" y="838200"/>
                <a:ext cx="8637240" cy="5562600"/>
              </a:xfrm>
              <a:blipFill rotWithShape="1">
                <a:blip r:embed="rId2"/>
                <a:stretch>
                  <a:fillRect l="-141" t="-18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9490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948" name="AutoShape 12"/>
          <p:cNvSpPr>
            <a:spLocks noChangeArrowheads="1"/>
          </p:cNvSpPr>
          <p:nvPr/>
        </p:nvSpPr>
        <p:spPr bwMode="auto">
          <a:xfrm>
            <a:off x="5867400" y="2743200"/>
            <a:ext cx="2590800" cy="762000"/>
          </a:xfrm>
          <a:prstGeom prst="wedgeRoundRectCallout">
            <a:avLst>
              <a:gd name="adj1" fmla="val -136213"/>
              <a:gd name="adj2" fmla="val 365000"/>
              <a:gd name="adj3" fmla="val 16667"/>
            </a:avLst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endParaRPr lang="en-US"/>
          </a:p>
        </p:txBody>
      </p:sp>
      <p:sp>
        <p:nvSpPr>
          <p:cNvPr id="551946" name="AutoShape 10"/>
          <p:cNvSpPr>
            <a:spLocks noChangeArrowheads="1"/>
          </p:cNvSpPr>
          <p:nvPr/>
        </p:nvSpPr>
        <p:spPr bwMode="auto">
          <a:xfrm>
            <a:off x="5867400" y="2590800"/>
            <a:ext cx="3048000" cy="1905000"/>
          </a:xfrm>
          <a:prstGeom prst="wedgeRoundRectCallout">
            <a:avLst>
              <a:gd name="adj1" fmla="val -121875"/>
              <a:gd name="adj2" fmla="val 1083"/>
              <a:gd name="adj3" fmla="val 16667"/>
            </a:avLst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905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>
                <a:latin typeface="Arial Narrow" pitchFamily="34" charset="0"/>
              </a:rPr>
              <a:t>Change must happen at some </a:t>
            </a:r>
            <a:r>
              <a:rPr lang="en-US" sz="2400">
                <a:solidFill>
                  <a:srgbClr val="993300"/>
                </a:solidFill>
                <a:latin typeface="Arial Narrow" pitchFamily="34" charset="0"/>
              </a:rPr>
              <a:t>profile</a:t>
            </a:r>
            <a:r>
              <a:rPr lang="en-US" sz="2400">
                <a:solidFill>
                  <a:srgbClr val="993300"/>
                </a:solidFill>
              </a:rPr>
              <a:t> i*</a:t>
            </a:r>
          </a:p>
          <a:p>
            <a:pPr lvl="1">
              <a:buFontTx/>
              <a:buChar char="•"/>
            </a:pPr>
            <a:r>
              <a:rPr lang="en-US" sz="2400">
                <a:latin typeface="Arial Narrow" pitchFamily="34" charset="0"/>
              </a:rPr>
              <a:t>Where </a:t>
            </a:r>
            <a:r>
              <a:rPr lang="en-US" sz="2400">
                <a:solidFill>
                  <a:srgbClr val="339933"/>
                </a:solidFill>
                <a:latin typeface="Arial Narrow" pitchFamily="34" charset="0"/>
              </a:rPr>
              <a:t>voter </a:t>
            </a:r>
            <a:r>
              <a:rPr lang="en-US" sz="2400">
                <a:solidFill>
                  <a:srgbClr val="339933"/>
                </a:solidFill>
              </a:rPr>
              <a:t>i*</a:t>
            </a:r>
            <a:r>
              <a:rPr lang="en-US" sz="2400">
                <a:latin typeface="Arial Narrow" pitchFamily="34" charset="0"/>
              </a:rPr>
              <a:t> changed his opinion</a:t>
            </a:r>
          </a:p>
        </p:txBody>
      </p:sp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Arrow’s Theorem: Find the Dictator</a:t>
            </a:r>
          </a:p>
        </p:txBody>
      </p:sp>
      <p:sp>
        <p:nvSpPr>
          <p:cNvPr id="1741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3820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For arbitrary  </a:t>
            </a:r>
            <a:r>
              <a:rPr lang="en-US" dirty="0" err="1" smtClean="0">
                <a:latin typeface="Comic Sans MS" pitchFamily="66" charset="0"/>
              </a:rPr>
              <a:t>a,b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A</a:t>
            </a:r>
            <a:r>
              <a:rPr lang="en-US" dirty="0" smtClean="0"/>
              <a:t> consider profiles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  <p:sp>
        <p:nvSpPr>
          <p:cNvPr id="551944" name="Text Box 8"/>
          <p:cNvSpPr txBox="1">
            <a:spLocks noChangeArrowheads="1"/>
          </p:cNvSpPr>
          <p:nvPr/>
        </p:nvSpPr>
        <p:spPr bwMode="auto">
          <a:xfrm>
            <a:off x="990600" y="62785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a</a:t>
            </a:r>
            <a:r>
              <a:rPr lang="en-US" sz="3200">
                <a:latin typeface="Arial Narrow" pitchFamily="34" charset="0"/>
              </a:rPr>
              <a:t>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 baseline="-25000"/>
              <a:t> </a:t>
            </a:r>
            <a:r>
              <a:rPr lang="en-US" sz="3200"/>
              <a:t>b</a:t>
            </a:r>
          </a:p>
        </p:txBody>
      </p:sp>
      <p:sp>
        <p:nvSpPr>
          <p:cNvPr id="551945" name="Text Box 9"/>
          <p:cNvSpPr txBox="1">
            <a:spLocks noChangeArrowheads="1"/>
          </p:cNvSpPr>
          <p:nvPr/>
        </p:nvSpPr>
        <p:spPr bwMode="auto">
          <a:xfrm>
            <a:off x="4419600" y="6278563"/>
            <a:ext cx="12192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3200"/>
              <a:t>b</a:t>
            </a:r>
            <a:r>
              <a:rPr lang="en-US" sz="3200">
                <a:latin typeface="Arial Narrow" pitchFamily="34" charset="0"/>
              </a:rPr>
              <a:t>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 baseline="-25000"/>
              <a:t> </a:t>
            </a:r>
            <a:r>
              <a:rPr lang="en-US" sz="3200"/>
              <a:t>a</a:t>
            </a:r>
          </a:p>
        </p:txBody>
      </p:sp>
      <p:sp>
        <p:nvSpPr>
          <p:cNvPr id="551947" name="Text Box 11"/>
          <p:cNvSpPr txBox="1">
            <a:spLocks noChangeArrowheads="1"/>
          </p:cNvSpPr>
          <p:nvPr/>
        </p:nvSpPr>
        <p:spPr bwMode="auto">
          <a:xfrm>
            <a:off x="5791200" y="5149850"/>
            <a:ext cx="3505200" cy="946150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800" b="1">
                <a:latin typeface="Arial Narrow" pitchFamily="34" charset="0"/>
              </a:rPr>
              <a:t>Claim:</a:t>
            </a:r>
            <a:r>
              <a:rPr lang="en-US" sz="2800">
                <a:latin typeface="Arial Narrow" pitchFamily="34" charset="0"/>
              </a:rPr>
              <a:t> this</a:t>
            </a:r>
            <a:r>
              <a:rPr lang="en-US" sz="2800"/>
              <a:t> i* </a:t>
            </a:r>
            <a:r>
              <a:rPr lang="en-US" sz="2800">
                <a:latin typeface="Arial Narrow" pitchFamily="34" charset="0"/>
              </a:rPr>
              <a:t>is the dictator!</a:t>
            </a:r>
          </a:p>
        </p:txBody>
      </p:sp>
      <p:sp>
        <p:nvSpPr>
          <p:cNvPr id="17417" name="Text Box 13"/>
          <p:cNvSpPr txBox="1">
            <a:spLocks noChangeArrowheads="1"/>
          </p:cNvSpPr>
          <p:nvPr/>
        </p:nvSpPr>
        <p:spPr bwMode="auto">
          <a:xfrm>
            <a:off x="5486400" y="1905000"/>
            <a:ext cx="2514600" cy="45720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latin typeface="Arial Narrow" pitchFamily="34" charset="0"/>
              </a:rPr>
              <a:t>Hybrid argument</a:t>
            </a:r>
          </a:p>
        </p:txBody>
      </p:sp>
      <p:sp>
        <p:nvSpPr>
          <p:cNvPr id="17418" name="Text Box 14"/>
          <p:cNvSpPr txBox="1">
            <a:spLocks noChangeArrowheads="1"/>
          </p:cNvSpPr>
          <p:nvPr/>
        </p:nvSpPr>
        <p:spPr bwMode="auto">
          <a:xfrm>
            <a:off x="152400" y="19050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339933"/>
                </a:solidFill>
                <a:latin typeface="Arial Narrow" pitchFamily="34" charset="0"/>
              </a:rPr>
              <a:t>Voters</a:t>
            </a:r>
          </a:p>
        </p:txBody>
      </p:sp>
      <p:sp>
        <p:nvSpPr>
          <p:cNvPr id="17419" name="Text Box 15"/>
          <p:cNvSpPr txBox="1">
            <a:spLocks noChangeArrowheads="1"/>
          </p:cNvSpPr>
          <p:nvPr/>
        </p:nvSpPr>
        <p:spPr bwMode="auto">
          <a:xfrm>
            <a:off x="228600" y="2276872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339933"/>
                </a:solidFill>
              </a:rPr>
              <a:t>1</a:t>
            </a:r>
          </a:p>
        </p:txBody>
      </p:sp>
      <p:sp>
        <p:nvSpPr>
          <p:cNvPr id="17420" name="Text Box 16"/>
          <p:cNvSpPr txBox="1">
            <a:spLocks noChangeArrowheads="1"/>
          </p:cNvSpPr>
          <p:nvPr/>
        </p:nvSpPr>
        <p:spPr bwMode="auto">
          <a:xfrm>
            <a:off x="228600" y="270892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339933"/>
                </a:solidFill>
              </a:rPr>
              <a:t>2</a:t>
            </a:r>
          </a:p>
        </p:txBody>
      </p:sp>
      <p:sp>
        <p:nvSpPr>
          <p:cNvPr id="17421" name="Text Box 17"/>
          <p:cNvSpPr txBox="1">
            <a:spLocks noChangeArrowheads="1"/>
          </p:cNvSpPr>
          <p:nvPr/>
        </p:nvSpPr>
        <p:spPr bwMode="auto">
          <a:xfrm>
            <a:off x="228600" y="4937125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339933"/>
                </a:solidFill>
              </a:rPr>
              <a:t>n</a:t>
            </a:r>
          </a:p>
        </p:txBody>
      </p:sp>
      <p:sp>
        <p:nvSpPr>
          <p:cNvPr id="17422" name="Text Box 18"/>
          <p:cNvSpPr txBox="1">
            <a:spLocks noChangeArrowheads="1"/>
          </p:cNvSpPr>
          <p:nvPr/>
        </p:nvSpPr>
        <p:spPr bwMode="auto">
          <a:xfrm>
            <a:off x="2514600" y="6400800"/>
            <a:ext cx="1143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 b="1">
                <a:solidFill>
                  <a:srgbClr val="993300"/>
                </a:solidFill>
                <a:latin typeface="Arial Narrow" pitchFamily="34" charset="0"/>
              </a:rPr>
              <a:t>Profiles</a:t>
            </a:r>
          </a:p>
        </p:txBody>
      </p:sp>
      <p:sp>
        <p:nvSpPr>
          <p:cNvPr id="17423" name="Rectangle 19"/>
          <p:cNvSpPr>
            <a:spLocks noChangeArrowheads="1"/>
          </p:cNvSpPr>
          <p:nvPr/>
        </p:nvSpPr>
        <p:spPr bwMode="auto">
          <a:xfrm>
            <a:off x="1219200" y="1905000"/>
            <a:ext cx="609600" cy="3576464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4" name="Rectangle 20"/>
          <p:cNvSpPr>
            <a:spLocks noChangeArrowheads="1"/>
          </p:cNvSpPr>
          <p:nvPr/>
        </p:nvSpPr>
        <p:spPr bwMode="auto">
          <a:xfrm>
            <a:off x="2051720" y="2744925"/>
            <a:ext cx="609600" cy="273654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5" name="Rectangle 21"/>
          <p:cNvSpPr>
            <a:spLocks noChangeArrowheads="1"/>
          </p:cNvSpPr>
          <p:nvPr/>
        </p:nvSpPr>
        <p:spPr bwMode="auto">
          <a:xfrm>
            <a:off x="4067944" y="1905000"/>
            <a:ext cx="609600" cy="3576464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6" name="Rectangle 22"/>
          <p:cNvSpPr>
            <a:spLocks noChangeArrowheads="1"/>
          </p:cNvSpPr>
          <p:nvPr/>
        </p:nvSpPr>
        <p:spPr bwMode="auto">
          <a:xfrm>
            <a:off x="2843808" y="3543299"/>
            <a:ext cx="609600" cy="1958157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7" name="Rectangle 23"/>
          <p:cNvSpPr>
            <a:spLocks noChangeArrowheads="1"/>
          </p:cNvSpPr>
          <p:nvPr/>
        </p:nvSpPr>
        <p:spPr bwMode="auto">
          <a:xfrm>
            <a:off x="2843808" y="1905000"/>
            <a:ext cx="609600" cy="1638300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8" name="Rectangle 24"/>
          <p:cNvSpPr>
            <a:spLocks noChangeArrowheads="1"/>
          </p:cNvSpPr>
          <p:nvPr/>
        </p:nvSpPr>
        <p:spPr bwMode="auto">
          <a:xfrm>
            <a:off x="2051720" y="1905000"/>
            <a:ext cx="609600" cy="839924"/>
          </a:xfrm>
          <a:prstGeom prst="rect">
            <a:avLst/>
          </a:prstGeom>
          <a:noFill/>
          <a:ln w="19050">
            <a:solidFill>
              <a:srgbClr val="0033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7429" name="Text Box 25"/>
          <p:cNvSpPr txBox="1">
            <a:spLocks noChangeArrowheads="1"/>
          </p:cNvSpPr>
          <p:nvPr/>
        </p:nvSpPr>
        <p:spPr bwMode="auto">
          <a:xfrm>
            <a:off x="1382688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0</a:t>
            </a:r>
          </a:p>
        </p:txBody>
      </p:sp>
      <p:sp>
        <p:nvSpPr>
          <p:cNvPr id="17430" name="Text Box 26"/>
          <p:cNvSpPr txBox="1">
            <a:spLocks noChangeArrowheads="1"/>
          </p:cNvSpPr>
          <p:nvPr/>
        </p:nvSpPr>
        <p:spPr bwMode="auto">
          <a:xfrm>
            <a:off x="2195736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1</a:t>
            </a:r>
          </a:p>
        </p:txBody>
      </p:sp>
      <p:sp>
        <p:nvSpPr>
          <p:cNvPr id="17431" name="Text Box 27"/>
          <p:cNvSpPr txBox="1">
            <a:spLocks noChangeArrowheads="1"/>
          </p:cNvSpPr>
          <p:nvPr/>
        </p:nvSpPr>
        <p:spPr bwMode="auto">
          <a:xfrm>
            <a:off x="2987824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2</a:t>
            </a:r>
          </a:p>
        </p:txBody>
      </p:sp>
      <p:sp>
        <p:nvSpPr>
          <p:cNvPr id="17432" name="Text Box 28"/>
          <p:cNvSpPr txBox="1">
            <a:spLocks noChangeArrowheads="1"/>
          </p:cNvSpPr>
          <p:nvPr/>
        </p:nvSpPr>
        <p:spPr bwMode="auto">
          <a:xfrm>
            <a:off x="228600" y="40386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>
                <a:solidFill>
                  <a:srgbClr val="339933"/>
                </a:solidFill>
              </a:rPr>
              <a:t>…</a:t>
            </a:r>
          </a:p>
        </p:txBody>
      </p:sp>
      <p:sp>
        <p:nvSpPr>
          <p:cNvPr id="17433" name="Text Box 29"/>
          <p:cNvSpPr txBox="1">
            <a:spLocks noChangeArrowheads="1"/>
          </p:cNvSpPr>
          <p:nvPr/>
        </p:nvSpPr>
        <p:spPr bwMode="auto">
          <a:xfrm>
            <a:off x="4211960" y="5715000"/>
            <a:ext cx="3810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000" dirty="0">
                <a:solidFill>
                  <a:srgbClr val="993300"/>
                </a:solidFill>
              </a:rPr>
              <a:t>n</a:t>
            </a:r>
          </a:p>
        </p:txBody>
      </p:sp>
      <p:graphicFrame>
        <p:nvGraphicFramePr>
          <p:cNvPr id="2" name="Table 1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418160992"/>
              </p:ext>
            </p:extLst>
          </p:nvPr>
        </p:nvGraphicFramePr>
        <p:xfrm>
          <a:off x="1371600" y="2001193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7" name="Table 2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116383019"/>
              </p:ext>
            </p:extLst>
          </p:nvPr>
        </p:nvGraphicFramePr>
        <p:xfrm>
          <a:off x="1371600" y="2780928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345722600"/>
              </p:ext>
            </p:extLst>
          </p:nvPr>
        </p:nvGraphicFramePr>
        <p:xfrm>
          <a:off x="1403648" y="464169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9" name="Table 28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188092739"/>
              </p:ext>
            </p:extLst>
          </p:nvPr>
        </p:nvGraphicFramePr>
        <p:xfrm>
          <a:off x="2971056" y="4713704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0" name="Table 29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267225850"/>
              </p:ext>
            </p:extLst>
          </p:nvPr>
        </p:nvGraphicFramePr>
        <p:xfrm>
          <a:off x="2123728" y="2780928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1" name="Table 30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4152170673"/>
              </p:ext>
            </p:extLst>
          </p:nvPr>
        </p:nvGraphicFramePr>
        <p:xfrm>
          <a:off x="2915816" y="356157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3" name="Table 3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19153600"/>
              </p:ext>
            </p:extLst>
          </p:nvPr>
        </p:nvGraphicFramePr>
        <p:xfrm>
          <a:off x="2134938" y="19964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33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2786046546"/>
              </p:ext>
            </p:extLst>
          </p:nvPr>
        </p:nvGraphicFramePr>
        <p:xfrm>
          <a:off x="2123728" y="357301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5" name="Table 34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3888407819"/>
              </p:ext>
            </p:extLst>
          </p:nvPr>
        </p:nvGraphicFramePr>
        <p:xfrm>
          <a:off x="2933700" y="19888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6" name="Table 35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003392540"/>
              </p:ext>
            </p:extLst>
          </p:nvPr>
        </p:nvGraphicFramePr>
        <p:xfrm>
          <a:off x="4211960" y="4641696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7" name="Table 36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911112373"/>
              </p:ext>
            </p:extLst>
          </p:nvPr>
        </p:nvGraphicFramePr>
        <p:xfrm>
          <a:off x="4198318" y="198884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8" name="Table 37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1426291456"/>
              </p:ext>
            </p:extLst>
          </p:nvPr>
        </p:nvGraphicFramePr>
        <p:xfrm>
          <a:off x="2933700" y="2773680"/>
          <a:ext cx="304800" cy="731520"/>
        </p:xfrm>
        <a:graphic>
          <a:graphicData uri="http://schemas.openxmlformats.org/drawingml/2006/table">
            <a:tbl>
              <a:tblPr bandRow="1"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04800"/>
              </a:tblGrid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  <a:tr h="290944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39615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194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1948" grpId="0" animBg="1"/>
      <p:bldP spid="551946" grpId="0" animBg="1"/>
      <p:bldP spid="551944" grpId="0"/>
      <p:bldP spid="551945" grpId="0"/>
      <p:bldP spid="551947" grpId="0" build="allAtOnce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Arrow’s Theorem: i* is the dictator</a:t>
            </a:r>
          </a:p>
        </p:txBody>
      </p:sp>
      <p:sp>
        <p:nvSpPr>
          <p:cNvPr id="552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smtClean="0"/>
              <a:t>Claim</a:t>
            </a:r>
            <a:r>
              <a:rPr lang="en-US" smtClean="0"/>
              <a:t>: for any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1</a:t>
            </a:r>
            <a:r>
              <a:rPr lang="en-US" smtClean="0">
                <a:latin typeface="Comic Sans MS" pitchFamily="66" charset="0"/>
              </a:rPr>
              <a:t>,</a:t>
            </a:r>
            <a:r>
              <a:rPr lang="en-US" baseline="-25000" smtClean="0">
                <a:latin typeface="Comic Sans MS" pitchFamily="66" charset="0"/>
              </a:rPr>
              <a:t>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2</a:t>
            </a:r>
            <a:r>
              <a:rPr lang="en-US" smtClean="0">
                <a:latin typeface="Comic Sans MS" pitchFamily="66" charset="0"/>
              </a:rPr>
              <a:t>,…,</a:t>
            </a:r>
            <a:r>
              <a:rPr lang="en-US" baseline="-25000" smtClean="0">
                <a:latin typeface="Comic Sans MS" pitchFamily="66" charset="0"/>
              </a:rPr>
              <a:t>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n </a:t>
            </a:r>
            <a:r>
              <a:rPr lang="en-US" smtClean="0">
                <a:latin typeface="Comic Sans MS" pitchFamily="66" charset="0"/>
              </a:rPr>
              <a:t> </a:t>
            </a:r>
            <a:r>
              <a:rPr lang="en-US" smtClean="0"/>
              <a:t>and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smtClean="0">
                <a:latin typeface="Comic Sans MS" pitchFamily="66" charset="0"/>
              </a:rPr>
              <a:t>=W(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1</a:t>
            </a:r>
            <a:r>
              <a:rPr lang="en-US" smtClean="0">
                <a:latin typeface="Comic Sans MS" pitchFamily="66" charset="0"/>
              </a:rPr>
              <a:t>,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2</a:t>
            </a:r>
            <a:r>
              <a:rPr lang="en-US" smtClean="0">
                <a:latin typeface="Comic Sans MS" pitchFamily="66" charset="0"/>
              </a:rPr>
              <a:t>,…,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n</a:t>
            </a:r>
            <a:r>
              <a:rPr lang="en-US" smtClean="0">
                <a:latin typeface="Comic Sans MS" pitchFamily="66" charset="0"/>
              </a:rPr>
              <a:t>) </a:t>
            </a:r>
            <a:r>
              <a:rPr lang="en-US" smtClean="0"/>
              <a:t>and </a:t>
            </a:r>
            <a:r>
              <a:rPr lang="en-US" smtClean="0">
                <a:latin typeface="Comic Sans MS" pitchFamily="66" charset="0"/>
              </a:rPr>
              <a:t>c,d </a:t>
            </a:r>
            <a:r>
              <a:rPr lang="en-US" smtClean="0">
                <a:latin typeface="cmsy10" pitchFamily="34" charset="0"/>
              </a:rPr>
              <a:t>2</a:t>
            </a:r>
            <a:r>
              <a:rPr lang="en-US" smtClean="0">
                <a:latin typeface="Comic Sans MS" pitchFamily="66" charset="0"/>
              </a:rPr>
              <a:t> A</a:t>
            </a:r>
            <a:r>
              <a:rPr lang="en-US" smtClean="0"/>
              <a:t>. If </a:t>
            </a:r>
            <a:r>
              <a:rPr lang="en-US" smtClean="0">
                <a:latin typeface="Comic Sans MS" pitchFamily="66" charset="0"/>
              </a:rPr>
              <a:t>c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i*</a:t>
            </a:r>
            <a:r>
              <a:rPr lang="en-US" smtClean="0">
                <a:latin typeface="Comic Sans MS" pitchFamily="66" charset="0"/>
              </a:rPr>
              <a:t> d</a:t>
            </a:r>
            <a:r>
              <a:rPr lang="en-US" smtClean="0"/>
              <a:t> then </a:t>
            </a:r>
            <a:r>
              <a:rPr lang="en-US" smtClean="0">
                <a:latin typeface="Comic Sans MS" pitchFamily="66" charset="0"/>
              </a:rPr>
              <a:t>c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smtClean="0">
                <a:latin typeface="Comic Sans MS" pitchFamily="66" charset="0"/>
              </a:rPr>
              <a:t> d</a:t>
            </a:r>
            <a:r>
              <a:rPr lang="en-US" smtClean="0"/>
              <a:t>.</a:t>
            </a:r>
          </a:p>
          <a:p>
            <a:pPr eaLnBrk="1" hangingPunct="1">
              <a:buFontTx/>
              <a:buNone/>
            </a:pPr>
            <a:r>
              <a:rPr lang="en-US" smtClean="0"/>
              <a:t>Proof: take </a:t>
            </a:r>
            <a:r>
              <a:rPr lang="en-US" smtClean="0">
                <a:latin typeface="Comic Sans MS" pitchFamily="66" charset="0"/>
              </a:rPr>
              <a:t>e </a:t>
            </a:r>
            <a:r>
              <a:rPr lang="en-US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mtClean="0"/>
              <a:t> </a:t>
            </a:r>
            <a:r>
              <a:rPr lang="en-US" smtClean="0">
                <a:latin typeface="Comic Sans MS" pitchFamily="66" charset="0"/>
              </a:rPr>
              <a:t>c,</a:t>
            </a:r>
            <a:r>
              <a:rPr lang="en-US" smtClean="0"/>
              <a:t> </a:t>
            </a:r>
            <a:r>
              <a:rPr lang="en-US" smtClean="0">
                <a:latin typeface="Comic Sans MS" pitchFamily="66" charset="0"/>
              </a:rPr>
              <a:t>d </a:t>
            </a:r>
            <a:r>
              <a:rPr lang="en-US" smtClean="0"/>
              <a:t>and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i&lt;i*</a:t>
            </a:r>
            <a:r>
              <a:rPr lang="en-US" smtClean="0"/>
              <a:t> move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to the bottom of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i&gt;i*</a:t>
            </a:r>
            <a:r>
              <a:rPr lang="en-US" smtClean="0"/>
              <a:t> move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to the top of </a:t>
            </a:r>
            <a:r>
              <a:rPr lang="en-US" smtClean="0">
                <a:latin typeface="cmsy10" pitchFamily="34" charset="0"/>
              </a:rPr>
              <a:t>Á</a:t>
            </a:r>
            <a:r>
              <a:rPr lang="en-US" baseline="-25000" smtClean="0">
                <a:latin typeface="Comic Sans MS" pitchFamily="66" charset="0"/>
              </a:rPr>
              <a:t>i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eaLnBrk="1" hangingPunct="1"/>
            <a:r>
              <a:rPr lang="en-US" smtClean="0"/>
              <a:t>for </a:t>
            </a:r>
            <a:r>
              <a:rPr lang="en-US" smtClean="0">
                <a:latin typeface="Comic Sans MS" pitchFamily="66" charset="0"/>
              </a:rPr>
              <a:t>i*</a:t>
            </a:r>
            <a:r>
              <a:rPr lang="en-US" smtClean="0"/>
              <a:t> put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between </a:t>
            </a:r>
            <a:r>
              <a:rPr lang="en-US" smtClean="0">
                <a:latin typeface="Comic Sans MS" pitchFamily="66" charset="0"/>
              </a:rPr>
              <a:t>c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d</a:t>
            </a:r>
            <a:r>
              <a:rPr lang="en-US" smtClean="0"/>
              <a:t> </a:t>
            </a:r>
          </a:p>
          <a:p>
            <a:pPr eaLnBrk="1" hangingPunct="1">
              <a:buFontTx/>
              <a:buNone/>
            </a:pPr>
            <a:r>
              <a:rPr lang="en-US" smtClean="0"/>
              <a:t>For resulting preferences: </a:t>
            </a:r>
          </a:p>
          <a:p>
            <a:pPr lvl="1" eaLnBrk="1" hangingPunct="1"/>
            <a:r>
              <a:rPr lang="en-US" smtClean="0"/>
              <a:t>Preferences of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c</a:t>
            </a:r>
            <a:r>
              <a:rPr lang="en-US" smtClean="0"/>
              <a:t> like </a:t>
            </a:r>
            <a:r>
              <a:rPr lang="en-US" smtClean="0">
                <a:latin typeface="Comic Sans MS" pitchFamily="66" charset="0"/>
              </a:rPr>
              <a:t>a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b </a:t>
            </a:r>
            <a:r>
              <a:rPr lang="en-US" smtClean="0"/>
              <a:t>in </a:t>
            </a:r>
            <a:r>
              <a:rPr lang="en-US" smtClean="0">
                <a:solidFill>
                  <a:srgbClr val="993300"/>
                </a:solidFill>
              </a:rPr>
              <a:t>profile</a:t>
            </a:r>
            <a:r>
              <a:rPr lang="en-US" smtClean="0">
                <a:solidFill>
                  <a:srgbClr val="993300"/>
                </a:solidFill>
                <a:latin typeface="Comic Sans MS" pitchFamily="66" charset="0"/>
              </a:rPr>
              <a:t> i*.</a:t>
            </a:r>
            <a:r>
              <a:rPr lang="en-US" smtClean="0">
                <a:latin typeface="Comic Sans MS" pitchFamily="66" charset="0"/>
              </a:rPr>
              <a:t> </a:t>
            </a:r>
          </a:p>
          <a:p>
            <a:pPr lvl="1" eaLnBrk="1" hangingPunct="1"/>
            <a:r>
              <a:rPr lang="en-US" smtClean="0"/>
              <a:t>Preferences of </a:t>
            </a:r>
            <a:r>
              <a:rPr lang="en-US" smtClean="0">
                <a:latin typeface="Comic Sans MS" pitchFamily="66" charset="0"/>
              </a:rPr>
              <a:t>e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d</a:t>
            </a:r>
            <a:r>
              <a:rPr lang="en-US" smtClean="0"/>
              <a:t> like </a:t>
            </a:r>
            <a:r>
              <a:rPr lang="en-US" smtClean="0">
                <a:latin typeface="Comic Sans MS" pitchFamily="66" charset="0"/>
              </a:rPr>
              <a:t>a</a:t>
            </a:r>
            <a:r>
              <a:rPr lang="en-US" smtClean="0"/>
              <a:t> and </a:t>
            </a:r>
            <a:r>
              <a:rPr lang="en-US" smtClean="0">
                <a:latin typeface="Comic Sans MS" pitchFamily="66" charset="0"/>
              </a:rPr>
              <a:t>b</a:t>
            </a:r>
            <a:r>
              <a:rPr lang="en-US" smtClean="0"/>
              <a:t> in profile</a:t>
            </a:r>
            <a:r>
              <a:rPr lang="en-US" smtClean="0">
                <a:latin typeface="Comic Sans MS" pitchFamily="66" charset="0"/>
              </a:rPr>
              <a:t> i*-1. </a:t>
            </a:r>
          </a:p>
        </p:txBody>
      </p:sp>
      <p:sp>
        <p:nvSpPr>
          <p:cNvPr id="552964" name="AutoShape 4"/>
          <p:cNvSpPr>
            <a:spLocks noChangeArrowheads="1"/>
          </p:cNvSpPr>
          <p:nvPr/>
        </p:nvSpPr>
        <p:spPr bwMode="auto">
          <a:xfrm>
            <a:off x="7380312" y="3501008"/>
            <a:ext cx="1524000" cy="533400"/>
          </a:xfrm>
          <a:prstGeom prst="wedgeRoundRectCallout">
            <a:avLst>
              <a:gd name="adj1" fmla="val -153750"/>
              <a:gd name="adj2" fmla="val 78870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/>
              <a:t>c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e</a:t>
            </a:r>
          </a:p>
        </p:txBody>
      </p:sp>
      <p:sp>
        <p:nvSpPr>
          <p:cNvPr id="552965" name="AutoShape 5"/>
          <p:cNvSpPr>
            <a:spLocks noChangeArrowheads="1"/>
          </p:cNvSpPr>
          <p:nvPr/>
        </p:nvSpPr>
        <p:spPr bwMode="auto">
          <a:xfrm>
            <a:off x="7380312" y="5373216"/>
            <a:ext cx="1524000" cy="533400"/>
          </a:xfrm>
          <a:prstGeom prst="wedgeRoundRectCallout">
            <a:avLst>
              <a:gd name="adj1" fmla="val -175000"/>
              <a:gd name="adj2" fmla="val -7648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/>
            <a:r>
              <a:rPr lang="en-US" sz="3200"/>
              <a:t>e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d</a:t>
            </a:r>
          </a:p>
        </p:txBody>
      </p:sp>
      <p:sp>
        <p:nvSpPr>
          <p:cNvPr id="552966" name="Text Box 6"/>
          <p:cNvSpPr txBox="1">
            <a:spLocks noChangeArrowheads="1"/>
          </p:cNvSpPr>
          <p:nvPr/>
        </p:nvSpPr>
        <p:spPr bwMode="auto">
          <a:xfrm>
            <a:off x="1066800" y="6248400"/>
            <a:ext cx="2743200" cy="579438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>
                <a:latin typeface="Arial Narrow" pitchFamily="34" charset="0"/>
              </a:rPr>
              <a:t>Therefore</a:t>
            </a:r>
            <a:r>
              <a:rPr lang="en-US"/>
              <a:t> </a:t>
            </a:r>
            <a:r>
              <a:rPr lang="en-US" sz="3200"/>
              <a:t>c </a:t>
            </a:r>
            <a:r>
              <a:rPr lang="en-US" sz="3200">
                <a:latin typeface="cmsy10" pitchFamily="34" charset="0"/>
              </a:rPr>
              <a:t>Á</a:t>
            </a:r>
            <a:r>
              <a:rPr lang="en-US" sz="3200"/>
              <a:t> d</a:t>
            </a:r>
          </a:p>
        </p:txBody>
      </p:sp>
    </p:spTree>
    <p:extLst>
      <p:ext uri="{BB962C8B-B14F-4D97-AF65-F5344CB8AC3E}">
        <p14:creationId xmlns:p14="http://schemas.microsoft.com/office/powerpoint/2010/main" val="1450685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64" grpId="0" animBg="1"/>
      <p:bldP spid="552965" grpId="0" animBg="1"/>
      <p:bldP spid="5529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dirty="0"/>
              <a:t>A function f: L</a:t>
            </a:r>
            <a:r>
              <a:rPr lang="en-US" sz="2400" baseline="30000" dirty="0"/>
              <a:t>n</a:t>
            </a:r>
            <a:r>
              <a:rPr lang="en-US" sz="2400" dirty="0"/>
              <a:t> </a:t>
            </a:r>
            <a:r>
              <a:rPr lang="en-US" sz="2400" dirty="0">
                <a:sym typeface="MT Extra" pitchFamily="18" charset="2"/>
              </a:rPr>
              <a:t></a:t>
            </a:r>
            <a:r>
              <a:rPr lang="en-US" sz="2400" dirty="0"/>
              <a:t> A is called a </a:t>
            </a:r>
            <a:r>
              <a:rPr lang="en-US" sz="2400" b="1" dirty="0">
                <a:solidFill>
                  <a:srgbClr val="FF0000"/>
                </a:solidFill>
              </a:rPr>
              <a:t>social choice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/>
              <a:t>Aggregates voters preferences and selects a </a:t>
            </a:r>
            <a:r>
              <a:rPr lang="en-US" sz="2000" b="1" i="1" dirty="0">
                <a:solidFill>
                  <a:srgbClr val="002060"/>
                </a:solidFill>
              </a:rPr>
              <a:t>winner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/>
              <a:t>A function W: L</a:t>
            </a:r>
            <a:r>
              <a:rPr lang="en-US" sz="2400" baseline="30000" dirty="0"/>
              <a:t>n</a:t>
            </a:r>
            <a:r>
              <a:rPr lang="en-US" sz="2400" dirty="0"/>
              <a:t> </a:t>
            </a:r>
            <a:r>
              <a:rPr lang="en-US" sz="2400" dirty="0">
                <a:sym typeface="MT Extra" pitchFamily="18" charset="2"/>
              </a:rPr>
              <a:t></a:t>
            </a:r>
            <a:r>
              <a:rPr lang="en-US" sz="2400" dirty="0"/>
              <a:t> L is called a </a:t>
            </a:r>
            <a:r>
              <a:rPr lang="en-US" sz="2400" b="1" dirty="0">
                <a:solidFill>
                  <a:srgbClr val="FF0000"/>
                </a:solidFill>
              </a:rPr>
              <a:t>social welfare function</a:t>
            </a:r>
          </a:p>
          <a:p>
            <a:pPr lvl="1">
              <a:lnSpc>
                <a:spcPct val="90000"/>
              </a:lnSpc>
            </a:pPr>
            <a:r>
              <a:rPr lang="en-US" sz="2000" i="1" dirty="0" err="1"/>
              <a:t>Aggergates</a:t>
            </a:r>
            <a:r>
              <a:rPr lang="en-US" sz="2000" i="1" dirty="0"/>
              <a:t> voters preference into a </a:t>
            </a:r>
            <a:r>
              <a:rPr lang="en-US" sz="2000" b="1" i="1" dirty="0">
                <a:solidFill>
                  <a:srgbClr val="002060"/>
                </a:solidFill>
              </a:rPr>
              <a:t>common </a:t>
            </a:r>
            <a:r>
              <a:rPr lang="en-US" sz="2000" b="1" i="1" dirty="0" smtClean="0">
                <a:solidFill>
                  <a:srgbClr val="002060"/>
                </a:solidFill>
              </a:rPr>
              <a:t>order</a:t>
            </a:r>
          </a:p>
          <a:p>
            <a:pPr lvl="1">
              <a:lnSpc>
                <a:spcPct val="90000"/>
              </a:lnSpc>
            </a:pPr>
            <a:endParaRPr lang="en-US" sz="2000" b="1" i="1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sz="2800" b="1" i="1" dirty="0" smtClean="0">
                <a:solidFill>
                  <a:srgbClr val="FF0000"/>
                </a:solidFill>
              </a:rPr>
              <a:t>We’ve seen: </a:t>
            </a:r>
          </a:p>
          <a:p>
            <a:pPr lvl="1">
              <a:lnSpc>
                <a:spcPct val="90000"/>
              </a:lnSpc>
            </a:pPr>
            <a:r>
              <a:rPr lang="en-US" sz="2400" b="1" i="1" dirty="0" smtClean="0">
                <a:solidFill>
                  <a:srgbClr val="0070C0"/>
                </a:solidFill>
              </a:rPr>
              <a:t>Arrows Theorem</a:t>
            </a:r>
            <a:r>
              <a:rPr lang="en-US" sz="2400" b="1" i="1" dirty="0" smtClean="0">
                <a:solidFill>
                  <a:srgbClr val="FF0000"/>
                </a:solidFill>
              </a:rPr>
              <a:t>: Limitations on Social Welfare functions</a:t>
            </a:r>
          </a:p>
          <a:p>
            <a:pPr>
              <a:lnSpc>
                <a:spcPct val="90000"/>
              </a:lnSpc>
            </a:pPr>
            <a:r>
              <a:rPr lang="en-US" sz="2800" b="1" i="1" dirty="0" smtClean="0">
                <a:solidFill>
                  <a:srgbClr val="FF0000"/>
                </a:solidFill>
              </a:rPr>
              <a:t>Next:</a:t>
            </a:r>
          </a:p>
          <a:p>
            <a:pPr lvl="1">
              <a:lnSpc>
                <a:spcPct val="90000"/>
              </a:lnSpc>
            </a:pPr>
            <a:r>
              <a:rPr lang="en-US" sz="2400" b="1" i="1" dirty="0" err="1" smtClean="0">
                <a:solidFill>
                  <a:srgbClr val="0070C0"/>
                </a:solidFill>
              </a:rPr>
              <a:t>Gibbard-Satterthwaite</a:t>
            </a:r>
            <a:r>
              <a:rPr lang="en-US" sz="2400" b="1" i="1" dirty="0" smtClean="0">
                <a:solidFill>
                  <a:srgbClr val="0070C0"/>
                </a:solidFill>
              </a:rPr>
              <a:t> Theorem</a:t>
            </a:r>
            <a:r>
              <a:rPr lang="en-US" sz="2400" b="1" i="1" dirty="0" smtClean="0">
                <a:solidFill>
                  <a:srgbClr val="FF0000"/>
                </a:solidFill>
              </a:rPr>
              <a:t>: Limitations on Incentive Compatible Social Choice functions</a:t>
            </a:r>
          </a:p>
          <a:p>
            <a:pPr>
              <a:lnSpc>
                <a:spcPct val="90000"/>
              </a:lnSpc>
            </a:pP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welfare vs. Social Choice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632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Strategic Manipulations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</a:t>
            </a:r>
            <a:r>
              <a:rPr lang="en-US" b="1" dirty="0" smtClean="0"/>
              <a:t>social choice function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f</a:t>
            </a:r>
            <a:r>
              <a:rPr lang="en-US" dirty="0" smtClean="0"/>
              <a:t> can be </a:t>
            </a:r>
            <a:r>
              <a:rPr lang="en-US" dirty="0" smtClean="0">
                <a:solidFill>
                  <a:srgbClr val="0033CC"/>
                </a:solidFill>
              </a:rPr>
              <a:t>manipulated</a:t>
            </a:r>
            <a:r>
              <a:rPr lang="en-US" dirty="0" smtClean="0"/>
              <a:t> by voter </a:t>
            </a:r>
            <a:r>
              <a:rPr lang="en-US" dirty="0" err="1" smtClean="0"/>
              <a:t>i</a:t>
            </a:r>
            <a:r>
              <a:rPr lang="en-US" dirty="0" smtClean="0"/>
              <a:t> if for some 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we have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>
                <a:latin typeface="Comic Sans MS" pitchFamily="66" charset="0"/>
              </a:rPr>
              <a:t>=f(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,…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and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  <a:r>
              <a:rPr lang="en-US" dirty="0" smtClean="0">
                <a:latin typeface="Comic Sans MS" pitchFamily="66" charset="0"/>
              </a:rPr>
              <a:t>=f(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dirty="0" smtClean="0">
                <a:latin typeface="Comic Sans MS" pitchFamily="66" charset="0"/>
              </a:rPr>
              <a:t>) </a:t>
            </a:r>
            <a:r>
              <a:rPr lang="en-US" dirty="0" smtClean="0"/>
              <a:t>but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</a:p>
          <a:p>
            <a:pPr marL="109728" indent="0">
              <a:lnSpc>
                <a:spcPct val="90000"/>
              </a:lnSpc>
              <a:buNone/>
            </a:pPr>
            <a:r>
              <a:rPr lang="en-US" dirty="0" smtClean="0"/>
              <a:t>  voter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prefers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a’</a:t>
            </a:r>
            <a:r>
              <a:rPr lang="en-US" dirty="0" smtClean="0"/>
              <a:t> over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a</a:t>
            </a:r>
            <a:r>
              <a:rPr lang="en-US" dirty="0" smtClean="0"/>
              <a:t> and can get it by changing     her vote from her true preference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r>
              <a:rPr lang="en-US" baseline="-25000" dirty="0" smtClean="0"/>
              <a:t> </a:t>
            </a:r>
            <a:r>
              <a:rPr lang="en-US" dirty="0" smtClean="0"/>
              <a:t>to </a:t>
            </a:r>
            <a:r>
              <a:rPr lang="en-US" dirty="0" err="1" smtClean="0">
                <a:solidFill>
                  <a:srgbClr val="FF0000"/>
                </a:solidFill>
                <a:latin typeface="cmsy10" pitchFamily="34" charset="0"/>
              </a:rPr>
              <a:t>Á</a:t>
            </a:r>
            <a:r>
              <a:rPr lang="en-US" dirty="0" err="1" smtClean="0">
                <a:solidFill>
                  <a:srgbClr val="FF0000"/>
                </a:solidFill>
              </a:rPr>
              <a:t>’</a:t>
            </a:r>
            <a:r>
              <a:rPr lang="en-US" baseline="-25000" dirty="0" err="1" smtClean="0">
                <a:solidFill>
                  <a:srgbClr val="FF0000"/>
                </a:solidFill>
              </a:rPr>
              <a:t>i</a:t>
            </a:r>
            <a:endParaRPr lang="en-US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f</a:t>
            </a:r>
            <a:r>
              <a:rPr lang="en-US" dirty="0" smtClean="0"/>
              <a:t> is called </a:t>
            </a:r>
            <a:r>
              <a:rPr lang="en-US" b="1" dirty="0" smtClean="0">
                <a:solidFill>
                  <a:srgbClr val="0033CC"/>
                </a:solidFill>
              </a:rPr>
              <a:t>incentive compatible</a:t>
            </a:r>
            <a:r>
              <a:rPr lang="en-US" dirty="0" smtClean="0"/>
              <a:t> if it cannot be manipulated</a:t>
            </a:r>
          </a:p>
        </p:txBody>
      </p:sp>
    </p:spTree>
    <p:extLst>
      <p:ext uri="{BB962C8B-B14F-4D97-AF65-F5344CB8AC3E}">
        <p14:creationId xmlns:p14="http://schemas.microsoft.com/office/powerpoint/2010/main" val="34050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err="1" smtClean="0"/>
              <a:t>Gibbard-Satterthwaite</a:t>
            </a:r>
            <a:r>
              <a:rPr lang="en-US" sz="4000" dirty="0" smtClean="0"/>
              <a:t> Impossibility Theorem</a:t>
            </a:r>
            <a:endParaRPr lang="en-US" sz="3200" dirty="0" smtClean="0"/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Suppose there are at least 3 alternatives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There exists no </a:t>
            </a:r>
            <a:r>
              <a:rPr lang="en-US" sz="3200" b="1" dirty="0">
                <a:latin typeface="Arial Narrow" pitchFamily="34" charset="0"/>
              </a:rPr>
              <a:t>social choice function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f</a:t>
            </a:r>
            <a:r>
              <a:rPr lang="en-US" sz="3200" dirty="0">
                <a:latin typeface="Arial Narrow" pitchFamily="34" charset="0"/>
              </a:rPr>
              <a:t> that is simultaneously: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Onto </a:t>
            </a:r>
            <a:endParaRPr lang="en-US" sz="2800" dirty="0">
              <a:latin typeface="Arial Narrow" pitchFamily="34" charset="0"/>
            </a:endParaRPr>
          </a:p>
          <a:p>
            <a:pPr marL="1143000" lvl="2" indent="-228600">
              <a:spcBef>
                <a:spcPct val="20000"/>
              </a:spcBef>
              <a:buFontTx/>
              <a:buChar char="•"/>
            </a:pPr>
            <a:r>
              <a:rPr lang="en-US" sz="2400" dirty="0">
                <a:latin typeface="Arial Narrow" pitchFamily="34" charset="0"/>
              </a:rPr>
              <a:t>for every candidate, there are some </a:t>
            </a:r>
            <a:r>
              <a:rPr lang="en-US" sz="2400" dirty="0" smtClean="0">
                <a:latin typeface="Arial Narrow" pitchFamily="34" charset="0"/>
              </a:rPr>
              <a:t>preferences so that the candidate alternative is chosen</a:t>
            </a:r>
            <a:endParaRPr lang="en-US" sz="2400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 err="1">
                <a:solidFill>
                  <a:srgbClr val="0033CC"/>
                </a:solidFill>
                <a:latin typeface="Arial Narrow" pitchFamily="34" charset="0"/>
              </a:rPr>
              <a:t>Nondictatorial</a:t>
            </a:r>
            <a:endParaRPr lang="en-US" sz="2800" dirty="0">
              <a:latin typeface="Arial Narrow" pitchFamily="34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lang="en-US" sz="2800" dirty="0">
                <a:solidFill>
                  <a:srgbClr val="0033CC"/>
                </a:solidFill>
                <a:latin typeface="Arial Narrow" pitchFamily="34" charset="0"/>
              </a:rPr>
              <a:t>Incentive compatible</a:t>
            </a:r>
          </a:p>
          <a:p>
            <a:pPr marL="742950" lvl="1" indent="-285750">
              <a:spcBef>
                <a:spcPct val="20000"/>
              </a:spcBef>
            </a:pPr>
            <a:endParaRPr lang="en-US" sz="2800" dirty="0">
              <a:solidFill>
                <a:srgbClr val="0033CC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1999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dirty="0" smtClean="0"/>
              <a:t>Proof of the </a:t>
            </a:r>
            <a:r>
              <a:rPr lang="en-US" sz="4000" dirty="0" err="1" smtClean="0"/>
              <a:t>Gibbard-Satterthwaite</a:t>
            </a:r>
            <a:r>
              <a:rPr lang="en-US" sz="4000" dirty="0" smtClean="0"/>
              <a:t> Theorem: Via Contradiction to Arrow</a:t>
            </a:r>
            <a:endParaRPr lang="en-US" sz="3200" dirty="0" smtClean="0"/>
          </a:p>
        </p:txBody>
      </p:sp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   Given non-</a:t>
            </a:r>
            <a:r>
              <a:rPr lang="en-US" sz="3200" dirty="0" err="1" smtClean="0">
                <a:latin typeface="Arial Narrow" pitchFamily="34" charset="0"/>
              </a:rPr>
              <a:t>manipulable</a:t>
            </a:r>
            <a:r>
              <a:rPr lang="en-US" sz="3200" dirty="0" smtClean="0">
                <a:latin typeface="Arial Narrow" pitchFamily="34" charset="0"/>
              </a:rPr>
              <a:t>, onto, non dictator social choice function f,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 smtClean="0">
                <a:latin typeface="Arial Narrow" pitchFamily="34" charset="0"/>
              </a:rPr>
              <a:t>  Construct </a:t>
            </a:r>
            <a:r>
              <a:rPr lang="en-US" sz="3200" dirty="0">
                <a:latin typeface="Arial Narrow" pitchFamily="34" charset="0"/>
              </a:rPr>
              <a:t>a Social Welfare function </a:t>
            </a:r>
            <a:r>
              <a:rPr lang="en-US" sz="3200" dirty="0" err="1" smtClean="0"/>
              <a:t>W</a:t>
            </a:r>
            <a:r>
              <a:rPr lang="en-US" sz="3200" baseline="-25000" dirty="0" err="1" smtClean="0"/>
              <a:t>f</a:t>
            </a:r>
            <a:r>
              <a:rPr lang="en-US" sz="3200" baseline="-25000" dirty="0" smtClean="0"/>
              <a:t> </a:t>
            </a:r>
            <a:r>
              <a:rPr lang="en-US" sz="3200" dirty="0" smtClean="0">
                <a:latin typeface="Arial Narrow" pitchFamily="34" charset="0"/>
              </a:rPr>
              <a:t> (total order) based </a:t>
            </a:r>
            <a:r>
              <a:rPr lang="en-US" sz="3200" dirty="0">
                <a:latin typeface="Arial Narrow" pitchFamily="34" charset="0"/>
              </a:rPr>
              <a:t>on f. </a:t>
            </a:r>
            <a:endParaRPr lang="en-US" sz="3200" dirty="0" smtClean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 err="1" smtClean="0"/>
              <a:t>W</a:t>
            </a:r>
            <a:r>
              <a:rPr lang="en-US" sz="3200" baseline="-25000" dirty="0" err="1" smtClean="0"/>
              <a:t>f</a:t>
            </a:r>
            <a:r>
              <a:rPr lang="en-US" sz="3200" dirty="0" smtClean="0"/>
              <a:t>(</a:t>
            </a:r>
            <a:r>
              <a:rPr lang="en-US" sz="3200" dirty="0" smtClean="0">
                <a:latin typeface="cmsy10" pitchFamily="34" charset="0"/>
              </a:rPr>
              <a:t>Á</a:t>
            </a:r>
            <a:r>
              <a:rPr lang="en-US" sz="3200" baseline="-25000" dirty="0" smtClean="0"/>
              <a:t>1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=</a:t>
            </a:r>
            <a:r>
              <a:rPr lang="en-US" sz="3200" dirty="0">
                <a:latin typeface="cmsy10" pitchFamily="34" charset="0"/>
              </a:rPr>
              <a:t>Á </a:t>
            </a:r>
            <a:endParaRPr lang="en-US" sz="3200" dirty="0" smtClean="0">
              <a:latin typeface="cmsy10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 smtClean="0">
                <a:latin typeface="Arial Narrow" pitchFamily="34" charset="0"/>
              </a:rPr>
              <a:t>where </a:t>
            </a:r>
            <a:r>
              <a:rPr lang="en-US" sz="3200" dirty="0" err="1" smtClean="0"/>
              <a:t>a</a:t>
            </a:r>
            <a:r>
              <a:rPr lang="en-US" sz="3200" dirty="0" err="1" smtClean="0">
                <a:latin typeface="cmsy10" pitchFamily="34" charset="0"/>
              </a:rPr>
              <a:t>Á</a:t>
            </a:r>
            <a:r>
              <a:rPr lang="en-US" sz="3200" dirty="0" err="1" smtClean="0"/>
              <a:t>b</a:t>
            </a:r>
            <a:r>
              <a:rPr lang="en-US" sz="3200" dirty="0" smtClean="0">
                <a:latin typeface="Arial Narrow" pitchFamily="34" charset="0"/>
              </a:rPr>
              <a:t> </a:t>
            </a:r>
            <a:r>
              <a:rPr lang="en-US" sz="3200" dirty="0" err="1">
                <a:latin typeface="Arial Narrow" pitchFamily="34" charset="0"/>
              </a:rPr>
              <a:t>iff</a:t>
            </a:r>
            <a:r>
              <a:rPr lang="en-US" sz="3200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baseline="30000" dirty="0"/>
              <a:t>{</a:t>
            </a:r>
            <a:r>
              <a:rPr lang="en-US" sz="3200" baseline="30000" dirty="0" err="1"/>
              <a:t>a,b</a:t>
            </a:r>
            <a:r>
              <a:rPr lang="en-US" sz="3200" baseline="30000" dirty="0"/>
              <a:t>}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baseline="30000" dirty="0"/>
              <a:t>{</a:t>
            </a:r>
            <a:r>
              <a:rPr lang="en-US" sz="3200" baseline="30000" dirty="0" err="1"/>
              <a:t>a,b</a:t>
            </a:r>
            <a:r>
              <a:rPr lang="en-US" sz="3200" baseline="30000" dirty="0"/>
              <a:t>}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=b 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/>
          </a:p>
        </p:txBody>
      </p:sp>
      <p:sp>
        <p:nvSpPr>
          <p:cNvPr id="22532" name="AutoShape 4"/>
          <p:cNvSpPr>
            <a:spLocks noChangeArrowheads="1"/>
          </p:cNvSpPr>
          <p:nvPr/>
        </p:nvSpPr>
        <p:spPr bwMode="auto">
          <a:xfrm>
            <a:off x="4644008" y="5257800"/>
            <a:ext cx="2971800" cy="838200"/>
          </a:xfrm>
          <a:prstGeom prst="wedgeRoundRectCallout">
            <a:avLst>
              <a:gd name="adj1" fmla="val -100162"/>
              <a:gd name="adj2" fmla="val -78218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 dirty="0">
                <a:latin typeface="Arial Narrow" pitchFamily="34" charset="0"/>
              </a:rPr>
              <a:t>Keep everything in order but move</a:t>
            </a:r>
            <a:r>
              <a:rPr lang="en-US" sz="2000" dirty="0"/>
              <a:t> a and b </a:t>
            </a:r>
            <a:r>
              <a:rPr lang="en-US" sz="2000" dirty="0">
                <a:latin typeface="Arial Narrow" pitchFamily="34" charset="0"/>
              </a:rPr>
              <a:t>to top</a:t>
            </a:r>
          </a:p>
        </p:txBody>
      </p:sp>
    </p:spTree>
    <p:extLst>
      <p:ext uri="{BB962C8B-B14F-4D97-AF65-F5344CB8AC3E}">
        <p14:creationId xmlns:p14="http://schemas.microsoft.com/office/powerpoint/2010/main" val="33911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That      is “well formed”</a:t>
            </a:r>
          </a:p>
          <a:p>
            <a:pPr lvl="1"/>
            <a:r>
              <a:rPr lang="en-US" dirty="0" err="1" smtClean="0"/>
              <a:t>Antisymmetry</a:t>
            </a:r>
            <a:endParaRPr lang="en-US" dirty="0" smtClean="0"/>
          </a:p>
          <a:p>
            <a:pPr lvl="1"/>
            <a:r>
              <a:rPr lang="en-US" dirty="0" smtClean="0"/>
              <a:t>Transitivity</a:t>
            </a:r>
          </a:p>
          <a:p>
            <a:pPr lvl="1"/>
            <a:r>
              <a:rPr lang="en-US" dirty="0" smtClean="0"/>
              <a:t>Unanimity</a:t>
            </a:r>
          </a:p>
          <a:p>
            <a:pPr lvl="1"/>
            <a:r>
              <a:rPr lang="en-US" dirty="0" smtClean="0"/>
              <a:t>IIA</a:t>
            </a:r>
          </a:p>
          <a:p>
            <a:pPr lvl="1"/>
            <a:r>
              <a:rPr lang="en-US" dirty="0" smtClean="0"/>
              <a:t>Non-dictatorship</a:t>
            </a:r>
          </a:p>
          <a:p>
            <a:r>
              <a:rPr lang="en-US" dirty="0" smtClean="0"/>
              <a:t>      Contradiction to Arrow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we need to show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556792"/>
            <a:ext cx="406200" cy="330200"/>
          </a:xfrm>
          <a:prstGeom prst="rect">
            <a:avLst/>
          </a:prstGeom>
        </p:spPr>
      </p:pic>
      <p:sp>
        <p:nvSpPr>
          <p:cNvPr id="7" name="Right Arrow 6"/>
          <p:cNvSpPr/>
          <p:nvPr/>
        </p:nvSpPr>
        <p:spPr>
          <a:xfrm>
            <a:off x="611560" y="3962470"/>
            <a:ext cx="432048" cy="2880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24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2400"/>
            <a:ext cx="9144000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Proof of the Gibbard-Satterthwaite Theorem</a:t>
            </a:r>
            <a:endParaRPr lang="en-US" sz="3200" smtClean="0"/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52400" y="1295400"/>
            <a:ext cx="8839200" cy="48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sz="3200" b="1" dirty="0">
                <a:latin typeface="Arial Narrow" pitchFamily="34" charset="0"/>
              </a:rPr>
              <a:t>Claim</a:t>
            </a:r>
            <a:r>
              <a:rPr lang="en-US" sz="3200" dirty="0">
                <a:latin typeface="Arial Narrow" pitchFamily="34" charset="0"/>
              </a:rPr>
              <a:t>: for all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dirty="0">
                <a:latin typeface="Arial Narrow" pitchFamily="34" charset="0"/>
              </a:rPr>
              <a:t> and any </a:t>
            </a:r>
            <a:r>
              <a:rPr lang="en-US" sz="3200" dirty="0"/>
              <a:t>S </a:t>
            </a:r>
            <a:r>
              <a:rPr lang="en-US" sz="3200" dirty="0">
                <a:latin typeface="cmsy10" pitchFamily="34" charset="0"/>
              </a:rPr>
              <a:t>½</a:t>
            </a:r>
            <a:r>
              <a:rPr lang="en-US" sz="3200" dirty="0"/>
              <a:t> A</a:t>
            </a:r>
            <a:r>
              <a:rPr lang="en-US" sz="3200" dirty="0">
                <a:latin typeface="Arial Narrow" pitchFamily="34" charset="0"/>
              </a:rPr>
              <a:t> we have </a:t>
            </a: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baseline="-25000" dirty="0"/>
              <a:t>1</a:t>
            </a:r>
            <a:r>
              <a:rPr lang="en-US" sz="3200" baseline="30000" dirty="0"/>
              <a:t>S</a:t>
            </a:r>
            <a:r>
              <a:rPr lang="en-US" sz="3200" dirty="0"/>
              <a:t>,…,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-25000" dirty="0" err="1"/>
              <a:t>n</a:t>
            </a:r>
            <a:r>
              <a:rPr lang="en-US" sz="3200" baseline="30000" dirty="0" err="1"/>
              <a:t>S</a:t>
            </a:r>
            <a:r>
              <a:rPr lang="en-US" sz="3200" baseline="30000" dirty="0"/>
              <a:t>,</a:t>
            </a:r>
            <a:r>
              <a:rPr lang="en-US" sz="3200" dirty="0"/>
              <a:t>)</a:t>
            </a: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 </a:t>
            </a: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endParaRPr lang="en-US" sz="3200" dirty="0">
              <a:latin typeface="Arial Narrow" pitchFamily="34" charset="0"/>
            </a:endParaRP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Take </a:t>
            </a:r>
            <a:r>
              <a:rPr lang="en-US" sz="3200" dirty="0"/>
              <a:t>a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</a:t>
            </a:r>
            <a:r>
              <a:rPr lang="en-US" sz="3200" dirty="0">
                <a:latin typeface="Arial Narrow" pitchFamily="34" charset="0"/>
              </a:rPr>
              <a:t>. There is some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1</a:t>
            </a:r>
            <a:r>
              <a:rPr lang="en-US" sz="3200" dirty="0"/>
              <a:t>,</a:t>
            </a:r>
            <a:r>
              <a:rPr lang="en-US" sz="3200" baseline="-25000" dirty="0"/>
              <a:t>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2</a:t>
            </a:r>
            <a:r>
              <a:rPr lang="en-US" sz="3200" dirty="0"/>
              <a:t>,…,</a:t>
            </a:r>
            <a:r>
              <a:rPr lang="en-US" sz="3200" baseline="-25000" dirty="0"/>
              <a:t>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n</a:t>
            </a:r>
            <a:r>
              <a:rPr lang="en-US" sz="3200" baseline="-25000" dirty="0"/>
              <a:t> </a:t>
            </a:r>
            <a:r>
              <a:rPr lang="en-US" sz="3200" dirty="0">
                <a:latin typeface="Arial Narrow" pitchFamily="34" charset="0"/>
              </a:rPr>
              <a:t>where</a:t>
            </a:r>
          </a:p>
          <a:p>
            <a:pPr marL="342900" indent="-342900" algn="ctr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 </a:t>
            </a:r>
            <a:r>
              <a:rPr lang="en-US" sz="3200" dirty="0"/>
              <a:t>f(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1</a:t>
            </a:r>
            <a:r>
              <a:rPr lang="en-US" sz="3200" dirty="0"/>
              <a:t>,</a:t>
            </a:r>
            <a:r>
              <a:rPr lang="en-US" sz="3200" baseline="-25000" dirty="0"/>
              <a:t> </a:t>
            </a:r>
            <a:r>
              <a:rPr lang="en-US" sz="3200" dirty="0">
                <a:latin typeface="cmsy10" pitchFamily="34" charset="0"/>
              </a:rPr>
              <a:t>Á</a:t>
            </a:r>
            <a:r>
              <a:rPr lang="en-US" sz="3200" dirty="0"/>
              <a:t>’</a:t>
            </a:r>
            <a:r>
              <a:rPr lang="en-US" sz="3200" baseline="-25000" dirty="0"/>
              <a:t>2</a:t>
            </a:r>
            <a:r>
              <a:rPr lang="en-US" sz="3200" dirty="0"/>
              <a:t>,…,</a:t>
            </a:r>
            <a:r>
              <a:rPr lang="en-US" sz="3200" baseline="-25000" dirty="0"/>
              <a:t>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n</a:t>
            </a:r>
            <a:r>
              <a:rPr lang="en-US" sz="3200" dirty="0"/>
              <a:t>)=a. </a:t>
            </a:r>
          </a:p>
          <a:p>
            <a:pPr marL="342900" indent="-342900">
              <a:spcBef>
                <a:spcPct val="20000"/>
              </a:spcBef>
            </a:pPr>
            <a:r>
              <a:rPr lang="en-US" sz="3200" dirty="0">
                <a:latin typeface="Arial Narrow" pitchFamily="34" charset="0"/>
              </a:rPr>
              <a:t>Sequentially change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dirty="0" err="1"/>
              <a:t>’</a:t>
            </a:r>
            <a:r>
              <a:rPr lang="en-US" sz="3200" baseline="-25000" dirty="0" err="1"/>
              <a:t>i</a:t>
            </a:r>
            <a:r>
              <a:rPr lang="en-US" sz="3200" dirty="0">
                <a:latin typeface="Arial Narrow" pitchFamily="34" charset="0"/>
              </a:rPr>
              <a:t> to </a:t>
            </a:r>
            <a:r>
              <a:rPr lang="en-US" sz="3200" dirty="0" err="1">
                <a:latin typeface="cmsy10" pitchFamily="34" charset="0"/>
              </a:rPr>
              <a:t>Á</a:t>
            </a:r>
            <a:r>
              <a:rPr lang="en-US" sz="3200" baseline="30000" dirty="0" err="1"/>
              <a:t>S</a:t>
            </a:r>
            <a:r>
              <a:rPr lang="en-US" sz="3200" baseline="-25000" dirty="0" err="1"/>
              <a:t>i</a:t>
            </a:r>
            <a:r>
              <a:rPr lang="en-US" sz="3200" dirty="0">
                <a:latin typeface="Arial Narrow" pitchFamily="34" charset="0"/>
              </a:rPr>
              <a:t> 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At no point does </a:t>
            </a:r>
            <a:r>
              <a:rPr lang="en-US" sz="3200" dirty="0"/>
              <a:t>f </a:t>
            </a:r>
            <a:r>
              <a:rPr lang="en-US" sz="3200" dirty="0">
                <a:latin typeface="Arial Narrow" pitchFamily="34" charset="0"/>
              </a:rPr>
              <a:t>output </a:t>
            </a:r>
            <a:r>
              <a:rPr lang="en-US" sz="3200" dirty="0"/>
              <a:t>b </a:t>
            </a:r>
            <a:r>
              <a:rPr lang="en-US" sz="3200" dirty="0">
                <a:latin typeface="cmsy10" pitchFamily="34" charset="0"/>
              </a:rPr>
              <a:t>2</a:t>
            </a:r>
            <a:r>
              <a:rPr lang="en-US" sz="3200" dirty="0"/>
              <a:t> S</a:t>
            </a:r>
            <a:r>
              <a:rPr lang="en-US" sz="3200" dirty="0">
                <a:latin typeface="Arial Narrow" pitchFamily="34" charset="0"/>
              </a:rPr>
              <a:t>.</a:t>
            </a:r>
          </a:p>
          <a:p>
            <a:pPr marL="342900" indent="-342900">
              <a:spcBef>
                <a:spcPct val="20000"/>
              </a:spcBef>
              <a:buFontTx/>
              <a:buChar char="•"/>
            </a:pPr>
            <a:r>
              <a:rPr lang="en-US" sz="3200" dirty="0">
                <a:latin typeface="Arial Narrow" pitchFamily="34" charset="0"/>
              </a:rPr>
              <a:t>Due to the </a:t>
            </a:r>
            <a:r>
              <a:rPr lang="en-US" sz="3200" dirty="0" smtClean="0">
                <a:latin typeface="Arial Narrow" pitchFamily="34" charset="0"/>
              </a:rPr>
              <a:t>non-manipulation</a:t>
            </a:r>
            <a:endParaRPr lang="en-US" sz="3200" dirty="0">
              <a:solidFill>
                <a:srgbClr val="0033CC"/>
              </a:solidFill>
              <a:latin typeface="Arial Narrow" pitchFamily="34" charset="0"/>
            </a:endParaRPr>
          </a:p>
        </p:txBody>
      </p:sp>
      <p:sp>
        <p:nvSpPr>
          <p:cNvPr id="23556" name="AutoShape 4"/>
          <p:cNvSpPr>
            <a:spLocks noChangeArrowheads="1"/>
          </p:cNvSpPr>
          <p:nvPr/>
        </p:nvSpPr>
        <p:spPr bwMode="auto">
          <a:xfrm>
            <a:off x="5029200" y="2286000"/>
            <a:ext cx="3581400" cy="838200"/>
          </a:xfrm>
          <a:prstGeom prst="wedgeRoundRectCallout">
            <a:avLst>
              <a:gd name="adj1" fmla="val -101995"/>
              <a:gd name="adj2" fmla="val -39583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000">
                <a:latin typeface="Arial Narrow" pitchFamily="34" charset="0"/>
              </a:rPr>
              <a:t>Keep everything in order but move</a:t>
            </a:r>
            <a:r>
              <a:rPr lang="en-US" sz="2000"/>
              <a:t> elements of S </a:t>
            </a:r>
            <a:r>
              <a:rPr lang="en-US" sz="2000">
                <a:latin typeface="Arial Narrow" pitchFamily="34" charset="0"/>
              </a:rPr>
              <a:t>to top</a:t>
            </a:r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4876800" y="5410200"/>
            <a:ext cx="152400" cy="3810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586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 of Well Form Lemma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err="1" smtClean="0"/>
              <a:t>Antisymmetry</a:t>
            </a:r>
            <a:r>
              <a:rPr lang="en-US" dirty="0" smtClean="0"/>
              <a:t>: implied by claim for </a:t>
            </a:r>
            <a:r>
              <a:rPr lang="en-US" dirty="0" smtClean="0">
                <a:latin typeface="Comic Sans MS" pitchFamily="66" charset="0"/>
              </a:rPr>
              <a:t>S={</a:t>
            </a:r>
            <a:r>
              <a:rPr lang="en-US" dirty="0" err="1" smtClean="0">
                <a:latin typeface="Comic Sans MS" pitchFamily="66" charset="0"/>
              </a:rPr>
              <a:t>a,b</a:t>
            </a:r>
            <a:r>
              <a:rPr lang="en-US" dirty="0" smtClean="0">
                <a:latin typeface="Comic Sans MS" pitchFamily="66" charset="0"/>
              </a:rPr>
              <a:t>}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Transitivity: Suppose we obtained contradicting cycle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c</a:t>
            </a:r>
            <a:r>
              <a:rPr lang="en-US" dirty="0" smtClean="0"/>
              <a:t> </a:t>
            </a:r>
            <a:r>
              <a:rPr lang="en-US" dirty="0" smtClean="0">
                <a:latin typeface="cmsy10" pitchFamily="34" charset="0"/>
              </a:rPr>
              <a:t>Á </a:t>
            </a:r>
            <a:r>
              <a:rPr lang="en-US" dirty="0" smtClean="0">
                <a:latin typeface="Comic Sans MS" pitchFamily="66" charset="0"/>
              </a:rPr>
              <a:t>a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take </a:t>
            </a:r>
            <a:r>
              <a:rPr lang="en-US" dirty="0" smtClean="0">
                <a:latin typeface="Comic Sans MS" pitchFamily="66" charset="0"/>
              </a:rPr>
              <a:t>S={</a:t>
            </a:r>
            <a:r>
              <a:rPr lang="en-US" dirty="0" err="1" smtClean="0">
                <a:latin typeface="Comic Sans MS" pitchFamily="66" charset="0"/>
              </a:rPr>
              <a:t>a,b,c</a:t>
            </a:r>
            <a:r>
              <a:rPr lang="en-US" dirty="0" smtClean="0">
                <a:latin typeface="Comic Sans MS" pitchFamily="66" charset="0"/>
              </a:rPr>
              <a:t>} </a:t>
            </a:r>
            <a:r>
              <a:rPr lang="en-US" dirty="0" smtClean="0"/>
              <a:t>and suppose  </a:t>
            </a:r>
            <a:r>
              <a:rPr lang="en-US" dirty="0" smtClean="0">
                <a:latin typeface="Comic Sans MS" pitchFamily="66" charset="0"/>
              </a:rPr>
              <a:t>a = 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S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err="1" smtClean="0">
                <a:latin typeface="Comic Sans MS" pitchFamily="66" charset="0"/>
              </a:rPr>
              <a:t>S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Sequentially change 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30000" dirty="0" err="1" smtClean="0">
                <a:latin typeface="Comic Sans MS" pitchFamily="66" charset="0"/>
              </a:rPr>
              <a:t>S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to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Non manipulability implies that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=a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smtClean="0">
                <a:latin typeface="cmsy10" pitchFamily="34" charset="0"/>
              </a:rPr>
              <a:t>Á </a:t>
            </a:r>
            <a:r>
              <a:rPr lang="en-US" dirty="0" smtClean="0">
                <a:latin typeface="Comic Sans MS" pitchFamily="66" charset="0"/>
              </a:rPr>
              <a:t>a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Unanimity: if for all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b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/>
              <a:t> then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baseline="30000" dirty="0" smtClean="0">
                <a:latin typeface="Comic Sans MS" pitchFamily="66" charset="0"/>
              </a:rPr>
              <a:t>{a} </a:t>
            </a:r>
            <a:r>
              <a:rPr lang="en-US" dirty="0" smtClean="0">
                <a:latin typeface="Comic Sans MS" pitchFamily="66" charset="0"/>
              </a:rPr>
              <a:t>=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  <a:r>
              <a:rPr lang="en-US" dirty="0" smtClean="0"/>
              <a:t>and</a:t>
            </a:r>
            <a:r>
              <a:rPr lang="en-US" baseline="30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=a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79338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Proof of Well Form Lemma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rgbClr val="0033CC"/>
                </a:solidFill>
              </a:rPr>
              <a:t>Independence of irrelevant alternatives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Again, non-</a:t>
            </a:r>
            <a:r>
              <a:rPr lang="en-US" dirty="0" err="1" smtClean="0"/>
              <a:t>manulpulation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if there are two profiles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where for all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b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 </a:t>
            </a:r>
            <a:r>
              <a:rPr lang="en-US" dirty="0" smtClean="0"/>
              <a:t> </a:t>
            </a:r>
            <a:r>
              <a:rPr lang="en-US" dirty="0" err="1" smtClean="0"/>
              <a:t>iff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b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a, </a:t>
            </a:r>
            <a:r>
              <a:rPr lang="en-US" dirty="0" smtClean="0"/>
              <a:t>then </a:t>
            </a:r>
          </a:p>
          <a:p>
            <a:pPr lvl="1" algn="ctr">
              <a:buFontTx/>
              <a:buNone/>
            </a:pP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 =</a:t>
            </a:r>
            <a:r>
              <a:rPr lang="en-US" baseline="30000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</a:rPr>
              <a:t>f(</a:t>
            </a:r>
            <a:r>
              <a:rPr lang="en-US" dirty="0" smtClean="0">
                <a:latin typeface="cmsy10" pitchFamily="34" charset="0"/>
              </a:rPr>
              <a:t>Á</a:t>
            </a:r>
            <a:r>
              <a:rPr lang="en-US" dirty="0" smtClean="0">
                <a:latin typeface="Comic Sans MS" pitchFamily="66" charset="0"/>
              </a:rPr>
              <a:t>’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,…,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n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lvl="1" algn="ctr">
              <a:buFontTx/>
              <a:buNone/>
            </a:pPr>
            <a:r>
              <a:rPr lang="en-US" dirty="0" smtClean="0"/>
              <a:t>by sequentially flipping from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  <a:r>
              <a:rPr lang="en-US" dirty="0" smtClean="0"/>
              <a:t>to </a:t>
            </a:r>
            <a:r>
              <a:rPr lang="en-US" dirty="0" err="1" smtClean="0">
                <a:latin typeface="cmsy10" pitchFamily="34" charset="0"/>
              </a:rPr>
              <a:t>Á</a:t>
            </a:r>
            <a:r>
              <a:rPr lang="en-US" dirty="0" err="1" smtClean="0">
                <a:latin typeface="Comic Sans MS" pitchFamily="66" charset="0"/>
              </a:rPr>
              <a:t>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30000" dirty="0" smtClean="0">
                <a:latin typeface="Comic Sans MS" pitchFamily="66" charset="0"/>
              </a:rPr>
              <a:t>{</a:t>
            </a:r>
            <a:r>
              <a:rPr lang="en-US" baseline="30000" dirty="0" err="1" smtClean="0">
                <a:latin typeface="Comic Sans MS" pitchFamily="66" charset="0"/>
              </a:rPr>
              <a:t>a,b</a:t>
            </a:r>
            <a:r>
              <a:rPr lang="en-US" baseline="30000" dirty="0" smtClean="0">
                <a:latin typeface="Comic Sans MS" pitchFamily="66" charset="0"/>
              </a:rPr>
              <a:t>} </a:t>
            </a:r>
          </a:p>
          <a:p>
            <a:pPr eaLnBrk="1" hangingPunct="1"/>
            <a:r>
              <a:rPr lang="en-US" dirty="0" smtClean="0">
                <a:solidFill>
                  <a:srgbClr val="0033CC"/>
                </a:solidFill>
              </a:rPr>
              <a:t>Non dictator: </a:t>
            </a:r>
            <a:r>
              <a:rPr lang="en-US" dirty="0" smtClean="0">
                <a:solidFill>
                  <a:schemeClr val="tx2"/>
                </a:solidFill>
              </a:rPr>
              <a:t>preserved</a:t>
            </a:r>
          </a:p>
        </p:txBody>
      </p:sp>
    </p:spTree>
    <p:extLst>
      <p:ext uri="{BB962C8B-B14F-4D97-AF65-F5344CB8AC3E}">
        <p14:creationId xmlns:p14="http://schemas.microsoft.com/office/powerpoint/2010/main" val="2108610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Mechanism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259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5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Social choice in the quasi linear setting</a:t>
            </a:r>
            <a:endParaRPr lang="en-US" dirty="0"/>
          </a:p>
        </p:txBody>
      </p:sp>
      <p:sp>
        <p:nvSpPr>
          <p:cNvPr id="5775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1484784"/>
            <a:ext cx="8229600" cy="4525963"/>
          </a:xfrm>
        </p:spPr>
        <p:txBody>
          <a:bodyPr/>
          <a:lstStyle/>
          <a:p>
            <a:r>
              <a:rPr lang="en-US" dirty="0"/>
              <a:t>Set of alternatives A</a:t>
            </a:r>
          </a:p>
          <a:p>
            <a:pPr lvl="1"/>
            <a:r>
              <a:rPr lang="en-US" dirty="0"/>
              <a:t>Who wins the auction</a:t>
            </a:r>
          </a:p>
          <a:p>
            <a:pPr lvl="1"/>
            <a:r>
              <a:rPr lang="en-US" dirty="0"/>
              <a:t>Which path is chosen</a:t>
            </a:r>
          </a:p>
          <a:p>
            <a:pPr lvl="1"/>
            <a:r>
              <a:rPr lang="en-US" dirty="0"/>
              <a:t>Who is matched to whom</a:t>
            </a:r>
          </a:p>
          <a:p>
            <a:r>
              <a:rPr lang="en-US" dirty="0"/>
              <a:t>Each participant: a </a:t>
            </a:r>
            <a:r>
              <a:rPr lang="en-US" dirty="0" smtClean="0"/>
              <a:t>type </a:t>
            </a:r>
            <a:r>
              <a:rPr lang="en-US" dirty="0"/>
              <a:t>function </a:t>
            </a:r>
            <a:r>
              <a:rPr lang="en-US" dirty="0" err="1" smtClean="0"/>
              <a:t>t</a:t>
            </a:r>
            <a:r>
              <a:rPr lang="en-US" baseline="-25000" dirty="0" err="1" smtClean="0"/>
              <a:t>i</a:t>
            </a:r>
            <a:r>
              <a:rPr lang="en-US" dirty="0" err="1" smtClean="0"/>
              <a:t>:A</a:t>
            </a:r>
            <a:r>
              <a:rPr lang="en-US" dirty="0" smtClean="0"/>
              <a:t> </a:t>
            </a:r>
            <a:r>
              <a:rPr lang="en-US" dirty="0">
                <a:sym typeface="MT Extra" pitchFamily="18" charset="2"/>
              </a:rPr>
              <a:t></a:t>
            </a:r>
            <a:r>
              <a:rPr lang="en-US" dirty="0"/>
              <a:t> </a:t>
            </a:r>
            <a:r>
              <a:rPr lang="en-US" dirty="0" smtClean="0"/>
              <a:t>R</a:t>
            </a:r>
          </a:p>
          <a:p>
            <a:pPr lvl="1"/>
            <a:r>
              <a:rPr lang="en-US" dirty="0" smtClean="0"/>
              <a:t>Note: real value, not only </a:t>
            </a:r>
            <a:r>
              <a:rPr lang="en-US" sz="2400" i="1" dirty="0" smtClean="0"/>
              <a:t>order</a:t>
            </a:r>
          </a:p>
          <a:p>
            <a:r>
              <a:rPr lang="en-US" i="1" dirty="0" smtClean="0"/>
              <a:t>Participant = agent/bidder/player/etc</a:t>
            </a:r>
            <a:r>
              <a:rPr lang="en-US" i="1" dirty="0" smtClean="0">
                <a:latin typeface="Arial Narrow" pitchFamily="34" charset="0"/>
              </a:rPr>
              <a:t>.</a:t>
            </a:r>
            <a:endParaRPr lang="en-US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068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Mechanism Design</a:t>
            </a:r>
          </a:p>
        </p:txBody>
      </p:sp>
      <p:sp>
        <p:nvSpPr>
          <p:cNvPr id="576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want to implement a social choice function </a:t>
            </a:r>
          </a:p>
          <a:p>
            <a:pPr lvl="1"/>
            <a:r>
              <a:rPr lang="en-US" dirty="0" smtClean="0"/>
              <a:t>(a function of the agent types)</a:t>
            </a:r>
          </a:p>
          <a:p>
            <a:pPr lvl="1">
              <a:lnSpc>
                <a:spcPct val="90000"/>
              </a:lnSpc>
            </a:pPr>
            <a:r>
              <a:rPr lang="en-US" sz="2400" dirty="0" smtClean="0"/>
              <a:t>Need </a:t>
            </a:r>
            <a:r>
              <a:rPr lang="en-US" sz="2400" dirty="0"/>
              <a:t>to know agents’ </a:t>
            </a:r>
            <a:r>
              <a:rPr lang="en-US" sz="2400" dirty="0" smtClean="0"/>
              <a:t>types</a:t>
            </a:r>
            <a:endParaRPr lang="en-US" sz="2400" dirty="0"/>
          </a:p>
          <a:p>
            <a:pPr lvl="1">
              <a:lnSpc>
                <a:spcPct val="90000"/>
              </a:lnSpc>
            </a:pPr>
            <a:r>
              <a:rPr lang="en-US" sz="2400" dirty="0" smtClean="0"/>
              <a:t>Why should they reveal them? 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Idea: Compute alternative (a in A) and payment vector p</a:t>
            </a:r>
          </a:p>
          <a:p>
            <a:pPr>
              <a:lnSpc>
                <a:spcPct val="90000"/>
              </a:lnSpc>
            </a:pPr>
            <a:r>
              <a:rPr lang="en-US" sz="2800" dirty="0" smtClean="0"/>
              <a:t>Utility to agent </a:t>
            </a:r>
            <a:r>
              <a:rPr lang="en-US" sz="2800" dirty="0" err="1" smtClean="0"/>
              <a:t>i</a:t>
            </a:r>
            <a:r>
              <a:rPr lang="en-US" sz="2800" dirty="0" smtClean="0"/>
              <a:t> of alternative </a:t>
            </a:r>
            <a:r>
              <a:rPr lang="en-US" sz="2800" dirty="0"/>
              <a:t>a with payment p</a:t>
            </a:r>
            <a:r>
              <a:rPr lang="en-US" sz="2800" baseline="-25000" dirty="0"/>
              <a:t>i</a:t>
            </a:r>
            <a:r>
              <a:rPr lang="en-US" sz="2800" dirty="0"/>
              <a:t> is </a:t>
            </a:r>
            <a:r>
              <a:rPr lang="en-US" sz="2800" dirty="0" err="1"/>
              <a:t>t</a:t>
            </a:r>
            <a:r>
              <a:rPr lang="en-US" sz="2800" baseline="-25000" dirty="0" err="1"/>
              <a:t>i</a:t>
            </a:r>
            <a:r>
              <a:rPr lang="en-US" sz="2800" dirty="0"/>
              <a:t>(a)-p</a:t>
            </a:r>
            <a:r>
              <a:rPr lang="en-US" sz="2800" baseline="-25000" dirty="0"/>
              <a:t>i</a:t>
            </a:r>
          </a:p>
          <a:p>
            <a:pPr>
              <a:lnSpc>
                <a:spcPct val="90000"/>
              </a:lnSpc>
            </a:pPr>
            <a:endParaRPr lang="en-US" sz="2800" dirty="0" smtClean="0"/>
          </a:p>
        </p:txBody>
      </p:sp>
      <p:sp>
        <p:nvSpPr>
          <p:cNvPr id="4" name="AutoShape 4"/>
          <p:cNvSpPr>
            <a:spLocks noChangeArrowheads="1"/>
          </p:cNvSpPr>
          <p:nvPr/>
        </p:nvSpPr>
        <p:spPr bwMode="auto">
          <a:xfrm>
            <a:off x="2483768" y="5373216"/>
            <a:ext cx="2438400" cy="914400"/>
          </a:xfrm>
          <a:prstGeom prst="wedgeRoundRectCallout">
            <a:avLst>
              <a:gd name="adj1" fmla="val 7032"/>
              <a:gd name="adj2" fmla="val -122222"/>
              <a:gd name="adj3" fmla="val 16667"/>
            </a:avLst>
          </a:prstGeom>
          <a:solidFill>
            <a:srgbClr val="FBF9A3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 b="1">
                <a:latin typeface="Arial Narrow" pitchFamily="34" charset="0"/>
              </a:rPr>
              <a:t>Quasi linear preferences</a:t>
            </a:r>
          </a:p>
        </p:txBody>
      </p:sp>
    </p:spTree>
    <p:extLst>
      <p:ext uri="{BB962C8B-B14F-4D97-AF65-F5344CB8AC3E}">
        <p14:creationId xmlns:p14="http://schemas.microsoft.com/office/powerpoint/2010/main" val="1485775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>
                <a:cs typeface="Times New Roman" pitchFamily="18" charset="0"/>
              </a:rPr>
              <a:t>The setting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686800" cy="5562600"/>
          </a:xfrm>
        </p:spPr>
        <p:txBody>
          <a:bodyPr>
            <a:normAutofit/>
          </a:bodyPr>
          <a:lstStyle/>
          <a:p>
            <a:pPr algn="l" rtl="0" eaLnBrk="1" hangingPunct="1"/>
            <a:r>
              <a:rPr lang="en-US" sz="2800" dirty="0" smtClean="0">
                <a:cs typeface="Times New Roman" pitchFamily="18" charset="0"/>
              </a:rPr>
              <a:t>A social planner wants to choose an alternative according to players’ types:</a:t>
            </a:r>
          </a:p>
          <a:p>
            <a:pPr algn="ctr" rtl="0" eaLnBrk="1" hangingPunct="1">
              <a:buFontTx/>
              <a:buNone/>
            </a:pPr>
            <a:r>
              <a:rPr lang="en-US" sz="2800" i="1" dirty="0" smtClean="0">
                <a:cs typeface="Times New Roman" pitchFamily="18" charset="0"/>
              </a:rPr>
              <a:t>f </a:t>
            </a:r>
            <a:r>
              <a:rPr lang="en-US" sz="2800" dirty="0" smtClean="0">
                <a:cs typeface="Times New Roman" pitchFamily="18" charset="0"/>
              </a:rPr>
              <a:t>: T</a:t>
            </a:r>
            <a:r>
              <a:rPr lang="en-US" sz="2800" baseline="-14000" dirty="0" smtClean="0">
                <a:cs typeface="Times New Roman" pitchFamily="18" charset="0"/>
              </a:rPr>
              <a:t>1</a:t>
            </a:r>
            <a:r>
              <a:rPr lang="en-US" sz="2800" dirty="0" smtClean="0">
                <a:cs typeface="Times New Roman" pitchFamily="18" charset="0"/>
              </a:rPr>
              <a:t> × ... × </a:t>
            </a:r>
            <a:r>
              <a:rPr lang="en-US" sz="2800" dirty="0" err="1" smtClean="0">
                <a:cs typeface="Times New Roman" pitchFamily="18" charset="0"/>
              </a:rPr>
              <a:t>T</a:t>
            </a:r>
            <a:r>
              <a:rPr lang="en-US" sz="2800" baseline="-14000" dirty="0" err="1" smtClean="0">
                <a:cs typeface="Times New Roman" pitchFamily="18" charset="0"/>
              </a:rPr>
              <a:t>n</a:t>
            </a:r>
            <a:r>
              <a:rPr lang="en-US" sz="2800" dirty="0" smtClean="0">
                <a:cs typeface="Times New Roman" pitchFamily="18" charset="0"/>
              </a:rPr>
              <a:t> </a:t>
            </a:r>
            <a:r>
              <a:rPr lang="en-US" sz="2800" dirty="0" smtClean="0">
                <a:cs typeface="Calibri"/>
              </a:rPr>
              <a:t>→</a:t>
            </a:r>
            <a:r>
              <a:rPr lang="en-US" sz="2800" dirty="0" smtClean="0">
                <a:cs typeface="Times New Roman" pitchFamily="18" charset="0"/>
              </a:rPr>
              <a:t> A</a:t>
            </a:r>
          </a:p>
          <a:p>
            <a:pPr algn="l" rtl="0" eaLnBrk="1" hangingPunct="1"/>
            <a:r>
              <a:rPr lang="en-US" sz="2800" dirty="0" smtClean="0">
                <a:cs typeface="Times New Roman" pitchFamily="18" charset="0"/>
              </a:rPr>
              <a:t>Problem: the planner does not know the types.</a:t>
            </a:r>
          </a:p>
        </p:txBody>
      </p:sp>
    </p:spTree>
    <p:extLst>
      <p:ext uri="{BB962C8B-B14F-4D97-AF65-F5344CB8AC3E}">
        <p14:creationId xmlns:p14="http://schemas.microsoft.com/office/powerpoint/2010/main" val="45511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smtClean="0"/>
              <a:t>Example: Vickrey’s Second Price  Auction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8686800" cy="52578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Single item for sale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Each player has scalar value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– value of getting item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he wins item and has to pay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dirty="0" smtClean="0"/>
              <a:t>: utility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-p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dirty="0" smtClean="0"/>
              <a:t>If someone else wins item: utility </a:t>
            </a:r>
            <a:r>
              <a:rPr lang="en-US" sz="2800" dirty="0" smtClean="0">
                <a:latin typeface="Comic Sans MS" pitchFamily="66" charset="0"/>
              </a:rPr>
              <a:t>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Second price auction</a:t>
            </a:r>
            <a:r>
              <a:rPr lang="en-US" sz="2800" dirty="0" smtClean="0"/>
              <a:t>: Winner is the one with the highest declared value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. P</a:t>
            </a:r>
            <a:r>
              <a:rPr lang="en-US" sz="2800" dirty="0" smtClean="0"/>
              <a:t>ays the second highest bid</a:t>
            </a:r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p*=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endParaRPr lang="en-US" sz="2800" baseline="-25000" dirty="0" smtClean="0">
              <a:latin typeface="Comic Sans MS" pitchFamily="66" charset="0"/>
              <a:sym typeface="Symbol" pitchFamily="18" charset="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b="1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Theorem (</a:t>
            </a:r>
            <a:r>
              <a:rPr lang="en-US" sz="2800" b="1" dirty="0" err="1" smtClean="0"/>
              <a:t>Vickrey</a:t>
            </a:r>
            <a:r>
              <a:rPr lang="en-US" sz="2800" b="1" dirty="0" smtClean="0"/>
              <a:t>): for any every </a:t>
            </a:r>
            <a:r>
              <a:rPr lang="en-US" sz="2800" b="1" dirty="0" smtClean="0">
                <a:latin typeface="Comic Sans MS" pitchFamily="66" charset="0"/>
              </a:rPr>
              <a:t>z</a:t>
            </a:r>
            <a:r>
              <a:rPr lang="en-US" sz="2800" b="1" baseline="-25000" dirty="0" smtClean="0">
                <a:latin typeface="Comic Sans MS" pitchFamily="66" charset="0"/>
              </a:rPr>
              <a:t>1</a:t>
            </a:r>
            <a:r>
              <a:rPr lang="en-US" sz="2800" b="1" dirty="0" smtClean="0">
                <a:latin typeface="Comic Sans MS" pitchFamily="66" charset="0"/>
              </a:rPr>
              <a:t>, z</a:t>
            </a:r>
            <a:r>
              <a:rPr lang="en-US" sz="2800" b="1" baseline="-25000" dirty="0" smtClean="0">
                <a:latin typeface="Comic Sans MS" pitchFamily="66" charset="0"/>
              </a:rPr>
              <a:t>2</a:t>
            </a:r>
            <a:r>
              <a:rPr lang="en-US" sz="2800" b="1" dirty="0" smtClean="0">
                <a:latin typeface="Comic Sans MS" pitchFamily="66" charset="0"/>
              </a:rPr>
              <a:t>,…,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/>
              <a:t>n</a:t>
            </a:r>
            <a:r>
              <a:rPr lang="en-US" sz="2800" b="1" dirty="0" smtClean="0"/>
              <a:t> and every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>
                <a:latin typeface="Comic Sans MS" pitchFamily="66" charset="0"/>
              </a:rPr>
              <a:t>’.</a:t>
            </a:r>
            <a:r>
              <a:rPr lang="en-US" sz="2800" b="1" dirty="0" smtClean="0"/>
              <a:t> Let </a:t>
            </a:r>
            <a:r>
              <a:rPr lang="en-US" sz="2800" b="1" dirty="0" err="1" smtClean="0">
                <a:latin typeface="Comic Sans MS" pitchFamily="66" charset="0"/>
              </a:rPr>
              <a:t>u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be i’s utility if he bids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and </a:t>
            </a:r>
            <a:r>
              <a:rPr lang="en-US" sz="2800" b="1" dirty="0" err="1" smtClean="0">
                <a:latin typeface="Comic Sans MS" pitchFamily="66" charset="0"/>
              </a:rPr>
              <a:t>u’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if he bids </a:t>
            </a:r>
            <a:r>
              <a:rPr lang="en-US" sz="2800" b="1" dirty="0" err="1" smtClean="0">
                <a:latin typeface="Comic Sans MS" pitchFamily="66" charset="0"/>
              </a:rPr>
              <a:t>z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>
                <a:latin typeface="Comic Sans MS" pitchFamily="66" charset="0"/>
              </a:rPr>
              <a:t>’.</a:t>
            </a:r>
            <a:r>
              <a:rPr lang="en-US" sz="2800" b="1" dirty="0" smtClean="0"/>
              <a:t> Then </a:t>
            </a:r>
            <a:r>
              <a:rPr lang="en-US" sz="2800" b="1" dirty="0" err="1" smtClean="0">
                <a:latin typeface="Comic Sans MS" pitchFamily="66" charset="0"/>
              </a:rPr>
              <a:t>u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dirty="0" smtClean="0"/>
              <a:t> </a:t>
            </a:r>
            <a:r>
              <a:rPr lang="en-US" sz="2800" b="1" dirty="0" smtClean="0">
                <a:latin typeface="cmsy10" pitchFamily="34" charset="0"/>
              </a:rPr>
              <a:t>¸</a:t>
            </a:r>
            <a:r>
              <a:rPr lang="en-US" sz="2800" b="1" dirty="0" smtClean="0"/>
              <a:t> </a:t>
            </a:r>
            <a:r>
              <a:rPr lang="en-US" sz="2800" b="1" dirty="0" err="1" smtClean="0">
                <a:latin typeface="Comic Sans MS" pitchFamily="66" charset="0"/>
              </a:rPr>
              <a:t>u’</a:t>
            </a:r>
            <a:r>
              <a:rPr lang="en-US" sz="2800" b="1" baseline="-25000" dirty="0" err="1" smtClean="0">
                <a:latin typeface="Comic Sans MS" pitchFamily="66" charset="0"/>
              </a:rPr>
              <a:t>i</a:t>
            </a:r>
            <a:r>
              <a:rPr lang="en-US" sz="2800" b="1" baseline="-25000" dirty="0" smtClean="0">
                <a:latin typeface="Comic Sans MS" pitchFamily="66" charset="0"/>
              </a:rPr>
              <a:t>.</a:t>
            </a:r>
            <a:r>
              <a:rPr lang="en-US" sz="2800" b="1" dirty="0" smtClean="0">
                <a:latin typeface="Comic Sans MS" pitchFamily="66" charset="0"/>
              </a:rPr>
              <a:t>.</a:t>
            </a:r>
            <a:r>
              <a:rPr lang="en-US" sz="2800" b="1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2652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Direct Revelation Mechanism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838200"/>
            <a:ext cx="8839200" cy="55626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2800" dirty="0" smtClean="0"/>
              <a:t>A </a:t>
            </a:r>
            <a:r>
              <a:rPr lang="en-US" sz="2800" b="1" dirty="0" smtClean="0"/>
              <a:t>direct revelation mechanism</a:t>
            </a:r>
            <a:r>
              <a:rPr lang="en-US" sz="2800" dirty="0" smtClean="0"/>
              <a:t> is a </a:t>
            </a:r>
            <a:r>
              <a:rPr lang="en-US" sz="2800" b="1" dirty="0" smtClean="0"/>
              <a:t>social choice function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f: 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…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baseline="-25000" dirty="0" smtClean="0"/>
              <a:t> </a:t>
            </a:r>
            <a:r>
              <a:rPr lang="en-US" sz="2800" dirty="0" smtClean="0">
                <a:sym typeface="MT Extra" pitchFamily="18" charset="2"/>
              </a:rPr>
              <a:t></a:t>
            </a:r>
            <a:r>
              <a:rPr lang="en-US" sz="2800" dirty="0" smtClean="0">
                <a:latin typeface="Comic Sans MS" pitchFamily="66" charset="0"/>
              </a:rPr>
              <a:t> A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and </a:t>
            </a:r>
            <a:r>
              <a:rPr lang="en-US" sz="2800" b="1" dirty="0" smtClean="0"/>
              <a:t>payment</a:t>
            </a:r>
            <a:r>
              <a:rPr lang="en-US" sz="2800" dirty="0" smtClean="0"/>
              <a:t> functions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: 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…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/>
              <a:t> </a:t>
            </a:r>
            <a:r>
              <a:rPr lang="en-US" sz="2800" dirty="0" smtClean="0">
                <a:sym typeface="MT Extra" pitchFamily="18" charset="2"/>
              </a:rPr>
              <a:t></a:t>
            </a:r>
            <a:r>
              <a:rPr lang="en-US" sz="2800" dirty="0" smtClean="0">
                <a:latin typeface="Comic Sans MS" pitchFamily="66" charset="0"/>
              </a:rPr>
              <a:t> R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/>
              <a:t>Participant </a:t>
            </a:r>
            <a:r>
              <a:rPr lang="en-US" sz="2800" dirty="0" err="1" smtClean="0"/>
              <a:t>i</a:t>
            </a:r>
            <a:r>
              <a:rPr lang="en-US" sz="2800" dirty="0" smtClean="0"/>
              <a:t> pays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A mechanism </a:t>
            </a:r>
            <a:r>
              <a:rPr lang="en-US" sz="2800" dirty="0" smtClean="0">
                <a:latin typeface="Comic Sans MS" pitchFamily="66" charset="0"/>
              </a:rPr>
              <a:t>(f,p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p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is </a:t>
            </a:r>
          </a:p>
          <a:p>
            <a:pPr eaLnBrk="1" hangingPunct="1">
              <a:buFontTx/>
              <a:buNone/>
            </a:pPr>
            <a:r>
              <a:rPr lang="en-US" sz="2800" b="1" dirty="0" smtClean="0">
                <a:solidFill>
                  <a:srgbClr val="FF0000"/>
                </a:solidFill>
              </a:rPr>
              <a:t>incentive compatible in dominant strategies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 if for every </a:t>
            </a:r>
            <a:r>
              <a:rPr lang="en-US" sz="2800" dirty="0" smtClean="0">
                <a:latin typeface="Comic Sans MS" pitchFamily="66" charset="0"/>
              </a:rPr>
              <a:t>t=(t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…,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,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’ </a:t>
            </a:r>
            <a:r>
              <a:rPr lang="en-US" sz="2800" dirty="0" smtClean="0">
                <a:latin typeface="cmsy10" pitchFamily="34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T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 if </a:t>
            </a:r>
            <a:r>
              <a:rPr lang="en-US" sz="2800" dirty="0" smtClean="0">
                <a:latin typeface="Comic Sans MS" pitchFamily="66" charset="0"/>
              </a:rPr>
              <a:t>a = f(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a’ = f(</a:t>
            </a:r>
            <a:r>
              <a:rPr lang="en-US" sz="2800" dirty="0" err="1" smtClean="0">
                <a:latin typeface="Comic Sans MS" pitchFamily="66" charset="0"/>
              </a:rPr>
              <a:t>t’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then </a:t>
            </a:r>
          </a:p>
          <a:p>
            <a:pPr algn="ctr"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(a)-p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(a’)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-p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t’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err="1" smtClean="0">
                <a:latin typeface="Comic Sans MS" pitchFamily="66" charset="0"/>
              </a:rPr>
              <a:t>,t</a:t>
            </a:r>
            <a:r>
              <a:rPr lang="en-US" sz="2800" baseline="-25000" dirty="0" err="1" smtClean="0"/>
              <a:t>-i</a:t>
            </a:r>
            <a:r>
              <a:rPr lang="en-US" sz="2800" dirty="0" smtClean="0">
                <a:latin typeface="Comic Sans MS" pitchFamily="66" charset="0"/>
              </a:rPr>
              <a:t>)</a:t>
            </a:r>
            <a:r>
              <a:rPr lang="en-US" sz="2800" dirty="0" smtClean="0"/>
              <a:t> </a:t>
            </a:r>
          </a:p>
        </p:txBody>
      </p:sp>
      <p:sp>
        <p:nvSpPr>
          <p:cNvPr id="13317" name="Text Box 5"/>
          <p:cNvSpPr txBox="1">
            <a:spLocks noChangeArrowheads="1"/>
          </p:cNvSpPr>
          <p:nvPr/>
        </p:nvSpPr>
        <p:spPr bwMode="auto">
          <a:xfrm>
            <a:off x="3563888" y="2852937"/>
            <a:ext cx="4608512" cy="1169551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1600" dirty="0"/>
              <a:t> </a:t>
            </a:r>
            <a:r>
              <a:rPr lang="en-US" sz="2800" dirty="0" smtClean="0"/>
              <a:t>t=(t</a:t>
            </a:r>
            <a:r>
              <a:rPr lang="en-US" sz="2800" baseline="-25000" dirty="0" smtClean="0"/>
              <a:t>1</a:t>
            </a:r>
            <a:r>
              <a:rPr lang="en-US" sz="2800" dirty="0"/>
              <a:t>,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2</a:t>
            </a:r>
            <a:r>
              <a:rPr lang="en-US" sz="2800" dirty="0"/>
              <a:t>,… </a:t>
            </a:r>
            <a:r>
              <a:rPr lang="en-US" sz="2800" dirty="0" err="1" smtClean="0"/>
              <a:t>t</a:t>
            </a:r>
            <a:r>
              <a:rPr lang="en-US" sz="2800" baseline="-25000" dirty="0" err="1" smtClean="0">
                <a:latin typeface="Arial Narrow" pitchFamily="34" charset="0"/>
              </a:rPr>
              <a:t>n</a:t>
            </a:r>
            <a:r>
              <a:rPr lang="en-US" sz="2800" dirty="0"/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sz="2800" dirty="0" smtClean="0"/>
              <a:t>t</a:t>
            </a:r>
            <a:r>
              <a:rPr lang="en-US" sz="2800" baseline="-25000" dirty="0" smtClean="0"/>
              <a:t>-</a:t>
            </a:r>
            <a:r>
              <a:rPr lang="en-US" sz="2800" u="sng" baseline="-25000" dirty="0" err="1" smtClean="0"/>
              <a:t>i</a:t>
            </a:r>
            <a:r>
              <a:rPr lang="en-US" sz="2800" dirty="0" smtClean="0"/>
              <a:t>=(t</a:t>
            </a:r>
            <a:r>
              <a:rPr lang="en-US" sz="2800" baseline="-25000" dirty="0" smtClean="0"/>
              <a:t>1</a:t>
            </a:r>
            <a:r>
              <a:rPr lang="en-US" sz="2800" dirty="0"/>
              <a:t>,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2</a:t>
            </a:r>
            <a:r>
              <a:rPr lang="en-US" sz="2800" dirty="0"/>
              <a:t>,… </a:t>
            </a:r>
            <a:r>
              <a:rPr lang="en-US" sz="2800" dirty="0" smtClean="0"/>
              <a:t>t</a:t>
            </a:r>
            <a:r>
              <a:rPr lang="en-US" sz="2800" baseline="-25000" dirty="0" smtClean="0"/>
              <a:t>i-1 </a:t>
            </a:r>
            <a:r>
              <a:rPr lang="en-US" sz="2800" dirty="0" smtClean="0"/>
              <a:t>,t</a:t>
            </a:r>
            <a:r>
              <a:rPr lang="en-US" sz="2800" baseline="-25000" dirty="0" smtClean="0"/>
              <a:t>i+1</a:t>
            </a:r>
            <a:r>
              <a:rPr lang="en-US" sz="2800" dirty="0" smtClean="0"/>
              <a:t> </a:t>
            </a:r>
            <a:r>
              <a:rPr lang="en-US" sz="2800" dirty="0"/>
              <a:t>,… </a:t>
            </a:r>
            <a:r>
              <a:rPr lang="en-US" sz="2800" dirty="0" err="1" smtClean="0"/>
              <a:t>t</a:t>
            </a:r>
            <a:r>
              <a:rPr lang="en-US" sz="2800" baseline="-25000" dirty="0" err="1" smtClean="0">
                <a:latin typeface="Arial Narrow" pitchFamily="34" charset="0"/>
              </a:rPr>
              <a:t>n</a:t>
            </a:r>
            <a:r>
              <a:rPr lang="en-US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6681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Vickrey Clarke Grove Mechanism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914400"/>
            <a:ext cx="8534400" cy="5257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A mechanism </a:t>
            </a:r>
            <a:r>
              <a:rPr lang="en-US" dirty="0" smtClean="0">
                <a:latin typeface="Comic Sans MS" pitchFamily="66" charset="0"/>
              </a:rPr>
              <a:t>(f,p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p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/>
              <a:t>n</a:t>
            </a:r>
            <a:r>
              <a:rPr lang="en-US" dirty="0" smtClean="0"/>
              <a:t> ) is called </a:t>
            </a:r>
            <a:r>
              <a:rPr lang="en-US" b="1" dirty="0" err="1" smtClean="0"/>
              <a:t>Vickrey</a:t>
            </a:r>
            <a:r>
              <a:rPr lang="en-US" b="1" dirty="0" smtClean="0"/>
              <a:t>-Clarke-Grove (VCG)</a:t>
            </a:r>
            <a:r>
              <a:rPr lang="en-US" dirty="0" smtClean="0"/>
              <a:t> if </a:t>
            </a:r>
          </a:p>
          <a:p>
            <a:pPr eaLnBrk="1" hangingPunct="1"/>
            <a:r>
              <a:rPr lang="en-US" dirty="0" smtClean="0">
                <a:latin typeface="Comic Sans MS" pitchFamily="66" charset="0"/>
              </a:rPr>
              <a:t>f(t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 …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b="1" dirty="0" smtClean="0"/>
              <a:t>maximizes </a:t>
            </a:r>
            <a:r>
              <a:rPr lang="en-US" b="1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="1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b="1" dirty="0" smtClean="0">
                <a:latin typeface="Comic Sans MS" pitchFamily="66" charset="0"/>
              </a:rPr>
              <a:t> </a:t>
            </a:r>
            <a:r>
              <a:rPr lang="en-US" b="1" dirty="0" err="1" smtClean="0">
                <a:latin typeface="Comic Sans MS" pitchFamily="66" charset="0"/>
              </a:rPr>
              <a:t>t</a:t>
            </a:r>
            <a:r>
              <a:rPr lang="en-US" b="1" baseline="-25000" dirty="0" err="1" smtClean="0">
                <a:latin typeface="Comic Sans MS" pitchFamily="66" charset="0"/>
              </a:rPr>
              <a:t>i</a:t>
            </a:r>
            <a:r>
              <a:rPr lang="en-US" b="1" dirty="0" smtClean="0">
                <a:latin typeface="Comic Sans MS" pitchFamily="66" charset="0"/>
              </a:rPr>
              <a:t>(a)</a:t>
            </a:r>
            <a:r>
              <a:rPr lang="en-US" b="1" dirty="0" smtClean="0"/>
              <a:t> over </a:t>
            </a:r>
            <a:r>
              <a:rPr lang="en-US" b="1" dirty="0" smtClean="0">
                <a:latin typeface="Comic Sans MS" pitchFamily="66" charset="0"/>
              </a:rPr>
              <a:t>A</a:t>
            </a:r>
            <a:endParaRPr lang="en-US" dirty="0" smtClean="0"/>
          </a:p>
          <a:p>
            <a:pPr lvl="1" eaLnBrk="1" hangingPunct="1"/>
            <a:r>
              <a:rPr lang="en-US" dirty="0" smtClean="0">
                <a:solidFill>
                  <a:srgbClr val="0033CC"/>
                </a:solidFill>
              </a:rPr>
              <a:t>Maximizes welfare</a:t>
            </a:r>
          </a:p>
          <a:p>
            <a:pPr eaLnBrk="1" hangingPunct="1"/>
            <a:r>
              <a:rPr lang="en-US" dirty="0" smtClean="0"/>
              <a:t>There are functions </a:t>
            </a:r>
            <a:r>
              <a:rPr lang="en-US" dirty="0" smtClean="0">
                <a:latin typeface="Comic Sans MS" pitchFamily="66" charset="0"/>
              </a:rPr>
              <a:t>h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h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h</a:t>
            </a:r>
            <a:r>
              <a:rPr lang="en-US" baseline="-25000" dirty="0" err="1" smtClean="0"/>
              <a:t>n</a:t>
            </a:r>
            <a:r>
              <a:rPr lang="en-US" dirty="0" smtClean="0"/>
              <a:t> where </a:t>
            </a:r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: 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…</a:t>
            </a:r>
            <a:r>
              <a:rPr lang="en-US" dirty="0"/>
              <a:t> </a:t>
            </a:r>
            <a:r>
              <a:rPr lang="en-US" dirty="0" smtClean="0"/>
              <a:t>T</a:t>
            </a:r>
            <a:r>
              <a:rPr lang="en-US" baseline="-25000" dirty="0" smtClean="0"/>
              <a:t>i-1</a:t>
            </a:r>
            <a:r>
              <a:rPr lang="en-US" dirty="0" smtClean="0"/>
              <a:t> </a:t>
            </a:r>
            <a:r>
              <a:rPr lang="en-US" dirty="0">
                <a:sym typeface="Symbol" pitchFamily="18" charset="2"/>
              </a:rPr>
              <a:t>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T</a:t>
            </a:r>
            <a:r>
              <a:rPr lang="en-US" baseline="-25000" dirty="0" smtClean="0"/>
              <a:t>i+1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</a:t>
            </a:r>
            <a:r>
              <a:rPr lang="en-US" dirty="0"/>
              <a:t> …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/>
              <a:t> </a:t>
            </a:r>
            <a:r>
              <a:rPr lang="en-US" dirty="0" smtClean="0">
                <a:sym typeface="MT Extra" pitchFamily="18" charset="2"/>
              </a:rPr>
              <a:t></a:t>
            </a:r>
            <a:r>
              <a:rPr lang="en-US" dirty="0" smtClean="0">
                <a:latin typeface="Comic Sans MS" pitchFamily="66" charset="0"/>
              </a:rPr>
              <a:t> R</a:t>
            </a:r>
            <a:r>
              <a:rPr lang="en-US" dirty="0" smtClean="0"/>
              <a:t> </a:t>
            </a:r>
          </a:p>
          <a:p>
            <a:pPr algn="ctr">
              <a:buNone/>
            </a:pPr>
            <a:r>
              <a:rPr lang="en-US" dirty="0" smtClean="0"/>
              <a:t>we have that:</a:t>
            </a:r>
          </a:p>
          <a:p>
            <a:pPr eaLnBrk="1" hangingPunct="1">
              <a:buFontTx/>
              <a:buNone/>
            </a:pPr>
            <a:r>
              <a:rPr lang="en-US" dirty="0" smtClean="0">
                <a:latin typeface="Comic Sans MS" pitchFamily="66" charset="0"/>
              </a:rPr>
              <a:t>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t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 …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 =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h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(t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</a:rPr>
              <a:t>-</a:t>
            </a:r>
            <a:r>
              <a:rPr lang="en-US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i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)</a:t>
            </a:r>
            <a:r>
              <a:rPr lang="en-US" dirty="0" smtClean="0">
                <a:latin typeface="Comic Sans MS" pitchFamily="66" charset="0"/>
              </a:rPr>
              <a:t> -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j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(f(t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</a:rPr>
              <a:t>1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, t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</a:rPr>
              <a:t>2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,…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baseline="-25000" dirty="0" err="1" smtClean="0">
                <a:solidFill>
                  <a:srgbClr val="FF0000"/>
                </a:solidFill>
              </a:rPr>
              <a:t>n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))</a:t>
            </a:r>
          </a:p>
        </p:txBody>
      </p:sp>
      <p:sp>
        <p:nvSpPr>
          <p:cNvPr id="14340" name="Text Box 4"/>
          <p:cNvSpPr txBox="1">
            <a:spLocks noChangeArrowheads="1"/>
          </p:cNvSpPr>
          <p:nvPr/>
        </p:nvSpPr>
        <p:spPr bwMode="auto">
          <a:xfrm>
            <a:off x="3886200" y="5486400"/>
            <a:ext cx="5257800" cy="1311275"/>
          </a:xfrm>
          <a:prstGeom prst="rect">
            <a:avLst/>
          </a:prstGeom>
          <a:solidFill>
            <a:srgbClr val="FBF9A3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dirty="0"/>
              <a:t> </a:t>
            </a:r>
            <a:r>
              <a:rPr lang="en-US" sz="3200" dirty="0" smtClean="0"/>
              <a:t>t=(t</a:t>
            </a:r>
            <a:r>
              <a:rPr lang="en-US" sz="3200" baseline="-25000" dirty="0" smtClean="0"/>
              <a:t>1</a:t>
            </a:r>
            <a:r>
              <a:rPr lang="en-US" sz="3200" dirty="0"/>
              <a:t>,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2</a:t>
            </a:r>
            <a:r>
              <a:rPr lang="en-US" sz="3200" dirty="0"/>
              <a:t>,… </a:t>
            </a:r>
            <a:r>
              <a:rPr lang="en-US" sz="3200" dirty="0" err="1" smtClean="0"/>
              <a:t>t</a:t>
            </a:r>
            <a:r>
              <a:rPr lang="en-US" sz="3200" baseline="-25000" dirty="0" err="1" smtClean="0">
                <a:latin typeface="Arial Narrow" pitchFamily="34" charset="0"/>
              </a:rPr>
              <a:t>n</a:t>
            </a:r>
            <a:r>
              <a:rPr lang="en-US" sz="3200" dirty="0"/>
              <a:t>)</a:t>
            </a:r>
          </a:p>
          <a:p>
            <a:pPr algn="l" eaLnBrk="1" hangingPunct="1">
              <a:spcBef>
                <a:spcPct val="50000"/>
              </a:spcBef>
            </a:pPr>
            <a:r>
              <a:rPr lang="en-US" sz="3200" dirty="0" smtClean="0"/>
              <a:t>t</a:t>
            </a:r>
            <a:r>
              <a:rPr lang="en-US" sz="3200" baseline="-25000" dirty="0" smtClean="0"/>
              <a:t>-</a:t>
            </a:r>
            <a:r>
              <a:rPr lang="en-US" sz="3200" u="sng" baseline="-25000" dirty="0" err="1" smtClean="0"/>
              <a:t>i</a:t>
            </a:r>
            <a:r>
              <a:rPr lang="en-US" sz="3200" dirty="0" smtClean="0"/>
              <a:t>=(t</a:t>
            </a:r>
            <a:r>
              <a:rPr lang="en-US" sz="3200" baseline="-25000" dirty="0" smtClean="0"/>
              <a:t>1</a:t>
            </a:r>
            <a:r>
              <a:rPr lang="en-US" sz="3200" dirty="0"/>
              <a:t>,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2</a:t>
            </a:r>
            <a:r>
              <a:rPr lang="en-US" sz="3200" dirty="0"/>
              <a:t>,… </a:t>
            </a:r>
            <a:r>
              <a:rPr lang="en-US" sz="3200" dirty="0" smtClean="0"/>
              <a:t>t</a:t>
            </a:r>
            <a:r>
              <a:rPr lang="en-US" sz="3200" baseline="-25000" dirty="0" smtClean="0"/>
              <a:t>i-1 </a:t>
            </a:r>
            <a:r>
              <a:rPr lang="en-US" sz="3200" dirty="0" smtClean="0"/>
              <a:t>,t</a:t>
            </a:r>
            <a:r>
              <a:rPr lang="en-US" sz="3200" baseline="-25000" dirty="0" smtClean="0"/>
              <a:t>i+1</a:t>
            </a:r>
            <a:r>
              <a:rPr lang="en-US" sz="3200" dirty="0" smtClean="0"/>
              <a:t> </a:t>
            </a:r>
            <a:r>
              <a:rPr lang="en-US" sz="3200" dirty="0"/>
              <a:t>,… </a:t>
            </a:r>
            <a:r>
              <a:rPr lang="en-US" sz="3200" dirty="0" err="1" smtClean="0"/>
              <a:t>t</a:t>
            </a:r>
            <a:r>
              <a:rPr lang="en-US" sz="3200" baseline="-25000" dirty="0" err="1" smtClean="0">
                <a:latin typeface="Arial Narrow" pitchFamily="34" charset="0"/>
              </a:rPr>
              <a:t>n</a:t>
            </a:r>
            <a:r>
              <a:rPr lang="en-US" sz="3200" dirty="0"/>
              <a:t>)</a:t>
            </a:r>
          </a:p>
        </p:txBody>
      </p:sp>
      <p:sp>
        <p:nvSpPr>
          <p:cNvPr id="580614" name="AutoShape 6"/>
          <p:cNvSpPr>
            <a:spLocks noChangeArrowheads="1"/>
          </p:cNvSpPr>
          <p:nvPr/>
        </p:nvSpPr>
        <p:spPr bwMode="auto">
          <a:xfrm>
            <a:off x="533400" y="5229200"/>
            <a:ext cx="2743200" cy="533400"/>
          </a:xfrm>
          <a:prstGeom prst="wedgeRoundRectCallout">
            <a:avLst>
              <a:gd name="adj1" fmla="val 57815"/>
              <a:gd name="adj2" fmla="val -162500"/>
              <a:gd name="adj3" fmla="val 16667"/>
            </a:avLst>
          </a:prstGeom>
          <a:noFill/>
          <a:ln w="23813" algn="ctr">
            <a:solidFill>
              <a:srgbClr val="339933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algn="l"/>
            <a:r>
              <a:rPr lang="en-US" dirty="0">
                <a:latin typeface="Arial Narrow" pitchFamily="34" charset="0"/>
              </a:rPr>
              <a:t>Does </a:t>
            </a:r>
            <a:r>
              <a:rPr lang="en-US" b="1" dirty="0">
                <a:latin typeface="Arial Narrow" pitchFamily="34" charset="0"/>
              </a:rPr>
              <a:t>not</a:t>
            </a:r>
            <a:r>
              <a:rPr lang="en-US" dirty="0">
                <a:latin typeface="Arial Narrow" pitchFamily="34" charset="0"/>
              </a:rPr>
              <a:t> depend  on  </a:t>
            </a:r>
            <a:r>
              <a:rPr lang="en-US" sz="3200" dirty="0" err="1" smtClean="0"/>
              <a:t>t</a:t>
            </a:r>
            <a:r>
              <a:rPr lang="en-US" sz="3200" baseline="-25000" dirty="0" err="1" smtClean="0"/>
              <a:t>i</a:t>
            </a:r>
            <a:endParaRPr lang="en-US" dirty="0"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481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Example: Second Price Auction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5334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Recall: </a:t>
            </a:r>
            <a:r>
              <a:rPr lang="en-US" sz="2800" dirty="0" smtClean="0">
                <a:latin typeface="Comic Sans MS" pitchFamily="66" charset="0"/>
              </a:rPr>
              <a:t>f</a:t>
            </a:r>
            <a:r>
              <a:rPr lang="en-US" sz="2800" dirty="0" smtClean="0"/>
              <a:t> assigns the item to one participant and</a:t>
            </a:r>
          </a:p>
          <a:p>
            <a:pPr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(j) = 0</a:t>
            </a:r>
            <a:r>
              <a:rPr lang="en-US" sz="2800" dirty="0" smtClean="0"/>
              <a:t> if </a:t>
            </a:r>
            <a:r>
              <a:rPr lang="en-US" sz="2800" dirty="0" smtClean="0">
                <a:latin typeface="Comic Sans MS" pitchFamily="66" charset="0"/>
              </a:rPr>
              <a:t>j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and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)=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s.t.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=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(z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(z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 … z</a:t>
            </a:r>
            <a:r>
              <a:rPr lang="en-US" sz="2800" baseline="-25000" dirty="0" smtClean="0">
                <a:latin typeface="Comic Sans MS" pitchFamily="66" charset="0"/>
              </a:rPr>
              <a:t>i-1</a:t>
            </a:r>
            <a:r>
              <a:rPr lang="en-US" sz="2800" dirty="0" smtClean="0">
                <a:latin typeface="Comic Sans MS" pitchFamily="66" charset="0"/>
              </a:rPr>
              <a:t>, z</a:t>
            </a:r>
            <a:r>
              <a:rPr lang="en-US" sz="2800" baseline="-25000" dirty="0" smtClean="0">
                <a:latin typeface="Comic Sans MS" pitchFamily="66" charset="0"/>
              </a:rPr>
              <a:t>i+1</a:t>
            </a:r>
            <a:r>
              <a:rPr lang="en-US" sz="2800" dirty="0" smtClean="0">
                <a:latin typeface="Comic Sans MS" pitchFamily="66" charset="0"/>
              </a:rPr>
              <a:t> ,…,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</a:t>
            </a:r>
          </a:p>
          <a:p>
            <a:pPr eaLnBrk="1" hangingPunct="1"/>
            <a:endParaRPr lang="en-US" sz="2800" dirty="0" smtClean="0">
              <a:latin typeface="Comic Sans MS" pitchFamily="66" charset="0"/>
            </a:endParaRPr>
          </a:p>
          <a:p>
            <a:pPr eaLnBrk="1" hangingPunct="1"/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(t) =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(v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))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/>
              <a:t>If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is the winner </a:t>
            </a: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(t) =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and for </a:t>
            </a:r>
            <a:r>
              <a:rPr lang="en-US" sz="2800" dirty="0" smtClean="0">
                <a:latin typeface="Comic Sans MS" pitchFamily="66" charset="0"/>
              </a:rPr>
              <a:t>j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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(t)=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– </a:t>
            </a:r>
            <a:r>
              <a:rPr lang="en-US" sz="2800" dirty="0" err="1" smtClean="0">
                <a:latin typeface="Comic Sans MS" pitchFamily="66" charset="0"/>
              </a:rPr>
              <a:t>z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= 0 </a:t>
            </a:r>
          </a:p>
        </p:txBody>
      </p:sp>
      <p:sp>
        <p:nvSpPr>
          <p:cNvPr id="581636" name="AutoShape 4"/>
          <p:cNvSpPr>
            <a:spLocks noChangeArrowheads="1"/>
          </p:cNvSpPr>
          <p:nvPr/>
        </p:nvSpPr>
        <p:spPr bwMode="auto">
          <a:xfrm>
            <a:off x="6096000" y="1905000"/>
            <a:ext cx="2438400" cy="457200"/>
          </a:xfrm>
          <a:prstGeom prst="wedgeRoundRectCallout">
            <a:avLst>
              <a:gd name="adj1" fmla="val -97264"/>
              <a:gd name="adj2" fmla="val -73264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/>
              <a:t>A={i wins|I </a:t>
            </a:r>
            <a:r>
              <a:rPr lang="en-US" sz="2400">
                <a:latin typeface="cmsy10" pitchFamily="34" charset="0"/>
              </a:rPr>
              <a:t>2</a:t>
            </a:r>
            <a:r>
              <a:rPr lang="en-US"/>
              <a:t> I}</a:t>
            </a:r>
          </a:p>
        </p:txBody>
      </p:sp>
    </p:spTree>
    <p:extLst>
      <p:ext uri="{BB962C8B-B14F-4D97-AF65-F5344CB8AC3E}">
        <p14:creationId xmlns:p14="http://schemas.microsoft.com/office/powerpoint/2010/main" val="2228706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163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smtClean="0"/>
              <a:t>VCG is Incentive Compatible</a:t>
            </a:r>
          </a:p>
        </p:txBody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908720"/>
            <a:ext cx="88392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Theorem</a:t>
            </a:r>
            <a:r>
              <a:rPr lang="en-US" dirty="0" smtClean="0"/>
              <a:t>: Every VCG Mechanism </a:t>
            </a:r>
            <a:r>
              <a:rPr lang="en-US" dirty="0" smtClean="0">
                <a:latin typeface="Comic Sans MS" pitchFamily="66" charset="0"/>
              </a:rPr>
              <a:t>(f,p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p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is </a:t>
            </a:r>
            <a:r>
              <a:rPr lang="en-US" b="1" dirty="0" smtClean="0"/>
              <a:t>incentive compatible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Proof</a:t>
            </a:r>
            <a:r>
              <a:rPr lang="en-US" dirty="0" smtClean="0"/>
              <a:t>: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Fix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smtClean="0"/>
              <a:t>t</a:t>
            </a:r>
            <a:r>
              <a:rPr lang="en-US" baseline="-25000" dirty="0" smtClean="0"/>
              <a:t>-</a:t>
            </a:r>
            <a:r>
              <a:rPr lang="en-US" baseline="-25000" dirty="0" err="1" smtClean="0"/>
              <a:t>i</a:t>
            </a:r>
            <a:r>
              <a:rPr lang="en-US" dirty="0" smtClean="0"/>
              <a:t>,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/>
              <a:t>and 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. Let </a:t>
            </a:r>
            <a:r>
              <a:rPr lang="en-US" dirty="0" smtClean="0">
                <a:latin typeface="Comic Sans MS" pitchFamily="66" charset="0"/>
              </a:rPr>
              <a:t>a=f(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 </a:t>
            </a:r>
            <a:r>
              <a:rPr lang="en-US" dirty="0" smtClean="0"/>
              <a:t>and </a:t>
            </a:r>
            <a:r>
              <a:rPr lang="en-US" dirty="0" smtClean="0">
                <a:latin typeface="Comic Sans MS" pitchFamily="66" charset="0"/>
              </a:rPr>
              <a:t>a’=f(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).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Have to show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(a)-p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(a’)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-p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err="1" smtClean="0">
                <a:latin typeface="Comic Sans MS" pitchFamily="66" charset="0"/>
              </a:rPr>
              <a:t>,t</a:t>
            </a:r>
            <a:r>
              <a:rPr lang="en-US" baseline="-25000" dirty="0" err="1" smtClean="0"/>
              <a:t>-i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Utility of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when declaring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: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(a) -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Utility of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when declaring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: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(a’)+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(a’)-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Since </a:t>
            </a:r>
            <a:r>
              <a:rPr lang="en-US" dirty="0" smtClean="0">
                <a:latin typeface="Comic Sans MS" pitchFamily="66" charset="0"/>
              </a:rPr>
              <a:t>a</a:t>
            </a:r>
            <a:r>
              <a:rPr lang="en-US" dirty="0" smtClean="0"/>
              <a:t> </a:t>
            </a:r>
            <a:r>
              <a:rPr lang="en-US" i="1" dirty="0" smtClean="0">
                <a:solidFill>
                  <a:srgbClr val="0033CC"/>
                </a:solidFill>
              </a:rPr>
              <a:t>maximizes</a:t>
            </a:r>
            <a:r>
              <a:rPr lang="en-US" dirty="0" smtClean="0"/>
              <a:t> </a:t>
            </a:r>
            <a:r>
              <a:rPr lang="en-US" b="1" dirty="0" smtClean="0"/>
              <a:t>social welfare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(a)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(a’) +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(a’)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102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 smtClean="0"/>
              <a:t>Clarke Pivot Rule</a:t>
            </a: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642319"/>
            <a:ext cx="8534400" cy="62484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What is the “right”: </a:t>
            </a:r>
            <a:r>
              <a:rPr lang="en-US" sz="2800" dirty="0" smtClean="0">
                <a:latin typeface="Comic Sans MS" pitchFamily="66" charset="0"/>
              </a:rPr>
              <a:t>h</a:t>
            </a:r>
            <a:r>
              <a:rPr lang="en-US" sz="2800" dirty="0" smtClean="0"/>
              <a:t>?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Individually rational</a:t>
            </a:r>
            <a:r>
              <a:rPr lang="en-US" sz="2800" dirty="0" smtClean="0"/>
              <a:t>: participants always get non negative utility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)) - 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>
                <a:latin typeface="Comic Sans MS" pitchFamily="66" charset="0"/>
              </a:rPr>
              <a:t>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No positive transfers</a:t>
            </a:r>
            <a:r>
              <a:rPr lang="en-US" sz="2800" dirty="0" smtClean="0"/>
              <a:t>: no participant is ever paid money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>
                <a:latin typeface="Comic Sans MS" pitchFamily="66" charset="0"/>
              </a:rPr>
              <a:t> 0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dirty="0" smtClean="0"/>
              <a:t>Clark Pivot rule: </a:t>
            </a:r>
            <a:r>
              <a:rPr lang="en-US" sz="2800" dirty="0" smtClean="0"/>
              <a:t>Choosing </a:t>
            </a:r>
            <a:r>
              <a:rPr lang="en-US" sz="2800" dirty="0" smtClean="0">
                <a:latin typeface="Comic Sans MS" pitchFamily="66" charset="0"/>
              </a:rPr>
              <a:t> h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</a:t>
            </a:r>
            <a:r>
              <a:rPr lang="en-US" sz="2800" u="sng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-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latin typeface="Comic Sans MS" pitchFamily="66" charset="0"/>
              </a:rPr>
              <a:t>b</a:t>
            </a:r>
            <a:r>
              <a:rPr lang="en-US" sz="2800" baseline="-25000" dirty="0" smtClean="0">
                <a:latin typeface="Comic Sans MS" pitchFamily="66" charset="0"/>
              </a:rPr>
              <a:t> </a:t>
            </a:r>
            <a:r>
              <a:rPr lang="en-US" sz="2800" baseline="-25000" dirty="0" smtClean="0">
                <a:latin typeface="cmsy10" pitchFamily="34" charset="0"/>
              </a:rPr>
              <a:t>2</a:t>
            </a:r>
            <a:r>
              <a:rPr lang="en-US" sz="2800" baseline="-25000" dirty="0" smtClean="0">
                <a:latin typeface="Comic Sans MS" pitchFamily="66" charset="0"/>
              </a:rPr>
              <a:t> A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  <a:endParaRPr lang="en-US" sz="28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Payment of </a:t>
            </a:r>
            <a:r>
              <a:rPr lang="en-US" sz="28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smtClean="0"/>
              <a:t>when</a:t>
            </a:r>
            <a:r>
              <a:rPr lang="en-US" sz="2800" dirty="0" smtClean="0">
                <a:latin typeface="Comic Sans MS" pitchFamily="66" charset="0"/>
              </a:rPr>
              <a:t> a=f(t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,…,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latin typeface="Comic Sans MS" pitchFamily="66" charset="0"/>
              </a:rPr>
              <a:t>p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= </a:t>
            </a:r>
            <a:r>
              <a:rPr lang="en-US" sz="2800" dirty="0" err="1" smtClean="0">
                <a:solidFill>
                  <a:srgbClr val="339933"/>
                </a:solidFill>
                <a:latin typeface="Comic Sans MS" pitchFamily="66" charset="0"/>
              </a:rPr>
              <a:t>max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b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sz="2800" baseline="-25000" dirty="0" smtClean="0">
                <a:solidFill>
                  <a:srgbClr val="339933"/>
                </a:solidFill>
                <a:latin typeface="cmsy10" pitchFamily="34" charset="0"/>
              </a:rPr>
              <a:t>2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</a:rPr>
              <a:t> A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rgbClr val="339933"/>
                </a:solidFill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j</a:t>
            </a:r>
            <a:r>
              <a:rPr lang="en-US" sz="2800" dirty="0" smtClean="0">
                <a:solidFill>
                  <a:srgbClr val="339933"/>
                </a:solidFill>
                <a:latin typeface="Comic Sans MS" pitchFamily="66" charset="0"/>
              </a:rPr>
              <a:t>(b)</a:t>
            </a:r>
            <a:r>
              <a:rPr lang="en-US" sz="2800" dirty="0" smtClean="0">
                <a:latin typeface="Comic Sans MS" pitchFamily="66" charset="0"/>
              </a:rPr>
              <a:t> -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sz="2800" dirty="0" err="1" smtClean="0">
                <a:solidFill>
                  <a:srgbClr val="FF0000"/>
                </a:solidFill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solidFill>
                  <a:srgbClr val="FF0000"/>
                </a:solidFill>
                <a:latin typeface="Comic Sans MS" pitchFamily="66" charset="0"/>
              </a:rPr>
              <a:t>j</a:t>
            </a:r>
            <a:r>
              <a:rPr lang="en-US" sz="2800" dirty="0" smtClean="0">
                <a:solidFill>
                  <a:srgbClr val="FF0000"/>
                </a:solidFill>
                <a:latin typeface="Comic Sans MS" pitchFamily="66" charset="0"/>
              </a:rPr>
              <a:t>(a)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dirty="0" smtClean="0"/>
              <a:t>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dirty="0" err="1" smtClean="0">
                <a:solidFill>
                  <a:srgbClr val="0033CC"/>
                </a:solidFill>
                <a:latin typeface="Comic Sans MS" pitchFamily="66" charset="0"/>
              </a:rPr>
              <a:t>i</a:t>
            </a:r>
            <a:r>
              <a:rPr lang="en-US" sz="2400" dirty="0" smtClean="0">
                <a:solidFill>
                  <a:srgbClr val="0033CC"/>
                </a:solidFill>
              </a:rPr>
              <a:t> pays an amount corresponding to the total “</a:t>
            </a:r>
            <a:r>
              <a:rPr lang="en-US" sz="2400" i="1" dirty="0" smtClean="0">
                <a:solidFill>
                  <a:srgbClr val="0033CC"/>
                </a:solidFill>
              </a:rPr>
              <a:t>damage</a:t>
            </a:r>
            <a:r>
              <a:rPr lang="en-US" sz="2400" dirty="0" smtClean="0">
                <a:solidFill>
                  <a:srgbClr val="0033CC"/>
                </a:solidFill>
              </a:rPr>
              <a:t>” he causes other players: </a:t>
            </a:r>
            <a:r>
              <a:rPr lang="en-US" sz="2400" b="1" dirty="0" smtClean="0">
                <a:solidFill>
                  <a:srgbClr val="0033CC"/>
                </a:solidFill>
              </a:rPr>
              <a:t>difference in social welfare caused by his participation</a:t>
            </a:r>
          </a:p>
        </p:txBody>
      </p:sp>
    </p:spTree>
    <p:extLst>
      <p:ext uri="{BB962C8B-B14F-4D97-AF65-F5344CB8AC3E}">
        <p14:creationId xmlns:p14="http://schemas.microsoft.com/office/powerpoint/2010/main" val="2890608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706" name="AutoShape 2"/>
          <p:cNvSpPr>
            <a:spLocks noChangeArrowheads="1"/>
          </p:cNvSpPr>
          <p:nvPr/>
        </p:nvSpPr>
        <p:spPr bwMode="auto">
          <a:xfrm>
            <a:off x="2743200" y="2362200"/>
            <a:ext cx="5562600" cy="533400"/>
          </a:xfrm>
          <a:prstGeom prst="wedgeRoundRectCallout">
            <a:avLst>
              <a:gd name="adj1" fmla="val -28255"/>
              <a:gd name="adj2" fmla="val 93454"/>
              <a:gd name="adj3" fmla="val 16667"/>
            </a:avLst>
          </a:prstGeom>
          <a:solidFill>
            <a:srgbClr val="FBF9A3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800" b="1" dirty="0">
                <a:latin typeface="Arial Narrow" pitchFamily="34" charset="0"/>
              </a:rPr>
              <a:t>maximizes </a:t>
            </a:r>
            <a:r>
              <a:rPr lang="en-US" sz="2800" b="1" dirty="0">
                <a:sym typeface="Symbol" pitchFamily="18" charset="2"/>
              </a:rPr>
              <a:t></a:t>
            </a:r>
            <a:r>
              <a:rPr lang="en-US" sz="2800" b="1" baseline="-25000" dirty="0" err="1">
                <a:sym typeface="Symbol" pitchFamily="18" charset="2"/>
              </a:rPr>
              <a:t>i</a:t>
            </a:r>
            <a:r>
              <a:rPr lang="en-US" sz="2800" b="1" dirty="0"/>
              <a:t> </a:t>
            </a:r>
            <a:r>
              <a:rPr lang="en-US" sz="2800" b="1" dirty="0" err="1" smtClean="0"/>
              <a:t>t</a:t>
            </a:r>
            <a:r>
              <a:rPr lang="en-US" sz="2800" b="1" baseline="-25000" dirty="0" err="1" smtClean="0"/>
              <a:t>i</a:t>
            </a:r>
            <a:r>
              <a:rPr lang="en-US" sz="2800" b="1" dirty="0" smtClean="0"/>
              <a:t>(a</a:t>
            </a:r>
            <a:r>
              <a:rPr lang="en-US" sz="2800" b="1" dirty="0"/>
              <a:t>)</a:t>
            </a:r>
            <a:r>
              <a:rPr lang="en-US" sz="2800" b="1" dirty="0">
                <a:latin typeface="Arial Narrow" pitchFamily="34" charset="0"/>
              </a:rPr>
              <a:t> over </a:t>
            </a:r>
            <a:r>
              <a:rPr lang="en-US" sz="2800" b="1" dirty="0"/>
              <a:t>A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Rationality of Clarke Pivot Rule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839200" cy="55626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b="1" dirty="0" smtClean="0"/>
              <a:t>Theorem</a:t>
            </a:r>
            <a:r>
              <a:rPr lang="en-US" sz="2800" dirty="0" smtClean="0"/>
              <a:t>: Every VCG Mechanism with Clarke pivot payments makes no </a:t>
            </a:r>
            <a:r>
              <a:rPr lang="en-US" sz="2800" b="1" dirty="0" smtClean="0"/>
              <a:t>positive Payments. </a:t>
            </a:r>
            <a:r>
              <a:rPr lang="en-US" sz="2800" dirty="0" smtClean="0"/>
              <a:t>If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0</a:t>
            </a:r>
            <a:r>
              <a:rPr lang="en-US" sz="2800" dirty="0" smtClean="0"/>
              <a:t> then it is </a:t>
            </a:r>
            <a:r>
              <a:rPr lang="en-US" sz="2800" b="1" dirty="0" smtClean="0"/>
              <a:t>Individually rational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b="1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b="1" dirty="0" smtClean="0"/>
              <a:t>Proof</a:t>
            </a:r>
            <a:r>
              <a:rPr lang="en-US" sz="2800" dirty="0" smtClean="0"/>
              <a:t>: 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Let </a:t>
            </a:r>
            <a:r>
              <a:rPr lang="en-US" sz="2800" dirty="0" smtClean="0">
                <a:latin typeface="Comic Sans MS" pitchFamily="66" charset="0"/>
              </a:rPr>
              <a:t>a=f(t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, 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,…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/>
              <a:t>n</a:t>
            </a:r>
            <a:r>
              <a:rPr lang="en-US" sz="2800" dirty="0" smtClean="0">
                <a:latin typeface="Comic Sans MS" pitchFamily="66" charset="0"/>
              </a:rPr>
              <a:t>) </a:t>
            </a:r>
            <a:r>
              <a:rPr lang="en-US" sz="2800" i="1" dirty="0" smtClean="0">
                <a:solidFill>
                  <a:srgbClr val="0033CC"/>
                </a:solidFill>
              </a:rPr>
              <a:t>maximize</a:t>
            </a:r>
            <a:r>
              <a:rPr lang="en-US" sz="2800" dirty="0" smtClean="0"/>
              <a:t> </a:t>
            </a:r>
            <a:r>
              <a:rPr lang="en-US" sz="2800" b="1" dirty="0" smtClean="0"/>
              <a:t>social welfare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Let </a:t>
            </a:r>
            <a:r>
              <a:rPr lang="en-US" sz="2800" dirty="0" smtClean="0">
                <a:latin typeface="Comic Sans MS" pitchFamily="66" charset="0"/>
              </a:rPr>
              <a:t>b </a:t>
            </a:r>
            <a:r>
              <a:rPr lang="en-US" sz="2800" dirty="0" smtClean="0">
                <a:latin typeface="cmsy10" pitchFamily="34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 A </a:t>
            </a:r>
            <a:r>
              <a:rPr lang="en-US" sz="2800" i="1" dirty="0" smtClean="0">
                <a:solidFill>
                  <a:srgbClr val="0033CC"/>
                </a:solidFill>
              </a:rPr>
              <a:t>maximize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Utility of </a:t>
            </a:r>
            <a:r>
              <a:rPr lang="en-US" sz="28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            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(a) +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</a:t>
            </a:r>
          </a:p>
          <a:p>
            <a:pPr algn="ctr" eaLnBrk="1" hangingPunct="1">
              <a:lnSpc>
                <a:spcPct val="80000"/>
              </a:lnSpc>
              <a:buFontTx/>
              <a:buNone/>
            </a:pP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-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 </a:t>
            </a:r>
            <a:r>
              <a:rPr lang="en-US" sz="2800" dirty="0" smtClean="0">
                <a:latin typeface="cmsy10" pitchFamily="34" charset="0"/>
              </a:rPr>
              <a:t>¸ </a:t>
            </a:r>
            <a:r>
              <a:rPr lang="en-US" sz="2800" dirty="0" smtClean="0">
                <a:latin typeface="Comic Sans MS" pitchFamily="66" charset="0"/>
              </a:rPr>
              <a:t>0</a:t>
            </a:r>
          </a:p>
          <a:p>
            <a:pPr eaLnBrk="1" hangingPunct="1">
              <a:lnSpc>
                <a:spcPct val="80000"/>
              </a:lnSpc>
              <a:buFontTx/>
              <a:buNone/>
            </a:pPr>
            <a:endParaRPr lang="en-US" sz="2800" dirty="0" smtClean="0"/>
          </a:p>
          <a:p>
            <a:pPr eaLnBrk="1" hangingPunct="1">
              <a:lnSpc>
                <a:spcPct val="80000"/>
              </a:lnSpc>
              <a:buFontTx/>
              <a:buNone/>
            </a:pPr>
            <a:r>
              <a:rPr lang="en-US" sz="2800" dirty="0" smtClean="0"/>
              <a:t>Payment of </a:t>
            </a:r>
            <a:r>
              <a:rPr lang="en-US" sz="28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: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(b) -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t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(a) </a:t>
            </a:r>
            <a:r>
              <a:rPr lang="en-US" sz="2800" dirty="0" smtClean="0">
                <a:latin typeface="cmsy10" pitchFamily="34" charset="0"/>
              </a:rPr>
              <a:t>¸ </a:t>
            </a:r>
            <a:r>
              <a:rPr lang="en-US" sz="2800" dirty="0" smtClean="0">
                <a:latin typeface="Comic Sans MS" pitchFamily="66" charset="0"/>
              </a:rPr>
              <a:t>0 </a:t>
            </a:r>
            <a:r>
              <a:rPr lang="en-US" sz="2800" dirty="0" smtClean="0">
                <a:solidFill>
                  <a:srgbClr val="0033CC"/>
                </a:solidFill>
              </a:rPr>
              <a:t>from choice of </a:t>
            </a:r>
            <a:r>
              <a:rPr lang="en-US" sz="2800" dirty="0" smtClean="0">
                <a:solidFill>
                  <a:srgbClr val="0033CC"/>
                </a:solidFill>
                <a:latin typeface="Comic Sans MS" pitchFamily="66" charset="0"/>
              </a:rPr>
              <a:t>b</a:t>
            </a:r>
            <a:endParaRPr lang="en-US" sz="2800" dirty="0" smtClean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6623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470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Examples: Second Price Auction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295400"/>
            <a:ext cx="87630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Second Price auction: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       h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u="sng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 = </a:t>
            </a: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(w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, w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,…, w</a:t>
            </a:r>
            <a:r>
              <a:rPr lang="en-US" baseline="-25000" dirty="0" smtClean="0">
                <a:latin typeface="Comic Sans MS" pitchFamily="66" charset="0"/>
              </a:rPr>
              <a:t>i-1</a:t>
            </a:r>
            <a:r>
              <a:rPr lang="en-US" dirty="0" smtClean="0">
                <a:latin typeface="Comic Sans MS" pitchFamily="66" charset="0"/>
              </a:rPr>
              <a:t>, w</a:t>
            </a:r>
            <a:r>
              <a:rPr lang="en-US" baseline="-25000" dirty="0" smtClean="0">
                <a:latin typeface="Comic Sans MS" pitchFamily="66" charset="0"/>
              </a:rPr>
              <a:t>i+1</a:t>
            </a:r>
            <a:r>
              <a:rPr lang="en-US" dirty="0" smtClean="0">
                <a:latin typeface="Comic Sans MS" pitchFamily="66" charset="0"/>
              </a:rPr>
              <a:t>,…, </a:t>
            </a:r>
            <a:r>
              <a:rPr lang="en-US" dirty="0" err="1" smtClean="0">
                <a:latin typeface="Comic Sans MS" pitchFamily="66" charset="0"/>
              </a:rPr>
              <a:t>w</a:t>
            </a:r>
            <a:r>
              <a:rPr lang="en-US" baseline="-25000" dirty="0" err="1" smtClean="0"/>
              <a:t>n</a:t>
            </a:r>
            <a:r>
              <a:rPr lang="en-US" dirty="0" smtClean="0">
                <a:latin typeface="Comic Sans MS" pitchFamily="66" charset="0"/>
              </a:rPr>
              <a:t>)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= </a:t>
            </a: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b</a:t>
            </a:r>
            <a:r>
              <a:rPr lang="en-US" baseline="-25000" dirty="0" smtClean="0">
                <a:latin typeface="Comic Sans MS" pitchFamily="66" charset="0"/>
              </a:rPr>
              <a:t> </a:t>
            </a:r>
            <a:r>
              <a:rPr lang="en-US" baseline="-25000" dirty="0" smtClean="0">
                <a:latin typeface="cmsy10" pitchFamily="34" charset="0"/>
              </a:rPr>
              <a:t>2</a:t>
            </a:r>
            <a:r>
              <a:rPr lang="en-US" baseline="-25000" dirty="0" smtClean="0">
                <a:latin typeface="Comic Sans MS" pitchFamily="66" charset="0"/>
              </a:rPr>
              <a:t> A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t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(b)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dirty="0" smtClean="0"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Multiunit auction</a:t>
            </a:r>
            <a:r>
              <a:rPr lang="en-US" dirty="0" smtClean="0"/>
              <a:t>: if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identical items are to be sold to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individuals. </a:t>
            </a:r>
            <a:r>
              <a:rPr lang="en-US" sz="2800" dirty="0" smtClean="0">
                <a:latin typeface="Comic Sans MS" pitchFamily="66" charset="0"/>
              </a:rPr>
              <a:t>A={S wins |S </a:t>
            </a:r>
            <a:r>
              <a:rPr lang="en-US" sz="2800" dirty="0" smtClean="0">
                <a:latin typeface="cmsy10" pitchFamily="34" charset="0"/>
              </a:rPr>
              <a:t>½</a:t>
            </a:r>
            <a:r>
              <a:rPr lang="en-US" sz="2800" dirty="0" smtClean="0">
                <a:latin typeface="Comic Sans MS" pitchFamily="66" charset="0"/>
              </a:rPr>
              <a:t> I, |S|=k} </a:t>
            </a:r>
            <a:r>
              <a:rPr lang="en-US" sz="2800" dirty="0" smtClean="0"/>
              <a:t>and</a:t>
            </a:r>
            <a:r>
              <a:rPr lang="en-US" sz="2800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latin typeface="Comic Sans MS" pitchFamily="66" charset="0"/>
              </a:rPr>
              <a:t>v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(S) = 0</a:t>
            </a:r>
            <a:r>
              <a:rPr lang="en-US" dirty="0" smtClean="0"/>
              <a:t> if </a:t>
            </a:r>
            <a:r>
              <a:rPr lang="en-US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v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)=</a:t>
            </a:r>
            <a:r>
              <a:rPr lang="en-US" dirty="0" err="1" smtClean="0">
                <a:latin typeface="Comic Sans MS" pitchFamily="66" charset="0"/>
              </a:rPr>
              <a:t>w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if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 S</a:t>
            </a:r>
            <a:r>
              <a:rPr lang="en-US" dirty="0" smtClean="0"/>
              <a:t> 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Allocate units to top </a:t>
            </a:r>
            <a:r>
              <a:rPr lang="en-US" dirty="0" smtClean="0">
                <a:latin typeface="Comic Sans MS" pitchFamily="66" charset="0"/>
              </a:rPr>
              <a:t>k</a:t>
            </a:r>
            <a:r>
              <a:rPr lang="en-US" dirty="0" smtClean="0"/>
              <a:t> bidders. They pay the </a:t>
            </a:r>
            <a:r>
              <a:rPr lang="en-US" i="1" dirty="0" smtClean="0">
                <a:latin typeface="Comic Sans MS" pitchFamily="66" charset="0"/>
              </a:rPr>
              <a:t>k+1</a:t>
            </a:r>
            <a:r>
              <a:rPr lang="en-US" baseline="30000" dirty="0" smtClean="0"/>
              <a:t>st</a:t>
            </a:r>
            <a:r>
              <a:rPr lang="en-US" dirty="0" smtClean="0"/>
              <a:t> price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this is</a:t>
            </a:r>
            <a:r>
              <a:rPr lang="en-US" dirty="0" smtClean="0">
                <a:latin typeface="Comic Sans MS" pitchFamily="66" charset="0"/>
              </a:rPr>
              <a:t> </a:t>
            </a:r>
          </a:p>
          <a:p>
            <a:pPr algn="ctr" eaLnBrk="1" hangingPunct="1">
              <a:lnSpc>
                <a:spcPct val="90000"/>
              </a:lnSpc>
              <a:buFontTx/>
              <a:buNone/>
            </a:pPr>
            <a:r>
              <a:rPr lang="en-US" dirty="0" err="1" smtClean="0">
                <a:latin typeface="Comic Sans MS" pitchFamily="66" charset="0"/>
              </a:rPr>
              <a:t>max</a:t>
            </a:r>
            <a:r>
              <a:rPr lang="en-US" baseline="-25000" dirty="0" err="1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’ </a:t>
            </a:r>
            <a:r>
              <a:rPr lang="en-US" baseline="-25000" dirty="0" smtClean="0">
                <a:latin typeface="cmsy10" pitchFamily="34" charset="0"/>
              </a:rPr>
              <a:t>½</a:t>
            </a:r>
            <a:r>
              <a:rPr lang="en-US" baseline="-25000" dirty="0" smtClean="0">
                <a:latin typeface="Comic Sans MS" pitchFamily="66" charset="0"/>
              </a:rPr>
              <a:t> I\{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baseline="-25000" dirty="0" smtClean="0">
                <a:latin typeface="Comic Sans MS" pitchFamily="66" charset="0"/>
              </a:rPr>
              <a:t>} |S’| =k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(S’)-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(S)</a:t>
            </a:r>
          </a:p>
        </p:txBody>
      </p:sp>
    </p:spTree>
    <p:extLst>
      <p:ext uri="{BB962C8B-B14F-4D97-AF65-F5344CB8AC3E}">
        <p14:creationId xmlns:p14="http://schemas.microsoft.com/office/powerpoint/2010/main" val="4060689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dirty="0" smtClean="0"/>
              <a:t>Generalized Second Price Auctions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483" name="Rectangle 3"/>
              <p:cNvSpPr>
                <a:spLocks noGrp="1" noChangeArrowheads="1"/>
              </p:cNvSpPr>
              <p:nvPr>
                <p:ph type="body" idx="1"/>
              </p:nvPr>
            </p:nvSpPr>
            <p:spPr>
              <a:xfrm>
                <a:off x="152400" y="1371600"/>
                <a:ext cx="8763000" cy="5334000"/>
              </a:xfrm>
            </p:spPr>
            <p:txBody>
              <a:bodyPr>
                <a:normAutofit lnSpcReduction="10000"/>
              </a:bodyPr>
              <a:lstStyle/>
              <a:p>
                <a:pPr eaLnBrk="1" hangingPunct="1">
                  <a:buFontTx/>
                  <a:buNone/>
                </a:pPr>
                <a:r>
                  <a:rPr lang="en-US" b="1" dirty="0" smtClean="0"/>
                  <a:t>Multiunit auction</a:t>
                </a:r>
                <a:r>
                  <a:rPr lang="en-US" dirty="0" smtClean="0"/>
                  <a:t>: if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identical items are to be sold to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individuals. </a:t>
                </a:r>
                <a:r>
                  <a:rPr lang="en-US" sz="2800" dirty="0" smtClean="0">
                    <a:latin typeface="Comic Sans MS" pitchFamily="66" charset="0"/>
                  </a:rPr>
                  <a:t>A={S wins |S </a:t>
                </a:r>
                <a:r>
                  <a:rPr lang="en-US" sz="2800" dirty="0" smtClean="0">
                    <a:latin typeface="cmsy10" pitchFamily="34" charset="0"/>
                  </a:rPr>
                  <a:t>½</a:t>
                </a:r>
                <a:r>
                  <a:rPr lang="en-US" sz="2800" dirty="0" smtClean="0">
                    <a:latin typeface="Comic Sans MS" pitchFamily="66" charset="0"/>
                  </a:rPr>
                  <a:t> I, |S|=k} </a:t>
                </a:r>
                <a:r>
                  <a:rPr lang="en-US" sz="2800" dirty="0" smtClean="0"/>
                  <a:t>and</a:t>
                </a:r>
                <a:r>
                  <a:rPr lang="en-US" sz="2800" dirty="0" smtClean="0">
                    <a:latin typeface="Comic Sans MS" pitchFamily="66" charset="0"/>
                  </a:rPr>
                  <a:t> </a:t>
                </a:r>
              </a:p>
              <a:p>
                <a:pPr algn="ctr" eaLnBrk="1" hangingPunct="1">
                  <a:buFontTx/>
                  <a:buNone/>
                </a:pPr>
                <a:r>
                  <a:rPr lang="en-US" dirty="0" smtClean="0">
                    <a:latin typeface="Comic Sans MS" pitchFamily="66" charset="0"/>
                  </a:rPr>
                  <a:t>v</a:t>
                </a:r>
                <a:r>
                  <a:rPr lang="en-US" baseline="-25000" dirty="0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(S) = 0</a:t>
                </a:r>
                <a:r>
                  <a:rPr lang="en-US" dirty="0" smtClean="0"/>
                  <a:t> if </a:t>
                </a:r>
                <a:r>
                  <a:rPr lang="en-US" dirty="0" smtClean="0">
                    <a:latin typeface="Comic Sans MS" pitchFamily="66" charset="0"/>
                  </a:rPr>
                  <a:t>i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dirty="0" smtClean="0">
                    <a:latin typeface="Comic Sans MS" pitchFamily="66" charset="0"/>
                  </a:rPr>
                  <a:t>S</a:t>
                </a:r>
                <a:r>
                  <a:rPr lang="en-US" dirty="0" smtClean="0"/>
                  <a:t> and </a:t>
                </a:r>
                <a:r>
                  <a:rPr lang="en-US" dirty="0" smtClean="0">
                    <a:latin typeface="Comic Sans MS" pitchFamily="66" charset="0"/>
                  </a:rPr>
                  <a:t>v</a:t>
                </a:r>
                <a:r>
                  <a:rPr lang="en-US" baseline="-25000" dirty="0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(</a:t>
                </a:r>
                <a:r>
                  <a:rPr lang="en-US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)=</a:t>
                </a:r>
                <a:r>
                  <a:rPr lang="en-US" dirty="0" err="1" smtClean="0">
                    <a:latin typeface="Comic Sans MS" pitchFamily="66" charset="0"/>
                  </a:rPr>
                  <a:t>w</a:t>
                </a:r>
                <a:r>
                  <a:rPr lang="en-US" baseline="-25000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/>
                  <a:t> if </a:t>
                </a:r>
                <a:r>
                  <a:rPr lang="en-US" dirty="0" err="1" smtClean="0">
                    <a:latin typeface="Comic Sans MS" pitchFamily="66" charset="0"/>
                  </a:rPr>
                  <a:t>i</a:t>
                </a:r>
                <a:r>
                  <a:rPr lang="en-US" dirty="0" smtClean="0">
                    <a:latin typeface="Comic Sans MS" pitchFamily="66" charset="0"/>
                  </a:rPr>
                  <a:t> </a:t>
                </a:r>
                <a:r>
                  <a:rPr lang="en-US" dirty="0" smtClean="0">
                    <a:latin typeface="cmsy10" pitchFamily="34" charset="0"/>
                  </a:rPr>
                  <a:t>2</a:t>
                </a:r>
                <a:r>
                  <a:rPr lang="en-US" dirty="0" smtClean="0">
                    <a:latin typeface="Comic Sans MS" pitchFamily="66" charset="0"/>
                  </a:rPr>
                  <a:t> S</a:t>
                </a:r>
                <a:r>
                  <a:rPr lang="en-US" dirty="0" smtClean="0"/>
                  <a:t> 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/>
                  <a:t>VCG with Clarke Pivot Payments: 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/>
                  <a:t>Allocate units to top </a:t>
                </a:r>
                <a:r>
                  <a:rPr lang="en-US" dirty="0" smtClean="0">
                    <a:latin typeface="Comic Sans MS" pitchFamily="66" charset="0"/>
                  </a:rPr>
                  <a:t>k</a:t>
                </a:r>
                <a:r>
                  <a:rPr lang="en-US" dirty="0" smtClean="0"/>
                  <a:t> bidders. Each pays bid </a:t>
                </a:r>
                <a:r>
                  <a:rPr lang="en-US" dirty="0" smtClean="0">
                    <a:latin typeface="Comic Sans MS" pitchFamily="66" charset="0"/>
                  </a:rPr>
                  <a:t>k+1</a:t>
                </a:r>
                <a:r>
                  <a:rPr lang="en-US" dirty="0" smtClean="0"/>
                  <a:t>.</a:t>
                </a:r>
              </a:p>
              <a:p>
                <a:pPr eaLnBrk="1" hangingPunct="1">
                  <a:buFontTx/>
                  <a:buNone/>
                </a:pPr>
                <a:r>
                  <a:rPr lang="en-US" dirty="0" smtClean="0">
                    <a:solidFill>
                      <a:srgbClr val="FF0000"/>
                    </a:solidFill>
                  </a:rPr>
                  <a:t>GSP</a:t>
                </a:r>
                <a:r>
                  <a:rPr lang="en-US" dirty="0" smtClean="0"/>
                  <a:t>: The k items are not identical (ad slots)</a:t>
                </a:r>
              </a:p>
              <a:p>
                <a:pPr>
                  <a:buNone/>
                </a:pPr>
                <a:r>
                  <a:rPr lang="en-US" dirty="0"/>
                  <a:t>v</a:t>
                </a:r>
                <a:r>
                  <a:rPr lang="en-US" baseline="-25000" dirty="0"/>
                  <a:t>i</a:t>
                </a:r>
                <a:r>
                  <a:rPr lang="en-US" dirty="0"/>
                  <a:t>(S) = 0 if i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/>
                        <a:ea typeface="Cambria Math"/>
                      </a:rPr>
                      <m:t>∉</m:t>
                    </m:r>
                  </m:oMath>
                </a14:m>
                <a:r>
                  <a:rPr lang="en-US" dirty="0"/>
                  <a:t>S and </a:t>
                </a:r>
                <a:r>
                  <a:rPr lang="en-US" dirty="0" smtClean="0"/>
                  <a:t>v</a:t>
                </a:r>
                <a:r>
                  <a:rPr lang="en-US" baseline="-25000" dirty="0" smtClean="0"/>
                  <a:t>i</a:t>
                </a:r>
                <a:r>
                  <a:rPr lang="en-US" dirty="0" smtClean="0"/>
                  <a:t>(j)=</a:t>
                </a:r>
                <a:r>
                  <a:rPr lang="en-US" dirty="0" err="1" smtClean="0"/>
                  <a:t>w</a:t>
                </a:r>
                <a:r>
                  <a:rPr lang="en-US" baseline="-25000" dirty="0" err="1" smtClean="0"/>
                  <a:t>ij</a:t>
                </a:r>
                <a:r>
                  <a:rPr lang="en-US" dirty="0" smtClean="0"/>
                  <a:t> </a:t>
                </a:r>
                <a:r>
                  <a:rPr lang="en-US" dirty="0"/>
                  <a:t>if </a:t>
                </a:r>
                <a:r>
                  <a:rPr lang="en-US" dirty="0" err="1" smtClean="0"/>
                  <a:t>i</a:t>
                </a:r>
                <a:r>
                  <a:rPr lang="en-US" dirty="0" smtClean="0"/>
                  <a:t> is given item j </a:t>
                </a:r>
              </a:p>
              <a:p>
                <a:pPr>
                  <a:buNone/>
                </a:pPr>
                <a:r>
                  <a:rPr lang="en-US" dirty="0" smtClean="0"/>
                  <a:t>Agents bid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one value</a:t>
                </a:r>
              </a:p>
              <a:p>
                <a:pPr>
                  <a:buNone/>
                </a:pPr>
                <a:r>
                  <a:rPr lang="en-US" i="1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’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th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top bidder gets slot </a:t>
                </a:r>
                <a:r>
                  <a:rPr lang="en-US" dirty="0" err="1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 at price of bid </a:t>
                </a:r>
                <a:r>
                  <a:rPr lang="en-US" i="1" dirty="0" smtClean="0">
                    <a:solidFill>
                      <a:srgbClr val="0070C0"/>
                    </a:solidFill>
                  </a:rPr>
                  <a:t>i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+1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pPr eaLnBrk="1" hangingPunct="1">
                  <a:buFontTx/>
                  <a:buNone/>
                </a:pPr>
                <a:endParaRPr lang="en-US" dirty="0" smtClean="0"/>
              </a:p>
              <a:p>
                <a:pPr eaLnBrk="1" hangingPunct="1">
                  <a:buFontTx/>
                  <a:buNone/>
                </a:pPr>
                <a:r>
                  <a:rPr lang="en-US" b="1" dirty="0" smtClean="0"/>
                  <a:t>Common in web advertising</a:t>
                </a:r>
              </a:p>
              <a:p>
                <a:pPr eaLnBrk="1" hangingPunct="1">
                  <a:buFontTx/>
                  <a:buNone/>
                </a:pPr>
                <a:r>
                  <a:rPr lang="en-US" b="1" dirty="0" smtClean="0"/>
                  <a:t>Claim</a:t>
                </a:r>
                <a:r>
                  <a:rPr lang="en-US" dirty="0" smtClean="0"/>
                  <a:t>: this is</a:t>
                </a:r>
                <a:r>
                  <a:rPr lang="en-US" dirty="0" smtClean="0">
                    <a:latin typeface="Comic Sans MS" pitchFamily="66" charset="0"/>
                  </a:rPr>
                  <a:t> </a:t>
                </a:r>
                <a:r>
                  <a:rPr lang="en-US" b="1" dirty="0" smtClean="0"/>
                  <a:t>not incentive compatible</a:t>
                </a:r>
              </a:p>
            </p:txBody>
          </p:sp>
        </mc:Choice>
        <mc:Fallback xmlns="">
          <p:sp>
            <p:nvSpPr>
              <p:cNvPr id="204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idx="1"/>
              </p:nvPr>
            </p:nvSpPr>
            <p:spPr>
              <a:xfrm>
                <a:off x="152400" y="1371600"/>
                <a:ext cx="8763000" cy="5334000"/>
              </a:xfrm>
              <a:blipFill rotWithShape="1">
                <a:blip r:embed="rId2"/>
                <a:stretch>
                  <a:fillRect t="-1714" r="-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465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VCG with Public Project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143000"/>
            <a:ext cx="8763000" cy="55626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800" dirty="0" smtClean="0"/>
              <a:t>Want to build a bridge:</a:t>
            </a:r>
          </a:p>
          <a:p>
            <a:pPr lvl="1" eaLnBrk="1" hangingPunct="1"/>
            <a:r>
              <a:rPr lang="en-US" sz="2400" dirty="0" smtClean="0"/>
              <a:t>Cost is </a:t>
            </a:r>
            <a:r>
              <a:rPr lang="en-US" sz="2400" dirty="0" smtClean="0">
                <a:latin typeface="Comic Sans MS" pitchFamily="66" charset="0"/>
              </a:rPr>
              <a:t>C</a:t>
            </a:r>
            <a:r>
              <a:rPr lang="en-US" sz="2400" dirty="0" smtClean="0"/>
              <a:t> (if built) (One more player – the “state”)</a:t>
            </a:r>
          </a:p>
          <a:p>
            <a:pPr lvl="1" eaLnBrk="1" hangingPunct="1"/>
            <a:r>
              <a:rPr lang="en-US" sz="2400" dirty="0" smtClean="0"/>
              <a:t>Value to each individual</a:t>
            </a:r>
            <a:r>
              <a:rPr lang="en-US" sz="2400" dirty="0" smtClean="0">
                <a:latin typeface="Comic Sans MS" pitchFamily="66" charset="0"/>
              </a:rPr>
              <a:t> v</a:t>
            </a:r>
            <a:r>
              <a:rPr lang="en-US" sz="2400" baseline="-25000" dirty="0" smtClean="0">
                <a:latin typeface="Comic Sans MS" pitchFamily="66" charset="0"/>
              </a:rPr>
              <a:t>i</a:t>
            </a:r>
            <a:r>
              <a:rPr lang="en-US" sz="2400" dirty="0" smtClean="0"/>
              <a:t> </a:t>
            </a:r>
          </a:p>
          <a:p>
            <a:pPr lvl="1" eaLnBrk="1" hangingPunct="1"/>
            <a:r>
              <a:rPr lang="en-US" sz="2400" dirty="0" smtClean="0"/>
              <a:t>Want to built </a:t>
            </a:r>
            <a:r>
              <a:rPr lang="en-US" sz="2400" dirty="0" err="1" smtClean="0"/>
              <a:t>iff</a:t>
            </a:r>
            <a:r>
              <a:rPr lang="en-US" sz="2400" dirty="0" smtClean="0"/>
              <a:t>  </a:t>
            </a:r>
            <a:r>
              <a:rPr lang="en-US" sz="24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4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4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400" dirty="0" smtClean="0">
                <a:latin typeface="Comic Sans MS" pitchFamily="66" charset="0"/>
              </a:rPr>
              <a:t> </a:t>
            </a:r>
            <a:r>
              <a:rPr lang="en-US" sz="2400" dirty="0" err="1" smtClean="0">
                <a:latin typeface="Comic Sans MS" pitchFamily="66" charset="0"/>
              </a:rPr>
              <a:t>v</a:t>
            </a:r>
            <a:r>
              <a:rPr lang="en-US" sz="2400" baseline="-25000" dirty="0" err="1" smtClean="0">
                <a:latin typeface="Comic Sans MS" pitchFamily="66" charset="0"/>
              </a:rPr>
              <a:t>j</a:t>
            </a:r>
            <a:r>
              <a:rPr lang="en-US" sz="2400" dirty="0" smtClean="0"/>
              <a:t> </a:t>
            </a:r>
            <a:r>
              <a:rPr lang="en-US" sz="2400" dirty="0" smtClean="0">
                <a:latin typeface="cmsy10" pitchFamily="34" charset="0"/>
              </a:rPr>
              <a:t>¸</a:t>
            </a:r>
            <a:r>
              <a:rPr lang="en-US" sz="2400" dirty="0" smtClean="0"/>
              <a:t> C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Player with 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0 pays </a:t>
            </a:r>
            <a:r>
              <a:rPr lang="en-US" sz="2800" b="1" dirty="0" smtClean="0"/>
              <a:t>only if pivotal</a:t>
            </a:r>
            <a:r>
              <a:rPr lang="en-US" sz="2800" dirty="0" smtClean="0"/>
              <a:t> </a:t>
            </a:r>
          </a:p>
          <a:p>
            <a:pPr algn="ctr" eaLnBrk="1" hangingPunct="1">
              <a:buFontTx/>
              <a:buNone/>
            </a:pP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>
                <a:latin typeface="Comic Sans MS" pitchFamily="66" charset="0"/>
              </a:rPr>
              <a:t> &lt; C </a:t>
            </a:r>
            <a:r>
              <a:rPr lang="en-US" sz="2800" dirty="0" smtClean="0"/>
              <a:t>but 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j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v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msy10" pitchFamily="34" charset="0"/>
              </a:rPr>
              <a:t>¸</a:t>
            </a:r>
            <a:r>
              <a:rPr lang="en-US" sz="2800" dirty="0" smtClean="0"/>
              <a:t> </a:t>
            </a:r>
            <a:r>
              <a:rPr lang="en-US" sz="2800" dirty="0" smtClean="0">
                <a:latin typeface="Comic Sans MS" pitchFamily="66" charset="0"/>
              </a:rPr>
              <a:t>C</a:t>
            </a:r>
          </a:p>
          <a:p>
            <a:pPr lvl="1" eaLnBrk="1" hangingPunct="1">
              <a:buFontTx/>
              <a:buNone/>
            </a:pPr>
            <a:r>
              <a:rPr lang="en-US" dirty="0" smtClean="0"/>
              <a:t>in which case pays </a:t>
            </a:r>
            <a:r>
              <a:rPr lang="en-US" dirty="0" err="1" smtClean="0">
                <a:latin typeface="Comic Sans MS" pitchFamily="66" charset="0"/>
              </a:rPr>
              <a:t>p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dirty="0" smtClean="0">
                <a:latin typeface="Comic Sans MS" pitchFamily="66" charset="0"/>
              </a:rPr>
              <a:t> = C- </a:t>
            </a:r>
            <a:r>
              <a:rPr lang="en-US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latin typeface="Comic Sans MS" pitchFamily="66" charset="0"/>
                <a:sym typeface="Symbol" pitchFamily="18" charset="2"/>
              </a:rPr>
              <a:t>j  </a:t>
            </a:r>
            <a:r>
              <a:rPr lang="en-US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err="1" smtClean="0">
                <a:latin typeface="Comic Sans MS" pitchFamily="66" charset="0"/>
              </a:rPr>
              <a:t>v</a:t>
            </a:r>
            <a:r>
              <a:rPr lang="en-US" baseline="-25000" dirty="0" err="1" smtClean="0">
                <a:latin typeface="Comic Sans MS" pitchFamily="66" charset="0"/>
              </a:rPr>
              <a:t>j</a:t>
            </a:r>
            <a:r>
              <a:rPr lang="en-US" sz="2400" dirty="0" smtClean="0">
                <a:latin typeface="Comic Sans MS" pitchFamily="66" charset="0"/>
              </a:rPr>
              <a:t>  </a:t>
            </a:r>
          </a:p>
          <a:p>
            <a:pPr eaLnBrk="1" hangingPunct="1">
              <a:buFontTx/>
              <a:buNone/>
            </a:pPr>
            <a:r>
              <a:rPr lang="en-US" sz="2800" dirty="0" smtClean="0"/>
              <a:t>In general: </a:t>
            </a:r>
            <a:r>
              <a:rPr lang="en-US" sz="2800" dirty="0" smtClean="0">
                <a:latin typeface="Comic Sans MS" pitchFamily="66" charset="0"/>
                <a:sym typeface="Symbol" pitchFamily="18" charset="2"/>
              </a:rPr>
              <a:t></a:t>
            </a:r>
            <a:r>
              <a:rPr lang="en-US" sz="2800" baseline="-25000" dirty="0" smtClean="0">
                <a:latin typeface="Comic Sans MS" pitchFamily="66" charset="0"/>
                <a:sym typeface="Symbol" pitchFamily="18" charset="2"/>
              </a:rPr>
              <a:t> </a:t>
            </a:r>
            <a:r>
              <a:rPr lang="en-US" sz="2800" baseline="-25000" dirty="0" err="1" smtClean="0">
                <a:latin typeface="Comic Sans MS" pitchFamily="66" charset="0"/>
                <a:sym typeface="Symbol" pitchFamily="18" charset="2"/>
              </a:rPr>
              <a:t>i</a:t>
            </a:r>
            <a:r>
              <a:rPr lang="en-US" sz="2800" dirty="0" smtClean="0">
                <a:latin typeface="Comic Sans MS" pitchFamily="66" charset="0"/>
              </a:rPr>
              <a:t> </a:t>
            </a:r>
            <a:r>
              <a:rPr lang="en-US" sz="2800" dirty="0" err="1" smtClean="0">
                <a:latin typeface="Comic Sans MS" pitchFamily="66" charset="0"/>
              </a:rPr>
              <a:t>p</a:t>
            </a:r>
            <a:r>
              <a:rPr lang="en-US" sz="2800" baseline="-25000" dirty="0" err="1" smtClean="0">
                <a:latin typeface="Comic Sans MS" pitchFamily="66" charset="0"/>
              </a:rPr>
              <a:t>j</a:t>
            </a:r>
            <a:r>
              <a:rPr lang="en-US" sz="2800" dirty="0" smtClean="0"/>
              <a:t>  &lt; C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dirty="0" smtClean="0">
                <a:solidFill>
                  <a:srgbClr val="0033CC"/>
                </a:solidFill>
              </a:rPr>
              <a:t>Payments do not cover project cost’s</a:t>
            </a:r>
          </a:p>
          <a:p>
            <a:pPr eaLnBrk="1" hangingPunct="1"/>
            <a:r>
              <a:rPr lang="en-US" sz="2800" dirty="0" smtClean="0">
                <a:solidFill>
                  <a:srgbClr val="0033CC"/>
                </a:solidFill>
              </a:rPr>
              <a:t>Subsidy necessary!</a:t>
            </a:r>
          </a:p>
        </p:txBody>
      </p:sp>
      <p:sp>
        <p:nvSpPr>
          <p:cNvPr id="607237" name="Text Box 5"/>
          <p:cNvSpPr txBox="1">
            <a:spLocks noChangeArrowheads="1"/>
          </p:cNvSpPr>
          <p:nvPr/>
        </p:nvSpPr>
        <p:spPr bwMode="auto">
          <a:xfrm>
            <a:off x="5486400" y="19050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3813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2400"/>
              <a:t>A={build, not build}</a:t>
            </a:r>
          </a:p>
        </p:txBody>
      </p:sp>
      <p:sp>
        <p:nvSpPr>
          <p:cNvPr id="607238" name="AutoShape 6"/>
          <p:cNvSpPr>
            <a:spLocks noChangeArrowheads="1"/>
          </p:cNvSpPr>
          <p:nvPr/>
        </p:nvSpPr>
        <p:spPr bwMode="auto">
          <a:xfrm>
            <a:off x="5580112" y="4156672"/>
            <a:ext cx="3352800" cy="990600"/>
          </a:xfrm>
          <a:prstGeom prst="wedgeRoundRectCallout">
            <a:avLst>
              <a:gd name="adj1" fmla="val -96154"/>
              <a:gd name="adj2" fmla="val -9954"/>
              <a:gd name="adj3" fmla="val 16667"/>
            </a:avLst>
          </a:prstGeom>
          <a:noFill/>
          <a:ln w="23813" algn="ctr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 sz="2400">
                <a:latin typeface="Arial Narrow" pitchFamily="34" charset="0"/>
              </a:rPr>
              <a:t>Equality only when</a:t>
            </a:r>
            <a:r>
              <a:rPr lang="en-US"/>
              <a:t> </a:t>
            </a:r>
          </a:p>
          <a:p>
            <a:r>
              <a:rPr lang="en-US" sz="2400">
                <a:sym typeface="Symbol" pitchFamily="18" charset="2"/>
              </a:rPr>
              <a:t></a:t>
            </a:r>
            <a:r>
              <a:rPr lang="en-US" sz="2400" baseline="-25000">
                <a:sym typeface="Symbol" pitchFamily="18" charset="2"/>
              </a:rPr>
              <a:t> i</a:t>
            </a:r>
            <a:r>
              <a:rPr lang="en-US" sz="2400"/>
              <a:t> v</a:t>
            </a:r>
            <a:r>
              <a:rPr lang="en-US" sz="2400" baseline="-25000"/>
              <a:t>j </a:t>
            </a:r>
            <a:r>
              <a:rPr lang="en-US" sz="2400">
                <a:sym typeface="Symbol" pitchFamily="18" charset="2"/>
              </a:rPr>
              <a:t>= C</a:t>
            </a:r>
            <a:r>
              <a:rPr lang="en-US" sz="240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82854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7237" grpId="0"/>
      <p:bldP spid="607238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12" name="AutoShape 4"/>
          <p:cNvSpPr>
            <a:spLocks noChangeArrowheads="1"/>
          </p:cNvSpPr>
          <p:nvPr/>
        </p:nvSpPr>
        <p:spPr bwMode="auto">
          <a:xfrm>
            <a:off x="6705600" y="2348880"/>
            <a:ext cx="2438400" cy="685800"/>
          </a:xfrm>
          <a:prstGeom prst="wedgeRoundRectCallout">
            <a:avLst>
              <a:gd name="adj1" fmla="val -155958"/>
              <a:gd name="adj2" fmla="val -58125"/>
              <a:gd name="adj3" fmla="val 16667"/>
            </a:avLst>
          </a:prstGeom>
          <a:noFill/>
          <a:ln w="23813" algn="ctr">
            <a:solidFill>
              <a:srgbClr val="9933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Set </a:t>
            </a:r>
            <a:r>
              <a:rPr lang="en-US"/>
              <a:t>A</a:t>
            </a:r>
            <a:r>
              <a:rPr lang="en-US">
                <a:latin typeface="Arial Narrow" pitchFamily="34" charset="0"/>
              </a:rPr>
              <a:t> of alternatives: all </a:t>
            </a:r>
            <a:r>
              <a:rPr lang="en-US"/>
              <a:t>s-t</a:t>
            </a:r>
            <a:r>
              <a:rPr lang="en-US">
                <a:latin typeface="Arial Narrow" pitchFamily="34" charset="0"/>
              </a:rPr>
              <a:t> paths</a:t>
            </a:r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Buying a (Short) Path in a Graph</a:t>
            </a:r>
          </a:p>
        </p:txBody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066800"/>
            <a:ext cx="8452048" cy="517051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b="1" dirty="0" smtClean="0"/>
              <a:t>A Directed graph </a:t>
            </a:r>
            <a:r>
              <a:rPr lang="en-US" b="1" dirty="0" smtClean="0">
                <a:latin typeface="Comic Sans MS" pitchFamily="66" charset="0"/>
              </a:rPr>
              <a:t>G=(V,E)</a:t>
            </a:r>
            <a:r>
              <a:rPr lang="en-US" b="1" dirty="0" smtClean="0"/>
              <a:t> </a:t>
            </a:r>
            <a:r>
              <a:rPr lang="en-US" dirty="0" smtClean="0"/>
              <a:t>where each edge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is “owned” by a different player and has cost 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Want to construct a </a:t>
            </a:r>
            <a:r>
              <a:rPr lang="en-US" dirty="0" smtClean="0">
                <a:solidFill>
                  <a:srgbClr val="993300"/>
                </a:solidFill>
              </a:rPr>
              <a:t>path</a:t>
            </a:r>
            <a:r>
              <a:rPr lang="en-US" dirty="0" smtClean="0"/>
              <a:t> from source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to destination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How do we solicit the real cost 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?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Set of alternatives: all paths from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dirty="0" smtClean="0"/>
              <a:t> to </a:t>
            </a:r>
            <a:r>
              <a:rPr lang="en-US" dirty="0" smtClean="0">
                <a:latin typeface="Comic Sans MS" pitchFamily="66" charset="0"/>
              </a:rPr>
              <a:t>t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Player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has cost: </a:t>
            </a:r>
            <a:r>
              <a:rPr lang="en-US" dirty="0" smtClean="0">
                <a:latin typeface="Comic Sans MS" pitchFamily="66" charset="0"/>
              </a:rPr>
              <a:t>0</a:t>
            </a:r>
            <a:r>
              <a:rPr lang="en-US" dirty="0" smtClean="0"/>
              <a:t> if </a:t>
            </a: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dirty="0" smtClean="0"/>
              <a:t> </a:t>
            </a:r>
            <a:r>
              <a:rPr lang="en-US" b="1" dirty="0" smtClean="0"/>
              <a:t>not</a:t>
            </a:r>
            <a:r>
              <a:rPr lang="en-US" dirty="0" smtClean="0"/>
              <a:t> on chosen path and </a:t>
            </a:r>
            <a:r>
              <a:rPr lang="en-US" dirty="0" smtClean="0">
                <a:latin typeface="Comic Sans MS" pitchFamily="66" charset="0"/>
              </a:rPr>
              <a:t>–</a:t>
            </a:r>
            <a:r>
              <a:rPr lang="en-US" dirty="0" err="1" smtClean="0">
                <a:latin typeface="Comic Sans MS" pitchFamily="66" charset="0"/>
              </a:rPr>
              <a:t>c</a:t>
            </a:r>
            <a:r>
              <a:rPr lang="en-US" baseline="-25000" dirty="0" err="1" smtClean="0">
                <a:latin typeface="Comic Sans MS" pitchFamily="66" charset="0"/>
              </a:rPr>
              <a:t>e</a:t>
            </a:r>
            <a:r>
              <a:rPr lang="en-US" dirty="0" smtClean="0"/>
              <a:t> if on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tx2"/>
                </a:solidFill>
              </a:rPr>
              <a:t>Maximizing social welfare</a:t>
            </a:r>
            <a:r>
              <a:rPr lang="en-US" dirty="0" smtClean="0"/>
              <a:t>: finding shortest </a:t>
            </a:r>
            <a:r>
              <a:rPr lang="en-US" dirty="0" smtClean="0">
                <a:latin typeface="Comic Sans MS" pitchFamily="66" charset="0"/>
              </a:rPr>
              <a:t>s-t</a:t>
            </a:r>
            <a:r>
              <a:rPr lang="en-US" dirty="0" smtClean="0"/>
              <a:t> path</a:t>
            </a:r>
            <a:r>
              <a:rPr lang="en-US" dirty="0" smtClean="0">
                <a:latin typeface="Comic Sans MS" pitchFamily="66" charset="0"/>
              </a:rPr>
              <a:t>: </a:t>
            </a:r>
          </a:p>
          <a:p>
            <a:pPr lvl="1" algn="ctr" eaLnBrk="1" hangingPunct="1">
              <a:lnSpc>
                <a:spcPct val="90000"/>
              </a:lnSpc>
              <a:buFontTx/>
              <a:buNone/>
            </a:pPr>
            <a:r>
              <a:rPr lang="en-US" b="1" dirty="0" err="1" smtClean="0">
                <a:solidFill>
                  <a:schemeClr val="tx2"/>
                </a:solidFill>
                <a:latin typeface="Comic Sans MS" pitchFamily="66" charset="0"/>
              </a:rPr>
              <a:t>min</a:t>
            </a:r>
            <a:r>
              <a:rPr lang="en-US" b="1" baseline="-25000" dirty="0" err="1" smtClean="0">
                <a:solidFill>
                  <a:schemeClr val="tx2"/>
                </a:solidFill>
                <a:latin typeface="Comic Sans MS" pitchFamily="66" charset="0"/>
              </a:rPr>
              <a:t>paths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="1" baseline="-25000" dirty="0" smtClean="0">
                <a:solidFill>
                  <a:schemeClr val="tx2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="1" baseline="-25000" dirty="0" smtClean="0">
                <a:solidFill>
                  <a:schemeClr val="tx2"/>
                </a:solidFill>
                <a:sym typeface="Symbol" pitchFamily="18" charset="2"/>
              </a:rPr>
              <a:t> </a:t>
            </a:r>
            <a:r>
              <a:rPr lang="en-US" b="1" baseline="-25000" dirty="0" smtClean="0">
                <a:solidFill>
                  <a:schemeClr val="tx2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="1" baseline="-25000" dirty="0" smtClean="0">
                <a:solidFill>
                  <a:schemeClr val="tx2"/>
                </a:solidFill>
                <a:sym typeface="Symbol" pitchFamily="18" charset="2"/>
              </a:rPr>
              <a:t> path</a:t>
            </a:r>
            <a:r>
              <a:rPr lang="en-US" b="1" dirty="0" smtClean="0">
                <a:solidFill>
                  <a:schemeClr val="tx2"/>
                </a:solidFill>
                <a:latin typeface="Comic Sans MS" pitchFamily="66" charset="0"/>
              </a:rPr>
              <a:t> </a:t>
            </a:r>
            <a:r>
              <a:rPr lang="en-US" b="1" dirty="0" err="1" smtClean="0">
                <a:solidFill>
                  <a:schemeClr val="tx2"/>
                </a:solidFill>
                <a:latin typeface="Comic Sans MS" pitchFamily="66" charset="0"/>
              </a:rPr>
              <a:t>c</a:t>
            </a:r>
            <a:r>
              <a:rPr lang="en-US" b="1" baseline="-25000" dirty="0" err="1" smtClean="0">
                <a:solidFill>
                  <a:schemeClr val="tx2"/>
                </a:solidFill>
              </a:rPr>
              <a:t>e</a:t>
            </a:r>
            <a:endParaRPr lang="en-US" b="1" dirty="0" smtClean="0">
              <a:solidFill>
                <a:schemeClr val="tx2"/>
              </a:solidFill>
              <a:latin typeface="Comic Sans MS" pitchFamily="66" charset="0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0033CC"/>
                </a:solidFill>
              </a:rPr>
              <a:t>A VCG mechanism pays 0 to those not on path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p</a:t>
            </a:r>
            <a:r>
              <a:rPr lang="en-US" dirty="0" smtClean="0">
                <a:solidFill>
                  <a:srgbClr val="0033CC"/>
                </a:solidFill>
              </a:rPr>
              <a:t>: </a:t>
            </a:r>
            <a:r>
              <a:rPr lang="en-US" b="1" dirty="0" smtClean="0">
                <a:solidFill>
                  <a:srgbClr val="0033CC"/>
                </a:solidFill>
              </a:rPr>
              <a:t>pay</a:t>
            </a:r>
            <a:r>
              <a:rPr lang="en-US" dirty="0" smtClean="0">
                <a:solidFill>
                  <a:srgbClr val="0033CC"/>
                </a:solidFill>
              </a:rPr>
              <a:t> each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  <a:latin typeface="Comic Sans MS" pitchFamily="66" charset="0"/>
              </a:rPr>
              <a:t>0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0033CC"/>
                </a:solidFill>
                <a:latin typeface="cmsy10" pitchFamily="34" charset="0"/>
              </a:rPr>
              <a:t>2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 p</a:t>
            </a:r>
            <a:r>
              <a:rPr lang="en-US" dirty="0" smtClean="0">
                <a:solidFill>
                  <a:srgbClr val="0033CC"/>
                </a:solidFill>
              </a:rPr>
              <a:t>:   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aseline="-25000" dirty="0" smtClean="0">
                <a:solidFill>
                  <a:srgbClr val="339933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339933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aseline="-25000" dirty="0" smtClean="0">
                <a:solidFill>
                  <a:srgbClr val="339933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339933"/>
                </a:solidFill>
                <a:latin typeface="Comic Sans MS" pitchFamily="66" charset="0"/>
                <a:sym typeface="Symbol" pitchFamily="18" charset="2"/>
              </a:rPr>
              <a:t>p’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339933"/>
                </a:solidFill>
                <a:latin typeface="Comic Sans MS" pitchFamily="66" charset="0"/>
              </a:rPr>
              <a:t>c</a:t>
            </a:r>
            <a:r>
              <a:rPr lang="en-US" baseline="-25000" dirty="0" err="1" smtClean="0">
                <a:solidFill>
                  <a:srgbClr val="339933"/>
                </a:solidFill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</a:rPr>
              <a:t>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-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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e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FF0000"/>
                </a:solidFill>
                <a:latin typeface="cmsy10" pitchFamily="34" charset="0"/>
                <a:sym typeface="Symbol" pitchFamily="18" charset="2"/>
              </a:rPr>
              <a:t>2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p\{e</a:t>
            </a:r>
            <a:r>
              <a:rPr lang="en-US" baseline="-54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0</a:t>
            </a:r>
            <a:r>
              <a:rPr lang="en-US" baseline="-25000" dirty="0" smtClean="0">
                <a:solidFill>
                  <a:srgbClr val="FF0000"/>
                </a:solidFill>
                <a:latin typeface="Comic Sans MS" pitchFamily="66" charset="0"/>
                <a:sym typeface="Symbol" pitchFamily="18" charset="2"/>
              </a:rPr>
              <a:t>}</a:t>
            </a:r>
            <a:r>
              <a:rPr lang="en-US" baseline="-25000" dirty="0" smtClean="0">
                <a:solidFill>
                  <a:srgbClr val="FF0000"/>
                </a:solidFill>
                <a:sym typeface="Symbol" pitchFamily="18" charset="2"/>
              </a:rPr>
              <a:t> </a:t>
            </a:r>
            <a:r>
              <a:rPr lang="en-US" dirty="0" smtClean="0">
                <a:solidFill>
                  <a:srgbClr val="FF0000"/>
                </a:solidFill>
                <a:latin typeface="Comic Sans MS" pitchFamily="66" charset="0"/>
              </a:rPr>
              <a:t> </a:t>
            </a:r>
            <a:r>
              <a:rPr lang="en-US" dirty="0" err="1" smtClean="0">
                <a:solidFill>
                  <a:srgbClr val="FF0000"/>
                </a:solidFill>
                <a:latin typeface="Comic Sans MS" pitchFamily="66" charset="0"/>
              </a:rPr>
              <a:t>c</a:t>
            </a:r>
            <a:r>
              <a:rPr lang="en-US" baseline="-25000" dirty="0" err="1" smtClean="0">
                <a:solidFill>
                  <a:srgbClr val="FF0000"/>
                </a:solidFill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</a:rPr>
              <a:t> </a:t>
            </a:r>
            <a:endParaRPr lang="en-US" dirty="0" smtClean="0">
              <a:solidFill>
                <a:srgbClr val="0033CC"/>
              </a:solidFill>
            </a:endParaRP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dirty="0" smtClean="0">
                <a:solidFill>
                  <a:srgbClr val="339933"/>
                </a:solidFill>
              </a:rPr>
              <a:t>where </a:t>
            </a:r>
            <a:r>
              <a:rPr lang="en-US" dirty="0" smtClean="0">
                <a:solidFill>
                  <a:srgbClr val="339933"/>
                </a:solidFill>
                <a:latin typeface="Comic Sans MS" pitchFamily="66" charset="0"/>
              </a:rPr>
              <a:t>p’</a:t>
            </a:r>
            <a:r>
              <a:rPr lang="en-US" dirty="0" smtClean="0">
                <a:solidFill>
                  <a:srgbClr val="339933"/>
                </a:solidFill>
              </a:rPr>
              <a:t> is shortest path </a:t>
            </a:r>
            <a:r>
              <a:rPr lang="en-US" b="1" dirty="0" smtClean="0">
                <a:solidFill>
                  <a:srgbClr val="339933"/>
                </a:solidFill>
              </a:rPr>
              <a:t>without</a:t>
            </a:r>
            <a:r>
              <a:rPr lang="en-US" dirty="0" smtClean="0">
                <a:solidFill>
                  <a:srgbClr val="339933"/>
                </a:solidFill>
              </a:rPr>
              <a:t> </a:t>
            </a:r>
            <a:r>
              <a:rPr lang="en-US" dirty="0" err="1" smtClean="0">
                <a:solidFill>
                  <a:srgbClr val="339933"/>
                </a:solidFill>
                <a:latin typeface="Comic Sans MS" pitchFamily="66" charset="0"/>
              </a:rPr>
              <a:t>e</a:t>
            </a:r>
            <a:r>
              <a:rPr lang="en-US" baseline="-25000" dirty="0" err="1" smtClean="0">
                <a:solidFill>
                  <a:srgbClr val="339933"/>
                </a:solidFill>
                <a:latin typeface="Comic Sans MS" pitchFamily="66" charset="0"/>
              </a:rPr>
              <a:t>o</a:t>
            </a:r>
            <a:endParaRPr lang="en-US" baseline="-25000" dirty="0" smtClean="0">
              <a:solidFill>
                <a:srgbClr val="339933"/>
              </a:solidFill>
              <a:latin typeface="Comic Sans MS" pitchFamily="66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43608" y="6021288"/>
            <a:ext cx="74574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If </a:t>
            </a:r>
            <a:r>
              <a:rPr lang="en-US" dirty="0" smtClean="0">
                <a:solidFill>
                  <a:srgbClr val="0033CC"/>
                </a:solidFill>
                <a:latin typeface="Comic Sans MS" pitchFamily="66" charset="0"/>
              </a:rPr>
              <a:t>e</a:t>
            </a:r>
            <a:r>
              <a:rPr lang="en-US" baseline="-25000" dirty="0" smtClean="0">
                <a:solidFill>
                  <a:srgbClr val="0033CC"/>
                </a:solidFill>
                <a:latin typeface="Comic Sans MS" pitchFamily="66" charset="0"/>
              </a:rPr>
              <a:t>0 </a:t>
            </a:r>
            <a:r>
              <a:rPr lang="en-US" dirty="0" smtClean="0"/>
              <a:t> would not have woken up in the morning, what would other</a:t>
            </a:r>
          </a:p>
          <a:p>
            <a:r>
              <a:rPr lang="en-US" dirty="0" smtClean="0"/>
              <a:t>edges earn? If he does wake up, what would other edges earn?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8485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6212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-76200" y="-152400"/>
            <a:ext cx="92964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 VCG (+CPP) is not perfect</a:t>
            </a:r>
          </a:p>
        </p:txBody>
      </p:sp>
      <p:sp>
        <p:nvSpPr>
          <p:cNvPr id="587779" name="Rectangle 3"/>
          <p:cNvSpPr>
            <a:spLocks noChangeArrowheads="1"/>
          </p:cNvSpPr>
          <p:nvPr/>
        </p:nvSpPr>
        <p:spPr bwMode="auto">
          <a:xfrm>
            <a:off x="304800" y="908720"/>
            <a:ext cx="8229600" cy="472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Requires </a:t>
            </a:r>
            <a:r>
              <a:rPr lang="en-US" sz="2800" b="1" dirty="0">
                <a:latin typeface="Arial Narrow" pitchFamily="34" charset="0"/>
              </a:rPr>
              <a:t>payments</a:t>
            </a:r>
            <a:r>
              <a:rPr lang="en-US" sz="2800" dirty="0">
                <a:latin typeface="Arial Narrow" pitchFamily="34" charset="0"/>
              </a:rPr>
              <a:t> &amp; </a:t>
            </a:r>
            <a:r>
              <a:rPr lang="en-US" sz="2800" b="1" dirty="0" err="1">
                <a:latin typeface="Arial Narrow" pitchFamily="34" charset="0"/>
              </a:rPr>
              <a:t>quasilinear</a:t>
            </a:r>
            <a:r>
              <a:rPr lang="en-US" sz="2800" b="1" dirty="0">
                <a:latin typeface="Arial Narrow" pitchFamily="34" charset="0"/>
              </a:rPr>
              <a:t> utility functions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In general money needs to flow away from the system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solidFill>
                  <a:srgbClr val="008000"/>
                </a:solidFill>
                <a:latin typeface="Arial Narrow" pitchFamily="34" charset="0"/>
              </a:rPr>
              <a:t>Strong budget balance</a:t>
            </a:r>
            <a:r>
              <a:rPr lang="en-US" sz="2400" dirty="0">
                <a:latin typeface="Arial Narrow" pitchFamily="34" charset="0"/>
              </a:rPr>
              <a:t> = payments sum to </a:t>
            </a:r>
            <a:r>
              <a:rPr lang="en-US" sz="2400" dirty="0"/>
              <a:t>0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Impossible in general </a:t>
            </a:r>
            <a:r>
              <a:rPr lang="en-US" sz="2400" dirty="0">
                <a:solidFill>
                  <a:srgbClr val="0033CC"/>
                </a:solidFill>
                <a:latin typeface="Arial Narrow" pitchFamily="34" charset="0"/>
              </a:rPr>
              <a:t>[Green &amp; </a:t>
            </a:r>
            <a:r>
              <a:rPr lang="en-US" sz="2400" dirty="0" err="1">
                <a:solidFill>
                  <a:srgbClr val="0033CC"/>
                </a:solidFill>
                <a:latin typeface="Arial Narrow" pitchFamily="34" charset="0"/>
              </a:rPr>
              <a:t>Laffont</a:t>
            </a:r>
            <a:r>
              <a:rPr lang="en-US" sz="2400" dirty="0">
                <a:solidFill>
                  <a:srgbClr val="0033CC"/>
                </a:solidFill>
                <a:latin typeface="Arial Narrow" pitchFamily="34" charset="0"/>
              </a:rPr>
              <a:t> 77]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Vulnerable to </a:t>
            </a:r>
            <a:r>
              <a:rPr lang="en-US" sz="2800" dirty="0">
                <a:solidFill>
                  <a:srgbClr val="008000"/>
                </a:solidFill>
                <a:latin typeface="Arial Narrow" pitchFamily="34" charset="0"/>
              </a:rPr>
              <a:t>collusions</a:t>
            </a: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latin typeface="Arial Narrow" pitchFamily="34" charset="0"/>
              </a:rPr>
              <a:t>Maximizes sum of players’ </a:t>
            </a:r>
            <a:r>
              <a:rPr lang="en-US" sz="2800" dirty="0" smtClean="0">
                <a:latin typeface="Arial Narrow" pitchFamily="34" charset="0"/>
              </a:rPr>
              <a:t>valuations </a:t>
            </a:r>
            <a:r>
              <a:rPr lang="en-US" sz="2800" dirty="0">
                <a:latin typeface="Arial Narrow" pitchFamily="34" charset="0"/>
              </a:rPr>
              <a:t>(social welfare)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 smtClean="0">
                <a:latin typeface="Arial Narrow" pitchFamily="34" charset="0"/>
              </a:rPr>
              <a:t>(not </a:t>
            </a:r>
            <a:r>
              <a:rPr lang="en-US" sz="2400" dirty="0">
                <a:latin typeface="Arial Narrow" pitchFamily="34" charset="0"/>
              </a:rPr>
              <a:t>counting  </a:t>
            </a:r>
            <a:r>
              <a:rPr lang="en-US" sz="2400" dirty="0" smtClean="0">
                <a:latin typeface="Arial Narrow" pitchFamily="34" charset="0"/>
              </a:rPr>
              <a:t>payments, but does include “COST” of alternative)</a:t>
            </a:r>
            <a:endParaRPr lang="en-US" sz="2400" dirty="0">
              <a:latin typeface="Arial Narrow" pitchFamily="34" charset="0"/>
            </a:endParaRPr>
          </a:p>
          <a:p>
            <a:pPr marL="342900" indent="-342900" algn="l">
              <a:lnSpc>
                <a:spcPct val="90000"/>
              </a:lnSpc>
              <a:spcBef>
                <a:spcPct val="20000"/>
              </a:spcBef>
            </a:pPr>
            <a:r>
              <a:rPr lang="en-US" sz="2800" dirty="0">
                <a:latin typeface="Arial Narrow" pitchFamily="34" charset="0"/>
              </a:rPr>
              <a:t> But: sometimes </a:t>
            </a:r>
            <a:r>
              <a:rPr lang="en-US" sz="2800" dirty="0" smtClean="0">
                <a:solidFill>
                  <a:srgbClr val="FF0000"/>
                </a:solidFill>
                <a:latin typeface="Arial Narrow" pitchFamily="34" charset="0"/>
              </a:rPr>
              <a:t>[usually, often??] </a:t>
            </a:r>
            <a:r>
              <a:rPr lang="en-US" sz="2800" dirty="0" smtClean="0">
                <a:latin typeface="Arial Narrow" pitchFamily="34" charset="0"/>
              </a:rPr>
              <a:t>the mechanism </a:t>
            </a:r>
            <a:r>
              <a:rPr lang="en-US" sz="2800" dirty="0">
                <a:latin typeface="Arial Narrow" pitchFamily="34" charset="0"/>
              </a:rPr>
              <a:t>is not interested in maximizing social welfare: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dirty="0">
                <a:latin typeface="Arial Narrow" pitchFamily="34" charset="0"/>
              </a:rPr>
              <a:t>E.g. the center may want to </a:t>
            </a:r>
            <a:r>
              <a:rPr lang="en-US" sz="2400" b="1" dirty="0">
                <a:solidFill>
                  <a:srgbClr val="002060"/>
                </a:solidFill>
                <a:latin typeface="Arial Narrow" pitchFamily="34" charset="0"/>
              </a:rPr>
              <a:t>maximize</a:t>
            </a:r>
            <a:r>
              <a:rPr lang="en-US" sz="2400" dirty="0">
                <a:latin typeface="Arial Narrow" pitchFamily="34" charset="0"/>
              </a:rPr>
              <a:t> </a:t>
            </a: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revenue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Minimize time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Maximize fairness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400" b="1" dirty="0" smtClean="0">
                <a:solidFill>
                  <a:srgbClr val="002060"/>
                </a:solidFill>
                <a:latin typeface="Arial Narrow" pitchFamily="34" charset="0"/>
              </a:rPr>
              <a:t>Etc., Etc.</a:t>
            </a:r>
          </a:p>
          <a:p>
            <a:pPr marL="742950" lvl="1" indent="-285750" algn="l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endParaRPr lang="en-US" sz="2400" b="1" dirty="0">
              <a:solidFill>
                <a:srgbClr val="0033CC"/>
              </a:solidFill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81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7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Nash Implementation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0E7484-BA49-4E65-BED3-44FBBC90C6CA}" type="slidenum">
              <a:rPr lang="ar-SA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486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 Bayes Nash Implementation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There is a distribution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i</a:t>
            </a:r>
            <a:r>
              <a:rPr lang="en-US" sz="2800" dirty="0" smtClean="0"/>
              <a:t> on the </a:t>
            </a:r>
            <a:r>
              <a:rPr lang="en-US" b="1" dirty="0" smtClean="0"/>
              <a:t>types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 </a:t>
            </a:r>
            <a:r>
              <a:rPr lang="en-US" dirty="0" smtClean="0"/>
              <a:t>of Player </a:t>
            </a:r>
            <a:r>
              <a:rPr lang="en-US" dirty="0" err="1" smtClean="0"/>
              <a:t>i</a:t>
            </a:r>
            <a:endParaRPr lang="en-US" dirty="0" smtClean="0"/>
          </a:p>
          <a:p>
            <a:pPr eaLnBrk="1" hangingPunct="1"/>
            <a:r>
              <a:rPr lang="en-US" dirty="0" smtClean="0"/>
              <a:t>It is known to everyone</a:t>
            </a:r>
          </a:p>
          <a:p>
            <a:pPr eaLnBrk="1" hangingPunct="1"/>
            <a:r>
              <a:rPr lang="en-US" dirty="0" smtClean="0"/>
              <a:t>The </a:t>
            </a:r>
            <a:r>
              <a:rPr lang="en-US" dirty="0" smtClean="0">
                <a:solidFill>
                  <a:srgbClr val="FF0000"/>
                </a:solidFill>
              </a:rPr>
              <a:t>actual type of agent </a:t>
            </a:r>
            <a:r>
              <a:rPr lang="en-US" dirty="0" err="1" smtClean="0">
                <a:solidFill>
                  <a:srgbClr val="FF0000"/>
                </a:solidFill>
              </a:rPr>
              <a:t>i</a:t>
            </a:r>
            <a:r>
              <a:rPr lang="en-US" dirty="0" smtClean="0"/>
              <a:t>,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 </a:t>
            </a:r>
            <a:r>
              <a:rPr lang="en-US" dirty="0" smtClean="0">
                <a:latin typeface="cmsy10" pitchFamily="34" charset="0"/>
              </a:rPr>
              <a:t>2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is the </a:t>
            </a:r>
            <a:r>
              <a:rPr lang="en-US" b="1" dirty="0" smtClean="0"/>
              <a:t>private information</a:t>
            </a:r>
            <a:r>
              <a:rPr lang="en-US" dirty="0" smtClean="0"/>
              <a:t>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knows</a:t>
            </a:r>
            <a:r>
              <a:rPr lang="en-US" sz="2800" dirty="0" smtClean="0"/>
              <a:t> </a:t>
            </a:r>
          </a:p>
          <a:p>
            <a:pPr eaLnBrk="1" hangingPunct="1"/>
            <a:r>
              <a:rPr lang="en-US" sz="2800" dirty="0" smtClean="0"/>
              <a:t>A profile of </a:t>
            </a:r>
            <a:r>
              <a:rPr lang="en-US" sz="2800" dirty="0" err="1" smtClean="0"/>
              <a:t>strategis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Comic Sans MS" pitchFamily="66" charset="0"/>
              </a:rPr>
              <a:t>s</a:t>
            </a:r>
            <a:r>
              <a:rPr lang="en-US" sz="2800" baseline="-25000" dirty="0" err="1" smtClean="0">
                <a:latin typeface="Comic Sans MS" pitchFamily="66" charset="0"/>
              </a:rPr>
              <a:t>i</a:t>
            </a:r>
            <a:r>
              <a:rPr lang="en-US" sz="2800" dirty="0" smtClean="0"/>
              <a:t> is a </a:t>
            </a:r>
            <a:r>
              <a:rPr lang="en-US" dirty="0" smtClean="0"/>
              <a:t>Bayes Nash Equilibrium if for </a:t>
            </a:r>
            <a:r>
              <a:rPr lang="en-US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all </a:t>
            </a:r>
            <a:r>
              <a:rPr lang="en-US" dirty="0" smtClean="0">
                <a:latin typeface="Comic Sans MS" pitchFamily="66" charset="0"/>
              </a:rPr>
              <a:t>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/>
              <a:t> and all </a:t>
            </a:r>
            <a:r>
              <a:rPr lang="en-US" dirty="0" err="1" smtClean="0">
                <a:latin typeface="Comic Sans MS" pitchFamily="66" charset="0"/>
              </a:rPr>
              <a:t>t’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/>
              <a:t> </a:t>
            </a:r>
          </a:p>
          <a:p>
            <a:pPr algn="ctr">
              <a:buNone/>
            </a:pPr>
            <a:r>
              <a:rPr lang="en-US" dirty="0" smtClean="0">
                <a:latin typeface="Comic Sans MS" pitchFamily="66" charset="0"/>
              </a:rPr>
              <a:t>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, </a:t>
            </a:r>
            <a:r>
              <a:rPr lang="en-US" dirty="0" err="1" smtClean="0">
                <a:latin typeface="Comic Sans MS" pitchFamily="66" charset="0"/>
              </a:rPr>
              <a:t>s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), 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 )] </a:t>
            </a:r>
            <a:r>
              <a:rPr lang="en-US" dirty="0" smtClean="0">
                <a:latin typeface="cmsy10" pitchFamily="34" charset="0"/>
              </a:rPr>
              <a:t>¸</a:t>
            </a:r>
            <a:r>
              <a:rPr lang="en-US" dirty="0" smtClean="0">
                <a:latin typeface="Comic Sans MS" pitchFamily="66" charset="0"/>
              </a:rPr>
              <a:t> E</a:t>
            </a:r>
            <a:r>
              <a:rPr lang="en-US" baseline="-25000" dirty="0" smtClean="0">
                <a:latin typeface="Comic Sans MS" pitchFamily="66" charset="0"/>
              </a:rPr>
              <a:t>d</a:t>
            </a:r>
            <a:r>
              <a:rPr lang="en-US" baseline="-46000" dirty="0" smtClean="0">
                <a:latin typeface="Comic Sans MS" pitchFamily="66" charset="0"/>
              </a:rPr>
              <a:t>-</a:t>
            </a:r>
            <a:r>
              <a:rPr lang="en-US" baseline="-46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[</a:t>
            </a:r>
            <a:r>
              <a:rPr lang="en-US" dirty="0" err="1" smtClean="0">
                <a:latin typeface="Comic Sans MS" pitchFamily="66" charset="0"/>
              </a:rPr>
              <a:t>u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/>
              <a:t>(</a:t>
            </a:r>
            <a:r>
              <a:rPr lang="en-US" dirty="0" err="1"/>
              <a:t>t’</a:t>
            </a:r>
            <a:r>
              <a:rPr lang="en-US" baseline="-25000" dirty="0" err="1"/>
              <a:t>i</a:t>
            </a:r>
            <a:r>
              <a:rPr lang="en-US" dirty="0" smtClean="0">
                <a:latin typeface="Comic Sans MS" pitchFamily="66" charset="0"/>
              </a:rPr>
              <a:t>, s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>
                <a:latin typeface="Comic Sans MS" pitchFamily="66" charset="0"/>
              </a:rPr>
              <a:t>-</a:t>
            </a:r>
            <a:r>
              <a:rPr lang="en-US" baseline="-25000" dirty="0" err="1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)) ]</a:t>
            </a:r>
          </a:p>
        </p:txBody>
      </p:sp>
    </p:spTree>
    <p:extLst>
      <p:ext uri="{BB962C8B-B14F-4D97-AF65-F5344CB8AC3E}">
        <p14:creationId xmlns:p14="http://schemas.microsoft.com/office/powerpoint/2010/main" val="1907432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 Bayes </a:t>
            </a:r>
            <a:r>
              <a:rPr lang="en-US" dirty="0" smtClean="0"/>
              <a:t>Nash: First Price Auction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143000"/>
            <a:ext cx="8686800" cy="52578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First price auction for a single item with two players.</a:t>
            </a:r>
          </a:p>
          <a:p>
            <a:pPr eaLnBrk="1" hangingPunct="1"/>
            <a:r>
              <a:rPr lang="en-US" sz="2800" dirty="0" smtClean="0"/>
              <a:t>Private values (types)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2 </a:t>
            </a:r>
            <a:r>
              <a:rPr lang="en-US" sz="2800" dirty="0" smtClean="0"/>
              <a:t>in </a:t>
            </a:r>
            <a:r>
              <a:rPr lang="en-US" sz="2800" dirty="0" smtClean="0">
                <a:latin typeface="Comic Sans MS" pitchFamily="66" charset="0"/>
              </a:rPr>
              <a:t>T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>
                <a:latin typeface="Comic Sans MS" pitchFamily="66" charset="0"/>
              </a:rPr>
              <a:t>=T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>
                <a:latin typeface="Comic Sans MS" pitchFamily="66" charset="0"/>
              </a:rPr>
              <a:t>=[0,1]</a:t>
            </a:r>
          </a:p>
          <a:p>
            <a:pPr eaLnBrk="1" hangingPunct="1"/>
            <a:r>
              <a:rPr lang="en-US" sz="2800" dirty="0" smtClean="0"/>
              <a:t>Does not make sense to bid true value – utility </a:t>
            </a:r>
            <a:r>
              <a:rPr lang="en-US" sz="2800" dirty="0" smtClean="0">
                <a:latin typeface="Comic Sans MS" pitchFamily="66" charset="0"/>
              </a:rPr>
              <a:t>0</a:t>
            </a:r>
            <a:r>
              <a:rPr lang="en-US" sz="2800" dirty="0" smtClean="0"/>
              <a:t>.</a:t>
            </a:r>
          </a:p>
          <a:p>
            <a:pPr eaLnBrk="1" hangingPunct="1"/>
            <a:r>
              <a:rPr lang="en-US" sz="2800" dirty="0" smtClean="0"/>
              <a:t>There are distributions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endParaRPr lang="en-US" dirty="0" smtClean="0"/>
          </a:p>
          <a:p>
            <a:pPr eaLnBrk="1" hangingPunct="1"/>
            <a:r>
              <a:rPr lang="en-US" dirty="0" smtClean="0"/>
              <a:t>Looking for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and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2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2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that are </a:t>
            </a:r>
            <a:r>
              <a:rPr lang="en-US" b="1" dirty="0" smtClean="0"/>
              <a:t>best replies to each other</a:t>
            </a:r>
          </a:p>
          <a:p>
            <a:pPr eaLnBrk="1" hangingPunct="1"/>
            <a:r>
              <a:rPr lang="en-US" dirty="0" smtClean="0"/>
              <a:t>Suppose both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1</a:t>
            </a:r>
            <a:r>
              <a:rPr lang="en-US" sz="2800" dirty="0" smtClean="0"/>
              <a:t> and </a:t>
            </a:r>
            <a:r>
              <a:rPr lang="en-US" sz="2800" dirty="0" smtClean="0">
                <a:latin typeface="Comic Sans MS" pitchFamily="66" charset="0"/>
              </a:rPr>
              <a:t>D</a:t>
            </a:r>
            <a:r>
              <a:rPr lang="en-US" sz="2800" baseline="-25000" dirty="0" smtClean="0">
                <a:latin typeface="Comic Sans MS" pitchFamily="66" charset="0"/>
              </a:rPr>
              <a:t>2</a:t>
            </a:r>
            <a:r>
              <a:rPr lang="en-US" sz="2800" dirty="0" smtClean="0"/>
              <a:t> </a:t>
            </a:r>
            <a:r>
              <a:rPr lang="en-US" dirty="0" smtClean="0"/>
              <a:t>are uniform.</a:t>
            </a:r>
          </a:p>
          <a:p>
            <a:pPr eaLnBrk="1" hangingPunct="1">
              <a:buFontTx/>
              <a:buNone/>
            </a:pPr>
            <a:r>
              <a:rPr lang="en-US" b="1" dirty="0" smtClean="0"/>
              <a:t>Claim</a:t>
            </a:r>
            <a:r>
              <a:rPr lang="en-US" dirty="0" smtClean="0"/>
              <a:t>: The strategies </a:t>
            </a:r>
            <a:r>
              <a:rPr lang="en-US" dirty="0" smtClean="0">
                <a:latin typeface="Comic Sans MS" pitchFamily="66" charset="0"/>
              </a:rPr>
              <a:t>s</a:t>
            </a:r>
            <a:r>
              <a:rPr lang="en-US" baseline="-25000" dirty="0" smtClean="0">
                <a:latin typeface="Comic Sans MS" pitchFamily="66" charset="0"/>
              </a:rPr>
              <a:t>1</a:t>
            </a:r>
            <a:r>
              <a:rPr lang="en-US" dirty="0" smtClean="0">
                <a:latin typeface="Comic Sans MS" pitchFamily="66" charset="0"/>
              </a:rPr>
              <a:t>(t</a:t>
            </a:r>
            <a:r>
              <a:rPr lang="en-US" baseline="-25000" dirty="0" smtClean="0"/>
              <a:t>1</a:t>
            </a:r>
            <a:r>
              <a:rPr lang="en-US" dirty="0" smtClean="0">
                <a:latin typeface="Comic Sans MS" pitchFamily="66" charset="0"/>
              </a:rPr>
              <a:t>)</a:t>
            </a:r>
            <a:r>
              <a:rPr lang="en-US" dirty="0" smtClean="0"/>
              <a:t> </a:t>
            </a:r>
            <a:r>
              <a:rPr lang="en-US" dirty="0" smtClean="0">
                <a:latin typeface="Comic Sans MS" pitchFamily="66" charset="0"/>
              </a:rPr>
              <a:t>= t</a:t>
            </a:r>
            <a:r>
              <a:rPr lang="en-US" baseline="-25000" dirty="0" smtClean="0">
                <a:latin typeface="Comic Sans MS" pitchFamily="66" charset="0"/>
              </a:rPr>
              <a:t>i</a:t>
            </a:r>
            <a:r>
              <a:rPr lang="en-US" dirty="0" smtClean="0">
                <a:latin typeface="Comic Sans MS" pitchFamily="66" charset="0"/>
              </a:rPr>
              <a:t>/2</a:t>
            </a:r>
            <a:r>
              <a:rPr lang="en-US" dirty="0" smtClean="0"/>
              <a:t> are in </a:t>
            </a:r>
            <a:r>
              <a:rPr lang="en-US" b="1" dirty="0" smtClean="0"/>
              <a:t>Bayes Nash Equilibrium</a:t>
            </a:r>
          </a:p>
        </p:txBody>
      </p:sp>
      <p:sp>
        <p:nvSpPr>
          <p:cNvPr id="32772" name="Line 5"/>
          <p:cNvSpPr>
            <a:spLocks noChangeShapeType="1"/>
          </p:cNvSpPr>
          <p:nvPr/>
        </p:nvSpPr>
        <p:spPr bwMode="auto">
          <a:xfrm>
            <a:off x="3048000" y="6324600"/>
            <a:ext cx="2286000" cy="0"/>
          </a:xfrm>
          <a:prstGeom prst="line">
            <a:avLst/>
          </a:prstGeom>
          <a:noFill/>
          <a:ln w="28575">
            <a:solidFill>
              <a:srgbClr val="0033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3" name="Line 6"/>
          <p:cNvSpPr>
            <a:spLocks noChangeShapeType="1"/>
          </p:cNvSpPr>
          <p:nvPr/>
        </p:nvSpPr>
        <p:spPr bwMode="auto">
          <a:xfrm flipV="1">
            <a:off x="4572000" y="6248400"/>
            <a:ext cx="0" cy="152400"/>
          </a:xfrm>
          <a:prstGeom prst="line">
            <a:avLst/>
          </a:prstGeom>
          <a:noFill/>
          <a:ln w="19050">
            <a:solidFill>
              <a:srgbClr val="99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774" name="Text Box 7"/>
          <p:cNvSpPr txBox="1">
            <a:spLocks noChangeArrowheads="1"/>
          </p:cNvSpPr>
          <p:nvPr/>
        </p:nvSpPr>
        <p:spPr bwMode="auto">
          <a:xfrm>
            <a:off x="4343400" y="5715000"/>
            <a:ext cx="76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algn="l" eaLnBrk="1" hangingPunct="1">
              <a:spcBef>
                <a:spcPct val="50000"/>
              </a:spcBef>
            </a:pPr>
            <a:r>
              <a:rPr lang="en-US" sz="2400">
                <a:solidFill>
                  <a:srgbClr val="993300"/>
                </a:solidFill>
              </a:rPr>
              <a:t>t</a:t>
            </a:r>
            <a:r>
              <a:rPr lang="en-US" sz="2400" baseline="-25000">
                <a:solidFill>
                  <a:srgbClr val="993300"/>
                </a:solidFill>
              </a:rPr>
              <a:t>1</a:t>
            </a:r>
          </a:p>
        </p:txBody>
      </p:sp>
      <p:sp>
        <p:nvSpPr>
          <p:cNvPr id="32775" name="AutoShape 12"/>
          <p:cNvSpPr>
            <a:spLocks/>
          </p:cNvSpPr>
          <p:nvPr/>
        </p:nvSpPr>
        <p:spPr bwMode="auto">
          <a:xfrm rot="5400000">
            <a:off x="4838700" y="6286500"/>
            <a:ext cx="228600" cy="609600"/>
          </a:xfrm>
          <a:prstGeom prst="rightBrace">
            <a:avLst>
              <a:gd name="adj1" fmla="val 22222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  <p:sp>
        <p:nvSpPr>
          <p:cNvPr id="32776" name="AutoShape 13"/>
          <p:cNvSpPr>
            <a:spLocks noChangeArrowheads="1"/>
          </p:cNvSpPr>
          <p:nvPr/>
        </p:nvSpPr>
        <p:spPr bwMode="auto">
          <a:xfrm>
            <a:off x="6096000" y="6096000"/>
            <a:ext cx="1752600" cy="457200"/>
          </a:xfrm>
          <a:prstGeom prst="wedgeRoundRectCallout">
            <a:avLst>
              <a:gd name="adj1" fmla="val -104347"/>
              <a:gd name="adj2" fmla="val 76389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Cannot win</a:t>
            </a:r>
          </a:p>
        </p:txBody>
      </p:sp>
      <p:sp>
        <p:nvSpPr>
          <p:cNvPr id="32777" name="AutoShape 14"/>
          <p:cNvSpPr>
            <a:spLocks noChangeArrowheads="1"/>
          </p:cNvSpPr>
          <p:nvPr/>
        </p:nvSpPr>
        <p:spPr bwMode="auto">
          <a:xfrm>
            <a:off x="762000" y="6096000"/>
            <a:ext cx="1752600" cy="457200"/>
          </a:xfrm>
          <a:prstGeom prst="wedgeRoundRectCallout">
            <a:avLst>
              <a:gd name="adj1" fmla="val 76088"/>
              <a:gd name="adj2" fmla="val 36806"/>
              <a:gd name="adj3" fmla="val 16667"/>
            </a:avLst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r>
              <a:rPr lang="en-US">
                <a:latin typeface="Arial Narrow" pitchFamily="34" charset="0"/>
              </a:rPr>
              <a:t>Win half the time</a:t>
            </a:r>
          </a:p>
        </p:txBody>
      </p:sp>
      <p:sp>
        <p:nvSpPr>
          <p:cNvPr id="32778" name="AutoShape 15"/>
          <p:cNvSpPr>
            <a:spLocks/>
          </p:cNvSpPr>
          <p:nvPr/>
        </p:nvSpPr>
        <p:spPr bwMode="auto">
          <a:xfrm rot="5400000">
            <a:off x="3695700" y="5905500"/>
            <a:ext cx="228600" cy="1371600"/>
          </a:xfrm>
          <a:prstGeom prst="rightBrace">
            <a:avLst>
              <a:gd name="adj1" fmla="val 50000"/>
              <a:gd name="adj2" fmla="val 50000"/>
            </a:avLst>
          </a:prstGeom>
          <a:noFill/>
          <a:ln w="19050">
            <a:solidFill>
              <a:srgbClr val="3399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rot="10800000" vert="eaVert" wrap="none" anchor="ctr"/>
          <a:lstStyle/>
          <a:p>
            <a:endParaRPr lang="en-US">
              <a:solidFill>
                <a:srgbClr val="33993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98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2351" y="1412776"/>
            <a:ext cx="8369635" cy="3654002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5817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A90950-4D06-4BB9-A40E-0A6AEF4E7D85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95536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Characterization of Equilibria	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0987" y="1412776"/>
            <a:ext cx="8779754" cy="4899788"/>
          </a:xfrm>
          <a:prstGeom prst="rect">
            <a:avLst/>
          </a:prstGeom>
          <a:noFill/>
          <a:ln/>
          <a:effectLst/>
          <a:extLst>
            <a:ext uri="{909E8E84-426E-40DD-AFC4-6F175D3DCCD1}">
              <a14:hiddenFill xmlns:a14="http://schemas.microsoft.com/office/drawing/2010/main">
                <a:pattFill prst="pct5">
                  <a:fgClr>
                    <a:srgbClr val="FFFFFF">
                      <a:alpha val="0"/>
                    </a:srgbClr>
                  </a:fgClr>
                  <a:bgClr>
                    <a:srgbClr val="FFFFFF">
                      <a:alpha val="0"/>
                    </a:srgbClr>
                  </a:bgClr>
                </a:patt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7357" dir="2700000" rotWithShape="0">
                    <a:scrgbClr r="0" g="0" b="0"/>
                  </a:outerShdw>
                </a:effectLst>
              </a14:hiddenEffects>
            </a:ext>
            <a:ext uri="{31F19639-BCED-4A60-ADC4-E9642A236FB7}">
              <a14:hiddenScene3d xmlns:a14="http://schemas.microsoft.com/office/drawing/2010/main">
                <a:camera prst="orthographicFront">
                  <a:rot lat="0" lon="0" rev="0"/>
                </a:camera>
                <a:lightRig rig="threePt" dir="t">
                  <a:rot lat="0" lon="0" rev="0"/>
                </a:lightRig>
              </a14:hiddenScene3d>
            </a:ext>
            <a:ext uri="{E45631CC-5BF2-4C18-A39C-3461C7D3F71A}">
              <a14:hiddenSp3d xmlns:a14="http://schemas.microsoft.com/office/drawing/2010/main" extrusionH="457200">
                <a:contourClr>
                  <a:srgbClr val="000000"/>
                </a:contourClr>
              </a14:hiddenSp3d>
            </a:ex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501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0"/>
            <a:ext cx="8077200" cy="1143000"/>
          </a:xfrm>
        </p:spPr>
        <p:txBody>
          <a:bodyPr/>
          <a:lstStyle/>
          <a:p>
            <a:pPr eaLnBrk="1" hangingPunct="1"/>
            <a:r>
              <a:rPr lang="en-US" sz="4000" smtClean="0"/>
              <a:t> Expected Revenues</a:t>
            </a:r>
          </a:p>
        </p:txBody>
      </p:sp>
      <p:sp>
        <p:nvSpPr>
          <p:cNvPr id="610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838200"/>
            <a:ext cx="8686800" cy="64008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2400" dirty="0" smtClean="0"/>
              <a:t>Expected Revenue: </a:t>
            </a:r>
          </a:p>
          <a:p>
            <a:pPr lvl="1" eaLnBrk="1" hangingPunct="1"/>
            <a:r>
              <a:rPr lang="en-US" sz="2400" dirty="0" smtClean="0"/>
              <a:t>For </a:t>
            </a:r>
            <a:r>
              <a:rPr lang="en-US" sz="2400" b="1" dirty="0" smtClean="0"/>
              <a:t>first price</a:t>
            </a:r>
            <a:r>
              <a:rPr lang="en-US" sz="2400" dirty="0" smtClean="0"/>
              <a:t> auction: </a:t>
            </a:r>
            <a:r>
              <a:rPr lang="en-US" sz="2400" dirty="0" smtClean="0">
                <a:latin typeface="Comic Sans MS" pitchFamily="66" charset="0"/>
              </a:rPr>
              <a:t>max(T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/2, T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/2)</a:t>
            </a:r>
            <a:r>
              <a:rPr lang="en-US" sz="2400" dirty="0" smtClean="0"/>
              <a:t> where </a:t>
            </a:r>
            <a:r>
              <a:rPr lang="en-US" sz="2400" dirty="0" smtClean="0">
                <a:latin typeface="Comic Sans MS" pitchFamily="66" charset="0"/>
              </a:rPr>
              <a:t>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/>
              <a:t> and </a:t>
            </a:r>
            <a:r>
              <a:rPr lang="en-US" sz="2400" dirty="0" smtClean="0">
                <a:latin typeface="Comic Sans MS" pitchFamily="66" charset="0"/>
              </a:rPr>
              <a:t>T</a:t>
            </a:r>
            <a:r>
              <a:rPr lang="en-US" sz="2400" baseline="-25000" dirty="0" smtClean="0">
                <a:latin typeface="Comic Sans MS" pitchFamily="66" charset="0"/>
              </a:rPr>
              <a:t>2 </a:t>
            </a:r>
            <a:r>
              <a:rPr lang="en-US" sz="2400" dirty="0" smtClean="0"/>
              <a:t>uniform in </a:t>
            </a:r>
            <a:r>
              <a:rPr lang="en-US" sz="2400" dirty="0" smtClean="0">
                <a:latin typeface="Comic Sans MS" pitchFamily="66" charset="0"/>
              </a:rPr>
              <a:t>[0,1]</a:t>
            </a:r>
            <a:endParaRPr lang="en-US" sz="2400" dirty="0" smtClean="0"/>
          </a:p>
          <a:p>
            <a:pPr lvl="1" eaLnBrk="1" hangingPunct="1"/>
            <a:r>
              <a:rPr lang="en-US" sz="2400" dirty="0" smtClean="0"/>
              <a:t>For </a:t>
            </a:r>
            <a:r>
              <a:rPr lang="en-US" sz="2400" b="1" dirty="0" smtClean="0"/>
              <a:t>second price</a:t>
            </a:r>
            <a:r>
              <a:rPr lang="en-US" sz="2400" dirty="0" smtClean="0"/>
              <a:t> auction </a:t>
            </a:r>
            <a:r>
              <a:rPr lang="en-US" sz="2400" dirty="0" smtClean="0">
                <a:latin typeface="Comic Sans MS" pitchFamily="66" charset="0"/>
              </a:rPr>
              <a:t>min(T</a:t>
            </a:r>
            <a:r>
              <a:rPr lang="en-US" sz="2400" baseline="-25000" dirty="0" smtClean="0">
                <a:latin typeface="Comic Sans MS" pitchFamily="66" charset="0"/>
              </a:rPr>
              <a:t>1</a:t>
            </a:r>
            <a:r>
              <a:rPr lang="en-US" sz="2400" dirty="0" smtClean="0">
                <a:latin typeface="Comic Sans MS" pitchFamily="66" charset="0"/>
              </a:rPr>
              <a:t>, T</a:t>
            </a:r>
            <a:r>
              <a:rPr lang="en-US" sz="2400" baseline="-25000" dirty="0" smtClean="0">
                <a:latin typeface="Comic Sans MS" pitchFamily="66" charset="0"/>
              </a:rPr>
              <a:t>2</a:t>
            </a:r>
            <a:r>
              <a:rPr lang="en-US" sz="2400" dirty="0" smtClean="0">
                <a:latin typeface="Comic Sans MS" pitchFamily="66" charset="0"/>
              </a:rPr>
              <a:t>)</a:t>
            </a:r>
            <a:r>
              <a:rPr lang="en-US" sz="2400" dirty="0" smtClean="0"/>
              <a:t> </a:t>
            </a:r>
          </a:p>
          <a:p>
            <a:pPr lvl="1" eaLnBrk="1" hangingPunct="1"/>
            <a:r>
              <a:rPr lang="en-US" sz="2400" dirty="0" smtClean="0"/>
              <a:t>Which is better? </a:t>
            </a:r>
          </a:p>
          <a:p>
            <a:pPr lvl="1" eaLnBrk="1" hangingPunct="1"/>
            <a:r>
              <a:rPr lang="en-US" sz="2400" dirty="0" smtClean="0"/>
              <a:t>Both are 1/3.</a:t>
            </a:r>
          </a:p>
          <a:p>
            <a:pPr lvl="1" eaLnBrk="1" hangingPunct="1"/>
            <a:r>
              <a:rPr lang="en-US" sz="2400" dirty="0" smtClean="0"/>
              <a:t>Coincidence?</a:t>
            </a:r>
            <a:endParaRPr lang="en-US" sz="2400" b="1" dirty="0" smtClean="0"/>
          </a:p>
          <a:p>
            <a:pPr eaLnBrk="1" hangingPunct="1">
              <a:buFontTx/>
              <a:buNone/>
            </a:pPr>
            <a:r>
              <a:rPr lang="en-US" sz="2400" b="1" dirty="0" smtClean="0"/>
              <a:t>Theorem [Revenue Equivalence]</a:t>
            </a:r>
            <a:r>
              <a:rPr lang="en-US" sz="2400" dirty="0" smtClean="0"/>
              <a:t>: under </a:t>
            </a:r>
            <a:r>
              <a:rPr lang="en-US" sz="2400" i="1" dirty="0" smtClean="0"/>
              <a:t>very general conditions</a:t>
            </a:r>
            <a:r>
              <a:rPr lang="en-US" sz="2400" dirty="0" smtClean="0"/>
              <a:t>, every </a:t>
            </a:r>
            <a:r>
              <a:rPr lang="en-US" sz="2400" b="1" dirty="0" smtClean="0"/>
              <a:t>two</a:t>
            </a:r>
            <a:r>
              <a:rPr lang="en-US" sz="2400" dirty="0" smtClean="0"/>
              <a:t> </a:t>
            </a:r>
            <a:r>
              <a:rPr lang="en-US" sz="2400" b="1" dirty="0" smtClean="0"/>
              <a:t>Bayesian Nash</a:t>
            </a:r>
            <a:r>
              <a:rPr lang="en-US" sz="2400" dirty="0" smtClean="0"/>
              <a:t> implementations of the </a:t>
            </a:r>
            <a:r>
              <a:rPr lang="en-US" sz="2400" b="1" dirty="0" smtClean="0"/>
              <a:t>same</a:t>
            </a:r>
            <a:r>
              <a:rPr lang="en-US" sz="2400" dirty="0" smtClean="0"/>
              <a:t> social choice function</a:t>
            </a:r>
          </a:p>
          <a:p>
            <a:pPr lvl="1" eaLnBrk="1" hangingPunct="1">
              <a:buFontTx/>
              <a:buNone/>
            </a:pPr>
            <a:r>
              <a:rPr lang="en-US" sz="2400" dirty="0" smtClean="0"/>
              <a:t> if for </a:t>
            </a:r>
            <a:r>
              <a:rPr lang="en-US" sz="2400" dirty="0" smtClean="0">
                <a:solidFill>
                  <a:srgbClr val="993300"/>
                </a:solidFill>
              </a:rPr>
              <a:t>some player</a:t>
            </a:r>
            <a:r>
              <a:rPr lang="en-US" sz="2400" dirty="0" smtClean="0"/>
              <a:t> and </a:t>
            </a:r>
            <a:r>
              <a:rPr lang="en-US" sz="2400" dirty="0" smtClean="0">
                <a:solidFill>
                  <a:srgbClr val="993300"/>
                </a:solidFill>
              </a:rPr>
              <a:t>some type</a:t>
            </a:r>
            <a:r>
              <a:rPr lang="en-US" sz="2400" dirty="0" smtClean="0"/>
              <a:t> they have the same expected payment then</a:t>
            </a:r>
          </a:p>
          <a:p>
            <a:pPr lvl="1" eaLnBrk="1" hangingPunct="1"/>
            <a:r>
              <a:rPr lang="en-US" sz="2400" dirty="0" smtClean="0">
                <a:solidFill>
                  <a:srgbClr val="993300"/>
                </a:solidFill>
              </a:rPr>
              <a:t>All types</a:t>
            </a:r>
            <a:r>
              <a:rPr lang="en-US" sz="2400" dirty="0" smtClean="0"/>
              <a:t> have the same expected payment to </a:t>
            </a:r>
            <a:r>
              <a:rPr lang="en-US" sz="2400" dirty="0" smtClean="0">
                <a:solidFill>
                  <a:srgbClr val="993300"/>
                </a:solidFill>
              </a:rPr>
              <a:t>the player</a:t>
            </a:r>
          </a:p>
          <a:p>
            <a:pPr lvl="1" eaLnBrk="1" hangingPunct="1"/>
            <a:r>
              <a:rPr lang="en-US" sz="2400" dirty="0" smtClean="0"/>
              <a:t>If all player have the same expected payment: the expected revenues are the same</a:t>
            </a:r>
            <a:endParaRPr lang="en-US" sz="2400" b="1" dirty="0" smtClean="0"/>
          </a:p>
        </p:txBody>
      </p:sp>
    </p:spTree>
    <p:extLst>
      <p:ext uri="{BB962C8B-B14F-4D97-AF65-F5344CB8AC3E}">
        <p14:creationId xmlns:p14="http://schemas.microsoft.com/office/powerpoint/2010/main" val="1402718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03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DISPLAYSOURCE" val="\documentclass{article}\pagestyle{empty}&#10;\begin{document}&#10;&#10;\end{document}&#10;"/>
  <p:tag name="EMBEDFONTS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HIDDENFONTSHAPE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W_f  template TPT1  env TPENV1  fore 0  back 16777215  eqnno 1"/>
  <p:tag name="FILENAME" val="TP_tmp"/>
  <p:tag name="ORIGWIDTH" val="16"/>
  <p:tag name="PICTUREFILESIZE" val="146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\begin{itemize}&#10;\item Auction for selling single item. &#10;\item Bidder $i$'s value $v_i$ (or $t_i$) drawn independently from distribution $F_i$, $$F_i(x) = \int_{z=0}^x f_i(x) dx.$$ &#10;\item Assume $F_i$ strictly increasing and continuous on $[0,h_i]$.&#10;\item $\beta_i:[0,h_i] \mapsto \Re$&#10;\item $a_i(v)$ - probability of allocation item to bidder $i$ when bidder $i$ bids $\beta_i(v)$, probability over choice of $v_j$, $j\neq i$.&#10;\end{itemize}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30"/>
  <p:tag name="PICTUREFILESIZE" val="5278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begin{document}&#10;Claim1: If $(\beta_1, \beta_2, \ldots, \beta_n)$ is a Bayes-Nash equilibrium, (agent $i$ bids $\beta_i(v_i)$ when $v_i$ is her value), then, for all $i$:&#10;\begin{enumerate}&#10;\item The probability of allocation $a_i(v_i)$ is monotone increasing in $v_i$. &#10;\item The expected utility $u_i(v_i)$ is a convex function of $v_i$, $$u_i(v_i)=\int_0^{v_i} a_i(z)dz.$$&#10;\item The expected payment $$p_i(v_i)=v_i a_i(v_i) - \int_0^{v_i} a_i(z) dz = \int_0^{v_i}za_i'(z) dz.$$ &#10;\end{enumerate}&#10;Claim2: If  $(\beta_1, \beta_2, \ldots, \beta_n)$ are such that either (1) and (2) hold or (1) and (3) hold then  $(\beta_1, \beta_2, \ldots, \beta_n)$ are a Bayes-Nash equilibria. &#10;&#10;\end{document}&#10;"/>
  <p:tag name="FILENAME" val="TP_tmp"/>
  <p:tag name="FORMAT" val="emf"/>
  <p:tag name="RES" val="1200"/>
  <p:tag name="BLEND" val="0"/>
  <p:tag name="TRANSPARENT" val="0"/>
  <p:tag name="TBUG" val="0"/>
  <p:tag name="ALLOWFS" val="0"/>
  <p:tag name="ORIGWIDTH" val="346"/>
  <p:tag name="PICTUREFILESIZE" val="81828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5061</TotalTime>
  <Words>3685</Words>
  <Application>Microsoft Office PowerPoint</Application>
  <PresentationFormat>On-screen Show (4:3)</PresentationFormat>
  <Paragraphs>479</Paragraphs>
  <Slides>45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68" baseType="lpstr">
      <vt:lpstr>Arial</vt:lpstr>
      <vt:lpstr>Lucida Sans Unicode</vt:lpstr>
      <vt:lpstr>CMEX10</vt:lpstr>
      <vt:lpstr>CMSY7</vt:lpstr>
      <vt:lpstr>CMR7</vt:lpstr>
      <vt:lpstr>Wingdings 3</vt:lpstr>
      <vt:lpstr>CMMI5</vt:lpstr>
      <vt:lpstr>CMMI7</vt:lpstr>
      <vt:lpstr>Verdana</vt:lpstr>
      <vt:lpstr>CMSY10ORIG</vt:lpstr>
      <vt:lpstr>CMMI10</vt:lpstr>
      <vt:lpstr>Wingdings 2</vt:lpstr>
      <vt:lpstr>Times New Roman</vt:lpstr>
      <vt:lpstr>Symbol</vt:lpstr>
      <vt:lpstr>Comic Sans MS</vt:lpstr>
      <vt:lpstr>Arial Narrow</vt:lpstr>
      <vt:lpstr>Cambria Math</vt:lpstr>
      <vt:lpstr>Calibri</vt:lpstr>
      <vt:lpstr>cmsy10</vt:lpstr>
      <vt:lpstr>MT Extra</vt:lpstr>
      <vt:lpstr>Wingdings</vt:lpstr>
      <vt:lpstr>CMR10</vt:lpstr>
      <vt:lpstr>Concourse</vt:lpstr>
      <vt:lpstr>Social Networks Amos Fiat Fall 2014 </vt:lpstr>
      <vt:lpstr>Social choice or Preference Aggregation</vt:lpstr>
      <vt:lpstr>Voting</vt:lpstr>
      <vt:lpstr>When there are more than two options:</vt:lpstr>
      <vt:lpstr>Examples of voting rules</vt:lpstr>
      <vt:lpstr>Marquis de Condorcet</vt:lpstr>
      <vt:lpstr>Condorcet criterion</vt:lpstr>
      <vt:lpstr>Even more voting rules…</vt:lpstr>
      <vt:lpstr>Arrow’s Impossibility Theorem</vt:lpstr>
      <vt:lpstr>Independence of irrelevant alternatives</vt:lpstr>
      <vt:lpstr>Arrow’s Impossibility Theorem</vt:lpstr>
      <vt:lpstr>Proof of Arrow’s Theorem</vt:lpstr>
      <vt:lpstr>Proof of Arrow’s Theorem</vt:lpstr>
      <vt:lpstr>Proof of Arrow’s Theorem: Find the Dictator</vt:lpstr>
      <vt:lpstr>Proof of Arrow’s Theorem: i* is the dictator</vt:lpstr>
      <vt:lpstr>Social welfare vs. Social Choice</vt:lpstr>
      <vt:lpstr>Strategic Manipulations</vt:lpstr>
      <vt:lpstr>Gibbard-Satterthwaite Impossibility Theorem</vt:lpstr>
      <vt:lpstr>Proof of the Gibbard-Satterthwaite Theorem: Via Contradiction to Arrow</vt:lpstr>
      <vt:lpstr>What we need to show</vt:lpstr>
      <vt:lpstr>Proof of the Gibbard-Satterthwaite Theorem</vt:lpstr>
      <vt:lpstr>Proof of Well Form Lemma</vt:lpstr>
      <vt:lpstr>Proof of Well Form Lemma</vt:lpstr>
      <vt:lpstr>Mechanism Design</vt:lpstr>
      <vt:lpstr>Social choice in the quasi linear setting</vt:lpstr>
      <vt:lpstr>Mechanism Design</vt:lpstr>
      <vt:lpstr>The setting</vt:lpstr>
      <vt:lpstr>Example: Vickrey’s Second Price  Auction</vt:lpstr>
      <vt:lpstr>Direct Revelation Mechanism</vt:lpstr>
      <vt:lpstr>Vickrey Clarke Grove Mechanism</vt:lpstr>
      <vt:lpstr>Example: Second Price Auction</vt:lpstr>
      <vt:lpstr>VCG is Incentive Compatible</vt:lpstr>
      <vt:lpstr>Clarke Pivot Rule</vt:lpstr>
      <vt:lpstr>Rationality of Clarke Pivot Rule</vt:lpstr>
      <vt:lpstr>Examples: Second Price Auction</vt:lpstr>
      <vt:lpstr>Generalized Second Price Auctions</vt:lpstr>
      <vt:lpstr>VCG with Public Project</vt:lpstr>
      <vt:lpstr>Buying a (Short) Path in a Graph</vt:lpstr>
      <vt:lpstr> VCG (+CPP) is not perfect</vt:lpstr>
      <vt:lpstr>Bayes Nash Implementation</vt:lpstr>
      <vt:lpstr> Bayes Nash Implementation</vt:lpstr>
      <vt:lpstr> Bayes Nash: First Price Auction</vt:lpstr>
      <vt:lpstr>Characterization of Equilibria </vt:lpstr>
      <vt:lpstr>Characterization of Equilibria </vt:lpstr>
      <vt:lpstr> Expected Revenues</vt:lpstr>
    </vt:vector>
  </TitlesOfParts>
  <Company>SAP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Game Theory</dc:title>
  <dc:creator>I039488</dc:creator>
  <cp:lastModifiedBy>Amos Fiat</cp:lastModifiedBy>
  <cp:revision>131</cp:revision>
  <cp:lastPrinted>2014-02-18T13:39:10Z</cp:lastPrinted>
  <dcterms:created xsi:type="dcterms:W3CDTF">2010-05-09T21:31:37Z</dcterms:created>
  <dcterms:modified xsi:type="dcterms:W3CDTF">2014-12-17T13:29:39Z</dcterms:modified>
</cp:coreProperties>
</file>