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58" r:id="rId3"/>
    <p:sldId id="259" r:id="rId4"/>
    <p:sldId id="261" r:id="rId5"/>
    <p:sldId id="260" r:id="rId6"/>
    <p:sldId id="262" r:id="rId7"/>
    <p:sldId id="264" r:id="rId8"/>
    <p:sldId id="263" r:id="rId9"/>
    <p:sldId id="265" r:id="rId10"/>
    <p:sldId id="266" r:id="rId11"/>
    <p:sldId id="285" r:id="rId12"/>
    <p:sldId id="267" r:id="rId13"/>
    <p:sldId id="269" r:id="rId14"/>
    <p:sldId id="281" r:id="rId15"/>
    <p:sldId id="280" r:id="rId16"/>
    <p:sldId id="270" r:id="rId17"/>
    <p:sldId id="271" r:id="rId18"/>
    <p:sldId id="286" r:id="rId19"/>
    <p:sldId id="272" r:id="rId20"/>
    <p:sldId id="268" r:id="rId21"/>
    <p:sldId id="273" r:id="rId22"/>
    <p:sldId id="274" r:id="rId23"/>
    <p:sldId id="275" r:id="rId24"/>
    <p:sldId id="284" r:id="rId25"/>
    <p:sldId id="276" r:id="rId26"/>
    <p:sldId id="277" r:id="rId27"/>
    <p:sldId id="278" r:id="rId28"/>
    <p:sldId id="279" r:id="rId29"/>
    <p:sldId id="282" r:id="rId30"/>
    <p:sldId id="283" r:id="rId31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7028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3613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59337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4639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7104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52782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74280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40995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3673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5744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55251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42085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018694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06735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013985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45819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E2EA4-9C15-4A58-8F49-F195B86090FF}" type="datetimeFigureOut">
              <a:rPr lang="he-IL" smtClean="0"/>
              <a:t>א'/אדר ב/תשע"ד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3CE1CC4-1785-4178-80D1-E3B942EA5EB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619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2147553"/>
            <a:ext cx="8911687" cy="1830942"/>
          </a:xfrm>
        </p:spPr>
        <p:txBody>
          <a:bodyPr>
            <a:noAutofit/>
          </a:bodyPr>
          <a:lstStyle/>
          <a:p>
            <a:r>
              <a:rPr lang="en-US" sz="4400" dirty="0" smtClean="0"/>
              <a:t>Game Theory, Alive</a:t>
            </a:r>
            <a:br>
              <a:rPr lang="en-US" sz="4400" dirty="0" smtClean="0"/>
            </a:br>
            <a:r>
              <a:rPr lang="en-US" sz="4400" dirty="0" smtClean="0"/>
              <a:t/>
            </a:r>
            <a:br>
              <a:rPr lang="en-US" sz="4400" dirty="0" smtClean="0"/>
            </a:br>
            <a:r>
              <a:rPr lang="en-US" sz="2000" dirty="0" smtClean="0"/>
              <a:t>Anna R. </a:t>
            </a:r>
            <a:r>
              <a:rPr lang="en-US" sz="2000" dirty="0" err="1" smtClean="0"/>
              <a:t>Karlin</a:t>
            </a:r>
            <a:r>
              <a:rPr lang="en-US" sz="2000" dirty="0" smtClean="0"/>
              <a:t> and Yuval Peres</a:t>
            </a:r>
            <a:endParaRPr lang="he-IL" sz="44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745325" y="712115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he-IL" dirty="0" smtClean="0"/>
              <a:t>סמינר במכירות פומביות</a:t>
            </a:r>
            <a:endParaRPr lang="he-IL" dirty="0"/>
          </a:p>
          <a:p>
            <a:pPr algn="ctr"/>
            <a:r>
              <a:rPr lang="he-IL" sz="2500" dirty="0" smtClean="0"/>
              <a:t>הרצאה 2</a:t>
            </a:r>
            <a:endParaRPr lang="he-IL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485597" y="4522111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1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he-IL" sz="2000" dirty="0"/>
              <a:t>מועבר ע"י </a:t>
            </a:r>
            <a:r>
              <a:rPr lang="he-IL" sz="2000" dirty="0" smtClean="0"/>
              <a:t>סאלי גולן</a:t>
            </a:r>
          </a:p>
          <a:p>
            <a:pPr algn="r"/>
            <a:endParaRPr lang="he-IL" sz="2000" dirty="0" smtClean="0"/>
          </a:p>
          <a:p>
            <a:pPr algn="r"/>
            <a:r>
              <a:rPr lang="he-IL" sz="2000" dirty="0" smtClean="0"/>
              <a:t>בהנחיית </a:t>
            </a:r>
            <a:r>
              <a:rPr lang="he-IL" sz="2000" dirty="0"/>
              <a:t>פרופסור עמוס פיאט</a:t>
            </a:r>
          </a:p>
        </p:txBody>
      </p:sp>
    </p:spTree>
    <p:extLst>
      <p:ext uri="{BB962C8B-B14F-4D97-AF65-F5344CB8AC3E}">
        <p14:creationId xmlns:p14="http://schemas.microsoft.com/office/powerpoint/2010/main" val="23361013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אז מה נעשה היום?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</p:spPr>
            <p:txBody>
              <a:bodyPr>
                <a:normAutofit/>
              </a:bodyPr>
              <a:lstStyle/>
              <a:p>
                <a:r>
                  <a:rPr lang="he-IL" sz="28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מכרז ויקרי (מכרז מחיר שני)</a:t>
                </a:r>
              </a:p>
              <a:p>
                <a:r>
                  <a:rPr lang="he-IL" sz="2800" dirty="0" smtClean="0"/>
                  <a:t>בדיקת רווח במכרזים שלמדנו מנקודת המבט של מנהל המכירה הפומבית</a:t>
                </a:r>
              </a:p>
              <a:p>
                <a:r>
                  <a:rPr lang="he-IL" sz="2800" dirty="0"/>
                  <a:t>בדיקת פונקציית </a:t>
                </a:r>
                <a:r>
                  <a:rPr lang="he-IL" sz="2800" dirty="0" smtClean="0"/>
                  <a:t>האסטרטגיה: </a:t>
                </a:r>
                <a:r>
                  <a:rPr lang="he-IL" sz="2800" dirty="0"/>
                  <a:t>אילו תכונות של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800" dirty="0"/>
                  <a:t> מבטיחות שיש שיווי משקל?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  <a:blipFill rotWithShape="0">
                <a:blip r:embed="rId2"/>
                <a:stretch>
                  <a:fillRect l="-1554" t="-1774" r="-147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3629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4277" y="624110"/>
            <a:ext cx="5825029" cy="1280890"/>
          </a:xfrm>
        </p:spPr>
        <p:txBody>
          <a:bodyPr>
            <a:normAutofit/>
          </a:bodyPr>
          <a:lstStyle/>
          <a:p>
            <a:pPr algn="r"/>
            <a:r>
              <a:rPr lang="he-IL" sz="5400" dirty="0" smtClean="0"/>
              <a:t>תזכורת:</a:t>
            </a:r>
            <a:endParaRPr lang="he-IL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e-IL" sz="3200" b="1" u="sng" dirty="0" smtClean="0"/>
              <a:t>אסטרטגיה שלטת</a:t>
            </a:r>
            <a:r>
              <a:rPr lang="he-IL" sz="3200" dirty="0" smtClean="0"/>
              <a:t>: האסטרטגיה שהכי טובה לשחקן ללא תלות באסטרטגיה של שאר השחקנים.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he-IL" sz="3200" dirty="0" smtClean="0"/>
          </a:p>
          <a:p>
            <a:r>
              <a:rPr lang="en-US" sz="3200" b="1" u="sng" dirty="0" smtClean="0"/>
              <a:t>Nash equilibrium</a:t>
            </a:r>
            <a:r>
              <a:rPr lang="he-IL" sz="3200" dirty="0" smtClean="0"/>
              <a:t>: מצב שבו לכולם יש אסטרטגיה שלטת</a:t>
            </a:r>
            <a:endParaRPr lang="he-IL" sz="3200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6607610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1258" y="830173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he-IL" sz="4400" dirty="0" smtClean="0"/>
              <a:t>מכרז 'כנות'</a:t>
            </a:r>
            <a:endParaRPr lang="he-IL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057141" y="2517942"/>
                <a:ext cx="5699919" cy="2824766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sz="2800" dirty="0"/>
                  <a:t>לכל משתתף </a:t>
                </a:r>
                <a:r>
                  <a:rPr lang="en-US" sz="2800" dirty="0"/>
                  <a:t>i</a:t>
                </a:r>
                <a:r>
                  <a:rPr lang="he-IL" sz="2800" dirty="0"/>
                  <a:t>, ולכל קבוצה של הצעות מהמשתתפים האחרים, התועלת של משתתף </a:t>
                </a:r>
                <a:r>
                  <a:rPr lang="en-US" sz="2800" dirty="0" smtClean="0"/>
                  <a:t>i</a:t>
                </a:r>
                <a:r>
                  <a:rPr lang="he-IL" sz="2800" dirty="0" smtClean="0"/>
                  <a:t> מקסימלית </a:t>
                </a:r>
                <a:r>
                  <a:rPr lang="he-IL" sz="2800" dirty="0"/>
                  <a:t>כאשר הוא מציע את הערך האמיתי עבורו </a:t>
                </a:r>
                <a:r>
                  <a:rPr lang="he-IL" sz="2800" dirty="0" smtClean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800" dirty="0" smtClean="0"/>
                  <a:t>).</a:t>
                </a:r>
                <a:endParaRPr lang="he-IL" sz="28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057141" y="2517942"/>
                <a:ext cx="5699919" cy="2824766"/>
              </a:xfrm>
              <a:blipFill rotWithShape="0">
                <a:blip r:embed="rId2"/>
                <a:stretch>
                  <a:fillRect l="-214" t="-2376" r="-213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2470654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b="1" dirty="0"/>
              <a:t>מכרז מחיר </a:t>
            </a:r>
            <a:r>
              <a:rPr lang="he-IL" b="1" dirty="0" smtClean="0"/>
              <a:t>שני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he-IL" sz="2800" dirty="0" smtClean="0"/>
              <a:t>ידוע גם כ</a:t>
            </a:r>
            <a:r>
              <a:rPr lang="he-IL" sz="2800" b="1" dirty="0" smtClean="0"/>
              <a:t>מכרז ויקרי</a:t>
            </a:r>
            <a:r>
              <a:rPr lang="he-IL" sz="2800" dirty="0" smtClean="0"/>
              <a:t> 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6234" y="2185116"/>
            <a:ext cx="7550798" cy="3005070"/>
          </a:xfrm>
        </p:spPr>
        <p:txBody>
          <a:bodyPr>
            <a:normAutofit/>
          </a:bodyPr>
          <a:lstStyle/>
          <a:p>
            <a:r>
              <a:rPr lang="he-IL" sz="2400" dirty="0"/>
              <a:t>ב1960 וויליאם ויקרי גילה שניתן לשלב את היתרון של עלות תקשורת נמוכה (ב</a:t>
            </a:r>
            <a:r>
              <a:rPr lang="en-US" sz="2400" dirty="0"/>
              <a:t>sealed bid</a:t>
            </a:r>
            <a:r>
              <a:rPr lang="he-IL" sz="2400" dirty="0"/>
              <a:t>) עם הפשטות של החוקים של מכירה אנגלית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dirty="0" smtClean="0"/>
              <a:t>במכרז זה, הזוכה </a:t>
            </a:r>
            <a:r>
              <a:rPr lang="he-IL" sz="2400" dirty="0"/>
              <a:t>הוא מי שהציע את ההצעה הגבוה ביותר, אבל הוא משלם את המחיר של ההצעה שבאה לפני ההצעה המקסימלית.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2190901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/>
              <p:cNvSpPr>
                <a:spLocks noGrp="1"/>
              </p:cNvSpPr>
              <p:nvPr>
                <p:ph type="title"/>
              </p:nvPr>
            </p:nvSpPr>
            <p:spPr>
              <a:xfrm>
                <a:off x="2592926" y="1860480"/>
                <a:ext cx="8624574" cy="2981974"/>
              </a:xfrm>
            </p:spPr>
            <p:txBody>
              <a:bodyPr>
                <a:noAutofit/>
              </a:bodyPr>
              <a:lstStyle/>
              <a:p>
                <a:pPr algn="r"/>
                <a:r>
                  <a:rPr lang="he-IL" sz="4000" b="1" u="sng" dirty="0" smtClean="0"/>
                  <a:t>טענה</a:t>
                </a:r>
                <a:r>
                  <a:rPr lang="he-IL" sz="4000" dirty="0" smtClean="0"/>
                  <a:t>: מכרז מחיר שני הוא מכרז 'כנות'</a:t>
                </a:r>
                <a:r>
                  <a:rPr lang="he-IL" sz="4000" dirty="0"/>
                  <a:t/>
                </a:r>
                <a:br>
                  <a:rPr lang="he-IL" sz="4000" dirty="0"/>
                </a:br>
                <a:r>
                  <a:rPr lang="he-IL" sz="4000" dirty="0" smtClean="0"/>
                  <a:t/>
                </a:r>
                <a:br>
                  <a:rPr lang="he-IL" sz="4000" dirty="0" smtClean="0"/>
                </a:br>
                <a:r>
                  <a:rPr lang="he-IL" sz="4000" dirty="0" smtClean="0"/>
                  <a:t/>
                </a:r>
                <a:br>
                  <a:rPr lang="he-IL" sz="4000" dirty="0" smtClean="0"/>
                </a:br>
                <a:r>
                  <a:rPr lang="he-IL" sz="2800" dirty="0"/>
                  <a:t>כלומר, כל משתתף </a:t>
                </a:r>
                <a:r>
                  <a:rPr lang="en-US" sz="2800" dirty="0" err="1"/>
                  <a:t>i</a:t>
                </a:r>
                <a:r>
                  <a:rPr lang="he-IL" sz="2800" dirty="0"/>
                  <a:t> ישים את הערך שלו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800" dirty="0"/>
                  <a:t> ובכך ימקסם את תוחלת התועלת שלו.</a:t>
                </a:r>
                <a:endParaRPr lang="he-IL" sz="4000" dirty="0"/>
              </a:p>
            </p:txBody>
          </p:sp>
        </mc:Choice>
        <mc:Fallback xmlns="">
          <p:sp>
            <p:nvSpPr>
              <p:cNvPr id="2" name="Title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2592926" y="1860480"/>
                <a:ext cx="8624574" cy="2981974"/>
              </a:xfrm>
              <a:blipFill rotWithShape="0">
                <a:blip r:embed="rId2"/>
                <a:stretch>
                  <a:fillRect l="-1413" t="-3681" r="-254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3550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6" y="624110"/>
            <a:ext cx="8457148" cy="1280890"/>
          </a:xfrm>
        </p:spPr>
        <p:txBody>
          <a:bodyPr>
            <a:normAutofit/>
          </a:bodyPr>
          <a:lstStyle/>
          <a:p>
            <a:pPr algn="r"/>
            <a:r>
              <a:rPr lang="he-IL" sz="4400" dirty="0" smtClean="0"/>
              <a:t>נוכיח זאת:</a:t>
            </a:r>
            <a:endParaRPr lang="he-IL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635617"/>
                <a:ext cx="8915400" cy="4855335"/>
              </a:xfrm>
            </p:spPr>
            <p:txBody>
              <a:bodyPr>
                <a:noAutofit/>
              </a:bodyPr>
              <a:lstStyle/>
              <a:p>
                <a:r>
                  <a:rPr lang="he-IL" sz="2400" dirty="0" smtClean="0"/>
                  <a:t>תחילה </a:t>
                </a:r>
                <a:r>
                  <a:rPr lang="he-IL" sz="2400" dirty="0"/>
                  <a:t>נסמן את ההצעה המקסימלית מבין ההצעות שהציעו המשתתפים האחרים ב-</a:t>
                </a:r>
                <a:r>
                  <a:rPr lang="en-US" sz="2400" dirty="0"/>
                  <a:t>m</a:t>
                </a:r>
                <a:r>
                  <a:rPr lang="he-IL" sz="2400" dirty="0"/>
                  <a:t>. </a:t>
                </a:r>
                <a:endParaRPr lang="he-IL" sz="2400" dirty="0" smtClean="0"/>
              </a:p>
              <a:p>
                <a:r>
                  <a:rPr lang="he-IL" sz="2400" dirty="0" smtClean="0"/>
                  <a:t>נחלק ל2 מקרים אפשריים:</a:t>
                </a:r>
              </a:p>
              <a:p>
                <a:pPr lvl="1">
                  <a:buFont typeface="Wingdings" panose="05000000000000000000" pitchFamily="2" charset="2"/>
                  <a:buChar char="v"/>
                </a:pPr>
                <a:r>
                  <a:rPr lang="he-IL" sz="2200" dirty="0" smtClean="0"/>
                  <a:t>עבור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he-IL" sz="2200" dirty="0" smtClean="0"/>
                  <a:t>:</a:t>
                </a:r>
                <a:r>
                  <a:rPr lang="en-US" sz="2200" dirty="0" smtClean="0"/>
                  <a:t/>
                </a:r>
                <a:br>
                  <a:rPr lang="en-US" sz="2200" dirty="0" smtClean="0"/>
                </a:br>
                <a:r>
                  <a:rPr lang="he-IL" sz="2200" dirty="0" smtClean="0"/>
                  <a:t>הצעה </a:t>
                </a:r>
                <a:r>
                  <a:rPr lang="he-IL" sz="2200" dirty="0"/>
                  <a:t>ה'כנה' של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200" dirty="0"/>
                  <a:t>, או כל מספר אחר </a:t>
                </a:r>
                <a:r>
                  <a:rPr lang="he-IL" sz="2200" dirty="0" smtClean="0"/>
                  <a:t>הקטן מ-</a:t>
                </a:r>
                <a:r>
                  <a:rPr lang="en-US" sz="2200" dirty="0" smtClean="0"/>
                  <a:t>m</a:t>
                </a:r>
                <a:r>
                  <a:rPr lang="he-IL" sz="2200" dirty="0" smtClean="0"/>
                  <a:t> יביא </a:t>
                </a:r>
                <a:r>
                  <a:rPr lang="he-IL" sz="2200" dirty="0"/>
                  <a:t>ל-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𝑢𝑡𝑖𝑙𝑖𝑡𝑦</m:t>
                    </m:r>
                    <m:r>
                      <a:rPr lang="he-IL" sz="22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he-IL" sz="2200" b="0" i="1" dirty="0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200" dirty="0" smtClean="0"/>
                  <a:t>.</a:t>
                </a:r>
                <a:r>
                  <a:rPr lang="he-IL" sz="2200" dirty="0"/>
                  <a:t/>
                </a:r>
                <a:br>
                  <a:rPr lang="he-IL" sz="2200" dirty="0"/>
                </a:br>
                <a:r>
                  <a:rPr lang="he-IL" sz="2200" dirty="0" smtClean="0"/>
                  <a:t>ואילו הצעה </a:t>
                </a:r>
                <a:r>
                  <a:rPr lang="he-IL" sz="2200" dirty="0"/>
                  <a:t>של מחיר גבוה מ-</a:t>
                </a:r>
                <a:r>
                  <a:rPr lang="en-US" sz="2200" dirty="0"/>
                  <a:t>m</a:t>
                </a:r>
                <a:r>
                  <a:rPr lang="he-IL" sz="2200" dirty="0"/>
                  <a:t> תביא ל-</a:t>
                </a:r>
                <a:r>
                  <a:rPr lang="en-US" sz="2200" dirty="0"/>
                  <a:t>utility </a:t>
                </a:r>
                <a:r>
                  <a:rPr lang="he-IL" sz="2200" dirty="0"/>
                  <a:t> שלילי</a:t>
                </a:r>
                <a:r>
                  <a:rPr lang="he-IL" sz="2200" dirty="0" smtClean="0"/>
                  <a:t>.</a:t>
                </a:r>
              </a:p>
              <a:p>
                <a:pPr lvl="1">
                  <a:buFont typeface="Wingdings" panose="05000000000000000000" pitchFamily="2" charset="2"/>
                  <a:buChar char="v"/>
                </a:pPr>
                <a:r>
                  <a:rPr lang="he-IL" sz="2200" dirty="0" smtClean="0"/>
                  <a:t>עבור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200" dirty="0" smtClean="0"/>
                  <a:t>:</a:t>
                </a:r>
                <a:r>
                  <a:rPr lang="en-US" sz="2200" dirty="0" smtClean="0"/>
                  <a:t/>
                </a:r>
                <a:br>
                  <a:rPr lang="en-US" sz="2200" dirty="0" smtClean="0"/>
                </a:br>
                <a:r>
                  <a:rPr lang="he-IL" sz="2200" dirty="0" smtClean="0"/>
                  <a:t>מתקיים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𝑢𝑡𝑖𝑙𝑖𝑡𝑦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= </m:t>
                    </m:r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200" dirty="0"/>
                  <a:t>.</a:t>
                </a:r>
                <a:br>
                  <a:rPr lang="he-IL" sz="2200" dirty="0"/>
                </a:br>
                <a:r>
                  <a:rPr lang="he-IL" sz="2200" dirty="0"/>
                  <a:t>השינוי היחיד בתועלת שיכול שיגרם כתוצאה מהצעה לא 'כנה' הינו כאשר המשתתף מציע הצעה מתחת ל</a:t>
                </a:r>
                <a:r>
                  <a:rPr lang="en-US" sz="2200" dirty="0"/>
                  <a:t>m</a:t>
                </a:r>
                <a:r>
                  <a:rPr lang="he-IL" sz="2200" dirty="0"/>
                  <a:t> וזה יביא לתועלת אפס</a:t>
                </a:r>
                <a:r>
                  <a:rPr lang="he-IL" sz="2200" dirty="0" smtClean="0"/>
                  <a:t>.</a:t>
                </a:r>
              </a:p>
              <a:p>
                <a:pPr marL="57150" indent="0">
                  <a:buNone/>
                </a:pPr>
                <a:r>
                  <a:rPr lang="he-IL" sz="2200" dirty="0"/>
                  <a:t/>
                </a:r>
                <a:br>
                  <a:rPr lang="he-IL" sz="2200" dirty="0"/>
                </a:br>
                <a:endParaRPr lang="he-IL" sz="2200" dirty="0"/>
              </a:p>
              <a:p>
                <a:endParaRPr lang="he-IL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635617"/>
                <a:ext cx="8915400" cy="4855335"/>
              </a:xfrm>
              <a:blipFill rotWithShape="0">
                <a:blip r:embed="rId2"/>
                <a:stretch>
                  <a:fillRect l="-1436" t="-1129" r="-1026" b="-815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5977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/>
              <a:t>מכרז מחיר שני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83353" y="2082084"/>
            <a:ext cx="7422009" cy="3777622"/>
          </a:xfrm>
        </p:spPr>
        <p:txBody>
          <a:bodyPr/>
          <a:lstStyle/>
          <a:p>
            <a:r>
              <a:rPr lang="he-IL" sz="2400" dirty="0"/>
              <a:t>לכן, המשתתף לא יכול להרוויח בעזרת 'שקר'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</a:t>
            </a:r>
            <a:r>
              <a:rPr lang="he-IL" sz="2400" dirty="0"/>
              <a:t>הצעה שהיא אינה הערך האמיתי שלו</a:t>
            </a:r>
            <a:r>
              <a:rPr lang="he-IL" sz="2400" dirty="0" smtClean="0"/>
              <a:t>)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ומכאן ש</a:t>
            </a:r>
            <a:r>
              <a:rPr lang="he-IL" sz="2400" dirty="0"/>
              <a:t>מכרז מחיר שני הוא מכרז 'כנות</a:t>
            </a:r>
            <a:r>
              <a:rPr lang="he-IL" sz="2400" dirty="0" smtClean="0"/>
              <a:t>'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dirty="0" smtClean="0"/>
              <a:t>נשים </a:t>
            </a:r>
            <a:r>
              <a:rPr lang="he-IL" sz="2400" dirty="0"/>
              <a:t>לב כי ה</a:t>
            </a:r>
            <a:r>
              <a:rPr lang="he-IL" sz="2400" dirty="0" smtClean="0"/>
              <a:t>הצעה </a:t>
            </a:r>
            <a:r>
              <a:rPr lang="he-IL" sz="2400" dirty="0"/>
              <a:t>של המחיר האמיתי היא לא רק </a:t>
            </a:r>
            <a:r>
              <a:rPr lang="en-US" sz="2400" dirty="0"/>
              <a:t>Nash equilibrium</a:t>
            </a:r>
            <a:r>
              <a:rPr lang="he-IL" sz="2400" dirty="0"/>
              <a:t>, אלא במקרה זה </a:t>
            </a:r>
            <a:r>
              <a:rPr lang="he-IL" sz="2400" dirty="0" smtClean="0"/>
              <a:t>היא גם </a:t>
            </a:r>
            <a:r>
              <a:rPr lang="he-IL" sz="2400" b="1" dirty="0"/>
              <a:t>האסטרטגיה </a:t>
            </a:r>
            <a:r>
              <a:rPr lang="he-IL" sz="2400" b="1" dirty="0" smtClean="0"/>
              <a:t>השלטת</a:t>
            </a:r>
            <a:r>
              <a:rPr lang="he-IL" sz="2400" dirty="0" smtClean="0"/>
              <a:t>- </a:t>
            </a:r>
            <a:r>
              <a:rPr lang="he-IL" sz="2400" dirty="0"/>
              <a:t>היא ממקסמת את הרווח של כל אחד מהמשתתפים, ולא משנה מהי שיטת הפעולה של ה'יריבים'.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103716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95255" y="624110"/>
            <a:ext cx="7909357" cy="1280890"/>
          </a:xfrm>
        </p:spPr>
        <p:txBody>
          <a:bodyPr>
            <a:normAutofit/>
          </a:bodyPr>
          <a:lstStyle/>
          <a:p>
            <a:pPr algn="ctr"/>
            <a:r>
              <a:rPr lang="he-IL" sz="4400" dirty="0"/>
              <a:t>מכרז ויקרי עבור </a:t>
            </a:r>
            <a:r>
              <a:rPr lang="en-US" sz="4400" dirty="0"/>
              <a:t>k</a:t>
            </a:r>
            <a:r>
              <a:rPr lang="he-IL" sz="4400" dirty="0"/>
              <a:t> פריטים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47753" y="2172237"/>
            <a:ext cx="7112916" cy="377762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2800" dirty="0" smtClean="0"/>
              <a:t>k</a:t>
            </a:r>
            <a:r>
              <a:rPr lang="he-IL" sz="2800" dirty="0" smtClean="0"/>
              <a:t> </a:t>
            </a:r>
            <a:r>
              <a:rPr lang="he-IL" sz="2800" dirty="0"/>
              <a:t>המשתתפים עם ההצעות הגבוהות ביותר זוכים, ומשלמים כולם את המחיר של ההצעה הגבוהה ביותר שלא זכתה, כלומר, אם נסדר את ההצעות בסדר יורד, אזי הם משלמים את ההצעה ה-</a:t>
            </a:r>
            <a:r>
              <a:rPr lang="en-US" sz="2800" dirty="0"/>
              <a:t>k+1</a:t>
            </a:r>
            <a:r>
              <a:rPr lang="he-IL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79503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דוגמה למכרז </a:t>
            </a:r>
            <a:r>
              <a:rPr lang="he-IL" sz="4400" dirty="0"/>
              <a:t>ויקרי </a:t>
            </a:r>
            <a:r>
              <a:rPr lang="he-IL" sz="4400" dirty="0" smtClean="0"/>
              <a:t>מרובה </a:t>
            </a:r>
            <a:r>
              <a:rPr lang="he-IL" sz="4400" dirty="0"/>
              <a:t>פריטים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905000"/>
            <a:ext cx="8915400" cy="400622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/>
              <a:t>Samsung</a:t>
            </a:r>
            <a:r>
              <a:rPr lang="he-IL" sz="2400" dirty="0" smtClean="0"/>
              <a:t> החליטה </a:t>
            </a:r>
            <a:r>
              <a:rPr lang="he-IL" sz="2400" dirty="0"/>
              <a:t>לשחרר לשוק 3 מכשירי </a:t>
            </a:r>
            <a:r>
              <a:rPr lang="en-US" sz="2400" dirty="0"/>
              <a:t>Galaxy s5</a:t>
            </a:r>
            <a:r>
              <a:rPr lang="he-IL" sz="2400" dirty="0"/>
              <a:t> במכרז ויקרי</a:t>
            </a:r>
            <a:r>
              <a:rPr lang="he-IL" sz="2400" dirty="0" smtClean="0"/>
              <a:t>.</a:t>
            </a:r>
          </a:p>
          <a:p>
            <a:pPr marL="0" indent="0">
              <a:buNone/>
            </a:pPr>
            <a:r>
              <a:rPr lang="he-IL" sz="2400" dirty="0" smtClean="0"/>
              <a:t>ישנם </a:t>
            </a:r>
            <a:r>
              <a:rPr lang="he-IL" sz="2400" dirty="0"/>
              <a:t>6 משתתפים: אברהם, יצחק, יעקב, דוד, גוליית ויוכבד</a:t>
            </a:r>
            <a:r>
              <a:rPr lang="he-IL" sz="2400" dirty="0" smtClean="0"/>
              <a:t>.</a:t>
            </a:r>
          </a:p>
          <a:p>
            <a:pPr marL="0" indent="0">
              <a:buNone/>
            </a:pPr>
            <a:r>
              <a:rPr lang="he-IL" sz="2400" dirty="0" smtClean="0"/>
              <a:t>אברהם </a:t>
            </a:r>
            <a:r>
              <a:rPr lang="he-IL" sz="2400" dirty="0"/>
              <a:t>החליט שהוא מוכן לשלם על המכשיר 4000 שקל.</a:t>
            </a:r>
            <a:br>
              <a:rPr lang="he-IL" sz="2400" dirty="0"/>
            </a:br>
            <a:r>
              <a:rPr lang="he-IL" sz="2400" dirty="0"/>
              <a:t>יצחק- 4200, יעקב- 3800, דוד- 6300, גוליית- 2200, ויוכבד- 4100</a:t>
            </a:r>
            <a:r>
              <a:rPr lang="he-IL" sz="2400" dirty="0" smtClean="0"/>
              <a:t>.</a:t>
            </a:r>
          </a:p>
          <a:p>
            <a:pPr marL="0" indent="0">
              <a:buNone/>
            </a:pPr>
            <a:r>
              <a:rPr lang="he-IL" sz="2400" dirty="0" smtClean="0"/>
              <a:t>שלוש </a:t>
            </a:r>
            <a:r>
              <a:rPr lang="he-IL" sz="2400" dirty="0"/>
              <a:t>הזוכים הם: דוד, יצחק ויוכבד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</a:t>
            </a:r>
            <a:r>
              <a:rPr lang="he-IL" sz="2400" dirty="0"/>
              <a:t>הם נתנו את שלוש ההצעות הגבוהות ביותר)</a:t>
            </a:r>
            <a:br>
              <a:rPr lang="he-IL" sz="2400" dirty="0"/>
            </a:br>
            <a:r>
              <a:rPr lang="he-IL" sz="2400" dirty="0"/>
              <a:t>והמחיר שהם ישלמו על המכשיר הוא 4000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he-IL" sz="2400" dirty="0" smtClean="0"/>
              <a:t>(</a:t>
            </a:r>
            <a:r>
              <a:rPr lang="he-IL" sz="2400" dirty="0"/>
              <a:t>כלומר, ההצעה הגבוהה ביותר שלא זכתה).</a:t>
            </a:r>
          </a:p>
        </p:txBody>
      </p:sp>
    </p:spTree>
    <p:extLst>
      <p:ext uri="{BB962C8B-B14F-4D97-AF65-F5344CB8AC3E}">
        <p14:creationId xmlns:p14="http://schemas.microsoft.com/office/powerpoint/2010/main" val="33472257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אז מה נעשה היום?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</p:spPr>
            <p:txBody>
              <a:bodyPr>
                <a:normAutofit/>
              </a:bodyPr>
              <a:lstStyle/>
              <a:p>
                <a:r>
                  <a:rPr lang="he-IL" sz="2800" dirty="0" smtClean="0"/>
                  <a:t>מכרז ויקרי (מכרז מחיר שני)</a:t>
                </a:r>
              </a:p>
              <a:p>
                <a:r>
                  <a:rPr lang="he-IL" sz="28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בדיקת רווח במכרזים שלמדנו מנקודת המבט של מנהל המכירה הפומבית</a:t>
                </a:r>
              </a:p>
              <a:p>
                <a:r>
                  <a:rPr lang="he-IL" sz="2800" dirty="0"/>
                  <a:t>בדיקת פונקציית </a:t>
                </a:r>
                <a:r>
                  <a:rPr lang="he-IL" sz="2800" dirty="0" smtClean="0"/>
                  <a:t>האסטרטגיה: </a:t>
                </a:r>
                <a:r>
                  <a:rPr lang="he-IL" sz="2800" dirty="0"/>
                  <a:t>אילו תכונות של </a:t>
                </a:r>
                <a14:m>
                  <m:oMath xmlns:m="http://schemas.openxmlformats.org/officeDocument/2006/math">
                    <m:r>
                      <a:rPr lang="en-US" sz="2800" i="1" dirty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8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800" dirty="0"/>
                  <a:t> מבטיחות שיש שיווי משקל?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  <a:blipFill rotWithShape="0">
                <a:blip r:embed="rId2"/>
                <a:stretch>
                  <a:fillRect l="-1554" t="-1774" r="-147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3839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4400" dirty="0" smtClean="0"/>
              <a:t>מנקודת המבט של מנהל המכירה הפומבית</a:t>
            </a:r>
            <a:endParaRPr lang="he-IL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2412" y="2659380"/>
            <a:ext cx="7732712" cy="2964180"/>
          </a:xfrm>
        </p:spPr>
        <p:txBody>
          <a:bodyPr>
            <a:normAutofit/>
          </a:bodyPr>
          <a:lstStyle/>
          <a:p>
            <a:r>
              <a:rPr lang="he-IL" sz="2400" dirty="0"/>
              <a:t>מנקודת המבט של המשתתפים, מכרז ויקרי הוא הכי אטרקטיבי משום שהם לא צריכים לחשוב על אסטרטגיה מסובכת</a:t>
            </a:r>
            <a:r>
              <a:rPr lang="he-IL" sz="2400" dirty="0" smtClean="0"/>
              <a:t>.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he-IL" sz="2400" dirty="0" smtClean="0"/>
          </a:p>
          <a:p>
            <a:r>
              <a:rPr lang="he-IL" sz="2400" dirty="0" smtClean="0"/>
              <a:t>לעומתם</a:t>
            </a:r>
            <a:r>
              <a:rPr lang="he-IL" sz="2400" dirty="0"/>
              <a:t>, מנקודת המבט של מנהל המכירה הפומבית, זה לא בהכרח הכי משתלם. האם מנהל המכירה הפומבית יכול להרוויח יותר אם יבצע </a:t>
            </a:r>
            <a:r>
              <a:rPr lang="en-US" sz="2400" dirty="0"/>
              <a:t>first price auction</a:t>
            </a:r>
            <a:r>
              <a:rPr lang="he-IL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995695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2313906"/>
                <a:ext cx="8915400" cy="377762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sz="2800" dirty="0" smtClean="0"/>
                  <a:t>נחזור לדוגמה מהשיעור הקודם:</a:t>
                </a:r>
              </a:p>
              <a:p>
                <a:pPr marL="0" indent="0">
                  <a:buNone/>
                </a:pPr>
                <a:r>
                  <a:rPr lang="he-IL" sz="2800" dirty="0" smtClean="0"/>
                  <a:t>2  </a:t>
                </a:r>
                <a:r>
                  <a:rPr lang="he-IL" sz="2800" dirty="0"/>
                  <a:t>משתתפים, כל אחד מעריך את המוצר בהסתברות אחידה בקטע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he-IL" sz="2800" dirty="0" smtClean="0"/>
                  <a:t>.</a:t>
                </a:r>
                <a:r>
                  <a:rPr lang="en-US" sz="2800" dirty="0" smtClean="0"/>
                  <a:t/>
                </a:r>
                <a:br>
                  <a:rPr lang="en-US" sz="2800" dirty="0" smtClean="0"/>
                </a:br>
                <a:r>
                  <a:rPr lang="he-IL" sz="2800" dirty="0" smtClean="0"/>
                  <a:t> </a:t>
                </a:r>
              </a:p>
              <a:p>
                <a:r>
                  <a:rPr lang="he-IL" sz="2800" dirty="0" smtClean="0"/>
                  <a:t>תוחלת </a:t>
                </a:r>
                <a:r>
                  <a:rPr lang="he-IL" sz="2800" dirty="0"/>
                  <a:t>הרווח של מנהל המכירה הפומבית </a:t>
                </a:r>
                <a:r>
                  <a:rPr lang="he-IL" sz="2800" dirty="0" smtClean="0"/>
                  <a:t>במכירת</a:t>
                </a:r>
                <a:r>
                  <a:rPr lang="en-US" sz="2800" dirty="0" smtClean="0"/>
                  <a:t/>
                </a:r>
                <a:br>
                  <a:rPr lang="en-US" sz="2800" dirty="0" smtClean="0"/>
                </a:br>
                <a:r>
                  <a:rPr lang="en-US" sz="2800" dirty="0" smtClean="0"/>
                  <a:t>first </a:t>
                </a:r>
                <a:r>
                  <a:rPr lang="en-US" sz="2800" dirty="0"/>
                  <a:t>price </a:t>
                </a:r>
                <a:r>
                  <a:rPr lang="en-US" sz="2800" dirty="0" smtClean="0"/>
                  <a:t>auction</a:t>
                </a:r>
                <a:r>
                  <a:rPr lang="he-IL" sz="2800" dirty="0" smtClean="0"/>
                  <a:t> תהיה</a:t>
                </a:r>
                <a:r>
                  <a:rPr lang="he-IL" sz="2800" dirty="0"/>
                  <a:t>: </a:t>
                </a:r>
                <a14:m>
                  <m:oMath xmlns:m="http://schemas.openxmlformats.org/officeDocument/2006/math">
                    <m:r>
                      <a:rPr lang="he-IL" sz="2800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V</m:t>
                                        </m:r>
                                      </m:e>
                                      <m:sub>
                                        <m:r>
                                          <a:rPr lang="en-US" sz="280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8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sz="24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2313906"/>
                <a:ext cx="8915400" cy="3777622"/>
              </a:xfrm>
              <a:blipFill rotWithShape="0">
                <a:blip r:embed="rId2"/>
                <a:stretch>
                  <a:fillRect t="-1939" r="-14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4400" dirty="0" smtClean="0"/>
              <a:t>מנקודת המבט של מנהל המכירה הפומבית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4178352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dirty="0" smtClean="0"/>
              <a:t>איך הגענו לתוצאה הזו?</a:t>
            </a:r>
            <a:endParaRPr lang="he-IL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he-IL" dirty="0" smtClean="0"/>
                  <a:t>תחילה נמצא את פונקציית ההתפלגות המצטברת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max</m:t>
                        </m:r>
                      </m:fName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</m:e>
                    </m:func>
                  </m:oMath>
                </a14:m>
                <a:r>
                  <a:rPr lang="he-IL" dirty="0" smtClean="0"/>
                  <a:t>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/>
                  <a:t/>
                </a:r>
                <a:br>
                  <a:rPr lang="he-IL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max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)≤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he-IL" dirty="0"/>
                  <a:t>עכשיו, מכיוון ש-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מתפלג אחיד בקטע </a:t>
                </a:r>
                <a:r>
                  <a:rPr lang="en-US" dirty="0"/>
                  <a:t>[</a:t>
                </a:r>
                <a:r>
                  <a:rPr lang="en-US" dirty="0" smtClean="0"/>
                  <a:t>0,1]</a:t>
                </a:r>
                <a:r>
                  <a:rPr lang="he-IL" dirty="0" smtClean="0"/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dirty="0"/>
                  <a:t> מתפלג אחיד בקטע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he-IL" dirty="0"/>
                  <a:t>. </a:t>
                </a:r>
                <a:endParaRPr lang="en-US" dirty="0" smtClean="0"/>
              </a:p>
              <a:p>
                <a:r>
                  <a:rPr lang="he-IL" dirty="0" smtClean="0"/>
                  <a:t>פונקציית </a:t>
                </a:r>
                <a:r>
                  <a:rPr lang="he-IL" dirty="0"/>
                  <a:t>ההתפלגות המצטברת הינה: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he-IL" dirty="0"/>
                  <a:t> ולכן נקבל כי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𝐹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num>
                      <m:den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/>
                  <a:t> בקטע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he-IL" dirty="0" smtClean="0"/>
                  <a:t>.</a:t>
                </a:r>
              </a:p>
              <a:p>
                <a:r>
                  <a:rPr lang="he-IL" dirty="0" smtClean="0"/>
                  <a:t>מכאן </a:t>
                </a:r>
                <a:r>
                  <a:rPr lang="he-IL" dirty="0"/>
                  <a:t>נקבל את פונקציית הצפיפות ע"י גזירה </a:t>
                </a:r>
                <a:r>
                  <a:rPr lang="he-IL" dirty="0" smtClean="0"/>
                  <a:t>של </a:t>
                </a:r>
                <a:r>
                  <a:rPr lang="he-IL" dirty="0"/>
                  <a:t>פונקציית ההתפלגות </a:t>
                </a:r>
                <a:r>
                  <a:rPr lang="he-IL" dirty="0" smtClean="0"/>
                  <a:t>המצטברת: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′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/>
                  <a:t> </a:t>
                </a:r>
                <a:endParaRPr lang="he-IL" dirty="0" smtClean="0"/>
              </a:p>
              <a:p>
                <a:r>
                  <a:rPr lang="he-IL" dirty="0" smtClean="0"/>
                  <a:t>כעת </a:t>
                </a:r>
                <a:r>
                  <a:rPr lang="he-IL" dirty="0"/>
                  <a:t>נמצא את התוחלת:</a:t>
                </a:r>
                <a:br>
                  <a:rPr lang="he-IL" dirty="0"/>
                </a:b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8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61" r="-410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88237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82592" y="2262390"/>
                <a:ext cx="9122020" cy="3777622"/>
              </a:xfrm>
            </p:spPr>
            <p:txBody>
              <a:bodyPr>
                <a:normAutofit fontScale="92500"/>
              </a:bodyPr>
              <a:lstStyle/>
              <a:p>
                <a:pPr marL="0" indent="0">
                  <a:buNone/>
                </a:pPr>
                <a:r>
                  <a:rPr lang="he-IL" sz="2400" dirty="0" smtClean="0"/>
                  <a:t>נחזור לדוגמה מהשיעור הקודם:</a:t>
                </a:r>
              </a:p>
              <a:p>
                <a:pPr marL="0" indent="0">
                  <a:buNone/>
                </a:pPr>
                <a:r>
                  <a:rPr lang="he-IL" sz="2400" dirty="0" smtClean="0"/>
                  <a:t>2  </a:t>
                </a:r>
                <a:r>
                  <a:rPr lang="he-IL" sz="2400" dirty="0"/>
                  <a:t>משתתפים, כל אחד מעריך את המוצר בהסתברות אחידה בקטע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he-IL" sz="2400" dirty="0" smtClean="0"/>
                  <a:t>.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 </a:t>
                </a:r>
              </a:p>
              <a:p>
                <a:r>
                  <a:rPr lang="he-IL" sz="2400" dirty="0" smtClean="0"/>
                  <a:t>תוחלת </a:t>
                </a:r>
                <a:r>
                  <a:rPr lang="he-IL" sz="2400" dirty="0"/>
                  <a:t>הרווח של מנהל המכירה הפומבית </a:t>
                </a:r>
                <a:r>
                  <a:rPr lang="he-IL" sz="2400" dirty="0" smtClean="0"/>
                  <a:t>במכירת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en-US" sz="2400" dirty="0" smtClean="0"/>
                  <a:t>first </a:t>
                </a:r>
                <a:r>
                  <a:rPr lang="en-US" sz="2400" dirty="0"/>
                  <a:t>price </a:t>
                </a:r>
                <a:r>
                  <a:rPr lang="en-US" sz="2400" dirty="0" smtClean="0"/>
                  <a:t>auction</a:t>
                </a:r>
                <a:r>
                  <a:rPr lang="he-IL" sz="2400" dirty="0" smtClean="0"/>
                  <a:t> תהיה</a:t>
                </a:r>
                <a:r>
                  <a:rPr lang="he-IL" sz="2400" dirty="0"/>
                  <a:t>: </a:t>
                </a:r>
                <a14:m>
                  <m:oMath xmlns:m="http://schemas.openxmlformats.org/officeDocument/2006/math">
                    <m:r>
                      <a:rPr lang="he-IL" sz="2400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 panose="02040503050406030204" pitchFamily="18" charset="0"/>
                              </a:rPr>
                              <m:t>max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sty m:val="p"/>
                                          </m:rP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V</m:t>
                                        </m:r>
                                      </m:e>
                                      <m:sub>
                                        <m:r>
                                          <a:rPr lang="en-US" sz="240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f>
                                  <m:fPr>
                                    <m:ctrlP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𝑉</m:t>
                                        </m:r>
                                      </m:e>
                                      <m:sub>
                                        <m:r>
                                          <a:rPr lang="en-US" sz="2400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2400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den>
                                </m:f>
                              </m:e>
                            </m:d>
                          </m:e>
                        </m:func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endParaRPr lang="he-IL" sz="2400" dirty="0" smtClean="0"/>
              </a:p>
              <a:p>
                <a:r>
                  <a:rPr lang="he-IL" sz="2800" b="1" dirty="0" smtClean="0"/>
                  <a:t>לעומת </a:t>
                </a:r>
                <a:r>
                  <a:rPr lang="he-IL" sz="2800" b="1" dirty="0"/>
                  <a:t>זאת, תוחלת הרווח של מנהל המכירה הפומבית במכירת </a:t>
                </a:r>
                <a:r>
                  <a:rPr lang="en-US" sz="2800" b="1" dirty="0"/>
                  <a:t>second price </a:t>
                </a:r>
                <a:r>
                  <a:rPr lang="en-US" sz="2800" b="1" dirty="0" smtClean="0"/>
                  <a:t>auction</a:t>
                </a:r>
                <a:r>
                  <a:rPr lang="he-IL" sz="2800" b="1" dirty="0" smtClean="0"/>
                  <a:t> תהיה</a:t>
                </a:r>
                <a:r>
                  <a:rPr lang="he-IL" sz="2800" b="1" dirty="0"/>
                  <a:t>: </a:t>
                </a:r>
                <a14:m>
                  <m:oMath xmlns:m="http://schemas.openxmlformats.org/officeDocument/2006/math">
                    <m:r>
                      <a:rPr lang="he-IL" sz="2800" b="1" i="1">
                        <a:latin typeface="Cambria Math" panose="02040503050406030204" pitchFamily="18" charset="0"/>
                      </a:rPr>
                      <m:t>𝔼</m:t>
                    </m:r>
                    <m:d>
                      <m:dPr>
                        <m:begChr m:val="["/>
                        <m:endChr m:val="]"/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sz="2800" b="1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US" sz="2800" b="1" i="1">
                                <a:latin typeface="Cambria Math" panose="02040503050406030204" pitchFamily="18" charset="0"/>
                              </a:rPr>
                              <m:t>𝒎𝒊𝒏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  <m:t>𝟏</m:t>
                                    </m:r>
                                  </m:sub>
                                </m:sSub>
                                <m:r>
                                  <a:rPr lang="en-US" sz="2800" b="1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  <m:t>𝑽</m:t>
                                    </m:r>
                                  </m:e>
                                  <m:sub>
                                    <m:r>
                                      <a:rPr lang="en-US" sz="2800" b="1" i="1">
                                        <a:latin typeface="Cambria Math" panose="02040503050406030204" pitchFamily="18" charset="0"/>
                                      </a:rPr>
                                      <m:t>𝟐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  <m:r>
                      <a:rPr lang="en-US" sz="2800" b="1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8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𝟏</m:t>
                        </m:r>
                      </m:num>
                      <m:den>
                        <m:r>
                          <a:rPr lang="en-US" sz="2800" b="1" i="1">
                            <a:latin typeface="Cambria Math" panose="02040503050406030204" pitchFamily="18" charset="0"/>
                          </a:rPr>
                          <m:t>𝟑</m:t>
                        </m:r>
                      </m:den>
                    </m:f>
                  </m:oMath>
                </a14:m>
                <a:endParaRPr lang="he-IL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82592" y="2262390"/>
                <a:ext cx="9122020" cy="3777622"/>
              </a:xfrm>
              <a:blipFill rotWithShape="0">
                <a:blip r:embed="rId2"/>
                <a:stretch>
                  <a:fillRect l="-735" t="-1129" r="-113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he-IL" sz="4400" dirty="0" smtClean="0"/>
              <a:t>מנקודת המבט של מנהל המכירה הפומבית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3725507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800" dirty="0" smtClean="0"/>
              <a:t>ואיך הגענו לתוצאה הזו?</a:t>
            </a:r>
            <a:endParaRPr lang="he-IL" sz="4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dirty="0"/>
                  <a:t>תחילה נמצא את פונקציית ההתפלגות המצטברת של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 smtClean="0"/>
                  <a:t>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/>
                  <a:t/>
                </a:r>
                <a:br>
                  <a:rPr lang="he-IL" dirty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min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)≤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unc>
                          <m:func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</a:rPr>
                              <m:t>min</m:t>
                            </m:r>
                          </m:fName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</a:rPr>
                          <m:t>&gt;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≤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dirty="0"/>
                  <a:t> מתפלג אחיד </a:t>
                </a:r>
                <a:r>
                  <a:rPr lang="he-IL" dirty="0" smtClean="0"/>
                  <a:t>בקטע </a:t>
                </a:r>
                <a:r>
                  <a:rPr lang="en-US" dirty="0"/>
                  <a:t>[0,1]</a:t>
                </a:r>
                <a:r>
                  <a:rPr lang="he-IL" dirty="0"/>
                  <a:t>. פונקציית ההתפלגות המצטברת הינה: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he-IL" dirty="0"/>
                  <a:t>. </a:t>
                </a:r>
                <a:endParaRPr lang="he-IL" dirty="0" smtClean="0"/>
              </a:p>
              <a:p>
                <a:r>
                  <a:rPr lang="he-IL" dirty="0" smtClean="0"/>
                  <a:t>מכאן </a:t>
                </a:r>
                <a:r>
                  <a:rPr lang="he-IL" dirty="0"/>
                  <a:t>נקבל את פונקציית הצפיפות ע"י </a:t>
                </a:r>
                <a:r>
                  <a:rPr lang="he-IL" dirty="0" smtClean="0"/>
                  <a:t>גזירה:</a:t>
                </a:r>
                <a:r>
                  <a:rPr lang="en-US" dirty="0" smtClean="0"/>
                  <a:t/>
                </a:r>
                <a:br>
                  <a:rPr lang="en-US" dirty="0" smtClean="0"/>
                </a:br>
                <a:r>
                  <a:rPr lang="he-IL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𝐹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𝑈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e>
                                </m:d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dirty="0"/>
                  <a:t> </a:t>
                </a:r>
                <a:endParaRPr lang="he-IL" dirty="0" smtClean="0"/>
              </a:p>
              <a:p>
                <a:r>
                  <a:rPr lang="he-IL" dirty="0" smtClean="0"/>
                  <a:t>כעת נמצא </a:t>
                </a:r>
                <a:r>
                  <a:rPr lang="he-IL" dirty="0"/>
                  <a:t>את התוחלת:</a:t>
                </a:r>
                <a:br>
                  <a:rPr lang="he-IL" dirty="0"/>
                </a:b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𝑡𝑑𝑡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begChr m:val=""/>
                            <m:endChr m:val="|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e>
                        </m:d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1613" r="-54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571792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האם התוצאה מפתיעה?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805940"/>
                <a:ext cx="8915400" cy="4471042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he-IL" sz="2400" dirty="0" smtClean="0"/>
                  <a:t>קיבלנו שוויון!</a:t>
                </a:r>
              </a:p>
              <a:p>
                <a:endParaRPr lang="he-IL" sz="2400" dirty="0" smtClean="0"/>
              </a:p>
              <a:p>
                <a:r>
                  <a:rPr lang="he-IL" sz="2400" dirty="0" smtClean="0"/>
                  <a:t>נשים לב </a:t>
                </a:r>
                <a:r>
                  <a:rPr lang="he-IL" sz="2400" dirty="0" smtClean="0"/>
                  <a:t>שבשני </a:t>
                </a:r>
                <a:r>
                  <a:rPr lang="he-IL" sz="2400" dirty="0" smtClean="0"/>
                  <a:t>המקרים המשתתף ה</a:t>
                </a:r>
                <a:r>
                  <a:rPr lang="en-US" sz="2400" dirty="0" smtClean="0"/>
                  <a:t>i</a:t>
                </a:r>
                <a:r>
                  <a:rPr lang="he-IL" sz="2400" dirty="0" smtClean="0"/>
                  <a:t> עם ערך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400" dirty="0" smtClean="0"/>
                  <a:t> והסתברות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400" dirty="0" smtClean="0"/>
                  <a:t> לנצח במכרז, תוחלת התשלום שלו בהינתן ניצחון הינה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sz="2400" dirty="0" smtClean="0"/>
                  <a:t>.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במקרה של </a:t>
                </a:r>
                <a:r>
                  <a:rPr lang="en-US" sz="2400" dirty="0" smtClean="0"/>
                  <a:t>first-price auction</a:t>
                </a:r>
                <a:r>
                  <a:rPr lang="he-IL" sz="2400" dirty="0" smtClean="0"/>
                  <a:t> זה משום שהוא מציע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sz="2400" dirty="0" smtClean="0"/>
                  <a:t> ואילו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במקרה של </a:t>
                </a:r>
                <a:r>
                  <a:rPr lang="en-US" sz="2400" dirty="0" smtClean="0"/>
                  <a:t>second-price </a:t>
                </a:r>
                <a:r>
                  <a:rPr lang="en-US" sz="2400" dirty="0"/>
                  <a:t>auction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זה משום שההצעה המוערכת של המשתתף השני היא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he-IL" sz="2400" dirty="0" smtClean="0"/>
                  <a:t>. </a:t>
                </a:r>
                <a:r>
                  <a:rPr lang="he-IL" sz="2400" b="1" dirty="0" smtClean="0"/>
                  <a:t>(למה???????????)</a:t>
                </a:r>
                <a:endParaRPr lang="he-IL" sz="2400" b="1" dirty="0"/>
              </a:p>
              <a:p>
                <a:endParaRPr lang="he-IL" sz="2400" dirty="0"/>
              </a:p>
              <a:p>
                <a:r>
                  <a:rPr lang="he-IL" sz="2400" dirty="0" smtClean="0"/>
                  <a:t>נראה בהמשך את ה</a:t>
                </a:r>
                <a:r>
                  <a:rPr lang="en-US" sz="2400" dirty="0" smtClean="0"/>
                  <a:t>“revenue equivalence theorem”</a:t>
                </a:r>
                <a:r>
                  <a:rPr lang="he-IL" sz="2400" dirty="0" smtClean="0"/>
                  <a:t>: כל מכירה פומבית עם אותה ההסתברות לזכייה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 בשיווי משקל מביאה לאותו רווח למנהל המכירה הפומבית</a:t>
                </a:r>
                <a:r>
                  <a:rPr lang="he-IL" sz="2400" dirty="0" smtClean="0"/>
                  <a:t>. </a:t>
                </a:r>
                <a:r>
                  <a:rPr lang="he-IL" sz="2400" b="1" dirty="0" smtClean="0"/>
                  <a:t>(???????????)</a:t>
                </a:r>
                <a:endParaRPr lang="he-IL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805940"/>
                <a:ext cx="8915400" cy="4471042"/>
              </a:xfrm>
              <a:blipFill rotWithShape="0">
                <a:blip r:embed="rId2"/>
                <a:stretch>
                  <a:fillRect l="-1505" t="-1635" r="-88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51588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אז מה נעשה היום?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</p:spPr>
            <p:txBody>
              <a:bodyPr>
                <a:normAutofit/>
              </a:bodyPr>
              <a:lstStyle/>
              <a:p>
                <a:r>
                  <a:rPr lang="he-IL" sz="2800" dirty="0" smtClean="0"/>
                  <a:t>מכרז ויקרי (מכרז מחיר שני)</a:t>
                </a:r>
              </a:p>
              <a:p>
                <a:r>
                  <a:rPr lang="he-IL" sz="2800" dirty="0" smtClean="0"/>
                  <a:t>בדיקת רווח במכרזים שלמדנו מנקודת המבט של מנהל המכירה הפומבית</a:t>
                </a:r>
              </a:p>
              <a:p>
                <a:r>
                  <a:rPr lang="he-IL" sz="28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בדיקת פונקציית </a:t>
                </a:r>
                <a:r>
                  <a:rPr lang="he-IL" sz="2800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האסטרטגיה: </a:t>
                </a:r>
                <a:r>
                  <a:rPr lang="he-IL" sz="2800" dirty="0">
                    <a:solidFill>
                      <a:schemeClr val="accent1">
                        <a:lumMod val="75000"/>
                      </a:schemeClr>
                    </a:solidFill>
                  </a:rPr>
                  <a:t>אילו תכונות של </a:t>
                </a:r>
                <a14:m>
                  <m:oMath xmlns:m="http://schemas.openxmlformats.org/officeDocument/2006/math">
                    <m:r>
                      <a:rPr lang="en-US" sz="2800" i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8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 dirty="0">
                            <a:solidFill>
                              <a:schemeClr val="accent1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800" dirty="0">
                    <a:solidFill>
                      <a:schemeClr val="accent1">
                        <a:lumMod val="75000"/>
                      </a:schemeClr>
                    </a:solidFill>
                  </a:rPr>
                  <a:t> מבטיחות שיש שיווי משקל?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553690" y="2133600"/>
                <a:ext cx="7847012" cy="3777622"/>
              </a:xfrm>
              <a:blipFill rotWithShape="0">
                <a:blip r:embed="rId2"/>
                <a:stretch>
                  <a:fillRect l="-1554" t="-1774" r="-147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45113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51537" y="1399504"/>
                <a:ext cx="7331857" cy="3777622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he-IL" sz="2800" dirty="0" smtClean="0"/>
                  <a:t>כדי להכריע אם פונקציית האסטרטגיה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,…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800" dirty="0" smtClean="0"/>
                  <a:t> </a:t>
                </a:r>
                <a:r>
                  <a:rPr lang="he-IL" sz="2800" b="1" dirty="0"/>
                  <a:t>שוות משקל </a:t>
                </a:r>
                <a:r>
                  <a:rPr lang="en-US" sz="2800" dirty="0" smtClean="0"/>
                  <a:t/>
                </a:r>
                <a:br>
                  <a:rPr lang="en-US" sz="2800" dirty="0" smtClean="0"/>
                </a:br>
                <a:r>
                  <a:rPr lang="he-IL" sz="2800" dirty="0" smtClean="0"/>
                  <a:t>(</a:t>
                </a:r>
                <a:r>
                  <a:rPr lang="he-IL" sz="2400" dirty="0"/>
                  <a:t>כלומר, אנו במצב האופטימלי- אף שחקן לא יכול לשפר את התוצאה שלו ע"י סטייה מאסטרטגיה זו</a:t>
                </a:r>
                <a:r>
                  <a:rPr lang="he-IL" sz="2800" dirty="0"/>
                  <a:t>), </a:t>
                </a:r>
                <a:r>
                  <a:rPr lang="en-US" sz="2800" dirty="0" smtClean="0"/>
                  <a:t/>
                </a:r>
                <a:br>
                  <a:rPr lang="en-US" sz="2800" dirty="0" smtClean="0"/>
                </a:br>
                <a:r>
                  <a:rPr lang="he-IL" sz="2800" dirty="0" smtClean="0"/>
                  <a:t>צריך </a:t>
                </a:r>
                <a:r>
                  <a:rPr lang="he-IL" sz="2800" dirty="0"/>
                  <a:t>להתייחס לתועלת של שחקן במצב בו הוא מציע מחיר </a:t>
                </a:r>
                <a:r>
                  <a:rPr lang="en-US" sz="2800" dirty="0"/>
                  <a:t>w</a:t>
                </a:r>
                <a:r>
                  <a:rPr lang="he-IL" sz="2800" dirty="0"/>
                  <a:t> אחר, ששונה מהמחיר </a:t>
                </a:r>
                <a:r>
                  <a:rPr lang="en-US" sz="2800" dirty="0"/>
                  <a:t>v</a:t>
                </a:r>
                <a:r>
                  <a:rPr lang="he-IL" sz="2800" dirty="0"/>
                  <a:t> שהוא מייחס לפריט.</a:t>
                </a:r>
                <a:endParaRPr lang="en-US" sz="2800" dirty="0"/>
              </a:p>
              <a:p>
                <a:endParaRPr lang="he-IL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51537" y="1399504"/>
                <a:ext cx="7331857" cy="3777622"/>
              </a:xfrm>
              <a:blipFill rotWithShape="0">
                <a:blip r:embed="rId2"/>
                <a:stretch>
                  <a:fillRect l="-2577" t="-1939" r="-174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495151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0" y="624110"/>
            <a:ext cx="8075612" cy="1280890"/>
          </a:xfrm>
        </p:spPr>
        <p:txBody>
          <a:bodyPr>
            <a:normAutofit/>
          </a:bodyPr>
          <a:lstStyle/>
          <a:p>
            <a:pPr algn="r"/>
            <a:r>
              <a:rPr lang="he-IL" sz="4400" dirty="0" smtClean="0"/>
              <a:t>בדיקת פונקציית האסטרטגיה:</a:t>
            </a:r>
            <a:endParaRPr lang="he-IL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635617"/>
                <a:ext cx="8915400" cy="4739425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יהיו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bSup>
                  </m:oMath>
                </a14:m>
                <a:r>
                  <a:rPr lang="he-IL" sz="2400" dirty="0"/>
                  <a:t> פונקציות אסטרטגיה עבור </a:t>
                </a:r>
                <a:r>
                  <a:rPr lang="en-US" sz="2400" dirty="0"/>
                  <a:t>n</a:t>
                </a:r>
                <a:r>
                  <a:rPr lang="he-IL" sz="2400" dirty="0"/>
                  <a:t> משתתפים עם ערכים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,…,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he-IL" sz="2400" dirty="0" smtClean="0"/>
                  <a:t>.</a:t>
                </a:r>
              </a:p>
              <a:p>
                <a:r>
                  <a:rPr lang="he-IL" sz="2400" dirty="0" smtClean="0"/>
                  <a:t>נניח </a:t>
                </a:r>
                <a:r>
                  <a:rPr lang="he-IL" sz="2400" dirty="0"/>
                  <a:t>שמשתתף </a:t>
                </a:r>
                <a:r>
                  <a:rPr lang="en-US" sz="2400" dirty="0"/>
                  <a:t>i</a:t>
                </a:r>
                <a:r>
                  <a:rPr lang="he-IL" sz="2400" dirty="0"/>
                  <a:t>, מהמר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/>
                  <a:t> (נזכור כי משתתף </a:t>
                </a:r>
                <a:r>
                  <a:rPr lang="en-US" sz="2400" dirty="0"/>
                  <a:t>i</a:t>
                </a:r>
                <a:r>
                  <a:rPr lang="he-IL" sz="2400" dirty="0"/>
                  <a:t> יודע את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400" dirty="0"/>
                  <a:t>).</a:t>
                </a:r>
                <a:br>
                  <a:rPr lang="he-IL" sz="2400" dirty="0"/>
                </a:br>
                <a:r>
                  <a:rPr lang="he-IL" sz="2400" dirty="0"/>
                  <a:t>נעדכן את הסימונים עם </a:t>
                </a:r>
                <a:r>
                  <a:rPr lang="en-US" sz="2400" dirty="0"/>
                  <a:t>w</a:t>
                </a:r>
                <a:r>
                  <a:rPr lang="he-IL" sz="2400" dirty="0" smtClean="0"/>
                  <a:t>:</a:t>
                </a:r>
              </a:p>
              <a:p>
                <a:r>
                  <a:rPr lang="en-US" sz="2400" dirty="0" smtClean="0"/>
                  <a:t>allocation </a:t>
                </a:r>
                <a:r>
                  <a:rPr lang="en-US" sz="2400" dirty="0"/>
                  <a:t>probabilities</a:t>
                </a:r>
                <a:r>
                  <a:rPr lang="he-IL" sz="2400" dirty="0"/>
                  <a:t>: </a:t>
                </a:r>
                <a:r>
                  <a:rPr lang="he-IL" sz="2400" i="1" dirty="0"/>
                  <a:t>ההסתברות לזכייה של משתתף </a:t>
                </a:r>
                <a:r>
                  <a:rPr lang="en-US" sz="2400" dirty="0"/>
                  <a:t>i</a:t>
                </a:r>
                <a:r>
                  <a:rPr lang="he-IL" sz="2400" i="1" dirty="0"/>
                  <a:t> </a:t>
                </a:r>
                <a:r>
                  <a:rPr lang="he-IL" sz="2400" i="1" dirty="0" smtClean="0"/>
                  <a:t>היא: </a:t>
                </a:r>
                <a:r>
                  <a:rPr lang="en-US" sz="2400" i="1" dirty="0" smtClean="0"/>
                  <a:t/>
                </a:r>
                <a:br>
                  <a:rPr lang="en-US" sz="2400" i="1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</m:oMath>
                </a14:m>
                <a:endParaRPr lang="he-IL" sz="2400" dirty="0" smtClean="0"/>
              </a:p>
              <a:p>
                <a:r>
                  <a:rPr lang="en-US" sz="2400" dirty="0" smtClean="0"/>
                  <a:t>Expected </a:t>
                </a:r>
                <a:r>
                  <a:rPr lang="en-US" sz="2400" dirty="0"/>
                  <a:t>payments</a:t>
                </a:r>
                <a:r>
                  <a:rPr lang="he-IL" sz="2400" dirty="0"/>
                  <a:t>: תוחלת התשלום של משתתף </a:t>
                </a:r>
                <a:r>
                  <a:rPr lang="en-US" sz="2400" dirty="0"/>
                  <a:t>i</a:t>
                </a:r>
                <a:r>
                  <a:rPr lang="he-IL" sz="2400" dirty="0"/>
                  <a:t> </a:t>
                </a:r>
                <a:r>
                  <a:rPr lang="he-IL" sz="2400" dirty="0" smtClean="0"/>
                  <a:t>היא</a:t>
                </a:r>
                <a:r>
                  <a:rPr lang="en-US" sz="2400" dirty="0" smtClean="0"/>
                  <a:t>:</a:t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he-IL" sz="2400" dirty="0" smtClean="0"/>
              </a:p>
              <a:p>
                <a:r>
                  <a:rPr lang="en-US" sz="2400" dirty="0" smtClean="0"/>
                  <a:t>Expected </a:t>
                </a:r>
                <a:r>
                  <a:rPr lang="en-US" sz="2400" dirty="0"/>
                  <a:t>utility</a:t>
                </a:r>
                <a:r>
                  <a:rPr lang="he-IL" sz="2400" dirty="0"/>
                  <a:t>: תוחלת התועלת של משתתף </a:t>
                </a:r>
                <a:r>
                  <a:rPr lang="en-US" sz="2400" dirty="0"/>
                  <a:t>i</a:t>
                </a:r>
                <a:r>
                  <a:rPr lang="he-IL" sz="2400" dirty="0"/>
                  <a:t> היא: 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≔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אנו </a:t>
                </a:r>
                <a:r>
                  <a:rPr lang="he-IL" sz="2400" dirty="0"/>
                  <a:t>נניח כי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400" dirty="0"/>
                  <a:t> משום שזהו המצב ברוב המכירות הפומביות.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635617"/>
                <a:ext cx="8915400" cy="4739425"/>
              </a:xfrm>
              <a:blipFill rotWithShape="0">
                <a:blip r:embed="rId2"/>
                <a:stretch>
                  <a:fillRect t="-1928" r="-102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57062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שוויון מחירים ואפיון שוויון בייס נאש 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he-IL" sz="2400" dirty="0"/>
                  <a:t>נציג מכירה </a:t>
                </a:r>
                <a:r>
                  <a:rPr lang="he-IL" sz="2400" dirty="0" smtClean="0"/>
                  <a:t>עם </a:t>
                </a:r>
                <a:r>
                  <a:rPr lang="en-US" sz="2400" dirty="0" smtClean="0"/>
                  <a:t>n</a:t>
                </a:r>
                <a:r>
                  <a:rPr lang="he-IL" sz="2400" dirty="0" smtClean="0"/>
                  <a:t> </a:t>
                </a:r>
                <a:r>
                  <a:rPr lang="he-IL" sz="2400" dirty="0"/>
                  <a:t>שחקנים שהערכים שלהם מתפלגים זהה ובאופן ב"ת על פני </a:t>
                </a:r>
                <a:r>
                  <a:rPr lang="en-US" sz="2400" dirty="0"/>
                  <a:t>F </a:t>
                </a:r>
                <a:r>
                  <a:rPr lang="he-IL" sz="2400" dirty="0"/>
                  <a:t> כלשהי. </a:t>
                </a:r>
                <a:endParaRPr lang="he-IL" sz="2400" dirty="0" smtClean="0"/>
              </a:p>
              <a:p>
                <a:r>
                  <a:rPr lang="he-IL" sz="2400" dirty="0" smtClean="0"/>
                  <a:t>מכיוון </a:t>
                </a:r>
                <a:r>
                  <a:rPr lang="he-IL" sz="2400" dirty="0"/>
                  <a:t>שכל המשתתפים סימטריים, במכירה מסוג זה נצפה למצוא פונקציית </a:t>
                </a:r>
                <a:r>
                  <a:rPr lang="he-IL" sz="2400" dirty="0" smtClean="0"/>
                  <a:t>אסטרטגיה סימטרית</a:t>
                </a:r>
                <a:r>
                  <a:rPr lang="he-IL" sz="2400" dirty="0"/>
                  <a:t>, כלומר, לכל </a:t>
                </a:r>
                <a:r>
                  <a:rPr lang="en-US" sz="2400" dirty="0"/>
                  <a:t>i</a:t>
                </a:r>
                <a:r>
                  <a:rPr lang="he-IL" sz="2400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he-IL" sz="2400" dirty="0" smtClean="0"/>
                  <a:t> ע"מ ליצור שיווי משקל.</a:t>
                </a:r>
                <a:endParaRPr lang="he-IL" sz="2400" dirty="0" smtClean="0"/>
              </a:p>
              <a:p>
                <a:r>
                  <a:rPr lang="he-IL" sz="2400" dirty="0" smtClean="0"/>
                  <a:t>כעת </a:t>
                </a:r>
                <a:r>
                  <a:rPr lang="he-IL" sz="2400" dirty="0"/>
                  <a:t>נשתמש בהגדרה מהשקופית הקודמת:</a:t>
                </a:r>
                <a:br>
                  <a:rPr lang="he-IL" sz="2400" dirty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𝑖𝑡𝑒𝑚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𝑎𝑙𝑙𝑜𝑐𝑎𝑡𝑒𝑑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𝑡𝑜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𝑏𝑖𝑑𝑑𝑒𝑟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𝑤𝑖𝑡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h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𝑏𝑖𝑑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𝛽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he-IL" sz="2400" dirty="0"/>
                  <a:t/>
                </a:r>
                <a:br>
                  <a:rPr lang="he-IL" sz="2400" dirty="0"/>
                </a:br>
                <a:r>
                  <a:rPr lang="he-IL" sz="2400" dirty="0"/>
                  <a:t>(בגלל הסימטריה אין צורך לכתוב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(∙)</m:t>
                    </m:r>
                  </m:oMath>
                </a14:m>
                <a:r>
                  <a:rPr lang="he-IL" sz="2400" dirty="0"/>
                  <a:t>).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573" t="-1452" r="-1026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95566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474720" y="1836420"/>
                <a:ext cx="7435532" cy="458724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he-IL" sz="2800" dirty="0" smtClean="0"/>
                  <a:t>למשל, אם הפריט הולך למשתתף עם ההצעה הגבוהה ביותר, כמו ב-</a:t>
                </a:r>
                <a:r>
                  <a:rPr lang="en-US" sz="2800" dirty="0" smtClean="0"/>
                  <a:t>first </a:t>
                </a:r>
                <a:r>
                  <a:rPr lang="en-US" sz="2800" dirty="0"/>
                  <a:t>price </a:t>
                </a:r>
                <a:r>
                  <a:rPr lang="en-US" sz="2800" dirty="0" smtClean="0"/>
                  <a:t>auction</a:t>
                </a:r>
                <a:r>
                  <a:rPr lang="he-IL" sz="2800" dirty="0" smtClean="0"/>
                  <a:t> אז </a:t>
                </a:r>
                <a:r>
                  <a:rPr lang="he-IL" sz="2800" dirty="0"/>
                  <a:t>עבור </a:t>
                </a: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(∙)</m:t>
                    </m:r>
                  </m:oMath>
                </a14:m>
                <a:r>
                  <a:rPr lang="he-IL" sz="2800" dirty="0" smtClean="0"/>
                  <a:t> </a:t>
                </a:r>
                <a:r>
                  <a:rPr lang="he-IL" sz="2800" dirty="0"/>
                  <a:t>מונוטונית עולה נקבל</a:t>
                </a:r>
                <a:r>
                  <a:rPr lang="he-IL" sz="2800" dirty="0" smtClean="0"/>
                  <a:t>: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8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begChr m:val="["/>
                        <m:endChr m:val="]"/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&gt;</m:t>
                        </m:r>
                        <m:func>
                          <m:funcPr>
                            <m:ctrlPr>
                              <a:rPr lang="en-US" sz="2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800">
                                    <a:latin typeface="Cambria Math" panose="02040503050406030204" pitchFamily="18" charset="0"/>
                                  </a:rPr>
                                  <m:t>max</m:t>
                                </m:r>
                              </m:e>
                              <m:lim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𝑗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≠</m:t>
                                </m:r>
                                <m:r>
                                  <a:rPr lang="en-US" sz="28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lim>
                            </m:limLow>
                          </m:fName>
                          <m:e>
                            <m:r>
                              <a:rPr lang="en-US" sz="2800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  <m:d>
                              <m:dPr>
                                <m:ctrlPr>
                                  <a:rPr lang="en-US" sz="28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sz="2800" i="1">
                                        <a:latin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</m:e>
                            </m:d>
                          </m:e>
                        </m:func>
                      </m:e>
                    </m:d>
                  </m:oMath>
                </a14:m>
                <a:r>
                  <a:rPr lang="en-US" sz="2800" i="1" dirty="0" smtClean="0"/>
                  <a:t>=</a:t>
                </a:r>
                <a:br>
                  <a:rPr lang="en-US" sz="2800" i="1" dirty="0" smtClean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&gt;</m:t>
                          </m:r>
                          <m:func>
                            <m:funcPr>
                              <m:ctrlPr>
                                <a:rPr lang="en-US" sz="2800" i="1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800">
                                      <a:latin typeface="Cambria Math" panose="02040503050406030204" pitchFamily="18" charset="0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≠</m:t>
                                  </m:r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func>
                        </m:e>
                      </m:d>
                      <m:r>
                        <a:rPr lang="en-US" sz="28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8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p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sz="28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𝑤</m:t>
                      </m:r>
                      <m:r>
                        <a:rPr lang="en-US" sz="2800" i="1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he-IL" sz="2800" dirty="0" smtClean="0"/>
              </a:p>
              <a:p>
                <a:pPr marL="0" indent="0">
                  <a:buNone/>
                </a:pPr>
                <a:r>
                  <a:rPr lang="he-IL" sz="2400" dirty="0" smtClean="0"/>
                  <a:t>(ההסתברות </a:t>
                </a:r>
                <a:r>
                  <a:rPr lang="he-IL" sz="2400" dirty="0"/>
                  <a:t>שההצעה </a:t>
                </a:r>
                <a:r>
                  <a:rPr lang="en-US" sz="2400" dirty="0"/>
                  <a:t>w</a:t>
                </a:r>
                <a:r>
                  <a:rPr lang="he-IL" sz="2400" dirty="0"/>
                  <a:t> תהיה גבוהה מההצעות של שאר </a:t>
                </a:r>
                <a:r>
                  <a:rPr lang="he-IL" sz="2400" dirty="0" smtClean="0"/>
                  <a:t>השחקנים) </a:t>
                </a:r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74720" y="1836420"/>
                <a:ext cx="7435532" cy="4587240"/>
              </a:xfrm>
              <a:blipFill rotWithShape="0">
                <a:blip r:embed="rId2"/>
                <a:stretch>
                  <a:fillRect l="-2377" t="-1461" r="-1639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>
            <a:normAutofit fontScale="90000"/>
          </a:bodyPr>
          <a:lstStyle/>
          <a:p>
            <a:pPr algn="ctr"/>
            <a:r>
              <a:rPr lang="he-IL" sz="4400" dirty="0" smtClean="0"/>
              <a:t>הדגמת </a:t>
            </a:r>
            <a:r>
              <a:rPr lang="he-IL" sz="4400" dirty="0" smtClean="0"/>
              <a:t>ההגדרה </a:t>
            </a:r>
            <a:r>
              <a:rPr lang="he-IL" sz="4400" b="1" dirty="0" smtClean="0"/>
              <a:t>(איפה פה הדוגמה??????????)</a:t>
            </a:r>
            <a:endParaRPr lang="he-IL" sz="4400" b="1" dirty="0"/>
          </a:p>
        </p:txBody>
      </p:sp>
    </p:spTree>
    <p:extLst>
      <p:ext uri="{BB962C8B-B14F-4D97-AF65-F5344CB8AC3E}">
        <p14:creationId xmlns:p14="http://schemas.microsoft.com/office/powerpoint/2010/main" val="18115690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331634" y="1395640"/>
                <a:ext cx="8915400" cy="5258873"/>
              </a:xfrm>
            </p:spPr>
            <p:txBody>
              <a:bodyPr>
                <a:noAutofit/>
              </a:bodyPr>
              <a:lstStyle/>
              <a:p>
                <a:r>
                  <a:rPr lang="he-IL" sz="2000" dirty="0" smtClean="0"/>
                  <a:t>אם משתתף </a:t>
                </a:r>
                <a:r>
                  <a:rPr lang="en-US" sz="2000" dirty="0"/>
                  <a:t>i</a:t>
                </a:r>
                <a:r>
                  <a:rPr lang="he-IL" sz="2000" dirty="0"/>
                  <a:t> נותן הצעה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dirty="0"/>
                  <a:t>, תוחלת התועלת שלו הינה: 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נניח </a:t>
                </a:r>
                <a:r>
                  <a:rPr lang="he-IL" sz="2000" dirty="0"/>
                  <a:t>ש: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dirty="0"/>
                  <a:t> ו-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dirty="0"/>
                  <a:t> גזירות</a:t>
                </a:r>
                <a:r>
                  <a:rPr lang="he-IL" sz="2000" dirty="0" smtClean="0"/>
                  <a:t>.</a:t>
                </a:r>
              </a:p>
              <a:p>
                <a:r>
                  <a:rPr lang="he-IL" sz="2000" dirty="0" smtClean="0"/>
                  <a:t>ע"מ </a:t>
                </a:r>
                <a:r>
                  <a:rPr lang="he-IL" sz="2000" dirty="0"/>
                  <a:t>ש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he-IL" sz="2000" dirty="0"/>
                  <a:t> </a:t>
                </a:r>
                <a:r>
                  <a:rPr lang="he-IL" sz="2000" dirty="0" smtClean="0"/>
                  <a:t>שתהיה פונקציה </a:t>
                </a:r>
                <a:r>
                  <a:rPr lang="he-IL" sz="2000" dirty="0"/>
                  <a:t>שוות ערך, אזי בהכרח לכל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/>
                  <a:t>, הנגזרת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dirty="0"/>
                  <a:t> מתאפסת כאשר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he-IL" sz="2000" dirty="0"/>
                  <a:t> ואז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000" dirty="0" smtClean="0"/>
                  <a:t>.</a:t>
                </a:r>
              </a:p>
              <a:p>
                <a:r>
                  <a:rPr lang="he-IL" sz="2000" dirty="0" smtClean="0"/>
                  <a:t>משום ש: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he-IL" sz="2000" dirty="0" smtClean="0"/>
                  <a:t>,</a:t>
                </a:r>
                <a:r>
                  <a:rPr lang="he-IL" sz="2000" dirty="0"/>
                  <a:t> נקבל</a:t>
                </a:r>
                <a:r>
                  <a:rPr lang="he-IL" sz="2000" dirty="0" smtClean="0"/>
                  <a:t>:</a:t>
                </a:r>
                <a:r>
                  <a:rPr lang="en-US" sz="2000" dirty="0" smtClean="0"/>
                  <a:t/>
                </a:r>
                <a:br>
                  <a:rPr lang="en-US" sz="2000" dirty="0" smtClean="0"/>
                </a:br>
                <a14:m>
                  <m:oMath xmlns:m="http://schemas.openxmlformats.org/officeDocument/2006/math">
                    <m:nary>
                      <m:naryPr>
                        <m:limLoc m:val="undOvr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nary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𝑑𝑣</m:t>
                        </m:r>
                      </m:e>
                    </m:nary>
                  </m:oMath>
                </a14:m>
                <a:endParaRPr lang="he-IL" sz="2000" dirty="0" smtClean="0"/>
              </a:p>
              <a:p>
                <a:r>
                  <a:rPr lang="he-IL" sz="2000" dirty="0" smtClean="0"/>
                  <a:t>נבצע </a:t>
                </a:r>
                <a:r>
                  <a:rPr lang="he-IL" sz="2000" dirty="0"/>
                  <a:t>אינטגרציה בחלקים: </a:t>
                </a:r>
                <a:br>
                  <a:rPr lang="he-IL" sz="2000" dirty="0"/>
                </a:br>
                <a:r>
                  <a:rPr lang="he-IL" sz="2000" dirty="0" smtClean="0"/>
                  <a:t>(תזכורת</a:t>
                </a:r>
                <a:r>
                  <a:rPr lang="he-IL" sz="2000" dirty="0"/>
                  <a:t>: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e>
                          <m:sup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he-IL" sz="2000" dirty="0" smtClean="0"/>
                  <a:t>)</a:t>
                </a:r>
                <a:r>
                  <a:rPr lang="he-IL" sz="2000" dirty="0"/>
                  <a:t/>
                </a:r>
                <a:br>
                  <a:rPr lang="he-IL" sz="2000" dirty="0"/>
                </a:b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𝑔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sz="2000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𝑑𝑤</m:t>
                        </m:r>
                      </m:e>
                    </m:nary>
                  </m:oMath>
                </a14:m>
                <a:endParaRPr lang="he-IL" sz="20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31634" y="1395640"/>
                <a:ext cx="8915400" cy="5258873"/>
              </a:xfrm>
              <a:blipFill rotWithShape="0">
                <a:blip r:embed="rId2"/>
                <a:stretch>
                  <a:fillRect t="-811" r="-68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2925" y="50981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he-IL" sz="4000" b="1" dirty="0" smtClean="0"/>
              <a:t>תוחלת התשלום ותוחלת התועלת</a:t>
            </a:r>
            <a:endParaRPr lang="he-IL" sz="4000" b="1" dirty="0"/>
          </a:p>
        </p:txBody>
      </p:sp>
    </p:spTree>
    <p:extLst>
      <p:ext uri="{BB962C8B-B14F-4D97-AF65-F5344CB8AC3E}">
        <p14:creationId xmlns:p14="http://schemas.microsoft.com/office/powerpoint/2010/main" val="362470117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הצגה ויזואלית</a:t>
            </a:r>
            <a:endParaRPr lang="he-IL" sz="4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36" y="2011792"/>
            <a:ext cx="4505954" cy="2924583"/>
          </a:xfrm>
        </p:spPr>
      </p:pic>
      <p:pic>
        <p:nvPicPr>
          <p:cNvPr id="5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5027" y="2011792"/>
            <a:ext cx="4312012" cy="29245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050736" y="5043167"/>
                <a:ext cx="4754880" cy="11752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</a:rPr>
                        <m:t>𝑎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limLoc m:val="undOvr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sup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𝑑𝑤</m:t>
                          </m:r>
                        </m:e>
                      </m:nary>
                    </m:oMath>
                  </m:oMathPara>
                </a14:m>
                <a:endParaRPr lang="he-IL" sz="28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0736" y="5043167"/>
                <a:ext cx="4754880" cy="117525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7375027" y="5399963"/>
                <a:ext cx="475488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i="1" smtClean="0">
                          <a:latin typeface="Cambria Math" panose="02040503050406030204" pitchFamily="18" charset="0"/>
                        </a:rPr>
                        <m:t>u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𝑣𝑎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he-IL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75027" y="5399963"/>
                <a:ext cx="4754880" cy="461665"/>
              </a:xfrm>
              <a:prstGeom prst="rect">
                <a:avLst/>
              </a:prstGeom>
              <a:blipFill rotWithShape="0">
                <a:blip r:embed="rId5"/>
                <a:stretch>
                  <a:fillRect t="-11842" b="-2763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043569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691685" y="1937198"/>
                <a:ext cx="8207620" cy="3777622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קיבלנו כי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𝑑𝑤</m:t>
                        </m:r>
                      </m:e>
                    </m:nary>
                  </m:oMath>
                </a14:m>
                <a:endParaRPr lang="he-IL" sz="2400" dirty="0" smtClean="0"/>
              </a:p>
              <a:p>
                <a:r>
                  <a:rPr lang="he-IL" sz="2400" dirty="0"/>
                  <a:t>מכאן אפשר לראות שהתוחלת של התשלום עבור פונקציה שוות ערך נקבעת רק ע"פ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400" dirty="0" smtClean="0"/>
                  <a:t>.</a:t>
                </a:r>
              </a:p>
              <a:p>
                <a:r>
                  <a:rPr lang="he-IL" sz="2400" dirty="0" smtClean="0"/>
                  <a:t>אך </a:t>
                </a:r>
                <a:r>
                  <a:rPr lang="he-IL" sz="2400" dirty="0"/>
                  <a:t>עדין לא ענינו על </a:t>
                </a:r>
                <a:r>
                  <a:rPr lang="he-IL" sz="2400" dirty="0" smtClean="0"/>
                  <a:t>השאלה: אילו </a:t>
                </a:r>
                <a:r>
                  <a:rPr lang="he-IL" sz="2400" dirty="0"/>
                  <a:t>תכונות של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r>
                  <a:rPr lang="he-IL" sz="2400" dirty="0" smtClean="0"/>
                  <a:t> מבטיחות </a:t>
                </a:r>
                <a:r>
                  <a:rPr lang="he-IL" sz="2400" dirty="0"/>
                  <a:t>שיש שיווי משקל</a:t>
                </a:r>
                <a:r>
                  <a:rPr lang="he-IL" sz="2400" dirty="0" smtClean="0"/>
                  <a:t>?</a:t>
                </a:r>
              </a:p>
              <a:p>
                <a:r>
                  <a:rPr lang="he-IL" sz="2400" dirty="0" smtClean="0"/>
                  <a:t>מתברר </a:t>
                </a:r>
                <a:r>
                  <a:rPr lang="he-IL" sz="2400" dirty="0"/>
                  <a:t>שמונוטוניות זה תנאי הכרחי ומספיק, כלומר, אם בנוסף </a:t>
                </a:r>
                <a:r>
                  <a:rPr lang="en-US" sz="2400" i="1" dirty="0"/>
                  <a:t>a(v)</a:t>
                </a:r>
                <a:r>
                  <a:rPr lang="he-IL" sz="2400" dirty="0"/>
                  <a:t> עולה מונוטונית (כפי שמתרחש במכירות אנגליות ובמעטפות סגורות) אז יש שיווי משקל</a:t>
                </a:r>
                <a:r>
                  <a:rPr lang="he-IL" sz="2400" dirty="0" smtClean="0"/>
                  <a:t>.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נוכיח זאת!</a:t>
                </a:r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691685" y="1937198"/>
                <a:ext cx="8207620" cy="3777622"/>
              </a:xfrm>
              <a:blipFill rotWithShape="0">
                <a:blip r:embed="rId2"/>
                <a:stretch>
                  <a:fillRect l="-149" t="-969" r="-1114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92925" y="692690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he-IL" sz="4400" dirty="0" smtClean="0"/>
              <a:t>אז איפה אנחנו עומדים?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37725595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הוכחה:</a:t>
            </a:r>
            <a:endParaRPr lang="he-IL" sz="4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1905000"/>
                <a:ext cx="8915400" cy="4006222"/>
              </a:xfrm>
            </p:spPr>
            <p:txBody>
              <a:bodyPr>
                <a:normAutofit/>
              </a:bodyPr>
              <a:lstStyle/>
              <a:p>
                <a:r>
                  <a:rPr lang="he-IL" sz="2400" dirty="0" smtClean="0"/>
                  <a:t>ע"מ להוכיח שזהו תנאי הכרחי, נבחר משתתף אקראי כלשהו </a:t>
                </a:r>
                <a:r>
                  <a:rPr lang="en-US" sz="2400" i="1" dirty="0"/>
                  <a:t>i</a:t>
                </a:r>
                <a:r>
                  <a:rPr lang="he-IL" sz="2400" dirty="0"/>
                  <a:t>. </a:t>
                </a:r>
                <a:endParaRPr lang="he-IL" sz="2400" dirty="0" smtClean="0"/>
              </a:p>
              <a:p>
                <a:r>
                  <a:rPr lang="he-IL" sz="2400" dirty="0" smtClean="0"/>
                  <a:t>בהינתן </a:t>
                </a:r>
                <a:r>
                  <a:rPr lang="he-IL" sz="2400" dirty="0"/>
                  <a:t>שלמשתתף </a:t>
                </a:r>
                <a:r>
                  <a:rPr lang="en-US" sz="2400" i="1" dirty="0"/>
                  <a:t>i</a:t>
                </a:r>
                <a:r>
                  <a:rPr lang="he-IL" sz="2400" dirty="0"/>
                  <a:t> יש ערך </a:t>
                </a:r>
                <a:r>
                  <a:rPr lang="en-US" sz="2400" i="1" dirty="0"/>
                  <a:t>v</a:t>
                </a:r>
                <a:r>
                  <a:rPr lang="he-IL" sz="2400" dirty="0"/>
                  <a:t>, אז יש לו תועלת גדולה יותר אם ישתתף </a:t>
                </a:r>
                <a:r>
                  <a:rPr lang="he-IL" sz="2400" dirty="0" smtClean="0"/>
                  <a:t>עם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 מאשר עם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: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נחליף </a:t>
                </a:r>
                <a:r>
                  <a:rPr lang="he-IL" sz="2400" dirty="0"/>
                  <a:t>בין </a:t>
                </a:r>
                <a:r>
                  <a:rPr lang="en-US" sz="2400" i="1" dirty="0"/>
                  <a:t>w</a:t>
                </a:r>
                <a:r>
                  <a:rPr lang="he-IL" sz="2400" dirty="0"/>
                  <a:t> ו-</a:t>
                </a:r>
                <a:r>
                  <a:rPr lang="en-US" sz="2400" i="1" dirty="0" smtClean="0"/>
                  <a:t>v</a:t>
                </a:r>
                <a:r>
                  <a:rPr lang="he-IL" sz="2400" i="1" dirty="0" smtClean="0"/>
                  <a:t> </a:t>
                </a:r>
                <a:r>
                  <a:rPr lang="he-IL" sz="2400" b="1" i="1" dirty="0" smtClean="0"/>
                  <a:t>(למה?????????????????????????)</a:t>
                </a:r>
                <a:r>
                  <a:rPr lang="he-IL" sz="2400" dirty="0" smtClean="0"/>
                  <a:t>: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𝑤𝑎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נחבר את 2 אי השוויוניים ונקבל: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כלומר,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1905000"/>
                <a:ext cx="8915400" cy="4006222"/>
              </a:xfrm>
              <a:blipFill rotWithShape="0">
                <a:blip r:embed="rId2"/>
                <a:stretch>
                  <a:fillRect l="-1436" t="-1370" r="-1026" b="-1065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17382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he-IL" sz="4400" dirty="0" smtClean="0"/>
              <a:t>סיכום ההוכחה</a:t>
            </a:r>
            <a:endParaRPr lang="he-IL" sz="4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he-IL" sz="2400" dirty="0" smtClean="0"/>
                  <a:t>קיבלנו: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he-IL" sz="2400" dirty="0" smtClean="0"/>
              </a:p>
              <a:p>
                <a:r>
                  <a:rPr lang="he-IL" sz="2400" dirty="0" smtClean="0"/>
                  <a:t>לכן </a:t>
                </a:r>
                <a:r>
                  <a:rPr lang="he-IL" sz="2400" dirty="0"/>
                  <a:t>אם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r>
                  <a:rPr lang="he-IL" sz="2400" dirty="0"/>
                  <a:t> אז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</m:d>
                  </m:oMath>
                </a14:m>
                <a:r>
                  <a:rPr lang="he-IL" sz="2400" dirty="0"/>
                  <a:t> ואנו מסיקים ש</a:t>
                </a:r>
                <a:r>
                  <a:rPr lang="en-US" sz="2400" i="1" dirty="0"/>
                  <a:t>a</a:t>
                </a:r>
                <a:r>
                  <a:rPr lang="he-IL" sz="2400" dirty="0"/>
                  <a:t> מונוטונית לא יורדת</a:t>
                </a:r>
                <a:r>
                  <a:rPr lang="he-IL" sz="2400" dirty="0" smtClean="0"/>
                  <a:t>.</a:t>
                </a:r>
              </a:p>
              <a:p>
                <a:r>
                  <a:rPr lang="he-IL" sz="2400" dirty="0" smtClean="0"/>
                  <a:t>העובדה ש: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he-IL" sz="2400" dirty="0" smtClean="0"/>
                  <a:t> מונוטונית </a:t>
                </a:r>
                <a:r>
                  <a:rPr lang="he-IL" sz="2400" dirty="0"/>
                  <a:t>בשילוב עם כך ש</a:t>
                </a:r>
                <a:r>
                  <a:rPr lang="he-IL" sz="2400" dirty="0" smtClean="0"/>
                  <a:t>: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sup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</m:d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𝑑𝑤</m:t>
                        </m:r>
                      </m:e>
                    </m:nary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מספיקה </a:t>
                </a:r>
                <a:r>
                  <a:rPr lang="he-IL" sz="2400" dirty="0"/>
                  <a:t>כדי ש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he-IL" sz="2400" dirty="0"/>
                  <a:t> תהיה שוות ערך</a:t>
                </a:r>
                <a:r>
                  <a:rPr lang="he-IL" sz="2400" dirty="0" smtClean="0"/>
                  <a:t>.</a:t>
                </a:r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endParaRPr lang="he-IL" sz="2400" dirty="0" smtClean="0"/>
              </a:p>
              <a:p>
                <a:r>
                  <a:rPr lang="he-IL" sz="2400" dirty="0" smtClean="0"/>
                  <a:t>נציג זאת כעת:</a:t>
                </a:r>
                <a:endParaRPr lang="en-US" sz="2400" dirty="0"/>
              </a:p>
              <a:p>
                <a:endParaRPr lang="he-IL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847" t="-1613" r="-1026" b="-7097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1661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400" dirty="0"/>
              <a:t>אז למה מזה נובע שיש שיווי משקל?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4272" y="2133600"/>
            <a:ext cx="4194442" cy="377825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2481443" y="2261416"/>
                <a:ext cx="4405948" cy="3522617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342900" indent="-3429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400" dirty="0" smtClean="0"/>
                  <a:t>נסתכל על הגרף של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 smtClean="0"/>
                  <a:t> כאשר זו מונוטונית לא יורדת</a:t>
                </a:r>
                <a:r>
                  <a:rPr lang="he-IL" sz="2400" dirty="0" smtClean="0"/>
                  <a:t>.</a:t>
                </a:r>
              </a:p>
              <a:p>
                <a:r>
                  <a:rPr lang="he-IL" sz="2400" dirty="0" smtClean="0"/>
                  <a:t>נניח שהמשתתף מעריך את הפריט ב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 smtClean="0"/>
                  <a:t>.</a:t>
                </a:r>
              </a:p>
              <a:p>
                <a:r>
                  <a:rPr lang="he-IL" sz="2400" dirty="0" smtClean="0"/>
                  <a:t>בגרף זה ניתן לראות מה קורה לתועלת אם המשתתף מציע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he-IL" sz="2400" dirty="0" smtClean="0"/>
                  <a:t> כך ש: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 smtClean="0"/>
                  <a:t/>
                </a:r>
                <a:br>
                  <a:rPr lang="en-US" sz="2400" dirty="0" smtClean="0"/>
                </a:br>
                <a:r>
                  <a:rPr lang="he-IL" sz="2400" dirty="0" smtClean="0"/>
                  <a:t>כלומר, השחקן </a:t>
                </a:r>
                <a:r>
                  <a:rPr lang="he-IL" sz="2400" dirty="0"/>
                  <a:t>יציע מחיר מעל הערך האמיתי שלו. </a:t>
                </a:r>
                <a:endParaRPr lang="he-IL" sz="2400" dirty="0" smtClean="0"/>
              </a:p>
              <a:p>
                <a:r>
                  <a:rPr lang="he-IL" sz="2400" dirty="0" smtClean="0"/>
                  <a:t>התועלת תקטן משום שנפחית ממנה את החלק הכתום.</a:t>
                </a:r>
                <a:endParaRPr lang="he-IL" sz="2400" dirty="0"/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1443" y="2261416"/>
                <a:ext cx="4405948" cy="3522617"/>
              </a:xfrm>
              <a:prstGeom prst="rect">
                <a:avLst/>
              </a:prstGeom>
              <a:blipFill rotWithShape="0">
                <a:blip r:embed="rId3"/>
                <a:stretch>
                  <a:fillRect l="-968" t="-3114" r="-1798" b="-69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66403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464" y="2133600"/>
            <a:ext cx="5230777" cy="3778250"/>
          </a:xfr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2"/>
              <p:cNvSpPr txBox="1">
                <a:spLocks/>
              </p:cNvSpPr>
              <p:nvPr/>
            </p:nvSpPr>
            <p:spPr>
              <a:xfrm>
                <a:off x="1586637" y="2437765"/>
                <a:ext cx="4405948" cy="316992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342900" indent="-3429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8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6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4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r" defTabSz="457200" rtl="1" eaLnBrk="1" latinLnBrk="0" hangingPunct="1">
                  <a:spcBef>
                    <a:spcPts val="1000"/>
                  </a:spcBef>
                  <a:spcAft>
                    <a:spcPts val="0"/>
                  </a:spcAft>
                  <a:buClr>
                    <a:schemeClr val="accent1"/>
                  </a:buClr>
                  <a:buFont typeface="Wingdings 3" charset="2"/>
                  <a:buChar char=""/>
                  <a:defRPr sz="1200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he-IL" sz="2400" dirty="0" smtClean="0"/>
                  <a:t>נסתכל על הגרף של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he-IL" sz="2400" dirty="0"/>
                  <a:t> כאשר זו מונוטונית לא יורדת.</a:t>
                </a:r>
              </a:p>
              <a:p>
                <a:r>
                  <a:rPr lang="he-IL" sz="2400" dirty="0"/>
                  <a:t>נניח שהמשתתף מעריך את הפריט ב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he-IL" sz="2400" dirty="0"/>
                  <a:t>.</a:t>
                </a:r>
              </a:p>
              <a:p>
                <a:r>
                  <a:rPr lang="he-IL" sz="2400" dirty="0"/>
                  <a:t>בגרף זה ניתן לראות מה קורה לתועלת אם המשתתף מציע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 panose="02040503050406030204" pitchFamily="18" charset="0"/>
                      </a:rPr>
                      <m:t>𝑤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’</m:t>
                    </m:r>
                  </m:oMath>
                </a14:m>
                <a:r>
                  <a:rPr lang="he-IL" sz="2400" dirty="0"/>
                  <a:t> כך ש: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&gt;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r>
                  <a:rPr lang="en-US" sz="2400" dirty="0"/>
                  <a:t/>
                </a:r>
                <a:br>
                  <a:rPr lang="en-US" sz="2400" dirty="0"/>
                </a:br>
                <a:r>
                  <a:rPr lang="he-IL" sz="2400" dirty="0"/>
                  <a:t>כלומר, השחקן </a:t>
                </a:r>
                <a:r>
                  <a:rPr lang="he-IL" sz="2400" dirty="0"/>
                  <a:t>יציע מחיר </a:t>
                </a:r>
                <a:r>
                  <a:rPr lang="he-IL" sz="2400" dirty="0" smtClean="0"/>
                  <a:t>מתחת לערך </a:t>
                </a:r>
                <a:r>
                  <a:rPr lang="he-IL" sz="2400" dirty="0"/>
                  <a:t>האמיתי שלו. </a:t>
                </a:r>
                <a:endParaRPr lang="he-IL" sz="2400" dirty="0"/>
              </a:p>
              <a:p>
                <a:r>
                  <a:rPr lang="he-IL" sz="2400" dirty="0" smtClean="0"/>
                  <a:t>ושוב, גם במקרה זה התועלת תקטן.</a:t>
                </a:r>
                <a:endParaRPr lang="he-IL" sz="2400" dirty="0"/>
              </a:p>
            </p:txBody>
          </p:sp>
        </mc:Choice>
        <mc:Fallback>
          <p:sp>
            <p:nvSpPr>
              <p:cNvPr id="5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6637" y="2437765"/>
                <a:ext cx="4405948" cy="3169920"/>
              </a:xfrm>
              <a:prstGeom prst="rect">
                <a:avLst/>
              </a:prstGeom>
              <a:blipFill rotWithShape="0">
                <a:blip r:embed="rId3"/>
                <a:stretch>
                  <a:fillRect l="-2766" t="-3462" r="-1798" b="-3462"/>
                </a:stretch>
              </a:blipFill>
            </p:spPr>
            <p:txBody>
              <a:bodyPr/>
              <a:lstStyle/>
              <a:p>
                <a:r>
                  <a:rPr lang="he-I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he-IL" sz="4400" dirty="0"/>
              <a:t>אז למה מזה נובע שיש שיווי משקל?</a:t>
            </a:r>
          </a:p>
        </p:txBody>
      </p:sp>
    </p:spTree>
    <p:extLst>
      <p:ext uri="{BB962C8B-B14F-4D97-AF65-F5344CB8AC3E}">
        <p14:creationId xmlns:p14="http://schemas.microsoft.com/office/powerpoint/2010/main" val="4438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4450810"/>
          </a:xfrm>
        </p:spPr>
        <p:txBody>
          <a:bodyPr>
            <a:normAutofit/>
          </a:bodyPr>
          <a:lstStyle/>
          <a:p>
            <a:pPr algn="ctr"/>
            <a:r>
              <a:rPr lang="he-IL" dirty="0" smtClean="0"/>
              <a:t>תודה רבה על ההקשבה!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he-IL" dirty="0" smtClean="0"/>
              <a:t>שאלה לשיעורי בית: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he-IL" b="1" dirty="0" smtClean="0"/>
              <a:t>??????????</a:t>
            </a:r>
            <a:endParaRPr lang="he-IL" b="1" dirty="0"/>
          </a:p>
        </p:txBody>
      </p:sp>
    </p:spTree>
    <p:extLst>
      <p:ext uri="{BB962C8B-B14F-4D97-AF65-F5344CB8AC3E}">
        <p14:creationId xmlns:p14="http://schemas.microsoft.com/office/powerpoint/2010/main" val="26317757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747</TotalTime>
  <Words>656</Words>
  <Application>Microsoft Office PowerPoint</Application>
  <PresentationFormat>Widescreen</PresentationFormat>
  <Paragraphs>124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7" baseType="lpstr">
      <vt:lpstr>Arial</vt:lpstr>
      <vt:lpstr>Cambria Math</vt:lpstr>
      <vt:lpstr>Century Gothic</vt:lpstr>
      <vt:lpstr>Gisha</vt:lpstr>
      <vt:lpstr>Wingdings</vt:lpstr>
      <vt:lpstr>Wingdings 3</vt:lpstr>
      <vt:lpstr>Wisp</vt:lpstr>
      <vt:lpstr>Game Theory, Alive  Anna R. Karlin and Yuval Peres</vt:lpstr>
      <vt:lpstr>אז מה נעשה היום?</vt:lpstr>
      <vt:lpstr>תזכורת:</vt:lpstr>
      <vt:lpstr>מכרז 'כנות'</vt:lpstr>
      <vt:lpstr>מכרז מחיר שני ידוע גם כמכרז ויקרי </vt:lpstr>
      <vt:lpstr>טענה: מכרז מחיר שני הוא מכרז 'כנות'   כלומר, כל משתתף i ישים את הערך שלו v_i ובכך ימקסם את תוחלת התועלת שלו.</vt:lpstr>
      <vt:lpstr>נוכיח זאת:</vt:lpstr>
      <vt:lpstr>מכרז מחיר שני</vt:lpstr>
      <vt:lpstr>מכרז ויקרי עבור k פריטים</vt:lpstr>
      <vt:lpstr>דוגמה למכרז ויקרי מרובה פריטים</vt:lpstr>
      <vt:lpstr>אז מה נעשה היום?</vt:lpstr>
      <vt:lpstr>מנקודת המבט של מנהל המכירה הפומבית</vt:lpstr>
      <vt:lpstr>מנקודת המבט של מנהל המכירה הפומבית</vt:lpstr>
      <vt:lpstr>איך הגענו לתוצאה הזו?</vt:lpstr>
      <vt:lpstr>מנקודת המבט של מנהל המכירה הפומבית</vt:lpstr>
      <vt:lpstr>ואיך הגענו לתוצאה הזו?</vt:lpstr>
      <vt:lpstr>האם התוצאה מפתיעה?</vt:lpstr>
      <vt:lpstr>אז מה נעשה היום?</vt:lpstr>
      <vt:lpstr>PowerPoint Presentation</vt:lpstr>
      <vt:lpstr>בדיקת פונקציית האסטרטגיה:</vt:lpstr>
      <vt:lpstr>שוויון מחירים ואפיון שוויון בייס נאש </vt:lpstr>
      <vt:lpstr>הדגמת ההגדרה (איפה פה הדוגמה??????????)</vt:lpstr>
      <vt:lpstr>תוחלת התשלום ותוחלת התועלת</vt:lpstr>
      <vt:lpstr>הצגה ויזואלית</vt:lpstr>
      <vt:lpstr>אז איפה אנחנו עומדים?</vt:lpstr>
      <vt:lpstr>הוכחה:</vt:lpstr>
      <vt:lpstr>סיכום ההוכחה</vt:lpstr>
      <vt:lpstr>אז למה מזה נובע שיש שיווי משקל?</vt:lpstr>
      <vt:lpstr>אז למה מזה נובע שיש שיווי משקל?</vt:lpstr>
      <vt:lpstr>תודה רבה על ההקשבה!  שאלה לשיעורי בית: ??????????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Game Theory, Alive  Anna R. Karlin and Yuval Peres</dc:title>
  <dc:creator>Sally Golan</dc:creator>
  <cp:lastModifiedBy>Sally Golan</cp:lastModifiedBy>
  <cp:revision>101</cp:revision>
  <dcterms:created xsi:type="dcterms:W3CDTF">2014-02-27T09:22:32Z</dcterms:created>
  <dcterms:modified xsi:type="dcterms:W3CDTF">2014-03-03T12:01:35Z</dcterms:modified>
</cp:coreProperties>
</file>