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924" r:id="rId1"/>
  </p:sldMasterIdLst>
  <p:notesMasterIdLst>
    <p:notesMasterId r:id="rId79"/>
  </p:notesMasterIdLst>
  <p:sldIdLst>
    <p:sldId id="256" r:id="rId2"/>
    <p:sldId id="257" r:id="rId3"/>
    <p:sldId id="265" r:id="rId4"/>
    <p:sldId id="266" r:id="rId5"/>
    <p:sldId id="374" r:id="rId6"/>
    <p:sldId id="280" r:id="rId7"/>
    <p:sldId id="259" r:id="rId8"/>
    <p:sldId id="292" r:id="rId9"/>
    <p:sldId id="269" r:id="rId10"/>
    <p:sldId id="286" r:id="rId11"/>
    <p:sldId id="290" r:id="rId12"/>
    <p:sldId id="277" r:id="rId13"/>
    <p:sldId id="281" r:id="rId14"/>
    <p:sldId id="295" r:id="rId15"/>
    <p:sldId id="298" r:id="rId16"/>
    <p:sldId id="325" r:id="rId17"/>
    <p:sldId id="326" r:id="rId18"/>
    <p:sldId id="327" r:id="rId19"/>
    <p:sldId id="328" r:id="rId20"/>
    <p:sldId id="329" r:id="rId21"/>
    <p:sldId id="314" r:id="rId22"/>
    <p:sldId id="330" r:id="rId23"/>
    <p:sldId id="347" r:id="rId24"/>
    <p:sldId id="348" r:id="rId25"/>
    <p:sldId id="331" r:id="rId26"/>
    <p:sldId id="332" r:id="rId27"/>
    <p:sldId id="333" r:id="rId28"/>
    <p:sldId id="319" r:id="rId29"/>
    <p:sldId id="320" r:id="rId30"/>
    <p:sldId id="353" r:id="rId31"/>
    <p:sldId id="303" r:id="rId32"/>
    <p:sldId id="354" r:id="rId33"/>
    <p:sldId id="339" r:id="rId34"/>
    <p:sldId id="355" r:id="rId35"/>
    <p:sldId id="377" r:id="rId36"/>
    <p:sldId id="336" r:id="rId37"/>
    <p:sldId id="337" r:id="rId38"/>
    <p:sldId id="335" r:id="rId39"/>
    <p:sldId id="338" r:id="rId40"/>
    <p:sldId id="261" r:id="rId41"/>
    <p:sldId id="282" r:id="rId42"/>
    <p:sldId id="356" r:id="rId43"/>
    <p:sldId id="345" r:id="rId44"/>
    <p:sldId id="344" r:id="rId45"/>
    <p:sldId id="349" r:id="rId46"/>
    <p:sldId id="350" r:id="rId47"/>
    <p:sldId id="351" r:id="rId48"/>
    <p:sldId id="352" r:id="rId49"/>
    <p:sldId id="373" r:id="rId50"/>
    <p:sldId id="340" r:id="rId51"/>
    <p:sldId id="386" r:id="rId52"/>
    <p:sldId id="387" r:id="rId53"/>
    <p:sldId id="388" r:id="rId54"/>
    <p:sldId id="389" r:id="rId55"/>
    <p:sldId id="390" r:id="rId56"/>
    <p:sldId id="384" r:id="rId57"/>
    <p:sldId id="312" r:id="rId58"/>
    <p:sldId id="410" r:id="rId59"/>
    <p:sldId id="412" r:id="rId60"/>
    <p:sldId id="413" r:id="rId61"/>
    <p:sldId id="414" r:id="rId62"/>
    <p:sldId id="411" r:id="rId63"/>
    <p:sldId id="447" r:id="rId64"/>
    <p:sldId id="444" r:id="rId65"/>
    <p:sldId id="445" r:id="rId66"/>
    <p:sldId id="446" r:id="rId67"/>
    <p:sldId id="421" r:id="rId68"/>
    <p:sldId id="409" r:id="rId69"/>
    <p:sldId id="416" r:id="rId70"/>
    <p:sldId id="417" r:id="rId71"/>
    <p:sldId id="293" r:id="rId72"/>
    <p:sldId id="380" r:id="rId73"/>
    <p:sldId id="392" r:id="rId74"/>
    <p:sldId id="378" r:id="rId75"/>
    <p:sldId id="379" r:id="rId76"/>
    <p:sldId id="294" r:id="rId77"/>
    <p:sldId id="288" r:id="rId78"/>
  </p:sldIdLst>
  <p:sldSz cx="9144000" cy="6858000" type="screen4x3"/>
  <p:notesSz cx="6858000" cy="9144000"/>
  <p:defaultTextStyle>
    <a:defPPr>
      <a:defRPr lang="he-IL"/>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3017" autoAdjust="0"/>
    <p:restoredTop sz="87899" autoAdjust="0"/>
  </p:normalViewPr>
  <p:slideViewPr>
    <p:cSldViewPr>
      <p:cViewPr>
        <p:scale>
          <a:sx n="70" d="100"/>
          <a:sy n="70" d="100"/>
        </p:scale>
        <p:origin x="-1476" y="-73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he-IL"/>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DDDD1BA2-86A7-4620-8B20-BBDDD0ACB9A2}" type="datetimeFigureOut">
              <a:rPr lang="he-IL" smtClean="0"/>
              <a:t>י"א/טבת/תשע"ג</a:t>
            </a:fld>
            <a:endParaRPr lang="he-IL"/>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he-IL"/>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e-IL"/>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he-IL"/>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0D6B5655-4001-4087-8198-E2FDC14942A8}" type="slidenum">
              <a:rPr lang="he-IL" smtClean="0"/>
              <a:t>‹#›</a:t>
            </a:fld>
            <a:endParaRPr lang="he-IL"/>
          </a:p>
        </p:txBody>
      </p:sp>
    </p:spTree>
    <p:extLst>
      <p:ext uri="{BB962C8B-B14F-4D97-AF65-F5344CB8AC3E}">
        <p14:creationId xmlns:p14="http://schemas.microsoft.com/office/powerpoint/2010/main" val="4090240515"/>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algn="l" rtl="0"/>
            <a:endParaRPr lang="en-US" baseline="0" dirty="0" smtClean="0"/>
          </a:p>
          <a:p>
            <a:pPr algn="l" rtl="0"/>
            <a:endParaRPr lang="he-IL" dirty="0"/>
          </a:p>
        </p:txBody>
      </p:sp>
      <p:sp>
        <p:nvSpPr>
          <p:cNvPr id="4" name="Slide Number Placeholder 3"/>
          <p:cNvSpPr>
            <a:spLocks noGrp="1"/>
          </p:cNvSpPr>
          <p:nvPr>
            <p:ph type="sldNum" sz="quarter" idx="10"/>
          </p:nvPr>
        </p:nvSpPr>
        <p:spPr/>
        <p:txBody>
          <a:bodyPr/>
          <a:lstStyle/>
          <a:p>
            <a:fld id="{0D6B5655-4001-4087-8198-E2FDC14942A8}" type="slidenum">
              <a:rPr lang="he-IL" smtClean="0"/>
              <a:t>1</a:t>
            </a:fld>
            <a:endParaRPr lang="he-IL"/>
          </a:p>
        </p:txBody>
      </p:sp>
    </p:spTree>
    <p:extLst>
      <p:ext uri="{BB962C8B-B14F-4D97-AF65-F5344CB8AC3E}">
        <p14:creationId xmlns:p14="http://schemas.microsoft.com/office/powerpoint/2010/main" val="21730977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E5A3AE8-83DB-4C55-B4CF-647C7E98B791}" type="slidenum">
              <a:rPr lang="he-IL"/>
              <a:pPr/>
              <a:t>26</a:t>
            </a:fld>
            <a:endParaRPr lang="en-US"/>
          </a:p>
        </p:txBody>
      </p:sp>
      <p:sp>
        <p:nvSpPr>
          <p:cNvPr id="754690" name="Rectangle 2"/>
          <p:cNvSpPr>
            <a:spLocks noGrp="1" noRot="1" noChangeAspect="1" noChangeArrowheads="1" noTextEdit="1"/>
          </p:cNvSpPr>
          <p:nvPr>
            <p:ph type="sldImg"/>
          </p:nvPr>
        </p:nvSpPr>
        <p:spPr>
          <a:ln/>
        </p:spPr>
      </p:sp>
      <p:sp>
        <p:nvSpPr>
          <p:cNvPr id="754691" name="Rectangle 3"/>
          <p:cNvSpPr>
            <a:spLocks noGrp="1" noChangeArrowheads="1"/>
          </p:cNvSpPr>
          <p:nvPr>
            <p:ph type="body" idx="1"/>
          </p:nvPr>
        </p:nvSpPr>
        <p:spPr/>
        <p:txBody>
          <a:bodyPr/>
          <a:lstStyle/>
          <a:p>
            <a:endParaRPr lang="he-IL"/>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E5A3AE8-83DB-4C55-B4CF-647C7E98B791}" type="slidenum">
              <a:rPr lang="he-IL"/>
              <a:pPr/>
              <a:t>27</a:t>
            </a:fld>
            <a:endParaRPr lang="en-US"/>
          </a:p>
        </p:txBody>
      </p:sp>
      <p:sp>
        <p:nvSpPr>
          <p:cNvPr id="754690" name="Rectangle 2"/>
          <p:cNvSpPr>
            <a:spLocks noGrp="1" noRot="1" noChangeAspect="1" noChangeArrowheads="1" noTextEdit="1"/>
          </p:cNvSpPr>
          <p:nvPr>
            <p:ph type="sldImg"/>
          </p:nvPr>
        </p:nvSpPr>
        <p:spPr>
          <a:ln/>
        </p:spPr>
      </p:sp>
      <p:sp>
        <p:nvSpPr>
          <p:cNvPr id="754691" name="Rectangle 3"/>
          <p:cNvSpPr>
            <a:spLocks noGrp="1" noChangeArrowheads="1"/>
          </p:cNvSpPr>
          <p:nvPr>
            <p:ph type="body" idx="1"/>
          </p:nvPr>
        </p:nvSpPr>
        <p:spPr/>
        <p:txBody>
          <a:bodyPr/>
          <a:lstStyle/>
          <a:p>
            <a:endParaRPr lang="he-IL"/>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670CAA0-4AD3-455B-886C-5783D31DD826}" type="slidenum">
              <a:rPr lang="he-IL"/>
              <a:pPr/>
              <a:t>28</a:t>
            </a:fld>
            <a:endParaRPr lang="en-US"/>
          </a:p>
        </p:txBody>
      </p:sp>
      <p:sp>
        <p:nvSpPr>
          <p:cNvPr id="759810" name="Rectangle 2"/>
          <p:cNvSpPr>
            <a:spLocks noGrp="1" noRot="1" noChangeAspect="1" noChangeArrowheads="1" noTextEdit="1"/>
          </p:cNvSpPr>
          <p:nvPr>
            <p:ph type="sldImg"/>
          </p:nvPr>
        </p:nvSpPr>
        <p:spPr>
          <a:ln/>
        </p:spPr>
      </p:sp>
      <p:sp>
        <p:nvSpPr>
          <p:cNvPr id="759811" name="Rectangle 3"/>
          <p:cNvSpPr>
            <a:spLocks noGrp="1" noChangeArrowheads="1"/>
          </p:cNvSpPr>
          <p:nvPr>
            <p:ph type="body" idx="1"/>
          </p:nvPr>
        </p:nvSpPr>
        <p:spPr/>
        <p:txBody>
          <a:bodyPr/>
          <a:lstStyle/>
          <a:p>
            <a:endParaRPr lang="he-IL"/>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437EB63-DE2F-4D85-8FF9-087DEC0CC8F7}" type="slidenum">
              <a:rPr lang="he-IL"/>
              <a:pPr/>
              <a:t>29</a:t>
            </a:fld>
            <a:endParaRPr lang="en-US"/>
          </a:p>
        </p:txBody>
      </p:sp>
      <p:sp>
        <p:nvSpPr>
          <p:cNvPr id="760834" name="Rectangle 2"/>
          <p:cNvSpPr>
            <a:spLocks noGrp="1" noRot="1" noChangeAspect="1" noChangeArrowheads="1" noTextEdit="1"/>
          </p:cNvSpPr>
          <p:nvPr>
            <p:ph type="sldImg"/>
          </p:nvPr>
        </p:nvSpPr>
        <p:spPr>
          <a:ln/>
        </p:spPr>
      </p:sp>
      <p:sp>
        <p:nvSpPr>
          <p:cNvPr id="760835" name="Rectangle 3"/>
          <p:cNvSpPr>
            <a:spLocks noGrp="1" noChangeArrowheads="1"/>
          </p:cNvSpPr>
          <p:nvPr>
            <p:ph type="body" idx="1"/>
          </p:nvPr>
        </p:nvSpPr>
        <p:spPr/>
        <p:txBody>
          <a:bodyPr/>
          <a:lstStyle/>
          <a:p>
            <a:endParaRPr lang="he-IL"/>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E5A3AE8-83DB-4C55-B4CF-647C7E98B791}" type="slidenum">
              <a:rPr lang="he-IL"/>
              <a:pPr/>
              <a:t>30</a:t>
            </a:fld>
            <a:endParaRPr lang="en-US"/>
          </a:p>
        </p:txBody>
      </p:sp>
      <p:sp>
        <p:nvSpPr>
          <p:cNvPr id="754690" name="Rectangle 2"/>
          <p:cNvSpPr>
            <a:spLocks noGrp="1" noRot="1" noChangeAspect="1" noChangeArrowheads="1" noTextEdit="1"/>
          </p:cNvSpPr>
          <p:nvPr>
            <p:ph type="sldImg"/>
          </p:nvPr>
        </p:nvSpPr>
        <p:spPr>
          <a:ln/>
        </p:spPr>
      </p:sp>
      <p:sp>
        <p:nvSpPr>
          <p:cNvPr id="754691" name="Rectangle 3"/>
          <p:cNvSpPr>
            <a:spLocks noGrp="1" noChangeArrowheads="1"/>
          </p:cNvSpPr>
          <p:nvPr>
            <p:ph type="body" idx="1"/>
          </p:nvPr>
        </p:nvSpPr>
        <p:spPr/>
        <p:txBody>
          <a:bodyPr/>
          <a:lstStyle/>
          <a:p>
            <a:endParaRPr lang="he-IL"/>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2600E78-4051-4930-A455-9C75438CA531}" type="slidenum">
              <a:rPr lang="ar-SA"/>
              <a:pPr/>
              <a:t>31</a:t>
            </a:fld>
            <a:endParaRPr lang="en-US"/>
          </a:p>
        </p:txBody>
      </p:sp>
      <p:sp>
        <p:nvSpPr>
          <p:cNvPr id="173058" name="Rectangle 2"/>
          <p:cNvSpPr>
            <a:spLocks noGrp="1" noRot="1" noChangeAspect="1" noChangeArrowheads="1" noTextEdit="1"/>
          </p:cNvSpPr>
          <p:nvPr>
            <p:ph type="sldImg"/>
          </p:nvPr>
        </p:nvSpPr>
        <p:spPr>
          <a:ln/>
        </p:spPr>
      </p:sp>
      <p:sp>
        <p:nvSpPr>
          <p:cNvPr id="173059" name="Rectangle 3"/>
          <p:cNvSpPr>
            <a:spLocks noGrp="1" noChangeArrowheads="1"/>
          </p:cNvSpPr>
          <p:nvPr>
            <p:ph type="body" idx="1"/>
          </p:nvPr>
        </p:nvSpPr>
        <p:spPr/>
        <p:txBody>
          <a:bodyPr/>
          <a:lstStyle/>
          <a:p>
            <a:endParaRPr lang="he-IL"/>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E5A3AE8-83DB-4C55-B4CF-647C7E98B791}" type="slidenum">
              <a:rPr lang="he-IL"/>
              <a:pPr/>
              <a:t>32</a:t>
            </a:fld>
            <a:endParaRPr lang="en-US"/>
          </a:p>
        </p:txBody>
      </p:sp>
      <p:sp>
        <p:nvSpPr>
          <p:cNvPr id="754690" name="Rectangle 2"/>
          <p:cNvSpPr>
            <a:spLocks noGrp="1" noRot="1" noChangeAspect="1" noChangeArrowheads="1" noTextEdit="1"/>
          </p:cNvSpPr>
          <p:nvPr>
            <p:ph type="sldImg"/>
          </p:nvPr>
        </p:nvSpPr>
        <p:spPr>
          <a:ln/>
        </p:spPr>
      </p:sp>
      <p:sp>
        <p:nvSpPr>
          <p:cNvPr id="754691" name="Rectangle 3"/>
          <p:cNvSpPr>
            <a:spLocks noGrp="1" noChangeArrowheads="1"/>
          </p:cNvSpPr>
          <p:nvPr>
            <p:ph type="body" idx="1"/>
          </p:nvPr>
        </p:nvSpPr>
        <p:spPr/>
        <p:txBody>
          <a:bodyPr/>
          <a:lstStyle/>
          <a:p>
            <a:endParaRPr lang="he-IL"/>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FD91347-F5E2-4733-821B-95BD972C0780}" type="slidenum">
              <a:rPr lang="ar-SA"/>
              <a:pPr/>
              <a:t>33</a:t>
            </a:fld>
            <a:endParaRPr lang="en-US"/>
          </a:p>
        </p:txBody>
      </p:sp>
      <p:sp>
        <p:nvSpPr>
          <p:cNvPr id="175106" name="Rectangle 2"/>
          <p:cNvSpPr>
            <a:spLocks noGrp="1" noRot="1" noChangeAspect="1" noChangeArrowheads="1" noTextEdit="1"/>
          </p:cNvSpPr>
          <p:nvPr>
            <p:ph type="sldImg"/>
          </p:nvPr>
        </p:nvSpPr>
        <p:spPr>
          <a:ln/>
        </p:spPr>
      </p:sp>
      <p:sp>
        <p:nvSpPr>
          <p:cNvPr id="175107" name="Rectangle 3"/>
          <p:cNvSpPr>
            <a:spLocks noGrp="1" noChangeArrowheads="1"/>
          </p:cNvSpPr>
          <p:nvPr>
            <p:ph type="body" idx="1"/>
          </p:nvPr>
        </p:nvSpPr>
        <p:spPr/>
        <p:txBody>
          <a:bodyPr/>
          <a:lstStyle/>
          <a:p>
            <a:endParaRPr lang="he-IL"/>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E5A3AE8-83DB-4C55-B4CF-647C7E98B791}" type="slidenum">
              <a:rPr lang="he-IL"/>
              <a:pPr/>
              <a:t>34</a:t>
            </a:fld>
            <a:endParaRPr lang="en-US"/>
          </a:p>
        </p:txBody>
      </p:sp>
      <p:sp>
        <p:nvSpPr>
          <p:cNvPr id="754690" name="Rectangle 2"/>
          <p:cNvSpPr>
            <a:spLocks noGrp="1" noRot="1" noChangeAspect="1" noChangeArrowheads="1" noTextEdit="1"/>
          </p:cNvSpPr>
          <p:nvPr>
            <p:ph type="sldImg"/>
          </p:nvPr>
        </p:nvSpPr>
        <p:spPr>
          <a:ln/>
        </p:spPr>
      </p:sp>
      <p:sp>
        <p:nvSpPr>
          <p:cNvPr id="754691" name="Rectangle 3"/>
          <p:cNvSpPr>
            <a:spLocks noGrp="1" noChangeArrowheads="1"/>
          </p:cNvSpPr>
          <p:nvPr>
            <p:ph type="body" idx="1"/>
          </p:nvPr>
        </p:nvSpPr>
        <p:spPr/>
        <p:txBody>
          <a:bodyPr/>
          <a:lstStyle/>
          <a:p>
            <a:endParaRPr lang="he-IL"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he-IL" dirty="0"/>
          </a:p>
        </p:txBody>
      </p:sp>
      <p:sp>
        <p:nvSpPr>
          <p:cNvPr id="4" name="Slide Number Placeholder 3"/>
          <p:cNvSpPr>
            <a:spLocks noGrp="1"/>
          </p:cNvSpPr>
          <p:nvPr>
            <p:ph type="sldNum" sz="quarter" idx="10"/>
          </p:nvPr>
        </p:nvSpPr>
        <p:spPr/>
        <p:txBody>
          <a:bodyPr/>
          <a:lstStyle/>
          <a:p>
            <a:fld id="{0D6B5655-4001-4087-8198-E2FDC14942A8}" type="slidenum">
              <a:rPr lang="he-IL" smtClean="0"/>
              <a:t>35</a:t>
            </a:fld>
            <a:endParaRPr lang="he-IL"/>
          </a:p>
        </p:txBody>
      </p:sp>
    </p:spTree>
    <p:extLst>
      <p:ext uri="{BB962C8B-B14F-4D97-AF65-F5344CB8AC3E}">
        <p14:creationId xmlns:p14="http://schemas.microsoft.com/office/powerpoint/2010/main" val="33555024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DA9EA79-114F-4DE8-9D02-6EA7EEFFE270}" type="slidenum">
              <a:rPr lang="ar-SA"/>
              <a:pPr/>
              <a:t>15</a:t>
            </a:fld>
            <a:endParaRPr lang="en-US"/>
          </a:p>
        </p:txBody>
      </p:sp>
      <p:sp>
        <p:nvSpPr>
          <p:cNvPr id="166914" name="Rectangle 2"/>
          <p:cNvSpPr>
            <a:spLocks noGrp="1" noRot="1" noChangeAspect="1" noChangeArrowheads="1" noTextEdit="1"/>
          </p:cNvSpPr>
          <p:nvPr>
            <p:ph type="sldImg"/>
          </p:nvPr>
        </p:nvSpPr>
        <p:spPr>
          <a:ln/>
        </p:spPr>
      </p:sp>
      <p:sp>
        <p:nvSpPr>
          <p:cNvPr id="166915" name="Rectangle 3"/>
          <p:cNvSpPr>
            <a:spLocks noGrp="1" noChangeArrowheads="1"/>
          </p:cNvSpPr>
          <p:nvPr>
            <p:ph type="body" idx="1"/>
          </p:nvPr>
        </p:nvSpPr>
        <p:spPr/>
        <p:txBody>
          <a:bodyPr/>
          <a:lstStyle/>
          <a:p>
            <a:endParaRPr lang="he-IL"/>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670CAA0-4AD3-455B-886C-5783D31DD826}" type="slidenum">
              <a:rPr lang="he-IL"/>
              <a:pPr/>
              <a:t>36</a:t>
            </a:fld>
            <a:endParaRPr lang="en-US"/>
          </a:p>
        </p:txBody>
      </p:sp>
      <p:sp>
        <p:nvSpPr>
          <p:cNvPr id="759810" name="Rectangle 2"/>
          <p:cNvSpPr>
            <a:spLocks noGrp="1" noRot="1" noChangeAspect="1" noChangeArrowheads="1" noTextEdit="1"/>
          </p:cNvSpPr>
          <p:nvPr>
            <p:ph type="sldImg"/>
          </p:nvPr>
        </p:nvSpPr>
        <p:spPr>
          <a:ln/>
        </p:spPr>
      </p:sp>
      <p:sp>
        <p:nvSpPr>
          <p:cNvPr id="759811" name="Rectangle 3"/>
          <p:cNvSpPr>
            <a:spLocks noGrp="1" noChangeArrowheads="1"/>
          </p:cNvSpPr>
          <p:nvPr>
            <p:ph type="body" idx="1"/>
          </p:nvPr>
        </p:nvSpPr>
        <p:spPr/>
        <p:txBody>
          <a:bodyPr/>
          <a:lstStyle/>
          <a:p>
            <a:endParaRPr lang="he-IL"/>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670CAA0-4AD3-455B-886C-5783D31DD826}" type="slidenum">
              <a:rPr lang="he-IL"/>
              <a:pPr/>
              <a:t>37</a:t>
            </a:fld>
            <a:endParaRPr lang="en-US"/>
          </a:p>
        </p:txBody>
      </p:sp>
      <p:sp>
        <p:nvSpPr>
          <p:cNvPr id="759810" name="Rectangle 2"/>
          <p:cNvSpPr>
            <a:spLocks noGrp="1" noRot="1" noChangeAspect="1" noChangeArrowheads="1" noTextEdit="1"/>
          </p:cNvSpPr>
          <p:nvPr>
            <p:ph type="sldImg"/>
          </p:nvPr>
        </p:nvSpPr>
        <p:spPr>
          <a:ln/>
        </p:spPr>
      </p:sp>
      <p:sp>
        <p:nvSpPr>
          <p:cNvPr id="759811" name="Rectangle 3"/>
          <p:cNvSpPr>
            <a:spLocks noGrp="1" noChangeArrowheads="1"/>
          </p:cNvSpPr>
          <p:nvPr>
            <p:ph type="body" idx="1"/>
          </p:nvPr>
        </p:nvSpPr>
        <p:spPr/>
        <p:txBody>
          <a:bodyPr/>
          <a:lstStyle/>
          <a:p>
            <a:endParaRPr lang="he-IL"/>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670CAA0-4AD3-455B-886C-5783D31DD826}" type="slidenum">
              <a:rPr lang="he-IL"/>
              <a:pPr/>
              <a:t>38</a:t>
            </a:fld>
            <a:endParaRPr lang="en-US"/>
          </a:p>
        </p:txBody>
      </p:sp>
      <p:sp>
        <p:nvSpPr>
          <p:cNvPr id="759810" name="Rectangle 2"/>
          <p:cNvSpPr>
            <a:spLocks noGrp="1" noRot="1" noChangeAspect="1" noChangeArrowheads="1" noTextEdit="1"/>
          </p:cNvSpPr>
          <p:nvPr>
            <p:ph type="sldImg"/>
          </p:nvPr>
        </p:nvSpPr>
        <p:spPr>
          <a:ln/>
        </p:spPr>
      </p:sp>
      <p:sp>
        <p:nvSpPr>
          <p:cNvPr id="759811" name="Rectangle 3"/>
          <p:cNvSpPr>
            <a:spLocks noGrp="1" noChangeArrowheads="1"/>
          </p:cNvSpPr>
          <p:nvPr>
            <p:ph type="body" idx="1"/>
          </p:nvPr>
        </p:nvSpPr>
        <p:spPr/>
        <p:txBody>
          <a:bodyPr/>
          <a:lstStyle/>
          <a:p>
            <a:endParaRPr lang="he-IL"/>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670CAA0-4AD3-455B-886C-5783D31DD826}" type="slidenum">
              <a:rPr lang="he-IL"/>
              <a:pPr/>
              <a:t>39</a:t>
            </a:fld>
            <a:endParaRPr lang="en-US"/>
          </a:p>
        </p:txBody>
      </p:sp>
      <p:sp>
        <p:nvSpPr>
          <p:cNvPr id="759810" name="Rectangle 2"/>
          <p:cNvSpPr>
            <a:spLocks noGrp="1" noRot="1" noChangeAspect="1" noChangeArrowheads="1" noTextEdit="1"/>
          </p:cNvSpPr>
          <p:nvPr>
            <p:ph type="sldImg"/>
          </p:nvPr>
        </p:nvSpPr>
        <p:spPr>
          <a:ln/>
        </p:spPr>
      </p:sp>
      <p:sp>
        <p:nvSpPr>
          <p:cNvPr id="759811" name="Rectangle 3"/>
          <p:cNvSpPr>
            <a:spLocks noGrp="1" noChangeArrowheads="1"/>
          </p:cNvSpPr>
          <p:nvPr>
            <p:ph type="body" idx="1"/>
          </p:nvPr>
        </p:nvSpPr>
        <p:spPr/>
        <p:txBody>
          <a:bodyPr/>
          <a:lstStyle/>
          <a:p>
            <a:endParaRPr lang="he-IL"/>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670CAA0-4AD3-455B-886C-5783D31DD826}" type="slidenum">
              <a:rPr lang="he-IL"/>
              <a:pPr/>
              <a:t>42</a:t>
            </a:fld>
            <a:endParaRPr lang="en-US"/>
          </a:p>
        </p:txBody>
      </p:sp>
      <p:sp>
        <p:nvSpPr>
          <p:cNvPr id="759810" name="Rectangle 2"/>
          <p:cNvSpPr>
            <a:spLocks noGrp="1" noRot="1" noChangeAspect="1" noChangeArrowheads="1" noTextEdit="1"/>
          </p:cNvSpPr>
          <p:nvPr>
            <p:ph type="sldImg"/>
          </p:nvPr>
        </p:nvSpPr>
        <p:spPr>
          <a:ln/>
        </p:spPr>
      </p:sp>
      <p:sp>
        <p:nvSpPr>
          <p:cNvPr id="759811" name="Rectangle 3"/>
          <p:cNvSpPr>
            <a:spLocks noGrp="1" noChangeArrowheads="1"/>
          </p:cNvSpPr>
          <p:nvPr>
            <p:ph type="body" idx="1"/>
          </p:nvPr>
        </p:nvSpPr>
        <p:spPr/>
        <p:txBody>
          <a:bodyPr/>
          <a:lstStyle/>
          <a:p>
            <a:endParaRPr lang="he-IL"/>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670CAA0-4AD3-455B-886C-5783D31DD826}" type="slidenum">
              <a:rPr lang="he-IL"/>
              <a:pPr/>
              <a:t>44</a:t>
            </a:fld>
            <a:endParaRPr lang="en-US"/>
          </a:p>
        </p:txBody>
      </p:sp>
      <p:sp>
        <p:nvSpPr>
          <p:cNvPr id="759810" name="Rectangle 2"/>
          <p:cNvSpPr>
            <a:spLocks noGrp="1" noRot="1" noChangeAspect="1" noChangeArrowheads="1" noTextEdit="1"/>
          </p:cNvSpPr>
          <p:nvPr>
            <p:ph type="sldImg"/>
          </p:nvPr>
        </p:nvSpPr>
        <p:spPr>
          <a:ln/>
        </p:spPr>
      </p:sp>
      <p:sp>
        <p:nvSpPr>
          <p:cNvPr id="759811" name="Rectangle 3"/>
          <p:cNvSpPr>
            <a:spLocks noGrp="1" noChangeArrowheads="1"/>
          </p:cNvSpPr>
          <p:nvPr>
            <p:ph type="body" idx="1"/>
          </p:nvPr>
        </p:nvSpPr>
        <p:spPr/>
        <p:txBody>
          <a:bodyPr/>
          <a:lstStyle/>
          <a:p>
            <a:endParaRPr lang="he-IL"/>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670CAA0-4AD3-455B-886C-5783D31DD826}" type="slidenum">
              <a:rPr lang="he-IL"/>
              <a:pPr/>
              <a:t>45</a:t>
            </a:fld>
            <a:endParaRPr lang="en-US"/>
          </a:p>
        </p:txBody>
      </p:sp>
      <p:sp>
        <p:nvSpPr>
          <p:cNvPr id="759810" name="Rectangle 2"/>
          <p:cNvSpPr>
            <a:spLocks noGrp="1" noRot="1" noChangeAspect="1" noChangeArrowheads="1" noTextEdit="1"/>
          </p:cNvSpPr>
          <p:nvPr>
            <p:ph type="sldImg"/>
          </p:nvPr>
        </p:nvSpPr>
        <p:spPr>
          <a:ln/>
        </p:spPr>
      </p:sp>
      <p:sp>
        <p:nvSpPr>
          <p:cNvPr id="759811" name="Rectangle 3"/>
          <p:cNvSpPr>
            <a:spLocks noGrp="1" noChangeArrowheads="1"/>
          </p:cNvSpPr>
          <p:nvPr>
            <p:ph type="body" idx="1"/>
          </p:nvPr>
        </p:nvSpPr>
        <p:spPr/>
        <p:txBody>
          <a:bodyPr/>
          <a:lstStyle/>
          <a:p>
            <a:endParaRPr lang="he-IL"/>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670CAA0-4AD3-455B-886C-5783D31DD826}" type="slidenum">
              <a:rPr lang="he-IL"/>
              <a:pPr/>
              <a:t>46</a:t>
            </a:fld>
            <a:endParaRPr lang="en-US"/>
          </a:p>
        </p:txBody>
      </p:sp>
      <p:sp>
        <p:nvSpPr>
          <p:cNvPr id="759810" name="Rectangle 2"/>
          <p:cNvSpPr>
            <a:spLocks noGrp="1" noRot="1" noChangeAspect="1" noChangeArrowheads="1" noTextEdit="1"/>
          </p:cNvSpPr>
          <p:nvPr>
            <p:ph type="sldImg"/>
          </p:nvPr>
        </p:nvSpPr>
        <p:spPr>
          <a:ln/>
        </p:spPr>
      </p:sp>
      <p:sp>
        <p:nvSpPr>
          <p:cNvPr id="759811" name="Rectangle 3"/>
          <p:cNvSpPr>
            <a:spLocks noGrp="1" noChangeArrowheads="1"/>
          </p:cNvSpPr>
          <p:nvPr>
            <p:ph type="body" idx="1"/>
          </p:nvPr>
        </p:nvSpPr>
        <p:spPr/>
        <p:txBody>
          <a:bodyPr/>
          <a:lstStyle/>
          <a:p>
            <a:endParaRPr lang="he-IL"/>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670CAA0-4AD3-455B-886C-5783D31DD826}" type="slidenum">
              <a:rPr lang="he-IL"/>
              <a:pPr/>
              <a:t>47</a:t>
            </a:fld>
            <a:endParaRPr lang="en-US"/>
          </a:p>
        </p:txBody>
      </p:sp>
      <p:sp>
        <p:nvSpPr>
          <p:cNvPr id="759810" name="Rectangle 2"/>
          <p:cNvSpPr>
            <a:spLocks noGrp="1" noRot="1" noChangeAspect="1" noChangeArrowheads="1" noTextEdit="1"/>
          </p:cNvSpPr>
          <p:nvPr>
            <p:ph type="sldImg"/>
          </p:nvPr>
        </p:nvSpPr>
        <p:spPr>
          <a:ln/>
        </p:spPr>
      </p:sp>
      <p:sp>
        <p:nvSpPr>
          <p:cNvPr id="759811" name="Rectangle 3"/>
          <p:cNvSpPr>
            <a:spLocks noGrp="1" noChangeArrowheads="1"/>
          </p:cNvSpPr>
          <p:nvPr>
            <p:ph type="body" idx="1"/>
          </p:nvPr>
        </p:nvSpPr>
        <p:spPr/>
        <p:txBody>
          <a:bodyPr/>
          <a:lstStyle/>
          <a:p>
            <a:endParaRPr lang="he-IL"/>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670CAA0-4AD3-455B-886C-5783D31DD826}" type="slidenum">
              <a:rPr lang="he-IL"/>
              <a:pPr/>
              <a:t>48</a:t>
            </a:fld>
            <a:endParaRPr lang="en-US"/>
          </a:p>
        </p:txBody>
      </p:sp>
      <p:sp>
        <p:nvSpPr>
          <p:cNvPr id="759810" name="Rectangle 2"/>
          <p:cNvSpPr>
            <a:spLocks noGrp="1" noRot="1" noChangeAspect="1" noChangeArrowheads="1" noTextEdit="1"/>
          </p:cNvSpPr>
          <p:nvPr>
            <p:ph type="sldImg"/>
          </p:nvPr>
        </p:nvSpPr>
        <p:spPr>
          <a:ln/>
        </p:spPr>
      </p:sp>
      <p:sp>
        <p:nvSpPr>
          <p:cNvPr id="759811" name="Rectangle 3"/>
          <p:cNvSpPr>
            <a:spLocks noGrp="1" noChangeArrowheads="1"/>
          </p:cNvSpPr>
          <p:nvPr>
            <p:ph type="body" idx="1"/>
          </p:nvPr>
        </p:nvSpPr>
        <p:spPr/>
        <p:txBody>
          <a:bodyPr/>
          <a:lstStyle/>
          <a:p>
            <a:endParaRPr lang="he-IL"/>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DA9EA79-114F-4DE8-9D02-6EA7EEFFE270}" type="slidenum">
              <a:rPr lang="ar-SA"/>
              <a:pPr/>
              <a:t>16</a:t>
            </a:fld>
            <a:endParaRPr lang="en-US"/>
          </a:p>
        </p:txBody>
      </p:sp>
      <p:sp>
        <p:nvSpPr>
          <p:cNvPr id="166914" name="Rectangle 2"/>
          <p:cNvSpPr>
            <a:spLocks noGrp="1" noRot="1" noChangeAspect="1" noChangeArrowheads="1" noTextEdit="1"/>
          </p:cNvSpPr>
          <p:nvPr>
            <p:ph type="sldImg"/>
          </p:nvPr>
        </p:nvSpPr>
        <p:spPr>
          <a:ln/>
        </p:spPr>
      </p:sp>
      <p:sp>
        <p:nvSpPr>
          <p:cNvPr id="166915" name="Rectangle 3"/>
          <p:cNvSpPr>
            <a:spLocks noGrp="1" noChangeArrowheads="1"/>
          </p:cNvSpPr>
          <p:nvPr>
            <p:ph type="body" idx="1"/>
          </p:nvPr>
        </p:nvSpPr>
        <p:spPr/>
        <p:txBody>
          <a:bodyPr/>
          <a:lstStyle/>
          <a:p>
            <a:endParaRPr lang="he-IL"/>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he-IL" dirty="0"/>
          </a:p>
        </p:txBody>
      </p:sp>
      <p:sp>
        <p:nvSpPr>
          <p:cNvPr id="4" name="Slide Number Placeholder 3"/>
          <p:cNvSpPr>
            <a:spLocks noGrp="1"/>
          </p:cNvSpPr>
          <p:nvPr>
            <p:ph type="sldNum" sz="quarter" idx="10"/>
          </p:nvPr>
        </p:nvSpPr>
        <p:spPr/>
        <p:txBody>
          <a:bodyPr/>
          <a:lstStyle/>
          <a:p>
            <a:fld id="{0D6B5655-4001-4087-8198-E2FDC14942A8}" type="slidenum">
              <a:rPr lang="he-IL" smtClean="0"/>
              <a:t>49</a:t>
            </a:fld>
            <a:endParaRPr lang="he-IL"/>
          </a:p>
        </p:txBody>
      </p:sp>
    </p:spTree>
    <p:extLst>
      <p:ext uri="{BB962C8B-B14F-4D97-AF65-F5344CB8AC3E}">
        <p14:creationId xmlns:p14="http://schemas.microsoft.com/office/powerpoint/2010/main" val="24976731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70782D0-476C-4C89-BCCC-6F55B8353C38}" type="slidenum">
              <a:rPr lang="he-IL"/>
              <a:pPr/>
              <a:t>51</a:t>
            </a:fld>
            <a:endParaRPr lang="en-AU"/>
          </a:p>
        </p:txBody>
      </p:sp>
      <p:sp>
        <p:nvSpPr>
          <p:cNvPr id="439298" name="Rectangle 2"/>
          <p:cNvSpPr>
            <a:spLocks noGrp="1" noRot="1" noChangeAspect="1" noChangeArrowheads="1" noTextEdit="1"/>
          </p:cNvSpPr>
          <p:nvPr>
            <p:ph type="sldImg"/>
          </p:nvPr>
        </p:nvSpPr>
        <p:spPr>
          <a:xfrm>
            <a:off x="1150938" y="692150"/>
            <a:ext cx="4556125" cy="3416300"/>
          </a:xfrm>
          <a:ln/>
        </p:spPr>
      </p:sp>
      <p:sp>
        <p:nvSpPr>
          <p:cNvPr id="4392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03B1F3C-B1CD-4C01-9434-E9EE14469481}" type="slidenum">
              <a:rPr lang="he-IL"/>
              <a:pPr/>
              <a:t>52</a:t>
            </a:fld>
            <a:endParaRPr lang="en-AU"/>
          </a:p>
        </p:txBody>
      </p:sp>
      <p:sp>
        <p:nvSpPr>
          <p:cNvPr id="441346" name="Rectangle 2"/>
          <p:cNvSpPr>
            <a:spLocks noGrp="1" noRot="1" noChangeAspect="1" noChangeArrowheads="1" noTextEdit="1"/>
          </p:cNvSpPr>
          <p:nvPr>
            <p:ph type="sldImg"/>
          </p:nvPr>
        </p:nvSpPr>
        <p:spPr>
          <a:xfrm>
            <a:off x="1150938" y="692150"/>
            <a:ext cx="4556125" cy="3416300"/>
          </a:xfrm>
          <a:ln/>
        </p:spPr>
      </p:sp>
      <p:sp>
        <p:nvSpPr>
          <p:cNvPr id="4413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162DBC6-2155-4008-95F2-65D1BB9162B7}" type="slidenum">
              <a:rPr lang="he-IL"/>
              <a:pPr/>
              <a:t>53</a:t>
            </a:fld>
            <a:endParaRPr lang="en-AU"/>
          </a:p>
        </p:txBody>
      </p:sp>
      <p:sp>
        <p:nvSpPr>
          <p:cNvPr id="443394" name="Rectangle 2"/>
          <p:cNvSpPr>
            <a:spLocks noGrp="1" noRot="1" noChangeAspect="1" noChangeArrowheads="1" noTextEdit="1"/>
          </p:cNvSpPr>
          <p:nvPr>
            <p:ph type="sldImg"/>
          </p:nvPr>
        </p:nvSpPr>
        <p:spPr>
          <a:xfrm>
            <a:off x="1150938" y="692150"/>
            <a:ext cx="4556125" cy="3416300"/>
          </a:xfrm>
          <a:ln/>
        </p:spPr>
      </p:sp>
      <p:sp>
        <p:nvSpPr>
          <p:cNvPr id="4433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F151A57-AFDE-41FF-8294-EB0BE8A136FB}" type="slidenum">
              <a:rPr lang="he-IL"/>
              <a:pPr/>
              <a:t>54</a:t>
            </a:fld>
            <a:endParaRPr lang="en-AU"/>
          </a:p>
        </p:txBody>
      </p:sp>
      <p:sp>
        <p:nvSpPr>
          <p:cNvPr id="445442" name="Rectangle 2"/>
          <p:cNvSpPr>
            <a:spLocks noGrp="1" noRot="1" noChangeAspect="1" noChangeArrowheads="1" noTextEdit="1"/>
          </p:cNvSpPr>
          <p:nvPr>
            <p:ph type="sldImg"/>
          </p:nvPr>
        </p:nvSpPr>
        <p:spPr>
          <a:xfrm>
            <a:off x="1150938" y="692150"/>
            <a:ext cx="4556125" cy="3416300"/>
          </a:xfrm>
          <a:ln/>
        </p:spPr>
      </p:sp>
      <p:sp>
        <p:nvSpPr>
          <p:cNvPr id="4454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33D34EC-FC3B-4F58-A5B0-B372E1B9921D}" type="slidenum">
              <a:rPr lang="he-IL"/>
              <a:pPr/>
              <a:t>55</a:t>
            </a:fld>
            <a:endParaRPr lang="en-AU"/>
          </a:p>
        </p:txBody>
      </p:sp>
      <p:sp>
        <p:nvSpPr>
          <p:cNvPr id="447490" name="Rectangle 2"/>
          <p:cNvSpPr>
            <a:spLocks noGrp="1" noRot="1" noChangeAspect="1" noChangeArrowheads="1" noTextEdit="1"/>
          </p:cNvSpPr>
          <p:nvPr>
            <p:ph type="sldImg"/>
          </p:nvPr>
        </p:nvSpPr>
        <p:spPr>
          <a:xfrm>
            <a:off x="1150938" y="692150"/>
            <a:ext cx="4556125" cy="3416300"/>
          </a:xfrm>
          <a:ln/>
        </p:spPr>
      </p:sp>
      <p:sp>
        <p:nvSpPr>
          <p:cNvPr id="4474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BF4860C-5862-4DCE-8E64-046D4411AE36}" type="slidenum">
              <a:rPr lang="en-US"/>
              <a:pPr/>
              <a:t>57</a:t>
            </a:fld>
            <a:endParaRPr lang="en-US"/>
          </a:p>
        </p:txBody>
      </p:sp>
      <p:sp>
        <p:nvSpPr>
          <p:cNvPr id="41986" name="Rectangle 2"/>
          <p:cNvSpPr>
            <a:spLocks noGrp="1" noRot="1" noChangeAspect="1" noChangeArrowheads="1" noTextEdit="1"/>
          </p:cNvSpPr>
          <p:nvPr>
            <p:ph type="sldImg"/>
          </p:nvPr>
        </p:nvSpPr>
        <p:spPr>
          <a:ln/>
        </p:spPr>
      </p:sp>
      <p:sp>
        <p:nvSpPr>
          <p:cNvPr id="41987" name="Rectangle 3"/>
          <p:cNvSpPr>
            <a:spLocks noGrp="1" noChangeArrowheads="1"/>
          </p:cNvSpPr>
          <p:nvPr>
            <p:ph type="body" idx="1"/>
          </p:nvPr>
        </p:nvSpPr>
        <p:spPr>
          <a:xfrm>
            <a:off x="912813" y="4343400"/>
            <a:ext cx="5032375" cy="4114800"/>
          </a:xfrm>
        </p:spPr>
        <p:txBody>
          <a:bodyPr/>
          <a:lstStyle/>
          <a:p>
            <a:endParaRPr lang="he-IL"/>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693F6A8-DC9F-49F0-8B63-AE6B837A6F64}" type="slidenum">
              <a:rPr lang="en-US"/>
              <a:pPr/>
              <a:t>59</a:t>
            </a:fld>
            <a:endParaRPr lang="en-US"/>
          </a:p>
        </p:txBody>
      </p:sp>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he-IL"/>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D0BD61C-40BD-4A4D-83E0-9E9A2DCD171F}" type="slidenum">
              <a:rPr lang="en-US"/>
              <a:pPr/>
              <a:t>60</a:t>
            </a:fld>
            <a:endParaRPr lang="en-US"/>
          </a:p>
        </p:txBody>
      </p:sp>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p:txBody>
          <a:bodyPr/>
          <a:lstStyle/>
          <a:p>
            <a:endParaRPr lang="he-IL"/>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39E199E-654B-40EE-BB39-1E7D56C4A90A}" type="slidenum">
              <a:rPr lang="en-US"/>
              <a:pPr/>
              <a:t>61</a:t>
            </a:fld>
            <a:endParaRPr lang="en-US"/>
          </a:p>
        </p:txBody>
      </p:sp>
      <p:sp>
        <p:nvSpPr>
          <p:cNvPr id="191490" name="Rectangle 2"/>
          <p:cNvSpPr>
            <a:spLocks noGrp="1" noRot="1" noChangeAspect="1" noChangeArrowheads="1" noTextEdit="1"/>
          </p:cNvSpPr>
          <p:nvPr>
            <p:ph type="sldImg"/>
          </p:nvPr>
        </p:nvSpPr>
        <p:spPr>
          <a:ln/>
        </p:spPr>
      </p:sp>
      <p:sp>
        <p:nvSpPr>
          <p:cNvPr id="191491" name="Rectangle 3"/>
          <p:cNvSpPr>
            <a:spLocks noGrp="1" noChangeArrowheads="1"/>
          </p:cNvSpPr>
          <p:nvPr>
            <p:ph type="body" idx="1"/>
          </p:nvPr>
        </p:nvSpPr>
        <p:spPr/>
        <p:txBody>
          <a:bodyPr/>
          <a:lstStyle/>
          <a:p>
            <a:endParaRPr lang="he-IL"/>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DA9EA79-114F-4DE8-9D02-6EA7EEFFE270}" type="slidenum">
              <a:rPr lang="ar-SA"/>
              <a:pPr/>
              <a:t>18</a:t>
            </a:fld>
            <a:endParaRPr lang="en-US"/>
          </a:p>
        </p:txBody>
      </p:sp>
      <p:sp>
        <p:nvSpPr>
          <p:cNvPr id="166914" name="Rectangle 2"/>
          <p:cNvSpPr>
            <a:spLocks noGrp="1" noRot="1" noChangeAspect="1" noChangeArrowheads="1" noTextEdit="1"/>
          </p:cNvSpPr>
          <p:nvPr>
            <p:ph type="sldImg"/>
          </p:nvPr>
        </p:nvSpPr>
        <p:spPr>
          <a:ln/>
        </p:spPr>
      </p:sp>
      <p:sp>
        <p:nvSpPr>
          <p:cNvPr id="166915" name="Rectangle 3"/>
          <p:cNvSpPr>
            <a:spLocks noGrp="1" noChangeArrowheads="1"/>
          </p:cNvSpPr>
          <p:nvPr>
            <p:ph type="body" idx="1"/>
          </p:nvPr>
        </p:nvSpPr>
        <p:spPr/>
        <p:txBody>
          <a:bodyPr/>
          <a:lstStyle/>
          <a:p>
            <a:endParaRPr lang="he-IL"/>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23A2C6C-AE1A-4561-B7C2-7AF3FF6FC51C}" type="slidenum">
              <a:rPr lang="en-US"/>
              <a:pPr/>
              <a:t>69</a:t>
            </a:fld>
            <a:endParaRPr lang="en-US"/>
          </a:p>
        </p:txBody>
      </p:sp>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p:txBody>
          <a:bodyPr/>
          <a:lstStyle/>
          <a:p>
            <a:endParaRPr lang="he-IL"/>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9920128-9032-493A-AB59-159CA32CF868}" type="slidenum">
              <a:rPr lang="en-US"/>
              <a:pPr/>
              <a:t>70</a:t>
            </a:fld>
            <a:endParaRPr lang="en-US"/>
          </a:p>
        </p:txBody>
      </p:sp>
      <p:sp>
        <p:nvSpPr>
          <p:cNvPr id="70658" name="Rectangle 2"/>
          <p:cNvSpPr>
            <a:spLocks noGrp="1" noRot="1" noChangeAspect="1" noChangeArrowheads="1" noTextEdit="1"/>
          </p:cNvSpPr>
          <p:nvPr>
            <p:ph type="sldImg"/>
          </p:nvPr>
        </p:nvSpPr>
        <p:spPr>
          <a:ln/>
        </p:spPr>
      </p:sp>
      <p:sp>
        <p:nvSpPr>
          <p:cNvPr id="70659" name="Rectangle 3"/>
          <p:cNvSpPr>
            <a:spLocks noGrp="1" noChangeArrowheads="1"/>
          </p:cNvSpPr>
          <p:nvPr>
            <p:ph type="body" idx="1"/>
          </p:nvPr>
        </p:nvSpPr>
        <p:spPr/>
        <p:txBody>
          <a:bodyPr/>
          <a:lstStyle/>
          <a:p>
            <a:endParaRPr lang="he-IL"/>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670CAA0-4AD3-455B-886C-5783D31DD826}" type="slidenum">
              <a:rPr lang="he-IL"/>
              <a:pPr/>
              <a:t>72</a:t>
            </a:fld>
            <a:endParaRPr lang="en-US"/>
          </a:p>
        </p:txBody>
      </p:sp>
      <p:sp>
        <p:nvSpPr>
          <p:cNvPr id="759810" name="Rectangle 2"/>
          <p:cNvSpPr>
            <a:spLocks noGrp="1" noRot="1" noChangeAspect="1" noChangeArrowheads="1" noTextEdit="1"/>
          </p:cNvSpPr>
          <p:nvPr>
            <p:ph type="sldImg"/>
          </p:nvPr>
        </p:nvSpPr>
        <p:spPr>
          <a:ln/>
        </p:spPr>
      </p:sp>
      <p:sp>
        <p:nvSpPr>
          <p:cNvPr id="759811" name="Rectangle 3"/>
          <p:cNvSpPr>
            <a:spLocks noGrp="1" noChangeArrowheads="1"/>
          </p:cNvSpPr>
          <p:nvPr>
            <p:ph type="body" idx="1"/>
          </p:nvPr>
        </p:nvSpPr>
        <p:spPr/>
        <p:txBody>
          <a:bodyPr/>
          <a:lstStyle/>
          <a:p>
            <a:endParaRPr lang="he-IL"/>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670CAA0-4AD3-455B-886C-5783D31DD826}" type="slidenum">
              <a:rPr lang="he-IL"/>
              <a:pPr/>
              <a:t>73</a:t>
            </a:fld>
            <a:endParaRPr lang="en-US"/>
          </a:p>
        </p:txBody>
      </p:sp>
      <p:sp>
        <p:nvSpPr>
          <p:cNvPr id="759810" name="Rectangle 2"/>
          <p:cNvSpPr>
            <a:spLocks noGrp="1" noRot="1" noChangeAspect="1" noChangeArrowheads="1" noTextEdit="1"/>
          </p:cNvSpPr>
          <p:nvPr>
            <p:ph type="sldImg"/>
          </p:nvPr>
        </p:nvSpPr>
        <p:spPr>
          <a:ln/>
        </p:spPr>
      </p:sp>
      <p:sp>
        <p:nvSpPr>
          <p:cNvPr id="759811" name="Rectangle 3"/>
          <p:cNvSpPr>
            <a:spLocks noGrp="1" noChangeArrowheads="1"/>
          </p:cNvSpPr>
          <p:nvPr>
            <p:ph type="body" idx="1"/>
          </p:nvPr>
        </p:nvSpPr>
        <p:spPr/>
        <p:txBody>
          <a:bodyPr/>
          <a:lstStyle/>
          <a:p>
            <a:endParaRPr lang="he-IL"/>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670CAA0-4AD3-455B-886C-5783D31DD826}" type="slidenum">
              <a:rPr lang="he-IL"/>
              <a:pPr/>
              <a:t>74</a:t>
            </a:fld>
            <a:endParaRPr lang="en-US"/>
          </a:p>
        </p:txBody>
      </p:sp>
      <p:sp>
        <p:nvSpPr>
          <p:cNvPr id="759810" name="Rectangle 2"/>
          <p:cNvSpPr>
            <a:spLocks noGrp="1" noRot="1" noChangeAspect="1" noChangeArrowheads="1" noTextEdit="1"/>
          </p:cNvSpPr>
          <p:nvPr>
            <p:ph type="sldImg"/>
          </p:nvPr>
        </p:nvSpPr>
        <p:spPr>
          <a:ln/>
        </p:spPr>
      </p:sp>
      <p:sp>
        <p:nvSpPr>
          <p:cNvPr id="759811" name="Rectangle 3"/>
          <p:cNvSpPr>
            <a:spLocks noGrp="1" noChangeArrowheads="1"/>
          </p:cNvSpPr>
          <p:nvPr>
            <p:ph type="body" idx="1"/>
          </p:nvPr>
        </p:nvSpPr>
        <p:spPr/>
        <p:txBody>
          <a:bodyPr/>
          <a:lstStyle/>
          <a:p>
            <a:endParaRPr lang="he-IL"/>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670CAA0-4AD3-455B-886C-5783D31DD826}" type="slidenum">
              <a:rPr lang="he-IL"/>
              <a:pPr/>
              <a:t>75</a:t>
            </a:fld>
            <a:endParaRPr lang="en-US"/>
          </a:p>
        </p:txBody>
      </p:sp>
      <p:sp>
        <p:nvSpPr>
          <p:cNvPr id="759810" name="Rectangle 2"/>
          <p:cNvSpPr>
            <a:spLocks noGrp="1" noRot="1" noChangeAspect="1" noChangeArrowheads="1" noTextEdit="1"/>
          </p:cNvSpPr>
          <p:nvPr>
            <p:ph type="sldImg"/>
          </p:nvPr>
        </p:nvSpPr>
        <p:spPr>
          <a:ln/>
        </p:spPr>
      </p:sp>
      <p:sp>
        <p:nvSpPr>
          <p:cNvPr id="759811" name="Rectangle 3"/>
          <p:cNvSpPr>
            <a:spLocks noGrp="1" noChangeArrowheads="1"/>
          </p:cNvSpPr>
          <p:nvPr>
            <p:ph type="body" idx="1"/>
          </p:nvPr>
        </p:nvSpPr>
        <p:spPr/>
        <p:txBody>
          <a:bodyPr/>
          <a:lstStyle/>
          <a:p>
            <a:endParaRPr lang="he-IL"/>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E5A3AE8-83DB-4C55-B4CF-647C7E98B791}" type="slidenum">
              <a:rPr lang="he-IL"/>
              <a:pPr/>
              <a:t>21</a:t>
            </a:fld>
            <a:endParaRPr lang="en-US"/>
          </a:p>
        </p:txBody>
      </p:sp>
      <p:sp>
        <p:nvSpPr>
          <p:cNvPr id="754690" name="Rectangle 2"/>
          <p:cNvSpPr>
            <a:spLocks noGrp="1" noRot="1" noChangeAspect="1" noChangeArrowheads="1" noTextEdit="1"/>
          </p:cNvSpPr>
          <p:nvPr>
            <p:ph type="sldImg"/>
          </p:nvPr>
        </p:nvSpPr>
        <p:spPr>
          <a:ln/>
        </p:spPr>
      </p:sp>
      <p:sp>
        <p:nvSpPr>
          <p:cNvPr id="754691" name="Rectangle 3"/>
          <p:cNvSpPr>
            <a:spLocks noGrp="1" noChangeArrowheads="1"/>
          </p:cNvSpPr>
          <p:nvPr>
            <p:ph type="body" idx="1"/>
          </p:nvPr>
        </p:nvSpPr>
        <p:spPr/>
        <p:txBody>
          <a:bodyPr/>
          <a:lstStyle/>
          <a:p>
            <a:endParaRPr lang="he-IL"/>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E5A3AE8-83DB-4C55-B4CF-647C7E98B791}" type="slidenum">
              <a:rPr lang="he-IL"/>
              <a:pPr/>
              <a:t>22</a:t>
            </a:fld>
            <a:endParaRPr lang="en-US"/>
          </a:p>
        </p:txBody>
      </p:sp>
      <p:sp>
        <p:nvSpPr>
          <p:cNvPr id="754690" name="Rectangle 2"/>
          <p:cNvSpPr>
            <a:spLocks noGrp="1" noRot="1" noChangeAspect="1" noChangeArrowheads="1" noTextEdit="1"/>
          </p:cNvSpPr>
          <p:nvPr>
            <p:ph type="sldImg"/>
          </p:nvPr>
        </p:nvSpPr>
        <p:spPr>
          <a:ln/>
        </p:spPr>
      </p:sp>
      <p:sp>
        <p:nvSpPr>
          <p:cNvPr id="754691" name="Rectangle 3"/>
          <p:cNvSpPr>
            <a:spLocks noGrp="1" noChangeArrowheads="1"/>
          </p:cNvSpPr>
          <p:nvPr>
            <p:ph type="body" idx="1"/>
          </p:nvPr>
        </p:nvSpPr>
        <p:spPr/>
        <p:txBody>
          <a:bodyPr/>
          <a:lstStyle/>
          <a:p>
            <a:endParaRPr lang="he-IL"/>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E5A3AE8-83DB-4C55-B4CF-647C7E98B791}" type="slidenum">
              <a:rPr lang="he-IL"/>
              <a:pPr/>
              <a:t>23</a:t>
            </a:fld>
            <a:endParaRPr lang="en-US"/>
          </a:p>
        </p:txBody>
      </p:sp>
      <p:sp>
        <p:nvSpPr>
          <p:cNvPr id="754690" name="Rectangle 2"/>
          <p:cNvSpPr>
            <a:spLocks noGrp="1" noRot="1" noChangeAspect="1" noChangeArrowheads="1" noTextEdit="1"/>
          </p:cNvSpPr>
          <p:nvPr>
            <p:ph type="sldImg"/>
          </p:nvPr>
        </p:nvSpPr>
        <p:spPr>
          <a:ln/>
        </p:spPr>
      </p:sp>
      <p:sp>
        <p:nvSpPr>
          <p:cNvPr id="754691" name="Rectangle 3"/>
          <p:cNvSpPr>
            <a:spLocks noGrp="1" noChangeArrowheads="1"/>
          </p:cNvSpPr>
          <p:nvPr>
            <p:ph type="body" idx="1"/>
          </p:nvPr>
        </p:nvSpPr>
        <p:spPr/>
        <p:txBody>
          <a:bodyPr/>
          <a:lstStyle/>
          <a:p>
            <a:endParaRPr lang="he-IL"/>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E5A3AE8-83DB-4C55-B4CF-647C7E98B791}" type="slidenum">
              <a:rPr lang="he-IL"/>
              <a:pPr/>
              <a:t>24</a:t>
            </a:fld>
            <a:endParaRPr lang="en-US"/>
          </a:p>
        </p:txBody>
      </p:sp>
      <p:sp>
        <p:nvSpPr>
          <p:cNvPr id="754690" name="Rectangle 2"/>
          <p:cNvSpPr>
            <a:spLocks noGrp="1" noRot="1" noChangeAspect="1" noChangeArrowheads="1" noTextEdit="1"/>
          </p:cNvSpPr>
          <p:nvPr>
            <p:ph type="sldImg"/>
          </p:nvPr>
        </p:nvSpPr>
        <p:spPr>
          <a:ln/>
        </p:spPr>
      </p:sp>
      <p:sp>
        <p:nvSpPr>
          <p:cNvPr id="754691" name="Rectangle 3"/>
          <p:cNvSpPr>
            <a:spLocks noGrp="1" noChangeArrowheads="1"/>
          </p:cNvSpPr>
          <p:nvPr>
            <p:ph type="body" idx="1"/>
          </p:nvPr>
        </p:nvSpPr>
        <p:spPr/>
        <p:txBody>
          <a:bodyPr/>
          <a:lstStyle/>
          <a:p>
            <a:endParaRPr lang="he-IL"/>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E5A3AE8-83DB-4C55-B4CF-647C7E98B791}" type="slidenum">
              <a:rPr lang="he-IL"/>
              <a:pPr/>
              <a:t>25</a:t>
            </a:fld>
            <a:endParaRPr lang="en-US"/>
          </a:p>
        </p:txBody>
      </p:sp>
      <p:sp>
        <p:nvSpPr>
          <p:cNvPr id="754690" name="Rectangle 2"/>
          <p:cNvSpPr>
            <a:spLocks noGrp="1" noRot="1" noChangeAspect="1" noChangeArrowheads="1" noTextEdit="1"/>
          </p:cNvSpPr>
          <p:nvPr>
            <p:ph type="sldImg"/>
          </p:nvPr>
        </p:nvSpPr>
        <p:spPr>
          <a:ln/>
        </p:spPr>
      </p:sp>
      <p:sp>
        <p:nvSpPr>
          <p:cNvPr id="754691" name="Rectangle 3"/>
          <p:cNvSpPr>
            <a:spLocks noGrp="1" noChangeArrowheads="1"/>
          </p:cNvSpPr>
          <p:nvPr>
            <p:ph type="body" idx="1"/>
          </p:nvPr>
        </p:nvSpPr>
        <p:spPr/>
        <p:txBody>
          <a:bodyPr/>
          <a:lstStyle/>
          <a:p>
            <a:endParaRPr lang="he-IL"/>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1026" name="Picture 2" descr="C:\Users\jnsch\Desktop\O14ThemesHandoffs\WorkingFiles\FinalHanoff\Sketchbook\Cover.jpg"/>
          <p:cNvPicPr>
            <a:picLocks noChangeAspect="1" noChangeArrowheads="1"/>
          </p:cNvPicPr>
          <p:nvPr/>
        </p:nvPicPr>
        <p:blipFill>
          <a:blip r:embed="rId2">
            <a:duotone>
              <a:prstClr val="black"/>
              <a:schemeClr val="tx2">
                <a:tint val="45000"/>
                <a:satMod val="400000"/>
              </a:schemeClr>
            </a:duotone>
            <a:lum bright="2000"/>
          </a:blip>
          <a:srcRect/>
          <a:stretch>
            <a:fillRect/>
          </a:stretch>
        </p:blipFill>
        <p:spPr bwMode="auto">
          <a:xfrm>
            <a:off x="0" y="0"/>
            <a:ext cx="9144000" cy="6858000"/>
          </a:xfrm>
          <a:prstGeom prst="rect">
            <a:avLst/>
          </a:prstGeom>
          <a:noFill/>
        </p:spPr>
      </p:pic>
      <p:grpSp>
        <p:nvGrpSpPr>
          <p:cNvPr id="16" name="Group 15"/>
          <p:cNvGrpSpPr/>
          <p:nvPr/>
        </p:nvGrpSpPr>
        <p:grpSpPr>
          <a:xfrm rot="20533676">
            <a:off x="618027" y="3923015"/>
            <a:ext cx="2508736" cy="2527488"/>
            <a:chOff x="494947" y="417279"/>
            <a:chExt cx="2417578" cy="2421351"/>
          </a:xfrm>
        </p:grpSpPr>
        <p:sp>
          <p:nvSpPr>
            <p:cNvPr id="12" name="Freeform 11"/>
            <p:cNvSpPr/>
            <p:nvPr/>
          </p:nvSpPr>
          <p:spPr>
            <a:xfrm>
              <a:off x="494947" y="494484"/>
              <a:ext cx="2328384" cy="2344146"/>
            </a:xfrm>
            <a:custGeom>
              <a:avLst/>
              <a:gdLst>
                <a:gd name="connsiteX0" fmla="*/ 94077 w 2328384"/>
                <a:gd name="connsiteY0" fmla="*/ 0 h 2344146"/>
                <a:gd name="connsiteX1" fmla="*/ 0 w 2328384"/>
                <a:gd name="connsiteY1" fmla="*/ 2344146 h 2344146"/>
                <a:gd name="connsiteX2" fmla="*/ 2328384 w 2328384"/>
                <a:gd name="connsiteY2" fmla="*/ 2250067 h 2344146"/>
                <a:gd name="connsiteX3" fmla="*/ 94077 w 2328384"/>
                <a:gd name="connsiteY3" fmla="*/ 0 h 2344146"/>
              </a:gdLst>
              <a:ahLst/>
              <a:cxnLst>
                <a:cxn ang="0">
                  <a:pos x="connsiteX0" y="connsiteY0"/>
                </a:cxn>
                <a:cxn ang="0">
                  <a:pos x="connsiteX1" y="connsiteY1"/>
                </a:cxn>
                <a:cxn ang="0">
                  <a:pos x="connsiteX2" y="connsiteY2"/>
                </a:cxn>
                <a:cxn ang="0">
                  <a:pos x="connsiteX3" y="connsiteY3"/>
                </a:cxn>
              </a:cxnLst>
              <a:rect l="l" t="t" r="r" b="b"/>
              <a:pathLst>
                <a:path w="2328384" h="2344146">
                  <a:moveTo>
                    <a:pt x="94077" y="0"/>
                  </a:moveTo>
                  <a:lnTo>
                    <a:pt x="0" y="2344146"/>
                  </a:lnTo>
                  <a:lnTo>
                    <a:pt x="2328384" y="2250067"/>
                  </a:lnTo>
                  <a:lnTo>
                    <a:pt x="94077" y="0"/>
                  </a:lnTo>
                  <a:close/>
                </a:path>
              </a:pathLst>
            </a:custGeom>
            <a:gradFill flip="none" rotWithShape="1">
              <a:gsLst>
                <a:gs pos="0">
                  <a:srgbClr val="000100">
                    <a:alpha val="31000"/>
                  </a:srgbClr>
                </a:gs>
                <a:gs pos="49000">
                  <a:srgbClr val="FEFFFF">
                    <a:alpha val="0"/>
                  </a:srgbClr>
                </a:gs>
              </a:gsLst>
              <a:path path="circle">
                <a:fillToRect t="100000" r="100000"/>
              </a:path>
              <a:tileRect l="-100000" b="-100000"/>
            </a:gradFill>
            <a:ln>
              <a:noFill/>
            </a:ln>
            <a:effectLst>
              <a:outerShdw blurRad="50800" dist="12700" dir="5400000" rotWithShape="0">
                <a:srgbClr val="000000">
                  <a:alpha val="37000"/>
                </a:srgbClr>
              </a:outerShdw>
              <a:softEdge rad="3810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590935" y="417279"/>
              <a:ext cx="2321590" cy="2321590"/>
            </a:xfrm>
            <a:prstGeom prst="rect">
              <a:avLst/>
            </a:prstGeom>
            <a:gradFill flip="none" rotWithShape="1">
              <a:gsLst>
                <a:gs pos="0">
                  <a:srgbClr val="FAE148"/>
                </a:gs>
                <a:gs pos="100000">
                  <a:srgbClr val="FFEB63"/>
                </a:gs>
              </a:gsLst>
              <a:lin ang="162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descr="stickie-shadow.png"/>
            <p:cNvPicPr>
              <a:picLocks noChangeAspect="1"/>
            </p:cNvPicPr>
            <p:nvPr/>
          </p:nvPicPr>
          <p:blipFill>
            <a:blip r:embed="rId3"/>
            <a:stretch>
              <a:fillRect/>
            </a:stretch>
          </p:blipFill>
          <p:spPr>
            <a:xfrm>
              <a:off x="614456" y="436040"/>
              <a:ext cx="404704" cy="461174"/>
            </a:xfrm>
            <a:prstGeom prst="rect">
              <a:avLst/>
            </a:prstGeom>
          </p:spPr>
        </p:pic>
        <p:pic>
          <p:nvPicPr>
            <p:cNvPr id="15" name="Picture 14" descr="stickie-shadow.png"/>
            <p:cNvPicPr>
              <a:picLocks noChangeAspect="1"/>
            </p:cNvPicPr>
            <p:nvPr/>
          </p:nvPicPr>
          <p:blipFill>
            <a:blip r:embed="rId3"/>
            <a:stretch>
              <a:fillRect/>
            </a:stretch>
          </p:blipFill>
          <p:spPr>
            <a:xfrm rot="16200000">
              <a:off x="637932" y="2282410"/>
              <a:ext cx="404704" cy="461174"/>
            </a:xfrm>
            <a:prstGeom prst="rect">
              <a:avLst/>
            </a:prstGeom>
          </p:spPr>
        </p:pic>
      </p:grpSp>
      <p:pic>
        <p:nvPicPr>
          <p:cNvPr id="8" name="Picture 7" descr="TitleCard.png"/>
          <p:cNvPicPr>
            <a:picLocks noChangeAspect="1"/>
          </p:cNvPicPr>
          <p:nvPr/>
        </p:nvPicPr>
        <p:blipFill>
          <a:blip r:embed="rId4"/>
          <a:stretch>
            <a:fillRect/>
          </a:stretch>
        </p:blipFill>
        <p:spPr>
          <a:xfrm rot="343346">
            <a:off x="2856203" y="2587842"/>
            <a:ext cx="5773084" cy="3850817"/>
          </a:xfrm>
          <a:prstGeom prst="rect">
            <a:avLst/>
          </a:prstGeom>
        </p:spPr>
      </p:pic>
      <p:sp>
        <p:nvSpPr>
          <p:cNvPr id="2" name="Title 1"/>
          <p:cNvSpPr>
            <a:spLocks noGrp="1"/>
          </p:cNvSpPr>
          <p:nvPr>
            <p:ph type="ctrTitle"/>
          </p:nvPr>
        </p:nvSpPr>
        <p:spPr>
          <a:xfrm rot="360000">
            <a:off x="3339809" y="3015792"/>
            <a:ext cx="4847038" cy="1599722"/>
          </a:xfrm>
        </p:spPr>
        <p:txBody>
          <a:bodyPr anchor="b"/>
          <a:lstStyle>
            <a:lvl1pPr>
              <a:defRPr sz="4800">
                <a:solidFill>
                  <a:srgbClr val="000100"/>
                </a:solidFill>
                <a:effectLst>
                  <a:outerShdw blurRad="63500" sx="102000" sy="102000" algn="ctr" rotWithShape="0">
                    <a:srgbClr val="FFFFFF">
                      <a:alpha val="40000"/>
                    </a:srgb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rot="360000">
            <a:off x="3200499" y="4766916"/>
            <a:ext cx="4836456" cy="1040845"/>
          </a:xfrm>
        </p:spPr>
        <p:txBody>
          <a:bodyPr>
            <a:normAutofit/>
          </a:bodyPr>
          <a:lstStyle>
            <a:lvl1pPr marL="0" indent="0" algn="ctr">
              <a:buNone/>
              <a:defRPr sz="1800">
                <a:solidFill>
                  <a:srgbClr val="0001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rot="20520000">
            <a:off x="963292" y="5061539"/>
            <a:ext cx="1968535" cy="534991"/>
          </a:xfrm>
        </p:spPr>
        <p:txBody>
          <a:bodyPr anchor="t"/>
          <a:lstStyle>
            <a:lvl1pPr algn="ctr">
              <a:defRPr sz="2200">
                <a:solidFill>
                  <a:schemeClr val="accent1"/>
                </a:solidFill>
              </a:defRPr>
            </a:lvl1pPr>
          </a:lstStyle>
          <a:p>
            <a:fld id="{4E7438E1-117D-44FB-AC24-B79D899BA877}" type="datetimeFigureOut">
              <a:rPr lang="he-IL" smtClean="0"/>
              <a:t>י"א/טבת/תשע"ג</a:t>
            </a:fld>
            <a:endParaRPr lang="he-IL"/>
          </a:p>
        </p:txBody>
      </p:sp>
      <p:sp>
        <p:nvSpPr>
          <p:cNvPr id="5" name="Footer Placeholder 4"/>
          <p:cNvSpPr>
            <a:spLocks noGrp="1"/>
          </p:cNvSpPr>
          <p:nvPr>
            <p:ph type="ftr" sz="quarter" idx="11"/>
          </p:nvPr>
        </p:nvSpPr>
        <p:spPr>
          <a:xfrm rot="20520000">
            <a:off x="647592" y="4135346"/>
            <a:ext cx="2085881" cy="835010"/>
          </a:xfrm>
        </p:spPr>
        <p:txBody>
          <a:bodyPr anchor="ctr"/>
          <a:lstStyle>
            <a:lvl1pPr algn="l">
              <a:defRPr sz="1600">
                <a:solidFill>
                  <a:schemeClr val="accent5">
                    <a:lumMod val="50000"/>
                  </a:schemeClr>
                </a:solidFill>
              </a:defRPr>
            </a:lvl1pPr>
          </a:lstStyle>
          <a:p>
            <a:endParaRPr lang="he-IL"/>
          </a:p>
        </p:txBody>
      </p:sp>
      <p:sp>
        <p:nvSpPr>
          <p:cNvPr id="6" name="Slide Number Placeholder 5"/>
          <p:cNvSpPr>
            <a:spLocks noGrp="1"/>
          </p:cNvSpPr>
          <p:nvPr>
            <p:ph type="sldNum" sz="quarter" idx="12"/>
          </p:nvPr>
        </p:nvSpPr>
        <p:spPr>
          <a:xfrm rot="20520000">
            <a:off x="1981439" y="5509808"/>
            <a:ext cx="738180" cy="426607"/>
          </a:xfrm>
        </p:spPr>
        <p:txBody>
          <a:bodyPr/>
          <a:lstStyle>
            <a:lvl1pPr algn="r">
              <a:defRPr>
                <a:solidFill>
                  <a:schemeClr val="accent1">
                    <a:lumMod val="75000"/>
                  </a:schemeClr>
                </a:solidFill>
              </a:defRPr>
            </a:lvl1pPr>
          </a:lstStyle>
          <a:p>
            <a:fld id="{DAF22AC9-109E-4E4D-92F9-530E51D9A3A2}" type="slidenum">
              <a:rPr lang="he-IL" smtClean="0"/>
              <a:t>‹#›</a:t>
            </a:fld>
            <a:endParaRPr lang="he-IL"/>
          </a:p>
        </p:txBody>
      </p:sp>
      <p:pic>
        <p:nvPicPr>
          <p:cNvPr id="9" name="Picture 8" descr="coverBand.png"/>
          <p:cNvPicPr>
            <a:picLocks noChangeAspect="1"/>
          </p:cNvPicPr>
          <p:nvPr/>
        </p:nvPicPr>
        <p:blipFill>
          <a:blip r:embed="rId5"/>
          <a:stretch>
            <a:fillRect/>
          </a:stretch>
        </p:blipFill>
        <p:spPr>
          <a:xfrm>
            <a:off x="0" y="5880100"/>
            <a:ext cx="9144000" cy="330200"/>
          </a:xfrm>
          <a:prstGeom prst="rect">
            <a:avLst/>
          </a:prstGeom>
          <a:effectLst>
            <a:outerShdw blurRad="63500" dist="38100" dir="5400000" algn="t" rotWithShape="0">
              <a:prstClr val="black">
                <a:alpha val="59000"/>
              </a:prstClr>
            </a:outerShdw>
          </a:effec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E7438E1-117D-44FB-AC24-B79D899BA877}" type="datetimeFigureOut">
              <a:rPr lang="he-IL" smtClean="0"/>
              <a:t>י"א/טבת/תשע"ג</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DAF22AC9-109E-4E4D-92F9-530E51D9A3A2}" type="slidenum">
              <a:rPr lang="he-IL" smtClean="0"/>
              <a:t>‹#›</a:t>
            </a:fld>
            <a:endParaRPr lang="he-I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50278"/>
            <a:ext cx="1963320" cy="546952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51280" y="838199"/>
            <a:ext cx="5907840" cy="518160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E7438E1-117D-44FB-AC24-B79D899BA877}" type="datetimeFigureOut">
              <a:rPr lang="he-IL" smtClean="0"/>
              <a:t>י"א/טבת/תשע"ג</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DAF22AC9-109E-4E4D-92F9-530E51D9A3A2}" type="slidenum">
              <a:rPr lang="he-IL" smtClean="0"/>
              <a:t>‹#›</a:t>
            </a:fld>
            <a:endParaRPr lang="he-IL"/>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E7438E1-117D-44FB-AC24-B79D899BA877}" type="datetimeFigureOut">
              <a:rPr lang="he-IL" smtClean="0"/>
              <a:t>י"א/טבת/תשע"ג</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DAF22AC9-109E-4E4D-92F9-530E51D9A3A2}" type="slidenum">
              <a:rPr lang="he-IL" smtClean="0"/>
              <a:t>‹#›</a:t>
            </a:fld>
            <a:endParaRPr lang="he-I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51280" y="1497993"/>
            <a:ext cx="8041439" cy="2097259"/>
          </a:xfrm>
        </p:spPr>
        <p:txBody>
          <a:bodyPr anchor="b"/>
          <a:lstStyle>
            <a:lvl1pPr algn="ctr">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38199" y="3754402"/>
            <a:ext cx="7467601" cy="15001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E7438E1-117D-44FB-AC24-B79D899BA877}" type="datetimeFigureOut">
              <a:rPr lang="he-IL" smtClean="0"/>
              <a:t>י"א/טבת/תשע"ג</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DAF22AC9-109E-4E4D-92F9-530E51D9A3A2}" type="slidenum">
              <a:rPr lang="he-IL" smtClean="0"/>
              <a:t>‹#›</a:t>
            </a:fld>
            <a:endParaRPr lang="he-IL"/>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4E7438E1-117D-44FB-AC24-B79D899BA877}" type="datetimeFigureOut">
              <a:rPr lang="he-IL" smtClean="0"/>
              <a:t>י"א/טבת/תשע"ג</a:t>
            </a:fld>
            <a:endParaRPr lang="he-IL"/>
          </a:p>
        </p:txBody>
      </p:sp>
      <p:sp>
        <p:nvSpPr>
          <p:cNvPr id="6" name="Footer Placeholder 5"/>
          <p:cNvSpPr>
            <a:spLocks noGrp="1"/>
          </p:cNvSpPr>
          <p:nvPr>
            <p:ph type="ftr" sz="quarter" idx="11"/>
          </p:nvPr>
        </p:nvSpPr>
        <p:spPr/>
        <p:txBody>
          <a:bodyPr/>
          <a:lstStyle/>
          <a:p>
            <a:endParaRPr lang="he-IL"/>
          </a:p>
        </p:txBody>
      </p:sp>
      <p:sp>
        <p:nvSpPr>
          <p:cNvPr id="7" name="Slide Number Placeholder 6"/>
          <p:cNvSpPr>
            <a:spLocks noGrp="1"/>
          </p:cNvSpPr>
          <p:nvPr>
            <p:ph type="sldNum" sz="quarter" idx="12"/>
          </p:nvPr>
        </p:nvSpPr>
        <p:spPr/>
        <p:txBody>
          <a:bodyPr/>
          <a:lstStyle/>
          <a:p>
            <a:fld id="{DAF22AC9-109E-4E4D-92F9-530E51D9A3A2}" type="slidenum">
              <a:rPr lang="he-IL" smtClean="0"/>
              <a:t>‹#›</a:t>
            </a:fld>
            <a:endParaRPr lang="he-IL"/>
          </a:p>
        </p:txBody>
      </p:sp>
      <p:sp>
        <p:nvSpPr>
          <p:cNvPr id="9" name="Content Placeholder 8"/>
          <p:cNvSpPr>
            <a:spLocks noGrp="1"/>
          </p:cNvSpPr>
          <p:nvPr>
            <p:ph sz="quarter" idx="13"/>
          </p:nvPr>
        </p:nvSpPr>
        <p:spPr>
          <a:xfrm>
            <a:off x="841248" y="2039112"/>
            <a:ext cx="3657600" cy="39502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14"/>
          </p:nvPr>
        </p:nvSpPr>
        <p:spPr>
          <a:xfrm>
            <a:off x="4645152" y="2039112"/>
            <a:ext cx="3657600" cy="39502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841248" y="2038388"/>
            <a:ext cx="3017520" cy="542395"/>
          </a:xfrm>
        </p:spPr>
        <p:txBody>
          <a:bodyPr anchor="b">
            <a:noAutofit/>
          </a:bodyPr>
          <a:lstStyle>
            <a:lvl1pPr marL="0" indent="0" algn="ctr">
              <a:buNone/>
              <a:defRPr sz="2400" b="0">
                <a:solidFill>
                  <a:schemeClr val="tx2"/>
                </a:solidFill>
                <a:latin typeface="+mn-lt"/>
                <a:cs typeface="Bradley Hand ITC TT-Bold"/>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5291091" y="2038387"/>
            <a:ext cx="3014708" cy="542394"/>
          </a:xfrm>
        </p:spPr>
        <p:txBody>
          <a:bodyPr anchor="b">
            <a:noAutofit/>
          </a:bodyPr>
          <a:lstStyle>
            <a:lvl1pPr marL="0" indent="0" algn="ctr">
              <a:buNone/>
              <a:defRPr sz="2400" b="0">
                <a:solidFill>
                  <a:schemeClr val="tx2"/>
                </a:solidFill>
                <a:latin typeface="+mn-lt"/>
                <a:cs typeface="Bradley Hand ITC TT-Bold"/>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4E7438E1-117D-44FB-AC24-B79D899BA877}" type="datetimeFigureOut">
              <a:rPr lang="he-IL" smtClean="0"/>
              <a:t>י"א/טבת/תשע"ג</a:t>
            </a:fld>
            <a:endParaRPr lang="he-IL"/>
          </a:p>
        </p:txBody>
      </p:sp>
      <p:sp>
        <p:nvSpPr>
          <p:cNvPr id="8" name="Footer Placeholder 7"/>
          <p:cNvSpPr>
            <a:spLocks noGrp="1"/>
          </p:cNvSpPr>
          <p:nvPr>
            <p:ph type="ftr" sz="quarter" idx="11"/>
          </p:nvPr>
        </p:nvSpPr>
        <p:spPr/>
        <p:txBody>
          <a:bodyPr/>
          <a:lstStyle/>
          <a:p>
            <a:endParaRPr lang="he-IL"/>
          </a:p>
        </p:txBody>
      </p:sp>
      <p:sp>
        <p:nvSpPr>
          <p:cNvPr id="9" name="Slide Number Placeholder 8"/>
          <p:cNvSpPr>
            <a:spLocks noGrp="1"/>
          </p:cNvSpPr>
          <p:nvPr>
            <p:ph type="sldNum" sz="quarter" idx="12"/>
          </p:nvPr>
        </p:nvSpPr>
        <p:spPr/>
        <p:txBody>
          <a:bodyPr/>
          <a:lstStyle/>
          <a:p>
            <a:fld id="{DAF22AC9-109E-4E4D-92F9-530E51D9A3A2}" type="slidenum">
              <a:rPr lang="he-IL" smtClean="0"/>
              <a:t>‹#›</a:t>
            </a:fld>
            <a:endParaRPr lang="he-IL"/>
          </a:p>
        </p:txBody>
      </p:sp>
      <p:sp>
        <p:nvSpPr>
          <p:cNvPr id="16" name="Freeform 22"/>
          <p:cNvSpPr>
            <a:spLocks/>
          </p:cNvSpPr>
          <p:nvPr/>
        </p:nvSpPr>
        <p:spPr bwMode="auto">
          <a:xfrm rot="20274567">
            <a:off x="3933637" y="4281002"/>
            <a:ext cx="1288495" cy="722529"/>
          </a:xfrm>
          <a:custGeom>
            <a:avLst/>
            <a:gdLst/>
            <a:ahLst/>
            <a:cxnLst/>
            <a:rect l="l" t="t" r="r" b="b"/>
            <a:pathLst>
              <a:path w="1288494" h="722529">
                <a:moveTo>
                  <a:pt x="548461" y="537763"/>
                </a:moveTo>
                <a:lnTo>
                  <a:pt x="548461" y="537763"/>
                </a:lnTo>
                <a:lnTo>
                  <a:pt x="548461" y="537763"/>
                </a:lnTo>
                <a:close/>
                <a:moveTo>
                  <a:pt x="547489" y="536791"/>
                </a:moveTo>
                <a:lnTo>
                  <a:pt x="548461" y="537763"/>
                </a:lnTo>
                <a:lnTo>
                  <a:pt x="546516" y="536791"/>
                </a:lnTo>
                <a:lnTo>
                  <a:pt x="544572" y="535818"/>
                </a:lnTo>
                <a:close/>
                <a:moveTo>
                  <a:pt x="338413" y="443436"/>
                </a:moveTo>
                <a:lnTo>
                  <a:pt x="340357" y="444408"/>
                </a:lnTo>
                <a:lnTo>
                  <a:pt x="339385" y="444408"/>
                </a:lnTo>
                <a:close/>
                <a:moveTo>
                  <a:pt x="337440" y="442463"/>
                </a:moveTo>
                <a:lnTo>
                  <a:pt x="338413" y="443436"/>
                </a:lnTo>
                <a:lnTo>
                  <a:pt x="338412" y="443436"/>
                </a:lnTo>
                <a:close/>
                <a:moveTo>
                  <a:pt x="334522" y="440518"/>
                </a:moveTo>
                <a:lnTo>
                  <a:pt x="334523" y="441491"/>
                </a:lnTo>
                <a:lnTo>
                  <a:pt x="333550" y="441491"/>
                </a:lnTo>
                <a:lnTo>
                  <a:pt x="331605" y="439546"/>
                </a:lnTo>
                <a:close/>
                <a:moveTo>
                  <a:pt x="644733" y="565964"/>
                </a:moveTo>
                <a:lnTo>
                  <a:pt x="642788" y="565964"/>
                </a:lnTo>
                <a:lnTo>
                  <a:pt x="641816" y="565964"/>
                </a:lnTo>
                <a:lnTo>
                  <a:pt x="641816" y="565964"/>
                </a:lnTo>
                <a:close/>
                <a:moveTo>
                  <a:pt x="457051" y="488168"/>
                </a:moveTo>
                <a:lnTo>
                  <a:pt x="458996" y="489140"/>
                </a:lnTo>
                <a:lnTo>
                  <a:pt x="458993" y="489139"/>
                </a:lnTo>
                <a:close/>
                <a:moveTo>
                  <a:pt x="243112" y="383144"/>
                </a:moveTo>
                <a:lnTo>
                  <a:pt x="244085" y="384117"/>
                </a:lnTo>
                <a:lnTo>
                  <a:pt x="244085" y="384117"/>
                </a:lnTo>
                <a:close/>
                <a:moveTo>
                  <a:pt x="781848" y="599027"/>
                </a:moveTo>
                <a:lnTo>
                  <a:pt x="781848" y="599027"/>
                </a:lnTo>
                <a:lnTo>
                  <a:pt x="780876" y="599027"/>
                </a:lnTo>
                <a:close/>
                <a:moveTo>
                  <a:pt x="242140" y="366612"/>
                </a:moveTo>
                <a:lnTo>
                  <a:pt x="244085" y="368557"/>
                </a:lnTo>
                <a:lnTo>
                  <a:pt x="241797" y="366956"/>
                </a:lnTo>
                <a:close/>
                <a:moveTo>
                  <a:pt x="141978" y="301458"/>
                </a:moveTo>
                <a:lnTo>
                  <a:pt x="141978" y="301459"/>
                </a:lnTo>
                <a:lnTo>
                  <a:pt x="141977" y="301459"/>
                </a:lnTo>
                <a:close/>
                <a:moveTo>
                  <a:pt x="142950" y="301458"/>
                </a:moveTo>
                <a:lnTo>
                  <a:pt x="142950" y="302430"/>
                </a:lnTo>
                <a:lnTo>
                  <a:pt x="141978" y="301459"/>
                </a:lnTo>
                <a:close/>
                <a:moveTo>
                  <a:pt x="979256" y="620421"/>
                </a:moveTo>
                <a:lnTo>
                  <a:pt x="979165" y="620512"/>
                </a:lnTo>
                <a:lnTo>
                  <a:pt x="978283" y="620421"/>
                </a:lnTo>
                <a:close/>
                <a:moveTo>
                  <a:pt x="93355" y="247974"/>
                </a:moveTo>
                <a:lnTo>
                  <a:pt x="94328" y="248946"/>
                </a:lnTo>
                <a:lnTo>
                  <a:pt x="94328" y="249919"/>
                </a:lnTo>
                <a:close/>
                <a:moveTo>
                  <a:pt x="1075528" y="637925"/>
                </a:moveTo>
                <a:lnTo>
                  <a:pt x="1075528" y="637925"/>
                </a:lnTo>
                <a:lnTo>
                  <a:pt x="1074555" y="637925"/>
                </a:lnTo>
                <a:close/>
                <a:moveTo>
                  <a:pt x="47650" y="177958"/>
                </a:moveTo>
                <a:lnTo>
                  <a:pt x="49595" y="178930"/>
                </a:lnTo>
                <a:lnTo>
                  <a:pt x="49595" y="180875"/>
                </a:lnTo>
                <a:lnTo>
                  <a:pt x="51540" y="183792"/>
                </a:lnTo>
                <a:lnTo>
                  <a:pt x="50568" y="184764"/>
                </a:lnTo>
                <a:lnTo>
                  <a:pt x="49595" y="184765"/>
                </a:lnTo>
                <a:lnTo>
                  <a:pt x="48623" y="183792"/>
                </a:lnTo>
                <a:lnTo>
                  <a:pt x="46678" y="182820"/>
                </a:lnTo>
                <a:lnTo>
                  <a:pt x="45705" y="179903"/>
                </a:lnTo>
                <a:lnTo>
                  <a:pt x="46678" y="179902"/>
                </a:lnTo>
                <a:lnTo>
                  <a:pt x="46678" y="178930"/>
                </a:lnTo>
                <a:close/>
                <a:moveTo>
                  <a:pt x="35008" y="156564"/>
                </a:moveTo>
                <a:lnTo>
                  <a:pt x="36953" y="159157"/>
                </a:lnTo>
                <a:lnTo>
                  <a:pt x="36953" y="159481"/>
                </a:lnTo>
                <a:close/>
                <a:moveTo>
                  <a:pt x="25284" y="133225"/>
                </a:moveTo>
                <a:lnTo>
                  <a:pt x="28201" y="141005"/>
                </a:lnTo>
                <a:lnTo>
                  <a:pt x="30146" y="144894"/>
                </a:lnTo>
                <a:lnTo>
                  <a:pt x="33063" y="147811"/>
                </a:lnTo>
                <a:lnTo>
                  <a:pt x="33063" y="146839"/>
                </a:lnTo>
                <a:lnTo>
                  <a:pt x="34036" y="148784"/>
                </a:lnTo>
                <a:lnTo>
                  <a:pt x="35008" y="151701"/>
                </a:lnTo>
                <a:lnTo>
                  <a:pt x="34036" y="149756"/>
                </a:lnTo>
                <a:lnTo>
                  <a:pt x="33064" y="148784"/>
                </a:lnTo>
                <a:lnTo>
                  <a:pt x="32091" y="149756"/>
                </a:lnTo>
                <a:lnTo>
                  <a:pt x="25284" y="137114"/>
                </a:lnTo>
                <a:lnTo>
                  <a:pt x="26256" y="137115"/>
                </a:lnTo>
                <a:lnTo>
                  <a:pt x="25284" y="136142"/>
                </a:lnTo>
                <a:close/>
                <a:moveTo>
                  <a:pt x="1277796" y="622366"/>
                </a:moveTo>
                <a:lnTo>
                  <a:pt x="1283631" y="625284"/>
                </a:lnTo>
                <a:lnTo>
                  <a:pt x="1285576" y="628201"/>
                </a:lnTo>
                <a:lnTo>
                  <a:pt x="1287521" y="630146"/>
                </a:lnTo>
                <a:lnTo>
                  <a:pt x="1288494" y="634036"/>
                </a:lnTo>
                <a:lnTo>
                  <a:pt x="1287521" y="637926"/>
                </a:lnTo>
                <a:lnTo>
                  <a:pt x="1285576" y="642788"/>
                </a:lnTo>
                <a:lnTo>
                  <a:pt x="1282659" y="646677"/>
                </a:lnTo>
                <a:lnTo>
                  <a:pt x="1277797" y="650567"/>
                </a:lnTo>
                <a:lnTo>
                  <a:pt x="1271962" y="654457"/>
                </a:lnTo>
                <a:lnTo>
                  <a:pt x="1264183" y="658347"/>
                </a:lnTo>
                <a:lnTo>
                  <a:pt x="1255431" y="662237"/>
                </a:lnTo>
                <a:lnTo>
                  <a:pt x="1235982" y="670016"/>
                </a:lnTo>
                <a:lnTo>
                  <a:pt x="1215560" y="676824"/>
                </a:lnTo>
                <a:lnTo>
                  <a:pt x="1207780" y="680713"/>
                </a:lnTo>
                <a:lnTo>
                  <a:pt x="1199028" y="685575"/>
                </a:lnTo>
                <a:lnTo>
                  <a:pt x="1179579" y="698217"/>
                </a:lnTo>
                <a:lnTo>
                  <a:pt x="1146516" y="722528"/>
                </a:lnTo>
                <a:lnTo>
                  <a:pt x="1140681" y="722529"/>
                </a:lnTo>
                <a:lnTo>
                  <a:pt x="1137764" y="721556"/>
                </a:lnTo>
                <a:lnTo>
                  <a:pt x="1129985" y="714748"/>
                </a:lnTo>
                <a:lnTo>
                  <a:pt x="1137764" y="708914"/>
                </a:lnTo>
                <a:lnTo>
                  <a:pt x="1146516" y="703079"/>
                </a:lnTo>
                <a:lnTo>
                  <a:pt x="1156241" y="696273"/>
                </a:lnTo>
                <a:lnTo>
                  <a:pt x="1168883" y="690437"/>
                </a:lnTo>
                <a:lnTo>
                  <a:pt x="1209726" y="669044"/>
                </a:lnTo>
                <a:lnTo>
                  <a:pt x="1220422" y="662237"/>
                </a:lnTo>
                <a:lnTo>
                  <a:pt x="1229174" y="655429"/>
                </a:lnTo>
                <a:lnTo>
                  <a:pt x="1237926" y="647649"/>
                </a:lnTo>
                <a:lnTo>
                  <a:pt x="1243761" y="639870"/>
                </a:lnTo>
                <a:lnTo>
                  <a:pt x="1243761" y="639870"/>
                </a:lnTo>
                <a:lnTo>
                  <a:pt x="1245706" y="638898"/>
                </a:lnTo>
                <a:lnTo>
                  <a:pt x="1243275" y="638898"/>
                </a:lnTo>
                <a:lnTo>
                  <a:pt x="1242789" y="637925"/>
                </a:lnTo>
                <a:lnTo>
                  <a:pt x="1240844" y="635981"/>
                </a:lnTo>
                <a:lnTo>
                  <a:pt x="1237926" y="634036"/>
                </a:lnTo>
                <a:lnTo>
                  <a:pt x="1226257" y="630145"/>
                </a:lnTo>
                <a:lnTo>
                  <a:pt x="1207780" y="625284"/>
                </a:lnTo>
                <a:lnTo>
                  <a:pt x="1182496" y="620421"/>
                </a:lnTo>
                <a:lnTo>
                  <a:pt x="1113453" y="607780"/>
                </a:lnTo>
                <a:lnTo>
                  <a:pt x="1074555" y="600000"/>
                </a:lnTo>
                <a:lnTo>
                  <a:pt x="1060940" y="596110"/>
                </a:lnTo>
                <a:lnTo>
                  <a:pt x="1048299" y="592221"/>
                </a:lnTo>
                <a:lnTo>
                  <a:pt x="1036630" y="587358"/>
                </a:lnTo>
                <a:lnTo>
                  <a:pt x="1027877" y="583469"/>
                </a:lnTo>
                <a:lnTo>
                  <a:pt x="1020098" y="579579"/>
                </a:lnTo>
                <a:lnTo>
                  <a:pt x="1014263" y="574716"/>
                </a:lnTo>
                <a:lnTo>
                  <a:pt x="1009401" y="569854"/>
                </a:lnTo>
                <a:lnTo>
                  <a:pt x="1006483" y="564992"/>
                </a:lnTo>
                <a:lnTo>
                  <a:pt x="1002594" y="554295"/>
                </a:lnTo>
                <a:lnTo>
                  <a:pt x="1030795" y="566937"/>
                </a:lnTo>
                <a:lnTo>
                  <a:pt x="1058996" y="577634"/>
                </a:lnTo>
                <a:lnTo>
                  <a:pt x="1087197" y="587358"/>
                </a:lnTo>
                <a:lnTo>
                  <a:pt x="1116371" y="596110"/>
                </a:lnTo>
                <a:lnTo>
                  <a:pt x="1145544" y="602917"/>
                </a:lnTo>
                <a:lnTo>
                  <a:pt x="1174717" y="609725"/>
                </a:lnTo>
                <a:lnTo>
                  <a:pt x="1204863" y="614587"/>
                </a:lnTo>
                <a:lnTo>
                  <a:pt x="1234036" y="618476"/>
                </a:lnTo>
                <a:lnTo>
                  <a:pt x="1248623" y="618476"/>
                </a:lnTo>
                <a:lnTo>
                  <a:pt x="1260293" y="619449"/>
                </a:lnTo>
                <a:lnTo>
                  <a:pt x="1270017" y="620422"/>
                </a:lnTo>
                <a:close/>
                <a:moveTo>
                  <a:pt x="13614" y="101134"/>
                </a:moveTo>
                <a:lnTo>
                  <a:pt x="15560" y="104051"/>
                </a:lnTo>
                <a:lnTo>
                  <a:pt x="16532" y="104052"/>
                </a:lnTo>
                <a:lnTo>
                  <a:pt x="15559" y="105024"/>
                </a:lnTo>
                <a:lnTo>
                  <a:pt x="16532" y="109886"/>
                </a:lnTo>
                <a:lnTo>
                  <a:pt x="16532" y="110859"/>
                </a:lnTo>
                <a:lnTo>
                  <a:pt x="15559" y="110858"/>
                </a:lnTo>
                <a:lnTo>
                  <a:pt x="14587" y="108913"/>
                </a:lnTo>
                <a:lnTo>
                  <a:pt x="15559" y="108913"/>
                </a:lnTo>
                <a:lnTo>
                  <a:pt x="15559" y="106969"/>
                </a:lnTo>
                <a:lnTo>
                  <a:pt x="14587" y="105024"/>
                </a:lnTo>
                <a:lnTo>
                  <a:pt x="14587" y="103079"/>
                </a:lnTo>
                <a:close/>
                <a:moveTo>
                  <a:pt x="5835" y="22366"/>
                </a:moveTo>
                <a:lnTo>
                  <a:pt x="5835" y="23338"/>
                </a:lnTo>
                <a:lnTo>
                  <a:pt x="5658" y="22542"/>
                </a:lnTo>
                <a:close/>
                <a:moveTo>
                  <a:pt x="3890" y="14586"/>
                </a:moveTo>
                <a:lnTo>
                  <a:pt x="4862" y="15559"/>
                </a:lnTo>
                <a:lnTo>
                  <a:pt x="4862" y="18476"/>
                </a:lnTo>
                <a:lnTo>
                  <a:pt x="4668" y="18087"/>
                </a:lnTo>
                <a:close/>
                <a:moveTo>
                  <a:pt x="1884" y="3039"/>
                </a:moveTo>
                <a:lnTo>
                  <a:pt x="3890" y="9724"/>
                </a:lnTo>
                <a:lnTo>
                  <a:pt x="3890" y="10697"/>
                </a:lnTo>
                <a:lnTo>
                  <a:pt x="2917" y="9724"/>
                </a:lnTo>
                <a:lnTo>
                  <a:pt x="2917" y="8752"/>
                </a:lnTo>
                <a:lnTo>
                  <a:pt x="1945" y="8751"/>
                </a:lnTo>
                <a:lnTo>
                  <a:pt x="1945" y="13613"/>
                </a:lnTo>
                <a:lnTo>
                  <a:pt x="2917" y="13613"/>
                </a:lnTo>
                <a:lnTo>
                  <a:pt x="2917" y="14586"/>
                </a:lnTo>
                <a:lnTo>
                  <a:pt x="4668" y="18087"/>
                </a:lnTo>
                <a:lnTo>
                  <a:pt x="5658" y="22542"/>
                </a:lnTo>
                <a:lnTo>
                  <a:pt x="4862" y="23338"/>
                </a:lnTo>
                <a:lnTo>
                  <a:pt x="4862" y="24310"/>
                </a:lnTo>
                <a:lnTo>
                  <a:pt x="5835" y="25283"/>
                </a:lnTo>
                <a:lnTo>
                  <a:pt x="6807" y="27228"/>
                </a:lnTo>
                <a:lnTo>
                  <a:pt x="7780" y="34035"/>
                </a:lnTo>
                <a:lnTo>
                  <a:pt x="7780" y="36952"/>
                </a:lnTo>
                <a:lnTo>
                  <a:pt x="8752" y="40842"/>
                </a:lnTo>
                <a:lnTo>
                  <a:pt x="9725" y="44732"/>
                </a:lnTo>
                <a:lnTo>
                  <a:pt x="9724" y="48622"/>
                </a:lnTo>
                <a:lnTo>
                  <a:pt x="7780" y="44732"/>
                </a:lnTo>
                <a:lnTo>
                  <a:pt x="5835" y="40842"/>
                </a:lnTo>
                <a:lnTo>
                  <a:pt x="6807" y="48622"/>
                </a:lnTo>
                <a:lnTo>
                  <a:pt x="8752" y="50567"/>
                </a:lnTo>
                <a:lnTo>
                  <a:pt x="10697" y="55429"/>
                </a:lnTo>
                <a:lnTo>
                  <a:pt x="10697" y="56401"/>
                </a:lnTo>
                <a:lnTo>
                  <a:pt x="12642" y="60291"/>
                </a:lnTo>
                <a:lnTo>
                  <a:pt x="13614" y="62236"/>
                </a:lnTo>
                <a:lnTo>
                  <a:pt x="14587" y="65153"/>
                </a:lnTo>
                <a:lnTo>
                  <a:pt x="17504" y="79740"/>
                </a:lnTo>
                <a:lnTo>
                  <a:pt x="20422" y="91410"/>
                </a:lnTo>
                <a:lnTo>
                  <a:pt x="19449" y="92382"/>
                </a:lnTo>
                <a:lnTo>
                  <a:pt x="22367" y="96271"/>
                </a:lnTo>
                <a:lnTo>
                  <a:pt x="23339" y="100162"/>
                </a:lnTo>
                <a:lnTo>
                  <a:pt x="27229" y="109886"/>
                </a:lnTo>
                <a:lnTo>
                  <a:pt x="29174" y="116693"/>
                </a:lnTo>
                <a:lnTo>
                  <a:pt x="32091" y="123501"/>
                </a:lnTo>
                <a:lnTo>
                  <a:pt x="35008" y="129335"/>
                </a:lnTo>
                <a:lnTo>
                  <a:pt x="35981" y="133225"/>
                </a:lnTo>
                <a:lnTo>
                  <a:pt x="41816" y="144894"/>
                </a:lnTo>
                <a:lnTo>
                  <a:pt x="47650" y="154619"/>
                </a:lnTo>
                <a:lnTo>
                  <a:pt x="58347" y="176013"/>
                </a:lnTo>
                <a:lnTo>
                  <a:pt x="56402" y="174068"/>
                </a:lnTo>
                <a:lnTo>
                  <a:pt x="57375" y="176012"/>
                </a:lnTo>
                <a:lnTo>
                  <a:pt x="57375" y="176985"/>
                </a:lnTo>
                <a:lnTo>
                  <a:pt x="57374" y="177957"/>
                </a:lnTo>
                <a:lnTo>
                  <a:pt x="58347" y="178930"/>
                </a:lnTo>
                <a:lnTo>
                  <a:pt x="58347" y="177957"/>
                </a:lnTo>
                <a:lnTo>
                  <a:pt x="59319" y="179902"/>
                </a:lnTo>
                <a:lnTo>
                  <a:pt x="63209" y="183792"/>
                </a:lnTo>
                <a:lnTo>
                  <a:pt x="66127" y="188654"/>
                </a:lnTo>
                <a:lnTo>
                  <a:pt x="70017" y="194489"/>
                </a:lnTo>
                <a:lnTo>
                  <a:pt x="76824" y="203241"/>
                </a:lnTo>
                <a:lnTo>
                  <a:pt x="76823" y="204213"/>
                </a:lnTo>
                <a:lnTo>
                  <a:pt x="79741" y="208103"/>
                </a:lnTo>
                <a:lnTo>
                  <a:pt x="83631" y="212966"/>
                </a:lnTo>
                <a:lnTo>
                  <a:pt x="90438" y="223662"/>
                </a:lnTo>
                <a:lnTo>
                  <a:pt x="90438" y="225607"/>
                </a:lnTo>
                <a:lnTo>
                  <a:pt x="92383" y="228525"/>
                </a:lnTo>
                <a:lnTo>
                  <a:pt x="97245" y="232415"/>
                </a:lnTo>
                <a:lnTo>
                  <a:pt x="102107" y="238249"/>
                </a:lnTo>
                <a:lnTo>
                  <a:pt x="113776" y="251863"/>
                </a:lnTo>
                <a:lnTo>
                  <a:pt x="133226" y="272285"/>
                </a:lnTo>
                <a:lnTo>
                  <a:pt x="142950" y="282982"/>
                </a:lnTo>
                <a:lnTo>
                  <a:pt x="153647" y="292707"/>
                </a:lnTo>
                <a:lnTo>
                  <a:pt x="153647" y="294651"/>
                </a:lnTo>
                <a:lnTo>
                  <a:pt x="165316" y="303403"/>
                </a:lnTo>
                <a:lnTo>
                  <a:pt x="176013" y="314100"/>
                </a:lnTo>
                <a:lnTo>
                  <a:pt x="187683" y="323824"/>
                </a:lnTo>
                <a:lnTo>
                  <a:pt x="197407" y="332577"/>
                </a:lnTo>
                <a:lnTo>
                  <a:pt x="195462" y="332576"/>
                </a:lnTo>
                <a:lnTo>
                  <a:pt x="201297" y="337439"/>
                </a:lnTo>
                <a:lnTo>
                  <a:pt x="203242" y="338411"/>
                </a:lnTo>
                <a:lnTo>
                  <a:pt x="204214" y="338411"/>
                </a:lnTo>
                <a:lnTo>
                  <a:pt x="204214" y="337439"/>
                </a:lnTo>
                <a:lnTo>
                  <a:pt x="211021" y="343273"/>
                </a:lnTo>
                <a:lnTo>
                  <a:pt x="213939" y="346191"/>
                </a:lnTo>
                <a:lnTo>
                  <a:pt x="215883" y="348136"/>
                </a:lnTo>
                <a:lnTo>
                  <a:pt x="220746" y="352026"/>
                </a:lnTo>
                <a:lnTo>
                  <a:pt x="225608" y="353970"/>
                </a:lnTo>
                <a:lnTo>
                  <a:pt x="234360" y="361750"/>
                </a:lnTo>
                <a:lnTo>
                  <a:pt x="241797" y="366956"/>
                </a:lnTo>
                <a:lnTo>
                  <a:pt x="241167" y="367584"/>
                </a:lnTo>
                <a:lnTo>
                  <a:pt x="243112" y="368557"/>
                </a:lnTo>
                <a:lnTo>
                  <a:pt x="248947" y="373420"/>
                </a:lnTo>
                <a:lnTo>
                  <a:pt x="250892" y="374392"/>
                </a:lnTo>
                <a:lnTo>
                  <a:pt x="251864" y="374392"/>
                </a:lnTo>
                <a:lnTo>
                  <a:pt x="251864" y="373419"/>
                </a:lnTo>
                <a:lnTo>
                  <a:pt x="257699" y="378282"/>
                </a:lnTo>
                <a:lnTo>
                  <a:pt x="265479" y="383144"/>
                </a:lnTo>
                <a:lnTo>
                  <a:pt x="273258" y="388006"/>
                </a:lnTo>
                <a:lnTo>
                  <a:pt x="279093" y="392869"/>
                </a:lnTo>
                <a:lnTo>
                  <a:pt x="280065" y="392868"/>
                </a:lnTo>
                <a:lnTo>
                  <a:pt x="282010" y="393841"/>
                </a:lnTo>
                <a:lnTo>
                  <a:pt x="293679" y="401621"/>
                </a:lnTo>
                <a:lnTo>
                  <a:pt x="299514" y="404538"/>
                </a:lnTo>
                <a:lnTo>
                  <a:pt x="304376" y="407455"/>
                </a:lnTo>
                <a:lnTo>
                  <a:pt x="304377" y="408428"/>
                </a:lnTo>
                <a:lnTo>
                  <a:pt x="303404" y="408427"/>
                </a:lnTo>
                <a:lnTo>
                  <a:pt x="305349" y="409400"/>
                </a:lnTo>
                <a:lnTo>
                  <a:pt x="306321" y="409400"/>
                </a:lnTo>
                <a:lnTo>
                  <a:pt x="308266" y="409400"/>
                </a:lnTo>
                <a:lnTo>
                  <a:pt x="317991" y="415235"/>
                </a:lnTo>
                <a:lnTo>
                  <a:pt x="326743" y="421069"/>
                </a:lnTo>
                <a:lnTo>
                  <a:pt x="335495" y="427876"/>
                </a:lnTo>
                <a:lnTo>
                  <a:pt x="345219" y="432738"/>
                </a:lnTo>
                <a:lnTo>
                  <a:pt x="408428" y="464829"/>
                </a:lnTo>
                <a:lnTo>
                  <a:pt x="408429" y="465802"/>
                </a:lnTo>
                <a:lnTo>
                  <a:pt x="414263" y="467747"/>
                </a:lnTo>
                <a:lnTo>
                  <a:pt x="420098" y="470664"/>
                </a:lnTo>
                <a:lnTo>
                  <a:pt x="424960" y="473582"/>
                </a:lnTo>
                <a:lnTo>
                  <a:pt x="430795" y="475527"/>
                </a:lnTo>
                <a:lnTo>
                  <a:pt x="433712" y="477472"/>
                </a:lnTo>
                <a:lnTo>
                  <a:pt x="435657" y="477471"/>
                </a:lnTo>
                <a:lnTo>
                  <a:pt x="435657" y="478444"/>
                </a:lnTo>
                <a:lnTo>
                  <a:pt x="440519" y="480389"/>
                </a:lnTo>
                <a:lnTo>
                  <a:pt x="446354" y="483306"/>
                </a:lnTo>
                <a:lnTo>
                  <a:pt x="452189" y="486223"/>
                </a:lnTo>
                <a:lnTo>
                  <a:pt x="458993" y="489139"/>
                </a:lnTo>
                <a:lnTo>
                  <a:pt x="462885" y="491085"/>
                </a:lnTo>
                <a:lnTo>
                  <a:pt x="468720" y="493031"/>
                </a:lnTo>
                <a:lnTo>
                  <a:pt x="481362" y="498865"/>
                </a:lnTo>
                <a:lnTo>
                  <a:pt x="477472" y="497893"/>
                </a:lnTo>
                <a:lnTo>
                  <a:pt x="480389" y="499838"/>
                </a:lnTo>
                <a:lnTo>
                  <a:pt x="483307" y="499837"/>
                </a:lnTo>
                <a:lnTo>
                  <a:pt x="486225" y="500810"/>
                </a:lnTo>
                <a:lnTo>
                  <a:pt x="487197" y="502755"/>
                </a:lnTo>
                <a:lnTo>
                  <a:pt x="489142" y="502755"/>
                </a:lnTo>
                <a:lnTo>
                  <a:pt x="488169" y="501782"/>
                </a:lnTo>
                <a:lnTo>
                  <a:pt x="502756" y="508590"/>
                </a:lnTo>
                <a:lnTo>
                  <a:pt x="517343" y="513452"/>
                </a:lnTo>
                <a:lnTo>
                  <a:pt x="548461" y="524149"/>
                </a:lnTo>
                <a:lnTo>
                  <a:pt x="554296" y="527066"/>
                </a:lnTo>
                <a:lnTo>
                  <a:pt x="555268" y="528039"/>
                </a:lnTo>
                <a:lnTo>
                  <a:pt x="555268" y="529011"/>
                </a:lnTo>
                <a:lnTo>
                  <a:pt x="560130" y="529984"/>
                </a:lnTo>
                <a:lnTo>
                  <a:pt x="561103" y="529984"/>
                </a:lnTo>
                <a:lnTo>
                  <a:pt x="564020" y="530956"/>
                </a:lnTo>
                <a:lnTo>
                  <a:pt x="565965" y="532901"/>
                </a:lnTo>
                <a:lnTo>
                  <a:pt x="567910" y="533873"/>
                </a:lnTo>
                <a:lnTo>
                  <a:pt x="570827" y="534846"/>
                </a:lnTo>
                <a:lnTo>
                  <a:pt x="570827" y="533873"/>
                </a:lnTo>
                <a:lnTo>
                  <a:pt x="571800" y="533873"/>
                </a:lnTo>
                <a:lnTo>
                  <a:pt x="573745" y="533873"/>
                </a:lnTo>
                <a:lnTo>
                  <a:pt x="582497" y="538735"/>
                </a:lnTo>
                <a:lnTo>
                  <a:pt x="586386" y="539708"/>
                </a:lnTo>
                <a:lnTo>
                  <a:pt x="591248" y="541653"/>
                </a:lnTo>
                <a:lnTo>
                  <a:pt x="590276" y="541653"/>
                </a:lnTo>
                <a:lnTo>
                  <a:pt x="597084" y="542625"/>
                </a:lnTo>
                <a:lnTo>
                  <a:pt x="603891" y="544570"/>
                </a:lnTo>
                <a:lnTo>
                  <a:pt x="609725" y="546515"/>
                </a:lnTo>
                <a:lnTo>
                  <a:pt x="615560" y="546515"/>
                </a:lnTo>
                <a:lnTo>
                  <a:pt x="650568" y="556239"/>
                </a:lnTo>
                <a:lnTo>
                  <a:pt x="684604" y="565964"/>
                </a:lnTo>
                <a:lnTo>
                  <a:pt x="752675" y="581523"/>
                </a:lnTo>
                <a:lnTo>
                  <a:pt x="786711" y="589303"/>
                </a:lnTo>
                <a:lnTo>
                  <a:pt x="819774" y="596110"/>
                </a:lnTo>
                <a:lnTo>
                  <a:pt x="888818" y="608752"/>
                </a:lnTo>
                <a:lnTo>
                  <a:pt x="899515" y="611669"/>
                </a:lnTo>
                <a:lnTo>
                  <a:pt x="912157" y="613614"/>
                </a:lnTo>
                <a:lnTo>
                  <a:pt x="911184" y="613614"/>
                </a:lnTo>
                <a:lnTo>
                  <a:pt x="913129" y="613614"/>
                </a:lnTo>
                <a:lnTo>
                  <a:pt x="916046" y="613614"/>
                </a:lnTo>
                <a:lnTo>
                  <a:pt x="918964" y="613614"/>
                </a:lnTo>
                <a:lnTo>
                  <a:pt x="921881" y="613614"/>
                </a:lnTo>
                <a:lnTo>
                  <a:pt x="946193" y="617504"/>
                </a:lnTo>
                <a:lnTo>
                  <a:pt x="972448" y="620421"/>
                </a:lnTo>
                <a:lnTo>
                  <a:pt x="969531" y="620421"/>
                </a:lnTo>
                <a:lnTo>
                  <a:pt x="969531" y="621394"/>
                </a:lnTo>
                <a:lnTo>
                  <a:pt x="971476" y="621394"/>
                </a:lnTo>
                <a:lnTo>
                  <a:pt x="975366" y="620421"/>
                </a:lnTo>
                <a:lnTo>
                  <a:pt x="975366" y="621393"/>
                </a:lnTo>
                <a:lnTo>
                  <a:pt x="978283" y="621394"/>
                </a:lnTo>
                <a:lnTo>
                  <a:pt x="979165" y="620512"/>
                </a:lnTo>
                <a:lnTo>
                  <a:pt x="1044409" y="627228"/>
                </a:lnTo>
                <a:lnTo>
                  <a:pt x="1077472" y="631118"/>
                </a:lnTo>
                <a:lnTo>
                  <a:pt x="1110536" y="633063"/>
                </a:lnTo>
                <a:lnTo>
                  <a:pt x="1119288" y="634036"/>
                </a:lnTo>
                <a:lnTo>
                  <a:pt x="1129013" y="634035"/>
                </a:lnTo>
                <a:lnTo>
                  <a:pt x="1147489" y="635008"/>
                </a:lnTo>
                <a:lnTo>
                  <a:pt x="1171801" y="636953"/>
                </a:lnTo>
                <a:lnTo>
                  <a:pt x="1196111" y="638897"/>
                </a:lnTo>
                <a:lnTo>
                  <a:pt x="1220423" y="638898"/>
                </a:lnTo>
                <a:lnTo>
                  <a:pt x="1243275" y="638898"/>
                </a:lnTo>
                <a:lnTo>
                  <a:pt x="1243761" y="639870"/>
                </a:lnTo>
                <a:lnTo>
                  <a:pt x="1241817" y="640842"/>
                </a:lnTo>
                <a:lnTo>
                  <a:pt x="1235982" y="642788"/>
                </a:lnTo>
                <a:lnTo>
                  <a:pt x="1227230" y="643760"/>
                </a:lnTo>
                <a:lnTo>
                  <a:pt x="1212643" y="644732"/>
                </a:lnTo>
                <a:lnTo>
                  <a:pt x="1197084" y="644732"/>
                </a:lnTo>
                <a:lnTo>
                  <a:pt x="1180552" y="644732"/>
                </a:lnTo>
                <a:lnTo>
                  <a:pt x="1164993" y="644732"/>
                </a:lnTo>
                <a:lnTo>
                  <a:pt x="1164021" y="644732"/>
                </a:lnTo>
                <a:lnTo>
                  <a:pt x="1164021" y="643760"/>
                </a:lnTo>
                <a:lnTo>
                  <a:pt x="1163048" y="642788"/>
                </a:lnTo>
                <a:lnTo>
                  <a:pt x="1161103" y="642788"/>
                </a:lnTo>
                <a:lnTo>
                  <a:pt x="1144571" y="643760"/>
                </a:lnTo>
                <a:lnTo>
                  <a:pt x="1126095" y="642788"/>
                </a:lnTo>
                <a:lnTo>
                  <a:pt x="1106646" y="640843"/>
                </a:lnTo>
                <a:lnTo>
                  <a:pt x="1088170" y="637926"/>
                </a:lnTo>
                <a:lnTo>
                  <a:pt x="1089142" y="637925"/>
                </a:lnTo>
                <a:lnTo>
                  <a:pt x="1082335" y="637926"/>
                </a:lnTo>
                <a:lnTo>
                  <a:pt x="1075528" y="637925"/>
                </a:lnTo>
                <a:lnTo>
                  <a:pt x="1075528" y="636953"/>
                </a:lnTo>
                <a:lnTo>
                  <a:pt x="1073583" y="636953"/>
                </a:lnTo>
                <a:lnTo>
                  <a:pt x="1069693" y="636953"/>
                </a:lnTo>
                <a:lnTo>
                  <a:pt x="1064831" y="637926"/>
                </a:lnTo>
                <a:lnTo>
                  <a:pt x="1062886" y="636953"/>
                </a:lnTo>
                <a:lnTo>
                  <a:pt x="1060942" y="635981"/>
                </a:lnTo>
                <a:lnTo>
                  <a:pt x="1058024" y="636953"/>
                </a:lnTo>
                <a:lnTo>
                  <a:pt x="1051217" y="636953"/>
                </a:lnTo>
                <a:lnTo>
                  <a:pt x="1044409" y="636953"/>
                </a:lnTo>
                <a:lnTo>
                  <a:pt x="1036630" y="635980"/>
                </a:lnTo>
                <a:lnTo>
                  <a:pt x="1028850" y="635008"/>
                </a:lnTo>
                <a:lnTo>
                  <a:pt x="1029823" y="635008"/>
                </a:lnTo>
                <a:lnTo>
                  <a:pt x="1017181" y="634036"/>
                </a:lnTo>
                <a:lnTo>
                  <a:pt x="1002594" y="633063"/>
                </a:lnTo>
                <a:lnTo>
                  <a:pt x="974393" y="631118"/>
                </a:lnTo>
                <a:lnTo>
                  <a:pt x="975366" y="630146"/>
                </a:lnTo>
                <a:lnTo>
                  <a:pt x="975365" y="629173"/>
                </a:lnTo>
                <a:lnTo>
                  <a:pt x="973421" y="630146"/>
                </a:lnTo>
                <a:lnTo>
                  <a:pt x="970504" y="630146"/>
                </a:lnTo>
                <a:lnTo>
                  <a:pt x="963696" y="630145"/>
                </a:lnTo>
                <a:lnTo>
                  <a:pt x="960779" y="629173"/>
                </a:lnTo>
                <a:lnTo>
                  <a:pt x="957862" y="629173"/>
                </a:lnTo>
                <a:lnTo>
                  <a:pt x="953972" y="629173"/>
                </a:lnTo>
                <a:lnTo>
                  <a:pt x="949111" y="628201"/>
                </a:lnTo>
                <a:lnTo>
                  <a:pt x="950082" y="628201"/>
                </a:lnTo>
                <a:lnTo>
                  <a:pt x="949110" y="628201"/>
                </a:lnTo>
                <a:lnTo>
                  <a:pt x="949111" y="628201"/>
                </a:lnTo>
                <a:lnTo>
                  <a:pt x="947165" y="628201"/>
                </a:lnTo>
                <a:lnTo>
                  <a:pt x="944247" y="628201"/>
                </a:lnTo>
                <a:lnTo>
                  <a:pt x="942303" y="627228"/>
                </a:lnTo>
                <a:lnTo>
                  <a:pt x="940358" y="628201"/>
                </a:lnTo>
                <a:lnTo>
                  <a:pt x="937441" y="626256"/>
                </a:lnTo>
                <a:lnTo>
                  <a:pt x="935496" y="627228"/>
                </a:lnTo>
                <a:lnTo>
                  <a:pt x="933550" y="626256"/>
                </a:lnTo>
                <a:lnTo>
                  <a:pt x="930633" y="625283"/>
                </a:lnTo>
                <a:lnTo>
                  <a:pt x="927716" y="625283"/>
                </a:lnTo>
                <a:lnTo>
                  <a:pt x="923826" y="625283"/>
                </a:lnTo>
                <a:lnTo>
                  <a:pt x="919936" y="624311"/>
                </a:lnTo>
                <a:lnTo>
                  <a:pt x="911184" y="622366"/>
                </a:lnTo>
                <a:lnTo>
                  <a:pt x="909239" y="622366"/>
                </a:lnTo>
                <a:lnTo>
                  <a:pt x="908267" y="623339"/>
                </a:lnTo>
                <a:lnTo>
                  <a:pt x="908267" y="622366"/>
                </a:lnTo>
                <a:lnTo>
                  <a:pt x="910212" y="622366"/>
                </a:lnTo>
                <a:lnTo>
                  <a:pt x="912157" y="622366"/>
                </a:lnTo>
                <a:lnTo>
                  <a:pt x="911184" y="621394"/>
                </a:lnTo>
                <a:lnTo>
                  <a:pt x="893680" y="619449"/>
                </a:lnTo>
                <a:lnTo>
                  <a:pt x="875204" y="617504"/>
                </a:lnTo>
                <a:lnTo>
                  <a:pt x="840196" y="610697"/>
                </a:lnTo>
                <a:lnTo>
                  <a:pt x="836306" y="609725"/>
                </a:lnTo>
                <a:lnTo>
                  <a:pt x="835333" y="608752"/>
                </a:lnTo>
                <a:lnTo>
                  <a:pt x="829499" y="607779"/>
                </a:lnTo>
                <a:lnTo>
                  <a:pt x="823664" y="607779"/>
                </a:lnTo>
                <a:lnTo>
                  <a:pt x="821719" y="605834"/>
                </a:lnTo>
                <a:lnTo>
                  <a:pt x="818802" y="605834"/>
                </a:lnTo>
                <a:lnTo>
                  <a:pt x="816856" y="605835"/>
                </a:lnTo>
                <a:lnTo>
                  <a:pt x="814912" y="605834"/>
                </a:lnTo>
                <a:lnTo>
                  <a:pt x="811994" y="605835"/>
                </a:lnTo>
                <a:lnTo>
                  <a:pt x="813939" y="604862"/>
                </a:lnTo>
                <a:lnTo>
                  <a:pt x="813939" y="603889"/>
                </a:lnTo>
                <a:lnTo>
                  <a:pt x="807132" y="603890"/>
                </a:lnTo>
                <a:lnTo>
                  <a:pt x="799352" y="602917"/>
                </a:lnTo>
                <a:lnTo>
                  <a:pt x="801298" y="602917"/>
                </a:lnTo>
                <a:lnTo>
                  <a:pt x="801297" y="601945"/>
                </a:lnTo>
                <a:lnTo>
                  <a:pt x="797407" y="601944"/>
                </a:lnTo>
                <a:lnTo>
                  <a:pt x="794490" y="600972"/>
                </a:lnTo>
                <a:lnTo>
                  <a:pt x="787683" y="600000"/>
                </a:lnTo>
                <a:lnTo>
                  <a:pt x="789628" y="599027"/>
                </a:lnTo>
                <a:lnTo>
                  <a:pt x="785738" y="598055"/>
                </a:lnTo>
                <a:lnTo>
                  <a:pt x="784765" y="599027"/>
                </a:lnTo>
                <a:lnTo>
                  <a:pt x="783793" y="599027"/>
                </a:lnTo>
                <a:lnTo>
                  <a:pt x="781848" y="599027"/>
                </a:lnTo>
                <a:lnTo>
                  <a:pt x="781849" y="598055"/>
                </a:lnTo>
                <a:lnTo>
                  <a:pt x="776986" y="598055"/>
                </a:lnTo>
                <a:lnTo>
                  <a:pt x="771152" y="597082"/>
                </a:lnTo>
                <a:lnTo>
                  <a:pt x="760455" y="595137"/>
                </a:lnTo>
                <a:lnTo>
                  <a:pt x="750730" y="592220"/>
                </a:lnTo>
                <a:lnTo>
                  <a:pt x="741006" y="590275"/>
                </a:lnTo>
                <a:lnTo>
                  <a:pt x="740034" y="589303"/>
                </a:lnTo>
                <a:lnTo>
                  <a:pt x="739061" y="589303"/>
                </a:lnTo>
                <a:lnTo>
                  <a:pt x="738088" y="588330"/>
                </a:lnTo>
                <a:lnTo>
                  <a:pt x="735171" y="587358"/>
                </a:lnTo>
                <a:lnTo>
                  <a:pt x="734199" y="587358"/>
                </a:lnTo>
                <a:lnTo>
                  <a:pt x="733226" y="587358"/>
                </a:lnTo>
                <a:lnTo>
                  <a:pt x="729336" y="587358"/>
                </a:lnTo>
                <a:lnTo>
                  <a:pt x="726419" y="587358"/>
                </a:lnTo>
                <a:lnTo>
                  <a:pt x="727392" y="588331"/>
                </a:lnTo>
                <a:lnTo>
                  <a:pt x="716694" y="585413"/>
                </a:lnTo>
                <a:lnTo>
                  <a:pt x="707942" y="583468"/>
                </a:lnTo>
                <a:lnTo>
                  <a:pt x="708915" y="582496"/>
                </a:lnTo>
                <a:lnTo>
                  <a:pt x="708915" y="581523"/>
                </a:lnTo>
                <a:lnTo>
                  <a:pt x="710860" y="581523"/>
                </a:lnTo>
                <a:lnTo>
                  <a:pt x="707942" y="579578"/>
                </a:lnTo>
                <a:lnTo>
                  <a:pt x="709888" y="579578"/>
                </a:lnTo>
                <a:lnTo>
                  <a:pt x="704052" y="578606"/>
                </a:lnTo>
                <a:lnTo>
                  <a:pt x="699190" y="577634"/>
                </a:lnTo>
                <a:lnTo>
                  <a:pt x="691411" y="577633"/>
                </a:lnTo>
                <a:lnTo>
                  <a:pt x="687521" y="576661"/>
                </a:lnTo>
                <a:lnTo>
                  <a:pt x="682659" y="575689"/>
                </a:lnTo>
                <a:lnTo>
                  <a:pt x="683631" y="575688"/>
                </a:lnTo>
                <a:lnTo>
                  <a:pt x="683631" y="574716"/>
                </a:lnTo>
                <a:lnTo>
                  <a:pt x="682659" y="574716"/>
                </a:lnTo>
                <a:lnTo>
                  <a:pt x="683632" y="573744"/>
                </a:lnTo>
                <a:lnTo>
                  <a:pt x="672934" y="574716"/>
                </a:lnTo>
                <a:lnTo>
                  <a:pt x="670990" y="573744"/>
                </a:lnTo>
                <a:lnTo>
                  <a:pt x="670990" y="572771"/>
                </a:lnTo>
                <a:lnTo>
                  <a:pt x="669045" y="572771"/>
                </a:lnTo>
                <a:lnTo>
                  <a:pt x="668072" y="572771"/>
                </a:lnTo>
                <a:lnTo>
                  <a:pt x="666127" y="572771"/>
                </a:lnTo>
                <a:lnTo>
                  <a:pt x="660292" y="571799"/>
                </a:lnTo>
                <a:lnTo>
                  <a:pt x="657375" y="569854"/>
                </a:lnTo>
                <a:lnTo>
                  <a:pt x="655430" y="568882"/>
                </a:lnTo>
                <a:lnTo>
                  <a:pt x="657375" y="568881"/>
                </a:lnTo>
                <a:lnTo>
                  <a:pt x="657375" y="567909"/>
                </a:lnTo>
                <a:lnTo>
                  <a:pt x="647651" y="565964"/>
                </a:lnTo>
                <a:lnTo>
                  <a:pt x="642788" y="564992"/>
                </a:lnTo>
                <a:lnTo>
                  <a:pt x="641816" y="564992"/>
                </a:lnTo>
                <a:lnTo>
                  <a:pt x="641816" y="565964"/>
                </a:lnTo>
                <a:lnTo>
                  <a:pt x="638899" y="565964"/>
                </a:lnTo>
                <a:lnTo>
                  <a:pt x="633064" y="564020"/>
                </a:lnTo>
                <a:lnTo>
                  <a:pt x="634036" y="564019"/>
                </a:lnTo>
                <a:lnTo>
                  <a:pt x="635009" y="563047"/>
                </a:lnTo>
                <a:lnTo>
                  <a:pt x="625284" y="562075"/>
                </a:lnTo>
                <a:lnTo>
                  <a:pt x="615560" y="560129"/>
                </a:lnTo>
                <a:lnTo>
                  <a:pt x="617505" y="560130"/>
                </a:lnTo>
                <a:lnTo>
                  <a:pt x="619450" y="560129"/>
                </a:lnTo>
                <a:lnTo>
                  <a:pt x="613615" y="558185"/>
                </a:lnTo>
                <a:lnTo>
                  <a:pt x="606808" y="556240"/>
                </a:lnTo>
                <a:lnTo>
                  <a:pt x="600973" y="554295"/>
                </a:lnTo>
                <a:lnTo>
                  <a:pt x="595138" y="552350"/>
                </a:lnTo>
                <a:lnTo>
                  <a:pt x="596111" y="553322"/>
                </a:lnTo>
                <a:lnTo>
                  <a:pt x="595139" y="553323"/>
                </a:lnTo>
                <a:lnTo>
                  <a:pt x="592221" y="551377"/>
                </a:lnTo>
                <a:lnTo>
                  <a:pt x="589304" y="550405"/>
                </a:lnTo>
                <a:lnTo>
                  <a:pt x="587359" y="549432"/>
                </a:lnTo>
                <a:lnTo>
                  <a:pt x="583469" y="548460"/>
                </a:lnTo>
                <a:lnTo>
                  <a:pt x="582497" y="548460"/>
                </a:lnTo>
                <a:lnTo>
                  <a:pt x="585414" y="549432"/>
                </a:lnTo>
                <a:lnTo>
                  <a:pt x="572772" y="545542"/>
                </a:lnTo>
                <a:lnTo>
                  <a:pt x="564993" y="543597"/>
                </a:lnTo>
                <a:lnTo>
                  <a:pt x="557213" y="540680"/>
                </a:lnTo>
                <a:lnTo>
                  <a:pt x="554295" y="540680"/>
                </a:lnTo>
                <a:lnTo>
                  <a:pt x="549433" y="539708"/>
                </a:lnTo>
                <a:lnTo>
                  <a:pt x="550406" y="538735"/>
                </a:lnTo>
                <a:lnTo>
                  <a:pt x="548461" y="537763"/>
                </a:lnTo>
                <a:lnTo>
                  <a:pt x="550406" y="537763"/>
                </a:lnTo>
                <a:lnTo>
                  <a:pt x="554296" y="538735"/>
                </a:lnTo>
                <a:lnTo>
                  <a:pt x="553323" y="537763"/>
                </a:lnTo>
                <a:lnTo>
                  <a:pt x="550406" y="537763"/>
                </a:lnTo>
                <a:lnTo>
                  <a:pt x="544572" y="535818"/>
                </a:lnTo>
                <a:lnTo>
                  <a:pt x="544572" y="535818"/>
                </a:lnTo>
                <a:lnTo>
                  <a:pt x="544572" y="535818"/>
                </a:lnTo>
                <a:lnTo>
                  <a:pt x="541654" y="534845"/>
                </a:lnTo>
                <a:lnTo>
                  <a:pt x="538736" y="533873"/>
                </a:lnTo>
                <a:lnTo>
                  <a:pt x="536792" y="532901"/>
                </a:lnTo>
                <a:lnTo>
                  <a:pt x="537764" y="532901"/>
                </a:lnTo>
                <a:lnTo>
                  <a:pt x="538737" y="531928"/>
                </a:lnTo>
                <a:lnTo>
                  <a:pt x="536792" y="531928"/>
                </a:lnTo>
                <a:lnTo>
                  <a:pt x="532902" y="530956"/>
                </a:lnTo>
                <a:lnTo>
                  <a:pt x="529985" y="529983"/>
                </a:lnTo>
                <a:lnTo>
                  <a:pt x="527067" y="529011"/>
                </a:lnTo>
                <a:lnTo>
                  <a:pt x="526095" y="529011"/>
                </a:lnTo>
                <a:lnTo>
                  <a:pt x="525122" y="529011"/>
                </a:lnTo>
                <a:lnTo>
                  <a:pt x="524150" y="529011"/>
                </a:lnTo>
                <a:lnTo>
                  <a:pt x="523178" y="528039"/>
                </a:lnTo>
                <a:lnTo>
                  <a:pt x="520260" y="527066"/>
                </a:lnTo>
                <a:lnTo>
                  <a:pt x="517342" y="526094"/>
                </a:lnTo>
                <a:lnTo>
                  <a:pt x="517343" y="525122"/>
                </a:lnTo>
                <a:lnTo>
                  <a:pt x="518315" y="524149"/>
                </a:lnTo>
                <a:lnTo>
                  <a:pt x="514425" y="524149"/>
                </a:lnTo>
                <a:lnTo>
                  <a:pt x="511508" y="524149"/>
                </a:lnTo>
                <a:lnTo>
                  <a:pt x="511508" y="523176"/>
                </a:lnTo>
                <a:lnTo>
                  <a:pt x="509563" y="523177"/>
                </a:lnTo>
                <a:lnTo>
                  <a:pt x="507619" y="522204"/>
                </a:lnTo>
                <a:lnTo>
                  <a:pt x="504701" y="521232"/>
                </a:lnTo>
                <a:lnTo>
                  <a:pt x="501783" y="521232"/>
                </a:lnTo>
                <a:lnTo>
                  <a:pt x="494004" y="517342"/>
                </a:lnTo>
                <a:lnTo>
                  <a:pt x="490114" y="515396"/>
                </a:lnTo>
                <a:lnTo>
                  <a:pt x="487197" y="513452"/>
                </a:lnTo>
                <a:lnTo>
                  <a:pt x="481362" y="512480"/>
                </a:lnTo>
                <a:lnTo>
                  <a:pt x="475527" y="509562"/>
                </a:lnTo>
                <a:lnTo>
                  <a:pt x="477472" y="509562"/>
                </a:lnTo>
                <a:lnTo>
                  <a:pt x="474555" y="508590"/>
                </a:lnTo>
                <a:lnTo>
                  <a:pt x="471638" y="507617"/>
                </a:lnTo>
                <a:lnTo>
                  <a:pt x="468720" y="505672"/>
                </a:lnTo>
                <a:lnTo>
                  <a:pt x="463858" y="502755"/>
                </a:lnTo>
                <a:lnTo>
                  <a:pt x="461913" y="501783"/>
                </a:lnTo>
                <a:lnTo>
                  <a:pt x="460941" y="502755"/>
                </a:lnTo>
                <a:lnTo>
                  <a:pt x="459968" y="503727"/>
                </a:lnTo>
                <a:lnTo>
                  <a:pt x="457051" y="501783"/>
                </a:lnTo>
                <a:lnTo>
                  <a:pt x="453161" y="499838"/>
                </a:lnTo>
                <a:lnTo>
                  <a:pt x="448299" y="498865"/>
                </a:lnTo>
                <a:lnTo>
                  <a:pt x="445381" y="495948"/>
                </a:lnTo>
                <a:lnTo>
                  <a:pt x="448299" y="496920"/>
                </a:lnTo>
                <a:lnTo>
                  <a:pt x="449271" y="496921"/>
                </a:lnTo>
                <a:lnTo>
                  <a:pt x="448299" y="495948"/>
                </a:lnTo>
                <a:lnTo>
                  <a:pt x="445381" y="494003"/>
                </a:lnTo>
                <a:lnTo>
                  <a:pt x="442464" y="493031"/>
                </a:lnTo>
                <a:lnTo>
                  <a:pt x="439547" y="492058"/>
                </a:lnTo>
                <a:lnTo>
                  <a:pt x="435657" y="491086"/>
                </a:lnTo>
                <a:lnTo>
                  <a:pt x="436630" y="493030"/>
                </a:lnTo>
                <a:lnTo>
                  <a:pt x="433712" y="491086"/>
                </a:lnTo>
                <a:lnTo>
                  <a:pt x="431767" y="490113"/>
                </a:lnTo>
                <a:lnTo>
                  <a:pt x="428850" y="490113"/>
                </a:lnTo>
                <a:lnTo>
                  <a:pt x="428850" y="489141"/>
                </a:lnTo>
                <a:lnTo>
                  <a:pt x="424960" y="487196"/>
                </a:lnTo>
                <a:lnTo>
                  <a:pt x="423015" y="486223"/>
                </a:lnTo>
                <a:lnTo>
                  <a:pt x="422043" y="487196"/>
                </a:lnTo>
                <a:lnTo>
                  <a:pt x="415236" y="483306"/>
                </a:lnTo>
                <a:lnTo>
                  <a:pt x="407456" y="479416"/>
                </a:lnTo>
                <a:lnTo>
                  <a:pt x="400649" y="475527"/>
                </a:lnTo>
                <a:lnTo>
                  <a:pt x="397732" y="473582"/>
                </a:lnTo>
                <a:lnTo>
                  <a:pt x="395787" y="471637"/>
                </a:lnTo>
                <a:lnTo>
                  <a:pt x="392869" y="470664"/>
                </a:lnTo>
                <a:lnTo>
                  <a:pt x="391897" y="470664"/>
                </a:lnTo>
                <a:lnTo>
                  <a:pt x="392869" y="471637"/>
                </a:lnTo>
                <a:lnTo>
                  <a:pt x="393842" y="471636"/>
                </a:lnTo>
                <a:lnTo>
                  <a:pt x="395787" y="472609"/>
                </a:lnTo>
                <a:lnTo>
                  <a:pt x="393842" y="472609"/>
                </a:lnTo>
                <a:lnTo>
                  <a:pt x="390925" y="470664"/>
                </a:lnTo>
                <a:lnTo>
                  <a:pt x="390924" y="469691"/>
                </a:lnTo>
                <a:lnTo>
                  <a:pt x="391897" y="469692"/>
                </a:lnTo>
                <a:lnTo>
                  <a:pt x="388007" y="467747"/>
                </a:lnTo>
                <a:lnTo>
                  <a:pt x="385090" y="466774"/>
                </a:lnTo>
                <a:lnTo>
                  <a:pt x="381200" y="466774"/>
                </a:lnTo>
                <a:lnTo>
                  <a:pt x="377310" y="463857"/>
                </a:lnTo>
                <a:lnTo>
                  <a:pt x="374393" y="461913"/>
                </a:lnTo>
                <a:lnTo>
                  <a:pt x="369531" y="460940"/>
                </a:lnTo>
                <a:lnTo>
                  <a:pt x="367586" y="458995"/>
                </a:lnTo>
                <a:lnTo>
                  <a:pt x="366613" y="458994"/>
                </a:lnTo>
                <a:lnTo>
                  <a:pt x="367586" y="457050"/>
                </a:lnTo>
                <a:lnTo>
                  <a:pt x="363696" y="455105"/>
                </a:lnTo>
                <a:lnTo>
                  <a:pt x="360779" y="454133"/>
                </a:lnTo>
                <a:lnTo>
                  <a:pt x="357861" y="451215"/>
                </a:lnTo>
                <a:lnTo>
                  <a:pt x="357861" y="452187"/>
                </a:lnTo>
                <a:lnTo>
                  <a:pt x="356889" y="451216"/>
                </a:lnTo>
                <a:lnTo>
                  <a:pt x="353971" y="450243"/>
                </a:lnTo>
                <a:lnTo>
                  <a:pt x="354944" y="450243"/>
                </a:lnTo>
                <a:lnTo>
                  <a:pt x="352999" y="449270"/>
                </a:lnTo>
                <a:lnTo>
                  <a:pt x="350081" y="447325"/>
                </a:lnTo>
                <a:lnTo>
                  <a:pt x="352026" y="449270"/>
                </a:lnTo>
                <a:lnTo>
                  <a:pt x="354944" y="451215"/>
                </a:lnTo>
                <a:lnTo>
                  <a:pt x="349109" y="449271"/>
                </a:lnTo>
                <a:lnTo>
                  <a:pt x="347164" y="447325"/>
                </a:lnTo>
                <a:lnTo>
                  <a:pt x="343274" y="445381"/>
                </a:lnTo>
                <a:lnTo>
                  <a:pt x="340357" y="444408"/>
                </a:lnTo>
                <a:lnTo>
                  <a:pt x="339385" y="442463"/>
                </a:lnTo>
                <a:lnTo>
                  <a:pt x="336468" y="440518"/>
                </a:lnTo>
                <a:lnTo>
                  <a:pt x="334522" y="440518"/>
                </a:lnTo>
                <a:lnTo>
                  <a:pt x="330633" y="437601"/>
                </a:lnTo>
                <a:lnTo>
                  <a:pt x="329660" y="437601"/>
                </a:lnTo>
                <a:lnTo>
                  <a:pt x="327715" y="436628"/>
                </a:lnTo>
                <a:lnTo>
                  <a:pt x="324798" y="435656"/>
                </a:lnTo>
                <a:lnTo>
                  <a:pt x="322853" y="434683"/>
                </a:lnTo>
                <a:lnTo>
                  <a:pt x="320908" y="434683"/>
                </a:lnTo>
                <a:lnTo>
                  <a:pt x="314101" y="429822"/>
                </a:lnTo>
                <a:lnTo>
                  <a:pt x="315073" y="429821"/>
                </a:lnTo>
                <a:lnTo>
                  <a:pt x="311184" y="426904"/>
                </a:lnTo>
                <a:lnTo>
                  <a:pt x="306322" y="424959"/>
                </a:lnTo>
                <a:lnTo>
                  <a:pt x="307294" y="424959"/>
                </a:lnTo>
                <a:lnTo>
                  <a:pt x="303404" y="423014"/>
                </a:lnTo>
                <a:lnTo>
                  <a:pt x="300487" y="421069"/>
                </a:lnTo>
                <a:lnTo>
                  <a:pt x="298542" y="420097"/>
                </a:lnTo>
                <a:lnTo>
                  <a:pt x="298542" y="418152"/>
                </a:lnTo>
                <a:lnTo>
                  <a:pt x="298542" y="417180"/>
                </a:lnTo>
                <a:lnTo>
                  <a:pt x="296597" y="416207"/>
                </a:lnTo>
                <a:lnTo>
                  <a:pt x="293679" y="415235"/>
                </a:lnTo>
                <a:lnTo>
                  <a:pt x="291735" y="414262"/>
                </a:lnTo>
                <a:lnTo>
                  <a:pt x="290762" y="415235"/>
                </a:lnTo>
                <a:lnTo>
                  <a:pt x="290762" y="416207"/>
                </a:lnTo>
                <a:lnTo>
                  <a:pt x="281038" y="409400"/>
                </a:lnTo>
                <a:lnTo>
                  <a:pt x="276175" y="406483"/>
                </a:lnTo>
                <a:lnTo>
                  <a:pt x="271313" y="402592"/>
                </a:lnTo>
                <a:lnTo>
                  <a:pt x="270341" y="402593"/>
                </a:lnTo>
                <a:lnTo>
                  <a:pt x="269368" y="401620"/>
                </a:lnTo>
                <a:lnTo>
                  <a:pt x="254782" y="392868"/>
                </a:lnTo>
                <a:lnTo>
                  <a:pt x="247975" y="388006"/>
                </a:lnTo>
                <a:lnTo>
                  <a:pt x="244085" y="384117"/>
                </a:lnTo>
                <a:lnTo>
                  <a:pt x="244085" y="383144"/>
                </a:lnTo>
                <a:lnTo>
                  <a:pt x="244085" y="382172"/>
                </a:lnTo>
                <a:lnTo>
                  <a:pt x="242140" y="381199"/>
                </a:lnTo>
                <a:lnTo>
                  <a:pt x="241167" y="380227"/>
                </a:lnTo>
                <a:lnTo>
                  <a:pt x="240195" y="380226"/>
                </a:lnTo>
                <a:lnTo>
                  <a:pt x="240195" y="381199"/>
                </a:lnTo>
                <a:lnTo>
                  <a:pt x="241167" y="383144"/>
                </a:lnTo>
                <a:lnTo>
                  <a:pt x="232415" y="376337"/>
                </a:lnTo>
                <a:lnTo>
                  <a:pt x="225608" y="370502"/>
                </a:lnTo>
                <a:lnTo>
                  <a:pt x="225608" y="371474"/>
                </a:lnTo>
                <a:lnTo>
                  <a:pt x="223663" y="370502"/>
                </a:lnTo>
                <a:lnTo>
                  <a:pt x="223663" y="369530"/>
                </a:lnTo>
                <a:lnTo>
                  <a:pt x="222691" y="368557"/>
                </a:lnTo>
                <a:lnTo>
                  <a:pt x="217829" y="364668"/>
                </a:lnTo>
                <a:lnTo>
                  <a:pt x="216856" y="365640"/>
                </a:lnTo>
                <a:lnTo>
                  <a:pt x="215883" y="363695"/>
                </a:lnTo>
                <a:lnTo>
                  <a:pt x="213939" y="362722"/>
                </a:lnTo>
                <a:lnTo>
                  <a:pt x="212966" y="362723"/>
                </a:lnTo>
                <a:lnTo>
                  <a:pt x="211021" y="360777"/>
                </a:lnTo>
                <a:lnTo>
                  <a:pt x="211022" y="359805"/>
                </a:lnTo>
                <a:lnTo>
                  <a:pt x="205187" y="356888"/>
                </a:lnTo>
                <a:lnTo>
                  <a:pt x="199352" y="352025"/>
                </a:lnTo>
                <a:lnTo>
                  <a:pt x="198380" y="349108"/>
                </a:lnTo>
                <a:lnTo>
                  <a:pt x="195462" y="348136"/>
                </a:lnTo>
                <a:lnTo>
                  <a:pt x="195462" y="349108"/>
                </a:lnTo>
                <a:lnTo>
                  <a:pt x="189628" y="342301"/>
                </a:lnTo>
                <a:lnTo>
                  <a:pt x="186710" y="338411"/>
                </a:lnTo>
                <a:lnTo>
                  <a:pt x="177958" y="333549"/>
                </a:lnTo>
                <a:lnTo>
                  <a:pt x="169206" y="326742"/>
                </a:lnTo>
                <a:lnTo>
                  <a:pt x="151702" y="311183"/>
                </a:lnTo>
                <a:lnTo>
                  <a:pt x="152674" y="311182"/>
                </a:lnTo>
                <a:lnTo>
                  <a:pt x="150730" y="309238"/>
                </a:lnTo>
                <a:lnTo>
                  <a:pt x="149757" y="309238"/>
                </a:lnTo>
                <a:lnTo>
                  <a:pt x="148785" y="308265"/>
                </a:lnTo>
                <a:lnTo>
                  <a:pt x="148785" y="307293"/>
                </a:lnTo>
                <a:lnTo>
                  <a:pt x="148785" y="306320"/>
                </a:lnTo>
                <a:lnTo>
                  <a:pt x="150730" y="306320"/>
                </a:lnTo>
                <a:lnTo>
                  <a:pt x="147812" y="304375"/>
                </a:lnTo>
                <a:lnTo>
                  <a:pt x="145867" y="302431"/>
                </a:lnTo>
                <a:lnTo>
                  <a:pt x="141978" y="300486"/>
                </a:lnTo>
                <a:lnTo>
                  <a:pt x="141978" y="301458"/>
                </a:lnTo>
                <a:lnTo>
                  <a:pt x="140033" y="299513"/>
                </a:lnTo>
                <a:lnTo>
                  <a:pt x="138088" y="297569"/>
                </a:lnTo>
                <a:lnTo>
                  <a:pt x="136143" y="296596"/>
                </a:lnTo>
                <a:lnTo>
                  <a:pt x="136143" y="295623"/>
                </a:lnTo>
                <a:lnTo>
                  <a:pt x="137115" y="295624"/>
                </a:lnTo>
                <a:lnTo>
                  <a:pt x="138088" y="295624"/>
                </a:lnTo>
                <a:lnTo>
                  <a:pt x="135171" y="293679"/>
                </a:lnTo>
                <a:lnTo>
                  <a:pt x="135170" y="292706"/>
                </a:lnTo>
                <a:lnTo>
                  <a:pt x="136143" y="292706"/>
                </a:lnTo>
                <a:lnTo>
                  <a:pt x="139060" y="293679"/>
                </a:lnTo>
                <a:lnTo>
                  <a:pt x="141977" y="294651"/>
                </a:lnTo>
                <a:lnTo>
                  <a:pt x="141978" y="293679"/>
                </a:lnTo>
                <a:lnTo>
                  <a:pt x="140033" y="291734"/>
                </a:lnTo>
                <a:lnTo>
                  <a:pt x="140033" y="290761"/>
                </a:lnTo>
                <a:lnTo>
                  <a:pt x="141005" y="290761"/>
                </a:lnTo>
                <a:lnTo>
                  <a:pt x="141978" y="291734"/>
                </a:lnTo>
                <a:lnTo>
                  <a:pt x="143922" y="292707"/>
                </a:lnTo>
                <a:lnTo>
                  <a:pt x="141978" y="290761"/>
                </a:lnTo>
                <a:lnTo>
                  <a:pt x="138088" y="288817"/>
                </a:lnTo>
                <a:lnTo>
                  <a:pt x="137115" y="288816"/>
                </a:lnTo>
                <a:lnTo>
                  <a:pt x="137116" y="290761"/>
                </a:lnTo>
                <a:lnTo>
                  <a:pt x="134198" y="287844"/>
                </a:lnTo>
                <a:lnTo>
                  <a:pt x="132253" y="287844"/>
                </a:lnTo>
                <a:lnTo>
                  <a:pt x="131281" y="287358"/>
                </a:lnTo>
                <a:lnTo>
                  <a:pt x="130308" y="286872"/>
                </a:lnTo>
                <a:lnTo>
                  <a:pt x="127391" y="284927"/>
                </a:lnTo>
                <a:lnTo>
                  <a:pt x="127391" y="283954"/>
                </a:lnTo>
                <a:lnTo>
                  <a:pt x="128363" y="284926"/>
                </a:lnTo>
                <a:lnTo>
                  <a:pt x="129336" y="285899"/>
                </a:lnTo>
                <a:lnTo>
                  <a:pt x="131281" y="286871"/>
                </a:lnTo>
                <a:lnTo>
                  <a:pt x="130308" y="284927"/>
                </a:lnTo>
                <a:lnTo>
                  <a:pt x="128363" y="282981"/>
                </a:lnTo>
                <a:lnTo>
                  <a:pt x="124473" y="280065"/>
                </a:lnTo>
                <a:lnTo>
                  <a:pt x="125446" y="281037"/>
                </a:lnTo>
                <a:lnTo>
                  <a:pt x="124474" y="282009"/>
                </a:lnTo>
                <a:lnTo>
                  <a:pt x="121556" y="280064"/>
                </a:lnTo>
                <a:lnTo>
                  <a:pt x="121556" y="279092"/>
                </a:lnTo>
                <a:lnTo>
                  <a:pt x="122529" y="279092"/>
                </a:lnTo>
                <a:lnTo>
                  <a:pt x="120584" y="277147"/>
                </a:lnTo>
                <a:lnTo>
                  <a:pt x="117666" y="276175"/>
                </a:lnTo>
                <a:lnTo>
                  <a:pt x="118639" y="277147"/>
                </a:lnTo>
                <a:lnTo>
                  <a:pt x="116694" y="276174"/>
                </a:lnTo>
                <a:lnTo>
                  <a:pt x="114749" y="275202"/>
                </a:lnTo>
                <a:lnTo>
                  <a:pt x="113777" y="273257"/>
                </a:lnTo>
                <a:lnTo>
                  <a:pt x="111832" y="271312"/>
                </a:lnTo>
                <a:lnTo>
                  <a:pt x="112804" y="270340"/>
                </a:lnTo>
                <a:lnTo>
                  <a:pt x="114749" y="271312"/>
                </a:lnTo>
                <a:lnTo>
                  <a:pt x="115721" y="271312"/>
                </a:lnTo>
                <a:lnTo>
                  <a:pt x="114749" y="268395"/>
                </a:lnTo>
                <a:lnTo>
                  <a:pt x="113777" y="268395"/>
                </a:lnTo>
                <a:lnTo>
                  <a:pt x="110859" y="267423"/>
                </a:lnTo>
                <a:lnTo>
                  <a:pt x="109887" y="266450"/>
                </a:lnTo>
                <a:lnTo>
                  <a:pt x="108914" y="266451"/>
                </a:lnTo>
                <a:lnTo>
                  <a:pt x="108914" y="267423"/>
                </a:lnTo>
                <a:lnTo>
                  <a:pt x="108915" y="265478"/>
                </a:lnTo>
                <a:lnTo>
                  <a:pt x="109887" y="265478"/>
                </a:lnTo>
                <a:lnTo>
                  <a:pt x="107942" y="263533"/>
                </a:lnTo>
                <a:lnTo>
                  <a:pt x="105997" y="261588"/>
                </a:lnTo>
                <a:lnTo>
                  <a:pt x="104052" y="260616"/>
                </a:lnTo>
                <a:lnTo>
                  <a:pt x="104052" y="258671"/>
                </a:lnTo>
                <a:lnTo>
                  <a:pt x="102107" y="258670"/>
                </a:lnTo>
                <a:lnTo>
                  <a:pt x="101135" y="254781"/>
                </a:lnTo>
                <a:lnTo>
                  <a:pt x="96273" y="250891"/>
                </a:lnTo>
                <a:lnTo>
                  <a:pt x="95300" y="248946"/>
                </a:lnTo>
                <a:lnTo>
                  <a:pt x="94328" y="247974"/>
                </a:lnTo>
                <a:lnTo>
                  <a:pt x="95300" y="247001"/>
                </a:lnTo>
                <a:lnTo>
                  <a:pt x="92383" y="244084"/>
                </a:lnTo>
                <a:lnTo>
                  <a:pt x="91410" y="243111"/>
                </a:lnTo>
                <a:lnTo>
                  <a:pt x="90438" y="244084"/>
                </a:lnTo>
                <a:lnTo>
                  <a:pt x="92383" y="246029"/>
                </a:lnTo>
                <a:lnTo>
                  <a:pt x="93355" y="247974"/>
                </a:lnTo>
                <a:lnTo>
                  <a:pt x="92383" y="247001"/>
                </a:lnTo>
                <a:lnTo>
                  <a:pt x="88493" y="244084"/>
                </a:lnTo>
                <a:lnTo>
                  <a:pt x="89465" y="243111"/>
                </a:lnTo>
                <a:lnTo>
                  <a:pt x="87520" y="241167"/>
                </a:lnTo>
                <a:lnTo>
                  <a:pt x="85576" y="239221"/>
                </a:lnTo>
                <a:lnTo>
                  <a:pt x="85576" y="238249"/>
                </a:lnTo>
                <a:lnTo>
                  <a:pt x="83631" y="237277"/>
                </a:lnTo>
                <a:lnTo>
                  <a:pt x="82658" y="235332"/>
                </a:lnTo>
                <a:lnTo>
                  <a:pt x="82658" y="234360"/>
                </a:lnTo>
                <a:lnTo>
                  <a:pt x="82658" y="233387"/>
                </a:lnTo>
                <a:lnTo>
                  <a:pt x="80713" y="231442"/>
                </a:lnTo>
                <a:lnTo>
                  <a:pt x="84603" y="234359"/>
                </a:lnTo>
                <a:lnTo>
                  <a:pt x="82658" y="232415"/>
                </a:lnTo>
                <a:lnTo>
                  <a:pt x="81686" y="229497"/>
                </a:lnTo>
                <a:lnTo>
                  <a:pt x="76824" y="227552"/>
                </a:lnTo>
                <a:lnTo>
                  <a:pt x="75851" y="226580"/>
                </a:lnTo>
                <a:lnTo>
                  <a:pt x="74879" y="225607"/>
                </a:lnTo>
                <a:lnTo>
                  <a:pt x="74879" y="224635"/>
                </a:lnTo>
                <a:lnTo>
                  <a:pt x="73906" y="223663"/>
                </a:lnTo>
                <a:lnTo>
                  <a:pt x="76824" y="226580"/>
                </a:lnTo>
                <a:lnTo>
                  <a:pt x="76823" y="224635"/>
                </a:lnTo>
                <a:lnTo>
                  <a:pt x="73906" y="219773"/>
                </a:lnTo>
                <a:lnTo>
                  <a:pt x="70989" y="217828"/>
                </a:lnTo>
                <a:lnTo>
                  <a:pt x="70017" y="217827"/>
                </a:lnTo>
                <a:lnTo>
                  <a:pt x="69044" y="216855"/>
                </a:lnTo>
                <a:lnTo>
                  <a:pt x="69044" y="215882"/>
                </a:lnTo>
                <a:lnTo>
                  <a:pt x="70016" y="215883"/>
                </a:lnTo>
                <a:lnTo>
                  <a:pt x="69044" y="213938"/>
                </a:lnTo>
                <a:lnTo>
                  <a:pt x="68072" y="213938"/>
                </a:lnTo>
                <a:lnTo>
                  <a:pt x="68071" y="214911"/>
                </a:lnTo>
                <a:lnTo>
                  <a:pt x="67099" y="213938"/>
                </a:lnTo>
                <a:lnTo>
                  <a:pt x="63209" y="203241"/>
                </a:lnTo>
                <a:lnTo>
                  <a:pt x="67099" y="206158"/>
                </a:lnTo>
                <a:lnTo>
                  <a:pt x="65154" y="204214"/>
                </a:lnTo>
                <a:lnTo>
                  <a:pt x="67099" y="204213"/>
                </a:lnTo>
                <a:lnTo>
                  <a:pt x="67099" y="203241"/>
                </a:lnTo>
                <a:lnTo>
                  <a:pt x="67099" y="202269"/>
                </a:lnTo>
                <a:lnTo>
                  <a:pt x="68072" y="202269"/>
                </a:lnTo>
                <a:lnTo>
                  <a:pt x="66127" y="200324"/>
                </a:lnTo>
                <a:lnTo>
                  <a:pt x="64182" y="197406"/>
                </a:lnTo>
                <a:lnTo>
                  <a:pt x="64182" y="199351"/>
                </a:lnTo>
                <a:lnTo>
                  <a:pt x="63209" y="199351"/>
                </a:lnTo>
                <a:lnTo>
                  <a:pt x="61264" y="198379"/>
                </a:lnTo>
                <a:lnTo>
                  <a:pt x="58347" y="196434"/>
                </a:lnTo>
                <a:lnTo>
                  <a:pt x="57374" y="195461"/>
                </a:lnTo>
                <a:lnTo>
                  <a:pt x="56402" y="196434"/>
                </a:lnTo>
                <a:lnTo>
                  <a:pt x="54457" y="192544"/>
                </a:lnTo>
                <a:lnTo>
                  <a:pt x="54457" y="189627"/>
                </a:lnTo>
                <a:lnTo>
                  <a:pt x="54457" y="187682"/>
                </a:lnTo>
                <a:lnTo>
                  <a:pt x="51540" y="183792"/>
                </a:lnTo>
                <a:lnTo>
                  <a:pt x="51540" y="181847"/>
                </a:lnTo>
                <a:lnTo>
                  <a:pt x="51540" y="180875"/>
                </a:lnTo>
                <a:lnTo>
                  <a:pt x="50567" y="177958"/>
                </a:lnTo>
                <a:lnTo>
                  <a:pt x="48623" y="174067"/>
                </a:lnTo>
                <a:lnTo>
                  <a:pt x="46678" y="173095"/>
                </a:lnTo>
                <a:lnTo>
                  <a:pt x="46678" y="174068"/>
                </a:lnTo>
                <a:lnTo>
                  <a:pt x="46678" y="175040"/>
                </a:lnTo>
                <a:lnTo>
                  <a:pt x="47650" y="176013"/>
                </a:lnTo>
                <a:lnTo>
                  <a:pt x="46678" y="176012"/>
                </a:lnTo>
                <a:lnTo>
                  <a:pt x="43760" y="170178"/>
                </a:lnTo>
                <a:lnTo>
                  <a:pt x="42788" y="169206"/>
                </a:lnTo>
                <a:lnTo>
                  <a:pt x="41815" y="167261"/>
                </a:lnTo>
                <a:lnTo>
                  <a:pt x="42788" y="171150"/>
                </a:lnTo>
                <a:lnTo>
                  <a:pt x="41815" y="173095"/>
                </a:lnTo>
                <a:lnTo>
                  <a:pt x="39870" y="169205"/>
                </a:lnTo>
                <a:lnTo>
                  <a:pt x="40843" y="169205"/>
                </a:lnTo>
                <a:lnTo>
                  <a:pt x="38898" y="166288"/>
                </a:lnTo>
                <a:lnTo>
                  <a:pt x="37926" y="165315"/>
                </a:lnTo>
                <a:lnTo>
                  <a:pt x="36953" y="164343"/>
                </a:lnTo>
                <a:lnTo>
                  <a:pt x="35008" y="161426"/>
                </a:lnTo>
                <a:lnTo>
                  <a:pt x="35008" y="158508"/>
                </a:lnTo>
                <a:lnTo>
                  <a:pt x="36953" y="160453"/>
                </a:lnTo>
                <a:lnTo>
                  <a:pt x="37926" y="163371"/>
                </a:lnTo>
                <a:lnTo>
                  <a:pt x="39871" y="165316"/>
                </a:lnTo>
                <a:lnTo>
                  <a:pt x="40843" y="165316"/>
                </a:lnTo>
                <a:lnTo>
                  <a:pt x="37926" y="160453"/>
                </a:lnTo>
                <a:lnTo>
                  <a:pt x="36953" y="159157"/>
                </a:lnTo>
                <a:lnTo>
                  <a:pt x="36953" y="155591"/>
                </a:lnTo>
                <a:lnTo>
                  <a:pt x="35981" y="153647"/>
                </a:lnTo>
                <a:lnTo>
                  <a:pt x="35008" y="151701"/>
                </a:lnTo>
                <a:lnTo>
                  <a:pt x="36953" y="153646"/>
                </a:lnTo>
                <a:lnTo>
                  <a:pt x="35981" y="149756"/>
                </a:lnTo>
                <a:lnTo>
                  <a:pt x="35981" y="147811"/>
                </a:lnTo>
                <a:lnTo>
                  <a:pt x="36953" y="145867"/>
                </a:lnTo>
                <a:lnTo>
                  <a:pt x="35008" y="142949"/>
                </a:lnTo>
                <a:lnTo>
                  <a:pt x="34036" y="142949"/>
                </a:lnTo>
                <a:lnTo>
                  <a:pt x="34036" y="143921"/>
                </a:lnTo>
                <a:lnTo>
                  <a:pt x="33063" y="144894"/>
                </a:lnTo>
                <a:lnTo>
                  <a:pt x="29174" y="136142"/>
                </a:lnTo>
                <a:lnTo>
                  <a:pt x="25284" y="130307"/>
                </a:lnTo>
                <a:lnTo>
                  <a:pt x="25284" y="129335"/>
                </a:lnTo>
                <a:lnTo>
                  <a:pt x="26256" y="128362"/>
                </a:lnTo>
                <a:lnTo>
                  <a:pt x="28201" y="130307"/>
                </a:lnTo>
                <a:lnTo>
                  <a:pt x="23339" y="119611"/>
                </a:lnTo>
                <a:lnTo>
                  <a:pt x="19449" y="108913"/>
                </a:lnTo>
                <a:lnTo>
                  <a:pt x="19449" y="109886"/>
                </a:lnTo>
                <a:lnTo>
                  <a:pt x="18477" y="109886"/>
                </a:lnTo>
                <a:lnTo>
                  <a:pt x="17504" y="106969"/>
                </a:lnTo>
                <a:lnTo>
                  <a:pt x="16532" y="104052"/>
                </a:lnTo>
                <a:lnTo>
                  <a:pt x="16532" y="103079"/>
                </a:lnTo>
                <a:lnTo>
                  <a:pt x="17504" y="103079"/>
                </a:lnTo>
                <a:lnTo>
                  <a:pt x="16532" y="101134"/>
                </a:lnTo>
                <a:lnTo>
                  <a:pt x="17504" y="100161"/>
                </a:lnTo>
                <a:lnTo>
                  <a:pt x="17504" y="98217"/>
                </a:lnTo>
                <a:lnTo>
                  <a:pt x="13614" y="90438"/>
                </a:lnTo>
                <a:lnTo>
                  <a:pt x="10697" y="82658"/>
                </a:lnTo>
                <a:lnTo>
                  <a:pt x="9725" y="75850"/>
                </a:lnTo>
                <a:lnTo>
                  <a:pt x="7780" y="70016"/>
                </a:lnTo>
                <a:lnTo>
                  <a:pt x="4862" y="58346"/>
                </a:lnTo>
                <a:lnTo>
                  <a:pt x="4862" y="56402"/>
                </a:lnTo>
                <a:lnTo>
                  <a:pt x="5835" y="55429"/>
                </a:lnTo>
                <a:lnTo>
                  <a:pt x="6807" y="55429"/>
                </a:lnTo>
                <a:lnTo>
                  <a:pt x="6807" y="53484"/>
                </a:lnTo>
                <a:lnTo>
                  <a:pt x="5835" y="51539"/>
                </a:lnTo>
                <a:lnTo>
                  <a:pt x="5835" y="52511"/>
                </a:lnTo>
                <a:lnTo>
                  <a:pt x="4862" y="52512"/>
                </a:lnTo>
                <a:lnTo>
                  <a:pt x="4863" y="50566"/>
                </a:lnTo>
                <a:lnTo>
                  <a:pt x="4862" y="44732"/>
                </a:lnTo>
                <a:lnTo>
                  <a:pt x="3890" y="39870"/>
                </a:lnTo>
                <a:lnTo>
                  <a:pt x="2918" y="35980"/>
                </a:lnTo>
                <a:lnTo>
                  <a:pt x="3890" y="35980"/>
                </a:lnTo>
                <a:lnTo>
                  <a:pt x="4862" y="36952"/>
                </a:lnTo>
                <a:lnTo>
                  <a:pt x="4863" y="34035"/>
                </a:lnTo>
                <a:lnTo>
                  <a:pt x="3890" y="31118"/>
                </a:lnTo>
                <a:lnTo>
                  <a:pt x="2918" y="24311"/>
                </a:lnTo>
                <a:lnTo>
                  <a:pt x="1945" y="27228"/>
                </a:lnTo>
                <a:lnTo>
                  <a:pt x="973" y="22365"/>
                </a:lnTo>
                <a:lnTo>
                  <a:pt x="972" y="17504"/>
                </a:lnTo>
                <a:lnTo>
                  <a:pt x="0" y="8751"/>
                </a:lnTo>
                <a:lnTo>
                  <a:pt x="972" y="8751"/>
                </a:lnTo>
                <a:lnTo>
                  <a:pt x="973" y="4861"/>
                </a:lnTo>
                <a:close/>
                <a:moveTo>
                  <a:pt x="972" y="0"/>
                </a:moveTo>
                <a:lnTo>
                  <a:pt x="1945" y="2917"/>
                </a:lnTo>
                <a:lnTo>
                  <a:pt x="1884" y="3039"/>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33"/>
          <p:cNvSpPr>
            <a:spLocks/>
          </p:cNvSpPr>
          <p:nvPr/>
        </p:nvSpPr>
        <p:spPr bwMode="auto">
          <a:xfrm rot="9377604">
            <a:off x="3925861" y="3316840"/>
            <a:ext cx="1288495" cy="722529"/>
          </a:xfrm>
          <a:custGeom>
            <a:avLst/>
            <a:gdLst/>
            <a:ahLst/>
            <a:cxnLst/>
            <a:rect l="l" t="t" r="r" b="b"/>
            <a:pathLst>
              <a:path w="1288494" h="722529">
                <a:moveTo>
                  <a:pt x="1884" y="3038"/>
                </a:moveTo>
                <a:lnTo>
                  <a:pt x="972" y="0"/>
                </a:lnTo>
                <a:lnTo>
                  <a:pt x="1944" y="2917"/>
                </a:lnTo>
                <a:close/>
                <a:moveTo>
                  <a:pt x="4861" y="18476"/>
                </a:moveTo>
                <a:lnTo>
                  <a:pt x="4667" y="18087"/>
                </a:lnTo>
                <a:lnTo>
                  <a:pt x="3889" y="14587"/>
                </a:lnTo>
                <a:lnTo>
                  <a:pt x="4861" y="15559"/>
                </a:lnTo>
                <a:close/>
                <a:moveTo>
                  <a:pt x="5834" y="23339"/>
                </a:moveTo>
                <a:lnTo>
                  <a:pt x="5658" y="22543"/>
                </a:lnTo>
                <a:lnTo>
                  <a:pt x="5834" y="22366"/>
                </a:lnTo>
                <a:close/>
                <a:moveTo>
                  <a:pt x="15559" y="110859"/>
                </a:moveTo>
                <a:lnTo>
                  <a:pt x="14586" y="108914"/>
                </a:lnTo>
                <a:lnTo>
                  <a:pt x="15559" y="108914"/>
                </a:lnTo>
                <a:lnTo>
                  <a:pt x="15558" y="106969"/>
                </a:lnTo>
                <a:lnTo>
                  <a:pt x="14586" y="105024"/>
                </a:lnTo>
                <a:lnTo>
                  <a:pt x="14586" y="103079"/>
                </a:lnTo>
                <a:lnTo>
                  <a:pt x="13614" y="101134"/>
                </a:lnTo>
                <a:lnTo>
                  <a:pt x="15558" y="104052"/>
                </a:lnTo>
                <a:lnTo>
                  <a:pt x="16531" y="104052"/>
                </a:lnTo>
                <a:lnTo>
                  <a:pt x="15558" y="105024"/>
                </a:lnTo>
                <a:lnTo>
                  <a:pt x="16531" y="109887"/>
                </a:lnTo>
                <a:lnTo>
                  <a:pt x="16531" y="110859"/>
                </a:lnTo>
                <a:close/>
                <a:moveTo>
                  <a:pt x="35007" y="151701"/>
                </a:moveTo>
                <a:lnTo>
                  <a:pt x="34035" y="149757"/>
                </a:lnTo>
                <a:lnTo>
                  <a:pt x="33063" y="148784"/>
                </a:lnTo>
                <a:lnTo>
                  <a:pt x="32090" y="149757"/>
                </a:lnTo>
                <a:lnTo>
                  <a:pt x="25283" y="137115"/>
                </a:lnTo>
                <a:lnTo>
                  <a:pt x="26256" y="137115"/>
                </a:lnTo>
                <a:lnTo>
                  <a:pt x="25283" y="136142"/>
                </a:lnTo>
                <a:lnTo>
                  <a:pt x="25283" y="133225"/>
                </a:lnTo>
                <a:lnTo>
                  <a:pt x="28201" y="141005"/>
                </a:lnTo>
                <a:lnTo>
                  <a:pt x="30146" y="144895"/>
                </a:lnTo>
                <a:lnTo>
                  <a:pt x="33063" y="147812"/>
                </a:lnTo>
                <a:lnTo>
                  <a:pt x="33063" y="146839"/>
                </a:lnTo>
                <a:lnTo>
                  <a:pt x="34035" y="148785"/>
                </a:lnTo>
                <a:close/>
                <a:moveTo>
                  <a:pt x="35007" y="151702"/>
                </a:moveTo>
                <a:lnTo>
                  <a:pt x="35007" y="151702"/>
                </a:lnTo>
                <a:lnTo>
                  <a:pt x="35007" y="151701"/>
                </a:lnTo>
                <a:close/>
                <a:moveTo>
                  <a:pt x="36953" y="159481"/>
                </a:moveTo>
                <a:lnTo>
                  <a:pt x="35007" y="156564"/>
                </a:lnTo>
                <a:lnTo>
                  <a:pt x="36953" y="159158"/>
                </a:lnTo>
                <a:close/>
                <a:moveTo>
                  <a:pt x="49595" y="184765"/>
                </a:moveTo>
                <a:lnTo>
                  <a:pt x="48622" y="183793"/>
                </a:lnTo>
                <a:lnTo>
                  <a:pt x="46677" y="182820"/>
                </a:lnTo>
                <a:lnTo>
                  <a:pt x="45705" y="179903"/>
                </a:lnTo>
                <a:lnTo>
                  <a:pt x="46677" y="179903"/>
                </a:lnTo>
                <a:lnTo>
                  <a:pt x="46677" y="178930"/>
                </a:lnTo>
                <a:lnTo>
                  <a:pt x="47649" y="177958"/>
                </a:lnTo>
                <a:lnTo>
                  <a:pt x="49594" y="178930"/>
                </a:lnTo>
                <a:lnTo>
                  <a:pt x="49595" y="180875"/>
                </a:lnTo>
                <a:lnTo>
                  <a:pt x="51539" y="183792"/>
                </a:lnTo>
                <a:lnTo>
                  <a:pt x="50567" y="184765"/>
                </a:lnTo>
                <a:close/>
                <a:moveTo>
                  <a:pt x="70988" y="218801"/>
                </a:moveTo>
                <a:lnTo>
                  <a:pt x="70016" y="217828"/>
                </a:lnTo>
                <a:lnTo>
                  <a:pt x="70016" y="217828"/>
                </a:lnTo>
                <a:close/>
                <a:moveTo>
                  <a:pt x="978282" y="620422"/>
                </a:moveTo>
                <a:lnTo>
                  <a:pt x="979254" y="620422"/>
                </a:lnTo>
                <a:lnTo>
                  <a:pt x="979164" y="620513"/>
                </a:lnTo>
                <a:close/>
                <a:moveTo>
                  <a:pt x="94327" y="249919"/>
                </a:moveTo>
                <a:lnTo>
                  <a:pt x="93354" y="247974"/>
                </a:lnTo>
                <a:lnTo>
                  <a:pt x="94327" y="248946"/>
                </a:lnTo>
                <a:close/>
                <a:moveTo>
                  <a:pt x="1137764" y="721557"/>
                </a:moveTo>
                <a:lnTo>
                  <a:pt x="1129985" y="714750"/>
                </a:lnTo>
                <a:lnTo>
                  <a:pt x="1137764" y="708915"/>
                </a:lnTo>
                <a:lnTo>
                  <a:pt x="1146516" y="703081"/>
                </a:lnTo>
                <a:lnTo>
                  <a:pt x="1156241" y="696273"/>
                </a:lnTo>
                <a:lnTo>
                  <a:pt x="1168883" y="690439"/>
                </a:lnTo>
                <a:lnTo>
                  <a:pt x="1209725" y="669045"/>
                </a:lnTo>
                <a:lnTo>
                  <a:pt x="1220422" y="662238"/>
                </a:lnTo>
                <a:lnTo>
                  <a:pt x="1229175" y="655431"/>
                </a:lnTo>
                <a:lnTo>
                  <a:pt x="1237927" y="647651"/>
                </a:lnTo>
                <a:lnTo>
                  <a:pt x="1243761" y="639872"/>
                </a:lnTo>
                <a:lnTo>
                  <a:pt x="1243761" y="639871"/>
                </a:lnTo>
                <a:lnTo>
                  <a:pt x="1245706" y="638899"/>
                </a:lnTo>
                <a:lnTo>
                  <a:pt x="1243275" y="638899"/>
                </a:lnTo>
                <a:lnTo>
                  <a:pt x="1242789" y="637927"/>
                </a:lnTo>
                <a:lnTo>
                  <a:pt x="1240844" y="635982"/>
                </a:lnTo>
                <a:lnTo>
                  <a:pt x="1237926" y="634037"/>
                </a:lnTo>
                <a:lnTo>
                  <a:pt x="1226257" y="630147"/>
                </a:lnTo>
                <a:lnTo>
                  <a:pt x="1207781" y="625285"/>
                </a:lnTo>
                <a:lnTo>
                  <a:pt x="1182497" y="620423"/>
                </a:lnTo>
                <a:lnTo>
                  <a:pt x="1113453" y="607781"/>
                </a:lnTo>
                <a:lnTo>
                  <a:pt x="1074555" y="600001"/>
                </a:lnTo>
                <a:lnTo>
                  <a:pt x="1060941" y="596111"/>
                </a:lnTo>
                <a:lnTo>
                  <a:pt x="1048299" y="592222"/>
                </a:lnTo>
                <a:lnTo>
                  <a:pt x="1036630" y="587359"/>
                </a:lnTo>
                <a:lnTo>
                  <a:pt x="1027878" y="583470"/>
                </a:lnTo>
                <a:lnTo>
                  <a:pt x="1020098" y="579580"/>
                </a:lnTo>
                <a:lnTo>
                  <a:pt x="1014263" y="574718"/>
                </a:lnTo>
                <a:lnTo>
                  <a:pt x="1009401" y="569855"/>
                </a:lnTo>
                <a:lnTo>
                  <a:pt x="1006484" y="564993"/>
                </a:lnTo>
                <a:lnTo>
                  <a:pt x="1002594" y="554296"/>
                </a:lnTo>
                <a:lnTo>
                  <a:pt x="1030795" y="566938"/>
                </a:lnTo>
                <a:lnTo>
                  <a:pt x="1058996" y="577635"/>
                </a:lnTo>
                <a:lnTo>
                  <a:pt x="1087197" y="587360"/>
                </a:lnTo>
                <a:lnTo>
                  <a:pt x="1116370" y="596112"/>
                </a:lnTo>
                <a:lnTo>
                  <a:pt x="1145544" y="602918"/>
                </a:lnTo>
                <a:lnTo>
                  <a:pt x="1174717" y="609726"/>
                </a:lnTo>
                <a:lnTo>
                  <a:pt x="1204863" y="614588"/>
                </a:lnTo>
                <a:lnTo>
                  <a:pt x="1234037" y="618478"/>
                </a:lnTo>
                <a:lnTo>
                  <a:pt x="1248623" y="618478"/>
                </a:lnTo>
                <a:lnTo>
                  <a:pt x="1260293" y="619450"/>
                </a:lnTo>
                <a:lnTo>
                  <a:pt x="1270017" y="620422"/>
                </a:lnTo>
                <a:lnTo>
                  <a:pt x="1277797" y="622368"/>
                </a:lnTo>
                <a:lnTo>
                  <a:pt x="1283632" y="625285"/>
                </a:lnTo>
                <a:lnTo>
                  <a:pt x="1285577" y="628202"/>
                </a:lnTo>
                <a:lnTo>
                  <a:pt x="1287521" y="630147"/>
                </a:lnTo>
                <a:lnTo>
                  <a:pt x="1288494" y="634037"/>
                </a:lnTo>
                <a:lnTo>
                  <a:pt x="1287522" y="637927"/>
                </a:lnTo>
                <a:lnTo>
                  <a:pt x="1285577" y="642789"/>
                </a:lnTo>
                <a:lnTo>
                  <a:pt x="1282659" y="646679"/>
                </a:lnTo>
                <a:lnTo>
                  <a:pt x="1277797" y="650569"/>
                </a:lnTo>
                <a:lnTo>
                  <a:pt x="1271962" y="654458"/>
                </a:lnTo>
                <a:lnTo>
                  <a:pt x="1264183" y="658348"/>
                </a:lnTo>
                <a:lnTo>
                  <a:pt x="1255431" y="662238"/>
                </a:lnTo>
                <a:lnTo>
                  <a:pt x="1235982" y="670017"/>
                </a:lnTo>
                <a:lnTo>
                  <a:pt x="1215560" y="676825"/>
                </a:lnTo>
                <a:lnTo>
                  <a:pt x="1207781" y="680714"/>
                </a:lnTo>
                <a:lnTo>
                  <a:pt x="1199029" y="685576"/>
                </a:lnTo>
                <a:lnTo>
                  <a:pt x="1179580" y="698218"/>
                </a:lnTo>
                <a:lnTo>
                  <a:pt x="1146516" y="722529"/>
                </a:lnTo>
                <a:lnTo>
                  <a:pt x="1140682" y="722529"/>
                </a:lnTo>
                <a:close/>
                <a:moveTo>
                  <a:pt x="909238" y="622367"/>
                </a:moveTo>
                <a:lnTo>
                  <a:pt x="909238" y="622367"/>
                </a:lnTo>
                <a:lnTo>
                  <a:pt x="909463" y="622367"/>
                </a:lnTo>
                <a:close/>
                <a:moveTo>
                  <a:pt x="908266" y="623340"/>
                </a:moveTo>
                <a:lnTo>
                  <a:pt x="908266" y="622367"/>
                </a:lnTo>
                <a:lnTo>
                  <a:pt x="909238" y="622367"/>
                </a:lnTo>
                <a:close/>
                <a:moveTo>
                  <a:pt x="141977" y="301459"/>
                </a:moveTo>
                <a:lnTo>
                  <a:pt x="141977" y="301459"/>
                </a:lnTo>
                <a:lnTo>
                  <a:pt x="141977" y="301459"/>
                </a:lnTo>
                <a:close/>
                <a:moveTo>
                  <a:pt x="142949" y="302431"/>
                </a:moveTo>
                <a:lnTo>
                  <a:pt x="141977" y="301459"/>
                </a:lnTo>
                <a:lnTo>
                  <a:pt x="142949" y="301459"/>
                </a:lnTo>
                <a:close/>
                <a:moveTo>
                  <a:pt x="244084" y="368557"/>
                </a:moveTo>
                <a:lnTo>
                  <a:pt x="241795" y="366956"/>
                </a:lnTo>
                <a:lnTo>
                  <a:pt x="242139" y="366613"/>
                </a:lnTo>
                <a:close/>
                <a:moveTo>
                  <a:pt x="641815" y="565965"/>
                </a:moveTo>
                <a:lnTo>
                  <a:pt x="641815" y="565965"/>
                </a:lnTo>
                <a:lnTo>
                  <a:pt x="644732" y="565965"/>
                </a:lnTo>
                <a:lnTo>
                  <a:pt x="642787" y="565965"/>
                </a:lnTo>
                <a:close/>
                <a:moveTo>
                  <a:pt x="458992" y="489140"/>
                </a:moveTo>
                <a:lnTo>
                  <a:pt x="457050" y="488169"/>
                </a:lnTo>
                <a:lnTo>
                  <a:pt x="458995" y="489141"/>
                </a:lnTo>
                <a:close/>
                <a:moveTo>
                  <a:pt x="333549" y="441491"/>
                </a:moveTo>
                <a:lnTo>
                  <a:pt x="331604" y="439546"/>
                </a:lnTo>
                <a:lnTo>
                  <a:pt x="334521" y="440519"/>
                </a:lnTo>
                <a:lnTo>
                  <a:pt x="334521" y="441491"/>
                </a:lnTo>
                <a:close/>
                <a:moveTo>
                  <a:pt x="339384" y="444409"/>
                </a:moveTo>
                <a:lnTo>
                  <a:pt x="337439" y="442464"/>
                </a:lnTo>
                <a:lnTo>
                  <a:pt x="338411" y="443436"/>
                </a:lnTo>
                <a:lnTo>
                  <a:pt x="340356" y="444408"/>
                </a:lnTo>
                <a:close/>
                <a:moveTo>
                  <a:pt x="448298" y="498866"/>
                </a:moveTo>
                <a:lnTo>
                  <a:pt x="445381" y="495948"/>
                </a:lnTo>
                <a:lnTo>
                  <a:pt x="448298" y="496921"/>
                </a:lnTo>
                <a:lnTo>
                  <a:pt x="449271" y="496921"/>
                </a:lnTo>
                <a:lnTo>
                  <a:pt x="448298" y="495948"/>
                </a:lnTo>
                <a:lnTo>
                  <a:pt x="445381" y="494003"/>
                </a:lnTo>
                <a:lnTo>
                  <a:pt x="442463" y="493031"/>
                </a:lnTo>
                <a:lnTo>
                  <a:pt x="439546" y="492059"/>
                </a:lnTo>
                <a:lnTo>
                  <a:pt x="435656" y="491086"/>
                </a:lnTo>
                <a:lnTo>
                  <a:pt x="436629" y="493031"/>
                </a:lnTo>
                <a:lnTo>
                  <a:pt x="433711" y="491086"/>
                </a:lnTo>
                <a:lnTo>
                  <a:pt x="431766" y="490113"/>
                </a:lnTo>
                <a:lnTo>
                  <a:pt x="428849" y="490114"/>
                </a:lnTo>
                <a:lnTo>
                  <a:pt x="428849" y="489141"/>
                </a:lnTo>
                <a:lnTo>
                  <a:pt x="424959" y="487196"/>
                </a:lnTo>
                <a:lnTo>
                  <a:pt x="423014" y="486224"/>
                </a:lnTo>
                <a:lnTo>
                  <a:pt x="422042" y="487196"/>
                </a:lnTo>
                <a:lnTo>
                  <a:pt x="415235" y="483306"/>
                </a:lnTo>
                <a:lnTo>
                  <a:pt x="407455" y="479417"/>
                </a:lnTo>
                <a:lnTo>
                  <a:pt x="400648" y="475527"/>
                </a:lnTo>
                <a:lnTo>
                  <a:pt x="397730" y="473582"/>
                </a:lnTo>
                <a:lnTo>
                  <a:pt x="395786" y="471637"/>
                </a:lnTo>
                <a:lnTo>
                  <a:pt x="392869" y="470665"/>
                </a:lnTo>
                <a:lnTo>
                  <a:pt x="391896" y="470664"/>
                </a:lnTo>
                <a:lnTo>
                  <a:pt x="392868" y="471637"/>
                </a:lnTo>
                <a:lnTo>
                  <a:pt x="393841" y="471637"/>
                </a:lnTo>
                <a:lnTo>
                  <a:pt x="395786" y="472610"/>
                </a:lnTo>
                <a:lnTo>
                  <a:pt x="393841" y="472610"/>
                </a:lnTo>
                <a:lnTo>
                  <a:pt x="390924" y="470665"/>
                </a:lnTo>
                <a:lnTo>
                  <a:pt x="390924" y="469692"/>
                </a:lnTo>
                <a:lnTo>
                  <a:pt x="391896" y="469692"/>
                </a:lnTo>
                <a:lnTo>
                  <a:pt x="388006" y="467747"/>
                </a:lnTo>
                <a:lnTo>
                  <a:pt x="385089" y="466775"/>
                </a:lnTo>
                <a:lnTo>
                  <a:pt x="381199" y="466775"/>
                </a:lnTo>
                <a:lnTo>
                  <a:pt x="377309" y="463857"/>
                </a:lnTo>
                <a:lnTo>
                  <a:pt x="374392" y="461913"/>
                </a:lnTo>
                <a:lnTo>
                  <a:pt x="369530" y="460940"/>
                </a:lnTo>
                <a:lnTo>
                  <a:pt x="367585" y="458995"/>
                </a:lnTo>
                <a:lnTo>
                  <a:pt x="366613" y="458995"/>
                </a:lnTo>
                <a:lnTo>
                  <a:pt x="367585" y="457050"/>
                </a:lnTo>
                <a:lnTo>
                  <a:pt x="363695" y="455105"/>
                </a:lnTo>
                <a:lnTo>
                  <a:pt x="360777" y="454133"/>
                </a:lnTo>
                <a:lnTo>
                  <a:pt x="357860" y="451216"/>
                </a:lnTo>
                <a:lnTo>
                  <a:pt x="357860" y="452188"/>
                </a:lnTo>
                <a:lnTo>
                  <a:pt x="356887" y="451216"/>
                </a:lnTo>
                <a:lnTo>
                  <a:pt x="353970" y="450243"/>
                </a:lnTo>
                <a:lnTo>
                  <a:pt x="354943" y="450243"/>
                </a:lnTo>
                <a:lnTo>
                  <a:pt x="352998" y="449271"/>
                </a:lnTo>
                <a:lnTo>
                  <a:pt x="350081" y="447326"/>
                </a:lnTo>
                <a:lnTo>
                  <a:pt x="352026" y="449271"/>
                </a:lnTo>
                <a:lnTo>
                  <a:pt x="354943" y="451216"/>
                </a:lnTo>
                <a:lnTo>
                  <a:pt x="349108" y="449271"/>
                </a:lnTo>
                <a:lnTo>
                  <a:pt x="347164" y="447326"/>
                </a:lnTo>
                <a:lnTo>
                  <a:pt x="343274" y="445381"/>
                </a:lnTo>
                <a:lnTo>
                  <a:pt x="340356" y="444408"/>
                </a:lnTo>
                <a:lnTo>
                  <a:pt x="339384" y="442464"/>
                </a:lnTo>
                <a:lnTo>
                  <a:pt x="336467" y="440519"/>
                </a:lnTo>
                <a:lnTo>
                  <a:pt x="334521" y="440519"/>
                </a:lnTo>
                <a:lnTo>
                  <a:pt x="330632" y="437601"/>
                </a:lnTo>
                <a:lnTo>
                  <a:pt x="329659" y="437601"/>
                </a:lnTo>
                <a:lnTo>
                  <a:pt x="327715" y="436629"/>
                </a:lnTo>
                <a:lnTo>
                  <a:pt x="324797" y="435657"/>
                </a:lnTo>
                <a:lnTo>
                  <a:pt x="322852" y="434684"/>
                </a:lnTo>
                <a:lnTo>
                  <a:pt x="320907" y="434684"/>
                </a:lnTo>
                <a:lnTo>
                  <a:pt x="314100" y="429822"/>
                </a:lnTo>
                <a:lnTo>
                  <a:pt x="315072" y="429822"/>
                </a:lnTo>
                <a:lnTo>
                  <a:pt x="311183" y="426904"/>
                </a:lnTo>
                <a:lnTo>
                  <a:pt x="306320" y="424960"/>
                </a:lnTo>
                <a:lnTo>
                  <a:pt x="307293" y="424960"/>
                </a:lnTo>
                <a:lnTo>
                  <a:pt x="303403" y="423015"/>
                </a:lnTo>
                <a:lnTo>
                  <a:pt x="300486" y="421070"/>
                </a:lnTo>
                <a:lnTo>
                  <a:pt x="298541" y="420097"/>
                </a:lnTo>
                <a:lnTo>
                  <a:pt x="298541" y="418152"/>
                </a:lnTo>
                <a:lnTo>
                  <a:pt x="298541" y="417180"/>
                </a:lnTo>
                <a:lnTo>
                  <a:pt x="296596" y="416208"/>
                </a:lnTo>
                <a:lnTo>
                  <a:pt x="293678" y="415235"/>
                </a:lnTo>
                <a:lnTo>
                  <a:pt x="291734" y="414263"/>
                </a:lnTo>
                <a:lnTo>
                  <a:pt x="290761" y="415235"/>
                </a:lnTo>
                <a:lnTo>
                  <a:pt x="290761" y="416208"/>
                </a:lnTo>
                <a:lnTo>
                  <a:pt x="281037" y="409401"/>
                </a:lnTo>
                <a:lnTo>
                  <a:pt x="276175" y="406483"/>
                </a:lnTo>
                <a:lnTo>
                  <a:pt x="271312" y="402593"/>
                </a:lnTo>
                <a:lnTo>
                  <a:pt x="270340" y="402593"/>
                </a:lnTo>
                <a:lnTo>
                  <a:pt x="269368" y="401621"/>
                </a:lnTo>
                <a:lnTo>
                  <a:pt x="254781" y="392869"/>
                </a:lnTo>
                <a:lnTo>
                  <a:pt x="247973" y="388007"/>
                </a:lnTo>
                <a:lnTo>
                  <a:pt x="243112" y="383144"/>
                </a:lnTo>
                <a:lnTo>
                  <a:pt x="244084" y="384117"/>
                </a:lnTo>
                <a:lnTo>
                  <a:pt x="244083" y="383144"/>
                </a:lnTo>
                <a:lnTo>
                  <a:pt x="244083" y="382172"/>
                </a:lnTo>
                <a:lnTo>
                  <a:pt x="242139" y="381200"/>
                </a:lnTo>
                <a:lnTo>
                  <a:pt x="241166" y="380227"/>
                </a:lnTo>
                <a:lnTo>
                  <a:pt x="240194" y="380227"/>
                </a:lnTo>
                <a:lnTo>
                  <a:pt x="240194" y="381199"/>
                </a:lnTo>
                <a:lnTo>
                  <a:pt x="241166" y="383144"/>
                </a:lnTo>
                <a:lnTo>
                  <a:pt x="232414" y="376337"/>
                </a:lnTo>
                <a:lnTo>
                  <a:pt x="225607" y="370502"/>
                </a:lnTo>
                <a:lnTo>
                  <a:pt x="225607" y="371475"/>
                </a:lnTo>
                <a:lnTo>
                  <a:pt x="223663" y="370503"/>
                </a:lnTo>
                <a:lnTo>
                  <a:pt x="223663" y="369530"/>
                </a:lnTo>
                <a:lnTo>
                  <a:pt x="222690" y="368558"/>
                </a:lnTo>
                <a:lnTo>
                  <a:pt x="217827" y="364668"/>
                </a:lnTo>
                <a:lnTo>
                  <a:pt x="216856" y="365640"/>
                </a:lnTo>
                <a:lnTo>
                  <a:pt x="215883" y="363696"/>
                </a:lnTo>
                <a:lnTo>
                  <a:pt x="213938" y="362723"/>
                </a:lnTo>
                <a:lnTo>
                  <a:pt x="212965" y="362723"/>
                </a:lnTo>
                <a:lnTo>
                  <a:pt x="211021" y="360778"/>
                </a:lnTo>
                <a:lnTo>
                  <a:pt x="211021" y="359806"/>
                </a:lnTo>
                <a:lnTo>
                  <a:pt x="205186" y="356888"/>
                </a:lnTo>
                <a:lnTo>
                  <a:pt x="199351" y="352026"/>
                </a:lnTo>
                <a:lnTo>
                  <a:pt x="198379" y="349109"/>
                </a:lnTo>
                <a:lnTo>
                  <a:pt x="195461" y="348136"/>
                </a:lnTo>
                <a:lnTo>
                  <a:pt x="195461" y="349109"/>
                </a:lnTo>
                <a:lnTo>
                  <a:pt x="189627" y="342302"/>
                </a:lnTo>
                <a:lnTo>
                  <a:pt x="186709" y="338412"/>
                </a:lnTo>
                <a:lnTo>
                  <a:pt x="177957" y="333550"/>
                </a:lnTo>
                <a:lnTo>
                  <a:pt x="169205" y="326742"/>
                </a:lnTo>
                <a:lnTo>
                  <a:pt x="151701" y="311183"/>
                </a:lnTo>
                <a:lnTo>
                  <a:pt x="152674" y="311183"/>
                </a:lnTo>
                <a:lnTo>
                  <a:pt x="150729" y="309238"/>
                </a:lnTo>
                <a:lnTo>
                  <a:pt x="149757" y="309238"/>
                </a:lnTo>
                <a:lnTo>
                  <a:pt x="148784" y="308266"/>
                </a:lnTo>
                <a:lnTo>
                  <a:pt x="148784" y="307293"/>
                </a:lnTo>
                <a:lnTo>
                  <a:pt x="148784" y="306321"/>
                </a:lnTo>
                <a:lnTo>
                  <a:pt x="150729" y="306321"/>
                </a:lnTo>
                <a:lnTo>
                  <a:pt x="147812" y="304376"/>
                </a:lnTo>
                <a:lnTo>
                  <a:pt x="145867" y="302431"/>
                </a:lnTo>
                <a:lnTo>
                  <a:pt x="141977" y="300486"/>
                </a:lnTo>
                <a:lnTo>
                  <a:pt x="141977" y="301459"/>
                </a:lnTo>
                <a:lnTo>
                  <a:pt x="140032" y="299514"/>
                </a:lnTo>
                <a:lnTo>
                  <a:pt x="138087" y="297569"/>
                </a:lnTo>
                <a:lnTo>
                  <a:pt x="136142" y="296596"/>
                </a:lnTo>
                <a:lnTo>
                  <a:pt x="136142" y="295624"/>
                </a:lnTo>
                <a:lnTo>
                  <a:pt x="137114" y="295624"/>
                </a:lnTo>
                <a:lnTo>
                  <a:pt x="138087" y="295624"/>
                </a:lnTo>
                <a:lnTo>
                  <a:pt x="135170" y="293679"/>
                </a:lnTo>
                <a:lnTo>
                  <a:pt x="135170" y="292707"/>
                </a:lnTo>
                <a:lnTo>
                  <a:pt x="136142" y="292707"/>
                </a:lnTo>
                <a:lnTo>
                  <a:pt x="139060" y="293679"/>
                </a:lnTo>
                <a:lnTo>
                  <a:pt x="141977" y="294652"/>
                </a:lnTo>
                <a:lnTo>
                  <a:pt x="141977" y="293679"/>
                </a:lnTo>
                <a:lnTo>
                  <a:pt x="140032" y="291734"/>
                </a:lnTo>
                <a:lnTo>
                  <a:pt x="140032" y="290762"/>
                </a:lnTo>
                <a:lnTo>
                  <a:pt x="141004" y="290762"/>
                </a:lnTo>
                <a:lnTo>
                  <a:pt x="141977" y="291734"/>
                </a:lnTo>
                <a:lnTo>
                  <a:pt x="143922" y="292707"/>
                </a:lnTo>
                <a:lnTo>
                  <a:pt x="141977" y="290762"/>
                </a:lnTo>
                <a:lnTo>
                  <a:pt x="138087" y="288817"/>
                </a:lnTo>
                <a:lnTo>
                  <a:pt x="137114" y="288817"/>
                </a:lnTo>
                <a:lnTo>
                  <a:pt x="137114" y="290762"/>
                </a:lnTo>
                <a:lnTo>
                  <a:pt x="134197" y="287844"/>
                </a:lnTo>
                <a:lnTo>
                  <a:pt x="132253" y="287845"/>
                </a:lnTo>
                <a:lnTo>
                  <a:pt x="131280" y="287358"/>
                </a:lnTo>
                <a:lnTo>
                  <a:pt x="130307" y="286872"/>
                </a:lnTo>
                <a:lnTo>
                  <a:pt x="127390" y="284927"/>
                </a:lnTo>
                <a:lnTo>
                  <a:pt x="127390" y="283955"/>
                </a:lnTo>
                <a:lnTo>
                  <a:pt x="128363" y="284927"/>
                </a:lnTo>
                <a:lnTo>
                  <a:pt x="129335" y="285899"/>
                </a:lnTo>
                <a:lnTo>
                  <a:pt x="131280" y="286872"/>
                </a:lnTo>
                <a:lnTo>
                  <a:pt x="130307" y="284927"/>
                </a:lnTo>
                <a:lnTo>
                  <a:pt x="128363" y="282982"/>
                </a:lnTo>
                <a:lnTo>
                  <a:pt x="124473" y="280065"/>
                </a:lnTo>
                <a:lnTo>
                  <a:pt x="125445" y="281037"/>
                </a:lnTo>
                <a:lnTo>
                  <a:pt x="124473" y="282010"/>
                </a:lnTo>
                <a:lnTo>
                  <a:pt x="121555" y="280065"/>
                </a:lnTo>
                <a:lnTo>
                  <a:pt x="121555" y="279092"/>
                </a:lnTo>
                <a:lnTo>
                  <a:pt x="122528" y="279092"/>
                </a:lnTo>
                <a:lnTo>
                  <a:pt x="120583" y="277148"/>
                </a:lnTo>
                <a:lnTo>
                  <a:pt x="117666" y="276175"/>
                </a:lnTo>
                <a:lnTo>
                  <a:pt x="118638" y="277147"/>
                </a:lnTo>
                <a:lnTo>
                  <a:pt x="116693" y="276175"/>
                </a:lnTo>
                <a:lnTo>
                  <a:pt x="114748" y="275203"/>
                </a:lnTo>
                <a:lnTo>
                  <a:pt x="113776" y="273258"/>
                </a:lnTo>
                <a:lnTo>
                  <a:pt x="111831" y="271313"/>
                </a:lnTo>
                <a:lnTo>
                  <a:pt x="112804" y="270340"/>
                </a:lnTo>
                <a:lnTo>
                  <a:pt x="114748" y="271313"/>
                </a:lnTo>
                <a:lnTo>
                  <a:pt x="115721" y="271313"/>
                </a:lnTo>
                <a:lnTo>
                  <a:pt x="114748" y="268395"/>
                </a:lnTo>
                <a:lnTo>
                  <a:pt x="113776" y="268396"/>
                </a:lnTo>
                <a:lnTo>
                  <a:pt x="110858" y="267423"/>
                </a:lnTo>
                <a:lnTo>
                  <a:pt x="109886" y="266450"/>
                </a:lnTo>
                <a:lnTo>
                  <a:pt x="108914" y="266450"/>
                </a:lnTo>
                <a:lnTo>
                  <a:pt x="108914" y="267423"/>
                </a:lnTo>
                <a:lnTo>
                  <a:pt x="108914" y="265478"/>
                </a:lnTo>
                <a:lnTo>
                  <a:pt x="109886" y="265478"/>
                </a:lnTo>
                <a:lnTo>
                  <a:pt x="107941" y="263533"/>
                </a:lnTo>
                <a:lnTo>
                  <a:pt x="105997" y="261588"/>
                </a:lnTo>
                <a:lnTo>
                  <a:pt x="104051" y="260616"/>
                </a:lnTo>
                <a:lnTo>
                  <a:pt x="104051" y="258671"/>
                </a:lnTo>
                <a:lnTo>
                  <a:pt x="102107" y="258671"/>
                </a:lnTo>
                <a:lnTo>
                  <a:pt x="101134" y="254781"/>
                </a:lnTo>
                <a:lnTo>
                  <a:pt x="96272" y="250891"/>
                </a:lnTo>
                <a:lnTo>
                  <a:pt x="95299" y="248946"/>
                </a:lnTo>
                <a:lnTo>
                  <a:pt x="94327" y="247974"/>
                </a:lnTo>
                <a:lnTo>
                  <a:pt x="95299" y="247002"/>
                </a:lnTo>
                <a:lnTo>
                  <a:pt x="92382" y="244084"/>
                </a:lnTo>
                <a:lnTo>
                  <a:pt x="91409" y="243112"/>
                </a:lnTo>
                <a:lnTo>
                  <a:pt x="90437" y="244084"/>
                </a:lnTo>
                <a:lnTo>
                  <a:pt x="92382" y="246029"/>
                </a:lnTo>
                <a:lnTo>
                  <a:pt x="93354" y="247974"/>
                </a:lnTo>
                <a:lnTo>
                  <a:pt x="92382" y="247002"/>
                </a:lnTo>
                <a:lnTo>
                  <a:pt x="88492" y="244084"/>
                </a:lnTo>
                <a:lnTo>
                  <a:pt x="89465" y="243112"/>
                </a:lnTo>
                <a:lnTo>
                  <a:pt x="87520" y="241167"/>
                </a:lnTo>
                <a:lnTo>
                  <a:pt x="85575" y="239222"/>
                </a:lnTo>
                <a:lnTo>
                  <a:pt x="85575" y="238250"/>
                </a:lnTo>
                <a:lnTo>
                  <a:pt x="83630" y="237277"/>
                </a:lnTo>
                <a:lnTo>
                  <a:pt x="82657" y="235332"/>
                </a:lnTo>
                <a:lnTo>
                  <a:pt x="82657" y="234360"/>
                </a:lnTo>
                <a:lnTo>
                  <a:pt x="82657" y="233387"/>
                </a:lnTo>
                <a:lnTo>
                  <a:pt x="80713" y="231442"/>
                </a:lnTo>
                <a:lnTo>
                  <a:pt x="84602" y="234360"/>
                </a:lnTo>
                <a:lnTo>
                  <a:pt x="82657" y="232415"/>
                </a:lnTo>
                <a:lnTo>
                  <a:pt x="81685" y="229498"/>
                </a:lnTo>
                <a:lnTo>
                  <a:pt x="76823" y="227553"/>
                </a:lnTo>
                <a:lnTo>
                  <a:pt x="75850" y="226580"/>
                </a:lnTo>
                <a:lnTo>
                  <a:pt x="74878" y="225608"/>
                </a:lnTo>
                <a:lnTo>
                  <a:pt x="74878" y="224635"/>
                </a:lnTo>
                <a:lnTo>
                  <a:pt x="73906" y="223663"/>
                </a:lnTo>
                <a:lnTo>
                  <a:pt x="76823" y="226580"/>
                </a:lnTo>
                <a:lnTo>
                  <a:pt x="76823" y="224635"/>
                </a:lnTo>
                <a:lnTo>
                  <a:pt x="73905" y="219773"/>
                </a:lnTo>
                <a:lnTo>
                  <a:pt x="70988" y="217828"/>
                </a:lnTo>
                <a:lnTo>
                  <a:pt x="70016" y="217828"/>
                </a:lnTo>
                <a:lnTo>
                  <a:pt x="69043" y="216856"/>
                </a:lnTo>
                <a:lnTo>
                  <a:pt x="69043" y="215883"/>
                </a:lnTo>
                <a:lnTo>
                  <a:pt x="70016" y="215883"/>
                </a:lnTo>
                <a:lnTo>
                  <a:pt x="69043" y="213938"/>
                </a:lnTo>
                <a:lnTo>
                  <a:pt x="68071" y="213938"/>
                </a:lnTo>
                <a:lnTo>
                  <a:pt x="68071" y="214911"/>
                </a:lnTo>
                <a:lnTo>
                  <a:pt x="67098" y="213938"/>
                </a:lnTo>
                <a:lnTo>
                  <a:pt x="63208" y="203242"/>
                </a:lnTo>
                <a:lnTo>
                  <a:pt x="67098" y="206159"/>
                </a:lnTo>
                <a:lnTo>
                  <a:pt x="65154" y="204214"/>
                </a:lnTo>
                <a:lnTo>
                  <a:pt x="67098" y="204214"/>
                </a:lnTo>
                <a:lnTo>
                  <a:pt x="67098" y="203242"/>
                </a:lnTo>
                <a:lnTo>
                  <a:pt x="67098" y="202269"/>
                </a:lnTo>
                <a:lnTo>
                  <a:pt x="68070" y="202269"/>
                </a:lnTo>
                <a:lnTo>
                  <a:pt x="66126" y="200324"/>
                </a:lnTo>
                <a:lnTo>
                  <a:pt x="64181" y="197407"/>
                </a:lnTo>
                <a:lnTo>
                  <a:pt x="64181" y="199352"/>
                </a:lnTo>
                <a:lnTo>
                  <a:pt x="63209" y="199352"/>
                </a:lnTo>
                <a:lnTo>
                  <a:pt x="61264" y="198379"/>
                </a:lnTo>
                <a:lnTo>
                  <a:pt x="58347" y="196434"/>
                </a:lnTo>
                <a:lnTo>
                  <a:pt x="57374" y="195462"/>
                </a:lnTo>
                <a:lnTo>
                  <a:pt x="56401" y="196434"/>
                </a:lnTo>
                <a:lnTo>
                  <a:pt x="54457" y="192545"/>
                </a:lnTo>
                <a:lnTo>
                  <a:pt x="54457" y="189627"/>
                </a:lnTo>
                <a:lnTo>
                  <a:pt x="54457" y="187682"/>
                </a:lnTo>
                <a:lnTo>
                  <a:pt x="51539" y="183792"/>
                </a:lnTo>
                <a:lnTo>
                  <a:pt x="51539" y="181848"/>
                </a:lnTo>
                <a:lnTo>
                  <a:pt x="51539" y="180875"/>
                </a:lnTo>
                <a:lnTo>
                  <a:pt x="50567" y="177958"/>
                </a:lnTo>
                <a:lnTo>
                  <a:pt x="48622" y="174068"/>
                </a:lnTo>
                <a:lnTo>
                  <a:pt x="46677" y="173096"/>
                </a:lnTo>
                <a:lnTo>
                  <a:pt x="46677" y="174068"/>
                </a:lnTo>
                <a:lnTo>
                  <a:pt x="46677" y="175041"/>
                </a:lnTo>
                <a:lnTo>
                  <a:pt x="47649" y="176013"/>
                </a:lnTo>
                <a:lnTo>
                  <a:pt x="46677" y="176013"/>
                </a:lnTo>
                <a:lnTo>
                  <a:pt x="43760" y="170178"/>
                </a:lnTo>
                <a:lnTo>
                  <a:pt x="42787" y="169206"/>
                </a:lnTo>
                <a:lnTo>
                  <a:pt x="41815" y="167261"/>
                </a:lnTo>
                <a:lnTo>
                  <a:pt x="42787" y="171151"/>
                </a:lnTo>
                <a:lnTo>
                  <a:pt x="41815" y="173096"/>
                </a:lnTo>
                <a:lnTo>
                  <a:pt x="39870" y="169206"/>
                </a:lnTo>
                <a:lnTo>
                  <a:pt x="40842" y="169206"/>
                </a:lnTo>
                <a:lnTo>
                  <a:pt x="38897" y="166288"/>
                </a:lnTo>
                <a:lnTo>
                  <a:pt x="37925" y="165316"/>
                </a:lnTo>
                <a:lnTo>
                  <a:pt x="36952" y="164344"/>
                </a:lnTo>
                <a:lnTo>
                  <a:pt x="35007" y="161426"/>
                </a:lnTo>
                <a:lnTo>
                  <a:pt x="35007" y="158509"/>
                </a:lnTo>
                <a:lnTo>
                  <a:pt x="36953" y="160454"/>
                </a:lnTo>
                <a:lnTo>
                  <a:pt x="37925" y="163371"/>
                </a:lnTo>
                <a:lnTo>
                  <a:pt x="39870" y="165316"/>
                </a:lnTo>
                <a:lnTo>
                  <a:pt x="40842" y="165316"/>
                </a:lnTo>
                <a:lnTo>
                  <a:pt x="37925" y="160454"/>
                </a:lnTo>
                <a:lnTo>
                  <a:pt x="36953" y="159158"/>
                </a:lnTo>
                <a:lnTo>
                  <a:pt x="36953" y="155592"/>
                </a:lnTo>
                <a:lnTo>
                  <a:pt x="35980" y="153647"/>
                </a:lnTo>
                <a:lnTo>
                  <a:pt x="35007" y="151702"/>
                </a:lnTo>
                <a:lnTo>
                  <a:pt x="36952" y="153647"/>
                </a:lnTo>
                <a:lnTo>
                  <a:pt x="35980" y="149757"/>
                </a:lnTo>
                <a:lnTo>
                  <a:pt x="35980" y="147812"/>
                </a:lnTo>
                <a:lnTo>
                  <a:pt x="36952" y="145867"/>
                </a:lnTo>
                <a:lnTo>
                  <a:pt x="35007" y="142950"/>
                </a:lnTo>
                <a:lnTo>
                  <a:pt x="34035" y="142950"/>
                </a:lnTo>
                <a:lnTo>
                  <a:pt x="34035" y="143922"/>
                </a:lnTo>
                <a:lnTo>
                  <a:pt x="33063" y="144894"/>
                </a:lnTo>
                <a:lnTo>
                  <a:pt x="29173" y="136143"/>
                </a:lnTo>
                <a:lnTo>
                  <a:pt x="25283" y="130308"/>
                </a:lnTo>
                <a:lnTo>
                  <a:pt x="25283" y="129336"/>
                </a:lnTo>
                <a:lnTo>
                  <a:pt x="26255" y="128363"/>
                </a:lnTo>
                <a:lnTo>
                  <a:pt x="28200" y="130308"/>
                </a:lnTo>
                <a:lnTo>
                  <a:pt x="23338" y="119611"/>
                </a:lnTo>
                <a:lnTo>
                  <a:pt x="19448" y="108914"/>
                </a:lnTo>
                <a:lnTo>
                  <a:pt x="19448" y="109886"/>
                </a:lnTo>
                <a:lnTo>
                  <a:pt x="18476" y="109886"/>
                </a:lnTo>
                <a:lnTo>
                  <a:pt x="17503" y="106969"/>
                </a:lnTo>
                <a:lnTo>
                  <a:pt x="16531" y="104052"/>
                </a:lnTo>
                <a:lnTo>
                  <a:pt x="16531" y="103079"/>
                </a:lnTo>
                <a:lnTo>
                  <a:pt x="17503" y="103079"/>
                </a:lnTo>
                <a:lnTo>
                  <a:pt x="16531" y="101135"/>
                </a:lnTo>
                <a:lnTo>
                  <a:pt x="17503" y="100162"/>
                </a:lnTo>
                <a:lnTo>
                  <a:pt x="17503" y="98217"/>
                </a:lnTo>
                <a:lnTo>
                  <a:pt x="13613" y="90437"/>
                </a:lnTo>
                <a:lnTo>
                  <a:pt x="10696" y="82658"/>
                </a:lnTo>
                <a:lnTo>
                  <a:pt x="9724" y="75851"/>
                </a:lnTo>
                <a:lnTo>
                  <a:pt x="7779" y="70016"/>
                </a:lnTo>
                <a:lnTo>
                  <a:pt x="4862" y="58347"/>
                </a:lnTo>
                <a:lnTo>
                  <a:pt x="4862" y="56402"/>
                </a:lnTo>
                <a:lnTo>
                  <a:pt x="5834" y="55429"/>
                </a:lnTo>
                <a:lnTo>
                  <a:pt x="6807" y="55429"/>
                </a:lnTo>
                <a:lnTo>
                  <a:pt x="6806" y="53484"/>
                </a:lnTo>
                <a:lnTo>
                  <a:pt x="5834" y="51539"/>
                </a:lnTo>
                <a:lnTo>
                  <a:pt x="5834" y="52512"/>
                </a:lnTo>
                <a:lnTo>
                  <a:pt x="4861" y="52512"/>
                </a:lnTo>
                <a:lnTo>
                  <a:pt x="4861" y="50567"/>
                </a:lnTo>
                <a:lnTo>
                  <a:pt x="4862" y="44732"/>
                </a:lnTo>
                <a:lnTo>
                  <a:pt x="3889" y="39870"/>
                </a:lnTo>
                <a:lnTo>
                  <a:pt x="2917" y="35980"/>
                </a:lnTo>
                <a:lnTo>
                  <a:pt x="3889" y="35980"/>
                </a:lnTo>
                <a:lnTo>
                  <a:pt x="4862" y="36953"/>
                </a:lnTo>
                <a:lnTo>
                  <a:pt x="4862" y="34035"/>
                </a:lnTo>
                <a:lnTo>
                  <a:pt x="3889" y="31118"/>
                </a:lnTo>
                <a:lnTo>
                  <a:pt x="2917" y="24311"/>
                </a:lnTo>
                <a:lnTo>
                  <a:pt x="1944" y="27228"/>
                </a:lnTo>
                <a:lnTo>
                  <a:pt x="972" y="22366"/>
                </a:lnTo>
                <a:lnTo>
                  <a:pt x="972" y="17504"/>
                </a:lnTo>
                <a:lnTo>
                  <a:pt x="0" y="8752"/>
                </a:lnTo>
                <a:lnTo>
                  <a:pt x="971" y="8752"/>
                </a:lnTo>
                <a:lnTo>
                  <a:pt x="972" y="4862"/>
                </a:lnTo>
                <a:lnTo>
                  <a:pt x="1884" y="3038"/>
                </a:lnTo>
                <a:lnTo>
                  <a:pt x="3890" y="9724"/>
                </a:lnTo>
                <a:lnTo>
                  <a:pt x="3890" y="10697"/>
                </a:lnTo>
                <a:lnTo>
                  <a:pt x="2917" y="9724"/>
                </a:lnTo>
                <a:lnTo>
                  <a:pt x="2917" y="8752"/>
                </a:lnTo>
                <a:lnTo>
                  <a:pt x="1944" y="8752"/>
                </a:lnTo>
                <a:lnTo>
                  <a:pt x="1944" y="13614"/>
                </a:lnTo>
                <a:lnTo>
                  <a:pt x="2917" y="13614"/>
                </a:lnTo>
                <a:lnTo>
                  <a:pt x="2917" y="14587"/>
                </a:lnTo>
                <a:lnTo>
                  <a:pt x="4667" y="18087"/>
                </a:lnTo>
                <a:lnTo>
                  <a:pt x="5658" y="22543"/>
                </a:lnTo>
                <a:lnTo>
                  <a:pt x="4862" y="23339"/>
                </a:lnTo>
                <a:lnTo>
                  <a:pt x="4862" y="24311"/>
                </a:lnTo>
                <a:lnTo>
                  <a:pt x="5834" y="25283"/>
                </a:lnTo>
                <a:lnTo>
                  <a:pt x="6806" y="27228"/>
                </a:lnTo>
                <a:lnTo>
                  <a:pt x="7779" y="34035"/>
                </a:lnTo>
                <a:lnTo>
                  <a:pt x="7779" y="36953"/>
                </a:lnTo>
                <a:lnTo>
                  <a:pt x="8752" y="40842"/>
                </a:lnTo>
                <a:lnTo>
                  <a:pt x="9724" y="44733"/>
                </a:lnTo>
                <a:lnTo>
                  <a:pt x="9724" y="48622"/>
                </a:lnTo>
                <a:lnTo>
                  <a:pt x="7779" y="44732"/>
                </a:lnTo>
                <a:lnTo>
                  <a:pt x="5834" y="40843"/>
                </a:lnTo>
                <a:lnTo>
                  <a:pt x="6806" y="48622"/>
                </a:lnTo>
                <a:lnTo>
                  <a:pt x="8751" y="50567"/>
                </a:lnTo>
                <a:lnTo>
                  <a:pt x="10696" y="55429"/>
                </a:lnTo>
                <a:lnTo>
                  <a:pt x="10696" y="56402"/>
                </a:lnTo>
                <a:lnTo>
                  <a:pt x="12641" y="60292"/>
                </a:lnTo>
                <a:lnTo>
                  <a:pt x="13614" y="62236"/>
                </a:lnTo>
                <a:lnTo>
                  <a:pt x="14586" y="65154"/>
                </a:lnTo>
                <a:lnTo>
                  <a:pt x="17503" y="79741"/>
                </a:lnTo>
                <a:lnTo>
                  <a:pt x="20421" y="91410"/>
                </a:lnTo>
                <a:lnTo>
                  <a:pt x="19449" y="92382"/>
                </a:lnTo>
                <a:lnTo>
                  <a:pt x="22366" y="96272"/>
                </a:lnTo>
                <a:lnTo>
                  <a:pt x="23338" y="100162"/>
                </a:lnTo>
                <a:lnTo>
                  <a:pt x="27228" y="109886"/>
                </a:lnTo>
                <a:lnTo>
                  <a:pt x="29173" y="116694"/>
                </a:lnTo>
                <a:lnTo>
                  <a:pt x="32091" y="123501"/>
                </a:lnTo>
                <a:lnTo>
                  <a:pt x="35008" y="129335"/>
                </a:lnTo>
                <a:lnTo>
                  <a:pt x="35980" y="133225"/>
                </a:lnTo>
                <a:lnTo>
                  <a:pt x="41814" y="144895"/>
                </a:lnTo>
                <a:lnTo>
                  <a:pt x="47649" y="154619"/>
                </a:lnTo>
                <a:lnTo>
                  <a:pt x="58346" y="176013"/>
                </a:lnTo>
                <a:lnTo>
                  <a:pt x="56402" y="174068"/>
                </a:lnTo>
                <a:lnTo>
                  <a:pt x="57374" y="176013"/>
                </a:lnTo>
                <a:lnTo>
                  <a:pt x="57374" y="176985"/>
                </a:lnTo>
                <a:lnTo>
                  <a:pt x="57374" y="177958"/>
                </a:lnTo>
                <a:lnTo>
                  <a:pt x="58346" y="178930"/>
                </a:lnTo>
                <a:lnTo>
                  <a:pt x="58346" y="177958"/>
                </a:lnTo>
                <a:lnTo>
                  <a:pt x="59319" y="179903"/>
                </a:lnTo>
                <a:lnTo>
                  <a:pt x="63208" y="183792"/>
                </a:lnTo>
                <a:lnTo>
                  <a:pt x="66126" y="188655"/>
                </a:lnTo>
                <a:lnTo>
                  <a:pt x="70015" y="194489"/>
                </a:lnTo>
                <a:lnTo>
                  <a:pt x="76823" y="203241"/>
                </a:lnTo>
                <a:lnTo>
                  <a:pt x="76823" y="204214"/>
                </a:lnTo>
                <a:lnTo>
                  <a:pt x="79740" y="208104"/>
                </a:lnTo>
                <a:lnTo>
                  <a:pt x="83630" y="212966"/>
                </a:lnTo>
                <a:lnTo>
                  <a:pt x="90437" y="223663"/>
                </a:lnTo>
                <a:lnTo>
                  <a:pt x="90437" y="225608"/>
                </a:lnTo>
                <a:lnTo>
                  <a:pt x="92382" y="228525"/>
                </a:lnTo>
                <a:lnTo>
                  <a:pt x="97244" y="232415"/>
                </a:lnTo>
                <a:lnTo>
                  <a:pt x="102106" y="238250"/>
                </a:lnTo>
                <a:lnTo>
                  <a:pt x="113776" y="251864"/>
                </a:lnTo>
                <a:lnTo>
                  <a:pt x="133225" y="272285"/>
                </a:lnTo>
                <a:lnTo>
                  <a:pt x="142949" y="282982"/>
                </a:lnTo>
                <a:lnTo>
                  <a:pt x="153646" y="292707"/>
                </a:lnTo>
                <a:lnTo>
                  <a:pt x="153646" y="294651"/>
                </a:lnTo>
                <a:lnTo>
                  <a:pt x="165316" y="303404"/>
                </a:lnTo>
                <a:lnTo>
                  <a:pt x="176012" y="314100"/>
                </a:lnTo>
                <a:lnTo>
                  <a:pt x="187682" y="323825"/>
                </a:lnTo>
                <a:lnTo>
                  <a:pt x="197406" y="332577"/>
                </a:lnTo>
                <a:lnTo>
                  <a:pt x="195461" y="332577"/>
                </a:lnTo>
                <a:lnTo>
                  <a:pt x="201296" y="337439"/>
                </a:lnTo>
                <a:lnTo>
                  <a:pt x="203241" y="338412"/>
                </a:lnTo>
                <a:lnTo>
                  <a:pt x="204214" y="338412"/>
                </a:lnTo>
                <a:lnTo>
                  <a:pt x="204214" y="337439"/>
                </a:lnTo>
                <a:lnTo>
                  <a:pt x="211021" y="343274"/>
                </a:lnTo>
                <a:lnTo>
                  <a:pt x="213938" y="346191"/>
                </a:lnTo>
                <a:lnTo>
                  <a:pt x="215883" y="348136"/>
                </a:lnTo>
                <a:lnTo>
                  <a:pt x="220745" y="352026"/>
                </a:lnTo>
                <a:lnTo>
                  <a:pt x="225607" y="353971"/>
                </a:lnTo>
                <a:lnTo>
                  <a:pt x="234360" y="361751"/>
                </a:lnTo>
                <a:lnTo>
                  <a:pt x="241795" y="366956"/>
                </a:lnTo>
                <a:lnTo>
                  <a:pt x="241167" y="367585"/>
                </a:lnTo>
                <a:lnTo>
                  <a:pt x="243111" y="368557"/>
                </a:lnTo>
                <a:lnTo>
                  <a:pt x="248946" y="373420"/>
                </a:lnTo>
                <a:lnTo>
                  <a:pt x="250891" y="374392"/>
                </a:lnTo>
                <a:lnTo>
                  <a:pt x="251863" y="374392"/>
                </a:lnTo>
                <a:lnTo>
                  <a:pt x="251863" y="373420"/>
                </a:lnTo>
                <a:lnTo>
                  <a:pt x="257698" y="378282"/>
                </a:lnTo>
                <a:lnTo>
                  <a:pt x="265478" y="383145"/>
                </a:lnTo>
                <a:lnTo>
                  <a:pt x="273257" y="388007"/>
                </a:lnTo>
                <a:lnTo>
                  <a:pt x="279092" y="392869"/>
                </a:lnTo>
                <a:lnTo>
                  <a:pt x="280065" y="392869"/>
                </a:lnTo>
                <a:lnTo>
                  <a:pt x="282009" y="393841"/>
                </a:lnTo>
                <a:lnTo>
                  <a:pt x="293679" y="401621"/>
                </a:lnTo>
                <a:lnTo>
                  <a:pt x="299513" y="404538"/>
                </a:lnTo>
                <a:lnTo>
                  <a:pt x="304375" y="407455"/>
                </a:lnTo>
                <a:lnTo>
                  <a:pt x="304375" y="408428"/>
                </a:lnTo>
                <a:lnTo>
                  <a:pt x="303403" y="408428"/>
                </a:lnTo>
                <a:lnTo>
                  <a:pt x="305348" y="409401"/>
                </a:lnTo>
                <a:lnTo>
                  <a:pt x="306321" y="409401"/>
                </a:lnTo>
                <a:lnTo>
                  <a:pt x="308265" y="409400"/>
                </a:lnTo>
                <a:lnTo>
                  <a:pt x="317990" y="415235"/>
                </a:lnTo>
                <a:lnTo>
                  <a:pt x="326742" y="421070"/>
                </a:lnTo>
                <a:lnTo>
                  <a:pt x="335494" y="427877"/>
                </a:lnTo>
                <a:lnTo>
                  <a:pt x="345218" y="432739"/>
                </a:lnTo>
                <a:lnTo>
                  <a:pt x="408427" y="464830"/>
                </a:lnTo>
                <a:lnTo>
                  <a:pt x="408428" y="465802"/>
                </a:lnTo>
                <a:lnTo>
                  <a:pt x="414262" y="467747"/>
                </a:lnTo>
                <a:lnTo>
                  <a:pt x="420097" y="470665"/>
                </a:lnTo>
                <a:lnTo>
                  <a:pt x="424959" y="473582"/>
                </a:lnTo>
                <a:lnTo>
                  <a:pt x="430794" y="475527"/>
                </a:lnTo>
                <a:lnTo>
                  <a:pt x="433711" y="477472"/>
                </a:lnTo>
                <a:lnTo>
                  <a:pt x="435656" y="477472"/>
                </a:lnTo>
                <a:lnTo>
                  <a:pt x="435656" y="478444"/>
                </a:lnTo>
                <a:lnTo>
                  <a:pt x="440519" y="480389"/>
                </a:lnTo>
                <a:lnTo>
                  <a:pt x="446353" y="483306"/>
                </a:lnTo>
                <a:lnTo>
                  <a:pt x="452188" y="486224"/>
                </a:lnTo>
                <a:lnTo>
                  <a:pt x="458992" y="489140"/>
                </a:lnTo>
                <a:lnTo>
                  <a:pt x="462885" y="491086"/>
                </a:lnTo>
                <a:lnTo>
                  <a:pt x="468719" y="493031"/>
                </a:lnTo>
                <a:lnTo>
                  <a:pt x="481362" y="498866"/>
                </a:lnTo>
                <a:lnTo>
                  <a:pt x="477472" y="497893"/>
                </a:lnTo>
                <a:lnTo>
                  <a:pt x="480389" y="499838"/>
                </a:lnTo>
                <a:lnTo>
                  <a:pt x="483306" y="499838"/>
                </a:lnTo>
                <a:lnTo>
                  <a:pt x="486223" y="500810"/>
                </a:lnTo>
                <a:lnTo>
                  <a:pt x="487196" y="502755"/>
                </a:lnTo>
                <a:lnTo>
                  <a:pt x="489141" y="502755"/>
                </a:lnTo>
                <a:lnTo>
                  <a:pt x="488168" y="501783"/>
                </a:lnTo>
                <a:lnTo>
                  <a:pt x="502755" y="508590"/>
                </a:lnTo>
                <a:lnTo>
                  <a:pt x="517342" y="513452"/>
                </a:lnTo>
                <a:lnTo>
                  <a:pt x="548460" y="524149"/>
                </a:lnTo>
                <a:lnTo>
                  <a:pt x="554295" y="527067"/>
                </a:lnTo>
                <a:lnTo>
                  <a:pt x="555267" y="528039"/>
                </a:lnTo>
                <a:lnTo>
                  <a:pt x="555267" y="529012"/>
                </a:lnTo>
                <a:lnTo>
                  <a:pt x="560129" y="529984"/>
                </a:lnTo>
                <a:lnTo>
                  <a:pt x="561102" y="529984"/>
                </a:lnTo>
                <a:lnTo>
                  <a:pt x="564019" y="530956"/>
                </a:lnTo>
                <a:lnTo>
                  <a:pt x="565964" y="532901"/>
                </a:lnTo>
                <a:lnTo>
                  <a:pt x="567909" y="533874"/>
                </a:lnTo>
                <a:lnTo>
                  <a:pt x="570826" y="534846"/>
                </a:lnTo>
                <a:lnTo>
                  <a:pt x="570826" y="533874"/>
                </a:lnTo>
                <a:lnTo>
                  <a:pt x="571799" y="533874"/>
                </a:lnTo>
                <a:lnTo>
                  <a:pt x="573744" y="533874"/>
                </a:lnTo>
                <a:lnTo>
                  <a:pt x="582496" y="538736"/>
                </a:lnTo>
                <a:lnTo>
                  <a:pt x="586386" y="539709"/>
                </a:lnTo>
                <a:lnTo>
                  <a:pt x="591248" y="541653"/>
                </a:lnTo>
                <a:lnTo>
                  <a:pt x="590276" y="541653"/>
                </a:lnTo>
                <a:lnTo>
                  <a:pt x="597082" y="542626"/>
                </a:lnTo>
                <a:lnTo>
                  <a:pt x="603889" y="544571"/>
                </a:lnTo>
                <a:lnTo>
                  <a:pt x="609724" y="546516"/>
                </a:lnTo>
                <a:lnTo>
                  <a:pt x="615559" y="546516"/>
                </a:lnTo>
                <a:lnTo>
                  <a:pt x="650567" y="556241"/>
                </a:lnTo>
                <a:lnTo>
                  <a:pt x="684603" y="565965"/>
                </a:lnTo>
                <a:lnTo>
                  <a:pt x="752674" y="581525"/>
                </a:lnTo>
                <a:lnTo>
                  <a:pt x="786710" y="589304"/>
                </a:lnTo>
                <a:lnTo>
                  <a:pt x="819773" y="596111"/>
                </a:lnTo>
                <a:lnTo>
                  <a:pt x="888817" y="608753"/>
                </a:lnTo>
                <a:lnTo>
                  <a:pt x="899514" y="611670"/>
                </a:lnTo>
                <a:lnTo>
                  <a:pt x="912155" y="613615"/>
                </a:lnTo>
                <a:lnTo>
                  <a:pt x="911183" y="613615"/>
                </a:lnTo>
                <a:lnTo>
                  <a:pt x="912156" y="613615"/>
                </a:lnTo>
                <a:lnTo>
                  <a:pt x="912155" y="613615"/>
                </a:lnTo>
                <a:lnTo>
                  <a:pt x="913128" y="613615"/>
                </a:lnTo>
                <a:lnTo>
                  <a:pt x="916046" y="613615"/>
                </a:lnTo>
                <a:lnTo>
                  <a:pt x="918963" y="613615"/>
                </a:lnTo>
                <a:lnTo>
                  <a:pt x="921880" y="613615"/>
                </a:lnTo>
                <a:lnTo>
                  <a:pt x="946191" y="617505"/>
                </a:lnTo>
                <a:lnTo>
                  <a:pt x="972448" y="620422"/>
                </a:lnTo>
                <a:lnTo>
                  <a:pt x="969530" y="620422"/>
                </a:lnTo>
                <a:lnTo>
                  <a:pt x="969530" y="621395"/>
                </a:lnTo>
                <a:lnTo>
                  <a:pt x="971475" y="621395"/>
                </a:lnTo>
                <a:lnTo>
                  <a:pt x="975365" y="620422"/>
                </a:lnTo>
                <a:lnTo>
                  <a:pt x="975365" y="621395"/>
                </a:lnTo>
                <a:lnTo>
                  <a:pt x="978282" y="621395"/>
                </a:lnTo>
                <a:lnTo>
                  <a:pt x="979164" y="620513"/>
                </a:lnTo>
                <a:lnTo>
                  <a:pt x="1044409" y="627229"/>
                </a:lnTo>
                <a:lnTo>
                  <a:pt x="1077472" y="631119"/>
                </a:lnTo>
                <a:lnTo>
                  <a:pt x="1110535" y="633064"/>
                </a:lnTo>
                <a:lnTo>
                  <a:pt x="1119287" y="634037"/>
                </a:lnTo>
                <a:lnTo>
                  <a:pt x="1129012" y="634037"/>
                </a:lnTo>
                <a:lnTo>
                  <a:pt x="1147488" y="635009"/>
                </a:lnTo>
                <a:lnTo>
                  <a:pt x="1171799" y="636954"/>
                </a:lnTo>
                <a:lnTo>
                  <a:pt x="1196111" y="638899"/>
                </a:lnTo>
                <a:lnTo>
                  <a:pt x="1220422" y="638899"/>
                </a:lnTo>
                <a:lnTo>
                  <a:pt x="1243275" y="638899"/>
                </a:lnTo>
                <a:lnTo>
                  <a:pt x="1243761" y="639871"/>
                </a:lnTo>
                <a:lnTo>
                  <a:pt x="1241816" y="640844"/>
                </a:lnTo>
                <a:lnTo>
                  <a:pt x="1235981" y="642788"/>
                </a:lnTo>
                <a:lnTo>
                  <a:pt x="1227229" y="643761"/>
                </a:lnTo>
                <a:lnTo>
                  <a:pt x="1212642" y="644733"/>
                </a:lnTo>
                <a:lnTo>
                  <a:pt x="1197083" y="644733"/>
                </a:lnTo>
                <a:lnTo>
                  <a:pt x="1180551" y="644733"/>
                </a:lnTo>
                <a:lnTo>
                  <a:pt x="1164992" y="644733"/>
                </a:lnTo>
                <a:lnTo>
                  <a:pt x="1164020" y="644733"/>
                </a:lnTo>
                <a:lnTo>
                  <a:pt x="1164020" y="643761"/>
                </a:lnTo>
                <a:lnTo>
                  <a:pt x="1163047" y="642789"/>
                </a:lnTo>
                <a:lnTo>
                  <a:pt x="1161102" y="642789"/>
                </a:lnTo>
                <a:lnTo>
                  <a:pt x="1144571" y="643761"/>
                </a:lnTo>
                <a:lnTo>
                  <a:pt x="1126095" y="642789"/>
                </a:lnTo>
                <a:lnTo>
                  <a:pt x="1106645" y="640844"/>
                </a:lnTo>
                <a:lnTo>
                  <a:pt x="1088169" y="637926"/>
                </a:lnTo>
                <a:lnTo>
                  <a:pt x="1089141" y="637926"/>
                </a:lnTo>
                <a:lnTo>
                  <a:pt x="1082334" y="637926"/>
                </a:lnTo>
                <a:lnTo>
                  <a:pt x="1074555" y="637926"/>
                </a:lnTo>
                <a:lnTo>
                  <a:pt x="1075527" y="637926"/>
                </a:lnTo>
                <a:lnTo>
                  <a:pt x="1075527" y="636954"/>
                </a:lnTo>
                <a:lnTo>
                  <a:pt x="1073582" y="636954"/>
                </a:lnTo>
                <a:lnTo>
                  <a:pt x="1069693" y="636954"/>
                </a:lnTo>
                <a:lnTo>
                  <a:pt x="1064830" y="637927"/>
                </a:lnTo>
                <a:lnTo>
                  <a:pt x="1062885" y="636954"/>
                </a:lnTo>
                <a:lnTo>
                  <a:pt x="1060941" y="635981"/>
                </a:lnTo>
                <a:lnTo>
                  <a:pt x="1058023" y="636954"/>
                </a:lnTo>
                <a:lnTo>
                  <a:pt x="1051216" y="636954"/>
                </a:lnTo>
                <a:lnTo>
                  <a:pt x="1044409" y="636954"/>
                </a:lnTo>
                <a:lnTo>
                  <a:pt x="1036629" y="635982"/>
                </a:lnTo>
                <a:lnTo>
                  <a:pt x="1028849" y="635009"/>
                </a:lnTo>
                <a:lnTo>
                  <a:pt x="1029822" y="635009"/>
                </a:lnTo>
                <a:lnTo>
                  <a:pt x="1017180" y="634037"/>
                </a:lnTo>
                <a:lnTo>
                  <a:pt x="1002593" y="633064"/>
                </a:lnTo>
                <a:lnTo>
                  <a:pt x="974392" y="631119"/>
                </a:lnTo>
                <a:lnTo>
                  <a:pt x="975365" y="630147"/>
                </a:lnTo>
                <a:lnTo>
                  <a:pt x="975365" y="629174"/>
                </a:lnTo>
                <a:lnTo>
                  <a:pt x="973420" y="630147"/>
                </a:lnTo>
                <a:lnTo>
                  <a:pt x="970503" y="630147"/>
                </a:lnTo>
                <a:lnTo>
                  <a:pt x="963695" y="630147"/>
                </a:lnTo>
                <a:lnTo>
                  <a:pt x="960778" y="629174"/>
                </a:lnTo>
                <a:lnTo>
                  <a:pt x="957861" y="629174"/>
                </a:lnTo>
                <a:lnTo>
                  <a:pt x="953971" y="629174"/>
                </a:lnTo>
                <a:lnTo>
                  <a:pt x="949109" y="628202"/>
                </a:lnTo>
                <a:lnTo>
                  <a:pt x="950081" y="628202"/>
                </a:lnTo>
                <a:lnTo>
                  <a:pt x="947164" y="628202"/>
                </a:lnTo>
                <a:lnTo>
                  <a:pt x="944247" y="628202"/>
                </a:lnTo>
                <a:lnTo>
                  <a:pt x="942301" y="627229"/>
                </a:lnTo>
                <a:lnTo>
                  <a:pt x="940357" y="628202"/>
                </a:lnTo>
                <a:lnTo>
                  <a:pt x="937439" y="626257"/>
                </a:lnTo>
                <a:lnTo>
                  <a:pt x="935495" y="627230"/>
                </a:lnTo>
                <a:lnTo>
                  <a:pt x="933549" y="626257"/>
                </a:lnTo>
                <a:lnTo>
                  <a:pt x="930632" y="625284"/>
                </a:lnTo>
                <a:lnTo>
                  <a:pt x="927715" y="625285"/>
                </a:lnTo>
                <a:lnTo>
                  <a:pt x="923825" y="625284"/>
                </a:lnTo>
                <a:lnTo>
                  <a:pt x="919936" y="624312"/>
                </a:lnTo>
                <a:lnTo>
                  <a:pt x="911183" y="622367"/>
                </a:lnTo>
                <a:lnTo>
                  <a:pt x="909463" y="622367"/>
                </a:lnTo>
                <a:lnTo>
                  <a:pt x="910211" y="622367"/>
                </a:lnTo>
                <a:lnTo>
                  <a:pt x="912155" y="622367"/>
                </a:lnTo>
                <a:lnTo>
                  <a:pt x="911183" y="621395"/>
                </a:lnTo>
                <a:lnTo>
                  <a:pt x="893679" y="619450"/>
                </a:lnTo>
                <a:lnTo>
                  <a:pt x="875203" y="617505"/>
                </a:lnTo>
                <a:lnTo>
                  <a:pt x="840194" y="610698"/>
                </a:lnTo>
                <a:lnTo>
                  <a:pt x="836305" y="609725"/>
                </a:lnTo>
                <a:lnTo>
                  <a:pt x="835332" y="608753"/>
                </a:lnTo>
                <a:lnTo>
                  <a:pt x="829498" y="607780"/>
                </a:lnTo>
                <a:lnTo>
                  <a:pt x="823663" y="607780"/>
                </a:lnTo>
                <a:lnTo>
                  <a:pt x="821718" y="605835"/>
                </a:lnTo>
                <a:lnTo>
                  <a:pt x="818800" y="605835"/>
                </a:lnTo>
                <a:lnTo>
                  <a:pt x="816856" y="605835"/>
                </a:lnTo>
                <a:lnTo>
                  <a:pt x="814911" y="605835"/>
                </a:lnTo>
                <a:lnTo>
                  <a:pt x="811993" y="605836"/>
                </a:lnTo>
                <a:lnTo>
                  <a:pt x="813939" y="604863"/>
                </a:lnTo>
                <a:lnTo>
                  <a:pt x="813939" y="603891"/>
                </a:lnTo>
                <a:lnTo>
                  <a:pt x="807131" y="603891"/>
                </a:lnTo>
                <a:lnTo>
                  <a:pt x="799352" y="602918"/>
                </a:lnTo>
                <a:lnTo>
                  <a:pt x="801297" y="602918"/>
                </a:lnTo>
                <a:lnTo>
                  <a:pt x="801297" y="601946"/>
                </a:lnTo>
                <a:lnTo>
                  <a:pt x="797407" y="601945"/>
                </a:lnTo>
                <a:lnTo>
                  <a:pt x="794489" y="600973"/>
                </a:lnTo>
                <a:lnTo>
                  <a:pt x="787682" y="600001"/>
                </a:lnTo>
                <a:lnTo>
                  <a:pt x="789627" y="599028"/>
                </a:lnTo>
                <a:lnTo>
                  <a:pt x="785738" y="598056"/>
                </a:lnTo>
                <a:lnTo>
                  <a:pt x="784765" y="599028"/>
                </a:lnTo>
                <a:lnTo>
                  <a:pt x="783792" y="599028"/>
                </a:lnTo>
                <a:lnTo>
                  <a:pt x="780875" y="599028"/>
                </a:lnTo>
                <a:lnTo>
                  <a:pt x="781848" y="599028"/>
                </a:lnTo>
                <a:lnTo>
                  <a:pt x="781848" y="598056"/>
                </a:lnTo>
                <a:lnTo>
                  <a:pt x="776985" y="598056"/>
                </a:lnTo>
                <a:lnTo>
                  <a:pt x="771151" y="597084"/>
                </a:lnTo>
                <a:lnTo>
                  <a:pt x="760454" y="595138"/>
                </a:lnTo>
                <a:lnTo>
                  <a:pt x="750730" y="592221"/>
                </a:lnTo>
                <a:lnTo>
                  <a:pt x="741005" y="590276"/>
                </a:lnTo>
                <a:lnTo>
                  <a:pt x="740032" y="589304"/>
                </a:lnTo>
                <a:lnTo>
                  <a:pt x="739060" y="589304"/>
                </a:lnTo>
                <a:lnTo>
                  <a:pt x="738087" y="588332"/>
                </a:lnTo>
                <a:lnTo>
                  <a:pt x="735170" y="587359"/>
                </a:lnTo>
                <a:lnTo>
                  <a:pt x="734198" y="587359"/>
                </a:lnTo>
                <a:lnTo>
                  <a:pt x="733225" y="587359"/>
                </a:lnTo>
                <a:lnTo>
                  <a:pt x="729336" y="587359"/>
                </a:lnTo>
                <a:lnTo>
                  <a:pt x="726418" y="587359"/>
                </a:lnTo>
                <a:lnTo>
                  <a:pt x="727390" y="588331"/>
                </a:lnTo>
                <a:lnTo>
                  <a:pt x="716694" y="585414"/>
                </a:lnTo>
                <a:lnTo>
                  <a:pt x="707942" y="583469"/>
                </a:lnTo>
                <a:lnTo>
                  <a:pt x="708914" y="582497"/>
                </a:lnTo>
                <a:lnTo>
                  <a:pt x="708914" y="581524"/>
                </a:lnTo>
                <a:lnTo>
                  <a:pt x="710859" y="581524"/>
                </a:lnTo>
                <a:lnTo>
                  <a:pt x="707942" y="579580"/>
                </a:lnTo>
                <a:lnTo>
                  <a:pt x="709887" y="579580"/>
                </a:lnTo>
                <a:lnTo>
                  <a:pt x="704052" y="578607"/>
                </a:lnTo>
                <a:lnTo>
                  <a:pt x="699190" y="577635"/>
                </a:lnTo>
                <a:lnTo>
                  <a:pt x="691410" y="577634"/>
                </a:lnTo>
                <a:lnTo>
                  <a:pt x="687520" y="576662"/>
                </a:lnTo>
                <a:lnTo>
                  <a:pt x="682658" y="575690"/>
                </a:lnTo>
                <a:lnTo>
                  <a:pt x="683631" y="575690"/>
                </a:lnTo>
                <a:lnTo>
                  <a:pt x="683630" y="574717"/>
                </a:lnTo>
                <a:lnTo>
                  <a:pt x="682658" y="574717"/>
                </a:lnTo>
                <a:lnTo>
                  <a:pt x="683630" y="573745"/>
                </a:lnTo>
                <a:lnTo>
                  <a:pt x="672933" y="574717"/>
                </a:lnTo>
                <a:lnTo>
                  <a:pt x="670989" y="573745"/>
                </a:lnTo>
                <a:lnTo>
                  <a:pt x="670989" y="572772"/>
                </a:lnTo>
                <a:lnTo>
                  <a:pt x="669044" y="572772"/>
                </a:lnTo>
                <a:lnTo>
                  <a:pt x="668071" y="572772"/>
                </a:lnTo>
                <a:lnTo>
                  <a:pt x="666126" y="572772"/>
                </a:lnTo>
                <a:lnTo>
                  <a:pt x="660292" y="571800"/>
                </a:lnTo>
                <a:lnTo>
                  <a:pt x="657374" y="569855"/>
                </a:lnTo>
                <a:lnTo>
                  <a:pt x="655429" y="568882"/>
                </a:lnTo>
                <a:lnTo>
                  <a:pt x="657374" y="568883"/>
                </a:lnTo>
                <a:lnTo>
                  <a:pt x="657374" y="567910"/>
                </a:lnTo>
                <a:lnTo>
                  <a:pt x="647650" y="565965"/>
                </a:lnTo>
                <a:lnTo>
                  <a:pt x="642787" y="564993"/>
                </a:lnTo>
                <a:lnTo>
                  <a:pt x="641815" y="564993"/>
                </a:lnTo>
                <a:lnTo>
                  <a:pt x="641815" y="565965"/>
                </a:lnTo>
                <a:lnTo>
                  <a:pt x="638898" y="565965"/>
                </a:lnTo>
                <a:lnTo>
                  <a:pt x="633063" y="564021"/>
                </a:lnTo>
                <a:lnTo>
                  <a:pt x="634036" y="564021"/>
                </a:lnTo>
                <a:lnTo>
                  <a:pt x="635008" y="563048"/>
                </a:lnTo>
                <a:lnTo>
                  <a:pt x="625284" y="562076"/>
                </a:lnTo>
                <a:lnTo>
                  <a:pt x="615559" y="560130"/>
                </a:lnTo>
                <a:lnTo>
                  <a:pt x="617504" y="560130"/>
                </a:lnTo>
                <a:lnTo>
                  <a:pt x="619449" y="560130"/>
                </a:lnTo>
                <a:lnTo>
                  <a:pt x="613614" y="558186"/>
                </a:lnTo>
                <a:lnTo>
                  <a:pt x="606807" y="556241"/>
                </a:lnTo>
                <a:lnTo>
                  <a:pt x="600972" y="554295"/>
                </a:lnTo>
                <a:lnTo>
                  <a:pt x="595138" y="552350"/>
                </a:lnTo>
                <a:lnTo>
                  <a:pt x="596110" y="553323"/>
                </a:lnTo>
                <a:lnTo>
                  <a:pt x="595138" y="553323"/>
                </a:lnTo>
                <a:lnTo>
                  <a:pt x="592220" y="551378"/>
                </a:lnTo>
                <a:lnTo>
                  <a:pt x="589303" y="550406"/>
                </a:lnTo>
                <a:lnTo>
                  <a:pt x="587358" y="549433"/>
                </a:lnTo>
                <a:lnTo>
                  <a:pt x="583468" y="548461"/>
                </a:lnTo>
                <a:lnTo>
                  <a:pt x="582496" y="548461"/>
                </a:lnTo>
                <a:lnTo>
                  <a:pt x="585413" y="549433"/>
                </a:lnTo>
                <a:lnTo>
                  <a:pt x="572771" y="545543"/>
                </a:lnTo>
                <a:lnTo>
                  <a:pt x="564992" y="543598"/>
                </a:lnTo>
                <a:lnTo>
                  <a:pt x="557212" y="540681"/>
                </a:lnTo>
                <a:lnTo>
                  <a:pt x="554295" y="540681"/>
                </a:lnTo>
                <a:lnTo>
                  <a:pt x="549433" y="539708"/>
                </a:lnTo>
                <a:lnTo>
                  <a:pt x="550405" y="538736"/>
                </a:lnTo>
                <a:lnTo>
                  <a:pt x="546515" y="536791"/>
                </a:lnTo>
                <a:lnTo>
                  <a:pt x="544570" y="535819"/>
                </a:lnTo>
                <a:lnTo>
                  <a:pt x="547488" y="536791"/>
                </a:lnTo>
                <a:lnTo>
                  <a:pt x="548460" y="537763"/>
                </a:lnTo>
                <a:lnTo>
                  <a:pt x="550405" y="537764"/>
                </a:lnTo>
                <a:lnTo>
                  <a:pt x="554295" y="538736"/>
                </a:lnTo>
                <a:lnTo>
                  <a:pt x="553322" y="537764"/>
                </a:lnTo>
                <a:lnTo>
                  <a:pt x="550405" y="537764"/>
                </a:lnTo>
                <a:lnTo>
                  <a:pt x="544570" y="535819"/>
                </a:lnTo>
                <a:lnTo>
                  <a:pt x="544570" y="535819"/>
                </a:lnTo>
                <a:lnTo>
                  <a:pt x="544570" y="535819"/>
                </a:lnTo>
                <a:lnTo>
                  <a:pt x="541653" y="534846"/>
                </a:lnTo>
                <a:lnTo>
                  <a:pt x="538736" y="533874"/>
                </a:lnTo>
                <a:lnTo>
                  <a:pt x="536791" y="532901"/>
                </a:lnTo>
                <a:lnTo>
                  <a:pt x="537763" y="532901"/>
                </a:lnTo>
                <a:lnTo>
                  <a:pt x="538735" y="531929"/>
                </a:lnTo>
                <a:lnTo>
                  <a:pt x="536791" y="531929"/>
                </a:lnTo>
                <a:lnTo>
                  <a:pt x="532901" y="530956"/>
                </a:lnTo>
                <a:lnTo>
                  <a:pt x="529984" y="529984"/>
                </a:lnTo>
                <a:lnTo>
                  <a:pt x="527067" y="529011"/>
                </a:lnTo>
                <a:lnTo>
                  <a:pt x="526094" y="529011"/>
                </a:lnTo>
                <a:lnTo>
                  <a:pt x="525121" y="529012"/>
                </a:lnTo>
                <a:lnTo>
                  <a:pt x="524149" y="529012"/>
                </a:lnTo>
                <a:lnTo>
                  <a:pt x="523177" y="528039"/>
                </a:lnTo>
                <a:lnTo>
                  <a:pt x="520259" y="527067"/>
                </a:lnTo>
                <a:lnTo>
                  <a:pt x="517342" y="526094"/>
                </a:lnTo>
                <a:lnTo>
                  <a:pt x="517342" y="525122"/>
                </a:lnTo>
                <a:lnTo>
                  <a:pt x="518314" y="524149"/>
                </a:lnTo>
                <a:lnTo>
                  <a:pt x="514425" y="524149"/>
                </a:lnTo>
                <a:lnTo>
                  <a:pt x="511507" y="524150"/>
                </a:lnTo>
                <a:lnTo>
                  <a:pt x="511507" y="523177"/>
                </a:lnTo>
                <a:lnTo>
                  <a:pt x="509562" y="523177"/>
                </a:lnTo>
                <a:lnTo>
                  <a:pt x="507617" y="522204"/>
                </a:lnTo>
                <a:lnTo>
                  <a:pt x="504700" y="521232"/>
                </a:lnTo>
                <a:lnTo>
                  <a:pt x="501782" y="521232"/>
                </a:lnTo>
                <a:lnTo>
                  <a:pt x="494003" y="517342"/>
                </a:lnTo>
                <a:lnTo>
                  <a:pt x="490114" y="515397"/>
                </a:lnTo>
                <a:lnTo>
                  <a:pt x="487195" y="513452"/>
                </a:lnTo>
                <a:lnTo>
                  <a:pt x="481361" y="512480"/>
                </a:lnTo>
                <a:lnTo>
                  <a:pt x="475527" y="509563"/>
                </a:lnTo>
                <a:lnTo>
                  <a:pt x="477471" y="509563"/>
                </a:lnTo>
                <a:lnTo>
                  <a:pt x="474554" y="508590"/>
                </a:lnTo>
                <a:lnTo>
                  <a:pt x="471637" y="507617"/>
                </a:lnTo>
                <a:lnTo>
                  <a:pt x="468719" y="505673"/>
                </a:lnTo>
                <a:lnTo>
                  <a:pt x="463857" y="502755"/>
                </a:lnTo>
                <a:lnTo>
                  <a:pt x="461912" y="501783"/>
                </a:lnTo>
                <a:lnTo>
                  <a:pt x="460939" y="502756"/>
                </a:lnTo>
                <a:lnTo>
                  <a:pt x="459967" y="503728"/>
                </a:lnTo>
                <a:lnTo>
                  <a:pt x="457050" y="501783"/>
                </a:lnTo>
                <a:lnTo>
                  <a:pt x="453160" y="499838"/>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Content Placeholder 12"/>
          <p:cNvSpPr>
            <a:spLocks noGrp="1"/>
          </p:cNvSpPr>
          <p:nvPr>
            <p:ph sz="quarter" idx="13"/>
          </p:nvPr>
        </p:nvSpPr>
        <p:spPr>
          <a:xfrm>
            <a:off x="841248" y="2743199"/>
            <a:ext cx="3017520" cy="32461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Content Placeholder 14"/>
          <p:cNvSpPr>
            <a:spLocks noGrp="1"/>
          </p:cNvSpPr>
          <p:nvPr>
            <p:ph sz="quarter" idx="14"/>
          </p:nvPr>
        </p:nvSpPr>
        <p:spPr>
          <a:xfrm>
            <a:off x="5294376" y="2743200"/>
            <a:ext cx="3017520" cy="32461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E7438E1-117D-44FB-AC24-B79D899BA877}" type="datetimeFigureOut">
              <a:rPr lang="he-IL" smtClean="0"/>
              <a:t>י"א/טבת/תשע"ג</a:t>
            </a:fld>
            <a:endParaRPr lang="he-IL"/>
          </a:p>
        </p:txBody>
      </p:sp>
      <p:sp>
        <p:nvSpPr>
          <p:cNvPr id="4" name="Footer Placeholder 3"/>
          <p:cNvSpPr>
            <a:spLocks noGrp="1"/>
          </p:cNvSpPr>
          <p:nvPr>
            <p:ph type="ftr" sz="quarter" idx="11"/>
          </p:nvPr>
        </p:nvSpPr>
        <p:spPr/>
        <p:txBody>
          <a:bodyPr/>
          <a:lstStyle/>
          <a:p>
            <a:endParaRPr lang="he-IL"/>
          </a:p>
        </p:txBody>
      </p:sp>
      <p:sp>
        <p:nvSpPr>
          <p:cNvPr id="5" name="Slide Number Placeholder 4"/>
          <p:cNvSpPr>
            <a:spLocks noGrp="1"/>
          </p:cNvSpPr>
          <p:nvPr>
            <p:ph type="sldNum" sz="quarter" idx="12"/>
          </p:nvPr>
        </p:nvSpPr>
        <p:spPr/>
        <p:txBody>
          <a:bodyPr/>
          <a:lstStyle/>
          <a:p>
            <a:fld id="{DAF22AC9-109E-4E4D-92F9-530E51D9A3A2}" type="slidenum">
              <a:rPr lang="he-IL" smtClean="0"/>
              <a:t>‹#›</a:t>
            </a:fld>
            <a:endParaRPr lang="he-I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E7438E1-117D-44FB-AC24-B79D899BA877}" type="datetimeFigureOut">
              <a:rPr lang="he-IL" smtClean="0"/>
              <a:t>י"א/טבת/תשע"ג</a:t>
            </a:fld>
            <a:endParaRPr lang="he-IL"/>
          </a:p>
        </p:txBody>
      </p:sp>
      <p:sp>
        <p:nvSpPr>
          <p:cNvPr id="3" name="Footer Placeholder 2"/>
          <p:cNvSpPr>
            <a:spLocks noGrp="1"/>
          </p:cNvSpPr>
          <p:nvPr>
            <p:ph type="ftr" sz="quarter" idx="11"/>
          </p:nvPr>
        </p:nvSpPr>
        <p:spPr/>
        <p:txBody>
          <a:bodyPr/>
          <a:lstStyle/>
          <a:p>
            <a:endParaRPr lang="he-IL"/>
          </a:p>
        </p:txBody>
      </p:sp>
      <p:sp>
        <p:nvSpPr>
          <p:cNvPr id="4" name="Slide Number Placeholder 3"/>
          <p:cNvSpPr>
            <a:spLocks noGrp="1"/>
          </p:cNvSpPr>
          <p:nvPr>
            <p:ph type="sldNum" sz="quarter" idx="12"/>
          </p:nvPr>
        </p:nvSpPr>
        <p:spPr/>
        <p:txBody>
          <a:bodyPr/>
          <a:lstStyle/>
          <a:p>
            <a:fld id="{DAF22AC9-109E-4E4D-92F9-530E51D9A3A2}" type="slidenum">
              <a:rPr lang="he-IL" smtClean="0"/>
              <a:t>‹#›</a:t>
            </a:fld>
            <a:endParaRPr lang="he-I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1280" y="1487081"/>
            <a:ext cx="3008313" cy="1921339"/>
          </a:xfrm>
        </p:spPr>
        <p:txBody>
          <a:bodyPr anchor="b"/>
          <a:lstStyle>
            <a:lvl1pPr algn="l">
              <a:defRPr sz="2400" b="0"/>
            </a:lvl1pPr>
          </a:lstStyle>
          <a:p>
            <a:r>
              <a:rPr lang="en-US" smtClean="0"/>
              <a:t>Click to edit Master title style</a:t>
            </a:r>
            <a:endParaRPr lang="en-US"/>
          </a:p>
        </p:txBody>
      </p:sp>
      <p:sp>
        <p:nvSpPr>
          <p:cNvPr id="3" name="Content Placeholder 2"/>
          <p:cNvSpPr>
            <a:spLocks noGrp="1"/>
          </p:cNvSpPr>
          <p:nvPr>
            <p:ph idx="1"/>
          </p:nvPr>
        </p:nvSpPr>
        <p:spPr>
          <a:xfrm>
            <a:off x="3893350" y="835428"/>
            <a:ext cx="4699370" cy="5151526"/>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51280" y="3408420"/>
            <a:ext cx="3008313" cy="191909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E7438E1-117D-44FB-AC24-B79D899BA877}" type="datetimeFigureOut">
              <a:rPr lang="he-IL" smtClean="0"/>
              <a:t>י"א/טבת/תשע"ג</a:t>
            </a:fld>
            <a:endParaRPr lang="he-IL"/>
          </a:p>
        </p:txBody>
      </p:sp>
      <p:sp>
        <p:nvSpPr>
          <p:cNvPr id="6" name="Footer Placeholder 5"/>
          <p:cNvSpPr>
            <a:spLocks noGrp="1"/>
          </p:cNvSpPr>
          <p:nvPr>
            <p:ph type="ftr" sz="quarter" idx="11"/>
          </p:nvPr>
        </p:nvSpPr>
        <p:spPr/>
        <p:txBody>
          <a:bodyPr/>
          <a:lstStyle/>
          <a:p>
            <a:endParaRPr lang="he-IL"/>
          </a:p>
        </p:txBody>
      </p:sp>
      <p:sp>
        <p:nvSpPr>
          <p:cNvPr id="7" name="Slide Number Placeholder 6"/>
          <p:cNvSpPr>
            <a:spLocks noGrp="1"/>
          </p:cNvSpPr>
          <p:nvPr>
            <p:ph type="sldNum" sz="quarter" idx="12"/>
          </p:nvPr>
        </p:nvSpPr>
        <p:spPr/>
        <p:txBody>
          <a:bodyPr/>
          <a:lstStyle/>
          <a:p>
            <a:fld id="{DAF22AC9-109E-4E4D-92F9-530E51D9A3A2}" type="slidenum">
              <a:rPr lang="he-IL" smtClean="0"/>
              <a:t>‹#›</a:t>
            </a:fld>
            <a:endParaRPr lang="he-IL"/>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tape.png"/>
          <p:cNvPicPr>
            <a:picLocks noChangeAspect="1"/>
          </p:cNvPicPr>
          <p:nvPr/>
        </p:nvPicPr>
        <p:blipFill>
          <a:blip r:embed="rId2"/>
          <a:stretch>
            <a:fillRect/>
          </a:stretch>
        </p:blipFill>
        <p:spPr>
          <a:xfrm>
            <a:off x="3124200" y="191206"/>
            <a:ext cx="2781300" cy="819150"/>
          </a:xfrm>
          <a:prstGeom prst="rect">
            <a:avLst/>
          </a:prstGeom>
        </p:spPr>
      </p:pic>
      <p:sp>
        <p:nvSpPr>
          <p:cNvPr id="2" name="Title 1"/>
          <p:cNvSpPr>
            <a:spLocks noGrp="1"/>
          </p:cNvSpPr>
          <p:nvPr>
            <p:ph type="title"/>
          </p:nvPr>
        </p:nvSpPr>
        <p:spPr>
          <a:xfrm>
            <a:off x="551280" y="4669654"/>
            <a:ext cx="8041440" cy="719865"/>
          </a:xfrm>
        </p:spPr>
        <p:txBody>
          <a:bodyPr anchor="b"/>
          <a:lstStyle>
            <a:lvl1pPr algn="ctr">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rot="-60000">
            <a:off x="2130552" y="594360"/>
            <a:ext cx="4873752" cy="3657600"/>
          </a:xfr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219200" y="5416153"/>
            <a:ext cx="6705600" cy="603126"/>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E7438E1-117D-44FB-AC24-B79D899BA877}" type="datetimeFigureOut">
              <a:rPr lang="he-IL" smtClean="0"/>
              <a:t>י"א/טבת/תשע"ג</a:t>
            </a:fld>
            <a:endParaRPr lang="he-IL"/>
          </a:p>
        </p:txBody>
      </p:sp>
      <p:sp>
        <p:nvSpPr>
          <p:cNvPr id="6" name="Footer Placeholder 5"/>
          <p:cNvSpPr>
            <a:spLocks noGrp="1"/>
          </p:cNvSpPr>
          <p:nvPr>
            <p:ph type="ftr" sz="quarter" idx="11"/>
          </p:nvPr>
        </p:nvSpPr>
        <p:spPr/>
        <p:txBody>
          <a:bodyPr/>
          <a:lstStyle/>
          <a:p>
            <a:endParaRPr lang="he-IL"/>
          </a:p>
        </p:txBody>
      </p:sp>
      <p:sp>
        <p:nvSpPr>
          <p:cNvPr id="7" name="Slide Number Placeholder 6"/>
          <p:cNvSpPr>
            <a:spLocks noGrp="1"/>
          </p:cNvSpPr>
          <p:nvPr>
            <p:ph type="sldNum" sz="quarter" idx="12"/>
          </p:nvPr>
        </p:nvSpPr>
        <p:spPr/>
        <p:txBody>
          <a:bodyPr/>
          <a:lstStyle/>
          <a:p>
            <a:fld id="{DAF22AC9-109E-4E4D-92F9-530E51D9A3A2}" type="slidenum">
              <a:rPr lang="he-IL" smtClean="0"/>
              <a:t>‹#›</a:t>
            </a:fld>
            <a:endParaRPr lang="he-IL"/>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7" name="Picture 6" descr="Interior-Overlay.png"/>
          <p:cNvPicPr>
            <a:picLocks noChangeAspect="1"/>
          </p:cNvPicPr>
          <p:nvPr/>
        </p:nvPicPr>
        <p:blipFill>
          <a:blip r:embed="rId13">
            <a:lum bright="-10000"/>
          </a:blip>
          <a:stretch>
            <a:fillRect/>
          </a:stretch>
        </p:blipFill>
        <p:spPr>
          <a:xfrm>
            <a:off x="0" y="0"/>
            <a:ext cx="9144000" cy="6858000"/>
          </a:xfrm>
          <a:prstGeom prst="rect">
            <a:avLst/>
          </a:prstGeom>
        </p:spPr>
      </p:pic>
      <p:sp>
        <p:nvSpPr>
          <p:cNvPr id="2" name="Title Placeholder 1"/>
          <p:cNvSpPr>
            <a:spLocks noGrp="1"/>
          </p:cNvSpPr>
          <p:nvPr>
            <p:ph type="title"/>
          </p:nvPr>
        </p:nvSpPr>
        <p:spPr>
          <a:xfrm>
            <a:off x="551280" y="436563"/>
            <a:ext cx="8041440" cy="144267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2038388"/>
            <a:ext cx="7467600" cy="395133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51280" y="6148875"/>
            <a:ext cx="2133600" cy="365125"/>
          </a:xfrm>
          <a:prstGeom prst="rect">
            <a:avLst/>
          </a:prstGeom>
        </p:spPr>
        <p:txBody>
          <a:bodyPr vert="horz" lIns="91440" tIns="45720" rIns="91440" bIns="45720" rtlCol="0" anchor="ctr"/>
          <a:lstStyle>
            <a:lvl1pPr algn="l">
              <a:defRPr sz="1400" b="0">
                <a:solidFill>
                  <a:schemeClr val="tx1">
                    <a:lumMod val="50000"/>
                    <a:lumOff val="50000"/>
                  </a:schemeClr>
                </a:solidFill>
                <a:latin typeface="Rage Italic" pitchFamily="66" charset="0"/>
                <a:cs typeface="Rage Italic" pitchFamily="66" charset="0"/>
              </a:defRPr>
            </a:lvl1pPr>
          </a:lstStyle>
          <a:p>
            <a:fld id="{4E7438E1-117D-44FB-AC24-B79D899BA877}" type="datetimeFigureOut">
              <a:rPr lang="he-IL" smtClean="0"/>
              <a:t>י"א/טבת/תשע"ג</a:t>
            </a:fld>
            <a:endParaRPr lang="he-IL"/>
          </a:p>
        </p:txBody>
      </p:sp>
      <p:sp>
        <p:nvSpPr>
          <p:cNvPr id="5" name="Footer Placeholder 4"/>
          <p:cNvSpPr>
            <a:spLocks noGrp="1"/>
          </p:cNvSpPr>
          <p:nvPr>
            <p:ph type="ftr" sz="quarter" idx="3"/>
          </p:nvPr>
        </p:nvSpPr>
        <p:spPr>
          <a:xfrm>
            <a:off x="3124200" y="6148875"/>
            <a:ext cx="2895600" cy="365125"/>
          </a:xfrm>
          <a:prstGeom prst="rect">
            <a:avLst/>
          </a:prstGeom>
        </p:spPr>
        <p:txBody>
          <a:bodyPr vert="horz" lIns="91440" tIns="45720" rIns="91440" bIns="45720" rtlCol="0" anchor="ctr"/>
          <a:lstStyle>
            <a:lvl1pPr algn="ctr">
              <a:defRPr sz="1400" b="0">
                <a:solidFill>
                  <a:schemeClr val="tx1">
                    <a:lumMod val="50000"/>
                    <a:lumOff val="50000"/>
                  </a:schemeClr>
                </a:solidFill>
                <a:latin typeface="Rage Italic" pitchFamily="66" charset="0"/>
                <a:cs typeface="Rage Italic" pitchFamily="66" charset="0"/>
              </a:defRPr>
            </a:lvl1pPr>
          </a:lstStyle>
          <a:p>
            <a:endParaRPr lang="he-IL"/>
          </a:p>
        </p:txBody>
      </p:sp>
      <p:sp>
        <p:nvSpPr>
          <p:cNvPr id="6" name="Slide Number Placeholder 5"/>
          <p:cNvSpPr>
            <a:spLocks noGrp="1"/>
          </p:cNvSpPr>
          <p:nvPr>
            <p:ph type="sldNum" sz="quarter" idx="4"/>
          </p:nvPr>
        </p:nvSpPr>
        <p:spPr>
          <a:xfrm>
            <a:off x="6459120" y="6148875"/>
            <a:ext cx="2133600" cy="365125"/>
          </a:xfrm>
          <a:prstGeom prst="rect">
            <a:avLst/>
          </a:prstGeom>
        </p:spPr>
        <p:txBody>
          <a:bodyPr vert="horz" lIns="91440" tIns="45720" rIns="91440" bIns="45720" rtlCol="0" anchor="ctr"/>
          <a:lstStyle>
            <a:lvl1pPr algn="r">
              <a:defRPr sz="1400" b="0">
                <a:solidFill>
                  <a:schemeClr val="tx1">
                    <a:lumMod val="50000"/>
                    <a:lumOff val="50000"/>
                  </a:schemeClr>
                </a:solidFill>
                <a:latin typeface="Rage Italic" pitchFamily="66" charset="0"/>
                <a:cs typeface="Rage Italic" pitchFamily="66" charset="0"/>
              </a:defRPr>
            </a:lvl1pPr>
          </a:lstStyle>
          <a:p>
            <a:fld id="{DAF22AC9-109E-4E4D-92F9-530E51D9A3A2}" type="slidenum">
              <a:rPr lang="he-IL" smtClean="0"/>
              <a:t>‹#›</a:t>
            </a:fld>
            <a:endParaRPr lang="he-IL"/>
          </a:p>
        </p:txBody>
      </p:sp>
    </p:spTree>
  </p:cSld>
  <p:clrMap bg1="lt1" tx1="dk1" bg2="lt2" tx2="dk2" accent1="accent1" accent2="accent2" accent3="accent3" accent4="accent4" accent5="accent5" accent6="accent6" hlink="hlink" folHlink="folHlink"/>
  <p:sldLayoutIdLst>
    <p:sldLayoutId id="2147483925" r:id="rId1"/>
    <p:sldLayoutId id="2147483926" r:id="rId2"/>
    <p:sldLayoutId id="2147483927" r:id="rId3"/>
    <p:sldLayoutId id="2147483928" r:id="rId4"/>
    <p:sldLayoutId id="2147483929" r:id="rId5"/>
    <p:sldLayoutId id="2147483930" r:id="rId6"/>
    <p:sldLayoutId id="2147483931" r:id="rId7"/>
    <p:sldLayoutId id="2147483932" r:id="rId8"/>
    <p:sldLayoutId id="2147483933" r:id="rId9"/>
    <p:sldLayoutId id="2147483934" r:id="rId10"/>
    <p:sldLayoutId id="2147483935" r:id="rId11"/>
  </p:sldLayoutIdLst>
  <p:txStyles>
    <p:titleStyle>
      <a:lvl1pPr algn="ctr" defTabSz="457200" rtl="1" eaLnBrk="1" latinLnBrk="0" hangingPunct="1">
        <a:spcBef>
          <a:spcPct val="0"/>
        </a:spcBef>
        <a:buNone/>
        <a:defRPr sz="48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228600" indent="-228600" algn="r" defTabSz="457200" rtl="1" eaLnBrk="1" latinLnBrk="0" hangingPunct="1">
        <a:spcBef>
          <a:spcPct val="20000"/>
        </a:spcBef>
        <a:buClr>
          <a:schemeClr val="accent1"/>
        </a:buClr>
        <a:buSzPct val="95000"/>
        <a:buFont typeface="Rage Italic" pitchFamily="66" charset="0"/>
        <a:buChar char="0"/>
        <a:defRPr sz="2400" kern="1200">
          <a:solidFill>
            <a:schemeClr val="tx1">
              <a:lumMod val="75000"/>
              <a:lumOff val="25000"/>
            </a:schemeClr>
          </a:solidFill>
          <a:latin typeface="+mn-lt"/>
          <a:ea typeface="+mn-ea"/>
          <a:cs typeface="+mn-cs"/>
        </a:defRPr>
      </a:lvl1pPr>
      <a:lvl2pPr marL="557784" indent="-228600" algn="r" defTabSz="457200" rtl="1" eaLnBrk="1" latinLnBrk="0" hangingPunct="1">
        <a:spcBef>
          <a:spcPct val="20000"/>
        </a:spcBef>
        <a:buClr>
          <a:schemeClr val="accent1"/>
        </a:buClr>
        <a:buSzPct val="95000"/>
        <a:buFont typeface="Rage Italic" pitchFamily="66" charset="0"/>
        <a:buChar char="0"/>
        <a:defRPr sz="2200" kern="1200">
          <a:solidFill>
            <a:schemeClr val="tx1">
              <a:lumMod val="75000"/>
              <a:lumOff val="25000"/>
            </a:schemeClr>
          </a:solidFill>
          <a:latin typeface="+mn-lt"/>
          <a:ea typeface="+mn-ea"/>
          <a:cs typeface="+mn-cs"/>
        </a:defRPr>
      </a:lvl2pPr>
      <a:lvl3pPr marL="822960" indent="-182880" algn="r" defTabSz="457200" rtl="1" eaLnBrk="1" latinLnBrk="0" hangingPunct="1">
        <a:spcBef>
          <a:spcPct val="20000"/>
        </a:spcBef>
        <a:buClr>
          <a:schemeClr val="accent1"/>
        </a:buClr>
        <a:buSzPct val="95000"/>
        <a:buFont typeface="Rage Italic" pitchFamily="66" charset="0"/>
        <a:buChar char="0"/>
        <a:defRPr sz="2000" kern="1200">
          <a:solidFill>
            <a:schemeClr val="tx1">
              <a:lumMod val="75000"/>
              <a:lumOff val="25000"/>
            </a:schemeClr>
          </a:solidFill>
          <a:latin typeface="+mn-lt"/>
          <a:ea typeface="+mn-ea"/>
          <a:cs typeface="+mn-cs"/>
        </a:defRPr>
      </a:lvl3pPr>
      <a:lvl4pPr marL="1097280" indent="-182880" algn="r" defTabSz="457200" rtl="1" eaLnBrk="1" latinLnBrk="0" hangingPunct="1">
        <a:spcBef>
          <a:spcPct val="20000"/>
        </a:spcBef>
        <a:buClr>
          <a:schemeClr val="accent1"/>
        </a:buClr>
        <a:buSzPct val="95000"/>
        <a:buFont typeface="Rage Italic" pitchFamily="66" charset="0"/>
        <a:buChar char="0"/>
        <a:defRPr sz="1600" kern="1200">
          <a:solidFill>
            <a:schemeClr val="tx1">
              <a:lumMod val="75000"/>
              <a:lumOff val="25000"/>
            </a:schemeClr>
          </a:solidFill>
          <a:latin typeface="+mn-lt"/>
          <a:ea typeface="+mn-ea"/>
          <a:cs typeface="+mn-cs"/>
        </a:defRPr>
      </a:lvl4pPr>
      <a:lvl5pPr marL="1417320" indent="-182880" algn="r" defTabSz="457200" rtl="1" eaLnBrk="1" latinLnBrk="0" hangingPunct="1">
        <a:spcBef>
          <a:spcPct val="20000"/>
        </a:spcBef>
        <a:buClr>
          <a:schemeClr val="accent1"/>
        </a:buClr>
        <a:buSzPct val="95000"/>
        <a:buFont typeface="Rage Italic" pitchFamily="66" charset="0"/>
        <a:buChar char="0"/>
        <a:defRPr sz="1400" kern="1200" baseline="0">
          <a:solidFill>
            <a:schemeClr val="tx1">
              <a:lumMod val="75000"/>
              <a:lumOff val="25000"/>
            </a:schemeClr>
          </a:solidFill>
          <a:latin typeface="+mn-lt"/>
          <a:ea typeface="+mn-ea"/>
          <a:cs typeface="+mn-cs"/>
        </a:defRPr>
      </a:lvl5pPr>
      <a:lvl6pPr marL="1645920" indent="-182880" algn="r" defTabSz="457200" rtl="1" eaLnBrk="1" latinLnBrk="0" hangingPunct="1">
        <a:spcBef>
          <a:spcPct val="20000"/>
        </a:spcBef>
        <a:buClr>
          <a:schemeClr val="accent1"/>
        </a:buClr>
        <a:buSzPct val="95000"/>
        <a:buFont typeface="Rage Italic" pitchFamily="66" charset="0"/>
        <a:buChar char="0"/>
        <a:defRPr sz="1400" kern="1200">
          <a:solidFill>
            <a:schemeClr val="tx1">
              <a:lumMod val="75000"/>
              <a:lumOff val="25000"/>
            </a:schemeClr>
          </a:solidFill>
          <a:latin typeface="+mn-lt"/>
          <a:ea typeface="+mn-ea"/>
          <a:cs typeface="+mn-cs"/>
        </a:defRPr>
      </a:lvl6pPr>
      <a:lvl7pPr marL="1920240" indent="-182880" algn="r" defTabSz="457200" rtl="1" eaLnBrk="1" latinLnBrk="0" hangingPunct="1">
        <a:spcBef>
          <a:spcPct val="20000"/>
        </a:spcBef>
        <a:buClr>
          <a:schemeClr val="accent1"/>
        </a:buClr>
        <a:buSzPct val="95000"/>
        <a:buFont typeface="Rage Italic" pitchFamily="66" charset="0"/>
        <a:buChar char="0"/>
        <a:defRPr sz="1400" kern="1200">
          <a:solidFill>
            <a:schemeClr val="tx1">
              <a:lumMod val="75000"/>
              <a:lumOff val="25000"/>
            </a:schemeClr>
          </a:solidFill>
          <a:latin typeface="+mn-lt"/>
          <a:ea typeface="+mn-ea"/>
          <a:cs typeface="+mn-cs"/>
        </a:defRPr>
      </a:lvl7pPr>
      <a:lvl8pPr marL="2194560" indent="-182880" algn="r" defTabSz="457200" rtl="1" eaLnBrk="1" latinLnBrk="0" hangingPunct="1">
        <a:spcBef>
          <a:spcPct val="20000"/>
        </a:spcBef>
        <a:buClr>
          <a:schemeClr val="accent1"/>
        </a:buClr>
        <a:buSzPct val="95000"/>
        <a:buFont typeface="Rage Italic" pitchFamily="66" charset="0"/>
        <a:buChar char="0"/>
        <a:defRPr sz="1400" kern="1200">
          <a:solidFill>
            <a:schemeClr val="tx1">
              <a:lumMod val="75000"/>
              <a:lumOff val="25000"/>
            </a:schemeClr>
          </a:solidFill>
          <a:latin typeface="+mn-lt"/>
          <a:ea typeface="+mn-ea"/>
          <a:cs typeface="+mn-cs"/>
        </a:defRPr>
      </a:lvl8pPr>
      <a:lvl9pPr marL="2468880" indent="-182880" algn="r" defTabSz="457200" rtl="1" eaLnBrk="1" latinLnBrk="0" hangingPunct="1">
        <a:spcBef>
          <a:spcPct val="20000"/>
        </a:spcBef>
        <a:buClr>
          <a:schemeClr val="accent1"/>
        </a:buClr>
        <a:buSzPct val="95000"/>
        <a:buFont typeface="Rage Italic" pitchFamily="66" charset="0"/>
        <a:buChar char="0"/>
        <a:defRPr sz="14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9.png"/><Relationship Id="rId7" Type="http://schemas.microsoft.com/office/2007/relationships/hdphoto" Target="../media/hdphoto1.wdp"/><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7.jpeg"/><Relationship Id="rId4" Type="http://schemas.openxmlformats.org/officeDocument/2006/relationships/image" Target="../media/image16.jpeg"/></Relationships>
</file>

<file path=ppt/slides/_rels/slide1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en.wikipedia.org/wiki/Turing_Award" TargetMode="External"/><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hyperlink" Target="http://en.wikipedia.org/wiki/Nobel_Prize_in_Economics"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6" Type="http://schemas.openxmlformats.org/officeDocument/2006/relationships/image" Target="../media/image31.wmf"/><Relationship Id="rId5" Type="http://schemas.openxmlformats.org/officeDocument/2006/relationships/image" Target="../media/image30.png"/><Relationship Id="rId4" Type="http://schemas.openxmlformats.org/officeDocument/2006/relationships/image" Target="../media/image29.png"/></Relationships>
</file>

<file path=ppt/slides/_rels/slide4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33.wmf"/></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4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47.wmf"/><Relationship Id="rId2" Type="http://schemas.openxmlformats.org/officeDocument/2006/relationships/image" Target="../media/image46.png"/><Relationship Id="rId1" Type="http://schemas.openxmlformats.org/officeDocument/2006/relationships/slideLayout" Target="../slideLayouts/slideLayout2.xml"/><Relationship Id="rId5" Type="http://schemas.openxmlformats.org/officeDocument/2006/relationships/image" Target="../media/image49.png"/><Relationship Id="rId4" Type="http://schemas.openxmlformats.org/officeDocument/2006/relationships/image" Target="../media/image48.wmf"/></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rot="302874">
            <a:off x="2797953" y="2404017"/>
            <a:ext cx="6244906" cy="1845757"/>
          </a:xfrm>
        </p:spPr>
        <p:txBody>
          <a:bodyPr>
            <a:normAutofit/>
          </a:bodyPr>
          <a:lstStyle/>
          <a:p>
            <a:r>
              <a:rPr lang="en-US" dirty="0" smtClean="0"/>
              <a:t>Introduction to Machine Learning</a:t>
            </a:r>
            <a:endParaRPr lang="he-IL" dirty="0"/>
          </a:p>
        </p:txBody>
      </p:sp>
      <p:sp>
        <p:nvSpPr>
          <p:cNvPr id="3" name="Subtitle 2"/>
          <p:cNvSpPr>
            <a:spLocks noGrp="1"/>
          </p:cNvSpPr>
          <p:nvPr>
            <p:ph type="subTitle" idx="1"/>
          </p:nvPr>
        </p:nvSpPr>
        <p:spPr/>
        <p:txBody>
          <a:bodyPr/>
          <a:lstStyle/>
          <a:p>
            <a:r>
              <a:rPr lang="en-US" dirty="0" smtClean="0"/>
              <a:t>23.12.2012</a:t>
            </a:r>
          </a:p>
        </p:txBody>
      </p:sp>
      <p:sp>
        <p:nvSpPr>
          <p:cNvPr id="5" name="Rectangle 4"/>
          <p:cNvSpPr/>
          <p:nvPr/>
        </p:nvSpPr>
        <p:spPr>
          <a:xfrm rot="20494012">
            <a:off x="628164" y="4118890"/>
            <a:ext cx="2236168" cy="923330"/>
          </a:xfrm>
          <a:prstGeom prst="rect">
            <a:avLst/>
          </a:prstGeom>
        </p:spPr>
        <p:txBody>
          <a:bodyPr wrap="square">
            <a:spAutoFit/>
          </a:bodyPr>
          <a:lstStyle/>
          <a:p>
            <a:pPr algn="ctr" rtl="0"/>
            <a:r>
              <a:rPr lang="en-US" dirty="0" smtClean="0"/>
              <a:t>Omri Perez</a:t>
            </a:r>
          </a:p>
          <a:p>
            <a:pPr algn="ctr" rtl="0"/>
            <a:r>
              <a:rPr lang="en-US" dirty="0" smtClean="0"/>
              <a:t>Adapted from </a:t>
            </a:r>
            <a:r>
              <a:rPr lang="en-US" dirty="0" err="1" smtClean="0"/>
              <a:t>Lior</a:t>
            </a:r>
            <a:r>
              <a:rPr lang="en-US" dirty="0" smtClean="0"/>
              <a:t> </a:t>
            </a:r>
            <a:r>
              <a:rPr lang="en-US" dirty="0" err="1" smtClean="0"/>
              <a:t>Rokach</a:t>
            </a:r>
            <a:endParaRPr lang="en-US" dirty="0"/>
          </a:p>
        </p:txBody>
      </p:sp>
    </p:spTree>
    <p:extLst>
      <p:ext uri="{BB962C8B-B14F-4D97-AF65-F5344CB8AC3E}">
        <p14:creationId xmlns:p14="http://schemas.microsoft.com/office/powerpoint/2010/main" val="102875573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Learning Process in our Example</a:t>
            </a:r>
            <a:endParaRPr lang="he-IL" dirty="0"/>
          </a:p>
        </p:txBody>
      </p:sp>
      <p:sp>
        <p:nvSpPr>
          <p:cNvPr id="3" name="Content Placeholder 2"/>
          <p:cNvSpPr>
            <a:spLocks noGrp="1"/>
          </p:cNvSpPr>
          <p:nvPr>
            <p:ph idx="1"/>
          </p:nvPr>
        </p:nvSpPr>
        <p:spPr/>
        <p:txBody>
          <a:bodyPr/>
          <a:lstStyle/>
          <a:p>
            <a:endParaRPr lang="he-IL" dirty="0"/>
          </a:p>
        </p:txBody>
      </p:sp>
      <p:pic>
        <p:nvPicPr>
          <p:cNvPr id="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596" y="1844824"/>
            <a:ext cx="8851900" cy="294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pic>
      <p:pic>
        <p:nvPicPr>
          <p:cNvPr id="6146" name="Picture 2" descr="C:\Users\Administrator\AppData\Local\Microsoft\Windows\Temporary Internet Files\Content.IE5\TL91YHLD\MC900434845[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7704" y="4851641"/>
            <a:ext cx="1210359" cy="121035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475656" y="6084004"/>
            <a:ext cx="1728192" cy="369332"/>
          </a:xfrm>
          <a:prstGeom prst="rect">
            <a:avLst/>
          </a:prstGeom>
          <a:noFill/>
        </p:spPr>
        <p:txBody>
          <a:bodyPr wrap="square" rtlCol="1">
            <a:spAutoFit/>
          </a:bodyPr>
          <a:lstStyle/>
          <a:p>
            <a:pPr algn="ctr"/>
            <a:r>
              <a:rPr lang="en-US" dirty="0" smtClean="0"/>
              <a:t>Email Server</a:t>
            </a:r>
            <a:endParaRPr lang="he-IL" dirty="0"/>
          </a:p>
        </p:txBody>
      </p:sp>
      <p:sp>
        <p:nvSpPr>
          <p:cNvPr id="6" name="Up-Down Arrow 5"/>
          <p:cNvSpPr/>
          <p:nvPr/>
        </p:nvSpPr>
        <p:spPr>
          <a:xfrm>
            <a:off x="2267744" y="4012442"/>
            <a:ext cx="360040" cy="708362"/>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7" name="TextBox 6"/>
          <p:cNvSpPr txBox="1"/>
          <p:nvPr/>
        </p:nvSpPr>
        <p:spPr>
          <a:xfrm>
            <a:off x="3200629" y="4815799"/>
            <a:ext cx="2520280" cy="1569660"/>
          </a:xfrm>
          <a:prstGeom prst="rect">
            <a:avLst/>
          </a:prstGeom>
          <a:noFill/>
          <a:ln>
            <a:solidFill>
              <a:schemeClr val="tx2">
                <a:satMod val="155000"/>
              </a:schemeClr>
            </a:solidFill>
          </a:ln>
          <a:effectLst/>
        </p:spPr>
        <p:txBody>
          <a:bodyPr wrap="square" rtlCol="1">
            <a:spAutoFit/>
          </a:bodyPr>
          <a:lstStyle/>
          <a:p>
            <a:pPr algn="l" rtl="0"/>
            <a:r>
              <a:rPr lang="en-US" sz="1600" dirty="0" smtClean="0"/>
              <a:t>● Number </a:t>
            </a:r>
            <a:r>
              <a:rPr lang="en-US" sz="1600" dirty="0"/>
              <a:t>of recipients </a:t>
            </a:r>
            <a:endParaRPr lang="en-US" sz="1600" dirty="0" smtClean="0"/>
          </a:p>
          <a:p>
            <a:pPr algn="l" rtl="0"/>
            <a:r>
              <a:rPr lang="en-US" sz="1600" dirty="0" smtClean="0"/>
              <a:t>● </a:t>
            </a:r>
            <a:r>
              <a:rPr lang="en-US" sz="1600" dirty="0"/>
              <a:t>Size of message</a:t>
            </a:r>
          </a:p>
          <a:p>
            <a:pPr algn="l" rtl="0"/>
            <a:r>
              <a:rPr lang="en-US" sz="1600" dirty="0"/>
              <a:t>● Number of attachments</a:t>
            </a:r>
          </a:p>
          <a:p>
            <a:pPr algn="l" rtl="0"/>
            <a:r>
              <a:rPr lang="en-US" sz="1600" dirty="0" smtClean="0"/>
              <a:t>● </a:t>
            </a:r>
            <a:r>
              <a:rPr lang="en-US" sz="1600" dirty="0"/>
              <a:t>Number of "</a:t>
            </a:r>
            <a:r>
              <a:rPr lang="en-US" sz="1600" dirty="0" err="1"/>
              <a:t>re's</a:t>
            </a:r>
            <a:r>
              <a:rPr lang="en-US" sz="1600" dirty="0"/>
              <a:t>" in </a:t>
            </a:r>
            <a:r>
              <a:rPr lang="en-US" sz="1600" dirty="0" smtClean="0"/>
              <a:t>the subject line</a:t>
            </a:r>
          </a:p>
          <a:p>
            <a:pPr algn="l" rtl="0"/>
            <a:r>
              <a:rPr lang="en-US" sz="1600" dirty="0" smtClean="0"/>
              <a:t>…</a:t>
            </a:r>
            <a:endParaRPr lang="he-IL" sz="1600" dirty="0"/>
          </a:p>
        </p:txBody>
      </p:sp>
      <p:sp>
        <p:nvSpPr>
          <p:cNvPr id="9" name="Up-Down Arrow 8"/>
          <p:cNvSpPr/>
          <p:nvPr/>
        </p:nvSpPr>
        <p:spPr>
          <a:xfrm>
            <a:off x="3563888" y="3573016"/>
            <a:ext cx="360040" cy="1147788"/>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10" name="TextBox 9"/>
          <p:cNvSpPr txBox="1"/>
          <p:nvPr/>
        </p:nvSpPr>
        <p:spPr>
          <a:xfrm>
            <a:off x="5436096" y="2132856"/>
            <a:ext cx="1368152" cy="276999"/>
          </a:xfrm>
          <a:prstGeom prst="rect">
            <a:avLst/>
          </a:prstGeom>
          <a:solidFill>
            <a:schemeClr val="bg1"/>
          </a:solidFill>
        </p:spPr>
        <p:txBody>
          <a:bodyPr wrap="square" rtlCol="1">
            <a:spAutoFit/>
          </a:bodyPr>
          <a:lstStyle/>
          <a:p>
            <a:r>
              <a:rPr lang="en-US" sz="1200" b="1" dirty="0" smtClean="0">
                <a:latin typeface="Aharoni" pitchFamily="2" charset="-79"/>
                <a:cs typeface="Aharoni" pitchFamily="2" charset="-79"/>
              </a:rPr>
              <a:t>Model Learning</a:t>
            </a:r>
            <a:endParaRPr lang="he-IL" sz="1200" b="1" dirty="0">
              <a:latin typeface="Aharoni" pitchFamily="2" charset="-79"/>
              <a:cs typeface="Aharoni" pitchFamily="2" charset="-79"/>
            </a:endParaRPr>
          </a:p>
        </p:txBody>
      </p:sp>
      <p:sp>
        <p:nvSpPr>
          <p:cNvPr id="11" name="TextBox 10"/>
          <p:cNvSpPr txBox="1"/>
          <p:nvPr/>
        </p:nvSpPr>
        <p:spPr>
          <a:xfrm>
            <a:off x="6876256" y="2062009"/>
            <a:ext cx="792088" cy="461665"/>
          </a:xfrm>
          <a:prstGeom prst="rect">
            <a:avLst/>
          </a:prstGeom>
          <a:solidFill>
            <a:schemeClr val="bg1"/>
          </a:solidFill>
        </p:spPr>
        <p:txBody>
          <a:bodyPr wrap="square" rtlCol="1">
            <a:spAutoFit/>
          </a:bodyPr>
          <a:lstStyle/>
          <a:p>
            <a:r>
              <a:rPr lang="en-US" sz="1200" b="1" dirty="0" smtClean="0">
                <a:latin typeface="Aharoni" pitchFamily="2" charset="-79"/>
                <a:cs typeface="Aharoni" pitchFamily="2" charset="-79"/>
              </a:rPr>
              <a:t>Model Testing</a:t>
            </a:r>
            <a:endParaRPr lang="he-IL" sz="1200" b="1" dirty="0">
              <a:latin typeface="Aharoni" pitchFamily="2" charset="-79"/>
              <a:cs typeface="Aharoni" pitchFamily="2" charset="-79"/>
            </a:endParaRPr>
          </a:p>
        </p:txBody>
      </p:sp>
    </p:spTree>
    <p:extLst>
      <p:ext uri="{BB962C8B-B14F-4D97-AF65-F5344CB8AC3E}">
        <p14:creationId xmlns:p14="http://schemas.microsoft.com/office/powerpoint/2010/main" val="363422846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Set</a:t>
            </a:r>
            <a:endParaRPr lang="he-IL" dirty="0"/>
          </a:p>
        </p:txBody>
      </p:sp>
      <p:graphicFrame>
        <p:nvGraphicFramePr>
          <p:cNvPr id="4" name="Table 3"/>
          <p:cNvGraphicFramePr>
            <a:graphicFrameLocks noGrp="1"/>
          </p:cNvGraphicFramePr>
          <p:nvPr>
            <p:extLst>
              <p:ext uri="{D42A27DB-BD31-4B8C-83A1-F6EECF244321}">
                <p14:modId xmlns:p14="http://schemas.microsoft.com/office/powerpoint/2010/main" val="3686053838"/>
              </p:ext>
            </p:extLst>
          </p:nvPr>
        </p:nvGraphicFramePr>
        <p:xfrm>
          <a:off x="1547664" y="2492896"/>
          <a:ext cx="6096000" cy="3510280"/>
        </p:xfrm>
        <a:graphic>
          <a:graphicData uri="http://schemas.openxmlformats.org/drawingml/2006/table">
            <a:tbl>
              <a:tblPr rtl="1" firstRow="1" bandRow="1">
                <a:tableStyleId>{5C22544A-7EE6-4342-B048-85BDC9FD1C3A}</a:tableStyleId>
              </a:tblPr>
              <a:tblGrid>
                <a:gridCol w="1219200"/>
                <a:gridCol w="1219200"/>
                <a:gridCol w="1219200"/>
                <a:gridCol w="1087934"/>
                <a:gridCol w="1350466"/>
              </a:tblGrid>
              <a:tr h="370840">
                <a:tc>
                  <a:txBody>
                    <a:bodyPr/>
                    <a:lstStyle/>
                    <a:p>
                      <a:pPr algn="ctr" rtl="1"/>
                      <a:r>
                        <a:rPr lang="en-US" dirty="0" smtClean="0"/>
                        <a:t>Email</a:t>
                      </a:r>
                      <a:r>
                        <a:rPr lang="en-US" baseline="0" dirty="0" smtClean="0"/>
                        <a:t> Type</a:t>
                      </a:r>
                      <a:endParaRPr lang="he-IL" dirty="0"/>
                    </a:p>
                  </a:txBody>
                  <a:tcPr/>
                </a:tc>
                <a:tc>
                  <a:txBody>
                    <a:bodyPr/>
                    <a:lstStyle/>
                    <a:p>
                      <a:pPr algn="ctr" rtl="1"/>
                      <a:r>
                        <a:rPr lang="en-US" dirty="0" smtClean="0"/>
                        <a:t>Customer</a:t>
                      </a:r>
                      <a:r>
                        <a:rPr lang="en-US" baseline="0" dirty="0" smtClean="0"/>
                        <a:t> Type</a:t>
                      </a:r>
                      <a:endParaRPr lang="he-IL" dirty="0"/>
                    </a:p>
                  </a:txBody>
                  <a:tcPr/>
                </a:tc>
                <a:tc>
                  <a:txBody>
                    <a:bodyPr/>
                    <a:lstStyle/>
                    <a:p>
                      <a:pPr algn="ctr" rtl="1"/>
                      <a:r>
                        <a:rPr lang="en-US" dirty="0" smtClean="0"/>
                        <a:t>Country (IP)</a:t>
                      </a:r>
                      <a:endParaRPr lang="he-IL" dirty="0"/>
                    </a:p>
                  </a:txBody>
                  <a:tcPr/>
                </a:tc>
                <a:tc>
                  <a:txBody>
                    <a:bodyPr/>
                    <a:lstStyle/>
                    <a:p>
                      <a:pPr algn="ctr" rtl="1"/>
                      <a:r>
                        <a:rPr lang="en-US" dirty="0" smtClean="0"/>
                        <a:t>Email Length (K)</a:t>
                      </a:r>
                      <a:endParaRPr lang="he-IL" dirty="0"/>
                    </a:p>
                  </a:txBody>
                  <a:tcPr/>
                </a:tc>
                <a:tc>
                  <a:txBody>
                    <a:bodyPr/>
                    <a:lstStyle/>
                    <a:p>
                      <a:pPr algn="ctr" rtl="1"/>
                      <a:r>
                        <a:rPr lang="en-US" dirty="0" smtClean="0"/>
                        <a:t>Number of new Recipients</a:t>
                      </a:r>
                      <a:endParaRPr lang="he-IL" dirty="0"/>
                    </a:p>
                  </a:txBody>
                  <a:tcPr/>
                </a:tc>
              </a:tr>
              <a:tr h="370840">
                <a:tc>
                  <a:txBody>
                    <a:bodyPr/>
                    <a:lstStyle/>
                    <a:p>
                      <a:pPr algn="ctr" rtl="1"/>
                      <a:r>
                        <a:rPr lang="en-US" dirty="0" smtClean="0"/>
                        <a:t>Ham</a:t>
                      </a:r>
                      <a:endParaRPr lang="he-IL" dirty="0"/>
                    </a:p>
                  </a:txBody>
                  <a:tcPr/>
                </a:tc>
                <a:tc>
                  <a:txBody>
                    <a:bodyPr/>
                    <a:lstStyle/>
                    <a:p>
                      <a:pPr algn="ctr" rtl="1"/>
                      <a:r>
                        <a:rPr lang="en-US" dirty="0" smtClean="0"/>
                        <a:t>Gold</a:t>
                      </a:r>
                      <a:endParaRPr lang="he-IL" dirty="0"/>
                    </a:p>
                  </a:txBody>
                  <a:tcPr/>
                </a:tc>
                <a:tc>
                  <a:txBody>
                    <a:bodyPr/>
                    <a:lstStyle/>
                    <a:p>
                      <a:pPr algn="ctr" rtl="1"/>
                      <a:r>
                        <a:rPr lang="en-US" dirty="0" smtClean="0"/>
                        <a:t>Germany</a:t>
                      </a:r>
                      <a:endParaRPr lang="he-IL" dirty="0"/>
                    </a:p>
                  </a:txBody>
                  <a:tcPr/>
                </a:tc>
                <a:tc>
                  <a:txBody>
                    <a:bodyPr/>
                    <a:lstStyle/>
                    <a:p>
                      <a:pPr algn="ctr" rtl="1"/>
                      <a:r>
                        <a:rPr lang="en-US" dirty="0" smtClean="0"/>
                        <a:t>2</a:t>
                      </a:r>
                      <a:endParaRPr lang="he-IL" dirty="0"/>
                    </a:p>
                  </a:txBody>
                  <a:tcPr/>
                </a:tc>
                <a:tc>
                  <a:txBody>
                    <a:bodyPr/>
                    <a:lstStyle/>
                    <a:p>
                      <a:pPr algn="ctr" rtl="1"/>
                      <a:r>
                        <a:rPr lang="en-US" dirty="0" smtClean="0"/>
                        <a:t>0</a:t>
                      </a:r>
                      <a:endParaRPr lang="he-IL" dirty="0"/>
                    </a:p>
                  </a:txBody>
                  <a:tcPr/>
                </a:tc>
              </a:tr>
              <a:tr h="370840">
                <a:tc>
                  <a:txBody>
                    <a:bodyPr/>
                    <a:lstStyle/>
                    <a:p>
                      <a:pPr algn="ctr" rtl="1"/>
                      <a:r>
                        <a:rPr lang="en-US" dirty="0" smtClean="0"/>
                        <a:t>Ham</a:t>
                      </a:r>
                      <a:endParaRPr lang="he-IL" dirty="0"/>
                    </a:p>
                  </a:txBody>
                  <a:tcPr/>
                </a:tc>
                <a:tc>
                  <a:txBody>
                    <a:bodyPr/>
                    <a:lstStyle/>
                    <a:p>
                      <a:pPr algn="ctr" rtl="1"/>
                      <a:r>
                        <a:rPr lang="en-US" dirty="0" smtClean="0"/>
                        <a:t>Silver</a:t>
                      </a:r>
                      <a:endParaRPr lang="he-IL" dirty="0"/>
                    </a:p>
                  </a:txBody>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en-US" dirty="0" smtClean="0"/>
                        <a:t>Germany</a:t>
                      </a:r>
                      <a:endParaRPr lang="he-IL" dirty="0" smtClean="0"/>
                    </a:p>
                  </a:txBody>
                  <a:tcPr/>
                </a:tc>
                <a:tc>
                  <a:txBody>
                    <a:bodyPr/>
                    <a:lstStyle/>
                    <a:p>
                      <a:pPr algn="ctr" rtl="1"/>
                      <a:r>
                        <a:rPr lang="en-US" dirty="0" smtClean="0"/>
                        <a:t>4</a:t>
                      </a:r>
                      <a:endParaRPr lang="he-IL" dirty="0"/>
                    </a:p>
                  </a:txBody>
                  <a:tcPr/>
                </a:tc>
                <a:tc>
                  <a:txBody>
                    <a:bodyPr/>
                    <a:lstStyle/>
                    <a:p>
                      <a:pPr algn="ctr" rtl="1"/>
                      <a:r>
                        <a:rPr lang="en-US" dirty="0" smtClean="0"/>
                        <a:t>1</a:t>
                      </a:r>
                      <a:endParaRPr lang="he-IL" dirty="0"/>
                    </a:p>
                  </a:txBody>
                  <a:tcPr/>
                </a:tc>
              </a:tr>
              <a:tr h="370840">
                <a:tc>
                  <a:txBody>
                    <a:bodyPr/>
                    <a:lstStyle/>
                    <a:p>
                      <a:pPr algn="ctr" rtl="1"/>
                      <a:r>
                        <a:rPr lang="en-US" dirty="0" smtClean="0"/>
                        <a:t>Spam</a:t>
                      </a:r>
                      <a:endParaRPr lang="he-IL" dirty="0"/>
                    </a:p>
                  </a:txBody>
                  <a:tcPr/>
                </a:tc>
                <a:tc>
                  <a:txBody>
                    <a:bodyPr/>
                    <a:lstStyle/>
                    <a:p>
                      <a:pPr algn="ctr" rtl="1"/>
                      <a:r>
                        <a:rPr lang="en-US" dirty="0" smtClean="0"/>
                        <a:t>Bronze</a:t>
                      </a:r>
                      <a:endParaRPr lang="he-IL" dirty="0"/>
                    </a:p>
                  </a:txBody>
                  <a:tcPr/>
                </a:tc>
                <a:tc>
                  <a:txBody>
                    <a:bodyPr/>
                    <a:lstStyle/>
                    <a:p>
                      <a:pPr algn="ctr" rtl="1"/>
                      <a:r>
                        <a:rPr lang="en-US" dirty="0" smtClean="0"/>
                        <a:t>Nigeria</a:t>
                      </a:r>
                      <a:endParaRPr lang="he-IL" dirty="0"/>
                    </a:p>
                  </a:txBody>
                  <a:tcPr/>
                </a:tc>
                <a:tc>
                  <a:txBody>
                    <a:bodyPr/>
                    <a:lstStyle/>
                    <a:p>
                      <a:pPr algn="ctr" rtl="1"/>
                      <a:r>
                        <a:rPr lang="en-US" dirty="0" smtClean="0"/>
                        <a:t>2</a:t>
                      </a:r>
                      <a:endParaRPr lang="he-IL" dirty="0"/>
                    </a:p>
                  </a:txBody>
                  <a:tcPr/>
                </a:tc>
                <a:tc>
                  <a:txBody>
                    <a:bodyPr/>
                    <a:lstStyle/>
                    <a:p>
                      <a:pPr algn="ctr" rtl="1"/>
                      <a:r>
                        <a:rPr lang="en-US" dirty="0" smtClean="0"/>
                        <a:t>5</a:t>
                      </a:r>
                      <a:endParaRPr lang="he-IL" dirty="0"/>
                    </a:p>
                  </a:txBody>
                  <a:tcPr/>
                </a:tc>
              </a:tr>
              <a:tr h="370840">
                <a:tc>
                  <a:txBody>
                    <a:bodyPr/>
                    <a:lstStyle/>
                    <a:p>
                      <a:pPr algn="ctr" rtl="1"/>
                      <a:r>
                        <a:rPr lang="en-US" dirty="0" smtClean="0"/>
                        <a:t>Spam</a:t>
                      </a:r>
                      <a:endParaRPr lang="he-IL" dirty="0"/>
                    </a:p>
                  </a:txBody>
                  <a:tcPr/>
                </a:tc>
                <a:tc>
                  <a:txBody>
                    <a:bodyPr/>
                    <a:lstStyle/>
                    <a:p>
                      <a:pPr algn="ctr" rtl="1"/>
                      <a:r>
                        <a:rPr lang="en-US" dirty="0" smtClean="0"/>
                        <a:t>Bronze</a:t>
                      </a:r>
                      <a:endParaRPr lang="he-IL" dirty="0"/>
                    </a:p>
                  </a:txBody>
                  <a:tcPr/>
                </a:tc>
                <a:tc>
                  <a:txBody>
                    <a:bodyPr/>
                    <a:lstStyle/>
                    <a:p>
                      <a:pPr algn="ctr" rtl="1"/>
                      <a:r>
                        <a:rPr lang="en-US" dirty="0" smtClean="0"/>
                        <a:t>Russia</a:t>
                      </a:r>
                      <a:endParaRPr lang="he-IL" dirty="0"/>
                    </a:p>
                  </a:txBody>
                  <a:tcPr/>
                </a:tc>
                <a:tc>
                  <a:txBody>
                    <a:bodyPr/>
                    <a:lstStyle/>
                    <a:p>
                      <a:pPr algn="ctr" rtl="1"/>
                      <a:r>
                        <a:rPr lang="en-US" dirty="0" smtClean="0"/>
                        <a:t>4</a:t>
                      </a:r>
                      <a:endParaRPr lang="he-IL" dirty="0"/>
                    </a:p>
                  </a:txBody>
                  <a:tcPr/>
                </a:tc>
                <a:tc>
                  <a:txBody>
                    <a:bodyPr/>
                    <a:lstStyle/>
                    <a:p>
                      <a:pPr algn="ctr" rtl="1"/>
                      <a:r>
                        <a:rPr lang="en-US" dirty="0" smtClean="0"/>
                        <a:t>2</a:t>
                      </a:r>
                      <a:endParaRPr lang="he-IL" dirty="0"/>
                    </a:p>
                  </a:txBody>
                  <a:tcPr/>
                </a:tc>
              </a:tr>
              <a:tr h="370840">
                <a:tc>
                  <a:txBody>
                    <a:bodyPr/>
                    <a:lstStyle/>
                    <a:p>
                      <a:pPr algn="ctr" rtl="1"/>
                      <a:r>
                        <a:rPr lang="en-US" dirty="0" smtClean="0"/>
                        <a:t>Ham</a:t>
                      </a:r>
                      <a:endParaRPr lang="he-IL" dirty="0"/>
                    </a:p>
                  </a:txBody>
                  <a:tcPr/>
                </a:tc>
                <a:tc>
                  <a:txBody>
                    <a:bodyPr/>
                    <a:lstStyle/>
                    <a:p>
                      <a:pPr algn="ctr" rtl="1"/>
                      <a:r>
                        <a:rPr lang="en-US" dirty="0" smtClean="0"/>
                        <a:t>Bronze</a:t>
                      </a:r>
                      <a:endParaRPr lang="he-IL" dirty="0"/>
                    </a:p>
                  </a:txBody>
                  <a:tcPr/>
                </a:tc>
                <a:tc>
                  <a:txBody>
                    <a:bodyPr/>
                    <a:lstStyle/>
                    <a:p>
                      <a:pPr algn="ctr" rtl="1"/>
                      <a:r>
                        <a:rPr lang="en-US" dirty="0" smtClean="0"/>
                        <a:t>Germany</a:t>
                      </a:r>
                      <a:endParaRPr lang="he-IL" dirty="0"/>
                    </a:p>
                  </a:txBody>
                  <a:tcPr/>
                </a:tc>
                <a:tc>
                  <a:txBody>
                    <a:bodyPr/>
                    <a:lstStyle/>
                    <a:p>
                      <a:pPr algn="ctr" rtl="1"/>
                      <a:r>
                        <a:rPr lang="en-US" dirty="0" smtClean="0"/>
                        <a:t>4</a:t>
                      </a:r>
                      <a:endParaRPr lang="he-IL" dirty="0"/>
                    </a:p>
                  </a:txBody>
                  <a:tcPr/>
                </a:tc>
                <a:tc>
                  <a:txBody>
                    <a:bodyPr/>
                    <a:lstStyle/>
                    <a:p>
                      <a:pPr algn="ctr" rtl="1"/>
                      <a:r>
                        <a:rPr lang="en-US" dirty="0" smtClean="0"/>
                        <a:t>3</a:t>
                      </a:r>
                      <a:endParaRPr lang="he-IL" dirty="0"/>
                    </a:p>
                  </a:txBody>
                  <a:tcPr/>
                </a:tc>
              </a:tr>
              <a:tr h="370840">
                <a:tc>
                  <a:txBody>
                    <a:bodyPr/>
                    <a:lstStyle/>
                    <a:p>
                      <a:pPr algn="ctr" rtl="1"/>
                      <a:r>
                        <a:rPr lang="en-US" dirty="0" smtClean="0"/>
                        <a:t>Ham</a:t>
                      </a:r>
                      <a:endParaRPr lang="he-IL" dirty="0"/>
                    </a:p>
                  </a:txBody>
                  <a:tcPr/>
                </a:tc>
                <a:tc>
                  <a:txBody>
                    <a:bodyPr/>
                    <a:lstStyle/>
                    <a:p>
                      <a:pPr algn="ctr" rtl="1"/>
                      <a:r>
                        <a:rPr lang="en-US" dirty="0" smtClean="0"/>
                        <a:t>Silver</a:t>
                      </a:r>
                      <a:endParaRPr lang="he-IL" dirty="0"/>
                    </a:p>
                  </a:txBody>
                  <a:tcPr/>
                </a:tc>
                <a:tc>
                  <a:txBody>
                    <a:bodyPr/>
                    <a:lstStyle/>
                    <a:p>
                      <a:pPr algn="ctr" rtl="1"/>
                      <a:r>
                        <a:rPr lang="en-US" dirty="0" smtClean="0"/>
                        <a:t>USA</a:t>
                      </a:r>
                      <a:endParaRPr lang="he-IL" dirty="0"/>
                    </a:p>
                  </a:txBody>
                  <a:tcPr/>
                </a:tc>
                <a:tc>
                  <a:txBody>
                    <a:bodyPr/>
                    <a:lstStyle/>
                    <a:p>
                      <a:pPr algn="ctr" rtl="1"/>
                      <a:r>
                        <a:rPr lang="en-US" dirty="0" smtClean="0"/>
                        <a:t>1</a:t>
                      </a:r>
                      <a:endParaRPr lang="he-IL" dirty="0"/>
                    </a:p>
                  </a:txBody>
                  <a:tcPr/>
                </a:tc>
                <a:tc>
                  <a:txBody>
                    <a:bodyPr/>
                    <a:lstStyle/>
                    <a:p>
                      <a:pPr algn="ctr" rtl="1"/>
                      <a:r>
                        <a:rPr lang="en-US" dirty="0" smtClean="0"/>
                        <a:t>0</a:t>
                      </a:r>
                      <a:endParaRPr lang="he-IL" dirty="0"/>
                    </a:p>
                  </a:txBody>
                  <a:tcPr/>
                </a:tc>
              </a:tr>
              <a:tr h="370840">
                <a:tc>
                  <a:txBody>
                    <a:bodyPr/>
                    <a:lstStyle/>
                    <a:p>
                      <a:pPr algn="ctr" rtl="1"/>
                      <a:r>
                        <a:rPr lang="en-US" dirty="0" smtClean="0"/>
                        <a:t>Spam</a:t>
                      </a:r>
                      <a:endParaRPr lang="he-IL" dirty="0"/>
                    </a:p>
                  </a:txBody>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en-US" dirty="0" smtClean="0"/>
                        <a:t>Silver</a:t>
                      </a:r>
                      <a:endParaRPr lang="he-IL" dirty="0" smtClean="0"/>
                    </a:p>
                  </a:txBody>
                  <a:tcPr/>
                </a:tc>
                <a:tc>
                  <a:txBody>
                    <a:bodyPr/>
                    <a:lstStyle/>
                    <a:p>
                      <a:pPr algn="ctr" rtl="1"/>
                      <a:r>
                        <a:rPr lang="en-US" dirty="0" smtClean="0"/>
                        <a:t>USA</a:t>
                      </a:r>
                      <a:endParaRPr lang="he-IL" dirty="0"/>
                    </a:p>
                  </a:txBody>
                  <a:tcPr/>
                </a:tc>
                <a:tc>
                  <a:txBody>
                    <a:bodyPr/>
                    <a:lstStyle/>
                    <a:p>
                      <a:pPr algn="ctr" rtl="1"/>
                      <a:r>
                        <a:rPr lang="en-US" dirty="0" smtClean="0"/>
                        <a:t>2</a:t>
                      </a:r>
                      <a:endParaRPr lang="he-IL" dirty="0"/>
                    </a:p>
                  </a:txBody>
                  <a:tcPr/>
                </a:tc>
                <a:tc>
                  <a:txBody>
                    <a:bodyPr/>
                    <a:lstStyle/>
                    <a:p>
                      <a:pPr algn="ctr" rtl="1"/>
                      <a:r>
                        <a:rPr lang="en-US" dirty="0" smtClean="0"/>
                        <a:t>4</a:t>
                      </a:r>
                      <a:endParaRPr lang="he-IL" dirty="0"/>
                    </a:p>
                  </a:txBody>
                  <a:tcPr/>
                </a:tc>
              </a:tr>
            </a:tbl>
          </a:graphicData>
        </a:graphic>
      </p:graphicFrame>
      <p:sp>
        <p:nvSpPr>
          <p:cNvPr id="6" name="Left Brace 5"/>
          <p:cNvSpPr/>
          <p:nvPr/>
        </p:nvSpPr>
        <p:spPr>
          <a:xfrm rot="5400000">
            <a:off x="6948264" y="1794163"/>
            <a:ext cx="288032" cy="1008112"/>
          </a:xfrm>
          <a:prstGeom prst="leftBrace">
            <a:avLst/>
          </a:prstGeom>
        </p:spPr>
        <p:style>
          <a:lnRef idx="1">
            <a:schemeClr val="accent1"/>
          </a:lnRef>
          <a:fillRef idx="0">
            <a:schemeClr val="accent1"/>
          </a:fillRef>
          <a:effectRef idx="0">
            <a:schemeClr val="accent1"/>
          </a:effectRef>
          <a:fontRef idx="minor">
            <a:schemeClr val="tx1"/>
          </a:fontRef>
        </p:style>
        <p:txBody>
          <a:bodyPr rtlCol="1" anchor="ctr"/>
          <a:lstStyle/>
          <a:p>
            <a:pPr algn="ctr"/>
            <a:endParaRPr lang="he-IL"/>
          </a:p>
        </p:txBody>
      </p:sp>
      <p:sp>
        <p:nvSpPr>
          <p:cNvPr id="7" name="TextBox 6"/>
          <p:cNvSpPr txBox="1"/>
          <p:nvPr/>
        </p:nvSpPr>
        <p:spPr>
          <a:xfrm>
            <a:off x="3171800" y="1619508"/>
            <a:ext cx="2192288" cy="369332"/>
          </a:xfrm>
          <a:prstGeom prst="rect">
            <a:avLst/>
          </a:prstGeom>
          <a:noFill/>
        </p:spPr>
        <p:txBody>
          <a:bodyPr wrap="square" rtlCol="1">
            <a:spAutoFit/>
          </a:bodyPr>
          <a:lstStyle/>
          <a:p>
            <a:pPr algn="l" rtl="0"/>
            <a:r>
              <a:rPr lang="en-US" dirty="0" smtClean="0"/>
              <a:t>Input Attributes</a:t>
            </a:r>
            <a:endParaRPr lang="en-US" dirty="0"/>
          </a:p>
        </p:txBody>
      </p:sp>
      <p:sp>
        <p:nvSpPr>
          <p:cNvPr id="8" name="TextBox 7"/>
          <p:cNvSpPr txBox="1"/>
          <p:nvPr/>
        </p:nvSpPr>
        <p:spPr>
          <a:xfrm>
            <a:off x="6012160" y="1475492"/>
            <a:ext cx="2160240" cy="646331"/>
          </a:xfrm>
          <a:prstGeom prst="rect">
            <a:avLst/>
          </a:prstGeom>
          <a:noFill/>
        </p:spPr>
        <p:txBody>
          <a:bodyPr wrap="square" rtlCol="1">
            <a:spAutoFit/>
          </a:bodyPr>
          <a:lstStyle/>
          <a:p>
            <a:pPr algn="ctr"/>
            <a:r>
              <a:rPr lang="en-US" dirty="0"/>
              <a:t>Target </a:t>
            </a:r>
            <a:r>
              <a:rPr lang="en-US" dirty="0" smtClean="0"/>
              <a:t>Attribute - Label</a:t>
            </a:r>
            <a:endParaRPr lang="he-IL" dirty="0"/>
          </a:p>
        </p:txBody>
      </p:sp>
      <p:sp>
        <p:nvSpPr>
          <p:cNvPr id="9" name="Left Brace 8"/>
          <p:cNvSpPr/>
          <p:nvPr/>
        </p:nvSpPr>
        <p:spPr>
          <a:xfrm rot="5400000">
            <a:off x="3707904" y="-91008"/>
            <a:ext cx="576064" cy="4752528"/>
          </a:xfrm>
          <a:prstGeom prst="leftBrace">
            <a:avLst/>
          </a:prstGeom>
        </p:spPr>
        <p:style>
          <a:lnRef idx="1">
            <a:schemeClr val="accent1"/>
          </a:lnRef>
          <a:fillRef idx="0">
            <a:schemeClr val="accent1"/>
          </a:fillRef>
          <a:effectRef idx="0">
            <a:schemeClr val="accent1"/>
          </a:effectRef>
          <a:fontRef idx="minor">
            <a:schemeClr val="tx1"/>
          </a:fontRef>
        </p:style>
        <p:txBody>
          <a:bodyPr rtlCol="1" anchor="ctr"/>
          <a:lstStyle/>
          <a:p>
            <a:pPr algn="ctr"/>
            <a:endParaRPr lang="he-IL"/>
          </a:p>
        </p:txBody>
      </p:sp>
      <p:pic>
        <p:nvPicPr>
          <p:cNvPr id="11"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3608" y="3563615"/>
            <a:ext cx="432048" cy="389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3608" y="3923655"/>
            <a:ext cx="432048" cy="389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3608" y="4312856"/>
            <a:ext cx="432048" cy="389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3608" y="4686544"/>
            <a:ext cx="432048" cy="389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3608" y="5075783"/>
            <a:ext cx="432048" cy="389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3608" y="5449471"/>
            <a:ext cx="432048" cy="389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3608" y="5867871"/>
            <a:ext cx="432048" cy="389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TextBox 17"/>
          <p:cNvSpPr txBox="1"/>
          <p:nvPr/>
        </p:nvSpPr>
        <p:spPr>
          <a:xfrm rot="16200000">
            <a:off x="-293186" y="4632246"/>
            <a:ext cx="1296144" cy="369332"/>
          </a:xfrm>
          <a:prstGeom prst="rect">
            <a:avLst/>
          </a:prstGeom>
          <a:noFill/>
        </p:spPr>
        <p:txBody>
          <a:bodyPr wrap="square" rtlCol="1">
            <a:spAutoFit/>
          </a:bodyPr>
          <a:lstStyle/>
          <a:p>
            <a:pPr algn="l" rtl="0"/>
            <a:r>
              <a:rPr lang="en-US" dirty="0" smtClean="0"/>
              <a:t>Instances</a:t>
            </a:r>
            <a:endParaRPr lang="he-IL" dirty="0"/>
          </a:p>
        </p:txBody>
      </p:sp>
      <p:sp>
        <p:nvSpPr>
          <p:cNvPr id="19" name="Left Brace 18"/>
          <p:cNvSpPr/>
          <p:nvPr/>
        </p:nvSpPr>
        <p:spPr>
          <a:xfrm>
            <a:off x="539552" y="3563614"/>
            <a:ext cx="576064" cy="2621449"/>
          </a:xfrm>
          <a:prstGeom prst="leftBrace">
            <a:avLst/>
          </a:prstGeom>
        </p:spPr>
        <p:style>
          <a:lnRef idx="1">
            <a:schemeClr val="accent1"/>
          </a:lnRef>
          <a:fillRef idx="0">
            <a:schemeClr val="accent1"/>
          </a:fillRef>
          <a:effectRef idx="0">
            <a:schemeClr val="accent1"/>
          </a:effectRef>
          <a:fontRef idx="minor">
            <a:schemeClr val="tx1"/>
          </a:fontRef>
        </p:style>
        <p:txBody>
          <a:bodyPr rtlCol="1" anchor="ctr"/>
          <a:lstStyle/>
          <a:p>
            <a:pPr algn="ctr"/>
            <a:endParaRPr lang="he-IL"/>
          </a:p>
        </p:txBody>
      </p:sp>
      <p:sp>
        <p:nvSpPr>
          <p:cNvPr id="20" name="TextBox 19"/>
          <p:cNvSpPr txBox="1"/>
          <p:nvPr/>
        </p:nvSpPr>
        <p:spPr>
          <a:xfrm>
            <a:off x="1907704" y="6309320"/>
            <a:ext cx="1368152" cy="369332"/>
          </a:xfrm>
          <a:prstGeom prst="rect">
            <a:avLst/>
          </a:prstGeom>
          <a:noFill/>
        </p:spPr>
        <p:txBody>
          <a:bodyPr wrap="square" rtlCol="1">
            <a:spAutoFit/>
          </a:bodyPr>
          <a:lstStyle/>
          <a:p>
            <a:r>
              <a:rPr lang="en-US" dirty="0"/>
              <a:t>Numeric</a:t>
            </a:r>
            <a:endParaRPr lang="he-IL" dirty="0"/>
          </a:p>
        </p:txBody>
      </p:sp>
      <p:cxnSp>
        <p:nvCxnSpPr>
          <p:cNvPr id="22" name="Straight Arrow Connector 21"/>
          <p:cNvCxnSpPr>
            <a:stCxn id="20" idx="0"/>
          </p:cNvCxnSpPr>
          <p:nvPr/>
        </p:nvCxnSpPr>
        <p:spPr>
          <a:xfrm flipH="1" flipV="1">
            <a:off x="2267744" y="5949280"/>
            <a:ext cx="324036" cy="3600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20" idx="0"/>
          </p:cNvCxnSpPr>
          <p:nvPr/>
        </p:nvCxnSpPr>
        <p:spPr>
          <a:xfrm flipV="1">
            <a:off x="2591780" y="6021288"/>
            <a:ext cx="684076" cy="2880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3963888" y="6309320"/>
            <a:ext cx="1154540" cy="369332"/>
          </a:xfrm>
          <a:prstGeom prst="rect">
            <a:avLst/>
          </a:prstGeom>
          <a:noFill/>
        </p:spPr>
        <p:txBody>
          <a:bodyPr wrap="square" rtlCol="1">
            <a:spAutoFit/>
          </a:bodyPr>
          <a:lstStyle/>
          <a:p>
            <a:r>
              <a:rPr lang="en-US" dirty="0"/>
              <a:t>Nominal</a:t>
            </a:r>
            <a:endParaRPr lang="he-IL" dirty="0"/>
          </a:p>
        </p:txBody>
      </p:sp>
      <p:sp>
        <p:nvSpPr>
          <p:cNvPr id="29" name="TextBox 28"/>
          <p:cNvSpPr txBox="1"/>
          <p:nvPr/>
        </p:nvSpPr>
        <p:spPr>
          <a:xfrm>
            <a:off x="5292080" y="6309320"/>
            <a:ext cx="1008112" cy="646331"/>
          </a:xfrm>
          <a:prstGeom prst="rect">
            <a:avLst/>
          </a:prstGeom>
          <a:noFill/>
        </p:spPr>
        <p:txBody>
          <a:bodyPr wrap="square" rtlCol="1">
            <a:spAutoFit/>
          </a:bodyPr>
          <a:lstStyle/>
          <a:p>
            <a:r>
              <a:rPr lang="en-US" dirty="0"/>
              <a:t>Ordinal</a:t>
            </a:r>
          </a:p>
          <a:p>
            <a:endParaRPr lang="he-IL" dirty="0"/>
          </a:p>
        </p:txBody>
      </p:sp>
    </p:spTree>
    <p:extLst>
      <p:ext uri="{BB962C8B-B14F-4D97-AF65-F5344CB8AC3E}">
        <p14:creationId xmlns:p14="http://schemas.microsoft.com/office/powerpoint/2010/main" val="2371460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2"/>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7"/>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9"/>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8"/>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9" grpId="0" animBg="1"/>
      <p:bldP spid="18" grpId="0"/>
      <p:bldP spid="19" grpId="0" animBg="1"/>
      <p:bldP spid="20" grpId="0"/>
      <p:bldP spid="27" grpId="0"/>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US" dirty="0" smtClean="0"/>
              <a:t>Step 4: Model Learning</a:t>
            </a:r>
            <a:endParaRPr lang="he-IL" dirty="0"/>
          </a:p>
        </p:txBody>
      </p:sp>
      <p:sp>
        <p:nvSpPr>
          <p:cNvPr id="3" name="Content Placeholder 2"/>
          <p:cNvSpPr>
            <a:spLocks noGrp="1"/>
          </p:cNvSpPr>
          <p:nvPr>
            <p:ph idx="1"/>
          </p:nvPr>
        </p:nvSpPr>
        <p:spPr>
          <a:xfrm>
            <a:off x="457200" y="4695438"/>
            <a:ext cx="8229600" cy="1257003"/>
          </a:xfrm>
        </p:spPr>
        <p:txBody>
          <a:bodyPr>
            <a:normAutofit/>
          </a:bodyPr>
          <a:lstStyle/>
          <a:p>
            <a:pPr lvl="1" algn="l" rtl="0"/>
            <a:endParaRPr lang="en-US" dirty="0" smtClean="0"/>
          </a:p>
          <a:p>
            <a:pPr lvl="1" algn="l" rtl="0"/>
            <a:endParaRPr lang="he-IL" dirty="0"/>
          </a:p>
        </p:txBody>
      </p:sp>
      <p:sp>
        <p:nvSpPr>
          <p:cNvPr id="4" name="Flowchart: Magnetic Disk 3"/>
          <p:cNvSpPr/>
          <p:nvPr/>
        </p:nvSpPr>
        <p:spPr>
          <a:xfrm>
            <a:off x="467544" y="2636912"/>
            <a:ext cx="1512168" cy="1728192"/>
          </a:xfrm>
          <a:prstGeom prst="flowChartMagneticDisk">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5" name="TextBox 4"/>
          <p:cNvSpPr txBox="1"/>
          <p:nvPr/>
        </p:nvSpPr>
        <p:spPr>
          <a:xfrm>
            <a:off x="35496" y="4650758"/>
            <a:ext cx="2376264" cy="646331"/>
          </a:xfrm>
          <a:prstGeom prst="rect">
            <a:avLst/>
          </a:prstGeom>
          <a:noFill/>
        </p:spPr>
        <p:txBody>
          <a:bodyPr wrap="square" rtlCol="1">
            <a:spAutoFit/>
          </a:bodyPr>
          <a:lstStyle/>
          <a:p>
            <a:pPr algn="ctr"/>
            <a:r>
              <a:rPr lang="en-US" dirty="0" smtClean="0"/>
              <a:t>Database</a:t>
            </a:r>
          </a:p>
          <a:p>
            <a:pPr algn="ctr"/>
            <a:r>
              <a:rPr lang="en-US" dirty="0" smtClean="0"/>
              <a:t>Training Set</a:t>
            </a:r>
            <a:endParaRPr lang="he-IL" dirty="0"/>
          </a:p>
        </p:txBody>
      </p:sp>
      <p:sp>
        <p:nvSpPr>
          <p:cNvPr id="6" name="Right Arrow 5"/>
          <p:cNvSpPr/>
          <p:nvPr/>
        </p:nvSpPr>
        <p:spPr>
          <a:xfrm>
            <a:off x="2123728" y="3180892"/>
            <a:ext cx="1512168" cy="7200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pic>
        <p:nvPicPr>
          <p:cNvPr id="7" name="Picture 34" descr="trainingIc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43908" y="2755276"/>
            <a:ext cx="1728192" cy="172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37" descr="BayesNetwor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08304" y="2791492"/>
            <a:ext cx="1224136" cy="1715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3419872" y="4507041"/>
            <a:ext cx="2376264" cy="923330"/>
          </a:xfrm>
          <a:prstGeom prst="rect">
            <a:avLst/>
          </a:prstGeom>
          <a:noFill/>
        </p:spPr>
        <p:txBody>
          <a:bodyPr wrap="square" rtlCol="1">
            <a:spAutoFit/>
          </a:bodyPr>
          <a:lstStyle/>
          <a:p>
            <a:pPr algn="ctr" rtl="0"/>
            <a:r>
              <a:rPr lang="en-US" dirty="0" smtClean="0"/>
              <a:t>Learner</a:t>
            </a:r>
          </a:p>
          <a:p>
            <a:pPr algn="ctr" rtl="0"/>
            <a:r>
              <a:rPr lang="en-US" dirty="0" smtClean="0"/>
              <a:t>Inducer</a:t>
            </a:r>
          </a:p>
          <a:p>
            <a:pPr algn="ctr" rtl="0"/>
            <a:r>
              <a:rPr lang="en-US" dirty="0" smtClean="0"/>
              <a:t>Induction Algorithm</a:t>
            </a:r>
            <a:endParaRPr lang="he-IL" dirty="0"/>
          </a:p>
        </p:txBody>
      </p:sp>
      <p:sp>
        <p:nvSpPr>
          <p:cNvPr id="10" name="TextBox 9"/>
          <p:cNvSpPr txBox="1"/>
          <p:nvPr/>
        </p:nvSpPr>
        <p:spPr>
          <a:xfrm>
            <a:off x="6588224" y="4545883"/>
            <a:ext cx="2376264" cy="646331"/>
          </a:xfrm>
          <a:prstGeom prst="rect">
            <a:avLst/>
          </a:prstGeom>
          <a:noFill/>
        </p:spPr>
        <p:txBody>
          <a:bodyPr wrap="square" rtlCol="1">
            <a:spAutoFit/>
          </a:bodyPr>
          <a:lstStyle/>
          <a:p>
            <a:pPr algn="ctr" rtl="0"/>
            <a:r>
              <a:rPr lang="en-US" dirty="0" smtClean="0"/>
              <a:t>Classifier</a:t>
            </a:r>
          </a:p>
          <a:p>
            <a:pPr algn="ctr" rtl="0"/>
            <a:r>
              <a:rPr lang="en-US" dirty="0" smtClean="0"/>
              <a:t>Classification Model</a:t>
            </a:r>
          </a:p>
        </p:txBody>
      </p:sp>
      <p:sp>
        <p:nvSpPr>
          <p:cNvPr id="11" name="Right Arrow 10"/>
          <p:cNvSpPr/>
          <p:nvPr/>
        </p:nvSpPr>
        <p:spPr>
          <a:xfrm>
            <a:off x="5652120" y="3140968"/>
            <a:ext cx="1512168" cy="7200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Tree>
    <p:extLst>
      <p:ext uri="{BB962C8B-B14F-4D97-AF65-F5344CB8AC3E}">
        <p14:creationId xmlns:p14="http://schemas.microsoft.com/office/powerpoint/2010/main" val="3437317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9" grpId="0"/>
      <p:bldP spid="10" grpId="0"/>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63902" y="5545025"/>
            <a:ext cx="960026" cy="1135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6"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1773" y="5531376"/>
            <a:ext cx="1046411" cy="1135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551280" y="44624"/>
            <a:ext cx="8041440" cy="1442674"/>
          </a:xfrm>
        </p:spPr>
        <p:txBody>
          <a:bodyPr/>
          <a:lstStyle/>
          <a:p>
            <a:pPr rtl="0"/>
            <a:r>
              <a:rPr lang="en-US" dirty="0" smtClean="0"/>
              <a:t>Step 5: Model Testing</a:t>
            </a:r>
            <a:endParaRPr lang="he-IL" dirty="0"/>
          </a:p>
        </p:txBody>
      </p:sp>
      <p:sp>
        <p:nvSpPr>
          <p:cNvPr id="4" name="Flowchart: Magnetic Disk 3"/>
          <p:cNvSpPr/>
          <p:nvPr/>
        </p:nvSpPr>
        <p:spPr>
          <a:xfrm>
            <a:off x="467544" y="2668996"/>
            <a:ext cx="1512168" cy="1728192"/>
          </a:xfrm>
          <a:prstGeom prst="flowChartMagneticDisk">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5" name="TextBox 4"/>
          <p:cNvSpPr txBox="1"/>
          <p:nvPr/>
        </p:nvSpPr>
        <p:spPr>
          <a:xfrm>
            <a:off x="35496" y="4509120"/>
            <a:ext cx="2376264" cy="646331"/>
          </a:xfrm>
          <a:prstGeom prst="rect">
            <a:avLst/>
          </a:prstGeom>
          <a:noFill/>
        </p:spPr>
        <p:txBody>
          <a:bodyPr wrap="square" rtlCol="1">
            <a:spAutoFit/>
          </a:bodyPr>
          <a:lstStyle/>
          <a:p>
            <a:pPr algn="ctr"/>
            <a:r>
              <a:rPr lang="en-US" dirty="0" smtClean="0"/>
              <a:t>Database</a:t>
            </a:r>
          </a:p>
          <a:p>
            <a:pPr algn="ctr"/>
            <a:r>
              <a:rPr lang="en-US" dirty="0" smtClean="0"/>
              <a:t>Training Set</a:t>
            </a:r>
            <a:endParaRPr lang="he-IL" dirty="0"/>
          </a:p>
        </p:txBody>
      </p:sp>
      <p:sp>
        <p:nvSpPr>
          <p:cNvPr id="6" name="Right Arrow 5"/>
          <p:cNvSpPr/>
          <p:nvPr/>
        </p:nvSpPr>
        <p:spPr>
          <a:xfrm>
            <a:off x="2123728" y="3212976"/>
            <a:ext cx="1512168" cy="7200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pic>
        <p:nvPicPr>
          <p:cNvPr id="7" name="Picture 34" descr="trainingIc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43908" y="2787360"/>
            <a:ext cx="1728192" cy="172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37" descr="BayesNetwork"/>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08304" y="2823576"/>
            <a:ext cx="1224136" cy="1715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3419872" y="4539125"/>
            <a:ext cx="2376264" cy="923330"/>
          </a:xfrm>
          <a:prstGeom prst="rect">
            <a:avLst/>
          </a:prstGeom>
          <a:noFill/>
        </p:spPr>
        <p:txBody>
          <a:bodyPr wrap="square" rtlCol="1">
            <a:spAutoFit/>
          </a:bodyPr>
          <a:lstStyle/>
          <a:p>
            <a:pPr algn="ctr" rtl="0"/>
            <a:r>
              <a:rPr lang="en-US" dirty="0" smtClean="0"/>
              <a:t>Learner</a:t>
            </a:r>
          </a:p>
          <a:p>
            <a:pPr algn="ctr" rtl="0"/>
            <a:r>
              <a:rPr lang="en-US" dirty="0" smtClean="0"/>
              <a:t>Inducer</a:t>
            </a:r>
          </a:p>
          <a:p>
            <a:pPr algn="ctr" rtl="0"/>
            <a:r>
              <a:rPr lang="en-US" dirty="0" smtClean="0"/>
              <a:t>Induction Algorithm</a:t>
            </a:r>
            <a:endParaRPr lang="he-IL" dirty="0"/>
          </a:p>
        </p:txBody>
      </p:sp>
      <p:sp>
        <p:nvSpPr>
          <p:cNvPr id="10" name="TextBox 9"/>
          <p:cNvSpPr txBox="1"/>
          <p:nvPr/>
        </p:nvSpPr>
        <p:spPr>
          <a:xfrm>
            <a:off x="6588224" y="4942909"/>
            <a:ext cx="2376264" cy="646331"/>
          </a:xfrm>
          <a:prstGeom prst="rect">
            <a:avLst/>
          </a:prstGeom>
          <a:noFill/>
        </p:spPr>
        <p:txBody>
          <a:bodyPr wrap="square" rtlCol="1">
            <a:spAutoFit/>
          </a:bodyPr>
          <a:lstStyle/>
          <a:p>
            <a:pPr algn="ctr" rtl="0"/>
            <a:r>
              <a:rPr lang="en-US" dirty="0" smtClean="0"/>
              <a:t>Classifier</a:t>
            </a:r>
          </a:p>
          <a:p>
            <a:pPr algn="ctr" rtl="0"/>
            <a:r>
              <a:rPr lang="en-US" dirty="0" smtClean="0"/>
              <a:t>Classification Model</a:t>
            </a:r>
          </a:p>
        </p:txBody>
      </p:sp>
      <p:sp>
        <p:nvSpPr>
          <p:cNvPr id="11" name="Right Arrow 10"/>
          <p:cNvSpPr/>
          <p:nvPr/>
        </p:nvSpPr>
        <p:spPr>
          <a:xfrm>
            <a:off x="5652120" y="3173052"/>
            <a:ext cx="1512168" cy="7200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pic>
        <p:nvPicPr>
          <p:cNvPr id="2053" name="Picture 5"/>
          <p:cNvPicPr>
            <a:picLocks noChangeAspect="1" noChangeArrowheads="1"/>
          </p:cNvPicPr>
          <p:nvPr/>
        </p:nvPicPr>
        <p:blipFill>
          <a:blip r:embed="rId6" cstate="print">
            <a:extLst>
              <a:ext uri="{BEBA8EAE-BF5A-486C-A8C5-ECC9F3942E4B}">
                <a14:imgProps xmlns:a14="http://schemas.microsoft.com/office/drawing/2010/main">
                  <a14:imgLayer r:embed="rId7">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4165104" y="3289750"/>
            <a:ext cx="813792" cy="783199"/>
          </a:xfrm>
          <a:prstGeom prst="rect">
            <a:avLst/>
          </a:prstGeom>
          <a:noFill/>
          <a:ln>
            <a:noFill/>
          </a:ln>
          <a:effectLst>
            <a:outerShdw dist="35921" dir="2700000" algn="ctr" rotWithShape="0">
              <a:schemeClr val="bg2">
                <a:alpha val="5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95738" y="1340768"/>
            <a:ext cx="1152525" cy="103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95936" y="1412775"/>
            <a:ext cx="1152525" cy="103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08792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grpId="0" nodeType="clickEffect">
                                  <p:stCondLst>
                                    <p:cond delay="0"/>
                                  </p:stCondLst>
                                  <p:childTnLst>
                                    <p:set>
                                      <p:cBhvr rctx="PPT">
                                        <p:cTn id="6" dur="indefinite"/>
                                        <p:tgtEl>
                                          <p:spTgt spid="4"/>
                                        </p:tgtEl>
                                        <p:attrNameLst>
                                          <p:attrName>style.opacity</p:attrName>
                                        </p:attrNameLst>
                                      </p:cBhvr>
                                      <p:to>
                                        <p:strVal val="0.25"/>
                                      </p:to>
                                    </p:set>
                                    <p:animEffect filter="image" prLst="opacity: 0.25">
                                      <p:cBhvr rctx="IE">
                                        <p:cTn id="7" dur="indefinite"/>
                                        <p:tgtEl>
                                          <p:spTgt spid="4"/>
                                        </p:tgtEl>
                                      </p:cBhvr>
                                    </p:animEffect>
                                  </p:childTnLst>
                                </p:cTn>
                              </p:par>
                              <p:par>
                                <p:cTn id="8" presetID="9" presetClass="emph" presetSubtype="0" grpId="0" nodeType="withEffect">
                                  <p:stCondLst>
                                    <p:cond delay="0"/>
                                  </p:stCondLst>
                                  <p:childTnLst>
                                    <p:set>
                                      <p:cBhvr rctx="PPT">
                                        <p:cTn id="9" dur="indefinite"/>
                                        <p:tgtEl>
                                          <p:spTgt spid="5"/>
                                        </p:tgtEl>
                                        <p:attrNameLst>
                                          <p:attrName>style.opacity</p:attrName>
                                        </p:attrNameLst>
                                      </p:cBhvr>
                                      <p:to>
                                        <p:strVal val="0.25"/>
                                      </p:to>
                                    </p:set>
                                    <p:animEffect filter="image" prLst="opacity: 0.25">
                                      <p:cBhvr rctx="IE">
                                        <p:cTn id="10" dur="indefinite"/>
                                        <p:tgtEl>
                                          <p:spTgt spid="5"/>
                                        </p:tgtEl>
                                      </p:cBhvr>
                                    </p:animEffect>
                                  </p:childTnLst>
                                </p:cTn>
                              </p:par>
                              <p:par>
                                <p:cTn id="11" presetID="9" presetClass="emph" presetSubtype="0" grpId="0" nodeType="withEffect">
                                  <p:stCondLst>
                                    <p:cond delay="0"/>
                                  </p:stCondLst>
                                  <p:childTnLst>
                                    <p:set>
                                      <p:cBhvr rctx="PPT">
                                        <p:cTn id="12" dur="indefinite"/>
                                        <p:tgtEl>
                                          <p:spTgt spid="6"/>
                                        </p:tgtEl>
                                        <p:attrNameLst>
                                          <p:attrName>style.opacity</p:attrName>
                                        </p:attrNameLst>
                                      </p:cBhvr>
                                      <p:to>
                                        <p:strVal val="0.25"/>
                                      </p:to>
                                    </p:set>
                                    <p:animEffect filter="image" prLst="opacity: 0.25">
                                      <p:cBhvr rctx="IE">
                                        <p:cTn id="13" dur="indefinite"/>
                                        <p:tgtEl>
                                          <p:spTgt spid="6"/>
                                        </p:tgtEl>
                                      </p:cBhvr>
                                    </p:animEffect>
                                  </p:childTnLst>
                                </p:cTn>
                              </p:par>
                              <p:par>
                                <p:cTn id="14" presetID="9" presetClass="emph" presetSubtype="0" nodeType="withEffect">
                                  <p:stCondLst>
                                    <p:cond delay="0"/>
                                  </p:stCondLst>
                                  <p:childTnLst>
                                    <p:set>
                                      <p:cBhvr rctx="PPT">
                                        <p:cTn id="15" dur="indefinite"/>
                                        <p:tgtEl>
                                          <p:spTgt spid="7"/>
                                        </p:tgtEl>
                                        <p:attrNameLst>
                                          <p:attrName>style.opacity</p:attrName>
                                        </p:attrNameLst>
                                      </p:cBhvr>
                                      <p:to>
                                        <p:strVal val="0.25"/>
                                      </p:to>
                                    </p:set>
                                    <p:animEffect filter="image" prLst="opacity: 0.25">
                                      <p:cBhvr rctx="IE">
                                        <p:cTn id="16" dur="indefinite"/>
                                        <p:tgtEl>
                                          <p:spTgt spid="7"/>
                                        </p:tgtEl>
                                      </p:cBhvr>
                                    </p:animEffect>
                                  </p:childTnLst>
                                </p:cTn>
                              </p:par>
                              <p:par>
                                <p:cTn id="17" presetID="9" presetClass="emph" presetSubtype="0" grpId="0" nodeType="withEffect">
                                  <p:stCondLst>
                                    <p:cond delay="0"/>
                                  </p:stCondLst>
                                  <p:childTnLst>
                                    <p:set>
                                      <p:cBhvr rctx="PPT">
                                        <p:cTn id="18" dur="indefinite"/>
                                        <p:tgtEl>
                                          <p:spTgt spid="9"/>
                                        </p:tgtEl>
                                        <p:attrNameLst>
                                          <p:attrName>style.opacity</p:attrName>
                                        </p:attrNameLst>
                                      </p:cBhvr>
                                      <p:to>
                                        <p:strVal val="0.25"/>
                                      </p:to>
                                    </p:set>
                                    <p:animEffect filter="image" prLst="opacity: 0.25">
                                      <p:cBhvr rctx="IE">
                                        <p:cTn id="19" dur="indefinite"/>
                                        <p:tgtEl>
                                          <p:spTgt spid="9"/>
                                        </p:tgtEl>
                                      </p:cBhvr>
                                    </p:animEffect>
                                  </p:childTnLst>
                                </p:cTn>
                              </p:par>
                              <p:par>
                                <p:cTn id="20" presetID="9" presetClass="emph" presetSubtype="0" grpId="0" nodeType="withEffect">
                                  <p:stCondLst>
                                    <p:cond delay="0"/>
                                  </p:stCondLst>
                                  <p:childTnLst>
                                    <p:set>
                                      <p:cBhvr rctx="PPT">
                                        <p:cTn id="21" dur="indefinite"/>
                                        <p:tgtEl>
                                          <p:spTgt spid="11"/>
                                        </p:tgtEl>
                                        <p:attrNameLst>
                                          <p:attrName>style.opacity</p:attrName>
                                        </p:attrNameLst>
                                      </p:cBhvr>
                                      <p:to>
                                        <p:strVal val="0.25"/>
                                      </p:to>
                                    </p:set>
                                    <p:animEffect filter="image" prLst="opacity: 0.25">
                                      <p:cBhvr rctx="IE">
                                        <p:cTn id="22" dur="indefinite"/>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mph" presetSubtype="0" fill="hold" nodeType="clickEffect">
                                  <p:stCondLst>
                                    <p:cond delay="0"/>
                                  </p:stCondLst>
                                  <p:childTnLst>
                                    <p:animScale>
                                      <p:cBhvr>
                                        <p:cTn id="26" dur="2000" fill="hold"/>
                                        <p:tgtEl>
                                          <p:spTgt spid="8"/>
                                        </p:tgtEl>
                                      </p:cBhvr>
                                      <p:by x="125000" y="125000"/>
                                    </p:animScale>
                                  </p:childTnLst>
                                </p:cTn>
                              </p:par>
                              <p:par>
                                <p:cTn id="27" presetID="6" presetClass="emph" presetSubtype="0" fill="hold" grpId="0" nodeType="withEffect">
                                  <p:stCondLst>
                                    <p:cond delay="0"/>
                                  </p:stCondLst>
                                  <p:childTnLst>
                                    <p:animScale>
                                      <p:cBhvr>
                                        <p:cTn id="28" dur="2000" fill="hold"/>
                                        <p:tgtEl>
                                          <p:spTgt spid="10"/>
                                        </p:tgtEl>
                                      </p:cBhvr>
                                      <p:by x="125000" y="125000"/>
                                    </p:animScale>
                                  </p:childTnLst>
                                </p:cTn>
                              </p:par>
                              <p:par>
                                <p:cTn id="29" presetID="1" presetClass="exit" presetSubtype="0" fill="hold" grpId="1" nodeType="withEffect">
                                  <p:stCondLst>
                                    <p:cond delay="0"/>
                                  </p:stCondLst>
                                  <p:childTnLst>
                                    <p:set>
                                      <p:cBhvr>
                                        <p:cTn id="30" dur="1" fill="hold">
                                          <p:stCondLst>
                                            <p:cond delay="0"/>
                                          </p:stCondLst>
                                        </p:cTn>
                                        <p:tgtEl>
                                          <p:spTgt spid="4"/>
                                        </p:tgtEl>
                                        <p:attrNameLst>
                                          <p:attrName>style.visibility</p:attrName>
                                        </p:attrNameLst>
                                      </p:cBhvr>
                                      <p:to>
                                        <p:strVal val="hidden"/>
                                      </p:to>
                                    </p:set>
                                  </p:childTnLst>
                                </p:cTn>
                              </p:par>
                              <p:par>
                                <p:cTn id="31" presetID="1" presetClass="exit" presetSubtype="0" fill="hold" grpId="1" nodeType="withEffect">
                                  <p:stCondLst>
                                    <p:cond delay="0"/>
                                  </p:stCondLst>
                                  <p:childTnLst>
                                    <p:set>
                                      <p:cBhvr>
                                        <p:cTn id="32" dur="1" fill="hold">
                                          <p:stCondLst>
                                            <p:cond delay="0"/>
                                          </p:stCondLst>
                                        </p:cTn>
                                        <p:tgtEl>
                                          <p:spTgt spid="5"/>
                                        </p:tgtEl>
                                        <p:attrNameLst>
                                          <p:attrName>style.visibility</p:attrName>
                                        </p:attrNameLst>
                                      </p:cBhvr>
                                      <p:to>
                                        <p:strVal val="hidden"/>
                                      </p:to>
                                    </p:set>
                                  </p:childTnLst>
                                </p:cTn>
                              </p:par>
                              <p:par>
                                <p:cTn id="33" presetID="1" presetClass="exit" presetSubtype="0" fill="hold" grpId="1" nodeType="withEffect">
                                  <p:stCondLst>
                                    <p:cond delay="0"/>
                                  </p:stCondLst>
                                  <p:childTnLst>
                                    <p:set>
                                      <p:cBhvr>
                                        <p:cTn id="34" dur="1" fill="hold">
                                          <p:stCondLst>
                                            <p:cond delay="0"/>
                                          </p:stCondLst>
                                        </p:cTn>
                                        <p:tgtEl>
                                          <p:spTgt spid="6"/>
                                        </p:tgtEl>
                                        <p:attrNameLst>
                                          <p:attrName>style.visibility</p:attrName>
                                        </p:attrNameLst>
                                      </p:cBhvr>
                                      <p:to>
                                        <p:strVal val="hidden"/>
                                      </p:to>
                                    </p:set>
                                  </p:childTnLst>
                                </p:cTn>
                              </p:par>
                              <p:par>
                                <p:cTn id="35" presetID="1" presetClass="exit" presetSubtype="0" fill="hold" nodeType="withEffect">
                                  <p:stCondLst>
                                    <p:cond delay="0"/>
                                  </p:stCondLst>
                                  <p:childTnLst>
                                    <p:set>
                                      <p:cBhvr>
                                        <p:cTn id="36" dur="1" fill="hold">
                                          <p:stCondLst>
                                            <p:cond delay="0"/>
                                          </p:stCondLst>
                                        </p:cTn>
                                        <p:tgtEl>
                                          <p:spTgt spid="7"/>
                                        </p:tgtEl>
                                        <p:attrNameLst>
                                          <p:attrName>style.visibility</p:attrName>
                                        </p:attrNameLst>
                                      </p:cBhvr>
                                      <p:to>
                                        <p:strVal val="hidden"/>
                                      </p:to>
                                    </p:set>
                                  </p:childTnLst>
                                </p:cTn>
                              </p:par>
                              <p:par>
                                <p:cTn id="37" presetID="1" presetClass="exit" presetSubtype="0" fill="hold" grpId="1" nodeType="withEffect">
                                  <p:stCondLst>
                                    <p:cond delay="0"/>
                                  </p:stCondLst>
                                  <p:childTnLst>
                                    <p:set>
                                      <p:cBhvr>
                                        <p:cTn id="38" dur="1" fill="hold">
                                          <p:stCondLst>
                                            <p:cond delay="0"/>
                                          </p:stCondLst>
                                        </p:cTn>
                                        <p:tgtEl>
                                          <p:spTgt spid="9"/>
                                        </p:tgtEl>
                                        <p:attrNameLst>
                                          <p:attrName>style.visibility</p:attrName>
                                        </p:attrNameLst>
                                      </p:cBhvr>
                                      <p:to>
                                        <p:strVal val="hidden"/>
                                      </p:to>
                                    </p:set>
                                  </p:childTnLst>
                                </p:cTn>
                              </p:par>
                              <p:par>
                                <p:cTn id="39" presetID="1" presetClass="exit" presetSubtype="0" fill="hold" grpId="1" nodeType="withEffect">
                                  <p:stCondLst>
                                    <p:cond delay="0"/>
                                  </p:stCondLst>
                                  <p:childTnLst>
                                    <p:set>
                                      <p:cBhvr>
                                        <p:cTn id="40" dur="1" fill="hold">
                                          <p:stCondLst>
                                            <p:cond delay="0"/>
                                          </p:stCondLst>
                                        </p:cTn>
                                        <p:tgtEl>
                                          <p:spTgt spid="11"/>
                                        </p:tgtEl>
                                        <p:attrNameLst>
                                          <p:attrName>style.visibility</p:attrName>
                                        </p:attrNameLst>
                                      </p:cBhvr>
                                      <p:to>
                                        <p:strVal val="hidden"/>
                                      </p:to>
                                    </p:set>
                                  </p:childTnLst>
                                </p:cTn>
                              </p:par>
                              <p:par>
                                <p:cTn id="41" presetID="35" presetClass="path" presetSubtype="0" accel="50000" decel="50000" fill="hold" nodeType="withEffect">
                                  <p:stCondLst>
                                    <p:cond delay="0"/>
                                  </p:stCondLst>
                                  <p:childTnLst>
                                    <p:animMotion origin="layout" path="M 4.16667E-6 4.44444E-6 L -0.36615 0.00509 " pathEditMode="relative" rAng="0" ptsTypes="AA">
                                      <p:cBhvr>
                                        <p:cTn id="42" dur="2000" fill="hold"/>
                                        <p:tgtEl>
                                          <p:spTgt spid="8"/>
                                        </p:tgtEl>
                                        <p:attrNameLst>
                                          <p:attrName>ppt_x</p:attrName>
                                          <p:attrName>ppt_y</p:attrName>
                                        </p:attrNameLst>
                                      </p:cBhvr>
                                      <p:rCtr x="-18316" y="255"/>
                                    </p:animMotion>
                                  </p:childTnLst>
                                </p:cTn>
                              </p:par>
                              <p:par>
                                <p:cTn id="43" presetID="35" presetClass="path" presetSubtype="0" accel="50000" decel="50000" fill="hold" grpId="1" nodeType="withEffect">
                                  <p:stCondLst>
                                    <p:cond delay="0"/>
                                  </p:stCondLst>
                                  <p:childTnLst>
                                    <p:animMotion origin="layout" path="M 2.77778E-6 -4.07407E-6 L -0.35035 -0.00532 " pathEditMode="relative" rAng="0" ptsTypes="AA">
                                      <p:cBhvr>
                                        <p:cTn id="44" dur="2000" fill="hold"/>
                                        <p:tgtEl>
                                          <p:spTgt spid="10"/>
                                        </p:tgtEl>
                                        <p:attrNameLst>
                                          <p:attrName>ppt_x</p:attrName>
                                          <p:attrName>ppt_y</p:attrName>
                                        </p:attrNameLst>
                                      </p:cBhvr>
                                      <p:rCtr x="-17517" y="-278"/>
                                    </p:animMotion>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nodeType="clickEffect">
                                  <p:stCondLst>
                                    <p:cond delay="0"/>
                                  </p:stCondLst>
                                  <p:childTnLst>
                                    <p:set>
                                      <p:cBhvr>
                                        <p:cTn id="48" dur="1" fill="hold">
                                          <p:stCondLst>
                                            <p:cond delay="0"/>
                                          </p:stCondLst>
                                        </p:cTn>
                                        <p:tgtEl>
                                          <p:spTgt spid="2050"/>
                                        </p:tgtEl>
                                        <p:attrNameLst>
                                          <p:attrName>style.visibility</p:attrName>
                                        </p:attrNameLst>
                                      </p:cBhvr>
                                      <p:to>
                                        <p:strVal val="visible"/>
                                      </p:to>
                                    </p:set>
                                    <p:anim calcmode="lin" valueType="num">
                                      <p:cBhvr>
                                        <p:cTn id="49" dur="500" fill="hold"/>
                                        <p:tgtEl>
                                          <p:spTgt spid="2050"/>
                                        </p:tgtEl>
                                        <p:attrNameLst>
                                          <p:attrName>ppt_w</p:attrName>
                                        </p:attrNameLst>
                                      </p:cBhvr>
                                      <p:tavLst>
                                        <p:tav tm="0">
                                          <p:val>
                                            <p:fltVal val="0"/>
                                          </p:val>
                                        </p:tav>
                                        <p:tav tm="100000">
                                          <p:val>
                                            <p:strVal val="#ppt_w"/>
                                          </p:val>
                                        </p:tav>
                                      </p:tavLst>
                                    </p:anim>
                                    <p:anim calcmode="lin" valueType="num">
                                      <p:cBhvr>
                                        <p:cTn id="50" dur="500" fill="hold"/>
                                        <p:tgtEl>
                                          <p:spTgt spid="2050"/>
                                        </p:tgtEl>
                                        <p:attrNameLst>
                                          <p:attrName>ppt_h</p:attrName>
                                        </p:attrNameLst>
                                      </p:cBhvr>
                                      <p:tavLst>
                                        <p:tav tm="0">
                                          <p:val>
                                            <p:fltVal val="0"/>
                                          </p:val>
                                        </p:tav>
                                        <p:tav tm="100000">
                                          <p:val>
                                            <p:strVal val="#ppt_h"/>
                                          </p:val>
                                        </p:tav>
                                      </p:tavLst>
                                    </p:anim>
                                    <p:animEffect transition="in" filter="fade">
                                      <p:cBhvr>
                                        <p:cTn id="51" dur="500"/>
                                        <p:tgtEl>
                                          <p:spTgt spid="2050"/>
                                        </p:tgtEl>
                                      </p:cBhvr>
                                    </p:animEffect>
                                  </p:childTnLst>
                                </p:cTn>
                              </p:par>
                            </p:childTnLst>
                          </p:cTn>
                        </p:par>
                      </p:childTnLst>
                    </p:cTn>
                  </p:par>
                  <p:par>
                    <p:cTn id="52" fill="hold">
                      <p:stCondLst>
                        <p:cond delay="indefinite"/>
                      </p:stCondLst>
                      <p:childTnLst>
                        <p:par>
                          <p:cTn id="53" fill="hold">
                            <p:stCondLst>
                              <p:cond delay="0"/>
                            </p:stCondLst>
                            <p:childTnLst>
                              <p:par>
                                <p:cTn id="54" presetID="42" presetClass="path" presetSubtype="0" accel="50000" decel="50000" fill="hold" nodeType="clickEffect">
                                  <p:stCondLst>
                                    <p:cond delay="0"/>
                                  </p:stCondLst>
                                  <p:childTnLst>
                                    <p:animMotion origin="layout" path="M 0 0 L 0 0.25 E" pathEditMode="relative" ptsTypes="">
                                      <p:cBhvr>
                                        <p:cTn id="55" dur="2000" fill="hold"/>
                                        <p:tgtEl>
                                          <p:spTgt spid="2050"/>
                                        </p:tgtEl>
                                        <p:attrNameLst>
                                          <p:attrName>ppt_x</p:attrName>
                                          <p:attrName>ppt_y</p:attrName>
                                        </p:attrNameLst>
                                      </p:cBhvr>
                                    </p:animMotion>
                                  </p:childTnLst>
                                </p:cTn>
                              </p:par>
                            </p:childTnLst>
                          </p:cTn>
                        </p:par>
                      </p:childTnLst>
                    </p:cTn>
                  </p:par>
                  <p:par>
                    <p:cTn id="56" fill="hold">
                      <p:stCondLst>
                        <p:cond delay="indefinite"/>
                      </p:stCondLst>
                      <p:childTnLst>
                        <p:par>
                          <p:cTn id="57" fill="hold">
                            <p:stCondLst>
                              <p:cond delay="0"/>
                            </p:stCondLst>
                            <p:childTnLst>
                              <p:par>
                                <p:cTn id="58" presetID="1" presetClass="exit" presetSubtype="0" fill="hold" nodeType="clickEffect">
                                  <p:stCondLst>
                                    <p:cond delay="0"/>
                                  </p:stCondLst>
                                  <p:childTnLst>
                                    <p:set>
                                      <p:cBhvr>
                                        <p:cTn id="59" dur="1" fill="hold">
                                          <p:stCondLst>
                                            <p:cond delay="0"/>
                                          </p:stCondLst>
                                        </p:cTn>
                                        <p:tgtEl>
                                          <p:spTgt spid="2050"/>
                                        </p:tgtEl>
                                        <p:attrNameLst>
                                          <p:attrName>style.visibility</p:attrName>
                                        </p:attrNameLst>
                                      </p:cBhvr>
                                      <p:to>
                                        <p:strVal val="hidden"/>
                                      </p:to>
                                    </p:set>
                                  </p:childTnLst>
                                </p:cTn>
                              </p:par>
                              <p:par>
                                <p:cTn id="60" presetID="1" presetClass="entr" presetSubtype="0" fill="hold" nodeType="withEffect">
                                  <p:stCondLst>
                                    <p:cond delay="0"/>
                                  </p:stCondLst>
                                  <p:childTnLst>
                                    <p:set>
                                      <p:cBhvr>
                                        <p:cTn id="61" dur="1" fill="hold">
                                          <p:stCondLst>
                                            <p:cond delay="0"/>
                                          </p:stCondLst>
                                        </p:cTn>
                                        <p:tgtEl>
                                          <p:spTgt spid="2053"/>
                                        </p:tgtEl>
                                        <p:attrNameLst>
                                          <p:attrName>style.visibility</p:attrName>
                                        </p:attrNameLst>
                                      </p:cBhvr>
                                      <p:to>
                                        <p:strVal val="visible"/>
                                      </p:to>
                                    </p:set>
                                  </p:childTnLst>
                                </p:cTn>
                              </p:par>
                              <p:par>
                                <p:cTn id="62" presetID="1" presetClass="entr" presetSubtype="0" fill="hold" nodeType="withEffect">
                                  <p:stCondLst>
                                    <p:cond delay="0"/>
                                  </p:stCondLst>
                                  <p:childTnLst>
                                    <p:set>
                                      <p:cBhvr>
                                        <p:cTn id="63" dur="1" fill="hold">
                                          <p:stCondLst>
                                            <p:cond delay="0"/>
                                          </p:stCondLst>
                                        </p:cTn>
                                        <p:tgtEl>
                                          <p:spTgt spid="2056"/>
                                        </p:tgtEl>
                                        <p:attrNameLst>
                                          <p:attrName>style.visibility</p:attrName>
                                        </p:attrNameLst>
                                      </p:cBhvr>
                                      <p:to>
                                        <p:strVal val="visible"/>
                                      </p:to>
                                    </p:set>
                                  </p:childTnLst>
                                </p:cTn>
                              </p:par>
                              <p:par>
                                <p:cTn id="64" presetID="1" presetClass="entr" presetSubtype="0" fill="hold" nodeType="withEffect">
                                  <p:stCondLst>
                                    <p:cond delay="0"/>
                                  </p:stCondLst>
                                  <p:childTnLst>
                                    <p:set>
                                      <p:cBhvr>
                                        <p:cTn id="65" dur="1" fill="hold">
                                          <p:stCondLst>
                                            <p:cond delay="0"/>
                                          </p:stCondLst>
                                        </p:cTn>
                                        <p:tgtEl>
                                          <p:spTgt spid="2054"/>
                                        </p:tgtEl>
                                        <p:attrNameLst>
                                          <p:attrName>style.visibility</p:attrName>
                                        </p:attrNameLst>
                                      </p:cBhvr>
                                      <p:to>
                                        <p:strVal val="visible"/>
                                      </p:to>
                                    </p:set>
                                  </p:childTnLst>
                                </p:cTn>
                              </p:par>
                            </p:childTnLst>
                          </p:cTn>
                        </p:par>
                      </p:childTnLst>
                    </p:cTn>
                  </p:par>
                  <p:par>
                    <p:cTn id="66" fill="hold">
                      <p:stCondLst>
                        <p:cond delay="indefinite"/>
                      </p:stCondLst>
                      <p:childTnLst>
                        <p:par>
                          <p:cTn id="67" fill="hold">
                            <p:stCondLst>
                              <p:cond delay="0"/>
                            </p:stCondLst>
                            <p:childTnLst>
                              <p:par>
                                <p:cTn id="68" presetID="42" presetClass="path" presetSubtype="0" accel="50000" decel="50000" fill="hold" nodeType="clickEffect">
                                  <p:stCondLst>
                                    <p:cond delay="0"/>
                                  </p:stCondLst>
                                  <p:childTnLst>
                                    <p:animMotion origin="layout" path="M 0 0.0051 L -0.11806 0.28334 " pathEditMode="relative" rAng="0" ptsTypes="AA">
                                      <p:cBhvr>
                                        <p:cTn id="69" dur="2000" fill="hold"/>
                                        <p:tgtEl>
                                          <p:spTgt spid="2053"/>
                                        </p:tgtEl>
                                        <p:attrNameLst>
                                          <p:attrName>ppt_x</p:attrName>
                                          <p:attrName>ppt_y</p:attrName>
                                        </p:attrNameLst>
                                      </p:cBhvr>
                                      <p:rCtr x="-5903" y="13912"/>
                                    </p:animMotion>
                                  </p:childTnLst>
                                </p:cTn>
                              </p:par>
                            </p:childTnLst>
                          </p:cTn>
                        </p:par>
                      </p:childTnLst>
                    </p:cTn>
                  </p:par>
                  <p:par>
                    <p:cTn id="70" fill="hold">
                      <p:stCondLst>
                        <p:cond delay="indefinite"/>
                      </p:stCondLst>
                      <p:childTnLst>
                        <p:par>
                          <p:cTn id="71" fill="hold">
                            <p:stCondLst>
                              <p:cond delay="0"/>
                            </p:stCondLst>
                            <p:childTnLst>
                              <p:par>
                                <p:cTn id="72" presetID="1" presetClass="exit" presetSubtype="0" fill="hold" nodeType="clickEffect">
                                  <p:stCondLst>
                                    <p:cond delay="0"/>
                                  </p:stCondLst>
                                  <p:childTnLst>
                                    <p:set>
                                      <p:cBhvr>
                                        <p:cTn id="73" dur="1" fill="hold">
                                          <p:stCondLst>
                                            <p:cond delay="0"/>
                                          </p:stCondLst>
                                        </p:cTn>
                                        <p:tgtEl>
                                          <p:spTgt spid="2053"/>
                                        </p:tgtEl>
                                        <p:attrNameLst>
                                          <p:attrName>style.visibility</p:attrName>
                                        </p:attrNameLst>
                                      </p:cBhvr>
                                      <p:to>
                                        <p:strVal val="hidden"/>
                                      </p:to>
                                    </p:set>
                                  </p:childTnLst>
                                </p:cTn>
                              </p:par>
                            </p:childTnLst>
                          </p:cTn>
                        </p:par>
                      </p:childTnLst>
                    </p:cTn>
                  </p:par>
                  <p:par>
                    <p:cTn id="74" fill="hold">
                      <p:stCondLst>
                        <p:cond delay="indefinite"/>
                      </p:stCondLst>
                      <p:childTnLst>
                        <p:par>
                          <p:cTn id="75" fill="hold">
                            <p:stCondLst>
                              <p:cond delay="0"/>
                            </p:stCondLst>
                            <p:childTnLst>
                              <p:par>
                                <p:cTn id="76" presetID="53" presetClass="entr" presetSubtype="16" fill="hold" nodeType="clickEffect">
                                  <p:stCondLst>
                                    <p:cond delay="0"/>
                                  </p:stCondLst>
                                  <p:childTnLst>
                                    <p:set>
                                      <p:cBhvr>
                                        <p:cTn id="77" dur="1" fill="hold">
                                          <p:stCondLst>
                                            <p:cond delay="0"/>
                                          </p:stCondLst>
                                        </p:cTn>
                                        <p:tgtEl>
                                          <p:spTgt spid="19"/>
                                        </p:tgtEl>
                                        <p:attrNameLst>
                                          <p:attrName>style.visibility</p:attrName>
                                        </p:attrNameLst>
                                      </p:cBhvr>
                                      <p:to>
                                        <p:strVal val="visible"/>
                                      </p:to>
                                    </p:set>
                                    <p:anim calcmode="lin" valueType="num">
                                      <p:cBhvr>
                                        <p:cTn id="78" dur="500" fill="hold"/>
                                        <p:tgtEl>
                                          <p:spTgt spid="19"/>
                                        </p:tgtEl>
                                        <p:attrNameLst>
                                          <p:attrName>ppt_w</p:attrName>
                                        </p:attrNameLst>
                                      </p:cBhvr>
                                      <p:tavLst>
                                        <p:tav tm="0">
                                          <p:val>
                                            <p:fltVal val="0"/>
                                          </p:val>
                                        </p:tav>
                                        <p:tav tm="100000">
                                          <p:val>
                                            <p:strVal val="#ppt_w"/>
                                          </p:val>
                                        </p:tav>
                                      </p:tavLst>
                                    </p:anim>
                                    <p:anim calcmode="lin" valueType="num">
                                      <p:cBhvr>
                                        <p:cTn id="79" dur="500" fill="hold"/>
                                        <p:tgtEl>
                                          <p:spTgt spid="19"/>
                                        </p:tgtEl>
                                        <p:attrNameLst>
                                          <p:attrName>ppt_h</p:attrName>
                                        </p:attrNameLst>
                                      </p:cBhvr>
                                      <p:tavLst>
                                        <p:tav tm="0">
                                          <p:val>
                                            <p:fltVal val="0"/>
                                          </p:val>
                                        </p:tav>
                                        <p:tav tm="100000">
                                          <p:val>
                                            <p:strVal val="#ppt_h"/>
                                          </p:val>
                                        </p:tav>
                                      </p:tavLst>
                                    </p:anim>
                                    <p:animEffect transition="in" filter="fade">
                                      <p:cBhvr>
                                        <p:cTn id="80" dur="500"/>
                                        <p:tgtEl>
                                          <p:spTgt spid="19"/>
                                        </p:tgtEl>
                                      </p:cBhvr>
                                    </p:animEffect>
                                  </p:childTnLst>
                                </p:cTn>
                              </p:par>
                            </p:childTnLst>
                          </p:cTn>
                        </p:par>
                      </p:childTnLst>
                    </p:cTn>
                  </p:par>
                  <p:par>
                    <p:cTn id="81" fill="hold">
                      <p:stCondLst>
                        <p:cond delay="indefinite"/>
                      </p:stCondLst>
                      <p:childTnLst>
                        <p:par>
                          <p:cTn id="82" fill="hold">
                            <p:stCondLst>
                              <p:cond delay="0"/>
                            </p:stCondLst>
                            <p:childTnLst>
                              <p:par>
                                <p:cTn id="83" presetID="42" presetClass="path" presetSubtype="0" accel="50000" decel="50000" fill="hold" nodeType="clickEffect">
                                  <p:stCondLst>
                                    <p:cond delay="0"/>
                                  </p:stCondLst>
                                  <p:childTnLst>
                                    <p:animMotion origin="layout" path="M 0 0 L 0 0.25 E" pathEditMode="relative" ptsTypes="">
                                      <p:cBhvr>
                                        <p:cTn id="84" dur="2000" fill="hold"/>
                                        <p:tgtEl>
                                          <p:spTgt spid="19"/>
                                        </p:tgtEl>
                                        <p:attrNameLst>
                                          <p:attrName>ppt_x</p:attrName>
                                          <p:attrName>ppt_y</p:attrName>
                                        </p:attrNameLst>
                                      </p:cBhvr>
                                    </p:animMotion>
                                  </p:childTnLst>
                                </p:cTn>
                              </p:par>
                            </p:childTnLst>
                          </p:cTn>
                        </p:par>
                      </p:childTnLst>
                    </p:cTn>
                  </p:par>
                  <p:par>
                    <p:cTn id="85" fill="hold">
                      <p:stCondLst>
                        <p:cond delay="indefinite"/>
                      </p:stCondLst>
                      <p:childTnLst>
                        <p:par>
                          <p:cTn id="86" fill="hold">
                            <p:stCondLst>
                              <p:cond delay="0"/>
                            </p:stCondLst>
                            <p:childTnLst>
                              <p:par>
                                <p:cTn id="87" presetID="42" presetClass="path" presetSubtype="0" accel="50000" decel="50000" fill="hold" nodeType="clickEffect">
                                  <p:stCondLst>
                                    <p:cond delay="0"/>
                                  </p:stCondLst>
                                  <p:childTnLst>
                                    <p:animMotion origin="layout" path="M 0 0.26018 L 0.11024 0.575 " pathEditMode="relative" rAng="0" ptsTypes="AA">
                                      <p:cBhvr>
                                        <p:cTn id="88" dur="2000" fill="hold"/>
                                        <p:tgtEl>
                                          <p:spTgt spid="19"/>
                                        </p:tgtEl>
                                        <p:attrNameLst>
                                          <p:attrName>ppt_x</p:attrName>
                                          <p:attrName>ppt_y</p:attrName>
                                        </p:attrNameLst>
                                      </p:cBhvr>
                                      <p:rCtr x="5503" y="1574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p:bldP spid="5" grpId="1"/>
      <p:bldP spid="6" grpId="0" animBg="1"/>
      <p:bldP spid="6" grpId="1" animBg="1"/>
      <p:bldP spid="9" grpId="0"/>
      <p:bldP spid="9" grpId="1"/>
      <p:bldP spid="10" grpId="0"/>
      <p:bldP spid="10" grpId="1"/>
      <p:bldP spid="11" grpId="0" animBg="1"/>
      <p:bldP spid="11"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1280" y="-99392"/>
            <a:ext cx="8041440" cy="1442674"/>
          </a:xfrm>
        </p:spPr>
        <p:txBody>
          <a:bodyPr/>
          <a:lstStyle/>
          <a:p>
            <a:r>
              <a:rPr lang="en-US" dirty="0" smtClean="0"/>
              <a:t>Learning Algorithms</a:t>
            </a:r>
            <a:endParaRPr lang="he-IL" dirty="0"/>
          </a:p>
        </p:txBody>
      </p:sp>
      <p:sp>
        <p:nvSpPr>
          <p:cNvPr id="3" name="Content Placeholder 2"/>
          <p:cNvSpPr>
            <a:spLocks noGrp="1"/>
          </p:cNvSpPr>
          <p:nvPr>
            <p:ph idx="1"/>
          </p:nvPr>
        </p:nvSpPr>
        <p:spPr/>
        <p:txBody>
          <a:bodyPr/>
          <a:lstStyle/>
          <a:p>
            <a:endParaRPr lang="he-IL"/>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45311" y="1097757"/>
            <a:ext cx="7515121" cy="5427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5617924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he-IL"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8" y="1556792"/>
            <a:ext cx="7484851" cy="39176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81342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he-IL"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8" y="1556792"/>
            <a:ext cx="7484851" cy="39176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 name="Straight Connector 3"/>
          <p:cNvCxnSpPr/>
          <p:nvPr/>
        </p:nvCxnSpPr>
        <p:spPr>
          <a:xfrm>
            <a:off x="2483768" y="2204864"/>
            <a:ext cx="0" cy="3456384"/>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82227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he-IL"/>
          </a:p>
        </p:txBody>
      </p:sp>
      <p:sp>
        <p:nvSpPr>
          <p:cNvPr id="3" name="Content Placeholder 2"/>
          <p:cNvSpPr>
            <a:spLocks noGrp="1"/>
          </p:cNvSpPr>
          <p:nvPr>
            <p:ph idx="1"/>
          </p:nvPr>
        </p:nvSpPr>
        <p:spPr/>
        <p:txBody>
          <a:bodyPr/>
          <a:lstStyle/>
          <a:p>
            <a:endParaRPr lang="he-IL"/>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1608931"/>
            <a:ext cx="7486650" cy="412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411760" y="1916832"/>
            <a:ext cx="2016224" cy="584775"/>
          </a:xfrm>
          <a:prstGeom prst="rect">
            <a:avLst/>
          </a:prstGeom>
          <a:noFill/>
        </p:spPr>
        <p:txBody>
          <a:bodyPr wrap="square" rtlCol="1">
            <a:spAutoFit/>
          </a:bodyPr>
          <a:lstStyle/>
          <a:p>
            <a:r>
              <a:rPr lang="en-US" sz="3200" b="1" dirty="0" smtClean="0"/>
              <a:t>Error</a:t>
            </a:r>
            <a:endParaRPr lang="he-IL" sz="3200" b="1" dirty="0"/>
          </a:p>
        </p:txBody>
      </p:sp>
    </p:spTree>
    <p:extLst>
      <p:ext uri="{BB962C8B-B14F-4D97-AF65-F5344CB8AC3E}">
        <p14:creationId xmlns:p14="http://schemas.microsoft.com/office/powerpoint/2010/main" val="244277704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he-IL"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8" y="1556792"/>
            <a:ext cx="7484851" cy="39176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 name="Straight Connector 3"/>
          <p:cNvCxnSpPr/>
          <p:nvPr/>
        </p:nvCxnSpPr>
        <p:spPr>
          <a:xfrm>
            <a:off x="3635896" y="2204864"/>
            <a:ext cx="0" cy="3456384"/>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0380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he-IL"/>
          </a:p>
        </p:txBody>
      </p:sp>
      <p:sp>
        <p:nvSpPr>
          <p:cNvPr id="3" name="Content Placeholder 2"/>
          <p:cNvSpPr>
            <a:spLocks noGrp="1"/>
          </p:cNvSpPr>
          <p:nvPr>
            <p:ph idx="1"/>
          </p:nvPr>
        </p:nvSpPr>
        <p:spPr/>
        <p:txBody>
          <a:bodyPr/>
          <a:lstStyle/>
          <a:p>
            <a:endParaRPr lang="he-IL"/>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618456"/>
            <a:ext cx="78867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5123795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Machine Learning</a:t>
            </a:r>
            <a:endParaRPr lang="he-IL" dirty="0"/>
          </a:p>
        </p:txBody>
      </p:sp>
      <p:sp>
        <p:nvSpPr>
          <p:cNvPr id="3" name="Content Placeholder 2"/>
          <p:cNvSpPr>
            <a:spLocks noGrp="1"/>
          </p:cNvSpPr>
          <p:nvPr>
            <p:ph idx="1"/>
          </p:nvPr>
        </p:nvSpPr>
        <p:spPr>
          <a:xfrm>
            <a:off x="313184" y="1606279"/>
            <a:ext cx="5626968" cy="4525963"/>
          </a:xfrm>
        </p:spPr>
        <p:txBody>
          <a:bodyPr>
            <a:normAutofit/>
          </a:bodyPr>
          <a:lstStyle/>
          <a:p>
            <a:pPr algn="l" rtl="0"/>
            <a:r>
              <a:rPr lang="en-US" b="1" dirty="0"/>
              <a:t>Herbert Alexander </a:t>
            </a:r>
            <a:r>
              <a:rPr lang="en-US" b="1" dirty="0" smtClean="0"/>
              <a:t>Simon</a:t>
            </a:r>
            <a:r>
              <a:rPr lang="en-US" dirty="0" smtClean="0"/>
              <a:t>: </a:t>
            </a:r>
            <a:r>
              <a:rPr lang="en-US" dirty="0"/>
              <a:t>“Learning is any process </a:t>
            </a:r>
            <a:r>
              <a:rPr lang="en-US" dirty="0" smtClean="0"/>
              <a:t>by which </a:t>
            </a:r>
            <a:r>
              <a:rPr lang="en-US" dirty="0"/>
              <a:t>a system improves performance </a:t>
            </a:r>
            <a:r>
              <a:rPr lang="en-US" dirty="0" smtClean="0"/>
              <a:t>from experience.”</a:t>
            </a:r>
          </a:p>
          <a:p>
            <a:pPr algn="l" rtl="0"/>
            <a:r>
              <a:rPr lang="en-US" dirty="0" smtClean="0"/>
              <a:t>“Machine </a:t>
            </a:r>
            <a:r>
              <a:rPr lang="en-US" dirty="0"/>
              <a:t>Learning is concerned with computer programs that automatically improve their performance through experience. </a:t>
            </a:r>
            <a:r>
              <a:rPr lang="en-US" dirty="0" smtClean="0"/>
              <a:t>“</a:t>
            </a:r>
            <a:endParaRPr lang="en-US" dirty="0"/>
          </a:p>
          <a:p>
            <a:pPr algn="l" rtl="0"/>
            <a:endParaRPr lang="en-US" dirty="0"/>
          </a:p>
          <a:p>
            <a:pPr algn="l" rtl="0"/>
            <a:endParaRPr lang="he-IL"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16216" y="2721705"/>
            <a:ext cx="1685925" cy="251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6084168" y="5373216"/>
            <a:ext cx="3059832" cy="1200329"/>
          </a:xfrm>
          <a:prstGeom prst="rect">
            <a:avLst/>
          </a:prstGeom>
          <a:noFill/>
        </p:spPr>
        <p:txBody>
          <a:bodyPr wrap="square" rtlCol="1">
            <a:spAutoFit/>
          </a:bodyPr>
          <a:lstStyle/>
          <a:p>
            <a:pPr algn="l" rtl="0"/>
            <a:r>
              <a:rPr lang="en-US" b="1" dirty="0"/>
              <a:t>Herbert </a:t>
            </a:r>
            <a:r>
              <a:rPr lang="en-US" b="1" dirty="0" smtClean="0"/>
              <a:t>Simon </a:t>
            </a:r>
          </a:p>
          <a:p>
            <a:pPr algn="l" rtl="0"/>
            <a:r>
              <a:rPr lang="en-US" dirty="0" smtClean="0">
                <a:hlinkClick r:id="rId3" tooltip="Turing Award"/>
              </a:rPr>
              <a:t>Turing </a:t>
            </a:r>
            <a:r>
              <a:rPr lang="en-US" dirty="0">
                <a:hlinkClick r:id="rId3" tooltip="Turing Award"/>
              </a:rPr>
              <a:t>Award</a:t>
            </a:r>
            <a:r>
              <a:rPr lang="en-US" dirty="0"/>
              <a:t> 1975</a:t>
            </a:r>
            <a:br>
              <a:rPr lang="en-US" dirty="0"/>
            </a:br>
            <a:r>
              <a:rPr lang="en-US" dirty="0">
                <a:hlinkClick r:id="rId4" tooltip="Nobel Prize in Economics"/>
              </a:rPr>
              <a:t>Nobel Prize in Economics</a:t>
            </a:r>
            <a:r>
              <a:rPr lang="en-US" dirty="0"/>
              <a:t> 1978</a:t>
            </a:r>
            <a:endParaRPr lang="en-US" b="1" dirty="0"/>
          </a:p>
          <a:p>
            <a:endParaRPr lang="he-IL" dirty="0"/>
          </a:p>
        </p:txBody>
      </p:sp>
    </p:spTree>
    <p:extLst>
      <p:ext uri="{BB962C8B-B14F-4D97-AF65-F5344CB8AC3E}">
        <p14:creationId xmlns:p14="http://schemas.microsoft.com/office/powerpoint/2010/main" val="22247514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he-IL"/>
          </a:p>
        </p:txBody>
      </p:sp>
      <p:sp>
        <p:nvSpPr>
          <p:cNvPr id="3" name="Content Placeholder 2"/>
          <p:cNvSpPr>
            <a:spLocks noGrp="1"/>
          </p:cNvSpPr>
          <p:nvPr>
            <p:ph idx="1"/>
          </p:nvPr>
        </p:nvSpPr>
        <p:spPr/>
        <p:txBody>
          <a:bodyPr/>
          <a:lstStyle/>
          <a:p>
            <a:endParaRPr lang="he-IL"/>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1885950"/>
            <a:ext cx="7658989" cy="3847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8444818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22" name="Rectangle 2"/>
          <p:cNvSpPr>
            <a:spLocks noGrp="1" noChangeArrowheads="1"/>
          </p:cNvSpPr>
          <p:nvPr>
            <p:ph type="title"/>
          </p:nvPr>
        </p:nvSpPr>
        <p:spPr>
          <a:xfrm>
            <a:off x="152400" y="304800"/>
            <a:ext cx="4648200" cy="685800"/>
          </a:xfrm>
        </p:spPr>
        <p:txBody>
          <a:bodyPr>
            <a:normAutofit fontScale="90000"/>
          </a:bodyPr>
          <a:lstStyle/>
          <a:p>
            <a:r>
              <a:rPr lang="en-US"/>
              <a:t> Linear Classifiers</a:t>
            </a:r>
          </a:p>
        </p:txBody>
      </p:sp>
      <p:sp>
        <p:nvSpPr>
          <p:cNvPr id="593930" name="Line 10"/>
          <p:cNvSpPr>
            <a:spLocks noChangeShapeType="1"/>
          </p:cNvSpPr>
          <p:nvPr/>
        </p:nvSpPr>
        <p:spPr bwMode="auto">
          <a:xfrm>
            <a:off x="2590800" y="2209800"/>
            <a:ext cx="0" cy="3505200"/>
          </a:xfrm>
          <a:prstGeom prst="line">
            <a:avLst/>
          </a:prstGeom>
          <a:noFill/>
          <a:ln w="381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he-IL"/>
          </a:p>
        </p:txBody>
      </p:sp>
      <p:sp>
        <p:nvSpPr>
          <p:cNvPr id="593931" name="Line 11"/>
          <p:cNvSpPr>
            <a:spLocks noChangeShapeType="1"/>
          </p:cNvSpPr>
          <p:nvPr/>
        </p:nvSpPr>
        <p:spPr bwMode="auto">
          <a:xfrm flipV="1">
            <a:off x="2438400" y="5562600"/>
            <a:ext cx="3657600" cy="0"/>
          </a:xfrm>
          <a:prstGeom prst="line">
            <a:avLst/>
          </a:prstGeom>
          <a:noFill/>
          <a:ln w="381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he-IL"/>
          </a:p>
        </p:txBody>
      </p:sp>
      <p:sp>
        <p:nvSpPr>
          <p:cNvPr id="593935" name="Oval 15"/>
          <p:cNvSpPr>
            <a:spLocks noChangeAspect="1" noChangeArrowheads="1"/>
          </p:cNvSpPr>
          <p:nvPr/>
        </p:nvSpPr>
        <p:spPr bwMode="auto">
          <a:xfrm>
            <a:off x="3717909" y="5032374"/>
            <a:ext cx="90488" cy="71429"/>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38" name="Oval 18"/>
          <p:cNvSpPr>
            <a:spLocks noChangeAspect="1" noChangeArrowheads="1"/>
          </p:cNvSpPr>
          <p:nvPr/>
        </p:nvSpPr>
        <p:spPr bwMode="auto">
          <a:xfrm>
            <a:off x="4340224" y="2814637"/>
            <a:ext cx="90488"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39" name="Oval 19"/>
          <p:cNvSpPr>
            <a:spLocks noChangeAspect="1" noChangeArrowheads="1"/>
          </p:cNvSpPr>
          <p:nvPr/>
        </p:nvSpPr>
        <p:spPr bwMode="auto">
          <a:xfrm>
            <a:off x="4403709" y="3635374"/>
            <a:ext cx="90488" cy="71429"/>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40" name="Oval 20"/>
          <p:cNvSpPr>
            <a:spLocks noChangeAspect="1" noChangeArrowheads="1"/>
          </p:cNvSpPr>
          <p:nvPr/>
        </p:nvSpPr>
        <p:spPr bwMode="auto">
          <a:xfrm>
            <a:off x="3409949" y="2663825"/>
            <a:ext cx="90488" cy="76200"/>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41" name="Oval 21"/>
          <p:cNvSpPr>
            <a:spLocks noChangeAspect="1" noChangeArrowheads="1"/>
          </p:cNvSpPr>
          <p:nvPr/>
        </p:nvSpPr>
        <p:spPr bwMode="auto">
          <a:xfrm>
            <a:off x="3886200" y="3733799"/>
            <a:ext cx="80963"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42" name="Oval 22"/>
          <p:cNvSpPr>
            <a:spLocks noChangeAspect="1" noChangeArrowheads="1"/>
          </p:cNvSpPr>
          <p:nvPr/>
        </p:nvSpPr>
        <p:spPr bwMode="auto">
          <a:xfrm>
            <a:off x="3047999" y="3124200"/>
            <a:ext cx="90488" cy="88107"/>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43" name="Oval 23"/>
          <p:cNvSpPr>
            <a:spLocks noChangeAspect="1" noChangeArrowheads="1"/>
          </p:cNvSpPr>
          <p:nvPr/>
        </p:nvSpPr>
        <p:spPr bwMode="auto">
          <a:xfrm>
            <a:off x="5105384" y="4114799"/>
            <a:ext cx="90488" cy="76201"/>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45" name="Oval 25"/>
          <p:cNvSpPr>
            <a:spLocks noChangeAspect="1" noChangeArrowheads="1"/>
          </p:cNvSpPr>
          <p:nvPr/>
        </p:nvSpPr>
        <p:spPr bwMode="auto">
          <a:xfrm rot="-1118274">
            <a:off x="3890881" y="4438474"/>
            <a:ext cx="80965" cy="71429"/>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46" name="Oval 26"/>
          <p:cNvSpPr>
            <a:spLocks noChangeAspect="1" noChangeArrowheads="1"/>
          </p:cNvSpPr>
          <p:nvPr/>
        </p:nvSpPr>
        <p:spPr bwMode="auto">
          <a:xfrm rot="-1118274">
            <a:off x="6007163" y="3223477"/>
            <a:ext cx="90488" cy="76201"/>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49" name="Oval 29"/>
          <p:cNvSpPr>
            <a:spLocks noChangeAspect="1" noChangeArrowheads="1"/>
          </p:cNvSpPr>
          <p:nvPr/>
        </p:nvSpPr>
        <p:spPr bwMode="auto">
          <a:xfrm rot="-1118274">
            <a:off x="5299138" y="4539515"/>
            <a:ext cx="90488" cy="76201"/>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50" name="Oval 30"/>
          <p:cNvSpPr>
            <a:spLocks noChangeAspect="1" noChangeArrowheads="1"/>
          </p:cNvSpPr>
          <p:nvPr/>
        </p:nvSpPr>
        <p:spPr bwMode="auto">
          <a:xfrm rot="-1118274">
            <a:off x="3127467" y="2661514"/>
            <a:ext cx="90488" cy="76200"/>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52" name="Oval 32"/>
          <p:cNvSpPr>
            <a:spLocks noChangeAspect="1" noChangeArrowheads="1"/>
          </p:cNvSpPr>
          <p:nvPr/>
        </p:nvSpPr>
        <p:spPr bwMode="auto">
          <a:xfrm rot="-1118274">
            <a:off x="4714938" y="3579077"/>
            <a:ext cx="90488" cy="76201"/>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54" name="Oval 34"/>
          <p:cNvSpPr>
            <a:spLocks noChangeAspect="1" noChangeArrowheads="1"/>
          </p:cNvSpPr>
          <p:nvPr/>
        </p:nvSpPr>
        <p:spPr bwMode="auto">
          <a:xfrm rot="-1118274">
            <a:off x="5870388" y="4490351"/>
            <a:ext cx="90488" cy="71429"/>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55" name="Oval 35"/>
          <p:cNvSpPr>
            <a:spLocks noChangeAspect="1" noChangeArrowheads="1"/>
          </p:cNvSpPr>
          <p:nvPr/>
        </p:nvSpPr>
        <p:spPr bwMode="auto">
          <a:xfrm rot="-1118274">
            <a:off x="3117688" y="3634693"/>
            <a:ext cx="90488"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58" name="Oval 38"/>
          <p:cNvSpPr>
            <a:spLocks noChangeAspect="1" noChangeArrowheads="1"/>
          </p:cNvSpPr>
          <p:nvPr/>
        </p:nvSpPr>
        <p:spPr bwMode="auto">
          <a:xfrm rot="5895381">
            <a:off x="3840179" y="3053876"/>
            <a:ext cx="71438"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59" name="Oval 39"/>
          <p:cNvSpPr>
            <a:spLocks noChangeAspect="1" noChangeArrowheads="1"/>
          </p:cNvSpPr>
          <p:nvPr/>
        </p:nvSpPr>
        <p:spPr bwMode="auto">
          <a:xfrm rot="5895381">
            <a:off x="4105430" y="5239214"/>
            <a:ext cx="83341" cy="90488"/>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62" name="Oval 42"/>
          <p:cNvSpPr>
            <a:spLocks noChangeAspect="1" noChangeArrowheads="1"/>
          </p:cNvSpPr>
          <p:nvPr/>
        </p:nvSpPr>
        <p:spPr bwMode="auto">
          <a:xfrm rot="5895381">
            <a:off x="3086134" y="4093460"/>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63" name="Oval 43"/>
          <p:cNvSpPr>
            <a:spLocks noChangeAspect="1" noChangeArrowheads="1"/>
          </p:cNvSpPr>
          <p:nvPr/>
        </p:nvSpPr>
        <p:spPr bwMode="auto">
          <a:xfrm rot="5895381">
            <a:off x="4316429" y="2390301"/>
            <a:ext cx="71438"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64" name="Oval 44"/>
          <p:cNvSpPr>
            <a:spLocks noChangeAspect="1" noChangeArrowheads="1"/>
          </p:cNvSpPr>
          <p:nvPr/>
        </p:nvSpPr>
        <p:spPr bwMode="auto">
          <a:xfrm rot="5895381">
            <a:off x="5272934" y="4141450"/>
            <a:ext cx="88101" cy="90488"/>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65" name="Oval 45"/>
          <p:cNvSpPr>
            <a:spLocks noChangeAspect="1" noChangeArrowheads="1"/>
          </p:cNvSpPr>
          <p:nvPr/>
        </p:nvSpPr>
        <p:spPr bwMode="auto">
          <a:xfrm rot="5895381">
            <a:off x="4343443" y="4076230"/>
            <a:ext cx="71429"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66" name="Oval 46"/>
          <p:cNvSpPr>
            <a:spLocks noChangeAspect="1" noChangeArrowheads="1"/>
          </p:cNvSpPr>
          <p:nvPr/>
        </p:nvSpPr>
        <p:spPr bwMode="auto">
          <a:xfrm rot="5895381">
            <a:off x="5592805" y="3361855"/>
            <a:ext cx="71429"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67" name="Oval 47"/>
          <p:cNvSpPr>
            <a:spLocks noChangeAspect="1" noChangeArrowheads="1"/>
          </p:cNvSpPr>
          <p:nvPr/>
        </p:nvSpPr>
        <p:spPr bwMode="auto">
          <a:xfrm rot="5895381">
            <a:off x="3059147" y="2340860"/>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68" name="Oval 48"/>
          <p:cNvSpPr>
            <a:spLocks noChangeAspect="1" noChangeArrowheads="1"/>
          </p:cNvSpPr>
          <p:nvPr/>
        </p:nvSpPr>
        <p:spPr bwMode="auto">
          <a:xfrm rot="5895381">
            <a:off x="5234030" y="3269780"/>
            <a:ext cx="71429"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70" name="Oval 50"/>
          <p:cNvSpPr>
            <a:spLocks noChangeAspect="1" noChangeArrowheads="1"/>
          </p:cNvSpPr>
          <p:nvPr/>
        </p:nvSpPr>
        <p:spPr bwMode="auto">
          <a:xfrm rot="5895381">
            <a:off x="5087182" y="4717919"/>
            <a:ext cx="88101"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71" name="Oval 51"/>
          <p:cNvSpPr>
            <a:spLocks noChangeAspect="1" noChangeArrowheads="1"/>
          </p:cNvSpPr>
          <p:nvPr/>
        </p:nvSpPr>
        <p:spPr bwMode="auto">
          <a:xfrm rot="4777107">
            <a:off x="3471184" y="3536648"/>
            <a:ext cx="88106"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72" name="Oval 52"/>
          <p:cNvSpPr>
            <a:spLocks noChangeAspect="1" noChangeArrowheads="1"/>
          </p:cNvSpPr>
          <p:nvPr/>
        </p:nvSpPr>
        <p:spPr bwMode="auto">
          <a:xfrm rot="4777107">
            <a:off x="4628338" y="5255277"/>
            <a:ext cx="71429"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73" name="Oval 53"/>
          <p:cNvSpPr>
            <a:spLocks noChangeAspect="1" noChangeArrowheads="1"/>
          </p:cNvSpPr>
          <p:nvPr/>
        </p:nvSpPr>
        <p:spPr bwMode="auto">
          <a:xfrm rot="4777107">
            <a:off x="4323538" y="4874277"/>
            <a:ext cx="71429"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75" name="Oval 55"/>
          <p:cNvSpPr>
            <a:spLocks noChangeAspect="1" noChangeArrowheads="1"/>
          </p:cNvSpPr>
          <p:nvPr/>
        </p:nvSpPr>
        <p:spPr bwMode="auto">
          <a:xfrm rot="4777107">
            <a:off x="2791708" y="3739562"/>
            <a:ext cx="88107"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76" name="Oval 56"/>
          <p:cNvSpPr>
            <a:spLocks noChangeAspect="1" noChangeArrowheads="1"/>
          </p:cNvSpPr>
          <p:nvPr/>
        </p:nvSpPr>
        <p:spPr bwMode="auto">
          <a:xfrm rot="4777107">
            <a:off x="3689478" y="2777967"/>
            <a:ext cx="76200"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78" name="Oval 58"/>
          <p:cNvSpPr>
            <a:spLocks noChangeAspect="1" noChangeArrowheads="1"/>
          </p:cNvSpPr>
          <p:nvPr/>
        </p:nvSpPr>
        <p:spPr bwMode="auto">
          <a:xfrm rot="4777107">
            <a:off x="4330881" y="4364155"/>
            <a:ext cx="76201" cy="90488"/>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82" name="Oval 62"/>
          <p:cNvSpPr>
            <a:spLocks noChangeAspect="1" noChangeArrowheads="1"/>
          </p:cNvSpPr>
          <p:nvPr/>
        </p:nvSpPr>
        <p:spPr bwMode="auto">
          <a:xfrm rot="4777107">
            <a:off x="3911589" y="5050339"/>
            <a:ext cx="83341" cy="90488"/>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83" name="Oval 63"/>
          <p:cNvSpPr>
            <a:spLocks noChangeAspect="1" noChangeArrowheads="1"/>
          </p:cNvSpPr>
          <p:nvPr/>
        </p:nvSpPr>
        <p:spPr bwMode="auto">
          <a:xfrm rot="4777107">
            <a:off x="5278618" y="4756268"/>
            <a:ext cx="76201" cy="90488"/>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91" name="Text Box 71"/>
          <p:cNvSpPr txBox="1">
            <a:spLocks noChangeArrowheads="1"/>
          </p:cNvSpPr>
          <p:nvPr/>
        </p:nvSpPr>
        <p:spPr bwMode="auto">
          <a:xfrm>
            <a:off x="6248400" y="3200400"/>
            <a:ext cx="2438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he-IL"/>
          </a:p>
        </p:txBody>
      </p:sp>
      <p:sp>
        <p:nvSpPr>
          <p:cNvPr id="593992" name="Text Box 72"/>
          <p:cNvSpPr txBox="1">
            <a:spLocks noChangeArrowheads="1"/>
          </p:cNvSpPr>
          <p:nvPr/>
        </p:nvSpPr>
        <p:spPr bwMode="auto">
          <a:xfrm>
            <a:off x="6400800" y="3352800"/>
            <a:ext cx="22098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dirty="0"/>
              <a:t>How would you classify this data?</a:t>
            </a:r>
          </a:p>
        </p:txBody>
      </p:sp>
      <p:sp>
        <p:nvSpPr>
          <p:cNvPr id="2" name="TextBox 1"/>
          <p:cNvSpPr txBox="1"/>
          <p:nvPr/>
        </p:nvSpPr>
        <p:spPr>
          <a:xfrm>
            <a:off x="2963913" y="5714092"/>
            <a:ext cx="2616199" cy="523220"/>
          </a:xfrm>
          <a:prstGeom prst="rect">
            <a:avLst/>
          </a:prstGeom>
          <a:noFill/>
        </p:spPr>
        <p:txBody>
          <a:bodyPr wrap="square" rtlCol="1">
            <a:spAutoFit/>
          </a:bodyPr>
          <a:lstStyle/>
          <a:p>
            <a:r>
              <a:rPr lang="en-US" sz="2800" dirty="0" smtClean="0"/>
              <a:t>New Recipients</a:t>
            </a:r>
            <a:endParaRPr lang="he-IL" sz="2800" dirty="0"/>
          </a:p>
        </p:txBody>
      </p:sp>
      <p:sp>
        <p:nvSpPr>
          <p:cNvPr id="46" name="TextBox 45"/>
          <p:cNvSpPr txBox="1"/>
          <p:nvPr/>
        </p:nvSpPr>
        <p:spPr>
          <a:xfrm rot="16200000">
            <a:off x="994450" y="3955906"/>
            <a:ext cx="2616199" cy="523220"/>
          </a:xfrm>
          <a:prstGeom prst="rect">
            <a:avLst/>
          </a:prstGeom>
          <a:noFill/>
        </p:spPr>
        <p:txBody>
          <a:bodyPr wrap="square" rtlCol="1">
            <a:spAutoFit/>
          </a:bodyPr>
          <a:lstStyle/>
          <a:p>
            <a:r>
              <a:rPr lang="en-US" sz="2800" dirty="0" smtClean="0"/>
              <a:t>Email Length</a:t>
            </a:r>
            <a:endParaRPr lang="he-IL" sz="2800" dirty="0"/>
          </a:p>
        </p:txBody>
      </p:sp>
    </p:spTree>
    <p:extLst>
      <p:ext uri="{BB962C8B-B14F-4D97-AF65-F5344CB8AC3E}">
        <p14:creationId xmlns:p14="http://schemas.microsoft.com/office/powerpoint/2010/main" val="34766670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22" name="Rectangle 2"/>
          <p:cNvSpPr>
            <a:spLocks noGrp="1" noChangeArrowheads="1"/>
          </p:cNvSpPr>
          <p:nvPr>
            <p:ph type="title"/>
          </p:nvPr>
        </p:nvSpPr>
        <p:spPr>
          <a:xfrm>
            <a:off x="152400" y="304800"/>
            <a:ext cx="4648200" cy="685800"/>
          </a:xfrm>
        </p:spPr>
        <p:txBody>
          <a:bodyPr>
            <a:normAutofit fontScale="90000"/>
          </a:bodyPr>
          <a:lstStyle/>
          <a:p>
            <a:r>
              <a:rPr lang="en-US"/>
              <a:t> Linear Classifiers</a:t>
            </a:r>
          </a:p>
        </p:txBody>
      </p:sp>
      <p:sp>
        <p:nvSpPr>
          <p:cNvPr id="593930" name="Line 10"/>
          <p:cNvSpPr>
            <a:spLocks noChangeShapeType="1"/>
          </p:cNvSpPr>
          <p:nvPr/>
        </p:nvSpPr>
        <p:spPr bwMode="auto">
          <a:xfrm>
            <a:off x="2590800" y="2209800"/>
            <a:ext cx="0" cy="3505200"/>
          </a:xfrm>
          <a:prstGeom prst="line">
            <a:avLst/>
          </a:prstGeom>
          <a:noFill/>
          <a:ln w="381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he-IL"/>
          </a:p>
        </p:txBody>
      </p:sp>
      <p:sp>
        <p:nvSpPr>
          <p:cNvPr id="593931" name="Line 11"/>
          <p:cNvSpPr>
            <a:spLocks noChangeShapeType="1"/>
          </p:cNvSpPr>
          <p:nvPr/>
        </p:nvSpPr>
        <p:spPr bwMode="auto">
          <a:xfrm flipV="1">
            <a:off x="2438400" y="5562600"/>
            <a:ext cx="3657600" cy="0"/>
          </a:xfrm>
          <a:prstGeom prst="line">
            <a:avLst/>
          </a:prstGeom>
          <a:noFill/>
          <a:ln w="381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he-IL"/>
          </a:p>
        </p:txBody>
      </p:sp>
      <p:sp>
        <p:nvSpPr>
          <p:cNvPr id="593935" name="Oval 15"/>
          <p:cNvSpPr>
            <a:spLocks noChangeAspect="1" noChangeArrowheads="1"/>
          </p:cNvSpPr>
          <p:nvPr/>
        </p:nvSpPr>
        <p:spPr bwMode="auto">
          <a:xfrm>
            <a:off x="3717909" y="5032374"/>
            <a:ext cx="90488" cy="71429"/>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38" name="Oval 18"/>
          <p:cNvSpPr>
            <a:spLocks noChangeAspect="1" noChangeArrowheads="1"/>
          </p:cNvSpPr>
          <p:nvPr/>
        </p:nvSpPr>
        <p:spPr bwMode="auto">
          <a:xfrm>
            <a:off x="4340224" y="2814637"/>
            <a:ext cx="90488"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39" name="Oval 19"/>
          <p:cNvSpPr>
            <a:spLocks noChangeAspect="1" noChangeArrowheads="1"/>
          </p:cNvSpPr>
          <p:nvPr/>
        </p:nvSpPr>
        <p:spPr bwMode="auto">
          <a:xfrm>
            <a:off x="4403709" y="3635374"/>
            <a:ext cx="90488" cy="71429"/>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40" name="Oval 20"/>
          <p:cNvSpPr>
            <a:spLocks noChangeAspect="1" noChangeArrowheads="1"/>
          </p:cNvSpPr>
          <p:nvPr/>
        </p:nvSpPr>
        <p:spPr bwMode="auto">
          <a:xfrm>
            <a:off x="3409949" y="2663825"/>
            <a:ext cx="90488" cy="76200"/>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41" name="Oval 21"/>
          <p:cNvSpPr>
            <a:spLocks noChangeAspect="1" noChangeArrowheads="1"/>
          </p:cNvSpPr>
          <p:nvPr/>
        </p:nvSpPr>
        <p:spPr bwMode="auto">
          <a:xfrm>
            <a:off x="3886200" y="3733799"/>
            <a:ext cx="80963"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42" name="Oval 22"/>
          <p:cNvSpPr>
            <a:spLocks noChangeAspect="1" noChangeArrowheads="1"/>
          </p:cNvSpPr>
          <p:nvPr/>
        </p:nvSpPr>
        <p:spPr bwMode="auto">
          <a:xfrm>
            <a:off x="3047999" y="3124200"/>
            <a:ext cx="90488" cy="88107"/>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43" name="Oval 23"/>
          <p:cNvSpPr>
            <a:spLocks noChangeAspect="1" noChangeArrowheads="1"/>
          </p:cNvSpPr>
          <p:nvPr/>
        </p:nvSpPr>
        <p:spPr bwMode="auto">
          <a:xfrm>
            <a:off x="5105384" y="4114799"/>
            <a:ext cx="90488" cy="76201"/>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45" name="Oval 25"/>
          <p:cNvSpPr>
            <a:spLocks noChangeAspect="1" noChangeArrowheads="1"/>
          </p:cNvSpPr>
          <p:nvPr/>
        </p:nvSpPr>
        <p:spPr bwMode="auto">
          <a:xfrm rot="-1118274">
            <a:off x="3890881" y="4438474"/>
            <a:ext cx="80965" cy="71429"/>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46" name="Oval 26"/>
          <p:cNvSpPr>
            <a:spLocks noChangeAspect="1" noChangeArrowheads="1"/>
          </p:cNvSpPr>
          <p:nvPr/>
        </p:nvSpPr>
        <p:spPr bwMode="auto">
          <a:xfrm rot="-1118274">
            <a:off x="6007163" y="3223477"/>
            <a:ext cx="90488" cy="76201"/>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49" name="Oval 29"/>
          <p:cNvSpPr>
            <a:spLocks noChangeAspect="1" noChangeArrowheads="1"/>
          </p:cNvSpPr>
          <p:nvPr/>
        </p:nvSpPr>
        <p:spPr bwMode="auto">
          <a:xfrm rot="-1118274">
            <a:off x="5299138" y="4539515"/>
            <a:ext cx="90488" cy="76201"/>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50" name="Oval 30"/>
          <p:cNvSpPr>
            <a:spLocks noChangeAspect="1" noChangeArrowheads="1"/>
          </p:cNvSpPr>
          <p:nvPr/>
        </p:nvSpPr>
        <p:spPr bwMode="auto">
          <a:xfrm rot="-1118274">
            <a:off x="3127467" y="2661514"/>
            <a:ext cx="90488" cy="76200"/>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52" name="Oval 32"/>
          <p:cNvSpPr>
            <a:spLocks noChangeAspect="1" noChangeArrowheads="1"/>
          </p:cNvSpPr>
          <p:nvPr/>
        </p:nvSpPr>
        <p:spPr bwMode="auto">
          <a:xfrm rot="-1118274">
            <a:off x="4714938" y="3579077"/>
            <a:ext cx="90488" cy="76201"/>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54" name="Oval 34"/>
          <p:cNvSpPr>
            <a:spLocks noChangeAspect="1" noChangeArrowheads="1"/>
          </p:cNvSpPr>
          <p:nvPr/>
        </p:nvSpPr>
        <p:spPr bwMode="auto">
          <a:xfrm rot="-1118274">
            <a:off x="5870388" y="4490351"/>
            <a:ext cx="90488" cy="71429"/>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55" name="Oval 35"/>
          <p:cNvSpPr>
            <a:spLocks noChangeAspect="1" noChangeArrowheads="1"/>
          </p:cNvSpPr>
          <p:nvPr/>
        </p:nvSpPr>
        <p:spPr bwMode="auto">
          <a:xfrm rot="-1118274">
            <a:off x="3117688" y="3634693"/>
            <a:ext cx="90488"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58" name="Oval 38"/>
          <p:cNvSpPr>
            <a:spLocks noChangeAspect="1" noChangeArrowheads="1"/>
          </p:cNvSpPr>
          <p:nvPr/>
        </p:nvSpPr>
        <p:spPr bwMode="auto">
          <a:xfrm rot="5895381">
            <a:off x="3840179" y="3053876"/>
            <a:ext cx="71438"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59" name="Oval 39"/>
          <p:cNvSpPr>
            <a:spLocks noChangeAspect="1" noChangeArrowheads="1"/>
          </p:cNvSpPr>
          <p:nvPr/>
        </p:nvSpPr>
        <p:spPr bwMode="auto">
          <a:xfrm rot="5895381">
            <a:off x="4105430" y="5239214"/>
            <a:ext cx="83341" cy="90488"/>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62" name="Oval 42"/>
          <p:cNvSpPr>
            <a:spLocks noChangeAspect="1" noChangeArrowheads="1"/>
          </p:cNvSpPr>
          <p:nvPr/>
        </p:nvSpPr>
        <p:spPr bwMode="auto">
          <a:xfrm rot="5895381">
            <a:off x="3086134" y="4093460"/>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63" name="Oval 43"/>
          <p:cNvSpPr>
            <a:spLocks noChangeAspect="1" noChangeArrowheads="1"/>
          </p:cNvSpPr>
          <p:nvPr/>
        </p:nvSpPr>
        <p:spPr bwMode="auto">
          <a:xfrm rot="5895381">
            <a:off x="4316429" y="2390301"/>
            <a:ext cx="71438"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64" name="Oval 44"/>
          <p:cNvSpPr>
            <a:spLocks noChangeAspect="1" noChangeArrowheads="1"/>
          </p:cNvSpPr>
          <p:nvPr/>
        </p:nvSpPr>
        <p:spPr bwMode="auto">
          <a:xfrm rot="5895381">
            <a:off x="5272934" y="4141450"/>
            <a:ext cx="88101" cy="90488"/>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65" name="Oval 45"/>
          <p:cNvSpPr>
            <a:spLocks noChangeAspect="1" noChangeArrowheads="1"/>
          </p:cNvSpPr>
          <p:nvPr/>
        </p:nvSpPr>
        <p:spPr bwMode="auto">
          <a:xfrm rot="5895381">
            <a:off x="4343443" y="4076230"/>
            <a:ext cx="71429"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66" name="Oval 46"/>
          <p:cNvSpPr>
            <a:spLocks noChangeAspect="1" noChangeArrowheads="1"/>
          </p:cNvSpPr>
          <p:nvPr/>
        </p:nvSpPr>
        <p:spPr bwMode="auto">
          <a:xfrm rot="5895381">
            <a:off x="5592805" y="3361855"/>
            <a:ext cx="71429"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67" name="Oval 47"/>
          <p:cNvSpPr>
            <a:spLocks noChangeAspect="1" noChangeArrowheads="1"/>
          </p:cNvSpPr>
          <p:nvPr/>
        </p:nvSpPr>
        <p:spPr bwMode="auto">
          <a:xfrm rot="5895381">
            <a:off x="3059147" y="2340860"/>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68" name="Oval 48"/>
          <p:cNvSpPr>
            <a:spLocks noChangeAspect="1" noChangeArrowheads="1"/>
          </p:cNvSpPr>
          <p:nvPr/>
        </p:nvSpPr>
        <p:spPr bwMode="auto">
          <a:xfrm rot="5895381">
            <a:off x="5234030" y="3269780"/>
            <a:ext cx="71429"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70" name="Oval 50"/>
          <p:cNvSpPr>
            <a:spLocks noChangeAspect="1" noChangeArrowheads="1"/>
          </p:cNvSpPr>
          <p:nvPr/>
        </p:nvSpPr>
        <p:spPr bwMode="auto">
          <a:xfrm rot="5895381">
            <a:off x="5087182" y="4717919"/>
            <a:ext cx="88101"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71" name="Oval 51"/>
          <p:cNvSpPr>
            <a:spLocks noChangeAspect="1" noChangeArrowheads="1"/>
          </p:cNvSpPr>
          <p:nvPr/>
        </p:nvSpPr>
        <p:spPr bwMode="auto">
          <a:xfrm rot="4777107">
            <a:off x="3471184" y="3536648"/>
            <a:ext cx="88106"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72" name="Oval 52"/>
          <p:cNvSpPr>
            <a:spLocks noChangeAspect="1" noChangeArrowheads="1"/>
          </p:cNvSpPr>
          <p:nvPr/>
        </p:nvSpPr>
        <p:spPr bwMode="auto">
          <a:xfrm rot="4777107">
            <a:off x="4628338" y="5255277"/>
            <a:ext cx="71429"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73" name="Oval 53"/>
          <p:cNvSpPr>
            <a:spLocks noChangeAspect="1" noChangeArrowheads="1"/>
          </p:cNvSpPr>
          <p:nvPr/>
        </p:nvSpPr>
        <p:spPr bwMode="auto">
          <a:xfrm rot="4777107">
            <a:off x="4323538" y="4874277"/>
            <a:ext cx="71429"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75" name="Oval 55"/>
          <p:cNvSpPr>
            <a:spLocks noChangeAspect="1" noChangeArrowheads="1"/>
          </p:cNvSpPr>
          <p:nvPr/>
        </p:nvSpPr>
        <p:spPr bwMode="auto">
          <a:xfrm rot="4777107">
            <a:off x="2791708" y="3739562"/>
            <a:ext cx="88107"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76" name="Oval 56"/>
          <p:cNvSpPr>
            <a:spLocks noChangeAspect="1" noChangeArrowheads="1"/>
          </p:cNvSpPr>
          <p:nvPr/>
        </p:nvSpPr>
        <p:spPr bwMode="auto">
          <a:xfrm rot="4777107">
            <a:off x="3689478" y="2777967"/>
            <a:ext cx="76200"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78" name="Oval 58"/>
          <p:cNvSpPr>
            <a:spLocks noChangeAspect="1" noChangeArrowheads="1"/>
          </p:cNvSpPr>
          <p:nvPr/>
        </p:nvSpPr>
        <p:spPr bwMode="auto">
          <a:xfrm rot="4777107">
            <a:off x="4330881" y="4364155"/>
            <a:ext cx="76201" cy="90488"/>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82" name="Oval 62"/>
          <p:cNvSpPr>
            <a:spLocks noChangeAspect="1" noChangeArrowheads="1"/>
          </p:cNvSpPr>
          <p:nvPr/>
        </p:nvSpPr>
        <p:spPr bwMode="auto">
          <a:xfrm rot="4777107">
            <a:off x="3911589" y="5050339"/>
            <a:ext cx="83341" cy="90488"/>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83" name="Oval 63"/>
          <p:cNvSpPr>
            <a:spLocks noChangeAspect="1" noChangeArrowheads="1"/>
          </p:cNvSpPr>
          <p:nvPr/>
        </p:nvSpPr>
        <p:spPr bwMode="auto">
          <a:xfrm rot="4777107">
            <a:off x="5278618" y="4756268"/>
            <a:ext cx="76201" cy="90488"/>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91" name="Text Box 71"/>
          <p:cNvSpPr txBox="1">
            <a:spLocks noChangeArrowheads="1"/>
          </p:cNvSpPr>
          <p:nvPr/>
        </p:nvSpPr>
        <p:spPr bwMode="auto">
          <a:xfrm>
            <a:off x="6248400" y="3200400"/>
            <a:ext cx="2438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he-IL"/>
          </a:p>
        </p:txBody>
      </p:sp>
      <p:sp>
        <p:nvSpPr>
          <p:cNvPr id="593992" name="Text Box 72"/>
          <p:cNvSpPr txBox="1">
            <a:spLocks noChangeArrowheads="1"/>
          </p:cNvSpPr>
          <p:nvPr/>
        </p:nvSpPr>
        <p:spPr bwMode="auto">
          <a:xfrm>
            <a:off x="6400800" y="3352800"/>
            <a:ext cx="22098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dirty="0"/>
              <a:t>How would you classify this data?</a:t>
            </a:r>
          </a:p>
        </p:txBody>
      </p:sp>
      <p:sp>
        <p:nvSpPr>
          <p:cNvPr id="39" name="Line 50"/>
          <p:cNvSpPr>
            <a:spLocks noChangeShapeType="1"/>
          </p:cNvSpPr>
          <p:nvPr/>
        </p:nvSpPr>
        <p:spPr bwMode="auto">
          <a:xfrm flipV="1">
            <a:off x="2590800" y="2209800"/>
            <a:ext cx="3124200" cy="30480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he-IL"/>
          </a:p>
        </p:txBody>
      </p:sp>
      <p:sp>
        <p:nvSpPr>
          <p:cNvPr id="40" name="TextBox 39"/>
          <p:cNvSpPr txBox="1"/>
          <p:nvPr/>
        </p:nvSpPr>
        <p:spPr>
          <a:xfrm>
            <a:off x="2963913" y="5714092"/>
            <a:ext cx="2616199" cy="523220"/>
          </a:xfrm>
          <a:prstGeom prst="rect">
            <a:avLst/>
          </a:prstGeom>
          <a:noFill/>
        </p:spPr>
        <p:txBody>
          <a:bodyPr wrap="square" rtlCol="1">
            <a:spAutoFit/>
          </a:bodyPr>
          <a:lstStyle/>
          <a:p>
            <a:r>
              <a:rPr lang="en-US" sz="2800" dirty="0" smtClean="0"/>
              <a:t>New Recipients</a:t>
            </a:r>
            <a:endParaRPr lang="he-IL" sz="2800" dirty="0"/>
          </a:p>
        </p:txBody>
      </p:sp>
      <p:sp>
        <p:nvSpPr>
          <p:cNvPr id="41" name="TextBox 40"/>
          <p:cNvSpPr txBox="1"/>
          <p:nvPr/>
        </p:nvSpPr>
        <p:spPr>
          <a:xfrm rot="16200000">
            <a:off x="994450" y="3955906"/>
            <a:ext cx="2616199" cy="523220"/>
          </a:xfrm>
          <a:prstGeom prst="rect">
            <a:avLst/>
          </a:prstGeom>
          <a:noFill/>
        </p:spPr>
        <p:txBody>
          <a:bodyPr wrap="square" rtlCol="1">
            <a:spAutoFit/>
          </a:bodyPr>
          <a:lstStyle/>
          <a:p>
            <a:r>
              <a:rPr lang="en-US" sz="2800" dirty="0" smtClean="0"/>
              <a:t>Email Length</a:t>
            </a:r>
            <a:endParaRPr lang="he-IL" sz="2800" dirty="0"/>
          </a:p>
        </p:txBody>
      </p:sp>
    </p:spTree>
    <p:extLst>
      <p:ext uri="{BB962C8B-B14F-4D97-AF65-F5344CB8AC3E}">
        <p14:creationId xmlns:p14="http://schemas.microsoft.com/office/powerpoint/2010/main" val="41339081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22" name="Rectangle 2"/>
          <p:cNvSpPr>
            <a:spLocks noGrp="1" noChangeArrowheads="1"/>
          </p:cNvSpPr>
          <p:nvPr>
            <p:ph type="title"/>
          </p:nvPr>
        </p:nvSpPr>
        <p:spPr>
          <a:xfrm>
            <a:off x="152400" y="304800"/>
            <a:ext cx="8092008" cy="685800"/>
          </a:xfrm>
        </p:spPr>
        <p:txBody>
          <a:bodyPr>
            <a:normAutofit fontScale="90000"/>
          </a:bodyPr>
          <a:lstStyle/>
          <a:p>
            <a:r>
              <a:rPr lang="en-US" dirty="0" smtClean="0"/>
              <a:t>When a new email is sent </a:t>
            </a:r>
            <a:endParaRPr lang="en-US" dirty="0"/>
          </a:p>
        </p:txBody>
      </p:sp>
      <p:sp>
        <p:nvSpPr>
          <p:cNvPr id="593930" name="Line 10"/>
          <p:cNvSpPr>
            <a:spLocks noChangeShapeType="1"/>
          </p:cNvSpPr>
          <p:nvPr/>
        </p:nvSpPr>
        <p:spPr bwMode="auto">
          <a:xfrm>
            <a:off x="2590800" y="2209800"/>
            <a:ext cx="0" cy="3505200"/>
          </a:xfrm>
          <a:prstGeom prst="line">
            <a:avLst/>
          </a:prstGeom>
          <a:noFill/>
          <a:ln w="381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he-IL"/>
          </a:p>
        </p:txBody>
      </p:sp>
      <p:sp>
        <p:nvSpPr>
          <p:cNvPr id="593931" name="Line 11"/>
          <p:cNvSpPr>
            <a:spLocks noChangeShapeType="1"/>
          </p:cNvSpPr>
          <p:nvPr/>
        </p:nvSpPr>
        <p:spPr bwMode="auto">
          <a:xfrm flipV="1">
            <a:off x="2438400" y="5562600"/>
            <a:ext cx="3657600" cy="0"/>
          </a:xfrm>
          <a:prstGeom prst="line">
            <a:avLst/>
          </a:prstGeom>
          <a:noFill/>
          <a:ln w="381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he-IL"/>
          </a:p>
        </p:txBody>
      </p:sp>
      <p:sp>
        <p:nvSpPr>
          <p:cNvPr id="593935" name="Oval 15"/>
          <p:cNvSpPr>
            <a:spLocks noChangeAspect="1" noChangeArrowheads="1"/>
          </p:cNvSpPr>
          <p:nvPr/>
        </p:nvSpPr>
        <p:spPr bwMode="auto">
          <a:xfrm>
            <a:off x="3717909" y="5032374"/>
            <a:ext cx="90488" cy="71429"/>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38" name="Oval 18"/>
          <p:cNvSpPr>
            <a:spLocks noChangeAspect="1" noChangeArrowheads="1"/>
          </p:cNvSpPr>
          <p:nvPr/>
        </p:nvSpPr>
        <p:spPr bwMode="auto">
          <a:xfrm>
            <a:off x="4340224" y="2814637"/>
            <a:ext cx="90488"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39" name="Oval 19"/>
          <p:cNvSpPr>
            <a:spLocks noChangeAspect="1" noChangeArrowheads="1"/>
          </p:cNvSpPr>
          <p:nvPr/>
        </p:nvSpPr>
        <p:spPr bwMode="auto">
          <a:xfrm>
            <a:off x="4403709" y="3635374"/>
            <a:ext cx="90488" cy="71429"/>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40" name="Oval 20"/>
          <p:cNvSpPr>
            <a:spLocks noChangeAspect="1" noChangeArrowheads="1"/>
          </p:cNvSpPr>
          <p:nvPr/>
        </p:nvSpPr>
        <p:spPr bwMode="auto">
          <a:xfrm>
            <a:off x="3409949" y="2663825"/>
            <a:ext cx="90488" cy="76200"/>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41" name="Oval 21"/>
          <p:cNvSpPr>
            <a:spLocks noChangeAspect="1" noChangeArrowheads="1"/>
          </p:cNvSpPr>
          <p:nvPr/>
        </p:nvSpPr>
        <p:spPr bwMode="auto">
          <a:xfrm>
            <a:off x="3886200" y="3733799"/>
            <a:ext cx="80963"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42" name="Oval 22"/>
          <p:cNvSpPr>
            <a:spLocks noChangeAspect="1" noChangeArrowheads="1"/>
          </p:cNvSpPr>
          <p:nvPr/>
        </p:nvSpPr>
        <p:spPr bwMode="auto">
          <a:xfrm>
            <a:off x="3047999" y="3124200"/>
            <a:ext cx="90488" cy="88107"/>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43" name="Oval 23"/>
          <p:cNvSpPr>
            <a:spLocks noChangeAspect="1" noChangeArrowheads="1"/>
          </p:cNvSpPr>
          <p:nvPr/>
        </p:nvSpPr>
        <p:spPr bwMode="auto">
          <a:xfrm>
            <a:off x="5105384" y="4114799"/>
            <a:ext cx="90488" cy="76201"/>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45" name="Oval 25"/>
          <p:cNvSpPr>
            <a:spLocks noChangeAspect="1" noChangeArrowheads="1"/>
          </p:cNvSpPr>
          <p:nvPr/>
        </p:nvSpPr>
        <p:spPr bwMode="auto">
          <a:xfrm rot="-1118274">
            <a:off x="3890881" y="4438474"/>
            <a:ext cx="80965" cy="71429"/>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46" name="Oval 26"/>
          <p:cNvSpPr>
            <a:spLocks noChangeAspect="1" noChangeArrowheads="1"/>
          </p:cNvSpPr>
          <p:nvPr/>
        </p:nvSpPr>
        <p:spPr bwMode="auto">
          <a:xfrm rot="-1118274">
            <a:off x="6007163" y="3223477"/>
            <a:ext cx="90488" cy="76201"/>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49" name="Oval 29"/>
          <p:cNvSpPr>
            <a:spLocks noChangeAspect="1" noChangeArrowheads="1"/>
          </p:cNvSpPr>
          <p:nvPr/>
        </p:nvSpPr>
        <p:spPr bwMode="auto">
          <a:xfrm rot="-1118274">
            <a:off x="5299138" y="4539515"/>
            <a:ext cx="90488" cy="76201"/>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50" name="Oval 30"/>
          <p:cNvSpPr>
            <a:spLocks noChangeAspect="1" noChangeArrowheads="1"/>
          </p:cNvSpPr>
          <p:nvPr/>
        </p:nvSpPr>
        <p:spPr bwMode="auto">
          <a:xfrm rot="-1118274">
            <a:off x="3127467" y="2661514"/>
            <a:ext cx="90488" cy="76200"/>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52" name="Oval 32"/>
          <p:cNvSpPr>
            <a:spLocks noChangeAspect="1" noChangeArrowheads="1"/>
          </p:cNvSpPr>
          <p:nvPr/>
        </p:nvSpPr>
        <p:spPr bwMode="auto">
          <a:xfrm rot="-1118274">
            <a:off x="4714938" y="3579077"/>
            <a:ext cx="90488" cy="76201"/>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54" name="Oval 34"/>
          <p:cNvSpPr>
            <a:spLocks noChangeAspect="1" noChangeArrowheads="1"/>
          </p:cNvSpPr>
          <p:nvPr/>
        </p:nvSpPr>
        <p:spPr bwMode="auto">
          <a:xfrm rot="-1118274">
            <a:off x="5870388" y="4490351"/>
            <a:ext cx="90488" cy="71429"/>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55" name="Oval 35"/>
          <p:cNvSpPr>
            <a:spLocks noChangeAspect="1" noChangeArrowheads="1"/>
          </p:cNvSpPr>
          <p:nvPr/>
        </p:nvSpPr>
        <p:spPr bwMode="auto">
          <a:xfrm rot="-1118274">
            <a:off x="3117688" y="3634693"/>
            <a:ext cx="90488"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58" name="Oval 38"/>
          <p:cNvSpPr>
            <a:spLocks noChangeAspect="1" noChangeArrowheads="1"/>
          </p:cNvSpPr>
          <p:nvPr/>
        </p:nvSpPr>
        <p:spPr bwMode="auto">
          <a:xfrm rot="5895381">
            <a:off x="3840179" y="3053876"/>
            <a:ext cx="71438"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59" name="Oval 39"/>
          <p:cNvSpPr>
            <a:spLocks noChangeAspect="1" noChangeArrowheads="1"/>
          </p:cNvSpPr>
          <p:nvPr/>
        </p:nvSpPr>
        <p:spPr bwMode="auto">
          <a:xfrm rot="5895381">
            <a:off x="4105430" y="5239214"/>
            <a:ext cx="83341" cy="90488"/>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62" name="Oval 42"/>
          <p:cNvSpPr>
            <a:spLocks noChangeAspect="1" noChangeArrowheads="1"/>
          </p:cNvSpPr>
          <p:nvPr/>
        </p:nvSpPr>
        <p:spPr bwMode="auto">
          <a:xfrm rot="5895381">
            <a:off x="3086134" y="4093460"/>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63" name="Oval 43"/>
          <p:cNvSpPr>
            <a:spLocks noChangeAspect="1" noChangeArrowheads="1"/>
          </p:cNvSpPr>
          <p:nvPr/>
        </p:nvSpPr>
        <p:spPr bwMode="auto">
          <a:xfrm rot="5895381">
            <a:off x="4316429" y="2390301"/>
            <a:ext cx="71438"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64" name="Oval 44"/>
          <p:cNvSpPr>
            <a:spLocks noChangeAspect="1" noChangeArrowheads="1"/>
          </p:cNvSpPr>
          <p:nvPr/>
        </p:nvSpPr>
        <p:spPr bwMode="auto">
          <a:xfrm rot="5895381">
            <a:off x="5272934" y="4141450"/>
            <a:ext cx="88101" cy="90488"/>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65" name="Oval 45"/>
          <p:cNvSpPr>
            <a:spLocks noChangeAspect="1" noChangeArrowheads="1"/>
          </p:cNvSpPr>
          <p:nvPr/>
        </p:nvSpPr>
        <p:spPr bwMode="auto">
          <a:xfrm rot="5895381">
            <a:off x="4343443" y="4076230"/>
            <a:ext cx="71429"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66" name="Oval 46"/>
          <p:cNvSpPr>
            <a:spLocks noChangeAspect="1" noChangeArrowheads="1"/>
          </p:cNvSpPr>
          <p:nvPr/>
        </p:nvSpPr>
        <p:spPr bwMode="auto">
          <a:xfrm rot="5895381">
            <a:off x="5592805" y="3361855"/>
            <a:ext cx="71429"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67" name="Oval 47"/>
          <p:cNvSpPr>
            <a:spLocks noChangeAspect="1" noChangeArrowheads="1"/>
          </p:cNvSpPr>
          <p:nvPr/>
        </p:nvSpPr>
        <p:spPr bwMode="auto">
          <a:xfrm rot="5895381">
            <a:off x="3059147" y="2340860"/>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68" name="Oval 48"/>
          <p:cNvSpPr>
            <a:spLocks noChangeAspect="1" noChangeArrowheads="1"/>
          </p:cNvSpPr>
          <p:nvPr/>
        </p:nvSpPr>
        <p:spPr bwMode="auto">
          <a:xfrm rot="5895381">
            <a:off x="5234030" y="3269780"/>
            <a:ext cx="71429"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70" name="Oval 50"/>
          <p:cNvSpPr>
            <a:spLocks noChangeAspect="1" noChangeArrowheads="1"/>
          </p:cNvSpPr>
          <p:nvPr/>
        </p:nvSpPr>
        <p:spPr bwMode="auto">
          <a:xfrm rot="5895381">
            <a:off x="5087182" y="4717919"/>
            <a:ext cx="88101"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71" name="Oval 51"/>
          <p:cNvSpPr>
            <a:spLocks noChangeAspect="1" noChangeArrowheads="1"/>
          </p:cNvSpPr>
          <p:nvPr/>
        </p:nvSpPr>
        <p:spPr bwMode="auto">
          <a:xfrm rot="4777107">
            <a:off x="3471184" y="3536648"/>
            <a:ext cx="88106"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72" name="Oval 52"/>
          <p:cNvSpPr>
            <a:spLocks noChangeAspect="1" noChangeArrowheads="1"/>
          </p:cNvSpPr>
          <p:nvPr/>
        </p:nvSpPr>
        <p:spPr bwMode="auto">
          <a:xfrm rot="4777107">
            <a:off x="4628338" y="5255277"/>
            <a:ext cx="71429"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73" name="Oval 53"/>
          <p:cNvSpPr>
            <a:spLocks noChangeAspect="1" noChangeArrowheads="1"/>
          </p:cNvSpPr>
          <p:nvPr/>
        </p:nvSpPr>
        <p:spPr bwMode="auto">
          <a:xfrm rot="4777107">
            <a:off x="4323538" y="4874277"/>
            <a:ext cx="71429"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75" name="Oval 55"/>
          <p:cNvSpPr>
            <a:spLocks noChangeAspect="1" noChangeArrowheads="1"/>
          </p:cNvSpPr>
          <p:nvPr/>
        </p:nvSpPr>
        <p:spPr bwMode="auto">
          <a:xfrm rot="4777107">
            <a:off x="2791708" y="3739562"/>
            <a:ext cx="88107"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76" name="Oval 56"/>
          <p:cNvSpPr>
            <a:spLocks noChangeAspect="1" noChangeArrowheads="1"/>
          </p:cNvSpPr>
          <p:nvPr/>
        </p:nvSpPr>
        <p:spPr bwMode="auto">
          <a:xfrm rot="4777107">
            <a:off x="3689478" y="2777967"/>
            <a:ext cx="76200"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78" name="Oval 58"/>
          <p:cNvSpPr>
            <a:spLocks noChangeAspect="1" noChangeArrowheads="1"/>
          </p:cNvSpPr>
          <p:nvPr/>
        </p:nvSpPr>
        <p:spPr bwMode="auto">
          <a:xfrm rot="4777107">
            <a:off x="4330881" y="4364155"/>
            <a:ext cx="76201" cy="90488"/>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82" name="Oval 62"/>
          <p:cNvSpPr>
            <a:spLocks noChangeAspect="1" noChangeArrowheads="1"/>
          </p:cNvSpPr>
          <p:nvPr/>
        </p:nvSpPr>
        <p:spPr bwMode="auto">
          <a:xfrm rot="4777107">
            <a:off x="3911589" y="5050339"/>
            <a:ext cx="83341" cy="90488"/>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83" name="Oval 63"/>
          <p:cNvSpPr>
            <a:spLocks noChangeAspect="1" noChangeArrowheads="1"/>
          </p:cNvSpPr>
          <p:nvPr/>
        </p:nvSpPr>
        <p:spPr bwMode="auto">
          <a:xfrm rot="4777107">
            <a:off x="5278618" y="4756268"/>
            <a:ext cx="76201" cy="90488"/>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91" name="Text Box 71"/>
          <p:cNvSpPr txBox="1">
            <a:spLocks noChangeArrowheads="1"/>
          </p:cNvSpPr>
          <p:nvPr/>
        </p:nvSpPr>
        <p:spPr bwMode="auto">
          <a:xfrm>
            <a:off x="6248400" y="3200400"/>
            <a:ext cx="2438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he-IL"/>
          </a:p>
        </p:txBody>
      </p:sp>
      <p:sp>
        <p:nvSpPr>
          <p:cNvPr id="39" name="Line 50"/>
          <p:cNvSpPr>
            <a:spLocks noChangeShapeType="1"/>
          </p:cNvSpPr>
          <p:nvPr/>
        </p:nvSpPr>
        <p:spPr bwMode="auto">
          <a:xfrm flipV="1">
            <a:off x="2590800" y="2209800"/>
            <a:ext cx="3124200" cy="30480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he-IL"/>
          </a:p>
        </p:txBody>
      </p:sp>
      <p:sp>
        <p:nvSpPr>
          <p:cNvPr id="40" name="TextBox 39"/>
          <p:cNvSpPr txBox="1"/>
          <p:nvPr/>
        </p:nvSpPr>
        <p:spPr>
          <a:xfrm>
            <a:off x="2963913" y="5714092"/>
            <a:ext cx="2616199" cy="523220"/>
          </a:xfrm>
          <a:prstGeom prst="rect">
            <a:avLst/>
          </a:prstGeom>
          <a:noFill/>
        </p:spPr>
        <p:txBody>
          <a:bodyPr wrap="square" rtlCol="1">
            <a:spAutoFit/>
          </a:bodyPr>
          <a:lstStyle/>
          <a:p>
            <a:r>
              <a:rPr lang="en-US" sz="2800" dirty="0" smtClean="0"/>
              <a:t>New Recipients</a:t>
            </a:r>
            <a:endParaRPr lang="he-IL" sz="2800" dirty="0"/>
          </a:p>
        </p:txBody>
      </p:sp>
      <p:sp>
        <p:nvSpPr>
          <p:cNvPr id="41" name="TextBox 40"/>
          <p:cNvSpPr txBox="1"/>
          <p:nvPr/>
        </p:nvSpPr>
        <p:spPr>
          <a:xfrm rot="16200000">
            <a:off x="994450" y="3955906"/>
            <a:ext cx="2616199" cy="523220"/>
          </a:xfrm>
          <a:prstGeom prst="rect">
            <a:avLst/>
          </a:prstGeom>
          <a:noFill/>
        </p:spPr>
        <p:txBody>
          <a:bodyPr wrap="square" rtlCol="1">
            <a:spAutoFit/>
          </a:bodyPr>
          <a:lstStyle/>
          <a:p>
            <a:r>
              <a:rPr lang="en-US" sz="2800" dirty="0" smtClean="0"/>
              <a:t>Email Length</a:t>
            </a:r>
            <a:endParaRPr lang="he-IL" sz="2800" dirty="0"/>
          </a:p>
        </p:txBody>
      </p:sp>
      <p:sp>
        <p:nvSpPr>
          <p:cNvPr id="42" name="Oval 26"/>
          <p:cNvSpPr>
            <a:spLocks noChangeAspect="1" noChangeArrowheads="1"/>
          </p:cNvSpPr>
          <p:nvPr/>
        </p:nvSpPr>
        <p:spPr bwMode="auto">
          <a:xfrm rot="-1118274">
            <a:off x="4620626" y="4268211"/>
            <a:ext cx="135732" cy="114302"/>
          </a:xfrm>
          <a:prstGeom prst="ellipse">
            <a:avLst/>
          </a:prstGeom>
          <a:solidFill>
            <a:schemeClr val="tx1"/>
          </a:solidFill>
          <a:ln w="9525">
            <a:solidFill>
              <a:schemeClr val="tx1"/>
            </a:solidFill>
            <a:round/>
            <a:headEnd/>
            <a:tailEnd/>
          </a:ln>
          <a:effectLst/>
          <a:extLst/>
        </p:spPr>
        <p:txBody>
          <a:bodyPr wrap="none" anchor="ctr"/>
          <a:lstStyle/>
          <a:p>
            <a:endParaRPr lang="he-IL"/>
          </a:p>
        </p:txBody>
      </p:sp>
      <p:sp>
        <p:nvSpPr>
          <p:cNvPr id="3" name="TextBox 2"/>
          <p:cNvSpPr txBox="1"/>
          <p:nvPr/>
        </p:nvSpPr>
        <p:spPr>
          <a:xfrm>
            <a:off x="1115616" y="1196752"/>
            <a:ext cx="5688632" cy="646331"/>
          </a:xfrm>
          <a:prstGeom prst="rect">
            <a:avLst/>
          </a:prstGeom>
          <a:noFill/>
        </p:spPr>
        <p:txBody>
          <a:bodyPr wrap="square" rtlCol="1">
            <a:spAutoFit/>
          </a:bodyPr>
          <a:lstStyle/>
          <a:p>
            <a:pPr marL="342900" indent="-342900" algn="l" rtl="0">
              <a:buAutoNum type="arabicPeriod"/>
            </a:pPr>
            <a:r>
              <a:rPr lang="en-US" dirty="0" smtClean="0"/>
              <a:t>We first place the new email in the space</a:t>
            </a:r>
          </a:p>
          <a:p>
            <a:pPr marL="342900" indent="-342900" algn="l" rtl="0">
              <a:buAutoNum type="arabicPeriod"/>
            </a:pPr>
            <a:r>
              <a:rPr lang="en-US" dirty="0" smtClean="0"/>
              <a:t>Classify it according to the subspace in which it resides</a:t>
            </a:r>
            <a:endParaRPr lang="he-IL" dirty="0"/>
          </a:p>
        </p:txBody>
      </p:sp>
      <p:sp>
        <p:nvSpPr>
          <p:cNvPr id="45" name="Oval 26"/>
          <p:cNvSpPr>
            <a:spLocks noChangeAspect="1" noChangeArrowheads="1"/>
          </p:cNvSpPr>
          <p:nvPr/>
        </p:nvSpPr>
        <p:spPr bwMode="auto">
          <a:xfrm rot="-1118274">
            <a:off x="4622400" y="4269600"/>
            <a:ext cx="149305" cy="125732"/>
          </a:xfrm>
          <a:prstGeom prst="ellipse">
            <a:avLst/>
          </a:prstGeom>
          <a:solidFill>
            <a:srgbClr val="FF0000"/>
          </a:solidFill>
          <a:ln w="9525">
            <a:solidFill>
              <a:srgbClr val="FF0000"/>
            </a:solidFill>
            <a:round/>
            <a:headEnd/>
            <a:tailEnd/>
          </a:ln>
          <a:effectLst/>
          <a:extLst/>
        </p:spPr>
        <p:txBody>
          <a:bodyPr wrap="none" anchor="ctr"/>
          <a:lstStyle/>
          <a:p>
            <a:endParaRPr lang="he-IL" dirty="0"/>
          </a:p>
        </p:txBody>
      </p:sp>
    </p:spTree>
    <p:extLst>
      <p:ext uri="{BB962C8B-B14F-4D97-AF65-F5344CB8AC3E}">
        <p14:creationId xmlns:p14="http://schemas.microsoft.com/office/powerpoint/2010/main" val="1982494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2" presetClass="entr" presetSubtype="4" fill="hold" grpId="0" nodeType="withEffect">
                                  <p:stCondLst>
                                    <p:cond delay="0"/>
                                  </p:stCondLst>
                                  <p:childTnLst>
                                    <p:set>
                                      <p:cBhvr>
                                        <p:cTn id="8" dur="1" fill="hold">
                                          <p:stCondLst>
                                            <p:cond delay="0"/>
                                          </p:stCondLst>
                                        </p:cTn>
                                        <p:tgtEl>
                                          <p:spTgt spid="42"/>
                                        </p:tgtEl>
                                        <p:attrNameLst>
                                          <p:attrName>style.visibility</p:attrName>
                                        </p:attrNameLst>
                                      </p:cBhvr>
                                      <p:to>
                                        <p:strVal val="visible"/>
                                      </p:to>
                                    </p:set>
                                    <p:anim calcmode="lin" valueType="num">
                                      <p:cBhvr additive="base">
                                        <p:cTn id="9" dur="500" fill="hold"/>
                                        <p:tgtEl>
                                          <p:spTgt spid="42"/>
                                        </p:tgtEl>
                                        <p:attrNameLst>
                                          <p:attrName>ppt_x</p:attrName>
                                        </p:attrNameLst>
                                      </p:cBhvr>
                                      <p:tavLst>
                                        <p:tav tm="0">
                                          <p:val>
                                            <p:strVal val="#ppt_x"/>
                                          </p:val>
                                        </p:tav>
                                        <p:tav tm="100000">
                                          <p:val>
                                            <p:strVal val="#ppt_x"/>
                                          </p:val>
                                        </p:tav>
                                      </p:tavLst>
                                    </p:anim>
                                    <p:anim calcmode="lin" valueType="num">
                                      <p:cBhvr additive="base">
                                        <p:cTn id="10"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grpId="0" nodeType="afterEffect">
                                  <p:stCondLst>
                                    <p:cond delay="0"/>
                                  </p:stCondLst>
                                  <p:childTnLst>
                                    <p:set>
                                      <p:cBhvr>
                                        <p:cTn id="17"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22" name="Rectangle 2"/>
          <p:cNvSpPr>
            <a:spLocks noGrp="1" noChangeArrowheads="1"/>
          </p:cNvSpPr>
          <p:nvPr>
            <p:ph type="title"/>
          </p:nvPr>
        </p:nvSpPr>
        <p:spPr>
          <a:xfrm>
            <a:off x="152400" y="304800"/>
            <a:ext cx="4648200" cy="685800"/>
          </a:xfrm>
        </p:spPr>
        <p:txBody>
          <a:bodyPr>
            <a:normAutofit fontScale="90000"/>
          </a:bodyPr>
          <a:lstStyle/>
          <a:p>
            <a:r>
              <a:rPr lang="en-US"/>
              <a:t> Linear Classifiers</a:t>
            </a:r>
          </a:p>
        </p:txBody>
      </p:sp>
      <p:sp>
        <p:nvSpPr>
          <p:cNvPr id="593930" name="Line 10"/>
          <p:cNvSpPr>
            <a:spLocks noChangeShapeType="1"/>
          </p:cNvSpPr>
          <p:nvPr/>
        </p:nvSpPr>
        <p:spPr bwMode="auto">
          <a:xfrm>
            <a:off x="2590800" y="2209800"/>
            <a:ext cx="0" cy="3505200"/>
          </a:xfrm>
          <a:prstGeom prst="line">
            <a:avLst/>
          </a:prstGeom>
          <a:noFill/>
          <a:ln w="381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he-IL"/>
          </a:p>
        </p:txBody>
      </p:sp>
      <p:sp>
        <p:nvSpPr>
          <p:cNvPr id="593931" name="Line 11"/>
          <p:cNvSpPr>
            <a:spLocks noChangeShapeType="1"/>
          </p:cNvSpPr>
          <p:nvPr/>
        </p:nvSpPr>
        <p:spPr bwMode="auto">
          <a:xfrm flipV="1">
            <a:off x="2438400" y="5562600"/>
            <a:ext cx="3657600" cy="0"/>
          </a:xfrm>
          <a:prstGeom prst="line">
            <a:avLst/>
          </a:prstGeom>
          <a:noFill/>
          <a:ln w="381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he-IL"/>
          </a:p>
        </p:txBody>
      </p:sp>
      <p:sp>
        <p:nvSpPr>
          <p:cNvPr id="593935" name="Oval 15"/>
          <p:cNvSpPr>
            <a:spLocks noChangeAspect="1" noChangeArrowheads="1"/>
          </p:cNvSpPr>
          <p:nvPr/>
        </p:nvSpPr>
        <p:spPr bwMode="auto">
          <a:xfrm>
            <a:off x="3717909" y="5032374"/>
            <a:ext cx="90488" cy="71429"/>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38" name="Oval 18"/>
          <p:cNvSpPr>
            <a:spLocks noChangeAspect="1" noChangeArrowheads="1"/>
          </p:cNvSpPr>
          <p:nvPr/>
        </p:nvSpPr>
        <p:spPr bwMode="auto">
          <a:xfrm>
            <a:off x="4340224" y="2814637"/>
            <a:ext cx="90488"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39" name="Oval 19"/>
          <p:cNvSpPr>
            <a:spLocks noChangeAspect="1" noChangeArrowheads="1"/>
          </p:cNvSpPr>
          <p:nvPr/>
        </p:nvSpPr>
        <p:spPr bwMode="auto">
          <a:xfrm>
            <a:off x="4403709" y="3635374"/>
            <a:ext cx="90488" cy="71429"/>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40" name="Oval 20"/>
          <p:cNvSpPr>
            <a:spLocks noChangeAspect="1" noChangeArrowheads="1"/>
          </p:cNvSpPr>
          <p:nvPr/>
        </p:nvSpPr>
        <p:spPr bwMode="auto">
          <a:xfrm>
            <a:off x="3409949" y="2663825"/>
            <a:ext cx="90488" cy="76200"/>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41" name="Oval 21"/>
          <p:cNvSpPr>
            <a:spLocks noChangeAspect="1" noChangeArrowheads="1"/>
          </p:cNvSpPr>
          <p:nvPr/>
        </p:nvSpPr>
        <p:spPr bwMode="auto">
          <a:xfrm>
            <a:off x="3886200" y="3733799"/>
            <a:ext cx="80963"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42" name="Oval 22"/>
          <p:cNvSpPr>
            <a:spLocks noChangeAspect="1" noChangeArrowheads="1"/>
          </p:cNvSpPr>
          <p:nvPr/>
        </p:nvSpPr>
        <p:spPr bwMode="auto">
          <a:xfrm>
            <a:off x="3047999" y="3124200"/>
            <a:ext cx="90488" cy="88107"/>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43" name="Oval 23"/>
          <p:cNvSpPr>
            <a:spLocks noChangeAspect="1" noChangeArrowheads="1"/>
          </p:cNvSpPr>
          <p:nvPr/>
        </p:nvSpPr>
        <p:spPr bwMode="auto">
          <a:xfrm>
            <a:off x="5105384" y="4114799"/>
            <a:ext cx="90488" cy="76201"/>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45" name="Oval 25"/>
          <p:cNvSpPr>
            <a:spLocks noChangeAspect="1" noChangeArrowheads="1"/>
          </p:cNvSpPr>
          <p:nvPr/>
        </p:nvSpPr>
        <p:spPr bwMode="auto">
          <a:xfrm rot="-1118274">
            <a:off x="3890881" y="4438474"/>
            <a:ext cx="80965" cy="71429"/>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46" name="Oval 26"/>
          <p:cNvSpPr>
            <a:spLocks noChangeAspect="1" noChangeArrowheads="1"/>
          </p:cNvSpPr>
          <p:nvPr/>
        </p:nvSpPr>
        <p:spPr bwMode="auto">
          <a:xfrm rot="-1118274">
            <a:off x="6007163" y="3223477"/>
            <a:ext cx="90488" cy="76201"/>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49" name="Oval 29"/>
          <p:cNvSpPr>
            <a:spLocks noChangeAspect="1" noChangeArrowheads="1"/>
          </p:cNvSpPr>
          <p:nvPr/>
        </p:nvSpPr>
        <p:spPr bwMode="auto">
          <a:xfrm rot="-1118274">
            <a:off x="5299138" y="4539515"/>
            <a:ext cx="90488" cy="76201"/>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50" name="Oval 30"/>
          <p:cNvSpPr>
            <a:spLocks noChangeAspect="1" noChangeArrowheads="1"/>
          </p:cNvSpPr>
          <p:nvPr/>
        </p:nvSpPr>
        <p:spPr bwMode="auto">
          <a:xfrm rot="-1118274">
            <a:off x="3127467" y="2661514"/>
            <a:ext cx="90488" cy="76200"/>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52" name="Oval 32"/>
          <p:cNvSpPr>
            <a:spLocks noChangeAspect="1" noChangeArrowheads="1"/>
          </p:cNvSpPr>
          <p:nvPr/>
        </p:nvSpPr>
        <p:spPr bwMode="auto">
          <a:xfrm rot="-1118274">
            <a:off x="4714938" y="3579077"/>
            <a:ext cx="90488" cy="76201"/>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54" name="Oval 34"/>
          <p:cNvSpPr>
            <a:spLocks noChangeAspect="1" noChangeArrowheads="1"/>
          </p:cNvSpPr>
          <p:nvPr/>
        </p:nvSpPr>
        <p:spPr bwMode="auto">
          <a:xfrm rot="-1118274">
            <a:off x="5870388" y="4490351"/>
            <a:ext cx="90488" cy="71429"/>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55" name="Oval 35"/>
          <p:cNvSpPr>
            <a:spLocks noChangeAspect="1" noChangeArrowheads="1"/>
          </p:cNvSpPr>
          <p:nvPr/>
        </p:nvSpPr>
        <p:spPr bwMode="auto">
          <a:xfrm rot="-1118274">
            <a:off x="3117688" y="3634693"/>
            <a:ext cx="90488"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58" name="Oval 38"/>
          <p:cNvSpPr>
            <a:spLocks noChangeAspect="1" noChangeArrowheads="1"/>
          </p:cNvSpPr>
          <p:nvPr/>
        </p:nvSpPr>
        <p:spPr bwMode="auto">
          <a:xfrm rot="5895381">
            <a:off x="3840179" y="3053876"/>
            <a:ext cx="71438"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59" name="Oval 39"/>
          <p:cNvSpPr>
            <a:spLocks noChangeAspect="1" noChangeArrowheads="1"/>
          </p:cNvSpPr>
          <p:nvPr/>
        </p:nvSpPr>
        <p:spPr bwMode="auto">
          <a:xfrm rot="5895381">
            <a:off x="4105430" y="5239214"/>
            <a:ext cx="83341" cy="90488"/>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62" name="Oval 42"/>
          <p:cNvSpPr>
            <a:spLocks noChangeAspect="1" noChangeArrowheads="1"/>
          </p:cNvSpPr>
          <p:nvPr/>
        </p:nvSpPr>
        <p:spPr bwMode="auto">
          <a:xfrm rot="5895381">
            <a:off x="3086134" y="4093460"/>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63" name="Oval 43"/>
          <p:cNvSpPr>
            <a:spLocks noChangeAspect="1" noChangeArrowheads="1"/>
          </p:cNvSpPr>
          <p:nvPr/>
        </p:nvSpPr>
        <p:spPr bwMode="auto">
          <a:xfrm rot="5895381">
            <a:off x="4316429" y="2390301"/>
            <a:ext cx="71438"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64" name="Oval 44"/>
          <p:cNvSpPr>
            <a:spLocks noChangeAspect="1" noChangeArrowheads="1"/>
          </p:cNvSpPr>
          <p:nvPr/>
        </p:nvSpPr>
        <p:spPr bwMode="auto">
          <a:xfrm rot="5895381">
            <a:off x="5272934" y="4141450"/>
            <a:ext cx="88101" cy="90488"/>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65" name="Oval 45"/>
          <p:cNvSpPr>
            <a:spLocks noChangeAspect="1" noChangeArrowheads="1"/>
          </p:cNvSpPr>
          <p:nvPr/>
        </p:nvSpPr>
        <p:spPr bwMode="auto">
          <a:xfrm rot="5895381">
            <a:off x="4343443" y="4076230"/>
            <a:ext cx="71429"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66" name="Oval 46"/>
          <p:cNvSpPr>
            <a:spLocks noChangeAspect="1" noChangeArrowheads="1"/>
          </p:cNvSpPr>
          <p:nvPr/>
        </p:nvSpPr>
        <p:spPr bwMode="auto">
          <a:xfrm rot="5895381">
            <a:off x="5592805" y="3361855"/>
            <a:ext cx="71429"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67" name="Oval 47"/>
          <p:cNvSpPr>
            <a:spLocks noChangeAspect="1" noChangeArrowheads="1"/>
          </p:cNvSpPr>
          <p:nvPr/>
        </p:nvSpPr>
        <p:spPr bwMode="auto">
          <a:xfrm rot="5895381">
            <a:off x="3059147" y="2340860"/>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68" name="Oval 48"/>
          <p:cNvSpPr>
            <a:spLocks noChangeAspect="1" noChangeArrowheads="1"/>
          </p:cNvSpPr>
          <p:nvPr/>
        </p:nvSpPr>
        <p:spPr bwMode="auto">
          <a:xfrm rot="5895381">
            <a:off x="5234030" y="3269780"/>
            <a:ext cx="71429"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70" name="Oval 50"/>
          <p:cNvSpPr>
            <a:spLocks noChangeAspect="1" noChangeArrowheads="1"/>
          </p:cNvSpPr>
          <p:nvPr/>
        </p:nvSpPr>
        <p:spPr bwMode="auto">
          <a:xfrm rot="5895381">
            <a:off x="5087182" y="4717919"/>
            <a:ext cx="88101"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71" name="Oval 51"/>
          <p:cNvSpPr>
            <a:spLocks noChangeAspect="1" noChangeArrowheads="1"/>
          </p:cNvSpPr>
          <p:nvPr/>
        </p:nvSpPr>
        <p:spPr bwMode="auto">
          <a:xfrm rot="4777107">
            <a:off x="3471184" y="3536648"/>
            <a:ext cx="88106"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72" name="Oval 52"/>
          <p:cNvSpPr>
            <a:spLocks noChangeAspect="1" noChangeArrowheads="1"/>
          </p:cNvSpPr>
          <p:nvPr/>
        </p:nvSpPr>
        <p:spPr bwMode="auto">
          <a:xfrm rot="4777107">
            <a:off x="4628338" y="5255277"/>
            <a:ext cx="71429"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73" name="Oval 53"/>
          <p:cNvSpPr>
            <a:spLocks noChangeAspect="1" noChangeArrowheads="1"/>
          </p:cNvSpPr>
          <p:nvPr/>
        </p:nvSpPr>
        <p:spPr bwMode="auto">
          <a:xfrm rot="4777107">
            <a:off x="4323538" y="4874277"/>
            <a:ext cx="71429"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75" name="Oval 55"/>
          <p:cNvSpPr>
            <a:spLocks noChangeAspect="1" noChangeArrowheads="1"/>
          </p:cNvSpPr>
          <p:nvPr/>
        </p:nvSpPr>
        <p:spPr bwMode="auto">
          <a:xfrm rot="4777107">
            <a:off x="2791708" y="3739562"/>
            <a:ext cx="88107"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76" name="Oval 56"/>
          <p:cNvSpPr>
            <a:spLocks noChangeAspect="1" noChangeArrowheads="1"/>
          </p:cNvSpPr>
          <p:nvPr/>
        </p:nvSpPr>
        <p:spPr bwMode="auto">
          <a:xfrm rot="4777107">
            <a:off x="3689478" y="2777967"/>
            <a:ext cx="76200"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78" name="Oval 58"/>
          <p:cNvSpPr>
            <a:spLocks noChangeAspect="1" noChangeArrowheads="1"/>
          </p:cNvSpPr>
          <p:nvPr/>
        </p:nvSpPr>
        <p:spPr bwMode="auto">
          <a:xfrm rot="4777107">
            <a:off x="4330881" y="4364155"/>
            <a:ext cx="76201" cy="90488"/>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82" name="Oval 62"/>
          <p:cNvSpPr>
            <a:spLocks noChangeAspect="1" noChangeArrowheads="1"/>
          </p:cNvSpPr>
          <p:nvPr/>
        </p:nvSpPr>
        <p:spPr bwMode="auto">
          <a:xfrm rot="4777107">
            <a:off x="3911589" y="5050339"/>
            <a:ext cx="83341" cy="90488"/>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83" name="Oval 63"/>
          <p:cNvSpPr>
            <a:spLocks noChangeAspect="1" noChangeArrowheads="1"/>
          </p:cNvSpPr>
          <p:nvPr/>
        </p:nvSpPr>
        <p:spPr bwMode="auto">
          <a:xfrm rot="4777107">
            <a:off x="5278618" y="4756268"/>
            <a:ext cx="76201" cy="90488"/>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91" name="Text Box 71"/>
          <p:cNvSpPr txBox="1">
            <a:spLocks noChangeArrowheads="1"/>
          </p:cNvSpPr>
          <p:nvPr/>
        </p:nvSpPr>
        <p:spPr bwMode="auto">
          <a:xfrm>
            <a:off x="6248400" y="3200400"/>
            <a:ext cx="2438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he-IL"/>
          </a:p>
        </p:txBody>
      </p:sp>
      <p:sp>
        <p:nvSpPr>
          <p:cNvPr id="593992" name="Text Box 72"/>
          <p:cNvSpPr txBox="1">
            <a:spLocks noChangeArrowheads="1"/>
          </p:cNvSpPr>
          <p:nvPr/>
        </p:nvSpPr>
        <p:spPr bwMode="auto">
          <a:xfrm>
            <a:off x="6400800" y="3352800"/>
            <a:ext cx="22098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dirty="0"/>
              <a:t>How would you classify this data?</a:t>
            </a:r>
          </a:p>
        </p:txBody>
      </p:sp>
      <p:sp>
        <p:nvSpPr>
          <p:cNvPr id="39" name="Line 50"/>
          <p:cNvSpPr>
            <a:spLocks noChangeShapeType="1"/>
          </p:cNvSpPr>
          <p:nvPr/>
        </p:nvSpPr>
        <p:spPr bwMode="auto">
          <a:xfrm flipV="1">
            <a:off x="2590800" y="2209800"/>
            <a:ext cx="3124200" cy="30480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he-IL"/>
          </a:p>
        </p:txBody>
      </p:sp>
      <p:sp>
        <p:nvSpPr>
          <p:cNvPr id="40" name="TextBox 39"/>
          <p:cNvSpPr txBox="1"/>
          <p:nvPr/>
        </p:nvSpPr>
        <p:spPr>
          <a:xfrm>
            <a:off x="2963913" y="5714092"/>
            <a:ext cx="2616199" cy="523220"/>
          </a:xfrm>
          <a:prstGeom prst="rect">
            <a:avLst/>
          </a:prstGeom>
          <a:noFill/>
        </p:spPr>
        <p:txBody>
          <a:bodyPr wrap="square" rtlCol="1">
            <a:spAutoFit/>
          </a:bodyPr>
          <a:lstStyle/>
          <a:p>
            <a:r>
              <a:rPr lang="en-US" sz="2800" dirty="0" smtClean="0"/>
              <a:t>New Recipients</a:t>
            </a:r>
            <a:endParaRPr lang="he-IL" sz="2800" dirty="0"/>
          </a:p>
        </p:txBody>
      </p:sp>
      <p:sp>
        <p:nvSpPr>
          <p:cNvPr id="41" name="TextBox 40"/>
          <p:cNvSpPr txBox="1"/>
          <p:nvPr/>
        </p:nvSpPr>
        <p:spPr>
          <a:xfrm rot="16200000">
            <a:off x="994450" y="3955906"/>
            <a:ext cx="2616199" cy="523220"/>
          </a:xfrm>
          <a:prstGeom prst="rect">
            <a:avLst/>
          </a:prstGeom>
          <a:noFill/>
        </p:spPr>
        <p:txBody>
          <a:bodyPr wrap="square" rtlCol="1">
            <a:spAutoFit/>
          </a:bodyPr>
          <a:lstStyle/>
          <a:p>
            <a:r>
              <a:rPr lang="en-US" sz="2800" dirty="0" smtClean="0"/>
              <a:t>Email Length</a:t>
            </a:r>
            <a:endParaRPr lang="he-IL" sz="2800" dirty="0"/>
          </a:p>
        </p:txBody>
      </p:sp>
    </p:spTree>
    <p:extLst>
      <p:ext uri="{BB962C8B-B14F-4D97-AF65-F5344CB8AC3E}">
        <p14:creationId xmlns:p14="http://schemas.microsoft.com/office/powerpoint/2010/main" val="3569707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22" name="Rectangle 2"/>
          <p:cNvSpPr>
            <a:spLocks noGrp="1" noChangeArrowheads="1"/>
          </p:cNvSpPr>
          <p:nvPr>
            <p:ph type="title"/>
          </p:nvPr>
        </p:nvSpPr>
        <p:spPr>
          <a:xfrm>
            <a:off x="152400" y="304800"/>
            <a:ext cx="4648200" cy="685800"/>
          </a:xfrm>
        </p:spPr>
        <p:txBody>
          <a:bodyPr>
            <a:normAutofit fontScale="90000"/>
          </a:bodyPr>
          <a:lstStyle/>
          <a:p>
            <a:r>
              <a:rPr lang="en-US"/>
              <a:t> Linear Classifiers</a:t>
            </a:r>
          </a:p>
        </p:txBody>
      </p:sp>
      <p:sp>
        <p:nvSpPr>
          <p:cNvPr id="593930" name="Line 10"/>
          <p:cNvSpPr>
            <a:spLocks noChangeShapeType="1"/>
          </p:cNvSpPr>
          <p:nvPr/>
        </p:nvSpPr>
        <p:spPr bwMode="auto">
          <a:xfrm>
            <a:off x="2590800" y="2209800"/>
            <a:ext cx="0" cy="3505200"/>
          </a:xfrm>
          <a:prstGeom prst="line">
            <a:avLst/>
          </a:prstGeom>
          <a:noFill/>
          <a:ln w="381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he-IL"/>
          </a:p>
        </p:txBody>
      </p:sp>
      <p:sp>
        <p:nvSpPr>
          <p:cNvPr id="593931" name="Line 11"/>
          <p:cNvSpPr>
            <a:spLocks noChangeShapeType="1"/>
          </p:cNvSpPr>
          <p:nvPr/>
        </p:nvSpPr>
        <p:spPr bwMode="auto">
          <a:xfrm flipV="1">
            <a:off x="2438400" y="5562600"/>
            <a:ext cx="3657600" cy="0"/>
          </a:xfrm>
          <a:prstGeom prst="line">
            <a:avLst/>
          </a:prstGeom>
          <a:noFill/>
          <a:ln w="381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he-IL"/>
          </a:p>
        </p:txBody>
      </p:sp>
      <p:sp>
        <p:nvSpPr>
          <p:cNvPr id="593935" name="Oval 15"/>
          <p:cNvSpPr>
            <a:spLocks noChangeAspect="1" noChangeArrowheads="1"/>
          </p:cNvSpPr>
          <p:nvPr/>
        </p:nvSpPr>
        <p:spPr bwMode="auto">
          <a:xfrm>
            <a:off x="3717909" y="5032374"/>
            <a:ext cx="90488" cy="71429"/>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38" name="Oval 18"/>
          <p:cNvSpPr>
            <a:spLocks noChangeAspect="1" noChangeArrowheads="1"/>
          </p:cNvSpPr>
          <p:nvPr/>
        </p:nvSpPr>
        <p:spPr bwMode="auto">
          <a:xfrm>
            <a:off x="4340224" y="2814637"/>
            <a:ext cx="90488"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39" name="Oval 19"/>
          <p:cNvSpPr>
            <a:spLocks noChangeAspect="1" noChangeArrowheads="1"/>
          </p:cNvSpPr>
          <p:nvPr/>
        </p:nvSpPr>
        <p:spPr bwMode="auto">
          <a:xfrm>
            <a:off x="4403709" y="3635374"/>
            <a:ext cx="90488" cy="71429"/>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40" name="Oval 20"/>
          <p:cNvSpPr>
            <a:spLocks noChangeAspect="1" noChangeArrowheads="1"/>
          </p:cNvSpPr>
          <p:nvPr/>
        </p:nvSpPr>
        <p:spPr bwMode="auto">
          <a:xfrm>
            <a:off x="3409949" y="2663825"/>
            <a:ext cx="90488" cy="76200"/>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41" name="Oval 21"/>
          <p:cNvSpPr>
            <a:spLocks noChangeAspect="1" noChangeArrowheads="1"/>
          </p:cNvSpPr>
          <p:nvPr/>
        </p:nvSpPr>
        <p:spPr bwMode="auto">
          <a:xfrm>
            <a:off x="3886200" y="3733799"/>
            <a:ext cx="80963"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42" name="Oval 22"/>
          <p:cNvSpPr>
            <a:spLocks noChangeAspect="1" noChangeArrowheads="1"/>
          </p:cNvSpPr>
          <p:nvPr/>
        </p:nvSpPr>
        <p:spPr bwMode="auto">
          <a:xfrm>
            <a:off x="3047999" y="3124200"/>
            <a:ext cx="90488" cy="88107"/>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43" name="Oval 23"/>
          <p:cNvSpPr>
            <a:spLocks noChangeAspect="1" noChangeArrowheads="1"/>
          </p:cNvSpPr>
          <p:nvPr/>
        </p:nvSpPr>
        <p:spPr bwMode="auto">
          <a:xfrm>
            <a:off x="5105384" y="4114799"/>
            <a:ext cx="90488" cy="76201"/>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45" name="Oval 25"/>
          <p:cNvSpPr>
            <a:spLocks noChangeAspect="1" noChangeArrowheads="1"/>
          </p:cNvSpPr>
          <p:nvPr/>
        </p:nvSpPr>
        <p:spPr bwMode="auto">
          <a:xfrm rot="-1118274">
            <a:off x="3890881" y="4438474"/>
            <a:ext cx="80965" cy="71429"/>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46" name="Oval 26"/>
          <p:cNvSpPr>
            <a:spLocks noChangeAspect="1" noChangeArrowheads="1"/>
          </p:cNvSpPr>
          <p:nvPr/>
        </p:nvSpPr>
        <p:spPr bwMode="auto">
          <a:xfrm rot="-1118274">
            <a:off x="6007163" y="3223477"/>
            <a:ext cx="90488" cy="76201"/>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49" name="Oval 29"/>
          <p:cNvSpPr>
            <a:spLocks noChangeAspect="1" noChangeArrowheads="1"/>
          </p:cNvSpPr>
          <p:nvPr/>
        </p:nvSpPr>
        <p:spPr bwMode="auto">
          <a:xfrm rot="-1118274">
            <a:off x="5299138" y="4539515"/>
            <a:ext cx="90488" cy="76201"/>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50" name="Oval 30"/>
          <p:cNvSpPr>
            <a:spLocks noChangeAspect="1" noChangeArrowheads="1"/>
          </p:cNvSpPr>
          <p:nvPr/>
        </p:nvSpPr>
        <p:spPr bwMode="auto">
          <a:xfrm rot="-1118274">
            <a:off x="3127467" y="2661514"/>
            <a:ext cx="90488" cy="76200"/>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52" name="Oval 32"/>
          <p:cNvSpPr>
            <a:spLocks noChangeAspect="1" noChangeArrowheads="1"/>
          </p:cNvSpPr>
          <p:nvPr/>
        </p:nvSpPr>
        <p:spPr bwMode="auto">
          <a:xfrm rot="-1118274">
            <a:off x="4714938" y="3579077"/>
            <a:ext cx="90488" cy="76201"/>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54" name="Oval 34"/>
          <p:cNvSpPr>
            <a:spLocks noChangeAspect="1" noChangeArrowheads="1"/>
          </p:cNvSpPr>
          <p:nvPr/>
        </p:nvSpPr>
        <p:spPr bwMode="auto">
          <a:xfrm rot="-1118274">
            <a:off x="5870388" y="4490351"/>
            <a:ext cx="90488" cy="71429"/>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55" name="Oval 35"/>
          <p:cNvSpPr>
            <a:spLocks noChangeAspect="1" noChangeArrowheads="1"/>
          </p:cNvSpPr>
          <p:nvPr/>
        </p:nvSpPr>
        <p:spPr bwMode="auto">
          <a:xfrm rot="-1118274">
            <a:off x="3117688" y="3634693"/>
            <a:ext cx="90488"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58" name="Oval 38"/>
          <p:cNvSpPr>
            <a:spLocks noChangeAspect="1" noChangeArrowheads="1"/>
          </p:cNvSpPr>
          <p:nvPr/>
        </p:nvSpPr>
        <p:spPr bwMode="auto">
          <a:xfrm rot="5895381">
            <a:off x="3840179" y="3053876"/>
            <a:ext cx="71438"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59" name="Oval 39"/>
          <p:cNvSpPr>
            <a:spLocks noChangeAspect="1" noChangeArrowheads="1"/>
          </p:cNvSpPr>
          <p:nvPr/>
        </p:nvSpPr>
        <p:spPr bwMode="auto">
          <a:xfrm rot="5895381">
            <a:off x="4105430" y="5239214"/>
            <a:ext cx="83341" cy="90488"/>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62" name="Oval 42"/>
          <p:cNvSpPr>
            <a:spLocks noChangeAspect="1" noChangeArrowheads="1"/>
          </p:cNvSpPr>
          <p:nvPr/>
        </p:nvSpPr>
        <p:spPr bwMode="auto">
          <a:xfrm rot="5895381">
            <a:off x="3086134" y="4093460"/>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63" name="Oval 43"/>
          <p:cNvSpPr>
            <a:spLocks noChangeAspect="1" noChangeArrowheads="1"/>
          </p:cNvSpPr>
          <p:nvPr/>
        </p:nvSpPr>
        <p:spPr bwMode="auto">
          <a:xfrm rot="5895381">
            <a:off x="4316429" y="2390301"/>
            <a:ext cx="71438"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64" name="Oval 44"/>
          <p:cNvSpPr>
            <a:spLocks noChangeAspect="1" noChangeArrowheads="1"/>
          </p:cNvSpPr>
          <p:nvPr/>
        </p:nvSpPr>
        <p:spPr bwMode="auto">
          <a:xfrm rot="5895381">
            <a:off x="5272934" y="4141450"/>
            <a:ext cx="88101" cy="90488"/>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65" name="Oval 45"/>
          <p:cNvSpPr>
            <a:spLocks noChangeAspect="1" noChangeArrowheads="1"/>
          </p:cNvSpPr>
          <p:nvPr/>
        </p:nvSpPr>
        <p:spPr bwMode="auto">
          <a:xfrm rot="5895381">
            <a:off x="4343443" y="4076230"/>
            <a:ext cx="71429"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66" name="Oval 46"/>
          <p:cNvSpPr>
            <a:spLocks noChangeAspect="1" noChangeArrowheads="1"/>
          </p:cNvSpPr>
          <p:nvPr/>
        </p:nvSpPr>
        <p:spPr bwMode="auto">
          <a:xfrm rot="5895381">
            <a:off x="5592805" y="3361855"/>
            <a:ext cx="71429"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67" name="Oval 47"/>
          <p:cNvSpPr>
            <a:spLocks noChangeAspect="1" noChangeArrowheads="1"/>
          </p:cNvSpPr>
          <p:nvPr/>
        </p:nvSpPr>
        <p:spPr bwMode="auto">
          <a:xfrm rot="5895381">
            <a:off x="3059147" y="2340860"/>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68" name="Oval 48"/>
          <p:cNvSpPr>
            <a:spLocks noChangeAspect="1" noChangeArrowheads="1"/>
          </p:cNvSpPr>
          <p:nvPr/>
        </p:nvSpPr>
        <p:spPr bwMode="auto">
          <a:xfrm rot="5895381">
            <a:off x="5234030" y="3269780"/>
            <a:ext cx="71429"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70" name="Oval 50"/>
          <p:cNvSpPr>
            <a:spLocks noChangeAspect="1" noChangeArrowheads="1"/>
          </p:cNvSpPr>
          <p:nvPr/>
        </p:nvSpPr>
        <p:spPr bwMode="auto">
          <a:xfrm rot="5895381">
            <a:off x="5087182" y="4717919"/>
            <a:ext cx="88101"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71" name="Oval 51"/>
          <p:cNvSpPr>
            <a:spLocks noChangeAspect="1" noChangeArrowheads="1"/>
          </p:cNvSpPr>
          <p:nvPr/>
        </p:nvSpPr>
        <p:spPr bwMode="auto">
          <a:xfrm rot="4777107">
            <a:off x="3471184" y="3536648"/>
            <a:ext cx="88106"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72" name="Oval 52"/>
          <p:cNvSpPr>
            <a:spLocks noChangeAspect="1" noChangeArrowheads="1"/>
          </p:cNvSpPr>
          <p:nvPr/>
        </p:nvSpPr>
        <p:spPr bwMode="auto">
          <a:xfrm rot="4777107">
            <a:off x="4628338" y="5255277"/>
            <a:ext cx="71429"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73" name="Oval 53"/>
          <p:cNvSpPr>
            <a:spLocks noChangeAspect="1" noChangeArrowheads="1"/>
          </p:cNvSpPr>
          <p:nvPr/>
        </p:nvSpPr>
        <p:spPr bwMode="auto">
          <a:xfrm rot="4777107">
            <a:off x="4323538" y="4874277"/>
            <a:ext cx="71429"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75" name="Oval 55"/>
          <p:cNvSpPr>
            <a:spLocks noChangeAspect="1" noChangeArrowheads="1"/>
          </p:cNvSpPr>
          <p:nvPr/>
        </p:nvSpPr>
        <p:spPr bwMode="auto">
          <a:xfrm rot="4777107">
            <a:off x="2791708" y="3739562"/>
            <a:ext cx="88107"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76" name="Oval 56"/>
          <p:cNvSpPr>
            <a:spLocks noChangeAspect="1" noChangeArrowheads="1"/>
          </p:cNvSpPr>
          <p:nvPr/>
        </p:nvSpPr>
        <p:spPr bwMode="auto">
          <a:xfrm rot="4777107">
            <a:off x="3689478" y="2777967"/>
            <a:ext cx="76200"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78" name="Oval 58"/>
          <p:cNvSpPr>
            <a:spLocks noChangeAspect="1" noChangeArrowheads="1"/>
          </p:cNvSpPr>
          <p:nvPr/>
        </p:nvSpPr>
        <p:spPr bwMode="auto">
          <a:xfrm rot="4777107">
            <a:off x="4330881" y="4364155"/>
            <a:ext cx="76201" cy="90488"/>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82" name="Oval 62"/>
          <p:cNvSpPr>
            <a:spLocks noChangeAspect="1" noChangeArrowheads="1"/>
          </p:cNvSpPr>
          <p:nvPr/>
        </p:nvSpPr>
        <p:spPr bwMode="auto">
          <a:xfrm rot="4777107">
            <a:off x="3911589" y="5050339"/>
            <a:ext cx="83341" cy="90488"/>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83" name="Oval 63"/>
          <p:cNvSpPr>
            <a:spLocks noChangeAspect="1" noChangeArrowheads="1"/>
          </p:cNvSpPr>
          <p:nvPr/>
        </p:nvSpPr>
        <p:spPr bwMode="auto">
          <a:xfrm rot="4777107">
            <a:off x="5278618" y="4756268"/>
            <a:ext cx="76201" cy="90488"/>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91" name="Text Box 71"/>
          <p:cNvSpPr txBox="1">
            <a:spLocks noChangeArrowheads="1"/>
          </p:cNvSpPr>
          <p:nvPr/>
        </p:nvSpPr>
        <p:spPr bwMode="auto">
          <a:xfrm>
            <a:off x="6248400" y="3200400"/>
            <a:ext cx="2438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he-IL"/>
          </a:p>
        </p:txBody>
      </p:sp>
      <p:sp>
        <p:nvSpPr>
          <p:cNvPr id="593992" name="Text Box 72"/>
          <p:cNvSpPr txBox="1">
            <a:spLocks noChangeArrowheads="1"/>
          </p:cNvSpPr>
          <p:nvPr/>
        </p:nvSpPr>
        <p:spPr bwMode="auto">
          <a:xfrm>
            <a:off x="6400800" y="3352800"/>
            <a:ext cx="22098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dirty="0"/>
              <a:t>How would you classify this data?</a:t>
            </a:r>
          </a:p>
        </p:txBody>
      </p:sp>
      <p:sp>
        <p:nvSpPr>
          <p:cNvPr id="39" name="Line 50"/>
          <p:cNvSpPr>
            <a:spLocks noChangeShapeType="1"/>
          </p:cNvSpPr>
          <p:nvPr/>
        </p:nvSpPr>
        <p:spPr bwMode="auto">
          <a:xfrm flipV="1">
            <a:off x="2286000" y="2362200"/>
            <a:ext cx="4038600" cy="25908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he-IL"/>
          </a:p>
        </p:txBody>
      </p:sp>
      <p:sp>
        <p:nvSpPr>
          <p:cNvPr id="40" name="TextBox 39"/>
          <p:cNvSpPr txBox="1"/>
          <p:nvPr/>
        </p:nvSpPr>
        <p:spPr>
          <a:xfrm>
            <a:off x="2963913" y="5714092"/>
            <a:ext cx="2616199" cy="523220"/>
          </a:xfrm>
          <a:prstGeom prst="rect">
            <a:avLst/>
          </a:prstGeom>
          <a:noFill/>
        </p:spPr>
        <p:txBody>
          <a:bodyPr wrap="square" rtlCol="1">
            <a:spAutoFit/>
          </a:bodyPr>
          <a:lstStyle/>
          <a:p>
            <a:r>
              <a:rPr lang="en-US" sz="2800" dirty="0" smtClean="0"/>
              <a:t>New Recipients</a:t>
            </a:r>
            <a:endParaRPr lang="he-IL" sz="2800" dirty="0"/>
          </a:p>
        </p:txBody>
      </p:sp>
      <p:sp>
        <p:nvSpPr>
          <p:cNvPr id="41" name="TextBox 40"/>
          <p:cNvSpPr txBox="1"/>
          <p:nvPr/>
        </p:nvSpPr>
        <p:spPr>
          <a:xfrm rot="16200000">
            <a:off x="994450" y="3955906"/>
            <a:ext cx="2616199" cy="523220"/>
          </a:xfrm>
          <a:prstGeom prst="rect">
            <a:avLst/>
          </a:prstGeom>
          <a:noFill/>
        </p:spPr>
        <p:txBody>
          <a:bodyPr wrap="square" rtlCol="1">
            <a:spAutoFit/>
          </a:bodyPr>
          <a:lstStyle/>
          <a:p>
            <a:r>
              <a:rPr lang="en-US" sz="2800" dirty="0" smtClean="0"/>
              <a:t>Email Length</a:t>
            </a:r>
            <a:endParaRPr lang="he-IL" sz="2800" dirty="0"/>
          </a:p>
        </p:txBody>
      </p:sp>
    </p:spTree>
    <p:extLst>
      <p:ext uri="{BB962C8B-B14F-4D97-AF65-F5344CB8AC3E}">
        <p14:creationId xmlns:p14="http://schemas.microsoft.com/office/powerpoint/2010/main" val="12182550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22" name="Rectangle 2"/>
          <p:cNvSpPr>
            <a:spLocks noGrp="1" noChangeArrowheads="1"/>
          </p:cNvSpPr>
          <p:nvPr>
            <p:ph type="title"/>
          </p:nvPr>
        </p:nvSpPr>
        <p:spPr>
          <a:xfrm>
            <a:off x="152400" y="304800"/>
            <a:ext cx="4648200" cy="685800"/>
          </a:xfrm>
        </p:spPr>
        <p:txBody>
          <a:bodyPr>
            <a:normAutofit fontScale="90000"/>
          </a:bodyPr>
          <a:lstStyle/>
          <a:p>
            <a:r>
              <a:rPr lang="en-US"/>
              <a:t> Linear Classifiers</a:t>
            </a:r>
          </a:p>
        </p:txBody>
      </p:sp>
      <p:sp>
        <p:nvSpPr>
          <p:cNvPr id="593930" name="Line 10"/>
          <p:cNvSpPr>
            <a:spLocks noChangeShapeType="1"/>
          </p:cNvSpPr>
          <p:nvPr/>
        </p:nvSpPr>
        <p:spPr bwMode="auto">
          <a:xfrm>
            <a:off x="2590800" y="2209800"/>
            <a:ext cx="0" cy="3505200"/>
          </a:xfrm>
          <a:prstGeom prst="line">
            <a:avLst/>
          </a:prstGeom>
          <a:noFill/>
          <a:ln w="381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he-IL"/>
          </a:p>
        </p:txBody>
      </p:sp>
      <p:sp>
        <p:nvSpPr>
          <p:cNvPr id="593931" name="Line 11"/>
          <p:cNvSpPr>
            <a:spLocks noChangeShapeType="1"/>
          </p:cNvSpPr>
          <p:nvPr/>
        </p:nvSpPr>
        <p:spPr bwMode="auto">
          <a:xfrm flipV="1">
            <a:off x="2438400" y="5562600"/>
            <a:ext cx="3657600" cy="0"/>
          </a:xfrm>
          <a:prstGeom prst="line">
            <a:avLst/>
          </a:prstGeom>
          <a:noFill/>
          <a:ln w="381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he-IL"/>
          </a:p>
        </p:txBody>
      </p:sp>
      <p:sp>
        <p:nvSpPr>
          <p:cNvPr id="593935" name="Oval 15"/>
          <p:cNvSpPr>
            <a:spLocks noChangeAspect="1" noChangeArrowheads="1"/>
          </p:cNvSpPr>
          <p:nvPr/>
        </p:nvSpPr>
        <p:spPr bwMode="auto">
          <a:xfrm>
            <a:off x="3717909" y="5032374"/>
            <a:ext cx="90488" cy="71429"/>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38" name="Oval 18"/>
          <p:cNvSpPr>
            <a:spLocks noChangeAspect="1" noChangeArrowheads="1"/>
          </p:cNvSpPr>
          <p:nvPr/>
        </p:nvSpPr>
        <p:spPr bwMode="auto">
          <a:xfrm>
            <a:off x="4340224" y="2814637"/>
            <a:ext cx="90488"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39" name="Oval 19"/>
          <p:cNvSpPr>
            <a:spLocks noChangeAspect="1" noChangeArrowheads="1"/>
          </p:cNvSpPr>
          <p:nvPr/>
        </p:nvSpPr>
        <p:spPr bwMode="auto">
          <a:xfrm>
            <a:off x="4403709" y="3635374"/>
            <a:ext cx="90488" cy="71429"/>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40" name="Oval 20"/>
          <p:cNvSpPr>
            <a:spLocks noChangeAspect="1" noChangeArrowheads="1"/>
          </p:cNvSpPr>
          <p:nvPr/>
        </p:nvSpPr>
        <p:spPr bwMode="auto">
          <a:xfrm>
            <a:off x="3409949" y="2663825"/>
            <a:ext cx="90488" cy="76200"/>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41" name="Oval 21"/>
          <p:cNvSpPr>
            <a:spLocks noChangeAspect="1" noChangeArrowheads="1"/>
          </p:cNvSpPr>
          <p:nvPr/>
        </p:nvSpPr>
        <p:spPr bwMode="auto">
          <a:xfrm>
            <a:off x="3886200" y="3733799"/>
            <a:ext cx="80963"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42" name="Oval 22"/>
          <p:cNvSpPr>
            <a:spLocks noChangeAspect="1" noChangeArrowheads="1"/>
          </p:cNvSpPr>
          <p:nvPr/>
        </p:nvSpPr>
        <p:spPr bwMode="auto">
          <a:xfrm>
            <a:off x="3047999" y="3124200"/>
            <a:ext cx="90488" cy="88107"/>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43" name="Oval 23"/>
          <p:cNvSpPr>
            <a:spLocks noChangeAspect="1" noChangeArrowheads="1"/>
          </p:cNvSpPr>
          <p:nvPr/>
        </p:nvSpPr>
        <p:spPr bwMode="auto">
          <a:xfrm>
            <a:off x="5105384" y="4114799"/>
            <a:ext cx="90488" cy="76201"/>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45" name="Oval 25"/>
          <p:cNvSpPr>
            <a:spLocks noChangeAspect="1" noChangeArrowheads="1"/>
          </p:cNvSpPr>
          <p:nvPr/>
        </p:nvSpPr>
        <p:spPr bwMode="auto">
          <a:xfrm rot="-1118274">
            <a:off x="3890881" y="4438474"/>
            <a:ext cx="80965" cy="71429"/>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46" name="Oval 26"/>
          <p:cNvSpPr>
            <a:spLocks noChangeAspect="1" noChangeArrowheads="1"/>
          </p:cNvSpPr>
          <p:nvPr/>
        </p:nvSpPr>
        <p:spPr bwMode="auto">
          <a:xfrm rot="-1118274">
            <a:off x="6007163" y="3223477"/>
            <a:ext cx="90488" cy="76201"/>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49" name="Oval 29"/>
          <p:cNvSpPr>
            <a:spLocks noChangeAspect="1" noChangeArrowheads="1"/>
          </p:cNvSpPr>
          <p:nvPr/>
        </p:nvSpPr>
        <p:spPr bwMode="auto">
          <a:xfrm rot="-1118274">
            <a:off x="5299138" y="4539515"/>
            <a:ext cx="90488" cy="76201"/>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50" name="Oval 30"/>
          <p:cNvSpPr>
            <a:spLocks noChangeAspect="1" noChangeArrowheads="1"/>
          </p:cNvSpPr>
          <p:nvPr/>
        </p:nvSpPr>
        <p:spPr bwMode="auto">
          <a:xfrm rot="-1118274">
            <a:off x="3127467" y="2661514"/>
            <a:ext cx="90488" cy="76200"/>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52" name="Oval 32"/>
          <p:cNvSpPr>
            <a:spLocks noChangeAspect="1" noChangeArrowheads="1"/>
          </p:cNvSpPr>
          <p:nvPr/>
        </p:nvSpPr>
        <p:spPr bwMode="auto">
          <a:xfrm rot="-1118274">
            <a:off x="4714938" y="3579077"/>
            <a:ext cx="90488" cy="76201"/>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54" name="Oval 34"/>
          <p:cNvSpPr>
            <a:spLocks noChangeAspect="1" noChangeArrowheads="1"/>
          </p:cNvSpPr>
          <p:nvPr/>
        </p:nvSpPr>
        <p:spPr bwMode="auto">
          <a:xfrm rot="-1118274">
            <a:off x="5870388" y="4490351"/>
            <a:ext cx="90488" cy="71429"/>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55" name="Oval 35"/>
          <p:cNvSpPr>
            <a:spLocks noChangeAspect="1" noChangeArrowheads="1"/>
          </p:cNvSpPr>
          <p:nvPr/>
        </p:nvSpPr>
        <p:spPr bwMode="auto">
          <a:xfrm rot="-1118274">
            <a:off x="3117688" y="3634693"/>
            <a:ext cx="90488"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58" name="Oval 38"/>
          <p:cNvSpPr>
            <a:spLocks noChangeAspect="1" noChangeArrowheads="1"/>
          </p:cNvSpPr>
          <p:nvPr/>
        </p:nvSpPr>
        <p:spPr bwMode="auto">
          <a:xfrm rot="5895381">
            <a:off x="3840179" y="3053876"/>
            <a:ext cx="71438"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59" name="Oval 39"/>
          <p:cNvSpPr>
            <a:spLocks noChangeAspect="1" noChangeArrowheads="1"/>
          </p:cNvSpPr>
          <p:nvPr/>
        </p:nvSpPr>
        <p:spPr bwMode="auto">
          <a:xfrm rot="5895381">
            <a:off x="4105430" y="5239214"/>
            <a:ext cx="83341" cy="90488"/>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62" name="Oval 42"/>
          <p:cNvSpPr>
            <a:spLocks noChangeAspect="1" noChangeArrowheads="1"/>
          </p:cNvSpPr>
          <p:nvPr/>
        </p:nvSpPr>
        <p:spPr bwMode="auto">
          <a:xfrm rot="5895381">
            <a:off x="3086134" y="4093460"/>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63" name="Oval 43"/>
          <p:cNvSpPr>
            <a:spLocks noChangeAspect="1" noChangeArrowheads="1"/>
          </p:cNvSpPr>
          <p:nvPr/>
        </p:nvSpPr>
        <p:spPr bwMode="auto">
          <a:xfrm rot="5895381">
            <a:off x="4316429" y="2390301"/>
            <a:ext cx="71438"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64" name="Oval 44"/>
          <p:cNvSpPr>
            <a:spLocks noChangeAspect="1" noChangeArrowheads="1"/>
          </p:cNvSpPr>
          <p:nvPr/>
        </p:nvSpPr>
        <p:spPr bwMode="auto">
          <a:xfrm rot="5895381">
            <a:off x="5272934" y="4141450"/>
            <a:ext cx="88101" cy="90488"/>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65" name="Oval 45"/>
          <p:cNvSpPr>
            <a:spLocks noChangeAspect="1" noChangeArrowheads="1"/>
          </p:cNvSpPr>
          <p:nvPr/>
        </p:nvSpPr>
        <p:spPr bwMode="auto">
          <a:xfrm rot="5895381">
            <a:off x="4343443" y="4076230"/>
            <a:ext cx="71429"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66" name="Oval 46"/>
          <p:cNvSpPr>
            <a:spLocks noChangeAspect="1" noChangeArrowheads="1"/>
          </p:cNvSpPr>
          <p:nvPr/>
        </p:nvSpPr>
        <p:spPr bwMode="auto">
          <a:xfrm rot="5895381">
            <a:off x="5592805" y="3361855"/>
            <a:ext cx="71429"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67" name="Oval 47"/>
          <p:cNvSpPr>
            <a:spLocks noChangeAspect="1" noChangeArrowheads="1"/>
          </p:cNvSpPr>
          <p:nvPr/>
        </p:nvSpPr>
        <p:spPr bwMode="auto">
          <a:xfrm rot="5895381">
            <a:off x="3059147" y="2340860"/>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68" name="Oval 48"/>
          <p:cNvSpPr>
            <a:spLocks noChangeAspect="1" noChangeArrowheads="1"/>
          </p:cNvSpPr>
          <p:nvPr/>
        </p:nvSpPr>
        <p:spPr bwMode="auto">
          <a:xfrm rot="5895381">
            <a:off x="5234030" y="3269780"/>
            <a:ext cx="71429"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70" name="Oval 50"/>
          <p:cNvSpPr>
            <a:spLocks noChangeAspect="1" noChangeArrowheads="1"/>
          </p:cNvSpPr>
          <p:nvPr/>
        </p:nvSpPr>
        <p:spPr bwMode="auto">
          <a:xfrm rot="5895381">
            <a:off x="5087182" y="4717919"/>
            <a:ext cx="88101"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71" name="Oval 51"/>
          <p:cNvSpPr>
            <a:spLocks noChangeAspect="1" noChangeArrowheads="1"/>
          </p:cNvSpPr>
          <p:nvPr/>
        </p:nvSpPr>
        <p:spPr bwMode="auto">
          <a:xfrm rot="4777107">
            <a:off x="3471184" y="3536648"/>
            <a:ext cx="88106"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72" name="Oval 52"/>
          <p:cNvSpPr>
            <a:spLocks noChangeAspect="1" noChangeArrowheads="1"/>
          </p:cNvSpPr>
          <p:nvPr/>
        </p:nvSpPr>
        <p:spPr bwMode="auto">
          <a:xfrm rot="4777107">
            <a:off x="4628338" y="5255277"/>
            <a:ext cx="71429"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73" name="Oval 53"/>
          <p:cNvSpPr>
            <a:spLocks noChangeAspect="1" noChangeArrowheads="1"/>
          </p:cNvSpPr>
          <p:nvPr/>
        </p:nvSpPr>
        <p:spPr bwMode="auto">
          <a:xfrm rot="4777107">
            <a:off x="4323538" y="4874277"/>
            <a:ext cx="71429"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75" name="Oval 55"/>
          <p:cNvSpPr>
            <a:spLocks noChangeAspect="1" noChangeArrowheads="1"/>
          </p:cNvSpPr>
          <p:nvPr/>
        </p:nvSpPr>
        <p:spPr bwMode="auto">
          <a:xfrm rot="4777107">
            <a:off x="2791708" y="3739562"/>
            <a:ext cx="88107"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76" name="Oval 56"/>
          <p:cNvSpPr>
            <a:spLocks noChangeAspect="1" noChangeArrowheads="1"/>
          </p:cNvSpPr>
          <p:nvPr/>
        </p:nvSpPr>
        <p:spPr bwMode="auto">
          <a:xfrm rot="4777107">
            <a:off x="3689478" y="2777967"/>
            <a:ext cx="76200"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78" name="Oval 58"/>
          <p:cNvSpPr>
            <a:spLocks noChangeAspect="1" noChangeArrowheads="1"/>
          </p:cNvSpPr>
          <p:nvPr/>
        </p:nvSpPr>
        <p:spPr bwMode="auto">
          <a:xfrm rot="4777107">
            <a:off x="4330881" y="4364155"/>
            <a:ext cx="76201" cy="90488"/>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82" name="Oval 62"/>
          <p:cNvSpPr>
            <a:spLocks noChangeAspect="1" noChangeArrowheads="1"/>
          </p:cNvSpPr>
          <p:nvPr/>
        </p:nvSpPr>
        <p:spPr bwMode="auto">
          <a:xfrm rot="4777107">
            <a:off x="3911589" y="5050339"/>
            <a:ext cx="83341" cy="90488"/>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83" name="Oval 63"/>
          <p:cNvSpPr>
            <a:spLocks noChangeAspect="1" noChangeArrowheads="1"/>
          </p:cNvSpPr>
          <p:nvPr/>
        </p:nvSpPr>
        <p:spPr bwMode="auto">
          <a:xfrm rot="4777107">
            <a:off x="5278618" y="4756268"/>
            <a:ext cx="76201" cy="90488"/>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91" name="Text Box 71"/>
          <p:cNvSpPr txBox="1">
            <a:spLocks noChangeArrowheads="1"/>
          </p:cNvSpPr>
          <p:nvPr/>
        </p:nvSpPr>
        <p:spPr bwMode="auto">
          <a:xfrm>
            <a:off x="6248400" y="3200400"/>
            <a:ext cx="2438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he-IL"/>
          </a:p>
        </p:txBody>
      </p:sp>
      <p:sp>
        <p:nvSpPr>
          <p:cNvPr id="593992" name="Text Box 72"/>
          <p:cNvSpPr txBox="1">
            <a:spLocks noChangeArrowheads="1"/>
          </p:cNvSpPr>
          <p:nvPr/>
        </p:nvSpPr>
        <p:spPr bwMode="auto">
          <a:xfrm>
            <a:off x="6400800" y="3352800"/>
            <a:ext cx="22098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dirty="0"/>
              <a:t>How would you classify this data?</a:t>
            </a:r>
          </a:p>
        </p:txBody>
      </p:sp>
      <p:sp>
        <p:nvSpPr>
          <p:cNvPr id="40" name="Line 50"/>
          <p:cNvSpPr>
            <a:spLocks noChangeShapeType="1"/>
          </p:cNvSpPr>
          <p:nvPr/>
        </p:nvSpPr>
        <p:spPr bwMode="auto">
          <a:xfrm flipV="1">
            <a:off x="3429000" y="1676400"/>
            <a:ext cx="1447800" cy="40386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he-IL"/>
          </a:p>
        </p:txBody>
      </p:sp>
      <p:sp>
        <p:nvSpPr>
          <p:cNvPr id="41" name="TextBox 40"/>
          <p:cNvSpPr txBox="1"/>
          <p:nvPr/>
        </p:nvSpPr>
        <p:spPr>
          <a:xfrm>
            <a:off x="2963913" y="5714092"/>
            <a:ext cx="2616199" cy="523220"/>
          </a:xfrm>
          <a:prstGeom prst="rect">
            <a:avLst/>
          </a:prstGeom>
          <a:noFill/>
        </p:spPr>
        <p:txBody>
          <a:bodyPr wrap="square" rtlCol="1">
            <a:spAutoFit/>
          </a:bodyPr>
          <a:lstStyle/>
          <a:p>
            <a:r>
              <a:rPr lang="en-US" sz="2800" dirty="0" smtClean="0"/>
              <a:t>New Recipients</a:t>
            </a:r>
            <a:endParaRPr lang="he-IL" sz="2800" dirty="0"/>
          </a:p>
        </p:txBody>
      </p:sp>
      <p:sp>
        <p:nvSpPr>
          <p:cNvPr id="42" name="TextBox 41"/>
          <p:cNvSpPr txBox="1"/>
          <p:nvPr/>
        </p:nvSpPr>
        <p:spPr>
          <a:xfrm rot="16200000">
            <a:off x="994450" y="3955906"/>
            <a:ext cx="2616199" cy="523220"/>
          </a:xfrm>
          <a:prstGeom prst="rect">
            <a:avLst/>
          </a:prstGeom>
          <a:noFill/>
        </p:spPr>
        <p:txBody>
          <a:bodyPr wrap="square" rtlCol="1">
            <a:spAutoFit/>
          </a:bodyPr>
          <a:lstStyle/>
          <a:p>
            <a:r>
              <a:rPr lang="en-US" sz="2800" dirty="0" smtClean="0"/>
              <a:t>Email Length</a:t>
            </a:r>
            <a:endParaRPr lang="he-IL" sz="2800" dirty="0"/>
          </a:p>
        </p:txBody>
      </p:sp>
    </p:spTree>
    <p:extLst>
      <p:ext uri="{BB962C8B-B14F-4D97-AF65-F5344CB8AC3E}">
        <p14:creationId xmlns:p14="http://schemas.microsoft.com/office/powerpoint/2010/main" val="33309991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22" name="Rectangle 2"/>
          <p:cNvSpPr>
            <a:spLocks noGrp="1" noChangeArrowheads="1"/>
          </p:cNvSpPr>
          <p:nvPr>
            <p:ph type="title"/>
          </p:nvPr>
        </p:nvSpPr>
        <p:spPr>
          <a:xfrm>
            <a:off x="152400" y="304800"/>
            <a:ext cx="4648200" cy="685800"/>
          </a:xfrm>
        </p:spPr>
        <p:txBody>
          <a:bodyPr>
            <a:normAutofit fontScale="90000"/>
          </a:bodyPr>
          <a:lstStyle/>
          <a:p>
            <a:r>
              <a:rPr lang="en-US"/>
              <a:t> Linear Classifiers</a:t>
            </a:r>
          </a:p>
        </p:txBody>
      </p:sp>
      <p:sp>
        <p:nvSpPr>
          <p:cNvPr id="593930" name="Line 10"/>
          <p:cNvSpPr>
            <a:spLocks noChangeShapeType="1"/>
          </p:cNvSpPr>
          <p:nvPr/>
        </p:nvSpPr>
        <p:spPr bwMode="auto">
          <a:xfrm>
            <a:off x="2590800" y="2209800"/>
            <a:ext cx="0" cy="3505200"/>
          </a:xfrm>
          <a:prstGeom prst="line">
            <a:avLst/>
          </a:prstGeom>
          <a:noFill/>
          <a:ln w="381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he-IL"/>
          </a:p>
        </p:txBody>
      </p:sp>
      <p:sp>
        <p:nvSpPr>
          <p:cNvPr id="593931" name="Line 11"/>
          <p:cNvSpPr>
            <a:spLocks noChangeShapeType="1"/>
          </p:cNvSpPr>
          <p:nvPr/>
        </p:nvSpPr>
        <p:spPr bwMode="auto">
          <a:xfrm flipV="1">
            <a:off x="2438400" y="5562600"/>
            <a:ext cx="3657600" cy="0"/>
          </a:xfrm>
          <a:prstGeom prst="line">
            <a:avLst/>
          </a:prstGeom>
          <a:noFill/>
          <a:ln w="381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he-IL"/>
          </a:p>
        </p:txBody>
      </p:sp>
      <p:sp>
        <p:nvSpPr>
          <p:cNvPr id="593935" name="Oval 15"/>
          <p:cNvSpPr>
            <a:spLocks noChangeAspect="1" noChangeArrowheads="1"/>
          </p:cNvSpPr>
          <p:nvPr/>
        </p:nvSpPr>
        <p:spPr bwMode="auto">
          <a:xfrm>
            <a:off x="3717909" y="5032374"/>
            <a:ext cx="90488" cy="71429"/>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38" name="Oval 18"/>
          <p:cNvSpPr>
            <a:spLocks noChangeAspect="1" noChangeArrowheads="1"/>
          </p:cNvSpPr>
          <p:nvPr/>
        </p:nvSpPr>
        <p:spPr bwMode="auto">
          <a:xfrm>
            <a:off x="4340224" y="2814637"/>
            <a:ext cx="90488"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39" name="Oval 19"/>
          <p:cNvSpPr>
            <a:spLocks noChangeAspect="1" noChangeArrowheads="1"/>
          </p:cNvSpPr>
          <p:nvPr/>
        </p:nvSpPr>
        <p:spPr bwMode="auto">
          <a:xfrm>
            <a:off x="4403709" y="3635374"/>
            <a:ext cx="90488" cy="71429"/>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40" name="Oval 20"/>
          <p:cNvSpPr>
            <a:spLocks noChangeAspect="1" noChangeArrowheads="1"/>
          </p:cNvSpPr>
          <p:nvPr/>
        </p:nvSpPr>
        <p:spPr bwMode="auto">
          <a:xfrm>
            <a:off x="3409949" y="2663825"/>
            <a:ext cx="90488" cy="76200"/>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41" name="Oval 21"/>
          <p:cNvSpPr>
            <a:spLocks noChangeAspect="1" noChangeArrowheads="1"/>
          </p:cNvSpPr>
          <p:nvPr/>
        </p:nvSpPr>
        <p:spPr bwMode="auto">
          <a:xfrm>
            <a:off x="3886200" y="3733799"/>
            <a:ext cx="80963"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42" name="Oval 22"/>
          <p:cNvSpPr>
            <a:spLocks noChangeAspect="1" noChangeArrowheads="1"/>
          </p:cNvSpPr>
          <p:nvPr/>
        </p:nvSpPr>
        <p:spPr bwMode="auto">
          <a:xfrm>
            <a:off x="3047999" y="3124200"/>
            <a:ext cx="90488" cy="88107"/>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43" name="Oval 23"/>
          <p:cNvSpPr>
            <a:spLocks noChangeAspect="1" noChangeArrowheads="1"/>
          </p:cNvSpPr>
          <p:nvPr/>
        </p:nvSpPr>
        <p:spPr bwMode="auto">
          <a:xfrm>
            <a:off x="5105384" y="4114799"/>
            <a:ext cx="90488" cy="76201"/>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45" name="Oval 25"/>
          <p:cNvSpPr>
            <a:spLocks noChangeAspect="1" noChangeArrowheads="1"/>
          </p:cNvSpPr>
          <p:nvPr/>
        </p:nvSpPr>
        <p:spPr bwMode="auto">
          <a:xfrm rot="-1118274">
            <a:off x="3890881" y="4438474"/>
            <a:ext cx="80965" cy="71429"/>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46" name="Oval 26"/>
          <p:cNvSpPr>
            <a:spLocks noChangeAspect="1" noChangeArrowheads="1"/>
          </p:cNvSpPr>
          <p:nvPr/>
        </p:nvSpPr>
        <p:spPr bwMode="auto">
          <a:xfrm rot="-1118274">
            <a:off x="6007163" y="3223477"/>
            <a:ext cx="90488" cy="76201"/>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49" name="Oval 29"/>
          <p:cNvSpPr>
            <a:spLocks noChangeAspect="1" noChangeArrowheads="1"/>
          </p:cNvSpPr>
          <p:nvPr/>
        </p:nvSpPr>
        <p:spPr bwMode="auto">
          <a:xfrm rot="-1118274">
            <a:off x="5299138" y="4539515"/>
            <a:ext cx="90488" cy="76201"/>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50" name="Oval 30"/>
          <p:cNvSpPr>
            <a:spLocks noChangeAspect="1" noChangeArrowheads="1"/>
          </p:cNvSpPr>
          <p:nvPr/>
        </p:nvSpPr>
        <p:spPr bwMode="auto">
          <a:xfrm rot="-1118274">
            <a:off x="3127467" y="2661514"/>
            <a:ext cx="90488" cy="76200"/>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52" name="Oval 32"/>
          <p:cNvSpPr>
            <a:spLocks noChangeAspect="1" noChangeArrowheads="1"/>
          </p:cNvSpPr>
          <p:nvPr/>
        </p:nvSpPr>
        <p:spPr bwMode="auto">
          <a:xfrm rot="-1118274">
            <a:off x="4714938" y="3579077"/>
            <a:ext cx="90488" cy="76201"/>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54" name="Oval 34"/>
          <p:cNvSpPr>
            <a:spLocks noChangeAspect="1" noChangeArrowheads="1"/>
          </p:cNvSpPr>
          <p:nvPr/>
        </p:nvSpPr>
        <p:spPr bwMode="auto">
          <a:xfrm rot="-1118274">
            <a:off x="5870388" y="4490351"/>
            <a:ext cx="90488" cy="71429"/>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55" name="Oval 35"/>
          <p:cNvSpPr>
            <a:spLocks noChangeAspect="1" noChangeArrowheads="1"/>
          </p:cNvSpPr>
          <p:nvPr/>
        </p:nvSpPr>
        <p:spPr bwMode="auto">
          <a:xfrm rot="-1118274">
            <a:off x="3117688" y="3634693"/>
            <a:ext cx="90488"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58" name="Oval 38"/>
          <p:cNvSpPr>
            <a:spLocks noChangeAspect="1" noChangeArrowheads="1"/>
          </p:cNvSpPr>
          <p:nvPr/>
        </p:nvSpPr>
        <p:spPr bwMode="auto">
          <a:xfrm rot="5895381">
            <a:off x="3840179" y="3053876"/>
            <a:ext cx="71438"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59" name="Oval 39"/>
          <p:cNvSpPr>
            <a:spLocks noChangeAspect="1" noChangeArrowheads="1"/>
          </p:cNvSpPr>
          <p:nvPr/>
        </p:nvSpPr>
        <p:spPr bwMode="auto">
          <a:xfrm rot="5895381">
            <a:off x="4105430" y="5239214"/>
            <a:ext cx="83341" cy="90488"/>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62" name="Oval 42"/>
          <p:cNvSpPr>
            <a:spLocks noChangeAspect="1" noChangeArrowheads="1"/>
          </p:cNvSpPr>
          <p:nvPr/>
        </p:nvSpPr>
        <p:spPr bwMode="auto">
          <a:xfrm rot="5895381">
            <a:off x="3086134" y="4093460"/>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63" name="Oval 43"/>
          <p:cNvSpPr>
            <a:spLocks noChangeAspect="1" noChangeArrowheads="1"/>
          </p:cNvSpPr>
          <p:nvPr/>
        </p:nvSpPr>
        <p:spPr bwMode="auto">
          <a:xfrm rot="5895381">
            <a:off x="4316429" y="2390301"/>
            <a:ext cx="71438"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64" name="Oval 44"/>
          <p:cNvSpPr>
            <a:spLocks noChangeAspect="1" noChangeArrowheads="1"/>
          </p:cNvSpPr>
          <p:nvPr/>
        </p:nvSpPr>
        <p:spPr bwMode="auto">
          <a:xfrm rot="5895381">
            <a:off x="5272934" y="4141450"/>
            <a:ext cx="88101" cy="90488"/>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65" name="Oval 45"/>
          <p:cNvSpPr>
            <a:spLocks noChangeAspect="1" noChangeArrowheads="1"/>
          </p:cNvSpPr>
          <p:nvPr/>
        </p:nvSpPr>
        <p:spPr bwMode="auto">
          <a:xfrm rot="5895381">
            <a:off x="4343443" y="4076230"/>
            <a:ext cx="71429"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66" name="Oval 46"/>
          <p:cNvSpPr>
            <a:spLocks noChangeAspect="1" noChangeArrowheads="1"/>
          </p:cNvSpPr>
          <p:nvPr/>
        </p:nvSpPr>
        <p:spPr bwMode="auto">
          <a:xfrm rot="5895381">
            <a:off x="5592805" y="3361855"/>
            <a:ext cx="71429"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67" name="Oval 47"/>
          <p:cNvSpPr>
            <a:spLocks noChangeAspect="1" noChangeArrowheads="1"/>
          </p:cNvSpPr>
          <p:nvPr/>
        </p:nvSpPr>
        <p:spPr bwMode="auto">
          <a:xfrm rot="5895381">
            <a:off x="3059147" y="2340860"/>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68" name="Oval 48"/>
          <p:cNvSpPr>
            <a:spLocks noChangeAspect="1" noChangeArrowheads="1"/>
          </p:cNvSpPr>
          <p:nvPr/>
        </p:nvSpPr>
        <p:spPr bwMode="auto">
          <a:xfrm rot="5895381">
            <a:off x="5234030" y="3269780"/>
            <a:ext cx="71429"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70" name="Oval 50"/>
          <p:cNvSpPr>
            <a:spLocks noChangeAspect="1" noChangeArrowheads="1"/>
          </p:cNvSpPr>
          <p:nvPr/>
        </p:nvSpPr>
        <p:spPr bwMode="auto">
          <a:xfrm rot="5895381">
            <a:off x="5087182" y="4717919"/>
            <a:ext cx="88101"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71" name="Oval 51"/>
          <p:cNvSpPr>
            <a:spLocks noChangeAspect="1" noChangeArrowheads="1"/>
          </p:cNvSpPr>
          <p:nvPr/>
        </p:nvSpPr>
        <p:spPr bwMode="auto">
          <a:xfrm rot="4777107">
            <a:off x="3471184" y="3536648"/>
            <a:ext cx="88106"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72" name="Oval 52"/>
          <p:cNvSpPr>
            <a:spLocks noChangeAspect="1" noChangeArrowheads="1"/>
          </p:cNvSpPr>
          <p:nvPr/>
        </p:nvSpPr>
        <p:spPr bwMode="auto">
          <a:xfrm rot="4777107">
            <a:off x="4628338" y="5255277"/>
            <a:ext cx="71429"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73" name="Oval 53"/>
          <p:cNvSpPr>
            <a:spLocks noChangeAspect="1" noChangeArrowheads="1"/>
          </p:cNvSpPr>
          <p:nvPr/>
        </p:nvSpPr>
        <p:spPr bwMode="auto">
          <a:xfrm rot="4777107">
            <a:off x="4323538" y="4874277"/>
            <a:ext cx="71429"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75" name="Oval 55"/>
          <p:cNvSpPr>
            <a:spLocks noChangeAspect="1" noChangeArrowheads="1"/>
          </p:cNvSpPr>
          <p:nvPr/>
        </p:nvSpPr>
        <p:spPr bwMode="auto">
          <a:xfrm rot="4777107">
            <a:off x="2791708" y="3739562"/>
            <a:ext cx="88107"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76" name="Oval 56"/>
          <p:cNvSpPr>
            <a:spLocks noChangeAspect="1" noChangeArrowheads="1"/>
          </p:cNvSpPr>
          <p:nvPr/>
        </p:nvSpPr>
        <p:spPr bwMode="auto">
          <a:xfrm rot="4777107">
            <a:off x="3689478" y="2777967"/>
            <a:ext cx="76200"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78" name="Oval 58"/>
          <p:cNvSpPr>
            <a:spLocks noChangeAspect="1" noChangeArrowheads="1"/>
          </p:cNvSpPr>
          <p:nvPr/>
        </p:nvSpPr>
        <p:spPr bwMode="auto">
          <a:xfrm rot="4777107">
            <a:off x="4330881" y="4364155"/>
            <a:ext cx="76201" cy="90488"/>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82" name="Oval 62"/>
          <p:cNvSpPr>
            <a:spLocks noChangeAspect="1" noChangeArrowheads="1"/>
          </p:cNvSpPr>
          <p:nvPr/>
        </p:nvSpPr>
        <p:spPr bwMode="auto">
          <a:xfrm rot="4777107">
            <a:off x="3911589" y="5050339"/>
            <a:ext cx="83341" cy="90488"/>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83" name="Oval 63"/>
          <p:cNvSpPr>
            <a:spLocks noChangeAspect="1" noChangeArrowheads="1"/>
          </p:cNvSpPr>
          <p:nvPr/>
        </p:nvSpPr>
        <p:spPr bwMode="auto">
          <a:xfrm rot="4777107">
            <a:off x="5278618" y="4756268"/>
            <a:ext cx="76201" cy="90488"/>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91" name="Text Box 71"/>
          <p:cNvSpPr txBox="1">
            <a:spLocks noChangeArrowheads="1"/>
          </p:cNvSpPr>
          <p:nvPr/>
        </p:nvSpPr>
        <p:spPr bwMode="auto">
          <a:xfrm>
            <a:off x="6248400" y="3200400"/>
            <a:ext cx="2438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he-IL"/>
          </a:p>
        </p:txBody>
      </p:sp>
      <p:sp>
        <p:nvSpPr>
          <p:cNvPr id="40" name="Line 50"/>
          <p:cNvSpPr>
            <a:spLocks noChangeShapeType="1"/>
          </p:cNvSpPr>
          <p:nvPr/>
        </p:nvSpPr>
        <p:spPr bwMode="auto">
          <a:xfrm flipV="1">
            <a:off x="3429000" y="1676400"/>
            <a:ext cx="1447800" cy="40386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he-IL"/>
          </a:p>
        </p:txBody>
      </p:sp>
      <p:sp>
        <p:nvSpPr>
          <p:cNvPr id="42" name="Line 53"/>
          <p:cNvSpPr>
            <a:spLocks noChangeShapeType="1"/>
          </p:cNvSpPr>
          <p:nvPr/>
        </p:nvSpPr>
        <p:spPr bwMode="auto">
          <a:xfrm flipV="1">
            <a:off x="2304256" y="2362200"/>
            <a:ext cx="4038600" cy="25908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he-IL"/>
          </a:p>
        </p:txBody>
      </p:sp>
      <p:sp>
        <p:nvSpPr>
          <p:cNvPr id="43" name="Line 54"/>
          <p:cNvSpPr>
            <a:spLocks noChangeShapeType="1"/>
          </p:cNvSpPr>
          <p:nvPr/>
        </p:nvSpPr>
        <p:spPr bwMode="auto">
          <a:xfrm flipV="1">
            <a:off x="2609056" y="2209800"/>
            <a:ext cx="3124200" cy="30480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he-IL"/>
          </a:p>
        </p:txBody>
      </p:sp>
      <p:sp>
        <p:nvSpPr>
          <p:cNvPr id="44" name="Line 55"/>
          <p:cNvSpPr>
            <a:spLocks noChangeShapeType="1"/>
          </p:cNvSpPr>
          <p:nvPr/>
        </p:nvSpPr>
        <p:spPr bwMode="auto">
          <a:xfrm flipV="1">
            <a:off x="2075656" y="2438400"/>
            <a:ext cx="4800600" cy="22098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he-IL"/>
          </a:p>
        </p:txBody>
      </p:sp>
      <p:sp>
        <p:nvSpPr>
          <p:cNvPr id="45" name="Line 56"/>
          <p:cNvSpPr>
            <a:spLocks noChangeShapeType="1"/>
          </p:cNvSpPr>
          <p:nvPr/>
        </p:nvSpPr>
        <p:spPr bwMode="auto">
          <a:xfrm flipV="1">
            <a:off x="2456656" y="2209800"/>
            <a:ext cx="3810000" cy="28194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he-IL"/>
          </a:p>
        </p:txBody>
      </p:sp>
      <p:sp>
        <p:nvSpPr>
          <p:cNvPr id="46" name="Line 57"/>
          <p:cNvSpPr>
            <a:spLocks noChangeShapeType="1"/>
          </p:cNvSpPr>
          <p:nvPr/>
        </p:nvSpPr>
        <p:spPr bwMode="auto">
          <a:xfrm flipV="1">
            <a:off x="2380456" y="1905000"/>
            <a:ext cx="3886200" cy="33528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he-IL"/>
          </a:p>
        </p:txBody>
      </p:sp>
      <p:sp>
        <p:nvSpPr>
          <p:cNvPr id="47" name="Line 58"/>
          <p:cNvSpPr>
            <a:spLocks noChangeShapeType="1"/>
          </p:cNvSpPr>
          <p:nvPr/>
        </p:nvSpPr>
        <p:spPr bwMode="auto">
          <a:xfrm flipV="1">
            <a:off x="2609056" y="1752600"/>
            <a:ext cx="3429000" cy="33528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he-IL"/>
          </a:p>
        </p:txBody>
      </p:sp>
      <p:sp>
        <p:nvSpPr>
          <p:cNvPr id="49" name="Line 60"/>
          <p:cNvSpPr>
            <a:spLocks noChangeShapeType="1"/>
          </p:cNvSpPr>
          <p:nvPr/>
        </p:nvSpPr>
        <p:spPr bwMode="auto">
          <a:xfrm flipV="1">
            <a:off x="2380456" y="2209800"/>
            <a:ext cx="4114800" cy="28194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he-IL"/>
          </a:p>
        </p:txBody>
      </p:sp>
      <p:sp>
        <p:nvSpPr>
          <p:cNvPr id="50" name="Text Box 52"/>
          <p:cNvSpPr txBox="1">
            <a:spLocks noChangeArrowheads="1"/>
          </p:cNvSpPr>
          <p:nvPr/>
        </p:nvSpPr>
        <p:spPr bwMode="auto">
          <a:xfrm>
            <a:off x="6400800" y="3352800"/>
            <a:ext cx="2209800" cy="1920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dirty="0"/>
              <a:t>Any of these would be fine..</a:t>
            </a:r>
          </a:p>
          <a:p>
            <a:endParaRPr lang="en-US" dirty="0"/>
          </a:p>
          <a:p>
            <a:r>
              <a:rPr lang="en-US" dirty="0"/>
              <a:t>..but which is best?</a:t>
            </a:r>
          </a:p>
        </p:txBody>
      </p:sp>
      <p:sp>
        <p:nvSpPr>
          <p:cNvPr id="51" name="TextBox 50"/>
          <p:cNvSpPr txBox="1"/>
          <p:nvPr/>
        </p:nvSpPr>
        <p:spPr>
          <a:xfrm>
            <a:off x="2963913" y="5714092"/>
            <a:ext cx="2616199" cy="523220"/>
          </a:xfrm>
          <a:prstGeom prst="rect">
            <a:avLst/>
          </a:prstGeom>
          <a:noFill/>
        </p:spPr>
        <p:txBody>
          <a:bodyPr wrap="square" rtlCol="1">
            <a:spAutoFit/>
          </a:bodyPr>
          <a:lstStyle/>
          <a:p>
            <a:r>
              <a:rPr lang="en-US" sz="2800" dirty="0" smtClean="0"/>
              <a:t>New Recipients</a:t>
            </a:r>
            <a:endParaRPr lang="he-IL" sz="2800" dirty="0"/>
          </a:p>
        </p:txBody>
      </p:sp>
      <p:sp>
        <p:nvSpPr>
          <p:cNvPr id="52" name="TextBox 51"/>
          <p:cNvSpPr txBox="1"/>
          <p:nvPr/>
        </p:nvSpPr>
        <p:spPr>
          <a:xfrm rot="16200000">
            <a:off x="994450" y="3955906"/>
            <a:ext cx="2616199" cy="523220"/>
          </a:xfrm>
          <a:prstGeom prst="rect">
            <a:avLst/>
          </a:prstGeom>
          <a:noFill/>
        </p:spPr>
        <p:txBody>
          <a:bodyPr wrap="square" rtlCol="1">
            <a:spAutoFit/>
          </a:bodyPr>
          <a:lstStyle/>
          <a:p>
            <a:r>
              <a:rPr lang="en-US" sz="2800" dirty="0" smtClean="0"/>
              <a:t>Email Length</a:t>
            </a:r>
            <a:endParaRPr lang="he-IL" sz="2800" dirty="0"/>
          </a:p>
        </p:txBody>
      </p:sp>
    </p:spTree>
    <p:extLst>
      <p:ext uri="{BB962C8B-B14F-4D97-AF65-F5344CB8AC3E}">
        <p14:creationId xmlns:p14="http://schemas.microsoft.com/office/powerpoint/2010/main" val="28077296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0065" name="Group 65"/>
          <p:cNvGrpSpPr>
            <a:grpSpLocks/>
          </p:cNvGrpSpPr>
          <p:nvPr/>
        </p:nvGrpSpPr>
        <p:grpSpPr bwMode="auto">
          <a:xfrm rot="-4217956">
            <a:off x="1205707" y="4075906"/>
            <a:ext cx="5562600" cy="1587"/>
            <a:chOff x="960" y="3888"/>
            <a:chExt cx="3504" cy="0"/>
          </a:xfrm>
        </p:grpSpPr>
        <p:sp>
          <p:nvSpPr>
            <p:cNvPr id="640064" name="Line 64"/>
            <p:cNvSpPr>
              <a:spLocks noChangeShapeType="1"/>
            </p:cNvSpPr>
            <p:nvPr/>
          </p:nvSpPr>
          <p:spPr bwMode="auto">
            <a:xfrm>
              <a:off x="1008" y="3888"/>
              <a:ext cx="3408" cy="0"/>
            </a:xfrm>
            <a:prstGeom prst="line">
              <a:avLst/>
            </a:prstGeom>
            <a:noFill/>
            <a:ln w="1047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he-IL"/>
            </a:p>
          </p:txBody>
        </p:sp>
        <p:sp>
          <p:nvSpPr>
            <p:cNvPr id="640063" name="Line 63"/>
            <p:cNvSpPr>
              <a:spLocks noChangeShapeType="1"/>
            </p:cNvSpPr>
            <p:nvPr/>
          </p:nvSpPr>
          <p:spPr bwMode="auto">
            <a:xfrm>
              <a:off x="960" y="3888"/>
              <a:ext cx="3504"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he-IL"/>
            </a:p>
          </p:txBody>
        </p:sp>
      </p:grpSp>
      <p:sp>
        <p:nvSpPr>
          <p:cNvPr id="640002" name="Rectangle 2"/>
          <p:cNvSpPr>
            <a:spLocks noGrp="1" noChangeArrowheads="1"/>
          </p:cNvSpPr>
          <p:nvPr>
            <p:ph type="title"/>
          </p:nvPr>
        </p:nvSpPr>
        <p:spPr>
          <a:xfrm>
            <a:off x="152400" y="304800"/>
            <a:ext cx="4648200" cy="685800"/>
          </a:xfrm>
        </p:spPr>
        <p:txBody>
          <a:bodyPr>
            <a:normAutofit fontScale="90000"/>
          </a:bodyPr>
          <a:lstStyle/>
          <a:p>
            <a:r>
              <a:rPr lang="en-US"/>
              <a:t>Classifier Margin</a:t>
            </a:r>
          </a:p>
        </p:txBody>
      </p:sp>
      <p:sp>
        <p:nvSpPr>
          <p:cNvPr id="640013" name="Line 13"/>
          <p:cNvSpPr>
            <a:spLocks noChangeShapeType="1"/>
          </p:cNvSpPr>
          <p:nvPr/>
        </p:nvSpPr>
        <p:spPr bwMode="auto">
          <a:xfrm>
            <a:off x="2590800" y="2209800"/>
            <a:ext cx="0" cy="3505200"/>
          </a:xfrm>
          <a:prstGeom prst="line">
            <a:avLst/>
          </a:prstGeom>
          <a:noFill/>
          <a:ln w="381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he-IL"/>
          </a:p>
        </p:txBody>
      </p:sp>
      <p:sp>
        <p:nvSpPr>
          <p:cNvPr id="640014" name="Line 14"/>
          <p:cNvSpPr>
            <a:spLocks noChangeShapeType="1"/>
          </p:cNvSpPr>
          <p:nvPr/>
        </p:nvSpPr>
        <p:spPr bwMode="auto">
          <a:xfrm flipV="1">
            <a:off x="2438400" y="5562600"/>
            <a:ext cx="3657600" cy="0"/>
          </a:xfrm>
          <a:prstGeom prst="line">
            <a:avLst/>
          </a:prstGeom>
          <a:noFill/>
          <a:ln w="381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he-IL"/>
          </a:p>
        </p:txBody>
      </p:sp>
      <p:sp>
        <p:nvSpPr>
          <p:cNvPr id="640015" name="Oval 15"/>
          <p:cNvSpPr>
            <a:spLocks noChangeAspect="1" noChangeArrowheads="1"/>
          </p:cNvSpPr>
          <p:nvPr/>
        </p:nvSpPr>
        <p:spPr bwMode="auto">
          <a:xfrm>
            <a:off x="3717924" y="5032374"/>
            <a:ext cx="90488" cy="7143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17" name="Oval 17"/>
          <p:cNvSpPr>
            <a:spLocks noChangeAspect="1" noChangeArrowheads="1"/>
          </p:cNvSpPr>
          <p:nvPr/>
        </p:nvSpPr>
        <p:spPr bwMode="auto">
          <a:xfrm>
            <a:off x="4283968" y="2814637"/>
            <a:ext cx="90488"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18" name="Oval 18"/>
          <p:cNvSpPr>
            <a:spLocks noChangeAspect="1" noChangeArrowheads="1"/>
          </p:cNvSpPr>
          <p:nvPr/>
        </p:nvSpPr>
        <p:spPr bwMode="auto">
          <a:xfrm>
            <a:off x="4403724" y="3635374"/>
            <a:ext cx="90488" cy="7143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19" name="Oval 19"/>
          <p:cNvSpPr>
            <a:spLocks noChangeAspect="1" noChangeArrowheads="1"/>
          </p:cNvSpPr>
          <p:nvPr/>
        </p:nvSpPr>
        <p:spPr bwMode="auto">
          <a:xfrm>
            <a:off x="3409949" y="2663825"/>
            <a:ext cx="90488" cy="76200"/>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20" name="Oval 20"/>
          <p:cNvSpPr>
            <a:spLocks noChangeAspect="1" noChangeArrowheads="1"/>
          </p:cNvSpPr>
          <p:nvPr/>
        </p:nvSpPr>
        <p:spPr bwMode="auto">
          <a:xfrm>
            <a:off x="3886200" y="3733799"/>
            <a:ext cx="80963"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21" name="Oval 21"/>
          <p:cNvSpPr>
            <a:spLocks noChangeAspect="1" noChangeArrowheads="1"/>
          </p:cNvSpPr>
          <p:nvPr/>
        </p:nvSpPr>
        <p:spPr bwMode="auto">
          <a:xfrm>
            <a:off x="3047999" y="3124200"/>
            <a:ext cx="90488" cy="88107"/>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22" name="Oval 22"/>
          <p:cNvSpPr>
            <a:spLocks noChangeAspect="1" noChangeArrowheads="1"/>
          </p:cNvSpPr>
          <p:nvPr/>
        </p:nvSpPr>
        <p:spPr bwMode="auto">
          <a:xfrm>
            <a:off x="5105399" y="4114800"/>
            <a:ext cx="90488" cy="76200"/>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3" name="Oval 23"/>
          <p:cNvSpPr>
            <a:spLocks noChangeAspect="1" noChangeArrowheads="1"/>
          </p:cNvSpPr>
          <p:nvPr/>
        </p:nvSpPr>
        <p:spPr bwMode="auto">
          <a:xfrm rot="-1118274">
            <a:off x="3890885" y="4438475"/>
            <a:ext cx="80963" cy="7143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4" name="Oval 24"/>
          <p:cNvSpPr>
            <a:spLocks noChangeAspect="1" noChangeArrowheads="1"/>
          </p:cNvSpPr>
          <p:nvPr/>
        </p:nvSpPr>
        <p:spPr bwMode="auto">
          <a:xfrm rot="-1118274">
            <a:off x="6007192" y="3223489"/>
            <a:ext cx="90488" cy="76200"/>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5" name="Oval 25"/>
          <p:cNvSpPr>
            <a:spLocks noChangeAspect="1" noChangeArrowheads="1"/>
          </p:cNvSpPr>
          <p:nvPr/>
        </p:nvSpPr>
        <p:spPr bwMode="auto">
          <a:xfrm rot="-1118274">
            <a:off x="5299167" y="4539527"/>
            <a:ext cx="90488" cy="76200"/>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6" name="Oval 26"/>
          <p:cNvSpPr>
            <a:spLocks noChangeAspect="1" noChangeArrowheads="1"/>
          </p:cNvSpPr>
          <p:nvPr/>
        </p:nvSpPr>
        <p:spPr bwMode="auto">
          <a:xfrm rot="-1118274">
            <a:off x="3127467" y="2661514"/>
            <a:ext cx="90488" cy="76200"/>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27" name="Oval 27"/>
          <p:cNvSpPr>
            <a:spLocks noChangeAspect="1" noChangeArrowheads="1"/>
          </p:cNvSpPr>
          <p:nvPr/>
        </p:nvSpPr>
        <p:spPr bwMode="auto">
          <a:xfrm rot="-1118274">
            <a:off x="4714967" y="3579089"/>
            <a:ext cx="90488" cy="76200"/>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8" name="Oval 28"/>
          <p:cNvSpPr>
            <a:spLocks noChangeAspect="1" noChangeArrowheads="1"/>
          </p:cNvSpPr>
          <p:nvPr/>
        </p:nvSpPr>
        <p:spPr bwMode="auto">
          <a:xfrm rot="-1118274">
            <a:off x="5870413" y="4490355"/>
            <a:ext cx="90488" cy="7143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9" name="Oval 29"/>
          <p:cNvSpPr>
            <a:spLocks noChangeAspect="1" noChangeArrowheads="1"/>
          </p:cNvSpPr>
          <p:nvPr/>
        </p:nvSpPr>
        <p:spPr bwMode="auto">
          <a:xfrm rot="-1118274">
            <a:off x="3117688" y="3634693"/>
            <a:ext cx="90488"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30" name="Oval 30"/>
          <p:cNvSpPr>
            <a:spLocks noChangeAspect="1" noChangeArrowheads="1"/>
          </p:cNvSpPr>
          <p:nvPr/>
        </p:nvSpPr>
        <p:spPr bwMode="auto">
          <a:xfrm rot="5895381">
            <a:off x="3840179" y="3053876"/>
            <a:ext cx="71438"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31" name="Oval 31"/>
          <p:cNvSpPr>
            <a:spLocks noChangeAspect="1" noChangeArrowheads="1"/>
          </p:cNvSpPr>
          <p:nvPr/>
        </p:nvSpPr>
        <p:spPr bwMode="auto">
          <a:xfrm rot="5895381">
            <a:off x="4105421" y="5239218"/>
            <a:ext cx="83345"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32" name="Oval 32"/>
          <p:cNvSpPr>
            <a:spLocks noChangeAspect="1" noChangeArrowheads="1"/>
          </p:cNvSpPr>
          <p:nvPr/>
        </p:nvSpPr>
        <p:spPr bwMode="auto">
          <a:xfrm rot="5895381">
            <a:off x="3086134" y="4093460"/>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33" name="Oval 33"/>
          <p:cNvSpPr>
            <a:spLocks noChangeAspect="1" noChangeArrowheads="1"/>
          </p:cNvSpPr>
          <p:nvPr/>
        </p:nvSpPr>
        <p:spPr bwMode="auto">
          <a:xfrm rot="5895381">
            <a:off x="4316429" y="2390301"/>
            <a:ext cx="71438"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34" name="Oval 34"/>
          <p:cNvSpPr>
            <a:spLocks noChangeAspect="1" noChangeArrowheads="1"/>
          </p:cNvSpPr>
          <p:nvPr/>
        </p:nvSpPr>
        <p:spPr bwMode="auto">
          <a:xfrm rot="5895381">
            <a:off x="5272914" y="4141453"/>
            <a:ext cx="88106"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35" name="Oval 35"/>
          <p:cNvSpPr>
            <a:spLocks noChangeAspect="1" noChangeArrowheads="1"/>
          </p:cNvSpPr>
          <p:nvPr/>
        </p:nvSpPr>
        <p:spPr bwMode="auto">
          <a:xfrm rot="5895381">
            <a:off x="4343417" y="4076226"/>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36" name="Oval 36"/>
          <p:cNvSpPr>
            <a:spLocks noChangeAspect="1" noChangeArrowheads="1"/>
          </p:cNvSpPr>
          <p:nvPr/>
        </p:nvSpPr>
        <p:spPr bwMode="auto">
          <a:xfrm rot="5895381">
            <a:off x="5592779" y="3361851"/>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37" name="Oval 37"/>
          <p:cNvSpPr>
            <a:spLocks noChangeAspect="1" noChangeArrowheads="1"/>
          </p:cNvSpPr>
          <p:nvPr/>
        </p:nvSpPr>
        <p:spPr bwMode="auto">
          <a:xfrm rot="5895381">
            <a:off x="3059147" y="2340860"/>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38" name="Oval 38"/>
          <p:cNvSpPr>
            <a:spLocks noChangeAspect="1" noChangeArrowheads="1"/>
          </p:cNvSpPr>
          <p:nvPr/>
        </p:nvSpPr>
        <p:spPr bwMode="auto">
          <a:xfrm rot="5895381">
            <a:off x="5234004" y="3269776"/>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39" name="Oval 39"/>
          <p:cNvSpPr>
            <a:spLocks noChangeAspect="1" noChangeArrowheads="1"/>
          </p:cNvSpPr>
          <p:nvPr/>
        </p:nvSpPr>
        <p:spPr bwMode="auto">
          <a:xfrm rot="5895381">
            <a:off x="5087159" y="4717944"/>
            <a:ext cx="88106"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0" name="Oval 40"/>
          <p:cNvSpPr>
            <a:spLocks noChangeAspect="1" noChangeArrowheads="1"/>
          </p:cNvSpPr>
          <p:nvPr/>
        </p:nvSpPr>
        <p:spPr bwMode="auto">
          <a:xfrm rot="4777107">
            <a:off x="3471184" y="3536648"/>
            <a:ext cx="88106"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41" name="Oval 41"/>
          <p:cNvSpPr>
            <a:spLocks noChangeAspect="1" noChangeArrowheads="1"/>
          </p:cNvSpPr>
          <p:nvPr/>
        </p:nvSpPr>
        <p:spPr bwMode="auto">
          <a:xfrm rot="4777107">
            <a:off x="4628340" y="5255274"/>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2" name="Oval 42"/>
          <p:cNvSpPr>
            <a:spLocks noChangeAspect="1" noChangeArrowheads="1"/>
          </p:cNvSpPr>
          <p:nvPr/>
        </p:nvSpPr>
        <p:spPr bwMode="auto">
          <a:xfrm rot="4777107">
            <a:off x="4323540" y="4874274"/>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3" name="Oval 43"/>
          <p:cNvSpPr>
            <a:spLocks noChangeAspect="1" noChangeArrowheads="1"/>
          </p:cNvSpPr>
          <p:nvPr/>
        </p:nvSpPr>
        <p:spPr bwMode="auto">
          <a:xfrm rot="4777107">
            <a:off x="2791708" y="3739562"/>
            <a:ext cx="88107"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44" name="Oval 44"/>
          <p:cNvSpPr>
            <a:spLocks noChangeAspect="1" noChangeArrowheads="1"/>
          </p:cNvSpPr>
          <p:nvPr/>
        </p:nvSpPr>
        <p:spPr bwMode="auto">
          <a:xfrm rot="4777107">
            <a:off x="3689478" y="2777967"/>
            <a:ext cx="76200"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45" name="Oval 45"/>
          <p:cNvSpPr>
            <a:spLocks noChangeAspect="1" noChangeArrowheads="1"/>
          </p:cNvSpPr>
          <p:nvPr/>
        </p:nvSpPr>
        <p:spPr bwMode="auto">
          <a:xfrm rot="4777107">
            <a:off x="4330855" y="4364165"/>
            <a:ext cx="76200"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7" name="Oval 47"/>
          <p:cNvSpPr>
            <a:spLocks noChangeAspect="1" noChangeArrowheads="1"/>
          </p:cNvSpPr>
          <p:nvPr/>
        </p:nvSpPr>
        <p:spPr bwMode="auto">
          <a:xfrm rot="4777107">
            <a:off x="3911572" y="5050343"/>
            <a:ext cx="83345"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8" name="Oval 48"/>
          <p:cNvSpPr>
            <a:spLocks noChangeAspect="1" noChangeArrowheads="1"/>
          </p:cNvSpPr>
          <p:nvPr/>
        </p:nvSpPr>
        <p:spPr bwMode="auto">
          <a:xfrm rot="4777107">
            <a:off x="5278592" y="4756278"/>
            <a:ext cx="76200"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51" name="Text Box 51"/>
          <p:cNvSpPr txBox="1">
            <a:spLocks noChangeArrowheads="1"/>
          </p:cNvSpPr>
          <p:nvPr/>
        </p:nvSpPr>
        <p:spPr bwMode="auto">
          <a:xfrm>
            <a:off x="6248400" y="3200400"/>
            <a:ext cx="2438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he-IL"/>
          </a:p>
        </p:txBody>
      </p:sp>
      <p:sp>
        <p:nvSpPr>
          <p:cNvPr id="640052" name="Text Box 52"/>
          <p:cNvSpPr txBox="1">
            <a:spLocks noChangeArrowheads="1"/>
          </p:cNvSpPr>
          <p:nvPr/>
        </p:nvSpPr>
        <p:spPr bwMode="auto">
          <a:xfrm>
            <a:off x="6228184" y="2286000"/>
            <a:ext cx="2743200"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sz="2400" dirty="0"/>
              <a:t>Define the </a:t>
            </a:r>
            <a:r>
              <a:rPr lang="en-US" sz="2400" dirty="0">
                <a:solidFill>
                  <a:schemeClr val="hlink"/>
                </a:solidFill>
              </a:rPr>
              <a:t>margin</a:t>
            </a:r>
            <a:r>
              <a:rPr lang="en-US" sz="2400" dirty="0"/>
              <a:t> of a linear classifier as the width that the boundary could be increased by before hitting a </a:t>
            </a:r>
            <a:r>
              <a:rPr lang="en-US" sz="2400" dirty="0" err="1"/>
              <a:t>datapoint</a:t>
            </a:r>
            <a:r>
              <a:rPr lang="en-US" sz="2400" dirty="0"/>
              <a:t>.</a:t>
            </a:r>
          </a:p>
        </p:txBody>
      </p:sp>
      <p:sp>
        <p:nvSpPr>
          <p:cNvPr id="47" name="TextBox 46"/>
          <p:cNvSpPr txBox="1"/>
          <p:nvPr/>
        </p:nvSpPr>
        <p:spPr>
          <a:xfrm>
            <a:off x="2963913" y="5714092"/>
            <a:ext cx="2616199" cy="523220"/>
          </a:xfrm>
          <a:prstGeom prst="rect">
            <a:avLst/>
          </a:prstGeom>
          <a:noFill/>
        </p:spPr>
        <p:txBody>
          <a:bodyPr wrap="square" rtlCol="1">
            <a:spAutoFit/>
          </a:bodyPr>
          <a:lstStyle/>
          <a:p>
            <a:r>
              <a:rPr lang="en-US" sz="2800" dirty="0" smtClean="0"/>
              <a:t>New Recipients</a:t>
            </a:r>
            <a:endParaRPr lang="he-IL" sz="2800" dirty="0"/>
          </a:p>
        </p:txBody>
      </p:sp>
      <p:sp>
        <p:nvSpPr>
          <p:cNvPr id="48" name="TextBox 47"/>
          <p:cNvSpPr txBox="1"/>
          <p:nvPr/>
        </p:nvSpPr>
        <p:spPr>
          <a:xfrm rot="16200000">
            <a:off x="994450" y="3955906"/>
            <a:ext cx="2616199" cy="523220"/>
          </a:xfrm>
          <a:prstGeom prst="rect">
            <a:avLst/>
          </a:prstGeom>
          <a:noFill/>
        </p:spPr>
        <p:txBody>
          <a:bodyPr wrap="square" rtlCol="1">
            <a:spAutoFit/>
          </a:bodyPr>
          <a:lstStyle/>
          <a:p>
            <a:r>
              <a:rPr lang="en-US" sz="2800" dirty="0" smtClean="0"/>
              <a:t>Email Length</a:t>
            </a:r>
            <a:endParaRPr lang="he-IL" sz="2800" dirty="0"/>
          </a:p>
        </p:txBody>
      </p:sp>
    </p:spTree>
    <p:extLst>
      <p:ext uri="{BB962C8B-B14F-4D97-AF65-F5344CB8AC3E}">
        <p14:creationId xmlns:p14="http://schemas.microsoft.com/office/powerpoint/2010/main" val="30013766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1077" name="Line 53"/>
          <p:cNvSpPr>
            <a:spLocks noChangeShapeType="1"/>
          </p:cNvSpPr>
          <p:nvPr/>
        </p:nvSpPr>
        <p:spPr bwMode="auto">
          <a:xfrm rot="-3472419">
            <a:off x="1239838" y="4076700"/>
            <a:ext cx="5410200" cy="0"/>
          </a:xfrm>
          <a:prstGeom prst="line">
            <a:avLst/>
          </a:prstGeom>
          <a:noFill/>
          <a:ln w="36195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he-IL"/>
          </a:p>
        </p:txBody>
      </p:sp>
      <p:sp>
        <p:nvSpPr>
          <p:cNvPr id="641078" name="Line 54"/>
          <p:cNvSpPr>
            <a:spLocks noChangeShapeType="1"/>
          </p:cNvSpPr>
          <p:nvPr/>
        </p:nvSpPr>
        <p:spPr bwMode="auto">
          <a:xfrm rot="-3472419">
            <a:off x="1163638" y="4076700"/>
            <a:ext cx="55626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he-IL"/>
          </a:p>
        </p:txBody>
      </p:sp>
      <p:sp>
        <p:nvSpPr>
          <p:cNvPr id="641026" name="Rectangle 2"/>
          <p:cNvSpPr>
            <a:spLocks noGrp="1" noChangeArrowheads="1"/>
          </p:cNvSpPr>
          <p:nvPr>
            <p:ph type="title"/>
          </p:nvPr>
        </p:nvSpPr>
        <p:spPr>
          <a:xfrm>
            <a:off x="152400" y="304800"/>
            <a:ext cx="4648200" cy="685800"/>
          </a:xfrm>
        </p:spPr>
        <p:txBody>
          <a:bodyPr>
            <a:normAutofit fontScale="90000"/>
          </a:bodyPr>
          <a:lstStyle/>
          <a:p>
            <a:r>
              <a:rPr lang="en-US"/>
              <a:t>Maximum Margin</a:t>
            </a:r>
          </a:p>
        </p:txBody>
      </p:sp>
      <p:sp>
        <p:nvSpPr>
          <p:cNvPr id="641037" name="Line 13"/>
          <p:cNvSpPr>
            <a:spLocks noChangeShapeType="1"/>
          </p:cNvSpPr>
          <p:nvPr/>
        </p:nvSpPr>
        <p:spPr bwMode="auto">
          <a:xfrm>
            <a:off x="2590800" y="2209800"/>
            <a:ext cx="0" cy="3505200"/>
          </a:xfrm>
          <a:prstGeom prst="line">
            <a:avLst/>
          </a:prstGeom>
          <a:noFill/>
          <a:ln w="381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he-IL"/>
          </a:p>
        </p:txBody>
      </p:sp>
      <p:sp>
        <p:nvSpPr>
          <p:cNvPr id="641038" name="Line 14"/>
          <p:cNvSpPr>
            <a:spLocks noChangeShapeType="1"/>
          </p:cNvSpPr>
          <p:nvPr/>
        </p:nvSpPr>
        <p:spPr bwMode="auto">
          <a:xfrm flipV="1">
            <a:off x="2438400" y="5562600"/>
            <a:ext cx="3657600" cy="0"/>
          </a:xfrm>
          <a:prstGeom prst="line">
            <a:avLst/>
          </a:prstGeom>
          <a:noFill/>
          <a:ln w="381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he-IL"/>
          </a:p>
        </p:txBody>
      </p:sp>
      <p:sp>
        <p:nvSpPr>
          <p:cNvPr id="641039" name="Oval 15"/>
          <p:cNvSpPr>
            <a:spLocks noChangeAspect="1" noChangeArrowheads="1"/>
          </p:cNvSpPr>
          <p:nvPr/>
        </p:nvSpPr>
        <p:spPr bwMode="auto">
          <a:xfrm>
            <a:off x="3717924" y="5032374"/>
            <a:ext cx="90488" cy="7143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1041" name="Oval 17"/>
          <p:cNvSpPr>
            <a:spLocks noChangeAspect="1" noChangeArrowheads="1"/>
          </p:cNvSpPr>
          <p:nvPr/>
        </p:nvSpPr>
        <p:spPr bwMode="auto">
          <a:xfrm>
            <a:off x="4340224" y="2814637"/>
            <a:ext cx="90488"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1042" name="Oval 18"/>
          <p:cNvSpPr>
            <a:spLocks noChangeAspect="1" noChangeArrowheads="1"/>
          </p:cNvSpPr>
          <p:nvPr/>
        </p:nvSpPr>
        <p:spPr bwMode="auto">
          <a:xfrm>
            <a:off x="4403724" y="3635374"/>
            <a:ext cx="90488" cy="7143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1043" name="Oval 19"/>
          <p:cNvSpPr>
            <a:spLocks noChangeAspect="1" noChangeArrowheads="1"/>
          </p:cNvSpPr>
          <p:nvPr/>
        </p:nvSpPr>
        <p:spPr bwMode="auto">
          <a:xfrm>
            <a:off x="3409949" y="2663825"/>
            <a:ext cx="90488" cy="76200"/>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1044" name="Oval 20"/>
          <p:cNvSpPr>
            <a:spLocks noChangeAspect="1" noChangeArrowheads="1"/>
          </p:cNvSpPr>
          <p:nvPr/>
        </p:nvSpPr>
        <p:spPr bwMode="auto">
          <a:xfrm>
            <a:off x="3886200" y="3733799"/>
            <a:ext cx="80963"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1045" name="Oval 21"/>
          <p:cNvSpPr>
            <a:spLocks noChangeAspect="1" noChangeArrowheads="1"/>
          </p:cNvSpPr>
          <p:nvPr/>
        </p:nvSpPr>
        <p:spPr bwMode="auto">
          <a:xfrm>
            <a:off x="3047999" y="3124200"/>
            <a:ext cx="90488" cy="88107"/>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1046" name="Oval 22"/>
          <p:cNvSpPr>
            <a:spLocks noChangeAspect="1" noChangeArrowheads="1"/>
          </p:cNvSpPr>
          <p:nvPr/>
        </p:nvSpPr>
        <p:spPr bwMode="auto">
          <a:xfrm>
            <a:off x="5105399" y="4114800"/>
            <a:ext cx="90488" cy="76200"/>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1047" name="Oval 23"/>
          <p:cNvSpPr>
            <a:spLocks noChangeAspect="1" noChangeArrowheads="1"/>
          </p:cNvSpPr>
          <p:nvPr/>
        </p:nvSpPr>
        <p:spPr bwMode="auto">
          <a:xfrm rot="-1118274">
            <a:off x="3890885" y="4438475"/>
            <a:ext cx="80963" cy="7143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1048" name="Oval 24"/>
          <p:cNvSpPr>
            <a:spLocks noChangeAspect="1" noChangeArrowheads="1"/>
          </p:cNvSpPr>
          <p:nvPr/>
        </p:nvSpPr>
        <p:spPr bwMode="auto">
          <a:xfrm rot="-1118274">
            <a:off x="6007192" y="3223489"/>
            <a:ext cx="90488" cy="76200"/>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1049" name="Oval 25"/>
          <p:cNvSpPr>
            <a:spLocks noChangeAspect="1" noChangeArrowheads="1"/>
          </p:cNvSpPr>
          <p:nvPr/>
        </p:nvSpPr>
        <p:spPr bwMode="auto">
          <a:xfrm rot="-1118274">
            <a:off x="5299167" y="4539527"/>
            <a:ext cx="90488" cy="76200"/>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1050" name="Oval 26"/>
          <p:cNvSpPr>
            <a:spLocks noChangeAspect="1" noChangeArrowheads="1"/>
          </p:cNvSpPr>
          <p:nvPr/>
        </p:nvSpPr>
        <p:spPr bwMode="auto">
          <a:xfrm rot="-1118274">
            <a:off x="3127467" y="2661514"/>
            <a:ext cx="90488" cy="76200"/>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1051" name="Oval 27"/>
          <p:cNvSpPr>
            <a:spLocks noChangeAspect="1" noChangeArrowheads="1"/>
          </p:cNvSpPr>
          <p:nvPr/>
        </p:nvSpPr>
        <p:spPr bwMode="auto">
          <a:xfrm rot="-1118274">
            <a:off x="4714967" y="3579089"/>
            <a:ext cx="90488" cy="76200"/>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1052" name="Oval 28"/>
          <p:cNvSpPr>
            <a:spLocks noChangeAspect="1" noChangeArrowheads="1"/>
          </p:cNvSpPr>
          <p:nvPr/>
        </p:nvSpPr>
        <p:spPr bwMode="auto">
          <a:xfrm rot="-1118274">
            <a:off x="5870413" y="4490355"/>
            <a:ext cx="90488" cy="7143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1053" name="Oval 29"/>
          <p:cNvSpPr>
            <a:spLocks noChangeAspect="1" noChangeArrowheads="1"/>
          </p:cNvSpPr>
          <p:nvPr/>
        </p:nvSpPr>
        <p:spPr bwMode="auto">
          <a:xfrm rot="-1118274">
            <a:off x="3117688" y="3634693"/>
            <a:ext cx="90488"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1054" name="Oval 30"/>
          <p:cNvSpPr>
            <a:spLocks noChangeAspect="1" noChangeArrowheads="1"/>
          </p:cNvSpPr>
          <p:nvPr/>
        </p:nvSpPr>
        <p:spPr bwMode="auto">
          <a:xfrm rot="5895381">
            <a:off x="3840179" y="3053876"/>
            <a:ext cx="71438"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1055" name="Oval 31"/>
          <p:cNvSpPr>
            <a:spLocks noChangeAspect="1" noChangeArrowheads="1"/>
          </p:cNvSpPr>
          <p:nvPr/>
        </p:nvSpPr>
        <p:spPr bwMode="auto">
          <a:xfrm rot="5895381">
            <a:off x="4105421" y="5239218"/>
            <a:ext cx="83345"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1056" name="Oval 32"/>
          <p:cNvSpPr>
            <a:spLocks noChangeAspect="1" noChangeArrowheads="1"/>
          </p:cNvSpPr>
          <p:nvPr/>
        </p:nvSpPr>
        <p:spPr bwMode="auto">
          <a:xfrm rot="5895381">
            <a:off x="3086134" y="4093460"/>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1057" name="Oval 33"/>
          <p:cNvSpPr>
            <a:spLocks noChangeAspect="1" noChangeArrowheads="1"/>
          </p:cNvSpPr>
          <p:nvPr/>
        </p:nvSpPr>
        <p:spPr bwMode="auto">
          <a:xfrm rot="5895381">
            <a:off x="4316429" y="2390301"/>
            <a:ext cx="71438"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1058" name="Oval 34"/>
          <p:cNvSpPr>
            <a:spLocks noChangeAspect="1" noChangeArrowheads="1"/>
          </p:cNvSpPr>
          <p:nvPr/>
        </p:nvSpPr>
        <p:spPr bwMode="auto">
          <a:xfrm rot="5895381">
            <a:off x="5272914" y="4141453"/>
            <a:ext cx="88106"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1059" name="Oval 35"/>
          <p:cNvSpPr>
            <a:spLocks noChangeAspect="1" noChangeArrowheads="1"/>
          </p:cNvSpPr>
          <p:nvPr/>
        </p:nvSpPr>
        <p:spPr bwMode="auto">
          <a:xfrm rot="5895381">
            <a:off x="4343417" y="4076226"/>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1060" name="Oval 36"/>
          <p:cNvSpPr>
            <a:spLocks noChangeAspect="1" noChangeArrowheads="1"/>
          </p:cNvSpPr>
          <p:nvPr/>
        </p:nvSpPr>
        <p:spPr bwMode="auto">
          <a:xfrm rot="5895381">
            <a:off x="5592779" y="3361851"/>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1061" name="Oval 37"/>
          <p:cNvSpPr>
            <a:spLocks noChangeAspect="1" noChangeArrowheads="1"/>
          </p:cNvSpPr>
          <p:nvPr/>
        </p:nvSpPr>
        <p:spPr bwMode="auto">
          <a:xfrm rot="5895381">
            <a:off x="3059147" y="2340860"/>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1062" name="Oval 38"/>
          <p:cNvSpPr>
            <a:spLocks noChangeAspect="1" noChangeArrowheads="1"/>
          </p:cNvSpPr>
          <p:nvPr/>
        </p:nvSpPr>
        <p:spPr bwMode="auto">
          <a:xfrm rot="5895381">
            <a:off x="5234004" y="3269776"/>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1063" name="Oval 39"/>
          <p:cNvSpPr>
            <a:spLocks noChangeAspect="1" noChangeArrowheads="1"/>
          </p:cNvSpPr>
          <p:nvPr/>
        </p:nvSpPr>
        <p:spPr bwMode="auto">
          <a:xfrm rot="5895381">
            <a:off x="5087159" y="4717944"/>
            <a:ext cx="88106"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1064" name="Oval 40"/>
          <p:cNvSpPr>
            <a:spLocks noChangeAspect="1" noChangeArrowheads="1"/>
          </p:cNvSpPr>
          <p:nvPr/>
        </p:nvSpPr>
        <p:spPr bwMode="auto">
          <a:xfrm rot="4777107">
            <a:off x="3471184" y="3536648"/>
            <a:ext cx="88106"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1065" name="Oval 41"/>
          <p:cNvSpPr>
            <a:spLocks noChangeAspect="1" noChangeArrowheads="1"/>
          </p:cNvSpPr>
          <p:nvPr/>
        </p:nvSpPr>
        <p:spPr bwMode="auto">
          <a:xfrm rot="4777107">
            <a:off x="4628340" y="5255274"/>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1066" name="Oval 42"/>
          <p:cNvSpPr>
            <a:spLocks noChangeAspect="1" noChangeArrowheads="1"/>
          </p:cNvSpPr>
          <p:nvPr/>
        </p:nvSpPr>
        <p:spPr bwMode="auto">
          <a:xfrm rot="4777107">
            <a:off x="4323540" y="4874274"/>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1067" name="Oval 43"/>
          <p:cNvSpPr>
            <a:spLocks noChangeAspect="1" noChangeArrowheads="1"/>
          </p:cNvSpPr>
          <p:nvPr/>
        </p:nvSpPr>
        <p:spPr bwMode="auto">
          <a:xfrm rot="4777107">
            <a:off x="2791708" y="3739562"/>
            <a:ext cx="88107"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1068" name="Oval 44"/>
          <p:cNvSpPr>
            <a:spLocks noChangeAspect="1" noChangeArrowheads="1"/>
          </p:cNvSpPr>
          <p:nvPr/>
        </p:nvSpPr>
        <p:spPr bwMode="auto">
          <a:xfrm rot="4777107">
            <a:off x="3689478" y="2777967"/>
            <a:ext cx="76200"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1069" name="Oval 45"/>
          <p:cNvSpPr>
            <a:spLocks noChangeAspect="1" noChangeArrowheads="1"/>
          </p:cNvSpPr>
          <p:nvPr/>
        </p:nvSpPr>
        <p:spPr bwMode="auto">
          <a:xfrm rot="4777107">
            <a:off x="4330855" y="4364165"/>
            <a:ext cx="76200"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1071" name="Oval 47"/>
          <p:cNvSpPr>
            <a:spLocks noChangeAspect="1" noChangeArrowheads="1"/>
          </p:cNvSpPr>
          <p:nvPr/>
        </p:nvSpPr>
        <p:spPr bwMode="auto">
          <a:xfrm rot="4777107">
            <a:off x="3911572" y="5050343"/>
            <a:ext cx="83345"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1072" name="Oval 48"/>
          <p:cNvSpPr>
            <a:spLocks noChangeAspect="1" noChangeArrowheads="1"/>
          </p:cNvSpPr>
          <p:nvPr/>
        </p:nvSpPr>
        <p:spPr bwMode="auto">
          <a:xfrm rot="4777107">
            <a:off x="5278592" y="4756278"/>
            <a:ext cx="76200"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1074" name="Text Box 50"/>
          <p:cNvSpPr txBox="1">
            <a:spLocks noChangeArrowheads="1"/>
          </p:cNvSpPr>
          <p:nvPr/>
        </p:nvSpPr>
        <p:spPr bwMode="auto">
          <a:xfrm>
            <a:off x="6248400" y="3200400"/>
            <a:ext cx="2438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he-IL"/>
          </a:p>
        </p:txBody>
      </p:sp>
      <p:sp>
        <p:nvSpPr>
          <p:cNvPr id="641075" name="Text Box 51"/>
          <p:cNvSpPr txBox="1">
            <a:spLocks noChangeArrowheads="1"/>
          </p:cNvSpPr>
          <p:nvPr/>
        </p:nvSpPr>
        <p:spPr bwMode="auto">
          <a:xfrm>
            <a:off x="6400800" y="2286000"/>
            <a:ext cx="2743200" cy="304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rtl="0"/>
            <a:r>
              <a:rPr lang="en-US" sz="2400" dirty="0"/>
              <a:t>The </a:t>
            </a:r>
            <a:r>
              <a:rPr lang="en-US" sz="2400" dirty="0">
                <a:solidFill>
                  <a:schemeClr val="hlink"/>
                </a:solidFill>
              </a:rPr>
              <a:t>maximum margin linear classifier</a:t>
            </a:r>
            <a:r>
              <a:rPr lang="en-US" sz="2400" dirty="0"/>
              <a:t> is the linear classifier with the, </a:t>
            </a:r>
            <a:r>
              <a:rPr lang="en-US" sz="2400" dirty="0" smtClean="0"/>
              <a:t>maximum </a:t>
            </a:r>
            <a:r>
              <a:rPr lang="en-US" sz="2400" dirty="0"/>
              <a:t>margin.</a:t>
            </a:r>
          </a:p>
          <a:p>
            <a:pPr algn="l" rtl="0"/>
            <a:r>
              <a:rPr lang="en-US" sz="2400" dirty="0"/>
              <a:t>This is the simplest kind of </a:t>
            </a:r>
            <a:r>
              <a:rPr lang="en-US" sz="2400" dirty="0" smtClean="0"/>
              <a:t>SVM</a:t>
            </a:r>
            <a:endParaRPr lang="en-US" sz="2400" dirty="0"/>
          </a:p>
        </p:txBody>
      </p:sp>
      <p:sp>
        <p:nvSpPr>
          <p:cNvPr id="641080" name="AutoShape 56"/>
          <p:cNvSpPr>
            <a:spLocks noChangeArrowheads="1"/>
          </p:cNvSpPr>
          <p:nvPr/>
        </p:nvSpPr>
        <p:spPr bwMode="auto">
          <a:xfrm>
            <a:off x="6096000" y="6097588"/>
            <a:ext cx="1758950" cy="381000"/>
          </a:xfrm>
          <a:prstGeom prst="wedgeRectCallout">
            <a:avLst>
              <a:gd name="adj1" fmla="val 64713"/>
              <a:gd name="adj2" fmla="val -86250"/>
            </a:avLst>
          </a:prstGeom>
          <a:solidFill>
            <a:srgbClr val="CCFFCC"/>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en-US"/>
              <a:t>Linear SVM</a:t>
            </a:r>
          </a:p>
        </p:txBody>
      </p:sp>
      <p:sp>
        <p:nvSpPr>
          <p:cNvPr id="47" name="TextBox 46"/>
          <p:cNvSpPr txBox="1"/>
          <p:nvPr/>
        </p:nvSpPr>
        <p:spPr>
          <a:xfrm>
            <a:off x="2963913" y="5714092"/>
            <a:ext cx="2616199" cy="523220"/>
          </a:xfrm>
          <a:prstGeom prst="rect">
            <a:avLst/>
          </a:prstGeom>
          <a:noFill/>
        </p:spPr>
        <p:txBody>
          <a:bodyPr wrap="square" rtlCol="1">
            <a:spAutoFit/>
          </a:bodyPr>
          <a:lstStyle/>
          <a:p>
            <a:r>
              <a:rPr lang="en-US" sz="2800" dirty="0" smtClean="0"/>
              <a:t>New Recipients</a:t>
            </a:r>
            <a:endParaRPr lang="he-IL" sz="2800" dirty="0"/>
          </a:p>
        </p:txBody>
      </p:sp>
      <p:sp>
        <p:nvSpPr>
          <p:cNvPr id="48" name="TextBox 47"/>
          <p:cNvSpPr txBox="1"/>
          <p:nvPr/>
        </p:nvSpPr>
        <p:spPr>
          <a:xfrm rot="16200000">
            <a:off x="994450" y="3955906"/>
            <a:ext cx="2616199" cy="523220"/>
          </a:xfrm>
          <a:prstGeom prst="rect">
            <a:avLst/>
          </a:prstGeom>
          <a:noFill/>
        </p:spPr>
        <p:txBody>
          <a:bodyPr wrap="square" rtlCol="1">
            <a:spAutoFit/>
          </a:bodyPr>
          <a:lstStyle/>
          <a:p>
            <a:r>
              <a:rPr lang="en-US" sz="2800" dirty="0" smtClean="0"/>
              <a:t>Email Length</a:t>
            </a:r>
            <a:endParaRPr lang="he-IL" sz="2800" dirty="0"/>
          </a:p>
        </p:txBody>
      </p:sp>
    </p:spTree>
    <p:extLst>
      <p:ext uri="{BB962C8B-B14F-4D97-AF65-F5344CB8AC3E}">
        <p14:creationId xmlns:p14="http://schemas.microsoft.com/office/powerpoint/2010/main" val="21352104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625" y="274638"/>
            <a:ext cx="8258175" cy="654050"/>
          </a:xfrm>
        </p:spPr>
        <p:txBody>
          <a:bodyPr rtlCol="0">
            <a:normAutofit fontScale="90000"/>
          </a:bodyPr>
          <a:lstStyle/>
          <a:p>
            <a:pPr eaLnBrk="1" fontAlgn="auto" hangingPunct="1">
              <a:spcAft>
                <a:spcPts val="0"/>
              </a:spcAft>
              <a:defRPr/>
            </a:pPr>
            <a:r>
              <a:rPr lang="en-GB" dirty="0" smtClean="0"/>
              <a:t>Why Machine Learning?</a:t>
            </a:r>
          </a:p>
        </p:txBody>
      </p:sp>
      <p:sp>
        <p:nvSpPr>
          <p:cNvPr id="14339" name="Content Placeholder 2"/>
          <p:cNvSpPr>
            <a:spLocks noGrp="1"/>
          </p:cNvSpPr>
          <p:nvPr>
            <p:ph idx="1"/>
          </p:nvPr>
        </p:nvSpPr>
        <p:spPr>
          <a:xfrm>
            <a:off x="428625" y="1071563"/>
            <a:ext cx="8715375" cy="5214937"/>
          </a:xfrm>
        </p:spPr>
        <p:txBody>
          <a:bodyPr>
            <a:normAutofit/>
          </a:bodyPr>
          <a:lstStyle/>
          <a:p>
            <a:pPr algn="l" rtl="0">
              <a:lnSpc>
                <a:spcPct val="90000"/>
              </a:lnSpc>
            </a:pPr>
            <a:r>
              <a:rPr lang="en-US" sz="2400" dirty="0" smtClean="0"/>
              <a:t>Develop </a:t>
            </a:r>
            <a:r>
              <a:rPr lang="en-US" sz="2400" dirty="0"/>
              <a:t>systems that can automatically adapt and customize themselves to individual users.	</a:t>
            </a:r>
          </a:p>
          <a:p>
            <a:pPr lvl="1" algn="l" rtl="0">
              <a:lnSpc>
                <a:spcPct val="90000"/>
              </a:lnSpc>
            </a:pPr>
            <a:r>
              <a:rPr lang="en-US" sz="2000" dirty="0"/>
              <a:t>Personalized news or mail filter</a:t>
            </a:r>
          </a:p>
          <a:p>
            <a:pPr algn="l" rtl="0">
              <a:lnSpc>
                <a:spcPct val="90000"/>
              </a:lnSpc>
            </a:pPr>
            <a:r>
              <a:rPr lang="en-US" sz="2400" dirty="0" smtClean="0"/>
              <a:t>Discover </a:t>
            </a:r>
            <a:r>
              <a:rPr lang="en-US" sz="2400" dirty="0"/>
              <a:t>new knowledge from large databases (</a:t>
            </a:r>
            <a:r>
              <a:rPr lang="en-US" sz="2400" b="1" i="1" dirty="0">
                <a:solidFill>
                  <a:srgbClr val="FF3300"/>
                </a:solidFill>
              </a:rPr>
              <a:t>data mining</a:t>
            </a:r>
            <a:r>
              <a:rPr lang="en-US" sz="2400" dirty="0"/>
              <a:t>).</a:t>
            </a:r>
          </a:p>
          <a:p>
            <a:pPr lvl="1" algn="l" rtl="0">
              <a:lnSpc>
                <a:spcPct val="90000"/>
              </a:lnSpc>
            </a:pPr>
            <a:r>
              <a:rPr lang="en-US" sz="2000" dirty="0"/>
              <a:t>Market basket analysis (e.g. diapers and beer)</a:t>
            </a:r>
          </a:p>
          <a:p>
            <a:pPr marL="273050" lvl="1" indent="-273050" algn="l" rtl="0"/>
            <a:r>
              <a:rPr lang="en-GB" sz="2400" dirty="0" smtClean="0"/>
              <a:t>Ability </a:t>
            </a:r>
            <a:r>
              <a:rPr lang="en-GB" sz="2400" dirty="0"/>
              <a:t>to mimic human and replace certain monotonous tasks - which require some intelligence. </a:t>
            </a:r>
          </a:p>
          <a:p>
            <a:pPr lvl="2" algn="l" rtl="0"/>
            <a:r>
              <a:rPr lang="en-GB" dirty="0"/>
              <a:t>like </a:t>
            </a:r>
            <a:r>
              <a:rPr lang="en-GB" dirty="0" smtClean="0"/>
              <a:t>recognizing </a:t>
            </a:r>
            <a:r>
              <a:rPr lang="en-GB" dirty="0"/>
              <a:t>handwritten </a:t>
            </a:r>
            <a:r>
              <a:rPr lang="en-GB" dirty="0" smtClean="0"/>
              <a:t>characters</a:t>
            </a:r>
          </a:p>
          <a:p>
            <a:pPr marL="273050" lvl="1" indent="-273050" algn="l" rtl="0"/>
            <a:r>
              <a:rPr lang="en-US" sz="2400" dirty="0"/>
              <a:t>Develop systems that are too difficult/expensive to construct manually because they require specific detailed skills or knowledge tuned to a specific task (knowledge engineering bottleneck).</a:t>
            </a:r>
          </a:p>
          <a:p>
            <a:pPr lvl="2" algn="l" rtl="0"/>
            <a:endParaRPr lang="en-GB" sz="2400" dirty="0"/>
          </a:p>
          <a:p>
            <a:pPr lvl="1" algn="l" rtl="0" eaLnBrk="1" hangingPunct="1"/>
            <a:endParaRPr lang="en-GB" dirty="0" smtClean="0"/>
          </a:p>
        </p:txBody>
      </p:sp>
      <p:sp>
        <p:nvSpPr>
          <p:cNvPr id="5" name="Slide Number Placeholder 4"/>
          <p:cNvSpPr>
            <a:spLocks noGrp="1"/>
          </p:cNvSpPr>
          <p:nvPr>
            <p:ph type="sldNum" sz="quarter" idx="12"/>
          </p:nvPr>
        </p:nvSpPr>
        <p:spPr/>
        <p:txBody>
          <a:bodyPr/>
          <a:lstStyle/>
          <a:p>
            <a:pPr>
              <a:defRPr/>
            </a:pPr>
            <a:fld id="{50468617-FDF4-48B7-9EBE-D25F2AE71AC6}" type="slidenum">
              <a:rPr lang="en-GB"/>
              <a:pPr>
                <a:defRPr/>
              </a:pPr>
              <a:t>3</a:t>
            </a:fld>
            <a:endParaRPr lang="en-GB" dirty="0"/>
          </a:p>
        </p:txBody>
      </p:sp>
    </p:spTree>
    <p:extLst>
      <p:ext uri="{BB962C8B-B14F-4D97-AF65-F5344CB8AC3E}">
        <p14:creationId xmlns:p14="http://schemas.microsoft.com/office/powerpoint/2010/main" val="927115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animEffect transition="in" filter="fade">
                                      <p:cBhvr>
                                        <p:cTn id="7" dur="500"/>
                                        <p:tgtEl>
                                          <p:spTgt spid="14339">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339">
                                            <p:txEl>
                                              <p:pRg st="1" end="1"/>
                                            </p:txEl>
                                          </p:spTgt>
                                        </p:tgtEl>
                                        <p:attrNameLst>
                                          <p:attrName>style.visibility</p:attrName>
                                        </p:attrNameLst>
                                      </p:cBhvr>
                                      <p:to>
                                        <p:strVal val="visible"/>
                                      </p:to>
                                    </p:set>
                                    <p:animEffect transition="in" filter="fade">
                                      <p:cBhvr>
                                        <p:cTn id="10" dur="500"/>
                                        <p:tgtEl>
                                          <p:spTgt spid="14339">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4339">
                                            <p:txEl>
                                              <p:pRg st="2" end="2"/>
                                            </p:txEl>
                                          </p:spTgt>
                                        </p:tgtEl>
                                        <p:attrNameLst>
                                          <p:attrName>style.visibility</p:attrName>
                                        </p:attrNameLst>
                                      </p:cBhvr>
                                      <p:to>
                                        <p:strVal val="visible"/>
                                      </p:to>
                                    </p:set>
                                    <p:animEffect transition="in" filter="fade">
                                      <p:cBhvr>
                                        <p:cTn id="15" dur="500"/>
                                        <p:tgtEl>
                                          <p:spTgt spid="14339">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4339">
                                            <p:txEl>
                                              <p:pRg st="3" end="3"/>
                                            </p:txEl>
                                          </p:spTgt>
                                        </p:tgtEl>
                                        <p:attrNameLst>
                                          <p:attrName>style.visibility</p:attrName>
                                        </p:attrNameLst>
                                      </p:cBhvr>
                                      <p:to>
                                        <p:strVal val="visible"/>
                                      </p:to>
                                    </p:set>
                                    <p:animEffect transition="in" filter="fade">
                                      <p:cBhvr>
                                        <p:cTn id="18" dur="500"/>
                                        <p:tgtEl>
                                          <p:spTgt spid="14339">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4339">
                                            <p:txEl>
                                              <p:pRg st="4" end="4"/>
                                            </p:txEl>
                                          </p:spTgt>
                                        </p:tgtEl>
                                        <p:attrNameLst>
                                          <p:attrName>style.visibility</p:attrName>
                                        </p:attrNameLst>
                                      </p:cBhvr>
                                      <p:to>
                                        <p:strVal val="visible"/>
                                      </p:to>
                                    </p:set>
                                    <p:animEffect transition="in" filter="fade">
                                      <p:cBhvr>
                                        <p:cTn id="23" dur="500"/>
                                        <p:tgtEl>
                                          <p:spTgt spid="14339">
                                            <p:txEl>
                                              <p:pRg st="4" end="4"/>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4339">
                                            <p:txEl>
                                              <p:pRg st="5" end="5"/>
                                            </p:txEl>
                                          </p:spTgt>
                                        </p:tgtEl>
                                        <p:attrNameLst>
                                          <p:attrName>style.visibility</p:attrName>
                                        </p:attrNameLst>
                                      </p:cBhvr>
                                      <p:to>
                                        <p:strVal val="visible"/>
                                      </p:to>
                                    </p:set>
                                    <p:animEffect transition="in" filter="fade">
                                      <p:cBhvr>
                                        <p:cTn id="26" dur="500"/>
                                        <p:tgtEl>
                                          <p:spTgt spid="14339">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4339">
                                            <p:txEl>
                                              <p:pRg st="6" end="6"/>
                                            </p:txEl>
                                          </p:spTgt>
                                        </p:tgtEl>
                                        <p:attrNameLst>
                                          <p:attrName>style.visibility</p:attrName>
                                        </p:attrNameLst>
                                      </p:cBhvr>
                                      <p:to>
                                        <p:strVal val="visible"/>
                                      </p:to>
                                    </p:set>
                                    <p:animEffect transition="in" filter="fade">
                                      <p:cBhvr>
                                        <p:cTn id="31" dur="500"/>
                                        <p:tgtEl>
                                          <p:spTgt spid="1433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22" name="Rectangle 2"/>
          <p:cNvSpPr>
            <a:spLocks noGrp="1" noChangeArrowheads="1"/>
          </p:cNvSpPr>
          <p:nvPr>
            <p:ph type="title"/>
          </p:nvPr>
        </p:nvSpPr>
        <p:spPr>
          <a:xfrm>
            <a:off x="152400" y="304800"/>
            <a:ext cx="8458200" cy="685800"/>
          </a:xfrm>
        </p:spPr>
        <p:txBody>
          <a:bodyPr>
            <a:normAutofit fontScale="90000"/>
          </a:bodyPr>
          <a:lstStyle/>
          <a:p>
            <a:r>
              <a:rPr lang="en-US" dirty="0"/>
              <a:t> </a:t>
            </a:r>
            <a:r>
              <a:rPr lang="en-US" dirty="0" smtClean="0"/>
              <a:t>No Linear Classifier can cover all instances</a:t>
            </a:r>
            <a:endParaRPr lang="en-US" dirty="0"/>
          </a:p>
        </p:txBody>
      </p:sp>
      <p:sp>
        <p:nvSpPr>
          <p:cNvPr id="593930" name="Line 10"/>
          <p:cNvSpPr>
            <a:spLocks noChangeShapeType="1"/>
          </p:cNvSpPr>
          <p:nvPr/>
        </p:nvSpPr>
        <p:spPr bwMode="auto">
          <a:xfrm>
            <a:off x="2590800" y="2209800"/>
            <a:ext cx="0" cy="3505200"/>
          </a:xfrm>
          <a:prstGeom prst="line">
            <a:avLst/>
          </a:prstGeom>
          <a:noFill/>
          <a:ln w="381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he-IL"/>
          </a:p>
        </p:txBody>
      </p:sp>
      <p:sp>
        <p:nvSpPr>
          <p:cNvPr id="593931" name="Line 11"/>
          <p:cNvSpPr>
            <a:spLocks noChangeShapeType="1"/>
          </p:cNvSpPr>
          <p:nvPr/>
        </p:nvSpPr>
        <p:spPr bwMode="auto">
          <a:xfrm flipV="1">
            <a:off x="2438400" y="5562600"/>
            <a:ext cx="3657600" cy="0"/>
          </a:xfrm>
          <a:prstGeom prst="line">
            <a:avLst/>
          </a:prstGeom>
          <a:noFill/>
          <a:ln w="381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he-IL"/>
          </a:p>
        </p:txBody>
      </p:sp>
      <p:sp>
        <p:nvSpPr>
          <p:cNvPr id="593935" name="Oval 15"/>
          <p:cNvSpPr>
            <a:spLocks noChangeAspect="1" noChangeArrowheads="1"/>
          </p:cNvSpPr>
          <p:nvPr/>
        </p:nvSpPr>
        <p:spPr bwMode="auto">
          <a:xfrm>
            <a:off x="3717909" y="5032374"/>
            <a:ext cx="90488" cy="71429"/>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38" name="Oval 18"/>
          <p:cNvSpPr>
            <a:spLocks noChangeAspect="1" noChangeArrowheads="1"/>
          </p:cNvSpPr>
          <p:nvPr/>
        </p:nvSpPr>
        <p:spPr bwMode="auto">
          <a:xfrm>
            <a:off x="4340224" y="2814637"/>
            <a:ext cx="90488"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39" name="Oval 19"/>
          <p:cNvSpPr>
            <a:spLocks noChangeAspect="1" noChangeArrowheads="1"/>
          </p:cNvSpPr>
          <p:nvPr/>
        </p:nvSpPr>
        <p:spPr bwMode="auto">
          <a:xfrm>
            <a:off x="4403709" y="3635374"/>
            <a:ext cx="90488" cy="71429"/>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40" name="Oval 20"/>
          <p:cNvSpPr>
            <a:spLocks noChangeAspect="1" noChangeArrowheads="1"/>
          </p:cNvSpPr>
          <p:nvPr/>
        </p:nvSpPr>
        <p:spPr bwMode="auto">
          <a:xfrm>
            <a:off x="3409949" y="2663825"/>
            <a:ext cx="90488" cy="76200"/>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41" name="Oval 21"/>
          <p:cNvSpPr>
            <a:spLocks noChangeAspect="1" noChangeArrowheads="1"/>
          </p:cNvSpPr>
          <p:nvPr/>
        </p:nvSpPr>
        <p:spPr bwMode="auto">
          <a:xfrm>
            <a:off x="3886200" y="3733799"/>
            <a:ext cx="80963"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42" name="Oval 22"/>
          <p:cNvSpPr>
            <a:spLocks noChangeAspect="1" noChangeArrowheads="1"/>
          </p:cNvSpPr>
          <p:nvPr/>
        </p:nvSpPr>
        <p:spPr bwMode="auto">
          <a:xfrm>
            <a:off x="3047999" y="3124200"/>
            <a:ext cx="90488" cy="88107"/>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43" name="Oval 23"/>
          <p:cNvSpPr>
            <a:spLocks noChangeAspect="1" noChangeArrowheads="1"/>
          </p:cNvSpPr>
          <p:nvPr/>
        </p:nvSpPr>
        <p:spPr bwMode="auto">
          <a:xfrm>
            <a:off x="5105384" y="4114799"/>
            <a:ext cx="90488" cy="76201"/>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45" name="Oval 25"/>
          <p:cNvSpPr>
            <a:spLocks noChangeAspect="1" noChangeArrowheads="1"/>
          </p:cNvSpPr>
          <p:nvPr/>
        </p:nvSpPr>
        <p:spPr bwMode="auto">
          <a:xfrm rot="-1118274">
            <a:off x="3890881" y="4438474"/>
            <a:ext cx="80965" cy="71429"/>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46" name="Oval 26"/>
          <p:cNvSpPr>
            <a:spLocks noChangeAspect="1" noChangeArrowheads="1"/>
          </p:cNvSpPr>
          <p:nvPr/>
        </p:nvSpPr>
        <p:spPr bwMode="auto">
          <a:xfrm rot="-1118274">
            <a:off x="6007163" y="3223477"/>
            <a:ext cx="90488" cy="76201"/>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49" name="Oval 29"/>
          <p:cNvSpPr>
            <a:spLocks noChangeAspect="1" noChangeArrowheads="1"/>
          </p:cNvSpPr>
          <p:nvPr/>
        </p:nvSpPr>
        <p:spPr bwMode="auto">
          <a:xfrm rot="-1118274">
            <a:off x="5299138" y="4539515"/>
            <a:ext cx="90488" cy="76201"/>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50" name="Oval 30"/>
          <p:cNvSpPr>
            <a:spLocks noChangeAspect="1" noChangeArrowheads="1"/>
          </p:cNvSpPr>
          <p:nvPr/>
        </p:nvSpPr>
        <p:spPr bwMode="auto">
          <a:xfrm rot="-1118274">
            <a:off x="3127467" y="2661514"/>
            <a:ext cx="90488" cy="76200"/>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52" name="Oval 32"/>
          <p:cNvSpPr>
            <a:spLocks noChangeAspect="1" noChangeArrowheads="1"/>
          </p:cNvSpPr>
          <p:nvPr/>
        </p:nvSpPr>
        <p:spPr bwMode="auto">
          <a:xfrm rot="-1118274">
            <a:off x="4714938" y="3579077"/>
            <a:ext cx="90488" cy="76201"/>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54" name="Oval 34"/>
          <p:cNvSpPr>
            <a:spLocks noChangeAspect="1" noChangeArrowheads="1"/>
          </p:cNvSpPr>
          <p:nvPr/>
        </p:nvSpPr>
        <p:spPr bwMode="auto">
          <a:xfrm rot="-1118274">
            <a:off x="5870388" y="4490351"/>
            <a:ext cx="90488" cy="71429"/>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55" name="Oval 35"/>
          <p:cNvSpPr>
            <a:spLocks noChangeAspect="1" noChangeArrowheads="1"/>
          </p:cNvSpPr>
          <p:nvPr/>
        </p:nvSpPr>
        <p:spPr bwMode="auto">
          <a:xfrm rot="-1118274">
            <a:off x="3117688" y="3634693"/>
            <a:ext cx="90488"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58" name="Oval 38"/>
          <p:cNvSpPr>
            <a:spLocks noChangeAspect="1" noChangeArrowheads="1"/>
          </p:cNvSpPr>
          <p:nvPr/>
        </p:nvSpPr>
        <p:spPr bwMode="auto">
          <a:xfrm rot="5895381">
            <a:off x="3840179" y="3053876"/>
            <a:ext cx="71438"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59" name="Oval 39"/>
          <p:cNvSpPr>
            <a:spLocks noChangeAspect="1" noChangeArrowheads="1"/>
          </p:cNvSpPr>
          <p:nvPr/>
        </p:nvSpPr>
        <p:spPr bwMode="auto">
          <a:xfrm rot="5895381">
            <a:off x="4105430" y="5239214"/>
            <a:ext cx="83341" cy="90488"/>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62" name="Oval 42"/>
          <p:cNvSpPr>
            <a:spLocks noChangeAspect="1" noChangeArrowheads="1"/>
          </p:cNvSpPr>
          <p:nvPr/>
        </p:nvSpPr>
        <p:spPr bwMode="auto">
          <a:xfrm rot="5895381">
            <a:off x="3086134" y="4093460"/>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63" name="Oval 43"/>
          <p:cNvSpPr>
            <a:spLocks noChangeAspect="1" noChangeArrowheads="1"/>
          </p:cNvSpPr>
          <p:nvPr/>
        </p:nvSpPr>
        <p:spPr bwMode="auto">
          <a:xfrm rot="5895381">
            <a:off x="4316429" y="2390301"/>
            <a:ext cx="71438"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64" name="Oval 44"/>
          <p:cNvSpPr>
            <a:spLocks noChangeAspect="1" noChangeArrowheads="1"/>
          </p:cNvSpPr>
          <p:nvPr/>
        </p:nvSpPr>
        <p:spPr bwMode="auto">
          <a:xfrm rot="5895381">
            <a:off x="5272934" y="4141450"/>
            <a:ext cx="88101" cy="90488"/>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65" name="Oval 45"/>
          <p:cNvSpPr>
            <a:spLocks noChangeAspect="1" noChangeArrowheads="1"/>
          </p:cNvSpPr>
          <p:nvPr/>
        </p:nvSpPr>
        <p:spPr bwMode="auto">
          <a:xfrm rot="5895381">
            <a:off x="4343443" y="4076230"/>
            <a:ext cx="71429"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66" name="Oval 46"/>
          <p:cNvSpPr>
            <a:spLocks noChangeAspect="1" noChangeArrowheads="1"/>
          </p:cNvSpPr>
          <p:nvPr/>
        </p:nvSpPr>
        <p:spPr bwMode="auto">
          <a:xfrm rot="5895381">
            <a:off x="5592805" y="3361855"/>
            <a:ext cx="71429"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67" name="Oval 47"/>
          <p:cNvSpPr>
            <a:spLocks noChangeAspect="1" noChangeArrowheads="1"/>
          </p:cNvSpPr>
          <p:nvPr/>
        </p:nvSpPr>
        <p:spPr bwMode="auto">
          <a:xfrm rot="5895381">
            <a:off x="3059147" y="2340860"/>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68" name="Oval 48"/>
          <p:cNvSpPr>
            <a:spLocks noChangeAspect="1" noChangeArrowheads="1"/>
          </p:cNvSpPr>
          <p:nvPr/>
        </p:nvSpPr>
        <p:spPr bwMode="auto">
          <a:xfrm rot="5895381">
            <a:off x="5234030" y="3269780"/>
            <a:ext cx="71429"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70" name="Oval 50"/>
          <p:cNvSpPr>
            <a:spLocks noChangeAspect="1" noChangeArrowheads="1"/>
          </p:cNvSpPr>
          <p:nvPr/>
        </p:nvSpPr>
        <p:spPr bwMode="auto">
          <a:xfrm rot="5895381">
            <a:off x="5087182" y="4717919"/>
            <a:ext cx="88101"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71" name="Oval 51"/>
          <p:cNvSpPr>
            <a:spLocks noChangeAspect="1" noChangeArrowheads="1"/>
          </p:cNvSpPr>
          <p:nvPr/>
        </p:nvSpPr>
        <p:spPr bwMode="auto">
          <a:xfrm rot="4777107">
            <a:off x="3471184" y="3536648"/>
            <a:ext cx="88106"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72" name="Oval 52"/>
          <p:cNvSpPr>
            <a:spLocks noChangeAspect="1" noChangeArrowheads="1"/>
          </p:cNvSpPr>
          <p:nvPr/>
        </p:nvSpPr>
        <p:spPr bwMode="auto">
          <a:xfrm rot="4777107">
            <a:off x="4628338" y="5255277"/>
            <a:ext cx="71429"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73" name="Oval 53"/>
          <p:cNvSpPr>
            <a:spLocks noChangeAspect="1" noChangeArrowheads="1"/>
          </p:cNvSpPr>
          <p:nvPr/>
        </p:nvSpPr>
        <p:spPr bwMode="auto">
          <a:xfrm rot="4777107">
            <a:off x="4323538" y="4874277"/>
            <a:ext cx="71429"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75" name="Oval 55"/>
          <p:cNvSpPr>
            <a:spLocks noChangeAspect="1" noChangeArrowheads="1"/>
          </p:cNvSpPr>
          <p:nvPr/>
        </p:nvSpPr>
        <p:spPr bwMode="auto">
          <a:xfrm rot="4777107">
            <a:off x="2791708" y="3739562"/>
            <a:ext cx="88107"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76" name="Oval 56"/>
          <p:cNvSpPr>
            <a:spLocks noChangeAspect="1" noChangeArrowheads="1"/>
          </p:cNvSpPr>
          <p:nvPr/>
        </p:nvSpPr>
        <p:spPr bwMode="auto">
          <a:xfrm rot="4777107">
            <a:off x="3689478" y="2777967"/>
            <a:ext cx="76200"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78" name="Oval 58"/>
          <p:cNvSpPr>
            <a:spLocks noChangeAspect="1" noChangeArrowheads="1"/>
          </p:cNvSpPr>
          <p:nvPr/>
        </p:nvSpPr>
        <p:spPr bwMode="auto">
          <a:xfrm rot="4777107">
            <a:off x="4330881" y="4364155"/>
            <a:ext cx="76201" cy="90488"/>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82" name="Oval 62"/>
          <p:cNvSpPr>
            <a:spLocks noChangeAspect="1" noChangeArrowheads="1"/>
          </p:cNvSpPr>
          <p:nvPr/>
        </p:nvSpPr>
        <p:spPr bwMode="auto">
          <a:xfrm rot="4777107">
            <a:off x="3911589" y="5050339"/>
            <a:ext cx="83341" cy="90488"/>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83" name="Oval 63"/>
          <p:cNvSpPr>
            <a:spLocks noChangeAspect="1" noChangeArrowheads="1"/>
          </p:cNvSpPr>
          <p:nvPr/>
        </p:nvSpPr>
        <p:spPr bwMode="auto">
          <a:xfrm rot="4777107">
            <a:off x="5278618" y="4756268"/>
            <a:ext cx="76201" cy="90488"/>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91" name="Text Box 71"/>
          <p:cNvSpPr txBox="1">
            <a:spLocks noChangeArrowheads="1"/>
          </p:cNvSpPr>
          <p:nvPr/>
        </p:nvSpPr>
        <p:spPr bwMode="auto">
          <a:xfrm>
            <a:off x="6248400" y="3200400"/>
            <a:ext cx="2438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he-IL"/>
          </a:p>
        </p:txBody>
      </p:sp>
      <p:sp>
        <p:nvSpPr>
          <p:cNvPr id="593992" name="Text Box 72"/>
          <p:cNvSpPr txBox="1">
            <a:spLocks noChangeArrowheads="1"/>
          </p:cNvSpPr>
          <p:nvPr/>
        </p:nvSpPr>
        <p:spPr bwMode="auto">
          <a:xfrm>
            <a:off x="6400800" y="3352800"/>
            <a:ext cx="22098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dirty="0"/>
              <a:t>How would you classify this data?</a:t>
            </a:r>
          </a:p>
        </p:txBody>
      </p:sp>
      <p:sp>
        <p:nvSpPr>
          <p:cNvPr id="40" name="Line 50"/>
          <p:cNvSpPr>
            <a:spLocks noChangeShapeType="1"/>
          </p:cNvSpPr>
          <p:nvPr/>
        </p:nvSpPr>
        <p:spPr bwMode="auto">
          <a:xfrm flipV="1">
            <a:off x="3429000" y="1676400"/>
            <a:ext cx="1447800" cy="40386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he-IL"/>
          </a:p>
        </p:txBody>
      </p:sp>
      <p:sp>
        <p:nvSpPr>
          <p:cNvPr id="41" name="TextBox 40"/>
          <p:cNvSpPr txBox="1"/>
          <p:nvPr/>
        </p:nvSpPr>
        <p:spPr>
          <a:xfrm>
            <a:off x="2963913" y="5714092"/>
            <a:ext cx="2616199" cy="523220"/>
          </a:xfrm>
          <a:prstGeom prst="rect">
            <a:avLst/>
          </a:prstGeom>
          <a:noFill/>
        </p:spPr>
        <p:txBody>
          <a:bodyPr wrap="square" rtlCol="1">
            <a:spAutoFit/>
          </a:bodyPr>
          <a:lstStyle/>
          <a:p>
            <a:r>
              <a:rPr lang="en-US" sz="2800" dirty="0" smtClean="0"/>
              <a:t>New Recipients</a:t>
            </a:r>
            <a:endParaRPr lang="he-IL" sz="2800" dirty="0"/>
          </a:p>
        </p:txBody>
      </p:sp>
      <p:sp>
        <p:nvSpPr>
          <p:cNvPr id="42" name="TextBox 41"/>
          <p:cNvSpPr txBox="1"/>
          <p:nvPr/>
        </p:nvSpPr>
        <p:spPr>
          <a:xfrm rot="16200000">
            <a:off x="994450" y="3955906"/>
            <a:ext cx="2616199" cy="523220"/>
          </a:xfrm>
          <a:prstGeom prst="rect">
            <a:avLst/>
          </a:prstGeom>
          <a:noFill/>
        </p:spPr>
        <p:txBody>
          <a:bodyPr wrap="square" rtlCol="1">
            <a:spAutoFit/>
          </a:bodyPr>
          <a:lstStyle/>
          <a:p>
            <a:r>
              <a:rPr lang="en-US" sz="2800" dirty="0" smtClean="0"/>
              <a:t>Email Length</a:t>
            </a:r>
            <a:endParaRPr lang="he-IL" sz="2800" dirty="0"/>
          </a:p>
        </p:txBody>
      </p:sp>
      <p:sp>
        <p:nvSpPr>
          <p:cNvPr id="43" name="Oval 32"/>
          <p:cNvSpPr>
            <a:spLocks noChangeAspect="1" noChangeArrowheads="1"/>
          </p:cNvSpPr>
          <p:nvPr/>
        </p:nvSpPr>
        <p:spPr bwMode="auto">
          <a:xfrm rot="-1118274">
            <a:off x="3391588" y="3124313"/>
            <a:ext cx="90488" cy="76201"/>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44" name="Oval 43"/>
          <p:cNvSpPr>
            <a:spLocks noChangeAspect="1" noChangeArrowheads="1"/>
          </p:cNvSpPr>
          <p:nvPr/>
        </p:nvSpPr>
        <p:spPr bwMode="auto">
          <a:xfrm rot="5895381">
            <a:off x="4005409" y="4787516"/>
            <a:ext cx="71438"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Tree>
    <p:extLst>
      <p:ext uri="{BB962C8B-B14F-4D97-AF65-F5344CB8AC3E}">
        <p14:creationId xmlns:p14="http://schemas.microsoft.com/office/powerpoint/2010/main" val="41230338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down)">
                                      <p:cBhvr>
                                        <p:cTn id="7" dur="580">
                                          <p:stCondLst>
                                            <p:cond delay="0"/>
                                          </p:stCondLst>
                                        </p:cTn>
                                        <p:tgtEl>
                                          <p:spTgt spid="44"/>
                                        </p:tgtEl>
                                      </p:cBhvr>
                                    </p:animEffect>
                                    <p:anim calcmode="lin" valueType="num">
                                      <p:cBhvr>
                                        <p:cTn id="8" dur="1822" tmFilter="0,0; 0.14,0.36; 0.43,0.73; 0.71,0.91; 1.0,1.0">
                                          <p:stCondLst>
                                            <p:cond delay="0"/>
                                          </p:stCondLst>
                                        </p:cTn>
                                        <p:tgtEl>
                                          <p:spTgt spid="4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4"/>
                                        </p:tgtEl>
                                        <p:attrNameLst>
                                          <p:attrName>ppt_y</p:attrName>
                                        </p:attrNameLst>
                                      </p:cBhvr>
                                      <p:tavLst>
                                        <p:tav tm="0" fmla="#ppt_y-sin(pi*$)/81">
                                          <p:val>
                                            <p:fltVal val="0"/>
                                          </p:val>
                                        </p:tav>
                                        <p:tav tm="100000">
                                          <p:val>
                                            <p:fltVal val="1"/>
                                          </p:val>
                                        </p:tav>
                                      </p:tavLst>
                                    </p:anim>
                                    <p:animScale>
                                      <p:cBhvr>
                                        <p:cTn id="13" dur="26">
                                          <p:stCondLst>
                                            <p:cond delay="650"/>
                                          </p:stCondLst>
                                        </p:cTn>
                                        <p:tgtEl>
                                          <p:spTgt spid="44"/>
                                        </p:tgtEl>
                                      </p:cBhvr>
                                      <p:to x="100000" y="60000"/>
                                    </p:animScale>
                                    <p:animScale>
                                      <p:cBhvr>
                                        <p:cTn id="14" dur="166" decel="50000">
                                          <p:stCondLst>
                                            <p:cond delay="676"/>
                                          </p:stCondLst>
                                        </p:cTn>
                                        <p:tgtEl>
                                          <p:spTgt spid="44"/>
                                        </p:tgtEl>
                                      </p:cBhvr>
                                      <p:to x="100000" y="100000"/>
                                    </p:animScale>
                                    <p:animScale>
                                      <p:cBhvr>
                                        <p:cTn id="15" dur="26">
                                          <p:stCondLst>
                                            <p:cond delay="1312"/>
                                          </p:stCondLst>
                                        </p:cTn>
                                        <p:tgtEl>
                                          <p:spTgt spid="44"/>
                                        </p:tgtEl>
                                      </p:cBhvr>
                                      <p:to x="100000" y="80000"/>
                                    </p:animScale>
                                    <p:animScale>
                                      <p:cBhvr>
                                        <p:cTn id="16" dur="166" decel="50000">
                                          <p:stCondLst>
                                            <p:cond delay="1338"/>
                                          </p:stCondLst>
                                        </p:cTn>
                                        <p:tgtEl>
                                          <p:spTgt spid="44"/>
                                        </p:tgtEl>
                                      </p:cBhvr>
                                      <p:to x="100000" y="100000"/>
                                    </p:animScale>
                                    <p:animScale>
                                      <p:cBhvr>
                                        <p:cTn id="17" dur="26">
                                          <p:stCondLst>
                                            <p:cond delay="1642"/>
                                          </p:stCondLst>
                                        </p:cTn>
                                        <p:tgtEl>
                                          <p:spTgt spid="44"/>
                                        </p:tgtEl>
                                      </p:cBhvr>
                                      <p:to x="100000" y="90000"/>
                                    </p:animScale>
                                    <p:animScale>
                                      <p:cBhvr>
                                        <p:cTn id="18" dur="166" decel="50000">
                                          <p:stCondLst>
                                            <p:cond delay="1668"/>
                                          </p:stCondLst>
                                        </p:cTn>
                                        <p:tgtEl>
                                          <p:spTgt spid="44"/>
                                        </p:tgtEl>
                                      </p:cBhvr>
                                      <p:to x="100000" y="100000"/>
                                    </p:animScale>
                                    <p:animScale>
                                      <p:cBhvr>
                                        <p:cTn id="19" dur="26">
                                          <p:stCondLst>
                                            <p:cond delay="1808"/>
                                          </p:stCondLst>
                                        </p:cTn>
                                        <p:tgtEl>
                                          <p:spTgt spid="44"/>
                                        </p:tgtEl>
                                      </p:cBhvr>
                                      <p:to x="100000" y="95000"/>
                                    </p:animScale>
                                    <p:animScale>
                                      <p:cBhvr>
                                        <p:cTn id="20" dur="166" decel="50000">
                                          <p:stCondLst>
                                            <p:cond delay="1834"/>
                                          </p:stCondLst>
                                        </p:cTn>
                                        <p:tgtEl>
                                          <p:spTgt spid="44"/>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wipe(down)">
                                      <p:cBhvr>
                                        <p:cTn id="23" dur="580">
                                          <p:stCondLst>
                                            <p:cond delay="0"/>
                                          </p:stCondLst>
                                        </p:cTn>
                                        <p:tgtEl>
                                          <p:spTgt spid="43"/>
                                        </p:tgtEl>
                                      </p:cBhvr>
                                    </p:animEffect>
                                    <p:anim calcmode="lin" valueType="num">
                                      <p:cBhvr>
                                        <p:cTn id="24" dur="1822" tmFilter="0,0; 0.14,0.36; 0.43,0.73; 0.71,0.91; 1.0,1.0">
                                          <p:stCondLst>
                                            <p:cond delay="0"/>
                                          </p:stCondLst>
                                        </p:cTn>
                                        <p:tgtEl>
                                          <p:spTgt spid="43"/>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43"/>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43"/>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43"/>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43"/>
                                        </p:tgtEl>
                                        <p:attrNameLst>
                                          <p:attrName>ppt_y</p:attrName>
                                        </p:attrNameLst>
                                      </p:cBhvr>
                                      <p:tavLst>
                                        <p:tav tm="0" fmla="#ppt_y-sin(pi*$)/81">
                                          <p:val>
                                            <p:fltVal val="0"/>
                                          </p:val>
                                        </p:tav>
                                        <p:tav tm="100000">
                                          <p:val>
                                            <p:fltVal val="1"/>
                                          </p:val>
                                        </p:tav>
                                      </p:tavLst>
                                    </p:anim>
                                    <p:animScale>
                                      <p:cBhvr>
                                        <p:cTn id="29" dur="26">
                                          <p:stCondLst>
                                            <p:cond delay="650"/>
                                          </p:stCondLst>
                                        </p:cTn>
                                        <p:tgtEl>
                                          <p:spTgt spid="43"/>
                                        </p:tgtEl>
                                      </p:cBhvr>
                                      <p:to x="100000" y="60000"/>
                                    </p:animScale>
                                    <p:animScale>
                                      <p:cBhvr>
                                        <p:cTn id="30" dur="166" decel="50000">
                                          <p:stCondLst>
                                            <p:cond delay="676"/>
                                          </p:stCondLst>
                                        </p:cTn>
                                        <p:tgtEl>
                                          <p:spTgt spid="43"/>
                                        </p:tgtEl>
                                      </p:cBhvr>
                                      <p:to x="100000" y="100000"/>
                                    </p:animScale>
                                    <p:animScale>
                                      <p:cBhvr>
                                        <p:cTn id="31" dur="26">
                                          <p:stCondLst>
                                            <p:cond delay="1312"/>
                                          </p:stCondLst>
                                        </p:cTn>
                                        <p:tgtEl>
                                          <p:spTgt spid="43"/>
                                        </p:tgtEl>
                                      </p:cBhvr>
                                      <p:to x="100000" y="80000"/>
                                    </p:animScale>
                                    <p:animScale>
                                      <p:cBhvr>
                                        <p:cTn id="32" dur="166" decel="50000">
                                          <p:stCondLst>
                                            <p:cond delay="1338"/>
                                          </p:stCondLst>
                                        </p:cTn>
                                        <p:tgtEl>
                                          <p:spTgt spid="43"/>
                                        </p:tgtEl>
                                      </p:cBhvr>
                                      <p:to x="100000" y="100000"/>
                                    </p:animScale>
                                    <p:animScale>
                                      <p:cBhvr>
                                        <p:cTn id="33" dur="26">
                                          <p:stCondLst>
                                            <p:cond delay="1642"/>
                                          </p:stCondLst>
                                        </p:cTn>
                                        <p:tgtEl>
                                          <p:spTgt spid="43"/>
                                        </p:tgtEl>
                                      </p:cBhvr>
                                      <p:to x="100000" y="90000"/>
                                    </p:animScale>
                                    <p:animScale>
                                      <p:cBhvr>
                                        <p:cTn id="34" dur="166" decel="50000">
                                          <p:stCondLst>
                                            <p:cond delay="1668"/>
                                          </p:stCondLst>
                                        </p:cTn>
                                        <p:tgtEl>
                                          <p:spTgt spid="43"/>
                                        </p:tgtEl>
                                      </p:cBhvr>
                                      <p:to x="100000" y="100000"/>
                                    </p:animScale>
                                    <p:animScale>
                                      <p:cBhvr>
                                        <p:cTn id="35" dur="26">
                                          <p:stCondLst>
                                            <p:cond delay="1808"/>
                                          </p:stCondLst>
                                        </p:cTn>
                                        <p:tgtEl>
                                          <p:spTgt spid="43"/>
                                        </p:tgtEl>
                                      </p:cBhvr>
                                      <p:to x="100000" y="95000"/>
                                    </p:animScale>
                                    <p:animScale>
                                      <p:cBhvr>
                                        <p:cTn id="36" dur="166" decel="50000">
                                          <p:stCondLst>
                                            <p:cond delay="1834"/>
                                          </p:stCondLst>
                                        </p:cTn>
                                        <p:tgtEl>
                                          <p:spTgt spid="4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Rectangle 1027"/>
          <p:cNvSpPr>
            <a:spLocks noGrp="1" noChangeArrowheads="1"/>
          </p:cNvSpPr>
          <p:nvPr>
            <p:ph idx="1"/>
          </p:nvPr>
        </p:nvSpPr>
        <p:spPr>
          <a:xfrm>
            <a:off x="0" y="1066800"/>
            <a:ext cx="9144000" cy="5410200"/>
          </a:xfrm>
        </p:spPr>
        <p:txBody>
          <a:bodyPr/>
          <a:lstStyle/>
          <a:p>
            <a:pPr algn="l" rtl="0"/>
            <a:r>
              <a:rPr lang="en-US" dirty="0" smtClean="0"/>
              <a:t>Ideally</a:t>
            </a:r>
            <a:r>
              <a:rPr lang="en-US" dirty="0"/>
              <a:t>, the best decision boundary should be the one which provides an optimal performance such as in the following </a:t>
            </a:r>
            <a:r>
              <a:rPr lang="en-US" dirty="0" smtClean="0"/>
              <a:t>figure</a:t>
            </a:r>
            <a:endParaRPr lang="en-US" dirty="0"/>
          </a:p>
        </p:txBody>
      </p:sp>
      <p:sp>
        <p:nvSpPr>
          <p:cNvPr id="4" name="Slide Number Placeholder 4"/>
          <p:cNvSpPr>
            <a:spLocks noGrp="1"/>
          </p:cNvSpPr>
          <p:nvPr>
            <p:ph type="sldNum" sz="quarter" idx="12"/>
          </p:nvPr>
        </p:nvSpPr>
        <p:spPr/>
        <p:txBody>
          <a:bodyPr/>
          <a:lstStyle/>
          <a:p>
            <a:fld id="{FAE0B236-B3A6-40D3-8606-F360DFB4ACC7}" type="slidenum">
              <a:rPr lang="ar-SA"/>
              <a:pPr/>
              <a:t>31</a:t>
            </a:fld>
            <a:endParaRPr lang="en-US"/>
          </a:p>
        </p:txBody>
      </p:sp>
    </p:spTree>
    <p:extLst>
      <p:ext uri="{BB962C8B-B14F-4D97-AF65-F5344CB8AC3E}">
        <p14:creationId xmlns:p14="http://schemas.microsoft.com/office/powerpoint/2010/main" val="29060556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22" name="Rectangle 2"/>
          <p:cNvSpPr>
            <a:spLocks noGrp="1" noChangeArrowheads="1"/>
          </p:cNvSpPr>
          <p:nvPr>
            <p:ph type="title"/>
          </p:nvPr>
        </p:nvSpPr>
        <p:spPr>
          <a:xfrm>
            <a:off x="152400" y="304800"/>
            <a:ext cx="8458200" cy="685800"/>
          </a:xfrm>
        </p:spPr>
        <p:txBody>
          <a:bodyPr>
            <a:normAutofit fontScale="90000"/>
          </a:bodyPr>
          <a:lstStyle/>
          <a:p>
            <a:r>
              <a:rPr lang="en-US" dirty="0"/>
              <a:t> </a:t>
            </a:r>
            <a:r>
              <a:rPr lang="en-US" dirty="0" smtClean="0"/>
              <a:t>No Linear Classifier can cover all instances</a:t>
            </a:r>
            <a:endParaRPr lang="en-US" dirty="0"/>
          </a:p>
        </p:txBody>
      </p:sp>
      <p:sp>
        <p:nvSpPr>
          <p:cNvPr id="593930" name="Line 10"/>
          <p:cNvSpPr>
            <a:spLocks noChangeShapeType="1"/>
          </p:cNvSpPr>
          <p:nvPr/>
        </p:nvSpPr>
        <p:spPr bwMode="auto">
          <a:xfrm>
            <a:off x="2590800" y="2209800"/>
            <a:ext cx="0" cy="3505200"/>
          </a:xfrm>
          <a:prstGeom prst="line">
            <a:avLst/>
          </a:prstGeom>
          <a:noFill/>
          <a:ln w="381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he-IL"/>
          </a:p>
        </p:txBody>
      </p:sp>
      <p:sp>
        <p:nvSpPr>
          <p:cNvPr id="593931" name="Line 11"/>
          <p:cNvSpPr>
            <a:spLocks noChangeShapeType="1"/>
          </p:cNvSpPr>
          <p:nvPr/>
        </p:nvSpPr>
        <p:spPr bwMode="auto">
          <a:xfrm flipV="1">
            <a:off x="2438400" y="5562600"/>
            <a:ext cx="3657600" cy="0"/>
          </a:xfrm>
          <a:prstGeom prst="line">
            <a:avLst/>
          </a:prstGeom>
          <a:noFill/>
          <a:ln w="381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he-IL"/>
          </a:p>
        </p:txBody>
      </p:sp>
      <p:sp>
        <p:nvSpPr>
          <p:cNvPr id="593935" name="Oval 15"/>
          <p:cNvSpPr>
            <a:spLocks noChangeAspect="1" noChangeArrowheads="1"/>
          </p:cNvSpPr>
          <p:nvPr/>
        </p:nvSpPr>
        <p:spPr bwMode="auto">
          <a:xfrm>
            <a:off x="3717909" y="5032374"/>
            <a:ext cx="90488" cy="71429"/>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38" name="Oval 18"/>
          <p:cNvSpPr>
            <a:spLocks noChangeAspect="1" noChangeArrowheads="1"/>
          </p:cNvSpPr>
          <p:nvPr/>
        </p:nvSpPr>
        <p:spPr bwMode="auto">
          <a:xfrm>
            <a:off x="4340224" y="2814637"/>
            <a:ext cx="90488"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39" name="Oval 19"/>
          <p:cNvSpPr>
            <a:spLocks noChangeAspect="1" noChangeArrowheads="1"/>
          </p:cNvSpPr>
          <p:nvPr/>
        </p:nvSpPr>
        <p:spPr bwMode="auto">
          <a:xfrm>
            <a:off x="4403709" y="3635374"/>
            <a:ext cx="90488" cy="71429"/>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40" name="Oval 20"/>
          <p:cNvSpPr>
            <a:spLocks noChangeAspect="1" noChangeArrowheads="1"/>
          </p:cNvSpPr>
          <p:nvPr/>
        </p:nvSpPr>
        <p:spPr bwMode="auto">
          <a:xfrm>
            <a:off x="3409949" y="2663825"/>
            <a:ext cx="90488" cy="76200"/>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41" name="Oval 21"/>
          <p:cNvSpPr>
            <a:spLocks noChangeAspect="1" noChangeArrowheads="1"/>
          </p:cNvSpPr>
          <p:nvPr/>
        </p:nvSpPr>
        <p:spPr bwMode="auto">
          <a:xfrm>
            <a:off x="3886200" y="3733799"/>
            <a:ext cx="80963"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42" name="Oval 22"/>
          <p:cNvSpPr>
            <a:spLocks noChangeAspect="1" noChangeArrowheads="1"/>
          </p:cNvSpPr>
          <p:nvPr/>
        </p:nvSpPr>
        <p:spPr bwMode="auto">
          <a:xfrm>
            <a:off x="3047999" y="3124200"/>
            <a:ext cx="90488" cy="88107"/>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43" name="Oval 23"/>
          <p:cNvSpPr>
            <a:spLocks noChangeAspect="1" noChangeArrowheads="1"/>
          </p:cNvSpPr>
          <p:nvPr/>
        </p:nvSpPr>
        <p:spPr bwMode="auto">
          <a:xfrm>
            <a:off x="5105384" y="4114799"/>
            <a:ext cx="90488" cy="76201"/>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45" name="Oval 25"/>
          <p:cNvSpPr>
            <a:spLocks noChangeAspect="1" noChangeArrowheads="1"/>
          </p:cNvSpPr>
          <p:nvPr/>
        </p:nvSpPr>
        <p:spPr bwMode="auto">
          <a:xfrm rot="-1118274">
            <a:off x="3890881" y="4438474"/>
            <a:ext cx="80965" cy="71429"/>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46" name="Oval 26"/>
          <p:cNvSpPr>
            <a:spLocks noChangeAspect="1" noChangeArrowheads="1"/>
          </p:cNvSpPr>
          <p:nvPr/>
        </p:nvSpPr>
        <p:spPr bwMode="auto">
          <a:xfrm rot="-1118274">
            <a:off x="6007163" y="3223477"/>
            <a:ext cx="90488" cy="76201"/>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49" name="Oval 29"/>
          <p:cNvSpPr>
            <a:spLocks noChangeAspect="1" noChangeArrowheads="1"/>
          </p:cNvSpPr>
          <p:nvPr/>
        </p:nvSpPr>
        <p:spPr bwMode="auto">
          <a:xfrm rot="-1118274">
            <a:off x="5299138" y="4539515"/>
            <a:ext cx="90488" cy="76201"/>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50" name="Oval 30"/>
          <p:cNvSpPr>
            <a:spLocks noChangeAspect="1" noChangeArrowheads="1"/>
          </p:cNvSpPr>
          <p:nvPr/>
        </p:nvSpPr>
        <p:spPr bwMode="auto">
          <a:xfrm rot="-1118274">
            <a:off x="3127467" y="2661514"/>
            <a:ext cx="90488" cy="76200"/>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52" name="Oval 32"/>
          <p:cNvSpPr>
            <a:spLocks noChangeAspect="1" noChangeArrowheads="1"/>
          </p:cNvSpPr>
          <p:nvPr/>
        </p:nvSpPr>
        <p:spPr bwMode="auto">
          <a:xfrm rot="-1118274">
            <a:off x="4714938" y="3579077"/>
            <a:ext cx="90488" cy="76201"/>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54" name="Oval 34"/>
          <p:cNvSpPr>
            <a:spLocks noChangeAspect="1" noChangeArrowheads="1"/>
          </p:cNvSpPr>
          <p:nvPr/>
        </p:nvSpPr>
        <p:spPr bwMode="auto">
          <a:xfrm rot="-1118274">
            <a:off x="5870388" y="4490351"/>
            <a:ext cx="90488" cy="71429"/>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55" name="Oval 35"/>
          <p:cNvSpPr>
            <a:spLocks noChangeAspect="1" noChangeArrowheads="1"/>
          </p:cNvSpPr>
          <p:nvPr/>
        </p:nvSpPr>
        <p:spPr bwMode="auto">
          <a:xfrm rot="-1118274">
            <a:off x="3117688" y="3634693"/>
            <a:ext cx="90488"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58" name="Oval 38"/>
          <p:cNvSpPr>
            <a:spLocks noChangeAspect="1" noChangeArrowheads="1"/>
          </p:cNvSpPr>
          <p:nvPr/>
        </p:nvSpPr>
        <p:spPr bwMode="auto">
          <a:xfrm rot="5895381">
            <a:off x="3840179" y="3053876"/>
            <a:ext cx="71438"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59" name="Oval 39"/>
          <p:cNvSpPr>
            <a:spLocks noChangeAspect="1" noChangeArrowheads="1"/>
          </p:cNvSpPr>
          <p:nvPr/>
        </p:nvSpPr>
        <p:spPr bwMode="auto">
          <a:xfrm rot="5895381">
            <a:off x="4105430" y="5239214"/>
            <a:ext cx="83341" cy="90488"/>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62" name="Oval 42"/>
          <p:cNvSpPr>
            <a:spLocks noChangeAspect="1" noChangeArrowheads="1"/>
          </p:cNvSpPr>
          <p:nvPr/>
        </p:nvSpPr>
        <p:spPr bwMode="auto">
          <a:xfrm rot="5895381">
            <a:off x="3086134" y="4093460"/>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63" name="Oval 43"/>
          <p:cNvSpPr>
            <a:spLocks noChangeAspect="1" noChangeArrowheads="1"/>
          </p:cNvSpPr>
          <p:nvPr/>
        </p:nvSpPr>
        <p:spPr bwMode="auto">
          <a:xfrm rot="5895381">
            <a:off x="4316429" y="2390301"/>
            <a:ext cx="71438"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64" name="Oval 44"/>
          <p:cNvSpPr>
            <a:spLocks noChangeAspect="1" noChangeArrowheads="1"/>
          </p:cNvSpPr>
          <p:nvPr/>
        </p:nvSpPr>
        <p:spPr bwMode="auto">
          <a:xfrm rot="5895381">
            <a:off x="5272934" y="4141450"/>
            <a:ext cx="88101" cy="90488"/>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65" name="Oval 45"/>
          <p:cNvSpPr>
            <a:spLocks noChangeAspect="1" noChangeArrowheads="1"/>
          </p:cNvSpPr>
          <p:nvPr/>
        </p:nvSpPr>
        <p:spPr bwMode="auto">
          <a:xfrm rot="5895381">
            <a:off x="4343443" y="4076230"/>
            <a:ext cx="71429"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66" name="Oval 46"/>
          <p:cNvSpPr>
            <a:spLocks noChangeAspect="1" noChangeArrowheads="1"/>
          </p:cNvSpPr>
          <p:nvPr/>
        </p:nvSpPr>
        <p:spPr bwMode="auto">
          <a:xfrm rot="5895381">
            <a:off x="5592805" y="3361855"/>
            <a:ext cx="71429"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67" name="Oval 47"/>
          <p:cNvSpPr>
            <a:spLocks noChangeAspect="1" noChangeArrowheads="1"/>
          </p:cNvSpPr>
          <p:nvPr/>
        </p:nvSpPr>
        <p:spPr bwMode="auto">
          <a:xfrm rot="5895381">
            <a:off x="3059147" y="2340860"/>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68" name="Oval 48"/>
          <p:cNvSpPr>
            <a:spLocks noChangeAspect="1" noChangeArrowheads="1"/>
          </p:cNvSpPr>
          <p:nvPr/>
        </p:nvSpPr>
        <p:spPr bwMode="auto">
          <a:xfrm rot="5895381">
            <a:off x="5234030" y="3269780"/>
            <a:ext cx="71429"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70" name="Oval 50"/>
          <p:cNvSpPr>
            <a:spLocks noChangeAspect="1" noChangeArrowheads="1"/>
          </p:cNvSpPr>
          <p:nvPr/>
        </p:nvSpPr>
        <p:spPr bwMode="auto">
          <a:xfrm rot="5895381">
            <a:off x="5087182" y="4717919"/>
            <a:ext cx="88101"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71" name="Oval 51"/>
          <p:cNvSpPr>
            <a:spLocks noChangeAspect="1" noChangeArrowheads="1"/>
          </p:cNvSpPr>
          <p:nvPr/>
        </p:nvSpPr>
        <p:spPr bwMode="auto">
          <a:xfrm rot="4777107">
            <a:off x="3471184" y="3536648"/>
            <a:ext cx="88106"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72" name="Oval 52"/>
          <p:cNvSpPr>
            <a:spLocks noChangeAspect="1" noChangeArrowheads="1"/>
          </p:cNvSpPr>
          <p:nvPr/>
        </p:nvSpPr>
        <p:spPr bwMode="auto">
          <a:xfrm rot="4777107">
            <a:off x="4628338" y="5255277"/>
            <a:ext cx="71429"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73" name="Oval 53"/>
          <p:cNvSpPr>
            <a:spLocks noChangeAspect="1" noChangeArrowheads="1"/>
          </p:cNvSpPr>
          <p:nvPr/>
        </p:nvSpPr>
        <p:spPr bwMode="auto">
          <a:xfrm rot="4777107">
            <a:off x="4323538" y="4874277"/>
            <a:ext cx="71429"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75" name="Oval 55"/>
          <p:cNvSpPr>
            <a:spLocks noChangeAspect="1" noChangeArrowheads="1"/>
          </p:cNvSpPr>
          <p:nvPr/>
        </p:nvSpPr>
        <p:spPr bwMode="auto">
          <a:xfrm rot="4777107">
            <a:off x="2791708" y="3739562"/>
            <a:ext cx="88107"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76" name="Oval 56"/>
          <p:cNvSpPr>
            <a:spLocks noChangeAspect="1" noChangeArrowheads="1"/>
          </p:cNvSpPr>
          <p:nvPr/>
        </p:nvSpPr>
        <p:spPr bwMode="auto">
          <a:xfrm rot="4777107">
            <a:off x="3689478" y="2777967"/>
            <a:ext cx="76200"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93978" name="Oval 58"/>
          <p:cNvSpPr>
            <a:spLocks noChangeAspect="1" noChangeArrowheads="1"/>
          </p:cNvSpPr>
          <p:nvPr/>
        </p:nvSpPr>
        <p:spPr bwMode="auto">
          <a:xfrm rot="4777107">
            <a:off x="4330881" y="4364155"/>
            <a:ext cx="76201" cy="90488"/>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82" name="Oval 62"/>
          <p:cNvSpPr>
            <a:spLocks noChangeAspect="1" noChangeArrowheads="1"/>
          </p:cNvSpPr>
          <p:nvPr/>
        </p:nvSpPr>
        <p:spPr bwMode="auto">
          <a:xfrm rot="4777107">
            <a:off x="3911589" y="5050339"/>
            <a:ext cx="83341" cy="90488"/>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83" name="Oval 63"/>
          <p:cNvSpPr>
            <a:spLocks noChangeAspect="1" noChangeArrowheads="1"/>
          </p:cNvSpPr>
          <p:nvPr/>
        </p:nvSpPr>
        <p:spPr bwMode="auto">
          <a:xfrm rot="4777107">
            <a:off x="5278618" y="4756268"/>
            <a:ext cx="76201" cy="90488"/>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593991" name="Text Box 71"/>
          <p:cNvSpPr txBox="1">
            <a:spLocks noChangeArrowheads="1"/>
          </p:cNvSpPr>
          <p:nvPr/>
        </p:nvSpPr>
        <p:spPr bwMode="auto">
          <a:xfrm>
            <a:off x="6248400" y="3200400"/>
            <a:ext cx="2438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he-IL"/>
          </a:p>
        </p:txBody>
      </p:sp>
      <p:sp>
        <p:nvSpPr>
          <p:cNvPr id="41" name="TextBox 40"/>
          <p:cNvSpPr txBox="1"/>
          <p:nvPr/>
        </p:nvSpPr>
        <p:spPr>
          <a:xfrm>
            <a:off x="2963913" y="5714092"/>
            <a:ext cx="2616199" cy="523220"/>
          </a:xfrm>
          <a:prstGeom prst="rect">
            <a:avLst/>
          </a:prstGeom>
          <a:noFill/>
        </p:spPr>
        <p:txBody>
          <a:bodyPr wrap="square" rtlCol="1">
            <a:spAutoFit/>
          </a:bodyPr>
          <a:lstStyle/>
          <a:p>
            <a:r>
              <a:rPr lang="en-US" sz="2800" dirty="0" smtClean="0"/>
              <a:t>New Recipients</a:t>
            </a:r>
            <a:endParaRPr lang="he-IL" sz="2800" dirty="0"/>
          </a:p>
        </p:txBody>
      </p:sp>
      <p:sp>
        <p:nvSpPr>
          <p:cNvPr id="42" name="TextBox 41"/>
          <p:cNvSpPr txBox="1"/>
          <p:nvPr/>
        </p:nvSpPr>
        <p:spPr>
          <a:xfrm rot="16200000">
            <a:off x="994450" y="3955906"/>
            <a:ext cx="2616199" cy="523220"/>
          </a:xfrm>
          <a:prstGeom prst="rect">
            <a:avLst/>
          </a:prstGeom>
          <a:noFill/>
        </p:spPr>
        <p:txBody>
          <a:bodyPr wrap="square" rtlCol="1">
            <a:spAutoFit/>
          </a:bodyPr>
          <a:lstStyle/>
          <a:p>
            <a:r>
              <a:rPr lang="en-US" sz="2800" dirty="0" smtClean="0"/>
              <a:t>Email Length</a:t>
            </a:r>
            <a:endParaRPr lang="he-IL" sz="2800" dirty="0"/>
          </a:p>
        </p:txBody>
      </p:sp>
      <p:sp>
        <p:nvSpPr>
          <p:cNvPr id="43" name="Oval 32"/>
          <p:cNvSpPr>
            <a:spLocks noChangeAspect="1" noChangeArrowheads="1"/>
          </p:cNvSpPr>
          <p:nvPr/>
        </p:nvSpPr>
        <p:spPr bwMode="auto">
          <a:xfrm rot="-1118274">
            <a:off x="3391588" y="3124313"/>
            <a:ext cx="90488" cy="76201"/>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44" name="Oval 43"/>
          <p:cNvSpPr>
            <a:spLocks noChangeAspect="1" noChangeArrowheads="1"/>
          </p:cNvSpPr>
          <p:nvPr/>
        </p:nvSpPr>
        <p:spPr bwMode="auto">
          <a:xfrm rot="5895381">
            <a:off x="4005409" y="4787516"/>
            <a:ext cx="71438"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2" name="Freeform 1"/>
          <p:cNvSpPr/>
          <p:nvPr/>
        </p:nvSpPr>
        <p:spPr>
          <a:xfrm>
            <a:off x="3284413" y="2238233"/>
            <a:ext cx="1929032" cy="3235832"/>
          </a:xfrm>
          <a:custGeom>
            <a:avLst/>
            <a:gdLst>
              <a:gd name="connsiteX0" fmla="*/ 1929032 w 1929032"/>
              <a:gd name="connsiteY0" fmla="*/ 0 h 3235832"/>
              <a:gd name="connsiteX1" fmla="*/ 659790 w 1929032"/>
              <a:gd name="connsiteY1" fmla="*/ 1105468 h 3235832"/>
              <a:gd name="connsiteX2" fmla="*/ 223062 w 1929032"/>
              <a:gd name="connsiteY2" fmla="*/ 777922 h 3235832"/>
              <a:gd name="connsiteX3" fmla="*/ 18345 w 1929032"/>
              <a:gd name="connsiteY3" fmla="*/ 709683 h 3235832"/>
              <a:gd name="connsiteX4" fmla="*/ 59288 w 1929032"/>
              <a:gd name="connsiteY4" fmla="*/ 1214651 h 3235832"/>
              <a:gd name="connsiteX5" fmla="*/ 455074 w 1929032"/>
              <a:gd name="connsiteY5" fmla="*/ 1214651 h 3235832"/>
              <a:gd name="connsiteX6" fmla="*/ 891802 w 1929032"/>
              <a:gd name="connsiteY6" fmla="*/ 1446663 h 3235832"/>
              <a:gd name="connsiteX7" fmla="*/ 632494 w 1929032"/>
              <a:gd name="connsiteY7" fmla="*/ 2006221 h 3235832"/>
              <a:gd name="connsiteX8" fmla="*/ 468721 w 1929032"/>
              <a:gd name="connsiteY8" fmla="*/ 2415654 h 3235832"/>
              <a:gd name="connsiteX9" fmla="*/ 919097 w 1929032"/>
              <a:gd name="connsiteY9" fmla="*/ 2524836 h 3235832"/>
              <a:gd name="connsiteX10" fmla="*/ 755324 w 1929032"/>
              <a:gd name="connsiteY10" fmla="*/ 2756848 h 3235832"/>
              <a:gd name="connsiteX11" fmla="*/ 318596 w 1929032"/>
              <a:gd name="connsiteY11" fmla="*/ 2702257 h 3235832"/>
              <a:gd name="connsiteX12" fmla="*/ 277653 w 1929032"/>
              <a:gd name="connsiteY12" fmla="*/ 3152633 h 3235832"/>
              <a:gd name="connsiteX13" fmla="*/ 304948 w 1929032"/>
              <a:gd name="connsiteY13" fmla="*/ 3234519 h 3235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29032" h="3235832">
                <a:moveTo>
                  <a:pt x="1929032" y="0"/>
                </a:moveTo>
                <a:cubicBezTo>
                  <a:pt x="1436575" y="487907"/>
                  <a:pt x="944118" y="975814"/>
                  <a:pt x="659790" y="1105468"/>
                </a:cubicBezTo>
                <a:cubicBezTo>
                  <a:pt x="375462" y="1235122"/>
                  <a:pt x="329969" y="843886"/>
                  <a:pt x="223062" y="777922"/>
                </a:cubicBezTo>
                <a:cubicBezTo>
                  <a:pt x="116155" y="711958"/>
                  <a:pt x="45641" y="636895"/>
                  <a:pt x="18345" y="709683"/>
                </a:cubicBezTo>
                <a:cubicBezTo>
                  <a:pt x="-8951" y="782471"/>
                  <a:pt x="-13500" y="1130490"/>
                  <a:pt x="59288" y="1214651"/>
                </a:cubicBezTo>
                <a:cubicBezTo>
                  <a:pt x="132076" y="1298812"/>
                  <a:pt x="316322" y="1175982"/>
                  <a:pt x="455074" y="1214651"/>
                </a:cubicBezTo>
                <a:cubicBezTo>
                  <a:pt x="593826" y="1253320"/>
                  <a:pt x="862232" y="1314735"/>
                  <a:pt x="891802" y="1446663"/>
                </a:cubicBezTo>
                <a:cubicBezTo>
                  <a:pt x="921372" y="1578591"/>
                  <a:pt x="703007" y="1844723"/>
                  <a:pt x="632494" y="2006221"/>
                </a:cubicBezTo>
                <a:cubicBezTo>
                  <a:pt x="561981" y="2167719"/>
                  <a:pt x="420954" y="2329218"/>
                  <a:pt x="468721" y="2415654"/>
                </a:cubicBezTo>
                <a:cubicBezTo>
                  <a:pt x="516488" y="2502090"/>
                  <a:pt x="871330" y="2467970"/>
                  <a:pt x="919097" y="2524836"/>
                </a:cubicBezTo>
                <a:cubicBezTo>
                  <a:pt x="966864" y="2581702"/>
                  <a:pt x="855408" y="2727278"/>
                  <a:pt x="755324" y="2756848"/>
                </a:cubicBezTo>
                <a:cubicBezTo>
                  <a:pt x="655240" y="2786418"/>
                  <a:pt x="398208" y="2636293"/>
                  <a:pt x="318596" y="2702257"/>
                </a:cubicBezTo>
                <a:cubicBezTo>
                  <a:pt x="238984" y="2768221"/>
                  <a:pt x="279928" y="3063923"/>
                  <a:pt x="277653" y="3152633"/>
                </a:cubicBezTo>
                <a:cubicBezTo>
                  <a:pt x="275378" y="3241343"/>
                  <a:pt x="290163" y="3237931"/>
                  <a:pt x="304948" y="3234519"/>
                </a:cubicBezTo>
              </a:path>
            </a:pathLst>
          </a:custGeom>
        </p:spPr>
        <p:style>
          <a:lnRef idx="1">
            <a:schemeClr val="accent1"/>
          </a:lnRef>
          <a:fillRef idx="0">
            <a:schemeClr val="accent1"/>
          </a:fillRef>
          <a:effectRef idx="0">
            <a:schemeClr val="accent1"/>
          </a:effectRef>
          <a:fontRef idx="minor">
            <a:schemeClr val="tx1"/>
          </a:fontRef>
        </p:style>
        <p:txBody>
          <a:bodyPr rtlCol="1" anchor="ctr"/>
          <a:lstStyle/>
          <a:p>
            <a:pPr algn="ctr"/>
            <a:endParaRPr lang="he-IL"/>
          </a:p>
        </p:txBody>
      </p:sp>
    </p:spTree>
    <p:extLst>
      <p:ext uri="{BB962C8B-B14F-4D97-AF65-F5344CB8AC3E}">
        <p14:creationId xmlns:p14="http://schemas.microsoft.com/office/powerpoint/2010/main" val="35448414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3"/>
          <p:cNvSpPr>
            <a:spLocks noGrp="1" noChangeArrowheads="1"/>
          </p:cNvSpPr>
          <p:nvPr>
            <p:ph idx="1"/>
          </p:nvPr>
        </p:nvSpPr>
        <p:spPr>
          <a:xfrm>
            <a:off x="476250" y="1600200"/>
            <a:ext cx="8286750" cy="4800600"/>
          </a:xfrm>
        </p:spPr>
        <p:txBody>
          <a:bodyPr/>
          <a:lstStyle/>
          <a:p>
            <a:pPr algn="l" rtl="0"/>
            <a:r>
              <a:rPr lang="en-US" dirty="0"/>
              <a:t>However, our satisfaction is premature because the central aim of designing a classifier is to correctly classify novel input  </a:t>
            </a:r>
            <a:br>
              <a:rPr lang="en-US" dirty="0"/>
            </a:br>
            <a:r>
              <a:rPr lang="en-US" dirty="0"/>
              <a:t/>
            </a:r>
            <a:br>
              <a:rPr lang="en-US" dirty="0"/>
            </a:br>
            <a:r>
              <a:rPr lang="en-US" dirty="0"/>
              <a:t>           </a:t>
            </a:r>
          </a:p>
          <a:p>
            <a:pPr algn="l" rtl="0"/>
            <a:endParaRPr lang="en-US" dirty="0"/>
          </a:p>
          <a:p>
            <a:pPr algn="ctr" rtl="0">
              <a:buFontTx/>
              <a:buNone/>
            </a:pPr>
            <a:endParaRPr lang="en-US" dirty="0"/>
          </a:p>
          <a:p>
            <a:pPr algn="ctr" rtl="0">
              <a:buFontTx/>
              <a:buNone/>
            </a:pPr>
            <a:r>
              <a:rPr lang="en-US" sz="2800" dirty="0"/>
              <a:t>Issue of generalization!</a:t>
            </a:r>
          </a:p>
        </p:txBody>
      </p:sp>
      <p:sp>
        <p:nvSpPr>
          <p:cNvPr id="5" name="Slide Number Placeholder 4"/>
          <p:cNvSpPr>
            <a:spLocks noGrp="1"/>
          </p:cNvSpPr>
          <p:nvPr>
            <p:ph type="sldNum" sz="quarter" idx="12"/>
          </p:nvPr>
        </p:nvSpPr>
        <p:spPr/>
        <p:txBody>
          <a:bodyPr/>
          <a:lstStyle/>
          <a:p>
            <a:fld id="{149E1317-96D6-4F47-A551-E35A0E489578}" type="slidenum">
              <a:rPr lang="ar-SA"/>
              <a:pPr/>
              <a:t>33</a:t>
            </a:fld>
            <a:endParaRPr lang="en-US"/>
          </a:p>
        </p:txBody>
      </p:sp>
      <p:sp>
        <p:nvSpPr>
          <p:cNvPr id="50183" name="AutoShape 7"/>
          <p:cNvSpPr>
            <a:spLocks noChangeArrowheads="1"/>
          </p:cNvSpPr>
          <p:nvPr/>
        </p:nvSpPr>
        <p:spPr bwMode="auto">
          <a:xfrm>
            <a:off x="4343400" y="2996952"/>
            <a:ext cx="457200" cy="1371600"/>
          </a:xfrm>
          <a:prstGeom prst="downArrow">
            <a:avLst>
              <a:gd name="adj1" fmla="val 50000"/>
              <a:gd name="adj2" fmla="val 75000"/>
            </a:avLst>
          </a:prstGeom>
          <a:solidFill>
            <a:srgbClr val="FFFF00"/>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Tree>
    <p:extLst>
      <p:ext uri="{BB962C8B-B14F-4D97-AF65-F5344CB8AC3E}">
        <p14:creationId xmlns:p14="http://schemas.microsoft.com/office/powerpoint/2010/main" val="13724224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0179">
                                            <p:txEl>
                                              <p:pRg st="3" end="3"/>
                                            </p:txEl>
                                          </p:spTgt>
                                        </p:tgtEl>
                                        <p:attrNameLst>
                                          <p:attrName>style.visibility</p:attrName>
                                        </p:attrNameLst>
                                      </p:cBhvr>
                                      <p:to>
                                        <p:strVal val="visible"/>
                                      </p:to>
                                    </p:set>
                                    <p:animEffect transition="in" filter="fade">
                                      <p:cBhvr>
                                        <p:cTn id="7" dur="500"/>
                                        <p:tgtEl>
                                          <p:spTgt spid="5017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91" name="Text Box 71"/>
          <p:cNvSpPr txBox="1">
            <a:spLocks noChangeArrowheads="1"/>
          </p:cNvSpPr>
          <p:nvPr/>
        </p:nvSpPr>
        <p:spPr bwMode="auto">
          <a:xfrm>
            <a:off x="6248400" y="3200400"/>
            <a:ext cx="2438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he-IL"/>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8727" y="1484784"/>
            <a:ext cx="3163193" cy="33584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6016" y="1414115"/>
            <a:ext cx="3384376" cy="33110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itle 2"/>
          <p:cNvSpPr>
            <a:spLocks noGrp="1"/>
          </p:cNvSpPr>
          <p:nvPr>
            <p:ph type="title"/>
          </p:nvPr>
        </p:nvSpPr>
        <p:spPr/>
        <p:txBody>
          <a:bodyPr/>
          <a:lstStyle/>
          <a:p>
            <a:r>
              <a:rPr lang="en-US" dirty="0" smtClean="0"/>
              <a:t>Which one?</a:t>
            </a:r>
            <a:endParaRPr lang="he-IL" dirty="0"/>
          </a:p>
        </p:txBody>
      </p:sp>
      <p:sp>
        <p:nvSpPr>
          <p:cNvPr id="4" name="TextBox 3"/>
          <p:cNvSpPr txBox="1"/>
          <p:nvPr/>
        </p:nvSpPr>
        <p:spPr>
          <a:xfrm>
            <a:off x="1043608" y="4797152"/>
            <a:ext cx="2592288" cy="646331"/>
          </a:xfrm>
          <a:prstGeom prst="rect">
            <a:avLst/>
          </a:prstGeom>
          <a:noFill/>
        </p:spPr>
        <p:txBody>
          <a:bodyPr wrap="square" rtlCol="1">
            <a:spAutoFit/>
          </a:bodyPr>
          <a:lstStyle/>
          <a:p>
            <a:pPr algn="ctr"/>
            <a:r>
              <a:rPr lang="en-US" dirty="0" smtClean="0"/>
              <a:t>2 Errors</a:t>
            </a:r>
          </a:p>
          <a:p>
            <a:pPr algn="ctr"/>
            <a:r>
              <a:rPr lang="en-US" dirty="0" smtClean="0"/>
              <a:t>Simple model</a:t>
            </a:r>
            <a:endParaRPr lang="he-IL" dirty="0"/>
          </a:p>
        </p:txBody>
      </p:sp>
      <p:sp>
        <p:nvSpPr>
          <p:cNvPr id="50" name="TextBox 49"/>
          <p:cNvSpPr txBox="1"/>
          <p:nvPr/>
        </p:nvSpPr>
        <p:spPr>
          <a:xfrm>
            <a:off x="5436096" y="4798893"/>
            <a:ext cx="2592288" cy="646331"/>
          </a:xfrm>
          <a:prstGeom prst="rect">
            <a:avLst/>
          </a:prstGeom>
          <a:noFill/>
        </p:spPr>
        <p:txBody>
          <a:bodyPr wrap="square" rtlCol="1">
            <a:spAutoFit/>
          </a:bodyPr>
          <a:lstStyle/>
          <a:p>
            <a:pPr algn="ctr"/>
            <a:r>
              <a:rPr lang="en-US" dirty="0" smtClean="0"/>
              <a:t>0 Errors</a:t>
            </a:r>
          </a:p>
          <a:p>
            <a:pPr algn="ctr"/>
            <a:r>
              <a:rPr lang="en-US" dirty="0" smtClean="0"/>
              <a:t>Complicated model</a:t>
            </a:r>
            <a:endParaRPr lang="he-IL" dirty="0"/>
          </a:p>
        </p:txBody>
      </p:sp>
    </p:spTree>
    <p:extLst>
      <p:ext uri="{BB962C8B-B14F-4D97-AF65-F5344CB8AC3E}">
        <p14:creationId xmlns:p14="http://schemas.microsoft.com/office/powerpoint/2010/main" val="36066808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389" y="-32064"/>
            <a:ext cx="9036496" cy="1442674"/>
          </a:xfrm>
        </p:spPr>
        <p:txBody>
          <a:bodyPr/>
          <a:lstStyle/>
          <a:p>
            <a:r>
              <a:rPr lang="en-US" sz="4000" dirty="0"/>
              <a:t>Evaluating What’s Been Learned</a:t>
            </a:r>
            <a:endParaRPr lang="he-IL" sz="4000" dirty="0"/>
          </a:p>
        </p:txBody>
      </p:sp>
      <p:sp>
        <p:nvSpPr>
          <p:cNvPr id="4" name="Line 10"/>
          <p:cNvSpPr>
            <a:spLocks noChangeShapeType="1"/>
          </p:cNvSpPr>
          <p:nvPr/>
        </p:nvSpPr>
        <p:spPr bwMode="auto">
          <a:xfrm>
            <a:off x="1737485" y="2663032"/>
            <a:ext cx="0" cy="3505200"/>
          </a:xfrm>
          <a:prstGeom prst="line">
            <a:avLst/>
          </a:prstGeom>
          <a:noFill/>
          <a:ln w="381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he-IL"/>
          </a:p>
        </p:txBody>
      </p:sp>
      <p:sp>
        <p:nvSpPr>
          <p:cNvPr id="5" name="Line 11"/>
          <p:cNvSpPr>
            <a:spLocks noChangeShapeType="1"/>
          </p:cNvSpPr>
          <p:nvPr/>
        </p:nvSpPr>
        <p:spPr bwMode="auto">
          <a:xfrm flipV="1">
            <a:off x="1585085" y="6015832"/>
            <a:ext cx="3657600" cy="0"/>
          </a:xfrm>
          <a:prstGeom prst="line">
            <a:avLst/>
          </a:prstGeom>
          <a:noFill/>
          <a:ln w="381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he-IL"/>
          </a:p>
        </p:txBody>
      </p:sp>
      <p:sp>
        <p:nvSpPr>
          <p:cNvPr id="6" name="Oval 15"/>
          <p:cNvSpPr>
            <a:spLocks noChangeAspect="1" noChangeArrowheads="1"/>
          </p:cNvSpPr>
          <p:nvPr/>
        </p:nvSpPr>
        <p:spPr bwMode="auto">
          <a:xfrm>
            <a:off x="2864594" y="5485606"/>
            <a:ext cx="90488" cy="71429"/>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7" name="Oval 18"/>
          <p:cNvSpPr>
            <a:spLocks noChangeAspect="1" noChangeArrowheads="1"/>
          </p:cNvSpPr>
          <p:nvPr/>
        </p:nvSpPr>
        <p:spPr bwMode="auto">
          <a:xfrm>
            <a:off x="3486909" y="3267869"/>
            <a:ext cx="90488"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8" name="Oval 19"/>
          <p:cNvSpPr>
            <a:spLocks noChangeAspect="1" noChangeArrowheads="1"/>
          </p:cNvSpPr>
          <p:nvPr/>
        </p:nvSpPr>
        <p:spPr bwMode="auto">
          <a:xfrm>
            <a:off x="3550394" y="4088606"/>
            <a:ext cx="90488" cy="71429"/>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9" name="Oval 20"/>
          <p:cNvSpPr>
            <a:spLocks noChangeAspect="1" noChangeArrowheads="1"/>
          </p:cNvSpPr>
          <p:nvPr/>
        </p:nvSpPr>
        <p:spPr bwMode="auto">
          <a:xfrm>
            <a:off x="2556634" y="3117057"/>
            <a:ext cx="90488" cy="76200"/>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10" name="Oval 21"/>
          <p:cNvSpPr>
            <a:spLocks noChangeAspect="1" noChangeArrowheads="1"/>
          </p:cNvSpPr>
          <p:nvPr/>
        </p:nvSpPr>
        <p:spPr bwMode="auto">
          <a:xfrm>
            <a:off x="3032885" y="4187031"/>
            <a:ext cx="80963"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11" name="Oval 22"/>
          <p:cNvSpPr>
            <a:spLocks noChangeAspect="1" noChangeArrowheads="1"/>
          </p:cNvSpPr>
          <p:nvPr/>
        </p:nvSpPr>
        <p:spPr bwMode="auto">
          <a:xfrm>
            <a:off x="2194684" y="3577432"/>
            <a:ext cx="90488" cy="88107"/>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12" name="Oval 23"/>
          <p:cNvSpPr>
            <a:spLocks noChangeAspect="1" noChangeArrowheads="1"/>
          </p:cNvSpPr>
          <p:nvPr/>
        </p:nvSpPr>
        <p:spPr bwMode="auto">
          <a:xfrm>
            <a:off x="4252069" y="4568031"/>
            <a:ext cx="90488" cy="76201"/>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13" name="Oval 25"/>
          <p:cNvSpPr>
            <a:spLocks noChangeAspect="1" noChangeArrowheads="1"/>
          </p:cNvSpPr>
          <p:nvPr/>
        </p:nvSpPr>
        <p:spPr bwMode="auto">
          <a:xfrm rot="-1118274">
            <a:off x="3037566" y="4891706"/>
            <a:ext cx="80965" cy="71429"/>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14" name="Oval 26"/>
          <p:cNvSpPr>
            <a:spLocks noChangeAspect="1" noChangeArrowheads="1"/>
          </p:cNvSpPr>
          <p:nvPr/>
        </p:nvSpPr>
        <p:spPr bwMode="auto">
          <a:xfrm rot="-1118274">
            <a:off x="5153848" y="3676709"/>
            <a:ext cx="90488" cy="76201"/>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15" name="Oval 29"/>
          <p:cNvSpPr>
            <a:spLocks noChangeAspect="1" noChangeArrowheads="1"/>
          </p:cNvSpPr>
          <p:nvPr/>
        </p:nvSpPr>
        <p:spPr bwMode="auto">
          <a:xfrm rot="-1118274">
            <a:off x="4445823" y="4992747"/>
            <a:ext cx="90488" cy="76201"/>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16" name="Oval 30"/>
          <p:cNvSpPr>
            <a:spLocks noChangeAspect="1" noChangeArrowheads="1"/>
          </p:cNvSpPr>
          <p:nvPr/>
        </p:nvSpPr>
        <p:spPr bwMode="auto">
          <a:xfrm rot="-1118274">
            <a:off x="2274152" y="3114746"/>
            <a:ext cx="90488" cy="76200"/>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17" name="Oval 32"/>
          <p:cNvSpPr>
            <a:spLocks noChangeAspect="1" noChangeArrowheads="1"/>
          </p:cNvSpPr>
          <p:nvPr/>
        </p:nvSpPr>
        <p:spPr bwMode="auto">
          <a:xfrm rot="-1118274">
            <a:off x="3861623" y="4032309"/>
            <a:ext cx="90488" cy="76201"/>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18" name="Oval 34"/>
          <p:cNvSpPr>
            <a:spLocks noChangeAspect="1" noChangeArrowheads="1"/>
          </p:cNvSpPr>
          <p:nvPr/>
        </p:nvSpPr>
        <p:spPr bwMode="auto">
          <a:xfrm rot="-1118274">
            <a:off x="5017073" y="4943583"/>
            <a:ext cx="90488" cy="71429"/>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19" name="Oval 35"/>
          <p:cNvSpPr>
            <a:spLocks noChangeAspect="1" noChangeArrowheads="1"/>
          </p:cNvSpPr>
          <p:nvPr/>
        </p:nvSpPr>
        <p:spPr bwMode="auto">
          <a:xfrm rot="-1118274">
            <a:off x="2264373" y="4087925"/>
            <a:ext cx="90488"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20" name="Oval 38"/>
          <p:cNvSpPr>
            <a:spLocks noChangeAspect="1" noChangeArrowheads="1"/>
          </p:cNvSpPr>
          <p:nvPr/>
        </p:nvSpPr>
        <p:spPr bwMode="auto">
          <a:xfrm rot="5895381">
            <a:off x="2986864" y="3507108"/>
            <a:ext cx="71438"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21" name="Oval 39"/>
          <p:cNvSpPr>
            <a:spLocks noChangeAspect="1" noChangeArrowheads="1"/>
          </p:cNvSpPr>
          <p:nvPr/>
        </p:nvSpPr>
        <p:spPr bwMode="auto">
          <a:xfrm rot="5895381">
            <a:off x="3252115" y="5692446"/>
            <a:ext cx="83341" cy="90488"/>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22" name="Oval 42"/>
          <p:cNvSpPr>
            <a:spLocks noChangeAspect="1" noChangeArrowheads="1"/>
          </p:cNvSpPr>
          <p:nvPr/>
        </p:nvSpPr>
        <p:spPr bwMode="auto">
          <a:xfrm rot="5895381">
            <a:off x="2232819" y="4546692"/>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23" name="Oval 43"/>
          <p:cNvSpPr>
            <a:spLocks noChangeAspect="1" noChangeArrowheads="1"/>
          </p:cNvSpPr>
          <p:nvPr/>
        </p:nvSpPr>
        <p:spPr bwMode="auto">
          <a:xfrm rot="5895381">
            <a:off x="3463114" y="2843533"/>
            <a:ext cx="71438"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24" name="Oval 44"/>
          <p:cNvSpPr>
            <a:spLocks noChangeAspect="1" noChangeArrowheads="1"/>
          </p:cNvSpPr>
          <p:nvPr/>
        </p:nvSpPr>
        <p:spPr bwMode="auto">
          <a:xfrm rot="5895381">
            <a:off x="4419619" y="4594682"/>
            <a:ext cx="88101" cy="90488"/>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25" name="Oval 45"/>
          <p:cNvSpPr>
            <a:spLocks noChangeAspect="1" noChangeArrowheads="1"/>
          </p:cNvSpPr>
          <p:nvPr/>
        </p:nvSpPr>
        <p:spPr bwMode="auto">
          <a:xfrm rot="5895381">
            <a:off x="3490128" y="4529462"/>
            <a:ext cx="71429"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26" name="Oval 46"/>
          <p:cNvSpPr>
            <a:spLocks noChangeAspect="1" noChangeArrowheads="1"/>
          </p:cNvSpPr>
          <p:nvPr/>
        </p:nvSpPr>
        <p:spPr bwMode="auto">
          <a:xfrm rot="5895381">
            <a:off x="4739490" y="3815087"/>
            <a:ext cx="71429"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27" name="Oval 47"/>
          <p:cNvSpPr>
            <a:spLocks noChangeAspect="1" noChangeArrowheads="1"/>
          </p:cNvSpPr>
          <p:nvPr/>
        </p:nvSpPr>
        <p:spPr bwMode="auto">
          <a:xfrm rot="5895381">
            <a:off x="2205832" y="2794092"/>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28" name="Oval 48"/>
          <p:cNvSpPr>
            <a:spLocks noChangeAspect="1" noChangeArrowheads="1"/>
          </p:cNvSpPr>
          <p:nvPr/>
        </p:nvSpPr>
        <p:spPr bwMode="auto">
          <a:xfrm rot="5895381">
            <a:off x="4380715" y="3723012"/>
            <a:ext cx="71429"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29" name="Oval 50"/>
          <p:cNvSpPr>
            <a:spLocks noChangeAspect="1" noChangeArrowheads="1"/>
          </p:cNvSpPr>
          <p:nvPr/>
        </p:nvSpPr>
        <p:spPr bwMode="auto">
          <a:xfrm rot="5895381">
            <a:off x="4233867" y="5171151"/>
            <a:ext cx="88101"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30" name="Oval 51"/>
          <p:cNvSpPr>
            <a:spLocks noChangeAspect="1" noChangeArrowheads="1"/>
          </p:cNvSpPr>
          <p:nvPr/>
        </p:nvSpPr>
        <p:spPr bwMode="auto">
          <a:xfrm rot="4777107">
            <a:off x="2617869" y="3989880"/>
            <a:ext cx="88106"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31" name="Oval 52"/>
          <p:cNvSpPr>
            <a:spLocks noChangeAspect="1" noChangeArrowheads="1"/>
          </p:cNvSpPr>
          <p:nvPr/>
        </p:nvSpPr>
        <p:spPr bwMode="auto">
          <a:xfrm rot="4777107">
            <a:off x="3775023" y="5708509"/>
            <a:ext cx="71429"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32" name="Oval 53"/>
          <p:cNvSpPr>
            <a:spLocks noChangeAspect="1" noChangeArrowheads="1"/>
          </p:cNvSpPr>
          <p:nvPr/>
        </p:nvSpPr>
        <p:spPr bwMode="auto">
          <a:xfrm rot="4777107">
            <a:off x="3470223" y="5327509"/>
            <a:ext cx="71429" cy="80965"/>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33" name="Oval 55"/>
          <p:cNvSpPr>
            <a:spLocks noChangeAspect="1" noChangeArrowheads="1"/>
          </p:cNvSpPr>
          <p:nvPr/>
        </p:nvSpPr>
        <p:spPr bwMode="auto">
          <a:xfrm rot="4777107">
            <a:off x="1938393" y="4192794"/>
            <a:ext cx="88107"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34" name="Oval 56"/>
          <p:cNvSpPr>
            <a:spLocks noChangeAspect="1" noChangeArrowheads="1"/>
          </p:cNvSpPr>
          <p:nvPr/>
        </p:nvSpPr>
        <p:spPr bwMode="auto">
          <a:xfrm rot="4777107">
            <a:off x="2836163" y="3231199"/>
            <a:ext cx="76200"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35" name="Oval 58"/>
          <p:cNvSpPr>
            <a:spLocks noChangeAspect="1" noChangeArrowheads="1"/>
          </p:cNvSpPr>
          <p:nvPr/>
        </p:nvSpPr>
        <p:spPr bwMode="auto">
          <a:xfrm rot="4777107">
            <a:off x="3477566" y="4817387"/>
            <a:ext cx="76201" cy="90488"/>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36" name="Oval 62"/>
          <p:cNvSpPr>
            <a:spLocks noChangeAspect="1" noChangeArrowheads="1"/>
          </p:cNvSpPr>
          <p:nvPr/>
        </p:nvSpPr>
        <p:spPr bwMode="auto">
          <a:xfrm rot="4777107">
            <a:off x="3058274" y="5503571"/>
            <a:ext cx="83341" cy="90488"/>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37" name="Oval 63"/>
          <p:cNvSpPr>
            <a:spLocks noChangeAspect="1" noChangeArrowheads="1"/>
          </p:cNvSpPr>
          <p:nvPr/>
        </p:nvSpPr>
        <p:spPr bwMode="auto">
          <a:xfrm rot="4777107">
            <a:off x="4425303" y="5209500"/>
            <a:ext cx="76201" cy="90488"/>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39" name="TextBox 38"/>
          <p:cNvSpPr txBox="1"/>
          <p:nvPr/>
        </p:nvSpPr>
        <p:spPr>
          <a:xfrm>
            <a:off x="2110598" y="6167324"/>
            <a:ext cx="2616199" cy="523220"/>
          </a:xfrm>
          <a:prstGeom prst="rect">
            <a:avLst/>
          </a:prstGeom>
          <a:noFill/>
        </p:spPr>
        <p:txBody>
          <a:bodyPr wrap="square" rtlCol="1">
            <a:spAutoFit/>
          </a:bodyPr>
          <a:lstStyle/>
          <a:p>
            <a:r>
              <a:rPr lang="en-US" sz="2800" dirty="0" smtClean="0"/>
              <a:t>New Recipients</a:t>
            </a:r>
            <a:endParaRPr lang="he-IL" sz="2800" dirty="0"/>
          </a:p>
        </p:txBody>
      </p:sp>
      <p:sp>
        <p:nvSpPr>
          <p:cNvPr id="40" name="TextBox 39"/>
          <p:cNvSpPr txBox="1"/>
          <p:nvPr/>
        </p:nvSpPr>
        <p:spPr>
          <a:xfrm rot="16200000">
            <a:off x="141135" y="4409138"/>
            <a:ext cx="2616199" cy="523220"/>
          </a:xfrm>
          <a:prstGeom prst="rect">
            <a:avLst/>
          </a:prstGeom>
          <a:noFill/>
        </p:spPr>
        <p:txBody>
          <a:bodyPr wrap="square" rtlCol="1">
            <a:spAutoFit/>
          </a:bodyPr>
          <a:lstStyle/>
          <a:p>
            <a:r>
              <a:rPr lang="en-US" sz="2800" dirty="0" smtClean="0"/>
              <a:t>Email Length</a:t>
            </a:r>
            <a:endParaRPr lang="he-IL" sz="2800" dirty="0"/>
          </a:p>
        </p:txBody>
      </p:sp>
      <p:sp>
        <p:nvSpPr>
          <p:cNvPr id="41" name="Oval 32"/>
          <p:cNvSpPr>
            <a:spLocks noChangeAspect="1" noChangeArrowheads="1"/>
          </p:cNvSpPr>
          <p:nvPr/>
        </p:nvSpPr>
        <p:spPr bwMode="auto">
          <a:xfrm rot="-1118274">
            <a:off x="2538273" y="3577545"/>
            <a:ext cx="90488" cy="76201"/>
          </a:xfrm>
          <a:prstGeom prst="ellipse">
            <a:avLst/>
          </a:prstGeom>
          <a:solidFill>
            <a:srgbClr val="FF0000"/>
          </a:solidFill>
          <a:ln w="9525">
            <a:solidFill>
              <a:schemeClr val="tx1"/>
            </a:solidFill>
            <a:round/>
            <a:headEnd/>
            <a:tailEnd/>
          </a:ln>
          <a:effectLst/>
          <a:extLst/>
        </p:spPr>
        <p:txBody>
          <a:bodyPr wrap="none" anchor="ctr"/>
          <a:lstStyle/>
          <a:p>
            <a:endParaRPr lang="he-IL"/>
          </a:p>
        </p:txBody>
      </p:sp>
      <p:sp>
        <p:nvSpPr>
          <p:cNvPr id="42" name="Oval 41"/>
          <p:cNvSpPr>
            <a:spLocks noChangeAspect="1" noChangeArrowheads="1"/>
          </p:cNvSpPr>
          <p:nvPr/>
        </p:nvSpPr>
        <p:spPr bwMode="auto">
          <a:xfrm rot="5895381">
            <a:off x="3152094" y="5240748"/>
            <a:ext cx="71438"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44" name="Rectangle 43"/>
          <p:cNvSpPr/>
          <p:nvPr/>
        </p:nvSpPr>
        <p:spPr>
          <a:xfrm>
            <a:off x="323528" y="1124744"/>
            <a:ext cx="8568952" cy="1477328"/>
          </a:xfrm>
          <a:prstGeom prst="rect">
            <a:avLst/>
          </a:prstGeom>
        </p:spPr>
        <p:txBody>
          <a:bodyPr wrap="square">
            <a:spAutoFit/>
          </a:bodyPr>
          <a:lstStyle/>
          <a:p>
            <a:pPr marL="914400" lvl="1" indent="-457200" algn="l" rtl="0">
              <a:lnSpc>
                <a:spcPct val="90000"/>
              </a:lnSpc>
              <a:buAutoNum type="arabicPeriod"/>
            </a:pPr>
            <a:r>
              <a:rPr lang="en-US" sz="2000" dirty="0" smtClean="0"/>
              <a:t>We randomly select a portion of the data to be used for training (the training set)</a:t>
            </a:r>
          </a:p>
          <a:p>
            <a:pPr marL="914400" lvl="1" indent="-457200" algn="l" rtl="0">
              <a:lnSpc>
                <a:spcPct val="90000"/>
              </a:lnSpc>
              <a:buAutoNum type="arabicPeriod"/>
            </a:pPr>
            <a:r>
              <a:rPr lang="en-US" sz="2000" dirty="0" smtClean="0"/>
              <a:t>Train the model on the training set.</a:t>
            </a:r>
          </a:p>
          <a:p>
            <a:pPr marL="914400" lvl="1" indent="-457200" algn="l" rtl="0">
              <a:lnSpc>
                <a:spcPct val="90000"/>
              </a:lnSpc>
              <a:buAutoNum type="arabicPeriod"/>
            </a:pPr>
            <a:r>
              <a:rPr lang="en-US" sz="2000" dirty="0" smtClean="0"/>
              <a:t>Once </a:t>
            </a:r>
            <a:r>
              <a:rPr lang="en-US" sz="2000" dirty="0"/>
              <a:t>the model is trained, </a:t>
            </a:r>
            <a:r>
              <a:rPr lang="en-US" sz="2000" dirty="0" smtClean="0"/>
              <a:t>we run the model on the </a:t>
            </a:r>
            <a:r>
              <a:rPr lang="en-US" sz="2000" dirty="0"/>
              <a:t>remaining instances  (the test set) </a:t>
            </a:r>
            <a:r>
              <a:rPr lang="en-US" sz="2000" dirty="0" smtClean="0"/>
              <a:t>to </a:t>
            </a:r>
            <a:r>
              <a:rPr lang="en-US" sz="2000" dirty="0"/>
              <a:t>see how it performs</a:t>
            </a:r>
          </a:p>
        </p:txBody>
      </p:sp>
      <p:sp>
        <p:nvSpPr>
          <p:cNvPr id="45" name="Line 50"/>
          <p:cNvSpPr>
            <a:spLocks noChangeShapeType="1"/>
          </p:cNvSpPr>
          <p:nvPr/>
        </p:nvSpPr>
        <p:spPr bwMode="auto">
          <a:xfrm flipV="1">
            <a:off x="2630925" y="2663032"/>
            <a:ext cx="1226069" cy="330743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he-IL"/>
          </a:p>
        </p:txBody>
      </p:sp>
      <p:graphicFrame>
        <p:nvGraphicFramePr>
          <p:cNvPr id="46" name="Table 45"/>
          <p:cNvGraphicFramePr>
            <a:graphicFrameLocks noGrp="1"/>
          </p:cNvGraphicFramePr>
          <p:nvPr>
            <p:extLst>
              <p:ext uri="{D42A27DB-BD31-4B8C-83A1-F6EECF244321}">
                <p14:modId xmlns:p14="http://schemas.microsoft.com/office/powerpoint/2010/main" val="2815659443"/>
              </p:ext>
            </p:extLst>
          </p:nvPr>
        </p:nvGraphicFramePr>
        <p:xfrm>
          <a:off x="6837921" y="4181989"/>
          <a:ext cx="2054559" cy="1206078"/>
        </p:xfrm>
        <a:graphic>
          <a:graphicData uri="http://schemas.openxmlformats.org/drawingml/2006/table">
            <a:tbl>
              <a:tblPr rtl="1" firstRow="1" bandRow="1">
                <a:tableStyleId>{D7AC3CCA-C797-4891-BE02-D94E43425B78}</a:tableStyleId>
              </a:tblPr>
              <a:tblGrid>
                <a:gridCol w="684853"/>
                <a:gridCol w="684853"/>
                <a:gridCol w="684853"/>
              </a:tblGrid>
              <a:tr h="402026">
                <a:tc>
                  <a:txBody>
                    <a:bodyPr/>
                    <a:lstStyle/>
                    <a:p>
                      <a:pPr algn="ctr" rtl="1"/>
                      <a:r>
                        <a:rPr lang="en-US" dirty="0" smtClean="0"/>
                        <a:t>Red</a:t>
                      </a:r>
                      <a:endParaRPr lang="he-IL" dirty="0"/>
                    </a:p>
                  </a:txBody>
                  <a:tcPr>
                    <a:noFill/>
                  </a:tcPr>
                </a:tc>
                <a:tc>
                  <a:txBody>
                    <a:bodyPr/>
                    <a:lstStyle/>
                    <a:p>
                      <a:pPr algn="ctr" rtl="1"/>
                      <a:r>
                        <a:rPr lang="en-US" dirty="0" smtClean="0"/>
                        <a:t>Blue</a:t>
                      </a:r>
                      <a:endParaRPr lang="he-IL" dirty="0"/>
                    </a:p>
                  </a:txBody>
                  <a:tcPr>
                    <a:noFill/>
                  </a:tcPr>
                </a:tc>
                <a:tc>
                  <a:txBody>
                    <a:bodyPr/>
                    <a:lstStyle/>
                    <a:p>
                      <a:pPr rtl="1"/>
                      <a:endParaRPr lang="he-IL" dirty="0"/>
                    </a:p>
                  </a:txBody>
                  <a:tcPr>
                    <a:noFill/>
                  </a:tcPr>
                </a:tc>
              </a:tr>
              <a:tr h="402026">
                <a:tc>
                  <a:txBody>
                    <a:bodyPr/>
                    <a:lstStyle/>
                    <a:p>
                      <a:pPr algn="ctr" rtl="1"/>
                      <a:r>
                        <a:rPr lang="en-US" dirty="0" smtClean="0"/>
                        <a:t>1</a:t>
                      </a:r>
                      <a:endParaRPr lang="he-IL" dirty="0"/>
                    </a:p>
                  </a:txBody>
                  <a:tcPr>
                    <a:noFill/>
                  </a:tcPr>
                </a:tc>
                <a:tc>
                  <a:txBody>
                    <a:bodyPr/>
                    <a:lstStyle/>
                    <a:p>
                      <a:pPr algn="ctr" rtl="1"/>
                      <a:r>
                        <a:rPr lang="en-US" dirty="0" smtClean="0"/>
                        <a:t>7</a:t>
                      </a:r>
                      <a:endParaRPr lang="he-IL" dirty="0"/>
                    </a:p>
                  </a:txBody>
                  <a:tcPr>
                    <a:noFill/>
                  </a:tcPr>
                </a:tc>
                <a:tc>
                  <a:txBody>
                    <a:bodyPr/>
                    <a:lstStyle/>
                    <a:p>
                      <a:pPr rtl="1"/>
                      <a:r>
                        <a:rPr lang="en-US" b="1" dirty="0" smtClean="0"/>
                        <a:t>Blue</a:t>
                      </a:r>
                      <a:endParaRPr lang="he-IL" b="1" dirty="0"/>
                    </a:p>
                  </a:txBody>
                  <a:tcPr>
                    <a:noFill/>
                  </a:tcPr>
                </a:tc>
              </a:tr>
              <a:tr h="402026">
                <a:tc>
                  <a:txBody>
                    <a:bodyPr/>
                    <a:lstStyle/>
                    <a:p>
                      <a:pPr algn="ctr" rtl="1"/>
                      <a:r>
                        <a:rPr lang="en-US" dirty="0" smtClean="0"/>
                        <a:t>5</a:t>
                      </a:r>
                      <a:endParaRPr lang="he-IL" dirty="0"/>
                    </a:p>
                  </a:txBody>
                  <a:tcPr>
                    <a:noFill/>
                  </a:tcPr>
                </a:tc>
                <a:tc>
                  <a:txBody>
                    <a:bodyPr/>
                    <a:lstStyle/>
                    <a:p>
                      <a:pPr algn="ctr" rtl="1"/>
                      <a:r>
                        <a:rPr lang="en-US" dirty="0" smtClean="0"/>
                        <a:t>0</a:t>
                      </a:r>
                      <a:endParaRPr lang="he-IL" dirty="0"/>
                    </a:p>
                  </a:txBody>
                  <a:tcPr>
                    <a:noFill/>
                  </a:tcPr>
                </a:tc>
                <a:tc>
                  <a:txBody>
                    <a:bodyPr/>
                    <a:lstStyle/>
                    <a:p>
                      <a:pPr rtl="1"/>
                      <a:r>
                        <a:rPr lang="en-US" b="1" dirty="0" smtClean="0"/>
                        <a:t>Red</a:t>
                      </a:r>
                      <a:endParaRPr lang="he-IL" b="1" dirty="0"/>
                    </a:p>
                  </a:txBody>
                  <a:tcPr>
                    <a:noFill/>
                  </a:tcPr>
                </a:tc>
              </a:tr>
            </a:tbl>
          </a:graphicData>
        </a:graphic>
      </p:graphicFrame>
      <p:sp>
        <p:nvSpPr>
          <p:cNvPr id="47" name="TextBox 46"/>
          <p:cNvSpPr txBox="1"/>
          <p:nvPr/>
        </p:nvSpPr>
        <p:spPr>
          <a:xfrm>
            <a:off x="7208743" y="3356992"/>
            <a:ext cx="1645403" cy="369332"/>
          </a:xfrm>
          <a:prstGeom prst="rect">
            <a:avLst/>
          </a:prstGeom>
          <a:noFill/>
        </p:spPr>
        <p:txBody>
          <a:bodyPr wrap="square" rtlCol="1">
            <a:spAutoFit/>
          </a:bodyPr>
          <a:lstStyle/>
          <a:p>
            <a:r>
              <a:rPr lang="en-US" dirty="0" smtClean="0"/>
              <a:t>Classified As</a:t>
            </a:r>
            <a:endParaRPr lang="he-IL" dirty="0"/>
          </a:p>
        </p:txBody>
      </p:sp>
      <p:sp>
        <p:nvSpPr>
          <p:cNvPr id="48" name="Left Brace 47"/>
          <p:cNvSpPr/>
          <p:nvPr/>
        </p:nvSpPr>
        <p:spPr>
          <a:xfrm rot="5400000">
            <a:off x="7958064" y="3252999"/>
            <a:ext cx="504056" cy="1350235"/>
          </a:xfrm>
          <a:prstGeom prst="leftBrace">
            <a:avLst/>
          </a:prstGeom>
        </p:spPr>
        <p:style>
          <a:lnRef idx="1">
            <a:schemeClr val="accent1"/>
          </a:lnRef>
          <a:fillRef idx="0">
            <a:schemeClr val="accent1"/>
          </a:fillRef>
          <a:effectRef idx="0">
            <a:schemeClr val="accent1"/>
          </a:effectRef>
          <a:fontRef idx="minor">
            <a:schemeClr val="tx1"/>
          </a:fontRef>
        </p:style>
        <p:txBody>
          <a:bodyPr rtlCol="1" anchor="ctr"/>
          <a:lstStyle/>
          <a:p>
            <a:pPr algn="ctr"/>
            <a:endParaRPr lang="he-IL"/>
          </a:p>
        </p:txBody>
      </p:sp>
      <p:sp>
        <p:nvSpPr>
          <p:cNvPr id="49" name="Left Brace 48"/>
          <p:cNvSpPr/>
          <p:nvPr/>
        </p:nvSpPr>
        <p:spPr>
          <a:xfrm>
            <a:off x="6444208" y="4550090"/>
            <a:ext cx="360040" cy="659024"/>
          </a:xfrm>
          <a:prstGeom prst="leftBrace">
            <a:avLst/>
          </a:prstGeom>
        </p:spPr>
        <p:style>
          <a:lnRef idx="1">
            <a:schemeClr val="accent1"/>
          </a:lnRef>
          <a:fillRef idx="0">
            <a:schemeClr val="accent1"/>
          </a:fillRef>
          <a:effectRef idx="0">
            <a:schemeClr val="accent1"/>
          </a:effectRef>
          <a:fontRef idx="minor">
            <a:schemeClr val="tx1"/>
          </a:fontRef>
        </p:style>
        <p:txBody>
          <a:bodyPr rtlCol="1" anchor="ctr"/>
          <a:lstStyle/>
          <a:p>
            <a:pPr algn="ctr"/>
            <a:endParaRPr lang="he-IL"/>
          </a:p>
        </p:txBody>
      </p:sp>
      <p:sp>
        <p:nvSpPr>
          <p:cNvPr id="50" name="TextBox 49"/>
          <p:cNvSpPr txBox="1"/>
          <p:nvPr/>
        </p:nvSpPr>
        <p:spPr>
          <a:xfrm rot="16200000">
            <a:off x="5852161" y="4762312"/>
            <a:ext cx="977363" cy="369332"/>
          </a:xfrm>
          <a:prstGeom prst="rect">
            <a:avLst/>
          </a:prstGeom>
          <a:noFill/>
        </p:spPr>
        <p:txBody>
          <a:bodyPr wrap="square" rtlCol="1">
            <a:spAutoFit/>
          </a:bodyPr>
          <a:lstStyle/>
          <a:p>
            <a:r>
              <a:rPr lang="en-US" dirty="0" smtClean="0"/>
              <a:t>Actual</a:t>
            </a:r>
            <a:endParaRPr lang="he-IL" dirty="0"/>
          </a:p>
        </p:txBody>
      </p:sp>
      <p:sp>
        <p:nvSpPr>
          <p:cNvPr id="51" name="TextBox 50"/>
          <p:cNvSpPr txBox="1"/>
          <p:nvPr/>
        </p:nvSpPr>
        <p:spPr>
          <a:xfrm>
            <a:off x="6948265" y="2735656"/>
            <a:ext cx="1977870" cy="369332"/>
          </a:xfrm>
          <a:prstGeom prst="rect">
            <a:avLst/>
          </a:prstGeom>
          <a:noFill/>
        </p:spPr>
        <p:txBody>
          <a:bodyPr wrap="square" rtlCol="1">
            <a:spAutoFit/>
          </a:bodyPr>
          <a:lstStyle/>
          <a:p>
            <a:r>
              <a:rPr lang="en-US" b="1" dirty="0" smtClean="0"/>
              <a:t>Confusion Matrix</a:t>
            </a:r>
            <a:endParaRPr lang="he-IL" b="1" dirty="0"/>
          </a:p>
        </p:txBody>
      </p:sp>
    </p:spTree>
    <p:extLst>
      <p:ext uri="{BB962C8B-B14F-4D97-AF65-F5344CB8AC3E}">
        <p14:creationId xmlns:p14="http://schemas.microsoft.com/office/powerpoint/2010/main" val="2832709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
                                            <p:txEl>
                                              <p:pRg st="0" end="0"/>
                                            </p:txEl>
                                          </p:spTgt>
                                        </p:tgtEl>
                                        <p:attrNameLst>
                                          <p:attrName>style.visibility</p:attrName>
                                        </p:attrNameLst>
                                      </p:cBhvr>
                                      <p:to>
                                        <p:strVal val="visible"/>
                                      </p:to>
                                    </p:set>
                                  </p:childTnLst>
                                </p:cTn>
                              </p:par>
                              <p:par>
                                <p:cTn id="7" presetID="10" presetClass="exit" presetSubtype="0" fill="hold" grpId="0" nodeType="withEffect">
                                  <p:stCondLst>
                                    <p:cond delay="0"/>
                                  </p:stCondLst>
                                  <p:childTnLst>
                                    <p:animEffect transition="out" filter="fade">
                                      <p:cBhvr>
                                        <p:cTn id="8" dur="2000"/>
                                        <p:tgtEl>
                                          <p:spTgt spid="23"/>
                                        </p:tgtEl>
                                      </p:cBhvr>
                                    </p:animEffect>
                                    <p:set>
                                      <p:cBhvr>
                                        <p:cTn id="9" dur="1" fill="hold">
                                          <p:stCondLst>
                                            <p:cond delay="1999"/>
                                          </p:stCondLst>
                                        </p:cTn>
                                        <p:tgtEl>
                                          <p:spTgt spid="23"/>
                                        </p:tgtEl>
                                        <p:attrNameLst>
                                          <p:attrName>style.visibility</p:attrName>
                                        </p:attrNameLst>
                                      </p:cBhvr>
                                      <p:to>
                                        <p:strVal val="hidden"/>
                                      </p:to>
                                    </p:set>
                                  </p:childTnLst>
                                </p:cTn>
                              </p:par>
                              <p:par>
                                <p:cTn id="10" presetID="10" presetClass="exit" presetSubtype="0" fill="hold" grpId="0" nodeType="withEffect">
                                  <p:stCondLst>
                                    <p:cond delay="0"/>
                                  </p:stCondLst>
                                  <p:childTnLst>
                                    <p:animEffect transition="out" filter="fade">
                                      <p:cBhvr>
                                        <p:cTn id="11" dur="2000"/>
                                        <p:tgtEl>
                                          <p:spTgt spid="20"/>
                                        </p:tgtEl>
                                      </p:cBhvr>
                                    </p:animEffect>
                                    <p:set>
                                      <p:cBhvr>
                                        <p:cTn id="12" dur="1" fill="hold">
                                          <p:stCondLst>
                                            <p:cond delay="1999"/>
                                          </p:stCondLst>
                                        </p:cTn>
                                        <p:tgtEl>
                                          <p:spTgt spid="20"/>
                                        </p:tgtEl>
                                        <p:attrNameLst>
                                          <p:attrName>style.visibility</p:attrName>
                                        </p:attrNameLst>
                                      </p:cBhvr>
                                      <p:to>
                                        <p:strVal val="hidden"/>
                                      </p:to>
                                    </p:set>
                                  </p:childTnLst>
                                </p:cTn>
                              </p:par>
                              <p:par>
                                <p:cTn id="13" presetID="10" presetClass="exit" presetSubtype="0" fill="hold" grpId="0" nodeType="withEffect">
                                  <p:stCondLst>
                                    <p:cond delay="0"/>
                                  </p:stCondLst>
                                  <p:childTnLst>
                                    <p:animEffect transition="out" filter="fade">
                                      <p:cBhvr>
                                        <p:cTn id="14" dur="2000"/>
                                        <p:tgtEl>
                                          <p:spTgt spid="19"/>
                                        </p:tgtEl>
                                      </p:cBhvr>
                                    </p:animEffect>
                                    <p:set>
                                      <p:cBhvr>
                                        <p:cTn id="15" dur="1" fill="hold">
                                          <p:stCondLst>
                                            <p:cond delay="1999"/>
                                          </p:stCondLst>
                                        </p:cTn>
                                        <p:tgtEl>
                                          <p:spTgt spid="19"/>
                                        </p:tgtEl>
                                        <p:attrNameLst>
                                          <p:attrName>style.visibility</p:attrName>
                                        </p:attrNameLst>
                                      </p:cBhvr>
                                      <p:to>
                                        <p:strVal val="hidden"/>
                                      </p:to>
                                    </p:set>
                                  </p:childTnLst>
                                </p:cTn>
                              </p:par>
                              <p:par>
                                <p:cTn id="16" presetID="10" presetClass="exit" presetSubtype="0" fill="hold" grpId="0" nodeType="withEffect">
                                  <p:stCondLst>
                                    <p:cond delay="0"/>
                                  </p:stCondLst>
                                  <p:childTnLst>
                                    <p:animEffect transition="out" filter="fade">
                                      <p:cBhvr>
                                        <p:cTn id="17" dur="2000"/>
                                        <p:tgtEl>
                                          <p:spTgt spid="22"/>
                                        </p:tgtEl>
                                      </p:cBhvr>
                                    </p:animEffect>
                                    <p:set>
                                      <p:cBhvr>
                                        <p:cTn id="18" dur="1" fill="hold">
                                          <p:stCondLst>
                                            <p:cond delay="1999"/>
                                          </p:stCondLst>
                                        </p:cTn>
                                        <p:tgtEl>
                                          <p:spTgt spid="22"/>
                                        </p:tgtEl>
                                        <p:attrNameLst>
                                          <p:attrName>style.visibility</p:attrName>
                                        </p:attrNameLst>
                                      </p:cBhvr>
                                      <p:to>
                                        <p:strVal val="hidden"/>
                                      </p:to>
                                    </p:set>
                                  </p:childTnLst>
                                </p:cTn>
                              </p:par>
                              <p:par>
                                <p:cTn id="19" presetID="10" presetClass="exit" presetSubtype="0" fill="hold" grpId="0" nodeType="withEffect">
                                  <p:stCondLst>
                                    <p:cond delay="0"/>
                                  </p:stCondLst>
                                  <p:childTnLst>
                                    <p:animEffect transition="out" filter="fade">
                                      <p:cBhvr>
                                        <p:cTn id="20" dur="2000"/>
                                        <p:tgtEl>
                                          <p:spTgt spid="27"/>
                                        </p:tgtEl>
                                      </p:cBhvr>
                                    </p:animEffect>
                                    <p:set>
                                      <p:cBhvr>
                                        <p:cTn id="21" dur="1" fill="hold">
                                          <p:stCondLst>
                                            <p:cond delay="1999"/>
                                          </p:stCondLst>
                                        </p:cTn>
                                        <p:tgtEl>
                                          <p:spTgt spid="27"/>
                                        </p:tgtEl>
                                        <p:attrNameLst>
                                          <p:attrName>style.visibility</p:attrName>
                                        </p:attrNameLst>
                                      </p:cBhvr>
                                      <p:to>
                                        <p:strVal val="hidden"/>
                                      </p:to>
                                    </p:set>
                                  </p:childTnLst>
                                </p:cTn>
                              </p:par>
                              <p:par>
                                <p:cTn id="22" presetID="10" presetClass="exit" presetSubtype="0" fill="hold" grpId="0" nodeType="withEffect">
                                  <p:stCondLst>
                                    <p:cond delay="0"/>
                                  </p:stCondLst>
                                  <p:childTnLst>
                                    <p:animEffect transition="out" filter="fade">
                                      <p:cBhvr>
                                        <p:cTn id="23" dur="2000"/>
                                        <p:tgtEl>
                                          <p:spTgt spid="25"/>
                                        </p:tgtEl>
                                      </p:cBhvr>
                                    </p:animEffect>
                                    <p:set>
                                      <p:cBhvr>
                                        <p:cTn id="24" dur="1" fill="hold">
                                          <p:stCondLst>
                                            <p:cond delay="1999"/>
                                          </p:stCondLst>
                                        </p:cTn>
                                        <p:tgtEl>
                                          <p:spTgt spid="25"/>
                                        </p:tgtEl>
                                        <p:attrNameLst>
                                          <p:attrName>style.visibility</p:attrName>
                                        </p:attrNameLst>
                                      </p:cBhvr>
                                      <p:to>
                                        <p:strVal val="hidden"/>
                                      </p:to>
                                    </p:set>
                                  </p:childTnLst>
                                </p:cTn>
                              </p:par>
                              <p:par>
                                <p:cTn id="25" presetID="10" presetClass="exit" presetSubtype="0" fill="hold" grpId="0" nodeType="withEffect">
                                  <p:stCondLst>
                                    <p:cond delay="0"/>
                                  </p:stCondLst>
                                  <p:childTnLst>
                                    <p:animEffect transition="out" filter="fade">
                                      <p:cBhvr>
                                        <p:cTn id="26" dur="2000"/>
                                        <p:tgtEl>
                                          <p:spTgt spid="35"/>
                                        </p:tgtEl>
                                      </p:cBhvr>
                                    </p:animEffect>
                                    <p:set>
                                      <p:cBhvr>
                                        <p:cTn id="27" dur="1" fill="hold">
                                          <p:stCondLst>
                                            <p:cond delay="1999"/>
                                          </p:stCondLst>
                                        </p:cTn>
                                        <p:tgtEl>
                                          <p:spTgt spid="35"/>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2000"/>
                                        <p:tgtEl>
                                          <p:spTgt spid="42"/>
                                        </p:tgtEl>
                                      </p:cBhvr>
                                    </p:animEffect>
                                    <p:set>
                                      <p:cBhvr>
                                        <p:cTn id="30" dur="1" fill="hold">
                                          <p:stCondLst>
                                            <p:cond delay="1999"/>
                                          </p:stCondLst>
                                        </p:cTn>
                                        <p:tgtEl>
                                          <p:spTgt spid="42"/>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2000"/>
                                        <p:tgtEl>
                                          <p:spTgt spid="24"/>
                                        </p:tgtEl>
                                      </p:cBhvr>
                                    </p:animEffect>
                                    <p:set>
                                      <p:cBhvr>
                                        <p:cTn id="33" dur="1" fill="hold">
                                          <p:stCondLst>
                                            <p:cond delay="1999"/>
                                          </p:stCondLst>
                                        </p:cTn>
                                        <p:tgtEl>
                                          <p:spTgt spid="24"/>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2000"/>
                                        <p:tgtEl>
                                          <p:spTgt spid="26"/>
                                        </p:tgtEl>
                                      </p:cBhvr>
                                    </p:animEffect>
                                    <p:set>
                                      <p:cBhvr>
                                        <p:cTn id="36" dur="1" fill="hold">
                                          <p:stCondLst>
                                            <p:cond delay="1999"/>
                                          </p:stCondLst>
                                        </p:cTn>
                                        <p:tgtEl>
                                          <p:spTgt spid="26"/>
                                        </p:tgtEl>
                                        <p:attrNameLst>
                                          <p:attrName>style.visibility</p:attrName>
                                        </p:attrNameLst>
                                      </p:cBhvr>
                                      <p:to>
                                        <p:strVal val="hidden"/>
                                      </p:to>
                                    </p:set>
                                  </p:childTnLst>
                                </p:cTn>
                              </p:par>
                              <p:par>
                                <p:cTn id="37" presetID="10" presetClass="exit" presetSubtype="0" fill="hold" grpId="0" nodeType="withEffect">
                                  <p:stCondLst>
                                    <p:cond delay="0"/>
                                  </p:stCondLst>
                                  <p:childTnLst>
                                    <p:animEffect transition="out" filter="fade">
                                      <p:cBhvr>
                                        <p:cTn id="38" dur="2000"/>
                                        <p:tgtEl>
                                          <p:spTgt spid="31"/>
                                        </p:tgtEl>
                                      </p:cBhvr>
                                    </p:animEffect>
                                    <p:set>
                                      <p:cBhvr>
                                        <p:cTn id="39" dur="1" fill="hold">
                                          <p:stCondLst>
                                            <p:cond delay="1999"/>
                                          </p:stCondLst>
                                        </p:cTn>
                                        <p:tgtEl>
                                          <p:spTgt spid="31"/>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2000"/>
                                        <p:tgtEl>
                                          <p:spTgt spid="11"/>
                                        </p:tgtEl>
                                      </p:cBhvr>
                                    </p:animEffect>
                                    <p:set>
                                      <p:cBhvr>
                                        <p:cTn id="42" dur="1" fill="hold">
                                          <p:stCondLst>
                                            <p:cond delay="1999"/>
                                          </p:stCondLst>
                                        </p:cTn>
                                        <p:tgtEl>
                                          <p:spTgt spid="11"/>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2000"/>
                                        <p:tgtEl>
                                          <p:spTgt spid="16"/>
                                        </p:tgtEl>
                                      </p:cBhvr>
                                    </p:animEffect>
                                    <p:set>
                                      <p:cBhvr>
                                        <p:cTn id="45" dur="1" fill="hold">
                                          <p:stCondLst>
                                            <p:cond delay="1999"/>
                                          </p:stCondLst>
                                        </p:cTn>
                                        <p:tgtEl>
                                          <p:spTgt spid="16"/>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nodeType="clickEffect">
                                  <p:stCondLst>
                                    <p:cond delay="0"/>
                                  </p:stCondLst>
                                  <p:childTnLst>
                                    <p:set>
                                      <p:cBhvr>
                                        <p:cTn id="49" dur="1" fill="hold">
                                          <p:stCondLst>
                                            <p:cond delay="0"/>
                                          </p:stCondLst>
                                        </p:cTn>
                                        <p:tgtEl>
                                          <p:spTgt spid="44">
                                            <p:txEl>
                                              <p:pRg st="1" end="1"/>
                                            </p:txEl>
                                          </p:spTgt>
                                        </p:tgtEl>
                                        <p:attrNameLst>
                                          <p:attrName>style.visibility</p:attrName>
                                        </p:attrNameLst>
                                      </p:cBhvr>
                                      <p:to>
                                        <p:strVal val="visible"/>
                                      </p:to>
                                    </p:set>
                                  </p:childTnLst>
                                </p:cTn>
                              </p:par>
                            </p:childTnLst>
                          </p:cTn>
                        </p:par>
                        <p:par>
                          <p:cTn id="50" fill="hold">
                            <p:stCondLst>
                              <p:cond delay="0"/>
                            </p:stCondLst>
                            <p:childTnLst>
                              <p:par>
                                <p:cTn id="51" presetID="1" presetClass="entr" presetSubtype="0" fill="hold" grpId="0" nodeType="afterEffect">
                                  <p:stCondLst>
                                    <p:cond delay="500"/>
                                  </p:stCondLst>
                                  <p:childTnLst>
                                    <p:set>
                                      <p:cBhvr>
                                        <p:cTn id="52" dur="1" fill="hold">
                                          <p:stCondLst>
                                            <p:cond delay="0"/>
                                          </p:stCondLst>
                                        </p:cTn>
                                        <p:tgtEl>
                                          <p:spTgt spid="45"/>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1" nodeType="click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500"/>
                                        <p:tgtEl>
                                          <p:spTgt spid="23"/>
                                        </p:tgtEl>
                                      </p:cBhvr>
                                    </p:animEffect>
                                  </p:childTnLst>
                                </p:cTn>
                              </p:par>
                              <p:par>
                                <p:cTn id="58" presetID="10" presetClass="entr" presetSubtype="0" fill="hold" grpId="1" nodeType="with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fade">
                                      <p:cBhvr>
                                        <p:cTn id="60" dur="500"/>
                                        <p:tgtEl>
                                          <p:spTgt spid="20"/>
                                        </p:tgtEl>
                                      </p:cBhvr>
                                    </p:animEffect>
                                  </p:childTnLst>
                                </p:cTn>
                              </p:par>
                              <p:par>
                                <p:cTn id="61" presetID="10" presetClass="entr" presetSubtype="0" fill="hold" grpId="1" nodeType="with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fade">
                                      <p:cBhvr>
                                        <p:cTn id="63" dur="500"/>
                                        <p:tgtEl>
                                          <p:spTgt spid="19"/>
                                        </p:tgtEl>
                                      </p:cBhvr>
                                    </p:animEffect>
                                  </p:childTnLst>
                                </p:cTn>
                              </p:par>
                              <p:par>
                                <p:cTn id="64" presetID="10" presetClass="entr" presetSubtype="0" fill="hold" grpId="1" nodeType="with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fade">
                                      <p:cBhvr>
                                        <p:cTn id="66" dur="500"/>
                                        <p:tgtEl>
                                          <p:spTgt spid="22"/>
                                        </p:tgtEl>
                                      </p:cBhvr>
                                    </p:animEffect>
                                  </p:childTnLst>
                                </p:cTn>
                              </p:par>
                              <p:par>
                                <p:cTn id="67" presetID="10" presetClass="entr" presetSubtype="0" fill="hold" grpId="1" nodeType="with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fade">
                                      <p:cBhvr>
                                        <p:cTn id="69" dur="500"/>
                                        <p:tgtEl>
                                          <p:spTgt spid="27"/>
                                        </p:tgtEl>
                                      </p:cBhvr>
                                    </p:animEffect>
                                  </p:childTnLst>
                                </p:cTn>
                              </p:par>
                              <p:par>
                                <p:cTn id="70" presetID="10" presetClass="entr" presetSubtype="0" fill="hold" grpId="1" nodeType="with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fade">
                                      <p:cBhvr>
                                        <p:cTn id="72" dur="500"/>
                                        <p:tgtEl>
                                          <p:spTgt spid="25"/>
                                        </p:tgtEl>
                                      </p:cBhvr>
                                    </p:animEffect>
                                  </p:childTnLst>
                                </p:cTn>
                              </p:par>
                              <p:par>
                                <p:cTn id="73" presetID="10" presetClass="entr" presetSubtype="0" fill="hold" grpId="1" nodeType="withEffect">
                                  <p:stCondLst>
                                    <p:cond delay="0"/>
                                  </p:stCondLst>
                                  <p:childTnLst>
                                    <p:set>
                                      <p:cBhvr>
                                        <p:cTn id="74" dur="1" fill="hold">
                                          <p:stCondLst>
                                            <p:cond delay="0"/>
                                          </p:stCondLst>
                                        </p:cTn>
                                        <p:tgtEl>
                                          <p:spTgt spid="35"/>
                                        </p:tgtEl>
                                        <p:attrNameLst>
                                          <p:attrName>style.visibility</p:attrName>
                                        </p:attrNameLst>
                                      </p:cBhvr>
                                      <p:to>
                                        <p:strVal val="visible"/>
                                      </p:to>
                                    </p:set>
                                    <p:animEffect transition="in" filter="fade">
                                      <p:cBhvr>
                                        <p:cTn id="75" dur="500"/>
                                        <p:tgtEl>
                                          <p:spTgt spid="35"/>
                                        </p:tgtEl>
                                      </p:cBhvr>
                                    </p:animEffect>
                                  </p:childTnLst>
                                </p:cTn>
                              </p:par>
                              <p:par>
                                <p:cTn id="76" presetID="10" presetClass="entr" presetSubtype="0" fill="hold" grpId="1" nodeType="withEffect">
                                  <p:stCondLst>
                                    <p:cond delay="0"/>
                                  </p:stCondLst>
                                  <p:childTnLst>
                                    <p:set>
                                      <p:cBhvr>
                                        <p:cTn id="77" dur="1" fill="hold">
                                          <p:stCondLst>
                                            <p:cond delay="0"/>
                                          </p:stCondLst>
                                        </p:cTn>
                                        <p:tgtEl>
                                          <p:spTgt spid="42"/>
                                        </p:tgtEl>
                                        <p:attrNameLst>
                                          <p:attrName>style.visibility</p:attrName>
                                        </p:attrNameLst>
                                      </p:cBhvr>
                                      <p:to>
                                        <p:strVal val="visible"/>
                                      </p:to>
                                    </p:set>
                                    <p:animEffect transition="in" filter="fade">
                                      <p:cBhvr>
                                        <p:cTn id="78" dur="500"/>
                                        <p:tgtEl>
                                          <p:spTgt spid="42"/>
                                        </p:tgtEl>
                                      </p:cBhvr>
                                    </p:animEffect>
                                  </p:childTnLst>
                                </p:cTn>
                              </p:par>
                              <p:par>
                                <p:cTn id="79" presetID="10" presetClass="entr" presetSubtype="0" fill="hold" grpId="1" nodeType="with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fade">
                                      <p:cBhvr>
                                        <p:cTn id="81" dur="500"/>
                                        <p:tgtEl>
                                          <p:spTgt spid="24"/>
                                        </p:tgtEl>
                                      </p:cBhvr>
                                    </p:animEffect>
                                  </p:childTnLst>
                                </p:cTn>
                              </p:par>
                              <p:par>
                                <p:cTn id="82" presetID="10" presetClass="entr" presetSubtype="0" fill="hold" grpId="1" nodeType="withEffect">
                                  <p:stCondLst>
                                    <p:cond delay="0"/>
                                  </p:stCondLst>
                                  <p:childTnLst>
                                    <p:set>
                                      <p:cBhvr>
                                        <p:cTn id="83" dur="1" fill="hold">
                                          <p:stCondLst>
                                            <p:cond delay="0"/>
                                          </p:stCondLst>
                                        </p:cTn>
                                        <p:tgtEl>
                                          <p:spTgt spid="26"/>
                                        </p:tgtEl>
                                        <p:attrNameLst>
                                          <p:attrName>style.visibility</p:attrName>
                                        </p:attrNameLst>
                                      </p:cBhvr>
                                      <p:to>
                                        <p:strVal val="visible"/>
                                      </p:to>
                                    </p:set>
                                    <p:animEffect transition="in" filter="fade">
                                      <p:cBhvr>
                                        <p:cTn id="84" dur="500"/>
                                        <p:tgtEl>
                                          <p:spTgt spid="26"/>
                                        </p:tgtEl>
                                      </p:cBhvr>
                                    </p:animEffect>
                                  </p:childTnLst>
                                </p:cTn>
                              </p:par>
                              <p:par>
                                <p:cTn id="85" presetID="10" presetClass="entr" presetSubtype="0" fill="hold" grpId="1" nodeType="withEffect">
                                  <p:stCondLst>
                                    <p:cond delay="0"/>
                                  </p:stCondLst>
                                  <p:childTnLst>
                                    <p:set>
                                      <p:cBhvr>
                                        <p:cTn id="86" dur="1" fill="hold">
                                          <p:stCondLst>
                                            <p:cond delay="0"/>
                                          </p:stCondLst>
                                        </p:cTn>
                                        <p:tgtEl>
                                          <p:spTgt spid="31"/>
                                        </p:tgtEl>
                                        <p:attrNameLst>
                                          <p:attrName>style.visibility</p:attrName>
                                        </p:attrNameLst>
                                      </p:cBhvr>
                                      <p:to>
                                        <p:strVal val="visible"/>
                                      </p:to>
                                    </p:set>
                                    <p:animEffect transition="in" filter="fade">
                                      <p:cBhvr>
                                        <p:cTn id="87" dur="500"/>
                                        <p:tgtEl>
                                          <p:spTgt spid="31"/>
                                        </p:tgtEl>
                                      </p:cBhvr>
                                    </p:animEffect>
                                  </p:childTnLst>
                                </p:cTn>
                              </p:par>
                              <p:par>
                                <p:cTn id="88" presetID="10" presetClass="exit" presetSubtype="0" fill="hold" grpId="0" nodeType="withEffect">
                                  <p:stCondLst>
                                    <p:cond delay="0"/>
                                  </p:stCondLst>
                                  <p:childTnLst>
                                    <p:animEffect transition="out" filter="fade">
                                      <p:cBhvr>
                                        <p:cTn id="89" dur="500"/>
                                        <p:tgtEl>
                                          <p:spTgt spid="6"/>
                                        </p:tgtEl>
                                      </p:cBhvr>
                                    </p:animEffect>
                                    <p:set>
                                      <p:cBhvr>
                                        <p:cTn id="90" dur="1" fill="hold">
                                          <p:stCondLst>
                                            <p:cond delay="499"/>
                                          </p:stCondLst>
                                        </p:cTn>
                                        <p:tgtEl>
                                          <p:spTgt spid="6"/>
                                        </p:tgtEl>
                                        <p:attrNameLst>
                                          <p:attrName>style.visibility</p:attrName>
                                        </p:attrNameLst>
                                      </p:cBhvr>
                                      <p:to>
                                        <p:strVal val="hidden"/>
                                      </p:to>
                                    </p:set>
                                  </p:childTnLst>
                                </p:cTn>
                              </p:par>
                              <p:par>
                                <p:cTn id="91" presetID="10" presetClass="exit" presetSubtype="0" fill="hold" grpId="0" nodeType="withEffect">
                                  <p:stCondLst>
                                    <p:cond delay="0"/>
                                  </p:stCondLst>
                                  <p:childTnLst>
                                    <p:animEffect transition="out" filter="fade">
                                      <p:cBhvr>
                                        <p:cTn id="92" dur="500"/>
                                        <p:tgtEl>
                                          <p:spTgt spid="7"/>
                                        </p:tgtEl>
                                      </p:cBhvr>
                                    </p:animEffect>
                                    <p:set>
                                      <p:cBhvr>
                                        <p:cTn id="93" dur="1" fill="hold">
                                          <p:stCondLst>
                                            <p:cond delay="499"/>
                                          </p:stCondLst>
                                        </p:cTn>
                                        <p:tgtEl>
                                          <p:spTgt spid="7"/>
                                        </p:tgtEl>
                                        <p:attrNameLst>
                                          <p:attrName>style.visibility</p:attrName>
                                        </p:attrNameLst>
                                      </p:cBhvr>
                                      <p:to>
                                        <p:strVal val="hidden"/>
                                      </p:to>
                                    </p:set>
                                  </p:childTnLst>
                                </p:cTn>
                              </p:par>
                              <p:par>
                                <p:cTn id="94" presetID="10" presetClass="exit" presetSubtype="0" fill="hold" grpId="0" nodeType="withEffect">
                                  <p:stCondLst>
                                    <p:cond delay="0"/>
                                  </p:stCondLst>
                                  <p:childTnLst>
                                    <p:animEffect transition="out" filter="fade">
                                      <p:cBhvr>
                                        <p:cTn id="95" dur="500"/>
                                        <p:tgtEl>
                                          <p:spTgt spid="8"/>
                                        </p:tgtEl>
                                      </p:cBhvr>
                                    </p:animEffect>
                                    <p:set>
                                      <p:cBhvr>
                                        <p:cTn id="96" dur="1" fill="hold">
                                          <p:stCondLst>
                                            <p:cond delay="499"/>
                                          </p:stCondLst>
                                        </p:cTn>
                                        <p:tgtEl>
                                          <p:spTgt spid="8"/>
                                        </p:tgtEl>
                                        <p:attrNameLst>
                                          <p:attrName>style.visibility</p:attrName>
                                        </p:attrNameLst>
                                      </p:cBhvr>
                                      <p:to>
                                        <p:strVal val="hidden"/>
                                      </p:to>
                                    </p:set>
                                  </p:childTnLst>
                                </p:cTn>
                              </p:par>
                              <p:par>
                                <p:cTn id="97" presetID="10" presetClass="exit" presetSubtype="0" fill="hold" grpId="0" nodeType="withEffect">
                                  <p:stCondLst>
                                    <p:cond delay="0"/>
                                  </p:stCondLst>
                                  <p:childTnLst>
                                    <p:animEffect transition="out" filter="fade">
                                      <p:cBhvr>
                                        <p:cTn id="98" dur="500"/>
                                        <p:tgtEl>
                                          <p:spTgt spid="9"/>
                                        </p:tgtEl>
                                      </p:cBhvr>
                                    </p:animEffect>
                                    <p:set>
                                      <p:cBhvr>
                                        <p:cTn id="99" dur="1" fill="hold">
                                          <p:stCondLst>
                                            <p:cond delay="499"/>
                                          </p:stCondLst>
                                        </p:cTn>
                                        <p:tgtEl>
                                          <p:spTgt spid="9"/>
                                        </p:tgtEl>
                                        <p:attrNameLst>
                                          <p:attrName>style.visibility</p:attrName>
                                        </p:attrNameLst>
                                      </p:cBhvr>
                                      <p:to>
                                        <p:strVal val="hidden"/>
                                      </p:to>
                                    </p:set>
                                  </p:childTnLst>
                                </p:cTn>
                              </p:par>
                              <p:par>
                                <p:cTn id="100" presetID="10" presetClass="exit" presetSubtype="0" fill="hold" grpId="0" nodeType="withEffect">
                                  <p:stCondLst>
                                    <p:cond delay="0"/>
                                  </p:stCondLst>
                                  <p:childTnLst>
                                    <p:animEffect transition="out" filter="fade">
                                      <p:cBhvr>
                                        <p:cTn id="101" dur="500"/>
                                        <p:tgtEl>
                                          <p:spTgt spid="10"/>
                                        </p:tgtEl>
                                      </p:cBhvr>
                                    </p:animEffect>
                                    <p:set>
                                      <p:cBhvr>
                                        <p:cTn id="102" dur="1" fill="hold">
                                          <p:stCondLst>
                                            <p:cond delay="499"/>
                                          </p:stCondLst>
                                        </p:cTn>
                                        <p:tgtEl>
                                          <p:spTgt spid="10"/>
                                        </p:tgtEl>
                                        <p:attrNameLst>
                                          <p:attrName>style.visibility</p:attrName>
                                        </p:attrNameLst>
                                      </p:cBhvr>
                                      <p:to>
                                        <p:strVal val="hidden"/>
                                      </p:to>
                                    </p:set>
                                  </p:childTnLst>
                                </p:cTn>
                              </p:par>
                              <p:par>
                                <p:cTn id="103" presetID="10" presetClass="entr" presetSubtype="0" fill="hold" grpId="0" nodeType="withEffect">
                                  <p:stCondLst>
                                    <p:cond delay="0"/>
                                  </p:stCondLst>
                                  <p:childTnLst>
                                    <p:set>
                                      <p:cBhvr>
                                        <p:cTn id="104" dur="1" fill="hold">
                                          <p:stCondLst>
                                            <p:cond delay="0"/>
                                          </p:stCondLst>
                                        </p:cTn>
                                        <p:tgtEl>
                                          <p:spTgt spid="11"/>
                                        </p:tgtEl>
                                        <p:attrNameLst>
                                          <p:attrName>style.visibility</p:attrName>
                                        </p:attrNameLst>
                                      </p:cBhvr>
                                      <p:to>
                                        <p:strVal val="visible"/>
                                      </p:to>
                                    </p:set>
                                    <p:animEffect transition="in" filter="fade">
                                      <p:cBhvr>
                                        <p:cTn id="105" dur="500"/>
                                        <p:tgtEl>
                                          <p:spTgt spid="11"/>
                                        </p:tgtEl>
                                      </p:cBhvr>
                                    </p:animEffect>
                                  </p:childTnLst>
                                </p:cTn>
                              </p:par>
                              <p:par>
                                <p:cTn id="106" presetID="10" presetClass="exit" presetSubtype="0" fill="hold" grpId="0" nodeType="withEffect">
                                  <p:stCondLst>
                                    <p:cond delay="0"/>
                                  </p:stCondLst>
                                  <p:childTnLst>
                                    <p:animEffect transition="out" filter="fade">
                                      <p:cBhvr>
                                        <p:cTn id="107" dur="500"/>
                                        <p:tgtEl>
                                          <p:spTgt spid="12"/>
                                        </p:tgtEl>
                                      </p:cBhvr>
                                    </p:animEffect>
                                    <p:set>
                                      <p:cBhvr>
                                        <p:cTn id="108" dur="1" fill="hold">
                                          <p:stCondLst>
                                            <p:cond delay="499"/>
                                          </p:stCondLst>
                                        </p:cTn>
                                        <p:tgtEl>
                                          <p:spTgt spid="12"/>
                                        </p:tgtEl>
                                        <p:attrNameLst>
                                          <p:attrName>style.visibility</p:attrName>
                                        </p:attrNameLst>
                                      </p:cBhvr>
                                      <p:to>
                                        <p:strVal val="hidden"/>
                                      </p:to>
                                    </p:set>
                                  </p:childTnLst>
                                </p:cTn>
                              </p:par>
                              <p:par>
                                <p:cTn id="109" presetID="10" presetClass="exit" presetSubtype="0" fill="hold" grpId="0" nodeType="withEffect">
                                  <p:stCondLst>
                                    <p:cond delay="0"/>
                                  </p:stCondLst>
                                  <p:childTnLst>
                                    <p:animEffect transition="out" filter="fade">
                                      <p:cBhvr>
                                        <p:cTn id="110" dur="500"/>
                                        <p:tgtEl>
                                          <p:spTgt spid="13"/>
                                        </p:tgtEl>
                                      </p:cBhvr>
                                    </p:animEffect>
                                    <p:set>
                                      <p:cBhvr>
                                        <p:cTn id="111" dur="1" fill="hold">
                                          <p:stCondLst>
                                            <p:cond delay="499"/>
                                          </p:stCondLst>
                                        </p:cTn>
                                        <p:tgtEl>
                                          <p:spTgt spid="13"/>
                                        </p:tgtEl>
                                        <p:attrNameLst>
                                          <p:attrName>style.visibility</p:attrName>
                                        </p:attrNameLst>
                                      </p:cBhvr>
                                      <p:to>
                                        <p:strVal val="hidden"/>
                                      </p:to>
                                    </p:set>
                                  </p:childTnLst>
                                </p:cTn>
                              </p:par>
                              <p:par>
                                <p:cTn id="112" presetID="10" presetClass="exit" presetSubtype="0" fill="hold" grpId="0" nodeType="withEffect">
                                  <p:stCondLst>
                                    <p:cond delay="0"/>
                                  </p:stCondLst>
                                  <p:childTnLst>
                                    <p:animEffect transition="out" filter="fade">
                                      <p:cBhvr>
                                        <p:cTn id="113" dur="500"/>
                                        <p:tgtEl>
                                          <p:spTgt spid="14"/>
                                        </p:tgtEl>
                                      </p:cBhvr>
                                    </p:animEffect>
                                    <p:set>
                                      <p:cBhvr>
                                        <p:cTn id="114" dur="1" fill="hold">
                                          <p:stCondLst>
                                            <p:cond delay="499"/>
                                          </p:stCondLst>
                                        </p:cTn>
                                        <p:tgtEl>
                                          <p:spTgt spid="14"/>
                                        </p:tgtEl>
                                        <p:attrNameLst>
                                          <p:attrName>style.visibility</p:attrName>
                                        </p:attrNameLst>
                                      </p:cBhvr>
                                      <p:to>
                                        <p:strVal val="hidden"/>
                                      </p:to>
                                    </p:set>
                                  </p:childTnLst>
                                </p:cTn>
                              </p:par>
                              <p:par>
                                <p:cTn id="115" presetID="10" presetClass="exit" presetSubtype="0" fill="hold" grpId="0" nodeType="withEffect">
                                  <p:stCondLst>
                                    <p:cond delay="0"/>
                                  </p:stCondLst>
                                  <p:childTnLst>
                                    <p:animEffect transition="out" filter="fade">
                                      <p:cBhvr>
                                        <p:cTn id="116" dur="500"/>
                                        <p:tgtEl>
                                          <p:spTgt spid="15"/>
                                        </p:tgtEl>
                                      </p:cBhvr>
                                    </p:animEffect>
                                    <p:set>
                                      <p:cBhvr>
                                        <p:cTn id="117" dur="1" fill="hold">
                                          <p:stCondLst>
                                            <p:cond delay="499"/>
                                          </p:stCondLst>
                                        </p:cTn>
                                        <p:tgtEl>
                                          <p:spTgt spid="15"/>
                                        </p:tgtEl>
                                        <p:attrNameLst>
                                          <p:attrName>style.visibility</p:attrName>
                                        </p:attrNameLst>
                                      </p:cBhvr>
                                      <p:to>
                                        <p:strVal val="hidden"/>
                                      </p:to>
                                    </p:set>
                                  </p:childTnLst>
                                </p:cTn>
                              </p:par>
                              <p:par>
                                <p:cTn id="118" presetID="10" presetClass="entr" presetSubtype="0" fill="hold" grpId="0" nodeType="withEffect">
                                  <p:stCondLst>
                                    <p:cond delay="0"/>
                                  </p:stCondLst>
                                  <p:childTnLst>
                                    <p:set>
                                      <p:cBhvr>
                                        <p:cTn id="119" dur="1" fill="hold">
                                          <p:stCondLst>
                                            <p:cond delay="0"/>
                                          </p:stCondLst>
                                        </p:cTn>
                                        <p:tgtEl>
                                          <p:spTgt spid="16"/>
                                        </p:tgtEl>
                                        <p:attrNameLst>
                                          <p:attrName>style.visibility</p:attrName>
                                        </p:attrNameLst>
                                      </p:cBhvr>
                                      <p:to>
                                        <p:strVal val="visible"/>
                                      </p:to>
                                    </p:set>
                                    <p:animEffect transition="in" filter="fade">
                                      <p:cBhvr>
                                        <p:cTn id="120" dur="500"/>
                                        <p:tgtEl>
                                          <p:spTgt spid="16"/>
                                        </p:tgtEl>
                                      </p:cBhvr>
                                    </p:animEffect>
                                  </p:childTnLst>
                                </p:cTn>
                              </p:par>
                              <p:par>
                                <p:cTn id="121" presetID="10" presetClass="exit" presetSubtype="0" fill="hold" grpId="0" nodeType="withEffect">
                                  <p:stCondLst>
                                    <p:cond delay="0"/>
                                  </p:stCondLst>
                                  <p:childTnLst>
                                    <p:animEffect transition="out" filter="fade">
                                      <p:cBhvr>
                                        <p:cTn id="122" dur="500"/>
                                        <p:tgtEl>
                                          <p:spTgt spid="17"/>
                                        </p:tgtEl>
                                      </p:cBhvr>
                                    </p:animEffect>
                                    <p:set>
                                      <p:cBhvr>
                                        <p:cTn id="123" dur="1" fill="hold">
                                          <p:stCondLst>
                                            <p:cond delay="499"/>
                                          </p:stCondLst>
                                        </p:cTn>
                                        <p:tgtEl>
                                          <p:spTgt spid="17"/>
                                        </p:tgtEl>
                                        <p:attrNameLst>
                                          <p:attrName>style.visibility</p:attrName>
                                        </p:attrNameLst>
                                      </p:cBhvr>
                                      <p:to>
                                        <p:strVal val="hidden"/>
                                      </p:to>
                                    </p:set>
                                  </p:childTnLst>
                                </p:cTn>
                              </p:par>
                              <p:par>
                                <p:cTn id="124" presetID="10" presetClass="exit" presetSubtype="0" fill="hold" grpId="0" nodeType="withEffect">
                                  <p:stCondLst>
                                    <p:cond delay="0"/>
                                  </p:stCondLst>
                                  <p:childTnLst>
                                    <p:animEffect transition="out" filter="fade">
                                      <p:cBhvr>
                                        <p:cTn id="125" dur="500"/>
                                        <p:tgtEl>
                                          <p:spTgt spid="18"/>
                                        </p:tgtEl>
                                      </p:cBhvr>
                                    </p:animEffect>
                                    <p:set>
                                      <p:cBhvr>
                                        <p:cTn id="126" dur="1" fill="hold">
                                          <p:stCondLst>
                                            <p:cond delay="499"/>
                                          </p:stCondLst>
                                        </p:cTn>
                                        <p:tgtEl>
                                          <p:spTgt spid="18"/>
                                        </p:tgtEl>
                                        <p:attrNameLst>
                                          <p:attrName>style.visibility</p:attrName>
                                        </p:attrNameLst>
                                      </p:cBhvr>
                                      <p:to>
                                        <p:strVal val="hidden"/>
                                      </p:to>
                                    </p:set>
                                  </p:childTnLst>
                                </p:cTn>
                              </p:par>
                              <p:par>
                                <p:cTn id="127" presetID="10" presetClass="exit" presetSubtype="0" fill="hold" grpId="0" nodeType="withEffect">
                                  <p:stCondLst>
                                    <p:cond delay="0"/>
                                  </p:stCondLst>
                                  <p:childTnLst>
                                    <p:animEffect transition="out" filter="fade">
                                      <p:cBhvr>
                                        <p:cTn id="128" dur="500"/>
                                        <p:tgtEl>
                                          <p:spTgt spid="21"/>
                                        </p:tgtEl>
                                      </p:cBhvr>
                                    </p:animEffect>
                                    <p:set>
                                      <p:cBhvr>
                                        <p:cTn id="129" dur="1" fill="hold">
                                          <p:stCondLst>
                                            <p:cond delay="499"/>
                                          </p:stCondLst>
                                        </p:cTn>
                                        <p:tgtEl>
                                          <p:spTgt spid="21"/>
                                        </p:tgtEl>
                                        <p:attrNameLst>
                                          <p:attrName>style.visibility</p:attrName>
                                        </p:attrNameLst>
                                      </p:cBhvr>
                                      <p:to>
                                        <p:strVal val="hidden"/>
                                      </p:to>
                                    </p:set>
                                  </p:childTnLst>
                                </p:cTn>
                              </p:par>
                              <p:par>
                                <p:cTn id="130" presetID="10" presetClass="exit" presetSubtype="0" fill="hold" grpId="0" nodeType="withEffect">
                                  <p:stCondLst>
                                    <p:cond delay="0"/>
                                  </p:stCondLst>
                                  <p:childTnLst>
                                    <p:animEffect transition="out" filter="fade">
                                      <p:cBhvr>
                                        <p:cTn id="131" dur="500"/>
                                        <p:tgtEl>
                                          <p:spTgt spid="28"/>
                                        </p:tgtEl>
                                      </p:cBhvr>
                                    </p:animEffect>
                                    <p:set>
                                      <p:cBhvr>
                                        <p:cTn id="132" dur="1" fill="hold">
                                          <p:stCondLst>
                                            <p:cond delay="499"/>
                                          </p:stCondLst>
                                        </p:cTn>
                                        <p:tgtEl>
                                          <p:spTgt spid="28"/>
                                        </p:tgtEl>
                                        <p:attrNameLst>
                                          <p:attrName>style.visibility</p:attrName>
                                        </p:attrNameLst>
                                      </p:cBhvr>
                                      <p:to>
                                        <p:strVal val="hidden"/>
                                      </p:to>
                                    </p:set>
                                  </p:childTnLst>
                                </p:cTn>
                              </p:par>
                              <p:par>
                                <p:cTn id="133" presetID="10" presetClass="exit" presetSubtype="0" fill="hold" grpId="0" nodeType="withEffect">
                                  <p:stCondLst>
                                    <p:cond delay="0"/>
                                  </p:stCondLst>
                                  <p:childTnLst>
                                    <p:animEffect transition="out" filter="fade">
                                      <p:cBhvr>
                                        <p:cTn id="134" dur="500"/>
                                        <p:tgtEl>
                                          <p:spTgt spid="29"/>
                                        </p:tgtEl>
                                      </p:cBhvr>
                                    </p:animEffect>
                                    <p:set>
                                      <p:cBhvr>
                                        <p:cTn id="135" dur="1" fill="hold">
                                          <p:stCondLst>
                                            <p:cond delay="499"/>
                                          </p:stCondLst>
                                        </p:cTn>
                                        <p:tgtEl>
                                          <p:spTgt spid="29"/>
                                        </p:tgtEl>
                                        <p:attrNameLst>
                                          <p:attrName>style.visibility</p:attrName>
                                        </p:attrNameLst>
                                      </p:cBhvr>
                                      <p:to>
                                        <p:strVal val="hidden"/>
                                      </p:to>
                                    </p:set>
                                  </p:childTnLst>
                                </p:cTn>
                              </p:par>
                              <p:par>
                                <p:cTn id="136" presetID="10" presetClass="exit" presetSubtype="0" fill="hold" grpId="0" nodeType="withEffect">
                                  <p:stCondLst>
                                    <p:cond delay="0"/>
                                  </p:stCondLst>
                                  <p:childTnLst>
                                    <p:animEffect transition="out" filter="fade">
                                      <p:cBhvr>
                                        <p:cTn id="137" dur="500"/>
                                        <p:tgtEl>
                                          <p:spTgt spid="30"/>
                                        </p:tgtEl>
                                      </p:cBhvr>
                                    </p:animEffect>
                                    <p:set>
                                      <p:cBhvr>
                                        <p:cTn id="138" dur="1" fill="hold">
                                          <p:stCondLst>
                                            <p:cond delay="499"/>
                                          </p:stCondLst>
                                        </p:cTn>
                                        <p:tgtEl>
                                          <p:spTgt spid="30"/>
                                        </p:tgtEl>
                                        <p:attrNameLst>
                                          <p:attrName>style.visibility</p:attrName>
                                        </p:attrNameLst>
                                      </p:cBhvr>
                                      <p:to>
                                        <p:strVal val="hidden"/>
                                      </p:to>
                                    </p:set>
                                  </p:childTnLst>
                                </p:cTn>
                              </p:par>
                              <p:par>
                                <p:cTn id="139" presetID="10" presetClass="exit" presetSubtype="0" fill="hold" grpId="0" nodeType="withEffect">
                                  <p:stCondLst>
                                    <p:cond delay="0"/>
                                  </p:stCondLst>
                                  <p:childTnLst>
                                    <p:animEffect transition="out" filter="fade">
                                      <p:cBhvr>
                                        <p:cTn id="140" dur="500"/>
                                        <p:tgtEl>
                                          <p:spTgt spid="32"/>
                                        </p:tgtEl>
                                      </p:cBhvr>
                                    </p:animEffect>
                                    <p:set>
                                      <p:cBhvr>
                                        <p:cTn id="141" dur="1" fill="hold">
                                          <p:stCondLst>
                                            <p:cond delay="499"/>
                                          </p:stCondLst>
                                        </p:cTn>
                                        <p:tgtEl>
                                          <p:spTgt spid="32"/>
                                        </p:tgtEl>
                                        <p:attrNameLst>
                                          <p:attrName>style.visibility</p:attrName>
                                        </p:attrNameLst>
                                      </p:cBhvr>
                                      <p:to>
                                        <p:strVal val="hidden"/>
                                      </p:to>
                                    </p:set>
                                  </p:childTnLst>
                                </p:cTn>
                              </p:par>
                              <p:par>
                                <p:cTn id="142" presetID="10" presetClass="exit" presetSubtype="0" fill="hold" grpId="0" nodeType="withEffect">
                                  <p:stCondLst>
                                    <p:cond delay="0"/>
                                  </p:stCondLst>
                                  <p:childTnLst>
                                    <p:animEffect transition="out" filter="fade">
                                      <p:cBhvr>
                                        <p:cTn id="143" dur="500"/>
                                        <p:tgtEl>
                                          <p:spTgt spid="33"/>
                                        </p:tgtEl>
                                      </p:cBhvr>
                                    </p:animEffect>
                                    <p:set>
                                      <p:cBhvr>
                                        <p:cTn id="144" dur="1" fill="hold">
                                          <p:stCondLst>
                                            <p:cond delay="499"/>
                                          </p:stCondLst>
                                        </p:cTn>
                                        <p:tgtEl>
                                          <p:spTgt spid="33"/>
                                        </p:tgtEl>
                                        <p:attrNameLst>
                                          <p:attrName>style.visibility</p:attrName>
                                        </p:attrNameLst>
                                      </p:cBhvr>
                                      <p:to>
                                        <p:strVal val="hidden"/>
                                      </p:to>
                                    </p:set>
                                  </p:childTnLst>
                                </p:cTn>
                              </p:par>
                              <p:par>
                                <p:cTn id="145" presetID="10" presetClass="exit" presetSubtype="0" fill="hold" grpId="0" nodeType="withEffect">
                                  <p:stCondLst>
                                    <p:cond delay="0"/>
                                  </p:stCondLst>
                                  <p:childTnLst>
                                    <p:animEffect transition="out" filter="fade">
                                      <p:cBhvr>
                                        <p:cTn id="146" dur="500"/>
                                        <p:tgtEl>
                                          <p:spTgt spid="34"/>
                                        </p:tgtEl>
                                      </p:cBhvr>
                                    </p:animEffect>
                                    <p:set>
                                      <p:cBhvr>
                                        <p:cTn id="147" dur="1" fill="hold">
                                          <p:stCondLst>
                                            <p:cond delay="499"/>
                                          </p:stCondLst>
                                        </p:cTn>
                                        <p:tgtEl>
                                          <p:spTgt spid="34"/>
                                        </p:tgtEl>
                                        <p:attrNameLst>
                                          <p:attrName>style.visibility</p:attrName>
                                        </p:attrNameLst>
                                      </p:cBhvr>
                                      <p:to>
                                        <p:strVal val="hidden"/>
                                      </p:to>
                                    </p:set>
                                  </p:childTnLst>
                                </p:cTn>
                              </p:par>
                              <p:par>
                                <p:cTn id="148" presetID="10" presetClass="exit" presetSubtype="0" fill="hold" grpId="0" nodeType="withEffect">
                                  <p:stCondLst>
                                    <p:cond delay="0"/>
                                  </p:stCondLst>
                                  <p:childTnLst>
                                    <p:animEffect transition="out" filter="fade">
                                      <p:cBhvr>
                                        <p:cTn id="149" dur="500"/>
                                        <p:tgtEl>
                                          <p:spTgt spid="36"/>
                                        </p:tgtEl>
                                      </p:cBhvr>
                                    </p:animEffect>
                                    <p:set>
                                      <p:cBhvr>
                                        <p:cTn id="150" dur="1" fill="hold">
                                          <p:stCondLst>
                                            <p:cond delay="499"/>
                                          </p:stCondLst>
                                        </p:cTn>
                                        <p:tgtEl>
                                          <p:spTgt spid="36"/>
                                        </p:tgtEl>
                                        <p:attrNameLst>
                                          <p:attrName>style.visibility</p:attrName>
                                        </p:attrNameLst>
                                      </p:cBhvr>
                                      <p:to>
                                        <p:strVal val="hidden"/>
                                      </p:to>
                                    </p:set>
                                  </p:childTnLst>
                                </p:cTn>
                              </p:par>
                              <p:par>
                                <p:cTn id="151" presetID="10" presetClass="exit" presetSubtype="0" fill="hold" grpId="0" nodeType="withEffect">
                                  <p:stCondLst>
                                    <p:cond delay="0"/>
                                  </p:stCondLst>
                                  <p:childTnLst>
                                    <p:animEffect transition="out" filter="fade">
                                      <p:cBhvr>
                                        <p:cTn id="152" dur="500"/>
                                        <p:tgtEl>
                                          <p:spTgt spid="37"/>
                                        </p:tgtEl>
                                      </p:cBhvr>
                                    </p:animEffect>
                                    <p:set>
                                      <p:cBhvr>
                                        <p:cTn id="153" dur="1" fill="hold">
                                          <p:stCondLst>
                                            <p:cond delay="499"/>
                                          </p:stCondLst>
                                        </p:cTn>
                                        <p:tgtEl>
                                          <p:spTgt spid="37"/>
                                        </p:tgtEl>
                                        <p:attrNameLst>
                                          <p:attrName>style.visibility</p:attrName>
                                        </p:attrNameLst>
                                      </p:cBhvr>
                                      <p:to>
                                        <p:strVal val="hidden"/>
                                      </p:to>
                                    </p:set>
                                  </p:childTnLst>
                                </p:cTn>
                              </p:par>
                              <p:par>
                                <p:cTn id="154" presetID="10" presetClass="exit" presetSubtype="0" fill="hold" grpId="0" nodeType="withEffect">
                                  <p:stCondLst>
                                    <p:cond delay="0"/>
                                  </p:stCondLst>
                                  <p:childTnLst>
                                    <p:animEffect transition="out" filter="fade">
                                      <p:cBhvr>
                                        <p:cTn id="155" dur="500"/>
                                        <p:tgtEl>
                                          <p:spTgt spid="41"/>
                                        </p:tgtEl>
                                      </p:cBhvr>
                                    </p:animEffect>
                                    <p:set>
                                      <p:cBhvr>
                                        <p:cTn id="156" dur="1" fill="hold">
                                          <p:stCondLst>
                                            <p:cond delay="499"/>
                                          </p:stCondLst>
                                        </p:cTn>
                                        <p:tgtEl>
                                          <p:spTgt spid="41"/>
                                        </p:tgtEl>
                                        <p:attrNameLst>
                                          <p:attrName>style.visibility</p:attrName>
                                        </p:attrNameLst>
                                      </p:cBhvr>
                                      <p:to>
                                        <p:strVal val="hidden"/>
                                      </p:to>
                                    </p:set>
                                  </p:childTnLst>
                                </p:cTn>
                              </p:par>
                              <p:par>
                                <p:cTn id="157" presetID="1" presetClass="entr" presetSubtype="0" fill="hold" nodeType="withEffect">
                                  <p:stCondLst>
                                    <p:cond delay="0"/>
                                  </p:stCondLst>
                                  <p:childTnLst>
                                    <p:set>
                                      <p:cBhvr>
                                        <p:cTn id="158" dur="1" fill="hold">
                                          <p:stCondLst>
                                            <p:cond delay="0"/>
                                          </p:stCondLst>
                                        </p:cTn>
                                        <p:tgtEl>
                                          <p:spTgt spid="44">
                                            <p:txEl>
                                              <p:pRg st="2" end="2"/>
                                            </p:txEl>
                                          </p:spTgt>
                                        </p:tgtEl>
                                        <p:attrNameLst>
                                          <p:attrName>style.visibility</p:attrName>
                                        </p:attrNameLst>
                                      </p:cBhvr>
                                      <p:to>
                                        <p:strVal val="visible"/>
                                      </p:to>
                                    </p:set>
                                  </p:childTnLst>
                                </p:cTn>
                              </p:par>
                            </p:childTnLst>
                          </p:cTn>
                        </p:par>
                      </p:childTnLst>
                    </p:cTn>
                  </p:par>
                  <p:par>
                    <p:cTn id="159" fill="hold">
                      <p:stCondLst>
                        <p:cond delay="indefinite"/>
                      </p:stCondLst>
                      <p:childTnLst>
                        <p:par>
                          <p:cTn id="160" fill="hold">
                            <p:stCondLst>
                              <p:cond delay="0"/>
                            </p:stCondLst>
                            <p:childTnLst>
                              <p:par>
                                <p:cTn id="161" presetID="1" presetClass="entr" presetSubtype="0" fill="hold" nodeType="clickEffect">
                                  <p:stCondLst>
                                    <p:cond delay="0"/>
                                  </p:stCondLst>
                                  <p:childTnLst>
                                    <p:set>
                                      <p:cBhvr>
                                        <p:cTn id="162" dur="1" fill="hold">
                                          <p:stCondLst>
                                            <p:cond delay="0"/>
                                          </p:stCondLst>
                                        </p:cTn>
                                        <p:tgtEl>
                                          <p:spTgt spid="46"/>
                                        </p:tgtEl>
                                        <p:attrNameLst>
                                          <p:attrName>style.visibility</p:attrName>
                                        </p:attrNameLst>
                                      </p:cBhvr>
                                      <p:to>
                                        <p:strVal val="visible"/>
                                      </p:to>
                                    </p:set>
                                  </p:childTnLst>
                                </p:cTn>
                              </p:par>
                              <p:par>
                                <p:cTn id="163" presetID="1" presetClass="entr" presetSubtype="0" fill="hold" grpId="0" nodeType="withEffect">
                                  <p:stCondLst>
                                    <p:cond delay="0"/>
                                  </p:stCondLst>
                                  <p:childTnLst>
                                    <p:set>
                                      <p:cBhvr>
                                        <p:cTn id="164" dur="1" fill="hold">
                                          <p:stCondLst>
                                            <p:cond delay="0"/>
                                          </p:stCondLst>
                                        </p:cTn>
                                        <p:tgtEl>
                                          <p:spTgt spid="47"/>
                                        </p:tgtEl>
                                        <p:attrNameLst>
                                          <p:attrName>style.visibility</p:attrName>
                                        </p:attrNameLst>
                                      </p:cBhvr>
                                      <p:to>
                                        <p:strVal val="visible"/>
                                      </p:to>
                                    </p:set>
                                  </p:childTnLst>
                                </p:cTn>
                              </p:par>
                              <p:par>
                                <p:cTn id="165" presetID="1" presetClass="entr" presetSubtype="0" fill="hold" grpId="0" nodeType="withEffect">
                                  <p:stCondLst>
                                    <p:cond delay="0"/>
                                  </p:stCondLst>
                                  <p:childTnLst>
                                    <p:set>
                                      <p:cBhvr>
                                        <p:cTn id="166" dur="1" fill="hold">
                                          <p:stCondLst>
                                            <p:cond delay="0"/>
                                          </p:stCondLst>
                                        </p:cTn>
                                        <p:tgtEl>
                                          <p:spTgt spid="48"/>
                                        </p:tgtEl>
                                        <p:attrNameLst>
                                          <p:attrName>style.visibility</p:attrName>
                                        </p:attrNameLst>
                                      </p:cBhvr>
                                      <p:to>
                                        <p:strVal val="visible"/>
                                      </p:to>
                                    </p:set>
                                  </p:childTnLst>
                                </p:cTn>
                              </p:par>
                              <p:par>
                                <p:cTn id="167" presetID="1" presetClass="entr" presetSubtype="0" fill="hold" grpId="0" nodeType="withEffect">
                                  <p:stCondLst>
                                    <p:cond delay="0"/>
                                  </p:stCondLst>
                                  <p:childTnLst>
                                    <p:set>
                                      <p:cBhvr>
                                        <p:cTn id="168" dur="1" fill="hold">
                                          <p:stCondLst>
                                            <p:cond delay="0"/>
                                          </p:stCondLst>
                                        </p:cTn>
                                        <p:tgtEl>
                                          <p:spTgt spid="49"/>
                                        </p:tgtEl>
                                        <p:attrNameLst>
                                          <p:attrName>style.visibility</p:attrName>
                                        </p:attrNameLst>
                                      </p:cBhvr>
                                      <p:to>
                                        <p:strVal val="visible"/>
                                      </p:to>
                                    </p:set>
                                  </p:childTnLst>
                                </p:cTn>
                              </p:par>
                              <p:par>
                                <p:cTn id="169" presetID="1" presetClass="entr" presetSubtype="0" fill="hold" grpId="0" nodeType="withEffect">
                                  <p:stCondLst>
                                    <p:cond delay="0"/>
                                  </p:stCondLst>
                                  <p:childTnLst>
                                    <p:set>
                                      <p:cBhvr>
                                        <p:cTn id="170" dur="1" fill="hold">
                                          <p:stCondLst>
                                            <p:cond delay="0"/>
                                          </p:stCondLst>
                                        </p:cTn>
                                        <p:tgtEl>
                                          <p:spTgt spid="50"/>
                                        </p:tgtEl>
                                        <p:attrNameLst>
                                          <p:attrName>style.visibility</p:attrName>
                                        </p:attrNameLst>
                                      </p:cBhvr>
                                      <p:to>
                                        <p:strVal val="visible"/>
                                      </p:to>
                                    </p:set>
                                  </p:childTnLst>
                                </p:cTn>
                              </p:par>
                              <p:par>
                                <p:cTn id="171" presetID="1" presetClass="entr" presetSubtype="0" fill="hold" grpId="0" nodeType="withEffect">
                                  <p:stCondLst>
                                    <p:cond delay="0"/>
                                  </p:stCondLst>
                                  <p:childTnLst>
                                    <p:set>
                                      <p:cBhvr>
                                        <p:cTn id="172"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1" grpId="1" animBg="1"/>
      <p:bldP spid="12" grpId="0" animBg="1"/>
      <p:bldP spid="13" grpId="0" animBg="1"/>
      <p:bldP spid="14" grpId="0" animBg="1"/>
      <p:bldP spid="15" grpId="0" animBg="1"/>
      <p:bldP spid="16" grpId="0" animBg="1"/>
      <p:bldP spid="16" grpId="1" animBg="1"/>
      <p:bldP spid="17" grpId="0" animBg="1"/>
      <p:bldP spid="18" grpId="0" animBg="1"/>
      <p:bldP spid="19" grpId="0" animBg="1"/>
      <p:bldP spid="19" grpId="1" animBg="1"/>
      <p:bldP spid="20" grpId="0" animBg="1"/>
      <p:bldP spid="20" grpId="1" animBg="1"/>
      <p:bldP spid="21" grpId="0"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9" grpId="0" animBg="1"/>
      <p:bldP spid="30" grpId="0" animBg="1"/>
      <p:bldP spid="31" grpId="0" animBg="1"/>
      <p:bldP spid="31" grpId="1" animBg="1"/>
      <p:bldP spid="32" grpId="0" animBg="1"/>
      <p:bldP spid="33" grpId="0" animBg="1"/>
      <p:bldP spid="34" grpId="0" animBg="1"/>
      <p:bldP spid="35" grpId="0" animBg="1"/>
      <p:bldP spid="35" grpId="1" animBg="1"/>
      <p:bldP spid="36" grpId="0" animBg="1"/>
      <p:bldP spid="37" grpId="0" animBg="1"/>
      <p:bldP spid="41" grpId="0" animBg="1"/>
      <p:bldP spid="42" grpId="0" animBg="1"/>
      <p:bldP spid="42" grpId="1" animBg="1"/>
      <p:bldP spid="45" grpId="0" animBg="1"/>
      <p:bldP spid="47" grpId="0"/>
      <p:bldP spid="48" grpId="0" animBg="1"/>
      <p:bldP spid="49" grpId="0" animBg="1"/>
      <p:bldP spid="50" grpId="0"/>
      <p:bldP spid="5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0002" name="Rectangle 2"/>
          <p:cNvSpPr>
            <a:spLocks noGrp="1" noChangeArrowheads="1"/>
          </p:cNvSpPr>
          <p:nvPr>
            <p:ph type="title"/>
          </p:nvPr>
        </p:nvSpPr>
        <p:spPr>
          <a:xfrm>
            <a:off x="152400" y="304800"/>
            <a:ext cx="7947992" cy="685800"/>
          </a:xfrm>
        </p:spPr>
        <p:txBody>
          <a:bodyPr>
            <a:normAutofit fontScale="90000"/>
          </a:bodyPr>
          <a:lstStyle/>
          <a:p>
            <a:r>
              <a:rPr lang="en-US" dirty="0"/>
              <a:t>The </a:t>
            </a:r>
            <a:r>
              <a:rPr lang="en-US" dirty="0" smtClean="0"/>
              <a:t>Non-linearly </a:t>
            </a:r>
            <a:r>
              <a:rPr lang="en-US" dirty="0"/>
              <a:t>separable case</a:t>
            </a:r>
          </a:p>
        </p:txBody>
      </p:sp>
      <p:sp>
        <p:nvSpPr>
          <p:cNvPr id="640013" name="Line 13"/>
          <p:cNvSpPr>
            <a:spLocks noChangeShapeType="1"/>
          </p:cNvSpPr>
          <p:nvPr/>
        </p:nvSpPr>
        <p:spPr bwMode="auto">
          <a:xfrm>
            <a:off x="2590800" y="2209800"/>
            <a:ext cx="0" cy="3505200"/>
          </a:xfrm>
          <a:prstGeom prst="line">
            <a:avLst/>
          </a:prstGeom>
          <a:noFill/>
          <a:ln w="381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he-IL"/>
          </a:p>
        </p:txBody>
      </p:sp>
      <p:sp>
        <p:nvSpPr>
          <p:cNvPr id="640014" name="Line 14"/>
          <p:cNvSpPr>
            <a:spLocks noChangeShapeType="1"/>
          </p:cNvSpPr>
          <p:nvPr/>
        </p:nvSpPr>
        <p:spPr bwMode="auto">
          <a:xfrm flipV="1">
            <a:off x="2438400" y="5562600"/>
            <a:ext cx="3657600" cy="0"/>
          </a:xfrm>
          <a:prstGeom prst="line">
            <a:avLst/>
          </a:prstGeom>
          <a:noFill/>
          <a:ln w="381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he-IL"/>
          </a:p>
        </p:txBody>
      </p:sp>
      <p:sp>
        <p:nvSpPr>
          <p:cNvPr id="640015" name="Oval 15"/>
          <p:cNvSpPr>
            <a:spLocks noChangeAspect="1" noChangeArrowheads="1"/>
          </p:cNvSpPr>
          <p:nvPr/>
        </p:nvSpPr>
        <p:spPr bwMode="auto">
          <a:xfrm>
            <a:off x="3254606" y="2918273"/>
            <a:ext cx="90488" cy="7143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17" name="Oval 17"/>
          <p:cNvSpPr>
            <a:spLocks noChangeAspect="1" noChangeArrowheads="1"/>
          </p:cNvSpPr>
          <p:nvPr/>
        </p:nvSpPr>
        <p:spPr bwMode="auto">
          <a:xfrm>
            <a:off x="5147931" y="3973401"/>
            <a:ext cx="90488"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18" name="Oval 18"/>
          <p:cNvSpPr>
            <a:spLocks noChangeAspect="1" noChangeArrowheads="1"/>
          </p:cNvSpPr>
          <p:nvPr/>
        </p:nvSpPr>
        <p:spPr bwMode="auto">
          <a:xfrm>
            <a:off x="4403724" y="4814879"/>
            <a:ext cx="90488" cy="7143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19" name="Oval 19"/>
          <p:cNvSpPr>
            <a:spLocks noChangeAspect="1" noChangeArrowheads="1"/>
          </p:cNvSpPr>
          <p:nvPr/>
        </p:nvSpPr>
        <p:spPr bwMode="auto">
          <a:xfrm>
            <a:off x="5297028" y="3136662"/>
            <a:ext cx="90488" cy="76200"/>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640020" name="Oval 20"/>
          <p:cNvSpPr>
            <a:spLocks noChangeAspect="1" noChangeArrowheads="1"/>
          </p:cNvSpPr>
          <p:nvPr/>
        </p:nvSpPr>
        <p:spPr bwMode="auto">
          <a:xfrm>
            <a:off x="4635053" y="4329263"/>
            <a:ext cx="80963"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21" name="Oval 21"/>
          <p:cNvSpPr>
            <a:spLocks noChangeAspect="1" noChangeArrowheads="1"/>
          </p:cNvSpPr>
          <p:nvPr/>
        </p:nvSpPr>
        <p:spPr bwMode="auto">
          <a:xfrm>
            <a:off x="4935078" y="3597037"/>
            <a:ext cx="90488" cy="88107"/>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640022" name="Oval 22"/>
          <p:cNvSpPr>
            <a:spLocks noChangeAspect="1" noChangeArrowheads="1"/>
          </p:cNvSpPr>
          <p:nvPr/>
        </p:nvSpPr>
        <p:spPr bwMode="auto">
          <a:xfrm>
            <a:off x="5105399" y="4727031"/>
            <a:ext cx="90488" cy="76200"/>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3" name="Oval 23"/>
          <p:cNvSpPr>
            <a:spLocks noChangeAspect="1" noChangeArrowheads="1"/>
          </p:cNvSpPr>
          <p:nvPr/>
        </p:nvSpPr>
        <p:spPr bwMode="auto">
          <a:xfrm rot="-1118274">
            <a:off x="4368551" y="2300787"/>
            <a:ext cx="80963" cy="7143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4" name="Oval 24"/>
          <p:cNvSpPr>
            <a:spLocks noChangeAspect="1" noChangeArrowheads="1"/>
          </p:cNvSpPr>
          <p:nvPr/>
        </p:nvSpPr>
        <p:spPr bwMode="auto">
          <a:xfrm rot="-1118274">
            <a:off x="6007192" y="3835720"/>
            <a:ext cx="90488" cy="76200"/>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5" name="Oval 25"/>
          <p:cNvSpPr>
            <a:spLocks noChangeAspect="1" noChangeArrowheads="1"/>
          </p:cNvSpPr>
          <p:nvPr/>
        </p:nvSpPr>
        <p:spPr bwMode="auto">
          <a:xfrm rot="-1118274">
            <a:off x="5299167" y="5151758"/>
            <a:ext cx="90488" cy="76200"/>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6" name="Oval 26"/>
          <p:cNvSpPr>
            <a:spLocks noChangeAspect="1" noChangeArrowheads="1"/>
          </p:cNvSpPr>
          <p:nvPr/>
        </p:nvSpPr>
        <p:spPr bwMode="auto">
          <a:xfrm rot="-1118274">
            <a:off x="5014546" y="3134351"/>
            <a:ext cx="90488" cy="76200"/>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640027" name="Oval 27"/>
          <p:cNvSpPr>
            <a:spLocks noChangeAspect="1" noChangeArrowheads="1"/>
          </p:cNvSpPr>
          <p:nvPr/>
        </p:nvSpPr>
        <p:spPr bwMode="auto">
          <a:xfrm rot="-1118274">
            <a:off x="4714967" y="4758594"/>
            <a:ext cx="90488" cy="76200"/>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8" name="Oval 28"/>
          <p:cNvSpPr>
            <a:spLocks noChangeAspect="1" noChangeArrowheads="1"/>
          </p:cNvSpPr>
          <p:nvPr/>
        </p:nvSpPr>
        <p:spPr bwMode="auto">
          <a:xfrm rot="-1118274">
            <a:off x="5870413" y="5102586"/>
            <a:ext cx="90488" cy="7143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9" name="Oval 29"/>
          <p:cNvSpPr>
            <a:spLocks noChangeAspect="1" noChangeArrowheads="1"/>
          </p:cNvSpPr>
          <p:nvPr/>
        </p:nvSpPr>
        <p:spPr bwMode="auto">
          <a:xfrm rot="-1118274">
            <a:off x="4145850" y="3588490"/>
            <a:ext cx="90488"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30" name="Oval 30"/>
          <p:cNvSpPr>
            <a:spLocks noChangeAspect="1" noChangeArrowheads="1"/>
          </p:cNvSpPr>
          <p:nvPr/>
        </p:nvSpPr>
        <p:spPr bwMode="auto">
          <a:xfrm rot="5895381">
            <a:off x="4783265" y="4193855"/>
            <a:ext cx="71438"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31" name="Oval 31"/>
          <p:cNvSpPr>
            <a:spLocks noChangeAspect="1" noChangeArrowheads="1"/>
          </p:cNvSpPr>
          <p:nvPr/>
        </p:nvSpPr>
        <p:spPr bwMode="auto">
          <a:xfrm rot="5895381">
            <a:off x="3212934" y="2243524"/>
            <a:ext cx="83345"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32" name="Oval 32"/>
          <p:cNvSpPr>
            <a:spLocks noChangeAspect="1" noChangeArrowheads="1"/>
          </p:cNvSpPr>
          <p:nvPr/>
        </p:nvSpPr>
        <p:spPr bwMode="auto">
          <a:xfrm rot="5895381">
            <a:off x="3969363" y="2901319"/>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33" name="Oval 33"/>
          <p:cNvSpPr>
            <a:spLocks noChangeAspect="1" noChangeArrowheads="1"/>
          </p:cNvSpPr>
          <p:nvPr/>
        </p:nvSpPr>
        <p:spPr bwMode="auto">
          <a:xfrm rot="5895381">
            <a:off x="5380302" y="3848907"/>
            <a:ext cx="71438"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34" name="Oval 34"/>
          <p:cNvSpPr>
            <a:spLocks noChangeAspect="1" noChangeArrowheads="1"/>
          </p:cNvSpPr>
          <p:nvPr/>
        </p:nvSpPr>
        <p:spPr bwMode="auto">
          <a:xfrm rot="5895381">
            <a:off x="5272914" y="4753684"/>
            <a:ext cx="88106"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35" name="Oval 35"/>
          <p:cNvSpPr>
            <a:spLocks noChangeAspect="1" noChangeArrowheads="1"/>
          </p:cNvSpPr>
          <p:nvPr/>
        </p:nvSpPr>
        <p:spPr bwMode="auto">
          <a:xfrm rot="5895381">
            <a:off x="4970854" y="2383971"/>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36" name="Oval 36"/>
          <p:cNvSpPr>
            <a:spLocks noChangeAspect="1" noChangeArrowheads="1"/>
          </p:cNvSpPr>
          <p:nvPr/>
        </p:nvSpPr>
        <p:spPr bwMode="auto">
          <a:xfrm rot="5895381">
            <a:off x="5859241" y="4391635"/>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dirty="0"/>
          </a:p>
        </p:txBody>
      </p:sp>
      <p:sp>
        <p:nvSpPr>
          <p:cNvPr id="640037" name="Oval 37"/>
          <p:cNvSpPr>
            <a:spLocks noChangeAspect="1" noChangeArrowheads="1"/>
          </p:cNvSpPr>
          <p:nvPr/>
        </p:nvSpPr>
        <p:spPr bwMode="auto">
          <a:xfrm rot="5895381">
            <a:off x="4946226" y="2813697"/>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640038" name="Oval 38"/>
          <p:cNvSpPr>
            <a:spLocks noChangeAspect="1" noChangeArrowheads="1"/>
          </p:cNvSpPr>
          <p:nvPr/>
        </p:nvSpPr>
        <p:spPr bwMode="auto">
          <a:xfrm rot="5895381">
            <a:off x="5234004" y="4449281"/>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39" name="Oval 39"/>
          <p:cNvSpPr>
            <a:spLocks noChangeAspect="1" noChangeArrowheads="1"/>
          </p:cNvSpPr>
          <p:nvPr/>
        </p:nvSpPr>
        <p:spPr bwMode="auto">
          <a:xfrm rot="5895381">
            <a:off x="5087159" y="5330175"/>
            <a:ext cx="88106"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0" name="Oval 40"/>
          <p:cNvSpPr>
            <a:spLocks noChangeAspect="1" noChangeArrowheads="1"/>
          </p:cNvSpPr>
          <p:nvPr/>
        </p:nvSpPr>
        <p:spPr bwMode="auto">
          <a:xfrm rot="4777107">
            <a:off x="4579039" y="3802982"/>
            <a:ext cx="88106"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41" name="Oval 41"/>
          <p:cNvSpPr>
            <a:spLocks noChangeAspect="1" noChangeArrowheads="1"/>
          </p:cNvSpPr>
          <p:nvPr/>
        </p:nvSpPr>
        <p:spPr bwMode="auto">
          <a:xfrm rot="4777107">
            <a:off x="4369793" y="5199938"/>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2" name="Oval 42"/>
          <p:cNvSpPr>
            <a:spLocks noChangeAspect="1" noChangeArrowheads="1"/>
          </p:cNvSpPr>
          <p:nvPr/>
        </p:nvSpPr>
        <p:spPr bwMode="auto">
          <a:xfrm rot="4777107">
            <a:off x="3873203" y="2206812"/>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3" name="Oval 43"/>
          <p:cNvSpPr>
            <a:spLocks noChangeAspect="1" noChangeArrowheads="1"/>
          </p:cNvSpPr>
          <p:nvPr/>
        </p:nvSpPr>
        <p:spPr bwMode="auto">
          <a:xfrm rot="4777107">
            <a:off x="4194798" y="4021214"/>
            <a:ext cx="88107"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44" name="Oval 44"/>
          <p:cNvSpPr>
            <a:spLocks noChangeAspect="1" noChangeArrowheads="1"/>
          </p:cNvSpPr>
          <p:nvPr/>
        </p:nvSpPr>
        <p:spPr bwMode="auto">
          <a:xfrm rot="4777107">
            <a:off x="5576557" y="3250804"/>
            <a:ext cx="76200" cy="80963"/>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640045" name="Oval 45"/>
          <p:cNvSpPr>
            <a:spLocks noChangeAspect="1" noChangeArrowheads="1"/>
          </p:cNvSpPr>
          <p:nvPr/>
        </p:nvSpPr>
        <p:spPr bwMode="auto">
          <a:xfrm rot="4777107">
            <a:off x="3540267" y="2530630"/>
            <a:ext cx="76200"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7" name="Oval 47"/>
          <p:cNvSpPr>
            <a:spLocks noChangeAspect="1" noChangeArrowheads="1"/>
          </p:cNvSpPr>
          <p:nvPr/>
        </p:nvSpPr>
        <p:spPr bwMode="auto">
          <a:xfrm rot="4777107">
            <a:off x="3170564" y="3481517"/>
            <a:ext cx="83345"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8" name="Oval 48"/>
          <p:cNvSpPr>
            <a:spLocks noChangeAspect="1" noChangeArrowheads="1"/>
          </p:cNvSpPr>
          <p:nvPr/>
        </p:nvSpPr>
        <p:spPr bwMode="auto">
          <a:xfrm rot="4777107">
            <a:off x="5278592" y="5368509"/>
            <a:ext cx="76200"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51" name="Text Box 51"/>
          <p:cNvSpPr txBox="1">
            <a:spLocks noChangeArrowheads="1"/>
          </p:cNvSpPr>
          <p:nvPr/>
        </p:nvSpPr>
        <p:spPr bwMode="auto">
          <a:xfrm>
            <a:off x="6248400" y="3200400"/>
            <a:ext cx="2438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he-IL"/>
          </a:p>
        </p:txBody>
      </p:sp>
      <p:sp>
        <p:nvSpPr>
          <p:cNvPr id="40" name="Oval 32"/>
          <p:cNvSpPr>
            <a:spLocks noChangeAspect="1" noChangeArrowheads="1"/>
          </p:cNvSpPr>
          <p:nvPr/>
        </p:nvSpPr>
        <p:spPr bwMode="auto">
          <a:xfrm rot="5895381">
            <a:off x="3478264" y="2273474"/>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41" name="Oval 37"/>
          <p:cNvSpPr>
            <a:spLocks noChangeAspect="1" noChangeArrowheads="1"/>
          </p:cNvSpPr>
          <p:nvPr/>
        </p:nvSpPr>
        <p:spPr bwMode="auto">
          <a:xfrm rot="5895381">
            <a:off x="4918424" y="4998094"/>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43" name="TextBox 42"/>
          <p:cNvSpPr txBox="1"/>
          <p:nvPr/>
        </p:nvSpPr>
        <p:spPr>
          <a:xfrm>
            <a:off x="2963913" y="5714092"/>
            <a:ext cx="2616199" cy="523220"/>
          </a:xfrm>
          <a:prstGeom prst="rect">
            <a:avLst/>
          </a:prstGeom>
          <a:noFill/>
        </p:spPr>
        <p:txBody>
          <a:bodyPr wrap="square" rtlCol="1">
            <a:spAutoFit/>
          </a:bodyPr>
          <a:lstStyle/>
          <a:p>
            <a:r>
              <a:rPr lang="en-US" sz="2800" dirty="0" smtClean="0"/>
              <a:t>New Recipients</a:t>
            </a:r>
            <a:endParaRPr lang="he-IL" sz="2800" dirty="0"/>
          </a:p>
        </p:txBody>
      </p:sp>
      <p:sp>
        <p:nvSpPr>
          <p:cNvPr id="44" name="TextBox 43"/>
          <p:cNvSpPr txBox="1"/>
          <p:nvPr/>
        </p:nvSpPr>
        <p:spPr>
          <a:xfrm rot="16200000">
            <a:off x="994450" y="3955906"/>
            <a:ext cx="2616199" cy="523220"/>
          </a:xfrm>
          <a:prstGeom prst="rect">
            <a:avLst/>
          </a:prstGeom>
          <a:noFill/>
        </p:spPr>
        <p:txBody>
          <a:bodyPr wrap="square" rtlCol="1">
            <a:spAutoFit/>
          </a:bodyPr>
          <a:lstStyle/>
          <a:p>
            <a:r>
              <a:rPr lang="en-US" sz="2800" dirty="0" smtClean="0"/>
              <a:t>Email Length</a:t>
            </a:r>
            <a:endParaRPr lang="he-IL" sz="2800" dirty="0"/>
          </a:p>
        </p:txBody>
      </p:sp>
    </p:spTree>
    <p:extLst>
      <p:ext uri="{BB962C8B-B14F-4D97-AF65-F5344CB8AC3E}">
        <p14:creationId xmlns:p14="http://schemas.microsoft.com/office/powerpoint/2010/main" val="22490125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0002" name="Rectangle 2"/>
          <p:cNvSpPr>
            <a:spLocks noGrp="1" noChangeArrowheads="1"/>
          </p:cNvSpPr>
          <p:nvPr>
            <p:ph type="title"/>
          </p:nvPr>
        </p:nvSpPr>
        <p:spPr>
          <a:xfrm>
            <a:off x="152400" y="304800"/>
            <a:ext cx="7947992" cy="685800"/>
          </a:xfrm>
        </p:spPr>
        <p:txBody>
          <a:bodyPr>
            <a:normAutofit fontScale="90000"/>
          </a:bodyPr>
          <a:lstStyle/>
          <a:p>
            <a:r>
              <a:rPr lang="en-US" dirty="0"/>
              <a:t>The </a:t>
            </a:r>
            <a:r>
              <a:rPr lang="en-US" dirty="0" smtClean="0"/>
              <a:t>Non-linearly </a:t>
            </a:r>
            <a:r>
              <a:rPr lang="en-US" dirty="0"/>
              <a:t>separable case</a:t>
            </a:r>
          </a:p>
        </p:txBody>
      </p:sp>
      <p:sp>
        <p:nvSpPr>
          <p:cNvPr id="640013" name="Line 13"/>
          <p:cNvSpPr>
            <a:spLocks noChangeShapeType="1"/>
          </p:cNvSpPr>
          <p:nvPr/>
        </p:nvSpPr>
        <p:spPr bwMode="auto">
          <a:xfrm>
            <a:off x="2590800" y="2209800"/>
            <a:ext cx="0" cy="3505200"/>
          </a:xfrm>
          <a:prstGeom prst="line">
            <a:avLst/>
          </a:prstGeom>
          <a:noFill/>
          <a:ln w="381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he-IL"/>
          </a:p>
        </p:txBody>
      </p:sp>
      <p:sp>
        <p:nvSpPr>
          <p:cNvPr id="640014" name="Line 14"/>
          <p:cNvSpPr>
            <a:spLocks noChangeShapeType="1"/>
          </p:cNvSpPr>
          <p:nvPr/>
        </p:nvSpPr>
        <p:spPr bwMode="auto">
          <a:xfrm flipV="1">
            <a:off x="2438400" y="5562600"/>
            <a:ext cx="3657600" cy="0"/>
          </a:xfrm>
          <a:prstGeom prst="line">
            <a:avLst/>
          </a:prstGeom>
          <a:noFill/>
          <a:ln w="381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he-IL"/>
          </a:p>
        </p:txBody>
      </p:sp>
      <p:sp>
        <p:nvSpPr>
          <p:cNvPr id="640015" name="Oval 15"/>
          <p:cNvSpPr>
            <a:spLocks noChangeAspect="1" noChangeArrowheads="1"/>
          </p:cNvSpPr>
          <p:nvPr/>
        </p:nvSpPr>
        <p:spPr bwMode="auto">
          <a:xfrm>
            <a:off x="3254606" y="2918273"/>
            <a:ext cx="90488" cy="7143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17" name="Oval 17"/>
          <p:cNvSpPr>
            <a:spLocks noChangeAspect="1" noChangeArrowheads="1"/>
          </p:cNvSpPr>
          <p:nvPr/>
        </p:nvSpPr>
        <p:spPr bwMode="auto">
          <a:xfrm>
            <a:off x="5147931" y="3973401"/>
            <a:ext cx="90488"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18" name="Oval 18"/>
          <p:cNvSpPr>
            <a:spLocks noChangeAspect="1" noChangeArrowheads="1"/>
          </p:cNvSpPr>
          <p:nvPr/>
        </p:nvSpPr>
        <p:spPr bwMode="auto">
          <a:xfrm>
            <a:off x="4403724" y="4814879"/>
            <a:ext cx="90488" cy="7143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19" name="Oval 19"/>
          <p:cNvSpPr>
            <a:spLocks noChangeAspect="1" noChangeArrowheads="1"/>
          </p:cNvSpPr>
          <p:nvPr/>
        </p:nvSpPr>
        <p:spPr bwMode="auto">
          <a:xfrm>
            <a:off x="5297028" y="3136662"/>
            <a:ext cx="90488" cy="76200"/>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640020" name="Oval 20"/>
          <p:cNvSpPr>
            <a:spLocks noChangeAspect="1" noChangeArrowheads="1"/>
          </p:cNvSpPr>
          <p:nvPr/>
        </p:nvSpPr>
        <p:spPr bwMode="auto">
          <a:xfrm>
            <a:off x="4635053" y="4329263"/>
            <a:ext cx="80963"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21" name="Oval 21"/>
          <p:cNvSpPr>
            <a:spLocks noChangeAspect="1" noChangeArrowheads="1"/>
          </p:cNvSpPr>
          <p:nvPr/>
        </p:nvSpPr>
        <p:spPr bwMode="auto">
          <a:xfrm>
            <a:off x="4935078" y="3597037"/>
            <a:ext cx="90488" cy="88107"/>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640022" name="Oval 22"/>
          <p:cNvSpPr>
            <a:spLocks noChangeAspect="1" noChangeArrowheads="1"/>
          </p:cNvSpPr>
          <p:nvPr/>
        </p:nvSpPr>
        <p:spPr bwMode="auto">
          <a:xfrm>
            <a:off x="5105399" y="4727031"/>
            <a:ext cx="90488" cy="76200"/>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3" name="Oval 23"/>
          <p:cNvSpPr>
            <a:spLocks noChangeAspect="1" noChangeArrowheads="1"/>
          </p:cNvSpPr>
          <p:nvPr/>
        </p:nvSpPr>
        <p:spPr bwMode="auto">
          <a:xfrm rot="-1118274">
            <a:off x="4368551" y="2300787"/>
            <a:ext cx="80963" cy="7143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4" name="Oval 24"/>
          <p:cNvSpPr>
            <a:spLocks noChangeAspect="1" noChangeArrowheads="1"/>
          </p:cNvSpPr>
          <p:nvPr/>
        </p:nvSpPr>
        <p:spPr bwMode="auto">
          <a:xfrm rot="-1118274">
            <a:off x="6007192" y="3835720"/>
            <a:ext cx="90488" cy="76200"/>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5" name="Oval 25"/>
          <p:cNvSpPr>
            <a:spLocks noChangeAspect="1" noChangeArrowheads="1"/>
          </p:cNvSpPr>
          <p:nvPr/>
        </p:nvSpPr>
        <p:spPr bwMode="auto">
          <a:xfrm rot="-1118274">
            <a:off x="5299167" y="5151758"/>
            <a:ext cx="90488" cy="76200"/>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6" name="Oval 26"/>
          <p:cNvSpPr>
            <a:spLocks noChangeAspect="1" noChangeArrowheads="1"/>
          </p:cNvSpPr>
          <p:nvPr/>
        </p:nvSpPr>
        <p:spPr bwMode="auto">
          <a:xfrm rot="-1118274">
            <a:off x="5014546" y="3134351"/>
            <a:ext cx="90488" cy="76200"/>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640027" name="Oval 27"/>
          <p:cNvSpPr>
            <a:spLocks noChangeAspect="1" noChangeArrowheads="1"/>
          </p:cNvSpPr>
          <p:nvPr/>
        </p:nvSpPr>
        <p:spPr bwMode="auto">
          <a:xfrm rot="-1118274">
            <a:off x="4714967" y="4758594"/>
            <a:ext cx="90488" cy="76200"/>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8" name="Oval 28"/>
          <p:cNvSpPr>
            <a:spLocks noChangeAspect="1" noChangeArrowheads="1"/>
          </p:cNvSpPr>
          <p:nvPr/>
        </p:nvSpPr>
        <p:spPr bwMode="auto">
          <a:xfrm rot="-1118274">
            <a:off x="5870413" y="5102586"/>
            <a:ext cx="90488" cy="7143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9" name="Oval 29"/>
          <p:cNvSpPr>
            <a:spLocks noChangeAspect="1" noChangeArrowheads="1"/>
          </p:cNvSpPr>
          <p:nvPr/>
        </p:nvSpPr>
        <p:spPr bwMode="auto">
          <a:xfrm rot="-1118274">
            <a:off x="4145850" y="3588490"/>
            <a:ext cx="90488"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30" name="Oval 30"/>
          <p:cNvSpPr>
            <a:spLocks noChangeAspect="1" noChangeArrowheads="1"/>
          </p:cNvSpPr>
          <p:nvPr/>
        </p:nvSpPr>
        <p:spPr bwMode="auto">
          <a:xfrm rot="5895381">
            <a:off x="4783265" y="4193855"/>
            <a:ext cx="71438"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31" name="Oval 31"/>
          <p:cNvSpPr>
            <a:spLocks noChangeAspect="1" noChangeArrowheads="1"/>
          </p:cNvSpPr>
          <p:nvPr/>
        </p:nvSpPr>
        <p:spPr bwMode="auto">
          <a:xfrm rot="5895381">
            <a:off x="3212934" y="2243524"/>
            <a:ext cx="83345"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32" name="Oval 32"/>
          <p:cNvSpPr>
            <a:spLocks noChangeAspect="1" noChangeArrowheads="1"/>
          </p:cNvSpPr>
          <p:nvPr/>
        </p:nvSpPr>
        <p:spPr bwMode="auto">
          <a:xfrm rot="5895381">
            <a:off x="3969363" y="2901319"/>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33" name="Oval 33"/>
          <p:cNvSpPr>
            <a:spLocks noChangeAspect="1" noChangeArrowheads="1"/>
          </p:cNvSpPr>
          <p:nvPr/>
        </p:nvSpPr>
        <p:spPr bwMode="auto">
          <a:xfrm rot="5895381">
            <a:off x="5380302" y="3848907"/>
            <a:ext cx="71438"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34" name="Oval 34"/>
          <p:cNvSpPr>
            <a:spLocks noChangeAspect="1" noChangeArrowheads="1"/>
          </p:cNvSpPr>
          <p:nvPr/>
        </p:nvSpPr>
        <p:spPr bwMode="auto">
          <a:xfrm rot="5895381">
            <a:off x="5272914" y="4753684"/>
            <a:ext cx="88106"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35" name="Oval 35"/>
          <p:cNvSpPr>
            <a:spLocks noChangeAspect="1" noChangeArrowheads="1"/>
          </p:cNvSpPr>
          <p:nvPr/>
        </p:nvSpPr>
        <p:spPr bwMode="auto">
          <a:xfrm rot="5895381">
            <a:off x="4970854" y="2383971"/>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36" name="Oval 36"/>
          <p:cNvSpPr>
            <a:spLocks noChangeAspect="1" noChangeArrowheads="1"/>
          </p:cNvSpPr>
          <p:nvPr/>
        </p:nvSpPr>
        <p:spPr bwMode="auto">
          <a:xfrm rot="5895381">
            <a:off x="5859241" y="4391635"/>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dirty="0"/>
          </a:p>
        </p:txBody>
      </p:sp>
      <p:sp>
        <p:nvSpPr>
          <p:cNvPr id="640037" name="Oval 37"/>
          <p:cNvSpPr>
            <a:spLocks noChangeAspect="1" noChangeArrowheads="1"/>
          </p:cNvSpPr>
          <p:nvPr/>
        </p:nvSpPr>
        <p:spPr bwMode="auto">
          <a:xfrm rot="5895381">
            <a:off x="4946226" y="2813697"/>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640038" name="Oval 38"/>
          <p:cNvSpPr>
            <a:spLocks noChangeAspect="1" noChangeArrowheads="1"/>
          </p:cNvSpPr>
          <p:nvPr/>
        </p:nvSpPr>
        <p:spPr bwMode="auto">
          <a:xfrm rot="5895381">
            <a:off x="5234004" y="4449281"/>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39" name="Oval 39"/>
          <p:cNvSpPr>
            <a:spLocks noChangeAspect="1" noChangeArrowheads="1"/>
          </p:cNvSpPr>
          <p:nvPr/>
        </p:nvSpPr>
        <p:spPr bwMode="auto">
          <a:xfrm rot="5895381">
            <a:off x="5087159" y="5330175"/>
            <a:ext cx="88106"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0" name="Oval 40"/>
          <p:cNvSpPr>
            <a:spLocks noChangeAspect="1" noChangeArrowheads="1"/>
          </p:cNvSpPr>
          <p:nvPr/>
        </p:nvSpPr>
        <p:spPr bwMode="auto">
          <a:xfrm rot="4777107">
            <a:off x="4579039" y="3802982"/>
            <a:ext cx="88106"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41" name="Oval 41"/>
          <p:cNvSpPr>
            <a:spLocks noChangeAspect="1" noChangeArrowheads="1"/>
          </p:cNvSpPr>
          <p:nvPr/>
        </p:nvSpPr>
        <p:spPr bwMode="auto">
          <a:xfrm rot="4777107">
            <a:off x="4369793" y="5199938"/>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2" name="Oval 42"/>
          <p:cNvSpPr>
            <a:spLocks noChangeAspect="1" noChangeArrowheads="1"/>
          </p:cNvSpPr>
          <p:nvPr/>
        </p:nvSpPr>
        <p:spPr bwMode="auto">
          <a:xfrm rot="4777107">
            <a:off x="3873203" y="2206812"/>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3" name="Oval 43"/>
          <p:cNvSpPr>
            <a:spLocks noChangeAspect="1" noChangeArrowheads="1"/>
          </p:cNvSpPr>
          <p:nvPr/>
        </p:nvSpPr>
        <p:spPr bwMode="auto">
          <a:xfrm rot="4777107">
            <a:off x="4194798" y="4021214"/>
            <a:ext cx="88107"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44" name="Oval 44"/>
          <p:cNvSpPr>
            <a:spLocks noChangeAspect="1" noChangeArrowheads="1"/>
          </p:cNvSpPr>
          <p:nvPr/>
        </p:nvSpPr>
        <p:spPr bwMode="auto">
          <a:xfrm rot="4777107">
            <a:off x="5576557" y="3250804"/>
            <a:ext cx="76200" cy="80963"/>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640045" name="Oval 45"/>
          <p:cNvSpPr>
            <a:spLocks noChangeAspect="1" noChangeArrowheads="1"/>
          </p:cNvSpPr>
          <p:nvPr/>
        </p:nvSpPr>
        <p:spPr bwMode="auto">
          <a:xfrm rot="4777107">
            <a:off x="3540267" y="2530630"/>
            <a:ext cx="76200"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7" name="Oval 47"/>
          <p:cNvSpPr>
            <a:spLocks noChangeAspect="1" noChangeArrowheads="1"/>
          </p:cNvSpPr>
          <p:nvPr/>
        </p:nvSpPr>
        <p:spPr bwMode="auto">
          <a:xfrm rot="4777107">
            <a:off x="3170564" y="3481517"/>
            <a:ext cx="83345"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8" name="Oval 48"/>
          <p:cNvSpPr>
            <a:spLocks noChangeAspect="1" noChangeArrowheads="1"/>
          </p:cNvSpPr>
          <p:nvPr/>
        </p:nvSpPr>
        <p:spPr bwMode="auto">
          <a:xfrm rot="4777107">
            <a:off x="5278592" y="5368509"/>
            <a:ext cx="76200"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51" name="Text Box 51"/>
          <p:cNvSpPr txBox="1">
            <a:spLocks noChangeArrowheads="1"/>
          </p:cNvSpPr>
          <p:nvPr/>
        </p:nvSpPr>
        <p:spPr bwMode="auto">
          <a:xfrm>
            <a:off x="6248400" y="3200400"/>
            <a:ext cx="2438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he-IL"/>
          </a:p>
        </p:txBody>
      </p:sp>
      <p:sp>
        <p:nvSpPr>
          <p:cNvPr id="40" name="Oval 32"/>
          <p:cNvSpPr>
            <a:spLocks noChangeAspect="1" noChangeArrowheads="1"/>
          </p:cNvSpPr>
          <p:nvPr/>
        </p:nvSpPr>
        <p:spPr bwMode="auto">
          <a:xfrm rot="5895381">
            <a:off x="3478264" y="2273474"/>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41" name="Oval 37"/>
          <p:cNvSpPr>
            <a:spLocks noChangeAspect="1" noChangeArrowheads="1"/>
          </p:cNvSpPr>
          <p:nvPr/>
        </p:nvSpPr>
        <p:spPr bwMode="auto">
          <a:xfrm rot="5895381">
            <a:off x="4918424" y="4998094"/>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42" name="Line 50"/>
          <p:cNvSpPr>
            <a:spLocks noChangeShapeType="1"/>
          </p:cNvSpPr>
          <p:nvPr/>
        </p:nvSpPr>
        <p:spPr bwMode="auto">
          <a:xfrm flipV="1">
            <a:off x="3059831" y="1916831"/>
            <a:ext cx="2356189" cy="350323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he-IL"/>
          </a:p>
        </p:txBody>
      </p:sp>
      <p:sp>
        <p:nvSpPr>
          <p:cNvPr id="43" name="TextBox 42"/>
          <p:cNvSpPr txBox="1"/>
          <p:nvPr/>
        </p:nvSpPr>
        <p:spPr>
          <a:xfrm>
            <a:off x="2963913" y="5714092"/>
            <a:ext cx="2616199" cy="523220"/>
          </a:xfrm>
          <a:prstGeom prst="rect">
            <a:avLst/>
          </a:prstGeom>
          <a:noFill/>
        </p:spPr>
        <p:txBody>
          <a:bodyPr wrap="square" rtlCol="1">
            <a:spAutoFit/>
          </a:bodyPr>
          <a:lstStyle/>
          <a:p>
            <a:r>
              <a:rPr lang="en-US" sz="2800" dirty="0" smtClean="0"/>
              <a:t>New Recipients</a:t>
            </a:r>
            <a:endParaRPr lang="he-IL" sz="2800" dirty="0"/>
          </a:p>
        </p:txBody>
      </p:sp>
      <p:sp>
        <p:nvSpPr>
          <p:cNvPr id="44" name="TextBox 43"/>
          <p:cNvSpPr txBox="1"/>
          <p:nvPr/>
        </p:nvSpPr>
        <p:spPr>
          <a:xfrm rot="16200000">
            <a:off x="994450" y="3955906"/>
            <a:ext cx="2616199" cy="523220"/>
          </a:xfrm>
          <a:prstGeom prst="rect">
            <a:avLst/>
          </a:prstGeom>
          <a:noFill/>
        </p:spPr>
        <p:txBody>
          <a:bodyPr wrap="square" rtlCol="1">
            <a:spAutoFit/>
          </a:bodyPr>
          <a:lstStyle/>
          <a:p>
            <a:r>
              <a:rPr lang="en-US" sz="2800" dirty="0" smtClean="0"/>
              <a:t>Email Length</a:t>
            </a:r>
            <a:endParaRPr lang="he-IL" sz="2800" dirty="0"/>
          </a:p>
        </p:txBody>
      </p:sp>
    </p:spTree>
    <p:extLst>
      <p:ext uri="{BB962C8B-B14F-4D97-AF65-F5344CB8AC3E}">
        <p14:creationId xmlns:p14="http://schemas.microsoft.com/office/powerpoint/2010/main" val="3042325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0002" name="Rectangle 2"/>
          <p:cNvSpPr>
            <a:spLocks noGrp="1" noChangeArrowheads="1"/>
          </p:cNvSpPr>
          <p:nvPr>
            <p:ph type="title"/>
          </p:nvPr>
        </p:nvSpPr>
        <p:spPr>
          <a:xfrm>
            <a:off x="152400" y="304800"/>
            <a:ext cx="7947992" cy="685800"/>
          </a:xfrm>
        </p:spPr>
        <p:txBody>
          <a:bodyPr>
            <a:normAutofit fontScale="90000"/>
          </a:bodyPr>
          <a:lstStyle/>
          <a:p>
            <a:r>
              <a:rPr lang="en-US" dirty="0"/>
              <a:t>The </a:t>
            </a:r>
            <a:r>
              <a:rPr lang="en-US" dirty="0" smtClean="0"/>
              <a:t>Non-linearly </a:t>
            </a:r>
            <a:r>
              <a:rPr lang="en-US" dirty="0"/>
              <a:t>separable case</a:t>
            </a:r>
          </a:p>
        </p:txBody>
      </p:sp>
      <p:sp>
        <p:nvSpPr>
          <p:cNvPr id="640013" name="Line 13"/>
          <p:cNvSpPr>
            <a:spLocks noChangeShapeType="1"/>
          </p:cNvSpPr>
          <p:nvPr/>
        </p:nvSpPr>
        <p:spPr bwMode="auto">
          <a:xfrm>
            <a:off x="2590800" y="2209800"/>
            <a:ext cx="0" cy="3505200"/>
          </a:xfrm>
          <a:prstGeom prst="line">
            <a:avLst/>
          </a:prstGeom>
          <a:noFill/>
          <a:ln w="381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he-IL"/>
          </a:p>
        </p:txBody>
      </p:sp>
      <p:sp>
        <p:nvSpPr>
          <p:cNvPr id="640014" name="Line 14"/>
          <p:cNvSpPr>
            <a:spLocks noChangeShapeType="1"/>
          </p:cNvSpPr>
          <p:nvPr/>
        </p:nvSpPr>
        <p:spPr bwMode="auto">
          <a:xfrm flipV="1">
            <a:off x="2438400" y="5562600"/>
            <a:ext cx="3657600" cy="0"/>
          </a:xfrm>
          <a:prstGeom prst="line">
            <a:avLst/>
          </a:prstGeom>
          <a:noFill/>
          <a:ln w="381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he-IL"/>
          </a:p>
        </p:txBody>
      </p:sp>
      <p:sp>
        <p:nvSpPr>
          <p:cNvPr id="640015" name="Oval 15"/>
          <p:cNvSpPr>
            <a:spLocks noChangeAspect="1" noChangeArrowheads="1"/>
          </p:cNvSpPr>
          <p:nvPr/>
        </p:nvSpPr>
        <p:spPr bwMode="auto">
          <a:xfrm>
            <a:off x="3254606" y="2918273"/>
            <a:ext cx="90488" cy="7143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17" name="Oval 17"/>
          <p:cNvSpPr>
            <a:spLocks noChangeAspect="1" noChangeArrowheads="1"/>
          </p:cNvSpPr>
          <p:nvPr/>
        </p:nvSpPr>
        <p:spPr bwMode="auto">
          <a:xfrm>
            <a:off x="5147931" y="3973401"/>
            <a:ext cx="90488"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18" name="Oval 18"/>
          <p:cNvSpPr>
            <a:spLocks noChangeAspect="1" noChangeArrowheads="1"/>
          </p:cNvSpPr>
          <p:nvPr/>
        </p:nvSpPr>
        <p:spPr bwMode="auto">
          <a:xfrm>
            <a:off x="4403724" y="4814879"/>
            <a:ext cx="90488" cy="7143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19" name="Oval 19"/>
          <p:cNvSpPr>
            <a:spLocks noChangeAspect="1" noChangeArrowheads="1"/>
          </p:cNvSpPr>
          <p:nvPr/>
        </p:nvSpPr>
        <p:spPr bwMode="auto">
          <a:xfrm>
            <a:off x="5297028" y="3136662"/>
            <a:ext cx="90488" cy="76200"/>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640020" name="Oval 20"/>
          <p:cNvSpPr>
            <a:spLocks noChangeAspect="1" noChangeArrowheads="1"/>
          </p:cNvSpPr>
          <p:nvPr/>
        </p:nvSpPr>
        <p:spPr bwMode="auto">
          <a:xfrm>
            <a:off x="4635053" y="4329263"/>
            <a:ext cx="80963"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21" name="Oval 21"/>
          <p:cNvSpPr>
            <a:spLocks noChangeAspect="1" noChangeArrowheads="1"/>
          </p:cNvSpPr>
          <p:nvPr/>
        </p:nvSpPr>
        <p:spPr bwMode="auto">
          <a:xfrm>
            <a:off x="4935078" y="3597037"/>
            <a:ext cx="90488" cy="88107"/>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640022" name="Oval 22"/>
          <p:cNvSpPr>
            <a:spLocks noChangeAspect="1" noChangeArrowheads="1"/>
          </p:cNvSpPr>
          <p:nvPr/>
        </p:nvSpPr>
        <p:spPr bwMode="auto">
          <a:xfrm>
            <a:off x="5105399" y="4727031"/>
            <a:ext cx="90488" cy="76200"/>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3" name="Oval 23"/>
          <p:cNvSpPr>
            <a:spLocks noChangeAspect="1" noChangeArrowheads="1"/>
          </p:cNvSpPr>
          <p:nvPr/>
        </p:nvSpPr>
        <p:spPr bwMode="auto">
          <a:xfrm rot="-1118274">
            <a:off x="4368551" y="2300787"/>
            <a:ext cx="80963" cy="7143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4" name="Oval 24"/>
          <p:cNvSpPr>
            <a:spLocks noChangeAspect="1" noChangeArrowheads="1"/>
          </p:cNvSpPr>
          <p:nvPr/>
        </p:nvSpPr>
        <p:spPr bwMode="auto">
          <a:xfrm rot="-1118274">
            <a:off x="6007192" y="3835720"/>
            <a:ext cx="90488" cy="76200"/>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5" name="Oval 25"/>
          <p:cNvSpPr>
            <a:spLocks noChangeAspect="1" noChangeArrowheads="1"/>
          </p:cNvSpPr>
          <p:nvPr/>
        </p:nvSpPr>
        <p:spPr bwMode="auto">
          <a:xfrm rot="-1118274">
            <a:off x="5299167" y="5151758"/>
            <a:ext cx="90488" cy="76200"/>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6" name="Oval 26"/>
          <p:cNvSpPr>
            <a:spLocks noChangeAspect="1" noChangeArrowheads="1"/>
          </p:cNvSpPr>
          <p:nvPr/>
        </p:nvSpPr>
        <p:spPr bwMode="auto">
          <a:xfrm rot="-1118274">
            <a:off x="5014546" y="3134351"/>
            <a:ext cx="90488" cy="76200"/>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640027" name="Oval 27"/>
          <p:cNvSpPr>
            <a:spLocks noChangeAspect="1" noChangeArrowheads="1"/>
          </p:cNvSpPr>
          <p:nvPr/>
        </p:nvSpPr>
        <p:spPr bwMode="auto">
          <a:xfrm rot="-1118274">
            <a:off x="4714967" y="4758594"/>
            <a:ext cx="90488" cy="76200"/>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8" name="Oval 28"/>
          <p:cNvSpPr>
            <a:spLocks noChangeAspect="1" noChangeArrowheads="1"/>
          </p:cNvSpPr>
          <p:nvPr/>
        </p:nvSpPr>
        <p:spPr bwMode="auto">
          <a:xfrm rot="-1118274">
            <a:off x="5870413" y="5102586"/>
            <a:ext cx="90488" cy="7143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9" name="Oval 29"/>
          <p:cNvSpPr>
            <a:spLocks noChangeAspect="1" noChangeArrowheads="1"/>
          </p:cNvSpPr>
          <p:nvPr/>
        </p:nvSpPr>
        <p:spPr bwMode="auto">
          <a:xfrm rot="-1118274">
            <a:off x="4145850" y="3588490"/>
            <a:ext cx="90488"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30" name="Oval 30"/>
          <p:cNvSpPr>
            <a:spLocks noChangeAspect="1" noChangeArrowheads="1"/>
          </p:cNvSpPr>
          <p:nvPr/>
        </p:nvSpPr>
        <p:spPr bwMode="auto">
          <a:xfrm rot="5895381">
            <a:off x="4783265" y="4193855"/>
            <a:ext cx="71438"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31" name="Oval 31"/>
          <p:cNvSpPr>
            <a:spLocks noChangeAspect="1" noChangeArrowheads="1"/>
          </p:cNvSpPr>
          <p:nvPr/>
        </p:nvSpPr>
        <p:spPr bwMode="auto">
          <a:xfrm rot="5895381">
            <a:off x="3212934" y="2243524"/>
            <a:ext cx="83345"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32" name="Oval 32"/>
          <p:cNvSpPr>
            <a:spLocks noChangeAspect="1" noChangeArrowheads="1"/>
          </p:cNvSpPr>
          <p:nvPr/>
        </p:nvSpPr>
        <p:spPr bwMode="auto">
          <a:xfrm rot="5895381">
            <a:off x="3969363" y="2901319"/>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33" name="Oval 33"/>
          <p:cNvSpPr>
            <a:spLocks noChangeAspect="1" noChangeArrowheads="1"/>
          </p:cNvSpPr>
          <p:nvPr/>
        </p:nvSpPr>
        <p:spPr bwMode="auto">
          <a:xfrm rot="5895381">
            <a:off x="5380302" y="3848907"/>
            <a:ext cx="71438"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34" name="Oval 34"/>
          <p:cNvSpPr>
            <a:spLocks noChangeAspect="1" noChangeArrowheads="1"/>
          </p:cNvSpPr>
          <p:nvPr/>
        </p:nvSpPr>
        <p:spPr bwMode="auto">
          <a:xfrm rot="5895381">
            <a:off x="5272914" y="4753684"/>
            <a:ext cx="88106"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35" name="Oval 35"/>
          <p:cNvSpPr>
            <a:spLocks noChangeAspect="1" noChangeArrowheads="1"/>
          </p:cNvSpPr>
          <p:nvPr/>
        </p:nvSpPr>
        <p:spPr bwMode="auto">
          <a:xfrm rot="5895381">
            <a:off x="4970854" y="2383971"/>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36" name="Oval 36"/>
          <p:cNvSpPr>
            <a:spLocks noChangeAspect="1" noChangeArrowheads="1"/>
          </p:cNvSpPr>
          <p:nvPr/>
        </p:nvSpPr>
        <p:spPr bwMode="auto">
          <a:xfrm rot="5895381">
            <a:off x="5859241" y="4391635"/>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dirty="0"/>
          </a:p>
        </p:txBody>
      </p:sp>
      <p:sp>
        <p:nvSpPr>
          <p:cNvPr id="640037" name="Oval 37"/>
          <p:cNvSpPr>
            <a:spLocks noChangeAspect="1" noChangeArrowheads="1"/>
          </p:cNvSpPr>
          <p:nvPr/>
        </p:nvSpPr>
        <p:spPr bwMode="auto">
          <a:xfrm rot="5895381">
            <a:off x="4946226" y="2813697"/>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640038" name="Oval 38"/>
          <p:cNvSpPr>
            <a:spLocks noChangeAspect="1" noChangeArrowheads="1"/>
          </p:cNvSpPr>
          <p:nvPr/>
        </p:nvSpPr>
        <p:spPr bwMode="auto">
          <a:xfrm rot="5895381">
            <a:off x="5234004" y="4449281"/>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39" name="Oval 39"/>
          <p:cNvSpPr>
            <a:spLocks noChangeAspect="1" noChangeArrowheads="1"/>
          </p:cNvSpPr>
          <p:nvPr/>
        </p:nvSpPr>
        <p:spPr bwMode="auto">
          <a:xfrm rot="5895381">
            <a:off x="5087159" y="5330175"/>
            <a:ext cx="88106"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0" name="Oval 40"/>
          <p:cNvSpPr>
            <a:spLocks noChangeAspect="1" noChangeArrowheads="1"/>
          </p:cNvSpPr>
          <p:nvPr/>
        </p:nvSpPr>
        <p:spPr bwMode="auto">
          <a:xfrm rot="4777107">
            <a:off x="4579039" y="3802982"/>
            <a:ext cx="88106"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41" name="Oval 41"/>
          <p:cNvSpPr>
            <a:spLocks noChangeAspect="1" noChangeArrowheads="1"/>
          </p:cNvSpPr>
          <p:nvPr/>
        </p:nvSpPr>
        <p:spPr bwMode="auto">
          <a:xfrm rot="4777107">
            <a:off x="4369793" y="5199938"/>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2" name="Oval 42"/>
          <p:cNvSpPr>
            <a:spLocks noChangeAspect="1" noChangeArrowheads="1"/>
          </p:cNvSpPr>
          <p:nvPr/>
        </p:nvSpPr>
        <p:spPr bwMode="auto">
          <a:xfrm rot="4777107">
            <a:off x="3873203" y="2206812"/>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3" name="Oval 43"/>
          <p:cNvSpPr>
            <a:spLocks noChangeAspect="1" noChangeArrowheads="1"/>
          </p:cNvSpPr>
          <p:nvPr/>
        </p:nvSpPr>
        <p:spPr bwMode="auto">
          <a:xfrm rot="4777107">
            <a:off x="4194798" y="4021214"/>
            <a:ext cx="88107"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44" name="Oval 44"/>
          <p:cNvSpPr>
            <a:spLocks noChangeAspect="1" noChangeArrowheads="1"/>
          </p:cNvSpPr>
          <p:nvPr/>
        </p:nvSpPr>
        <p:spPr bwMode="auto">
          <a:xfrm rot="4777107">
            <a:off x="5576557" y="3250804"/>
            <a:ext cx="76200" cy="80963"/>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640045" name="Oval 45"/>
          <p:cNvSpPr>
            <a:spLocks noChangeAspect="1" noChangeArrowheads="1"/>
          </p:cNvSpPr>
          <p:nvPr/>
        </p:nvSpPr>
        <p:spPr bwMode="auto">
          <a:xfrm rot="4777107">
            <a:off x="3540267" y="2530630"/>
            <a:ext cx="76200"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7" name="Oval 47"/>
          <p:cNvSpPr>
            <a:spLocks noChangeAspect="1" noChangeArrowheads="1"/>
          </p:cNvSpPr>
          <p:nvPr/>
        </p:nvSpPr>
        <p:spPr bwMode="auto">
          <a:xfrm rot="4777107">
            <a:off x="3170564" y="3481517"/>
            <a:ext cx="83345"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8" name="Oval 48"/>
          <p:cNvSpPr>
            <a:spLocks noChangeAspect="1" noChangeArrowheads="1"/>
          </p:cNvSpPr>
          <p:nvPr/>
        </p:nvSpPr>
        <p:spPr bwMode="auto">
          <a:xfrm rot="4777107">
            <a:off x="5278592" y="5368509"/>
            <a:ext cx="76200"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51" name="Text Box 51"/>
          <p:cNvSpPr txBox="1">
            <a:spLocks noChangeArrowheads="1"/>
          </p:cNvSpPr>
          <p:nvPr/>
        </p:nvSpPr>
        <p:spPr bwMode="auto">
          <a:xfrm>
            <a:off x="6248400" y="3200400"/>
            <a:ext cx="2438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he-IL"/>
          </a:p>
        </p:txBody>
      </p:sp>
      <p:sp>
        <p:nvSpPr>
          <p:cNvPr id="40" name="Oval 32"/>
          <p:cNvSpPr>
            <a:spLocks noChangeAspect="1" noChangeArrowheads="1"/>
          </p:cNvSpPr>
          <p:nvPr/>
        </p:nvSpPr>
        <p:spPr bwMode="auto">
          <a:xfrm rot="5895381">
            <a:off x="3478264" y="2273474"/>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41" name="Oval 37"/>
          <p:cNvSpPr>
            <a:spLocks noChangeAspect="1" noChangeArrowheads="1"/>
          </p:cNvSpPr>
          <p:nvPr/>
        </p:nvSpPr>
        <p:spPr bwMode="auto">
          <a:xfrm rot="5895381">
            <a:off x="4918424" y="4998094"/>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3" name="Freeform 2"/>
          <p:cNvSpPr/>
          <p:nvPr/>
        </p:nvSpPr>
        <p:spPr>
          <a:xfrm>
            <a:off x="3327662" y="2101755"/>
            <a:ext cx="2597851" cy="3158680"/>
          </a:xfrm>
          <a:custGeom>
            <a:avLst/>
            <a:gdLst>
              <a:gd name="connsiteX0" fmla="*/ 1585532 w 2597851"/>
              <a:gd name="connsiteY0" fmla="*/ 3138985 h 3158680"/>
              <a:gd name="connsiteX1" fmla="*/ 1790248 w 2597851"/>
              <a:gd name="connsiteY1" fmla="*/ 3057099 h 3158680"/>
              <a:gd name="connsiteX2" fmla="*/ 1667419 w 2597851"/>
              <a:gd name="connsiteY2" fmla="*/ 2197290 h 3158680"/>
              <a:gd name="connsiteX3" fmla="*/ 2595466 w 2597851"/>
              <a:gd name="connsiteY3" fmla="*/ 1787857 h 3158680"/>
              <a:gd name="connsiteX4" fmla="*/ 1885783 w 2597851"/>
              <a:gd name="connsiteY4" fmla="*/ 545911 h 3158680"/>
              <a:gd name="connsiteX5" fmla="*/ 439120 w 2597851"/>
              <a:gd name="connsiteY5" fmla="*/ 341194 h 3158680"/>
              <a:gd name="connsiteX6" fmla="*/ 261699 w 2597851"/>
              <a:gd name="connsiteY6" fmla="*/ 0 h 3158680"/>
              <a:gd name="connsiteX7" fmla="*/ 2392 w 2597851"/>
              <a:gd name="connsiteY7" fmla="*/ 341194 h 3158680"/>
              <a:gd name="connsiteX8" fmla="*/ 425472 w 2597851"/>
              <a:gd name="connsiteY8" fmla="*/ 409433 h 3158680"/>
              <a:gd name="connsiteX9" fmla="*/ 343586 w 2597851"/>
              <a:gd name="connsiteY9" fmla="*/ 1023582 h 3158680"/>
              <a:gd name="connsiteX10" fmla="*/ 930439 w 2597851"/>
              <a:gd name="connsiteY10" fmla="*/ 2388358 h 3158680"/>
              <a:gd name="connsiteX11" fmla="*/ 1558237 w 2597851"/>
              <a:gd name="connsiteY11" fmla="*/ 2538484 h 3158680"/>
              <a:gd name="connsiteX12" fmla="*/ 1476350 w 2597851"/>
              <a:gd name="connsiteY12" fmla="*/ 3029803 h 3158680"/>
              <a:gd name="connsiteX13" fmla="*/ 1585532 w 2597851"/>
              <a:gd name="connsiteY13" fmla="*/ 3138985 h 3158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97851" h="3158680">
                <a:moveTo>
                  <a:pt x="1585532" y="3138985"/>
                </a:moveTo>
                <a:cubicBezTo>
                  <a:pt x="1637848" y="3143534"/>
                  <a:pt x="1776600" y="3214048"/>
                  <a:pt x="1790248" y="3057099"/>
                </a:cubicBezTo>
                <a:cubicBezTo>
                  <a:pt x="1803896" y="2900150"/>
                  <a:pt x="1533216" y="2408830"/>
                  <a:pt x="1667419" y="2197290"/>
                </a:cubicBezTo>
                <a:cubicBezTo>
                  <a:pt x="1801622" y="1985750"/>
                  <a:pt x="2559072" y="2063087"/>
                  <a:pt x="2595466" y="1787857"/>
                </a:cubicBezTo>
                <a:cubicBezTo>
                  <a:pt x="2631860" y="1512627"/>
                  <a:pt x="2245174" y="787021"/>
                  <a:pt x="1885783" y="545911"/>
                </a:cubicBezTo>
                <a:cubicBezTo>
                  <a:pt x="1526392" y="304801"/>
                  <a:pt x="709801" y="432179"/>
                  <a:pt x="439120" y="341194"/>
                </a:cubicBezTo>
                <a:cubicBezTo>
                  <a:pt x="168439" y="250209"/>
                  <a:pt x="334487" y="0"/>
                  <a:pt x="261699" y="0"/>
                </a:cubicBezTo>
                <a:cubicBezTo>
                  <a:pt x="188911" y="0"/>
                  <a:pt x="-24904" y="272955"/>
                  <a:pt x="2392" y="341194"/>
                </a:cubicBezTo>
                <a:cubicBezTo>
                  <a:pt x="29688" y="409433"/>
                  <a:pt x="368606" y="295702"/>
                  <a:pt x="425472" y="409433"/>
                </a:cubicBezTo>
                <a:cubicBezTo>
                  <a:pt x="482338" y="523164"/>
                  <a:pt x="259425" y="693761"/>
                  <a:pt x="343586" y="1023582"/>
                </a:cubicBezTo>
                <a:cubicBezTo>
                  <a:pt x="427747" y="1353403"/>
                  <a:pt x="727997" y="2135874"/>
                  <a:pt x="930439" y="2388358"/>
                </a:cubicBezTo>
                <a:cubicBezTo>
                  <a:pt x="1132881" y="2640842"/>
                  <a:pt x="1467252" y="2431576"/>
                  <a:pt x="1558237" y="2538484"/>
                </a:cubicBezTo>
                <a:cubicBezTo>
                  <a:pt x="1649222" y="2645391"/>
                  <a:pt x="1464977" y="2929720"/>
                  <a:pt x="1476350" y="3029803"/>
                </a:cubicBezTo>
                <a:cubicBezTo>
                  <a:pt x="1487723" y="3129886"/>
                  <a:pt x="1533216" y="3134436"/>
                  <a:pt x="1585532" y="3138985"/>
                </a:cubicBez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43" name="TextBox 42"/>
          <p:cNvSpPr txBox="1"/>
          <p:nvPr/>
        </p:nvSpPr>
        <p:spPr>
          <a:xfrm>
            <a:off x="2963913" y="5714092"/>
            <a:ext cx="2616199" cy="523220"/>
          </a:xfrm>
          <a:prstGeom prst="rect">
            <a:avLst/>
          </a:prstGeom>
          <a:noFill/>
        </p:spPr>
        <p:txBody>
          <a:bodyPr wrap="square" rtlCol="1">
            <a:spAutoFit/>
          </a:bodyPr>
          <a:lstStyle/>
          <a:p>
            <a:r>
              <a:rPr lang="en-US" sz="2800" dirty="0" smtClean="0"/>
              <a:t>New Recipients</a:t>
            </a:r>
            <a:endParaRPr lang="he-IL" sz="2800" dirty="0"/>
          </a:p>
        </p:txBody>
      </p:sp>
      <p:sp>
        <p:nvSpPr>
          <p:cNvPr id="44" name="TextBox 43"/>
          <p:cNvSpPr txBox="1"/>
          <p:nvPr/>
        </p:nvSpPr>
        <p:spPr>
          <a:xfrm rot="16200000">
            <a:off x="994450" y="3955906"/>
            <a:ext cx="2616199" cy="523220"/>
          </a:xfrm>
          <a:prstGeom prst="rect">
            <a:avLst/>
          </a:prstGeom>
          <a:noFill/>
        </p:spPr>
        <p:txBody>
          <a:bodyPr wrap="square" rtlCol="1">
            <a:spAutoFit/>
          </a:bodyPr>
          <a:lstStyle/>
          <a:p>
            <a:r>
              <a:rPr lang="en-US" sz="2800" dirty="0" smtClean="0"/>
              <a:t>Email Length</a:t>
            </a:r>
            <a:endParaRPr lang="he-IL" sz="2800" dirty="0"/>
          </a:p>
        </p:txBody>
      </p:sp>
    </p:spTree>
    <p:extLst>
      <p:ext uri="{BB962C8B-B14F-4D97-AF65-F5344CB8AC3E}">
        <p14:creationId xmlns:p14="http://schemas.microsoft.com/office/powerpoint/2010/main" val="20332609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0002" name="Rectangle 2"/>
          <p:cNvSpPr>
            <a:spLocks noGrp="1" noChangeArrowheads="1"/>
          </p:cNvSpPr>
          <p:nvPr>
            <p:ph type="title"/>
          </p:nvPr>
        </p:nvSpPr>
        <p:spPr>
          <a:xfrm>
            <a:off x="152400" y="304800"/>
            <a:ext cx="7947992" cy="685800"/>
          </a:xfrm>
        </p:spPr>
        <p:txBody>
          <a:bodyPr>
            <a:normAutofit fontScale="90000"/>
          </a:bodyPr>
          <a:lstStyle/>
          <a:p>
            <a:r>
              <a:rPr lang="en-US" dirty="0"/>
              <a:t>The </a:t>
            </a:r>
            <a:r>
              <a:rPr lang="en-US" dirty="0" smtClean="0"/>
              <a:t>Non-linearly </a:t>
            </a:r>
            <a:r>
              <a:rPr lang="en-US" dirty="0"/>
              <a:t>separable case</a:t>
            </a:r>
          </a:p>
        </p:txBody>
      </p:sp>
      <p:sp>
        <p:nvSpPr>
          <p:cNvPr id="640013" name="Line 13"/>
          <p:cNvSpPr>
            <a:spLocks noChangeShapeType="1"/>
          </p:cNvSpPr>
          <p:nvPr/>
        </p:nvSpPr>
        <p:spPr bwMode="auto">
          <a:xfrm>
            <a:off x="2590800" y="2209800"/>
            <a:ext cx="0" cy="3505200"/>
          </a:xfrm>
          <a:prstGeom prst="line">
            <a:avLst/>
          </a:prstGeom>
          <a:noFill/>
          <a:ln w="381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he-IL"/>
          </a:p>
        </p:txBody>
      </p:sp>
      <p:sp>
        <p:nvSpPr>
          <p:cNvPr id="640014" name="Line 14"/>
          <p:cNvSpPr>
            <a:spLocks noChangeShapeType="1"/>
          </p:cNvSpPr>
          <p:nvPr/>
        </p:nvSpPr>
        <p:spPr bwMode="auto">
          <a:xfrm flipV="1">
            <a:off x="2438400" y="5562600"/>
            <a:ext cx="3657600" cy="0"/>
          </a:xfrm>
          <a:prstGeom prst="line">
            <a:avLst/>
          </a:prstGeom>
          <a:noFill/>
          <a:ln w="381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he-IL"/>
          </a:p>
        </p:txBody>
      </p:sp>
      <p:sp>
        <p:nvSpPr>
          <p:cNvPr id="640015" name="Oval 15"/>
          <p:cNvSpPr>
            <a:spLocks noChangeAspect="1" noChangeArrowheads="1"/>
          </p:cNvSpPr>
          <p:nvPr/>
        </p:nvSpPr>
        <p:spPr bwMode="auto">
          <a:xfrm>
            <a:off x="3254606" y="2918273"/>
            <a:ext cx="90488" cy="7143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17" name="Oval 17"/>
          <p:cNvSpPr>
            <a:spLocks noChangeAspect="1" noChangeArrowheads="1"/>
          </p:cNvSpPr>
          <p:nvPr/>
        </p:nvSpPr>
        <p:spPr bwMode="auto">
          <a:xfrm>
            <a:off x="5147931" y="3973401"/>
            <a:ext cx="90488"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18" name="Oval 18"/>
          <p:cNvSpPr>
            <a:spLocks noChangeAspect="1" noChangeArrowheads="1"/>
          </p:cNvSpPr>
          <p:nvPr/>
        </p:nvSpPr>
        <p:spPr bwMode="auto">
          <a:xfrm>
            <a:off x="4403724" y="4814879"/>
            <a:ext cx="90488" cy="7143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19" name="Oval 19"/>
          <p:cNvSpPr>
            <a:spLocks noChangeAspect="1" noChangeArrowheads="1"/>
          </p:cNvSpPr>
          <p:nvPr/>
        </p:nvSpPr>
        <p:spPr bwMode="auto">
          <a:xfrm>
            <a:off x="5297028" y="3136662"/>
            <a:ext cx="90488" cy="76200"/>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640020" name="Oval 20"/>
          <p:cNvSpPr>
            <a:spLocks noChangeAspect="1" noChangeArrowheads="1"/>
          </p:cNvSpPr>
          <p:nvPr/>
        </p:nvSpPr>
        <p:spPr bwMode="auto">
          <a:xfrm>
            <a:off x="4635053" y="4329263"/>
            <a:ext cx="80963"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21" name="Oval 21"/>
          <p:cNvSpPr>
            <a:spLocks noChangeAspect="1" noChangeArrowheads="1"/>
          </p:cNvSpPr>
          <p:nvPr/>
        </p:nvSpPr>
        <p:spPr bwMode="auto">
          <a:xfrm>
            <a:off x="4935078" y="3597037"/>
            <a:ext cx="90488" cy="88107"/>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640022" name="Oval 22"/>
          <p:cNvSpPr>
            <a:spLocks noChangeAspect="1" noChangeArrowheads="1"/>
          </p:cNvSpPr>
          <p:nvPr/>
        </p:nvSpPr>
        <p:spPr bwMode="auto">
          <a:xfrm>
            <a:off x="5105399" y="4727031"/>
            <a:ext cx="90488" cy="76200"/>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3" name="Oval 23"/>
          <p:cNvSpPr>
            <a:spLocks noChangeAspect="1" noChangeArrowheads="1"/>
          </p:cNvSpPr>
          <p:nvPr/>
        </p:nvSpPr>
        <p:spPr bwMode="auto">
          <a:xfrm rot="-1118274">
            <a:off x="4368551" y="2300787"/>
            <a:ext cx="80963" cy="7143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4" name="Oval 24"/>
          <p:cNvSpPr>
            <a:spLocks noChangeAspect="1" noChangeArrowheads="1"/>
          </p:cNvSpPr>
          <p:nvPr/>
        </p:nvSpPr>
        <p:spPr bwMode="auto">
          <a:xfrm rot="-1118274">
            <a:off x="6007192" y="3835720"/>
            <a:ext cx="90488" cy="76200"/>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5" name="Oval 25"/>
          <p:cNvSpPr>
            <a:spLocks noChangeAspect="1" noChangeArrowheads="1"/>
          </p:cNvSpPr>
          <p:nvPr/>
        </p:nvSpPr>
        <p:spPr bwMode="auto">
          <a:xfrm rot="-1118274">
            <a:off x="5299167" y="5151758"/>
            <a:ext cx="90488" cy="76200"/>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6" name="Oval 26"/>
          <p:cNvSpPr>
            <a:spLocks noChangeAspect="1" noChangeArrowheads="1"/>
          </p:cNvSpPr>
          <p:nvPr/>
        </p:nvSpPr>
        <p:spPr bwMode="auto">
          <a:xfrm rot="-1118274">
            <a:off x="5014546" y="3134351"/>
            <a:ext cx="90488" cy="76200"/>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640027" name="Oval 27"/>
          <p:cNvSpPr>
            <a:spLocks noChangeAspect="1" noChangeArrowheads="1"/>
          </p:cNvSpPr>
          <p:nvPr/>
        </p:nvSpPr>
        <p:spPr bwMode="auto">
          <a:xfrm rot="-1118274">
            <a:off x="4714967" y="4758594"/>
            <a:ext cx="90488" cy="76200"/>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8" name="Oval 28"/>
          <p:cNvSpPr>
            <a:spLocks noChangeAspect="1" noChangeArrowheads="1"/>
          </p:cNvSpPr>
          <p:nvPr/>
        </p:nvSpPr>
        <p:spPr bwMode="auto">
          <a:xfrm rot="-1118274">
            <a:off x="5870413" y="5102586"/>
            <a:ext cx="90488" cy="7143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9" name="Oval 29"/>
          <p:cNvSpPr>
            <a:spLocks noChangeAspect="1" noChangeArrowheads="1"/>
          </p:cNvSpPr>
          <p:nvPr/>
        </p:nvSpPr>
        <p:spPr bwMode="auto">
          <a:xfrm rot="-1118274">
            <a:off x="4145850" y="3588490"/>
            <a:ext cx="90488"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30" name="Oval 30"/>
          <p:cNvSpPr>
            <a:spLocks noChangeAspect="1" noChangeArrowheads="1"/>
          </p:cNvSpPr>
          <p:nvPr/>
        </p:nvSpPr>
        <p:spPr bwMode="auto">
          <a:xfrm rot="5895381">
            <a:off x="4783265" y="4193855"/>
            <a:ext cx="71438"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31" name="Oval 31"/>
          <p:cNvSpPr>
            <a:spLocks noChangeAspect="1" noChangeArrowheads="1"/>
          </p:cNvSpPr>
          <p:nvPr/>
        </p:nvSpPr>
        <p:spPr bwMode="auto">
          <a:xfrm rot="5895381">
            <a:off x="3212934" y="2243524"/>
            <a:ext cx="83345"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32" name="Oval 32"/>
          <p:cNvSpPr>
            <a:spLocks noChangeAspect="1" noChangeArrowheads="1"/>
          </p:cNvSpPr>
          <p:nvPr/>
        </p:nvSpPr>
        <p:spPr bwMode="auto">
          <a:xfrm rot="5895381">
            <a:off x="3969363" y="2901319"/>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33" name="Oval 33"/>
          <p:cNvSpPr>
            <a:spLocks noChangeAspect="1" noChangeArrowheads="1"/>
          </p:cNvSpPr>
          <p:nvPr/>
        </p:nvSpPr>
        <p:spPr bwMode="auto">
          <a:xfrm rot="5895381">
            <a:off x="5380302" y="3848907"/>
            <a:ext cx="71438"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34" name="Oval 34"/>
          <p:cNvSpPr>
            <a:spLocks noChangeAspect="1" noChangeArrowheads="1"/>
          </p:cNvSpPr>
          <p:nvPr/>
        </p:nvSpPr>
        <p:spPr bwMode="auto">
          <a:xfrm rot="5895381">
            <a:off x="5272914" y="4753684"/>
            <a:ext cx="88106"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35" name="Oval 35"/>
          <p:cNvSpPr>
            <a:spLocks noChangeAspect="1" noChangeArrowheads="1"/>
          </p:cNvSpPr>
          <p:nvPr/>
        </p:nvSpPr>
        <p:spPr bwMode="auto">
          <a:xfrm rot="5895381">
            <a:off x="4970854" y="2383971"/>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36" name="Oval 36"/>
          <p:cNvSpPr>
            <a:spLocks noChangeAspect="1" noChangeArrowheads="1"/>
          </p:cNvSpPr>
          <p:nvPr/>
        </p:nvSpPr>
        <p:spPr bwMode="auto">
          <a:xfrm rot="5895381">
            <a:off x="5859241" y="4391635"/>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dirty="0"/>
          </a:p>
        </p:txBody>
      </p:sp>
      <p:sp>
        <p:nvSpPr>
          <p:cNvPr id="640037" name="Oval 37"/>
          <p:cNvSpPr>
            <a:spLocks noChangeAspect="1" noChangeArrowheads="1"/>
          </p:cNvSpPr>
          <p:nvPr/>
        </p:nvSpPr>
        <p:spPr bwMode="auto">
          <a:xfrm rot="5895381">
            <a:off x="4946226" y="2813697"/>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640038" name="Oval 38"/>
          <p:cNvSpPr>
            <a:spLocks noChangeAspect="1" noChangeArrowheads="1"/>
          </p:cNvSpPr>
          <p:nvPr/>
        </p:nvSpPr>
        <p:spPr bwMode="auto">
          <a:xfrm rot="5895381">
            <a:off x="5234004" y="4449281"/>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39" name="Oval 39"/>
          <p:cNvSpPr>
            <a:spLocks noChangeAspect="1" noChangeArrowheads="1"/>
          </p:cNvSpPr>
          <p:nvPr/>
        </p:nvSpPr>
        <p:spPr bwMode="auto">
          <a:xfrm rot="5895381">
            <a:off x="5087159" y="5330175"/>
            <a:ext cx="88106"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0" name="Oval 40"/>
          <p:cNvSpPr>
            <a:spLocks noChangeAspect="1" noChangeArrowheads="1"/>
          </p:cNvSpPr>
          <p:nvPr/>
        </p:nvSpPr>
        <p:spPr bwMode="auto">
          <a:xfrm rot="4777107">
            <a:off x="4579039" y="3802982"/>
            <a:ext cx="88106"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41" name="Oval 41"/>
          <p:cNvSpPr>
            <a:spLocks noChangeAspect="1" noChangeArrowheads="1"/>
          </p:cNvSpPr>
          <p:nvPr/>
        </p:nvSpPr>
        <p:spPr bwMode="auto">
          <a:xfrm rot="4777107">
            <a:off x="4369793" y="5199938"/>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2" name="Oval 42"/>
          <p:cNvSpPr>
            <a:spLocks noChangeAspect="1" noChangeArrowheads="1"/>
          </p:cNvSpPr>
          <p:nvPr/>
        </p:nvSpPr>
        <p:spPr bwMode="auto">
          <a:xfrm rot="4777107">
            <a:off x="3873203" y="2206812"/>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3" name="Oval 43"/>
          <p:cNvSpPr>
            <a:spLocks noChangeAspect="1" noChangeArrowheads="1"/>
          </p:cNvSpPr>
          <p:nvPr/>
        </p:nvSpPr>
        <p:spPr bwMode="auto">
          <a:xfrm rot="4777107">
            <a:off x="4194798" y="4021214"/>
            <a:ext cx="88107"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44" name="Oval 44"/>
          <p:cNvSpPr>
            <a:spLocks noChangeAspect="1" noChangeArrowheads="1"/>
          </p:cNvSpPr>
          <p:nvPr/>
        </p:nvSpPr>
        <p:spPr bwMode="auto">
          <a:xfrm rot="4777107">
            <a:off x="5576557" y="3250804"/>
            <a:ext cx="76200" cy="80963"/>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640045" name="Oval 45"/>
          <p:cNvSpPr>
            <a:spLocks noChangeAspect="1" noChangeArrowheads="1"/>
          </p:cNvSpPr>
          <p:nvPr/>
        </p:nvSpPr>
        <p:spPr bwMode="auto">
          <a:xfrm rot="4777107">
            <a:off x="3540267" y="2530630"/>
            <a:ext cx="76200"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7" name="Oval 47"/>
          <p:cNvSpPr>
            <a:spLocks noChangeAspect="1" noChangeArrowheads="1"/>
          </p:cNvSpPr>
          <p:nvPr/>
        </p:nvSpPr>
        <p:spPr bwMode="auto">
          <a:xfrm rot="4777107">
            <a:off x="3170564" y="3481517"/>
            <a:ext cx="83345"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8" name="Oval 48"/>
          <p:cNvSpPr>
            <a:spLocks noChangeAspect="1" noChangeArrowheads="1"/>
          </p:cNvSpPr>
          <p:nvPr/>
        </p:nvSpPr>
        <p:spPr bwMode="auto">
          <a:xfrm rot="4777107">
            <a:off x="5278592" y="5368509"/>
            <a:ext cx="76200"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51" name="Text Box 51"/>
          <p:cNvSpPr txBox="1">
            <a:spLocks noChangeArrowheads="1"/>
          </p:cNvSpPr>
          <p:nvPr/>
        </p:nvSpPr>
        <p:spPr bwMode="auto">
          <a:xfrm>
            <a:off x="6248400" y="3200400"/>
            <a:ext cx="2438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he-IL"/>
          </a:p>
        </p:txBody>
      </p:sp>
      <p:sp>
        <p:nvSpPr>
          <p:cNvPr id="40" name="Oval 32"/>
          <p:cNvSpPr>
            <a:spLocks noChangeAspect="1" noChangeArrowheads="1"/>
          </p:cNvSpPr>
          <p:nvPr/>
        </p:nvSpPr>
        <p:spPr bwMode="auto">
          <a:xfrm rot="5895381">
            <a:off x="3478264" y="2273474"/>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41" name="Oval 37"/>
          <p:cNvSpPr>
            <a:spLocks noChangeAspect="1" noChangeArrowheads="1"/>
          </p:cNvSpPr>
          <p:nvPr/>
        </p:nvSpPr>
        <p:spPr bwMode="auto">
          <a:xfrm rot="5895381">
            <a:off x="4918424" y="4998094"/>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42" name="Oval 41"/>
          <p:cNvSpPr/>
          <p:nvPr/>
        </p:nvSpPr>
        <p:spPr>
          <a:xfrm>
            <a:off x="3525326" y="2529063"/>
            <a:ext cx="2198802" cy="209535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43" name="TextBox 42"/>
          <p:cNvSpPr txBox="1"/>
          <p:nvPr/>
        </p:nvSpPr>
        <p:spPr>
          <a:xfrm>
            <a:off x="2963913" y="5714092"/>
            <a:ext cx="2616199" cy="523220"/>
          </a:xfrm>
          <a:prstGeom prst="rect">
            <a:avLst/>
          </a:prstGeom>
          <a:noFill/>
        </p:spPr>
        <p:txBody>
          <a:bodyPr wrap="square" rtlCol="1">
            <a:spAutoFit/>
          </a:bodyPr>
          <a:lstStyle/>
          <a:p>
            <a:r>
              <a:rPr lang="en-US" sz="2800" dirty="0" smtClean="0"/>
              <a:t>New Recipients</a:t>
            </a:r>
            <a:endParaRPr lang="he-IL" sz="2800" dirty="0"/>
          </a:p>
        </p:txBody>
      </p:sp>
      <p:sp>
        <p:nvSpPr>
          <p:cNvPr id="44" name="TextBox 43"/>
          <p:cNvSpPr txBox="1"/>
          <p:nvPr/>
        </p:nvSpPr>
        <p:spPr>
          <a:xfrm rot="16200000">
            <a:off x="994450" y="3955906"/>
            <a:ext cx="2616199" cy="523220"/>
          </a:xfrm>
          <a:prstGeom prst="rect">
            <a:avLst/>
          </a:prstGeom>
          <a:noFill/>
        </p:spPr>
        <p:txBody>
          <a:bodyPr wrap="square" rtlCol="1">
            <a:spAutoFit/>
          </a:bodyPr>
          <a:lstStyle/>
          <a:p>
            <a:r>
              <a:rPr lang="en-US" sz="2800" dirty="0" smtClean="0"/>
              <a:t>Email Length</a:t>
            </a:r>
            <a:endParaRPr lang="he-IL" sz="2800" dirty="0"/>
          </a:p>
        </p:txBody>
      </p:sp>
    </p:spTree>
    <p:extLst>
      <p:ext uri="{BB962C8B-B14F-4D97-AF65-F5344CB8AC3E}">
        <p14:creationId xmlns:p14="http://schemas.microsoft.com/office/powerpoint/2010/main" val="7525085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625" y="274638"/>
            <a:ext cx="8258175" cy="654050"/>
          </a:xfrm>
        </p:spPr>
        <p:txBody>
          <a:bodyPr rtlCol="0">
            <a:normAutofit fontScale="90000"/>
          </a:bodyPr>
          <a:lstStyle/>
          <a:p>
            <a:pPr eaLnBrk="1" fontAlgn="auto" hangingPunct="1">
              <a:spcAft>
                <a:spcPts val="0"/>
              </a:spcAft>
              <a:defRPr/>
            </a:pPr>
            <a:r>
              <a:rPr lang="en-GB" dirty="0" smtClean="0"/>
              <a:t>Why now?</a:t>
            </a:r>
          </a:p>
        </p:txBody>
      </p:sp>
      <p:sp>
        <p:nvSpPr>
          <p:cNvPr id="15363" name="Content Placeholder 2"/>
          <p:cNvSpPr>
            <a:spLocks noGrp="1"/>
          </p:cNvSpPr>
          <p:nvPr>
            <p:ph idx="1"/>
          </p:nvPr>
        </p:nvSpPr>
        <p:spPr>
          <a:xfrm>
            <a:off x="428625" y="1071563"/>
            <a:ext cx="8258175" cy="5214937"/>
          </a:xfrm>
        </p:spPr>
        <p:txBody>
          <a:bodyPr/>
          <a:lstStyle/>
          <a:p>
            <a:pPr algn="l" rtl="0" eaLnBrk="1" hangingPunct="1"/>
            <a:r>
              <a:rPr lang="en-GB" dirty="0" smtClean="0"/>
              <a:t>Flood of available data (especially with the advent of the Internet)</a:t>
            </a:r>
          </a:p>
          <a:p>
            <a:pPr algn="l" rtl="0" eaLnBrk="1" hangingPunct="1"/>
            <a:r>
              <a:rPr lang="en-GB" dirty="0" smtClean="0"/>
              <a:t>Increasing computational power</a:t>
            </a:r>
          </a:p>
          <a:p>
            <a:pPr algn="l" rtl="0" eaLnBrk="1" hangingPunct="1"/>
            <a:r>
              <a:rPr lang="en-GB" dirty="0" smtClean="0"/>
              <a:t>Growing progress in available algorithms and theory developed by researchers </a:t>
            </a:r>
          </a:p>
          <a:p>
            <a:pPr algn="l" rtl="0" eaLnBrk="1" hangingPunct="1"/>
            <a:r>
              <a:rPr lang="en-GB" dirty="0" smtClean="0"/>
              <a:t>Increasing support from industries</a:t>
            </a:r>
          </a:p>
          <a:p>
            <a:pPr algn="l" rtl="0" eaLnBrk="1" hangingPunct="1"/>
            <a:endParaRPr lang="en-GB" dirty="0" smtClean="0"/>
          </a:p>
        </p:txBody>
      </p:sp>
      <p:sp>
        <p:nvSpPr>
          <p:cNvPr id="5" name="Slide Number Placeholder 4"/>
          <p:cNvSpPr>
            <a:spLocks noGrp="1"/>
          </p:cNvSpPr>
          <p:nvPr>
            <p:ph type="sldNum" sz="quarter" idx="12"/>
          </p:nvPr>
        </p:nvSpPr>
        <p:spPr/>
        <p:txBody>
          <a:bodyPr/>
          <a:lstStyle/>
          <a:p>
            <a:pPr>
              <a:defRPr/>
            </a:pPr>
            <a:fld id="{5537500F-DA4A-4328-B5C3-7E3826E20C45}" type="slidenum">
              <a:rPr lang="en-GB"/>
              <a:pPr>
                <a:defRPr/>
              </a:pPr>
              <a:t>4</a:t>
            </a:fld>
            <a:endParaRPr lang="en-GB" dirty="0"/>
          </a:p>
        </p:txBody>
      </p:sp>
    </p:spTree>
    <p:extLst>
      <p:ext uri="{BB962C8B-B14F-4D97-AF65-F5344CB8AC3E}">
        <p14:creationId xmlns:p14="http://schemas.microsoft.com/office/powerpoint/2010/main" val="322590412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Lazy Learners</a:t>
            </a:r>
            <a:endParaRPr lang="he-IL" dirty="0"/>
          </a:p>
        </p:txBody>
      </p:sp>
      <p:sp>
        <p:nvSpPr>
          <p:cNvPr id="3" name="Content Placeholder 2"/>
          <p:cNvSpPr>
            <a:spLocks noGrp="1"/>
          </p:cNvSpPr>
          <p:nvPr>
            <p:ph idx="1"/>
          </p:nvPr>
        </p:nvSpPr>
        <p:spPr/>
        <p:txBody>
          <a:bodyPr/>
          <a:lstStyle/>
          <a:p>
            <a:pPr algn="l" rtl="0"/>
            <a:r>
              <a:rPr lang="en-US" dirty="0" smtClean="0"/>
              <a:t>Generalization </a:t>
            </a:r>
            <a:r>
              <a:rPr lang="en-US" dirty="0"/>
              <a:t>beyond the training data is delayed until a </a:t>
            </a:r>
            <a:r>
              <a:rPr lang="en-US" dirty="0" smtClean="0"/>
              <a:t>new instance </a:t>
            </a:r>
            <a:r>
              <a:rPr lang="en-US" dirty="0"/>
              <a:t>is </a:t>
            </a:r>
            <a:r>
              <a:rPr lang="en-US" dirty="0" smtClean="0"/>
              <a:t>provided </a:t>
            </a:r>
            <a:r>
              <a:rPr lang="en-US" dirty="0"/>
              <a:t>to the system</a:t>
            </a:r>
            <a:endParaRPr lang="he-IL" dirty="0"/>
          </a:p>
        </p:txBody>
      </p:sp>
      <p:sp>
        <p:nvSpPr>
          <p:cNvPr id="4" name="Content Placeholder 2"/>
          <p:cNvSpPr txBox="1">
            <a:spLocks/>
          </p:cNvSpPr>
          <p:nvPr/>
        </p:nvSpPr>
        <p:spPr>
          <a:xfrm>
            <a:off x="457200" y="5700389"/>
            <a:ext cx="8229600" cy="1257003"/>
          </a:xfrm>
          <a:prstGeom prst="rect">
            <a:avLst/>
          </a:prstGeom>
        </p:spPr>
        <p:txBody>
          <a:bodyPr vert="horz" lIns="91440" tIns="45720" rIns="91440" bIns="45720" rtlCol="1">
            <a:normAutofit/>
          </a:bodyPr>
          <a:lst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lgn="l" rtl="0"/>
            <a:endParaRPr lang="en-US" smtClean="0"/>
          </a:p>
          <a:p>
            <a:pPr lvl="1" algn="l" rtl="0"/>
            <a:endParaRPr lang="he-IL" dirty="0"/>
          </a:p>
        </p:txBody>
      </p:sp>
      <p:sp>
        <p:nvSpPr>
          <p:cNvPr id="5" name="Flowchart: Magnetic Disk 4"/>
          <p:cNvSpPr/>
          <p:nvPr/>
        </p:nvSpPr>
        <p:spPr>
          <a:xfrm>
            <a:off x="467544" y="3410986"/>
            <a:ext cx="1512168" cy="1728192"/>
          </a:xfrm>
          <a:prstGeom prst="flowChartMagneticDisk">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6" name="Right Arrow 5"/>
          <p:cNvSpPr/>
          <p:nvPr/>
        </p:nvSpPr>
        <p:spPr>
          <a:xfrm>
            <a:off x="2123728" y="3954966"/>
            <a:ext cx="1512168" cy="7200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pic>
        <p:nvPicPr>
          <p:cNvPr id="7" name="Picture 34" descr="trainingIc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43908" y="3529350"/>
            <a:ext cx="1728192" cy="172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37" descr="BayesNetwor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08304" y="3565566"/>
            <a:ext cx="1224136" cy="1715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3419872" y="5281115"/>
            <a:ext cx="2376264" cy="369332"/>
          </a:xfrm>
          <a:prstGeom prst="rect">
            <a:avLst/>
          </a:prstGeom>
          <a:noFill/>
        </p:spPr>
        <p:txBody>
          <a:bodyPr wrap="square" rtlCol="1">
            <a:spAutoFit/>
          </a:bodyPr>
          <a:lstStyle/>
          <a:p>
            <a:pPr algn="ctr" rtl="0"/>
            <a:r>
              <a:rPr lang="en-US" dirty="0" smtClean="0"/>
              <a:t>Learner</a:t>
            </a:r>
          </a:p>
        </p:txBody>
      </p:sp>
      <p:sp>
        <p:nvSpPr>
          <p:cNvPr id="10" name="TextBox 9"/>
          <p:cNvSpPr txBox="1"/>
          <p:nvPr/>
        </p:nvSpPr>
        <p:spPr>
          <a:xfrm>
            <a:off x="6588224" y="5251110"/>
            <a:ext cx="2376264" cy="369332"/>
          </a:xfrm>
          <a:prstGeom prst="rect">
            <a:avLst/>
          </a:prstGeom>
          <a:noFill/>
        </p:spPr>
        <p:txBody>
          <a:bodyPr wrap="square" rtlCol="1">
            <a:spAutoFit/>
          </a:bodyPr>
          <a:lstStyle/>
          <a:p>
            <a:pPr algn="ctr" rtl="0"/>
            <a:r>
              <a:rPr lang="en-US" dirty="0" smtClean="0"/>
              <a:t>Classifier</a:t>
            </a:r>
          </a:p>
        </p:txBody>
      </p:sp>
      <p:sp>
        <p:nvSpPr>
          <p:cNvPr id="11" name="Right Arrow 10"/>
          <p:cNvSpPr/>
          <p:nvPr/>
        </p:nvSpPr>
        <p:spPr>
          <a:xfrm>
            <a:off x="5652120" y="3915042"/>
            <a:ext cx="1512168" cy="7200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1920" y="3889177"/>
            <a:ext cx="1504347" cy="10519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35496" y="5229200"/>
            <a:ext cx="2376264" cy="369332"/>
          </a:xfrm>
          <a:prstGeom prst="rect">
            <a:avLst/>
          </a:prstGeom>
          <a:noFill/>
        </p:spPr>
        <p:txBody>
          <a:bodyPr wrap="square" rtlCol="1">
            <a:spAutoFit/>
          </a:bodyPr>
          <a:lstStyle/>
          <a:p>
            <a:pPr algn="ctr"/>
            <a:r>
              <a:rPr lang="en-US" dirty="0" smtClean="0"/>
              <a:t>Training Set</a:t>
            </a:r>
            <a:endParaRPr lang="he-IL" dirty="0"/>
          </a:p>
        </p:txBody>
      </p:sp>
      <p:pic>
        <p:nvPicPr>
          <p:cNvPr id="409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06022" y="3781814"/>
            <a:ext cx="1028700" cy="133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descr="C:\Users\Administrator\AppData\Local\Microsoft\Windows\Temporary Internet Files\Content.IE5\TL91YHLD\MC900383804[1].wm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20089113">
            <a:off x="3299942" y="2687721"/>
            <a:ext cx="1323156" cy="1580907"/>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a:xfrm rot="19709440">
            <a:off x="3235441" y="3067472"/>
            <a:ext cx="1207895" cy="461665"/>
          </a:xfrm>
          <a:prstGeom prst="rect">
            <a:avLst/>
          </a:prstGeom>
          <a:noFill/>
        </p:spPr>
        <p:txBody>
          <a:bodyPr wrap="none" lIns="91440" tIns="45720" rIns="91440" bIns="45720">
            <a:spAutoFit/>
          </a:bodyPr>
          <a:lstStyle/>
          <a:p>
            <a:pPr algn="ctr"/>
            <a:r>
              <a:rPr lang="en-US" sz="2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I’m Lazy</a:t>
            </a:r>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2673819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098"/>
                                        </p:tgtEl>
                                        <p:attrNameLst>
                                          <p:attrName>style.visibility</p:attrName>
                                        </p:attrNameLst>
                                      </p:cBhvr>
                                      <p:to>
                                        <p:strVal val="visible"/>
                                      </p:to>
                                    </p:set>
                                  </p:childTnLst>
                                </p:cTn>
                              </p:par>
                              <p:par>
                                <p:cTn id="25" presetID="1" presetClass="exit" presetSubtype="0" fill="hold" nodeType="withEffect">
                                  <p:stCondLst>
                                    <p:cond delay="0"/>
                                  </p:stCondLst>
                                  <p:childTnLst>
                                    <p:set>
                                      <p:cBhvr>
                                        <p:cTn id="26" dur="1" fill="hold">
                                          <p:stCondLst>
                                            <p:cond delay="0"/>
                                          </p:stCondLst>
                                        </p:cTn>
                                        <p:tgtEl>
                                          <p:spTgt spid="7"/>
                                        </p:tgtEl>
                                        <p:attrNameLst>
                                          <p:attrName>style.visibility</p:attrName>
                                        </p:attrNameLst>
                                      </p:cBhvr>
                                      <p:to>
                                        <p:strVal val="hidden"/>
                                      </p:to>
                                    </p:set>
                                  </p:childTnLst>
                                </p:cTn>
                              </p:par>
                              <p:par>
                                <p:cTn id="27" presetID="1"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10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nodeType="clickEffect">
                                  <p:stCondLst>
                                    <p:cond delay="0"/>
                                  </p:stCondLst>
                                  <p:childTnLst>
                                    <p:set>
                                      <p:cBhvr>
                                        <p:cTn id="34" dur="1" fill="hold">
                                          <p:stCondLst>
                                            <p:cond delay="0"/>
                                          </p:stCondLst>
                                        </p:cTn>
                                        <p:tgtEl>
                                          <p:spTgt spid="8"/>
                                        </p:tgtEl>
                                        <p:attrNameLst>
                                          <p:attrName>style.visibility</p:attrName>
                                        </p:attrNameLst>
                                      </p:cBhvr>
                                      <p:to>
                                        <p:strVal val="hidden"/>
                                      </p:to>
                                    </p:set>
                                  </p:childTnLst>
                                </p:cTn>
                              </p:par>
                              <p:par>
                                <p:cTn id="35" presetID="1" presetClass="entr" presetSubtype="0" fill="hold" nodeType="withEffect">
                                  <p:stCondLst>
                                    <p:cond delay="0"/>
                                  </p:stCondLst>
                                  <p:childTnLst>
                                    <p:set>
                                      <p:cBhvr>
                                        <p:cTn id="36" dur="1" fill="hold">
                                          <p:stCondLst>
                                            <p:cond delay="0"/>
                                          </p:stCondLst>
                                        </p:cTn>
                                        <p:tgtEl>
                                          <p:spTgt spid="40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p:bldP spid="10" grpId="0"/>
      <p:bldP spid="11" grpId="0" animBg="1"/>
      <p:bldP spid="13" grpId="0"/>
      <p:bldP spid="1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4016"/>
            <a:ext cx="8229600" cy="1556792"/>
          </a:xfrm>
        </p:spPr>
        <p:txBody>
          <a:bodyPr>
            <a:normAutofit fontScale="90000"/>
          </a:bodyPr>
          <a:lstStyle/>
          <a:p>
            <a:pPr rtl="0"/>
            <a:r>
              <a:rPr lang="en-US" sz="4900" dirty="0"/>
              <a:t>Lazy </a:t>
            </a:r>
            <a:r>
              <a:rPr lang="en-US" sz="4900" dirty="0" smtClean="0"/>
              <a:t>Learners</a:t>
            </a:r>
            <a:r>
              <a:rPr lang="en-US" dirty="0" smtClean="0"/>
              <a:t/>
            </a:r>
            <a:br>
              <a:rPr lang="en-US" dirty="0" smtClean="0"/>
            </a:br>
            <a:r>
              <a:rPr lang="en-US" sz="3100" b="1" dirty="0"/>
              <a:t>Instance-based learning</a:t>
            </a:r>
            <a:r>
              <a:rPr lang="en-US" b="1" dirty="0"/>
              <a:t/>
            </a:r>
            <a:br>
              <a:rPr lang="en-US" b="1" dirty="0"/>
            </a:br>
            <a:endParaRPr lang="he-IL"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5936" y="1412775"/>
            <a:ext cx="1152525" cy="103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Flowchart: Magnetic Disk 4"/>
          <p:cNvSpPr/>
          <p:nvPr/>
        </p:nvSpPr>
        <p:spPr>
          <a:xfrm>
            <a:off x="1907704" y="2817361"/>
            <a:ext cx="1512168" cy="1728192"/>
          </a:xfrm>
          <a:prstGeom prst="flowChartMagneticDisk">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6" name="TextBox 5"/>
          <p:cNvSpPr txBox="1"/>
          <p:nvPr/>
        </p:nvSpPr>
        <p:spPr>
          <a:xfrm>
            <a:off x="1475656" y="4635575"/>
            <a:ext cx="2376264" cy="369332"/>
          </a:xfrm>
          <a:prstGeom prst="rect">
            <a:avLst/>
          </a:prstGeom>
          <a:noFill/>
        </p:spPr>
        <p:txBody>
          <a:bodyPr wrap="square" rtlCol="1">
            <a:spAutoFit/>
          </a:bodyPr>
          <a:lstStyle/>
          <a:p>
            <a:pPr algn="ctr"/>
            <a:r>
              <a:rPr lang="en-US" dirty="0" smtClean="0"/>
              <a:t>Training Set</a:t>
            </a:r>
            <a:endParaRPr lang="he-IL" dirty="0"/>
          </a:p>
        </p:txBody>
      </p:sp>
      <p:pic>
        <p:nvPicPr>
          <p:cNvPr id="5125" name="Picture 5" descr="C:\Users\Administrator\AppData\Local\Microsoft\Windows\Temporary Internet Files\Content.IE5\TL91YHLD\MC900433829[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11462" y="3140968"/>
            <a:ext cx="1828572" cy="1828572"/>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C:\Users\Administrator\AppData\Local\Microsoft\Windows\Temporary Internet Files\Content.IE5\TL91YHLD\MC900441523[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35573" y="2798899"/>
            <a:ext cx="1873250" cy="160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5945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path" presetSubtype="0" accel="50000" decel="50000" fill="hold" nodeType="clickEffect">
                                  <p:stCondLst>
                                    <p:cond delay="0"/>
                                  </p:stCondLst>
                                  <p:childTnLst>
                                    <p:animMotion origin="layout" path="M 0 -2.96296E-6 L 0 0.13426 " pathEditMode="relative" rAng="0" ptsTypes="AA">
                                      <p:cBhvr>
                                        <p:cTn id="13" dur="2000" fill="hold"/>
                                        <p:tgtEl>
                                          <p:spTgt spid="4"/>
                                        </p:tgtEl>
                                        <p:attrNameLst>
                                          <p:attrName>ppt_x</p:attrName>
                                          <p:attrName>ppt_y</p:attrName>
                                        </p:attrNameLst>
                                      </p:cBhvr>
                                      <p:rCtr x="0" y="6713"/>
                                    </p:animMotion>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5126"/>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1" nodeType="clickEffect">
                                  <p:stCondLst>
                                    <p:cond delay="0"/>
                                  </p:stCondLst>
                                  <p:childTnLst>
                                    <p:set>
                                      <p:cBhvr>
                                        <p:cTn id="21" dur="1" fill="hold">
                                          <p:stCondLst>
                                            <p:cond delay="0"/>
                                          </p:stCondLst>
                                        </p:cTn>
                                        <p:tgtEl>
                                          <p:spTgt spid="5"/>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5125"/>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path" presetSubtype="0" accel="50000" decel="50000" fill="hold" nodeType="clickEffect">
                                  <p:stCondLst>
                                    <p:cond delay="0"/>
                                  </p:stCondLst>
                                  <p:childTnLst>
                                    <p:animMotion origin="layout" path="M 0.01753 -0.0493 C 0.05642 -0.0493 0.08802 -0.01111 0.08802 0.03635 C 0.08802 0.08357 0.05642 0.12199 0.01753 0.12199 C -0.02136 0.12199 -0.05278 0.08357 -0.05278 0.03635 C -0.05278 -0.01111 -0.02136 -0.0493 0.01753 -0.0493 Z " pathEditMode="relative" rAng="0" ptsTypes="fffff">
                                      <p:cBhvr>
                                        <p:cTn id="35" dur="2000" fill="hold"/>
                                        <p:tgtEl>
                                          <p:spTgt spid="5125"/>
                                        </p:tgtEl>
                                        <p:attrNameLst>
                                          <p:attrName>ppt_x</p:attrName>
                                          <p:attrName>ppt_y</p:attrName>
                                        </p:attrNameLst>
                                      </p:cBhvr>
                                      <p:rCtr x="0" y="856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0002" name="Rectangle 2"/>
          <p:cNvSpPr>
            <a:spLocks noGrp="1" noChangeArrowheads="1"/>
          </p:cNvSpPr>
          <p:nvPr>
            <p:ph type="title"/>
          </p:nvPr>
        </p:nvSpPr>
        <p:spPr>
          <a:xfrm>
            <a:off x="152400" y="304800"/>
            <a:ext cx="7947992" cy="685800"/>
          </a:xfrm>
        </p:spPr>
        <p:txBody>
          <a:bodyPr>
            <a:normAutofit fontScale="90000"/>
          </a:bodyPr>
          <a:lstStyle/>
          <a:p>
            <a:r>
              <a:rPr lang="en-US" dirty="0"/>
              <a:t>Lazy </a:t>
            </a:r>
            <a:r>
              <a:rPr lang="en-US" dirty="0" smtClean="0"/>
              <a:t>Learner: k-Nearest Neighbors </a:t>
            </a:r>
            <a:endParaRPr lang="en-US" dirty="0"/>
          </a:p>
        </p:txBody>
      </p:sp>
      <p:sp>
        <p:nvSpPr>
          <p:cNvPr id="640013" name="Line 13"/>
          <p:cNvSpPr>
            <a:spLocks noChangeShapeType="1"/>
          </p:cNvSpPr>
          <p:nvPr/>
        </p:nvSpPr>
        <p:spPr bwMode="auto">
          <a:xfrm>
            <a:off x="2590800" y="2209800"/>
            <a:ext cx="0" cy="3505200"/>
          </a:xfrm>
          <a:prstGeom prst="line">
            <a:avLst/>
          </a:prstGeom>
          <a:noFill/>
          <a:ln w="381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he-IL"/>
          </a:p>
        </p:txBody>
      </p:sp>
      <p:sp>
        <p:nvSpPr>
          <p:cNvPr id="640014" name="Line 14"/>
          <p:cNvSpPr>
            <a:spLocks noChangeShapeType="1"/>
          </p:cNvSpPr>
          <p:nvPr/>
        </p:nvSpPr>
        <p:spPr bwMode="auto">
          <a:xfrm flipV="1">
            <a:off x="2438400" y="5562600"/>
            <a:ext cx="3657600" cy="0"/>
          </a:xfrm>
          <a:prstGeom prst="line">
            <a:avLst/>
          </a:prstGeom>
          <a:noFill/>
          <a:ln w="381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he-IL"/>
          </a:p>
        </p:txBody>
      </p:sp>
      <p:sp>
        <p:nvSpPr>
          <p:cNvPr id="640015" name="Oval 15"/>
          <p:cNvSpPr>
            <a:spLocks noChangeAspect="1" noChangeArrowheads="1"/>
          </p:cNvSpPr>
          <p:nvPr/>
        </p:nvSpPr>
        <p:spPr bwMode="auto">
          <a:xfrm>
            <a:off x="3254606" y="2918273"/>
            <a:ext cx="90488" cy="7143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17" name="Oval 17"/>
          <p:cNvSpPr>
            <a:spLocks noChangeAspect="1" noChangeArrowheads="1"/>
          </p:cNvSpPr>
          <p:nvPr/>
        </p:nvSpPr>
        <p:spPr bwMode="auto">
          <a:xfrm>
            <a:off x="5147931" y="3973401"/>
            <a:ext cx="90488"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18" name="Oval 18"/>
          <p:cNvSpPr>
            <a:spLocks noChangeAspect="1" noChangeArrowheads="1"/>
          </p:cNvSpPr>
          <p:nvPr/>
        </p:nvSpPr>
        <p:spPr bwMode="auto">
          <a:xfrm>
            <a:off x="4403724" y="4814879"/>
            <a:ext cx="90488" cy="7143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19" name="Oval 19"/>
          <p:cNvSpPr>
            <a:spLocks noChangeAspect="1" noChangeArrowheads="1"/>
          </p:cNvSpPr>
          <p:nvPr/>
        </p:nvSpPr>
        <p:spPr bwMode="auto">
          <a:xfrm>
            <a:off x="5297028" y="3136662"/>
            <a:ext cx="90488" cy="76200"/>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640020" name="Oval 20"/>
          <p:cNvSpPr>
            <a:spLocks noChangeAspect="1" noChangeArrowheads="1"/>
          </p:cNvSpPr>
          <p:nvPr/>
        </p:nvSpPr>
        <p:spPr bwMode="auto">
          <a:xfrm>
            <a:off x="4635053" y="4329263"/>
            <a:ext cx="80963"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21" name="Oval 21"/>
          <p:cNvSpPr>
            <a:spLocks noChangeAspect="1" noChangeArrowheads="1"/>
          </p:cNvSpPr>
          <p:nvPr/>
        </p:nvSpPr>
        <p:spPr bwMode="auto">
          <a:xfrm>
            <a:off x="4935078" y="3597037"/>
            <a:ext cx="90488" cy="88107"/>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640022" name="Oval 22"/>
          <p:cNvSpPr>
            <a:spLocks noChangeAspect="1" noChangeArrowheads="1"/>
          </p:cNvSpPr>
          <p:nvPr/>
        </p:nvSpPr>
        <p:spPr bwMode="auto">
          <a:xfrm>
            <a:off x="5105399" y="4727031"/>
            <a:ext cx="90488" cy="76200"/>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3" name="Oval 23"/>
          <p:cNvSpPr>
            <a:spLocks noChangeAspect="1" noChangeArrowheads="1"/>
          </p:cNvSpPr>
          <p:nvPr/>
        </p:nvSpPr>
        <p:spPr bwMode="auto">
          <a:xfrm rot="-1118274">
            <a:off x="4368551" y="2300787"/>
            <a:ext cx="80963" cy="7143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4" name="Oval 24"/>
          <p:cNvSpPr>
            <a:spLocks noChangeAspect="1" noChangeArrowheads="1"/>
          </p:cNvSpPr>
          <p:nvPr/>
        </p:nvSpPr>
        <p:spPr bwMode="auto">
          <a:xfrm rot="-1118274">
            <a:off x="6007192" y="3835720"/>
            <a:ext cx="90488" cy="76200"/>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5" name="Oval 25"/>
          <p:cNvSpPr>
            <a:spLocks noChangeAspect="1" noChangeArrowheads="1"/>
          </p:cNvSpPr>
          <p:nvPr/>
        </p:nvSpPr>
        <p:spPr bwMode="auto">
          <a:xfrm rot="-1118274">
            <a:off x="5299167" y="5151758"/>
            <a:ext cx="90488" cy="76200"/>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6" name="Oval 26"/>
          <p:cNvSpPr>
            <a:spLocks noChangeAspect="1" noChangeArrowheads="1"/>
          </p:cNvSpPr>
          <p:nvPr/>
        </p:nvSpPr>
        <p:spPr bwMode="auto">
          <a:xfrm rot="-1118274">
            <a:off x="5014546" y="3134351"/>
            <a:ext cx="90488" cy="76200"/>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640027" name="Oval 27"/>
          <p:cNvSpPr>
            <a:spLocks noChangeAspect="1" noChangeArrowheads="1"/>
          </p:cNvSpPr>
          <p:nvPr/>
        </p:nvSpPr>
        <p:spPr bwMode="auto">
          <a:xfrm rot="-1118274">
            <a:off x="4714967" y="4758594"/>
            <a:ext cx="90488" cy="76200"/>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8" name="Oval 28"/>
          <p:cNvSpPr>
            <a:spLocks noChangeAspect="1" noChangeArrowheads="1"/>
          </p:cNvSpPr>
          <p:nvPr/>
        </p:nvSpPr>
        <p:spPr bwMode="auto">
          <a:xfrm rot="-1118274">
            <a:off x="5870413" y="5102586"/>
            <a:ext cx="90488" cy="7143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9" name="Oval 29"/>
          <p:cNvSpPr>
            <a:spLocks noChangeAspect="1" noChangeArrowheads="1"/>
          </p:cNvSpPr>
          <p:nvPr/>
        </p:nvSpPr>
        <p:spPr bwMode="auto">
          <a:xfrm rot="-1118274">
            <a:off x="4145850" y="3588490"/>
            <a:ext cx="90488"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30" name="Oval 30"/>
          <p:cNvSpPr>
            <a:spLocks noChangeAspect="1" noChangeArrowheads="1"/>
          </p:cNvSpPr>
          <p:nvPr/>
        </p:nvSpPr>
        <p:spPr bwMode="auto">
          <a:xfrm rot="5895381">
            <a:off x="4783265" y="4193855"/>
            <a:ext cx="71438"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31" name="Oval 31"/>
          <p:cNvSpPr>
            <a:spLocks noChangeAspect="1" noChangeArrowheads="1"/>
          </p:cNvSpPr>
          <p:nvPr/>
        </p:nvSpPr>
        <p:spPr bwMode="auto">
          <a:xfrm rot="5895381">
            <a:off x="3212934" y="2243524"/>
            <a:ext cx="83345"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32" name="Oval 32"/>
          <p:cNvSpPr>
            <a:spLocks noChangeAspect="1" noChangeArrowheads="1"/>
          </p:cNvSpPr>
          <p:nvPr/>
        </p:nvSpPr>
        <p:spPr bwMode="auto">
          <a:xfrm rot="5895381">
            <a:off x="3969363" y="2901319"/>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33" name="Oval 33"/>
          <p:cNvSpPr>
            <a:spLocks noChangeAspect="1" noChangeArrowheads="1"/>
          </p:cNvSpPr>
          <p:nvPr/>
        </p:nvSpPr>
        <p:spPr bwMode="auto">
          <a:xfrm rot="5895381">
            <a:off x="5380302" y="3848907"/>
            <a:ext cx="71438"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34" name="Oval 34"/>
          <p:cNvSpPr>
            <a:spLocks noChangeAspect="1" noChangeArrowheads="1"/>
          </p:cNvSpPr>
          <p:nvPr/>
        </p:nvSpPr>
        <p:spPr bwMode="auto">
          <a:xfrm rot="5895381">
            <a:off x="5272914" y="4753684"/>
            <a:ext cx="88106"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35" name="Oval 35"/>
          <p:cNvSpPr>
            <a:spLocks noChangeAspect="1" noChangeArrowheads="1"/>
          </p:cNvSpPr>
          <p:nvPr/>
        </p:nvSpPr>
        <p:spPr bwMode="auto">
          <a:xfrm rot="5895381">
            <a:off x="4970854" y="2383971"/>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36" name="Oval 36"/>
          <p:cNvSpPr>
            <a:spLocks noChangeAspect="1" noChangeArrowheads="1"/>
          </p:cNvSpPr>
          <p:nvPr/>
        </p:nvSpPr>
        <p:spPr bwMode="auto">
          <a:xfrm rot="5895381">
            <a:off x="5859241" y="4391635"/>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dirty="0"/>
          </a:p>
        </p:txBody>
      </p:sp>
      <p:sp>
        <p:nvSpPr>
          <p:cNvPr id="640037" name="Oval 37"/>
          <p:cNvSpPr>
            <a:spLocks noChangeAspect="1" noChangeArrowheads="1"/>
          </p:cNvSpPr>
          <p:nvPr/>
        </p:nvSpPr>
        <p:spPr bwMode="auto">
          <a:xfrm rot="5895381">
            <a:off x="4946226" y="2813697"/>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640038" name="Oval 38"/>
          <p:cNvSpPr>
            <a:spLocks noChangeAspect="1" noChangeArrowheads="1"/>
          </p:cNvSpPr>
          <p:nvPr/>
        </p:nvSpPr>
        <p:spPr bwMode="auto">
          <a:xfrm rot="5895381">
            <a:off x="5234004" y="4449281"/>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39" name="Oval 39"/>
          <p:cNvSpPr>
            <a:spLocks noChangeAspect="1" noChangeArrowheads="1"/>
          </p:cNvSpPr>
          <p:nvPr/>
        </p:nvSpPr>
        <p:spPr bwMode="auto">
          <a:xfrm rot="5895381">
            <a:off x="5087159" y="5330175"/>
            <a:ext cx="88106"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0" name="Oval 40"/>
          <p:cNvSpPr>
            <a:spLocks noChangeAspect="1" noChangeArrowheads="1"/>
          </p:cNvSpPr>
          <p:nvPr/>
        </p:nvSpPr>
        <p:spPr bwMode="auto">
          <a:xfrm rot="4777107">
            <a:off x="4579039" y="3802982"/>
            <a:ext cx="88106"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41" name="Oval 41"/>
          <p:cNvSpPr>
            <a:spLocks noChangeAspect="1" noChangeArrowheads="1"/>
          </p:cNvSpPr>
          <p:nvPr/>
        </p:nvSpPr>
        <p:spPr bwMode="auto">
          <a:xfrm rot="4777107">
            <a:off x="4369793" y="5199938"/>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2" name="Oval 42"/>
          <p:cNvSpPr>
            <a:spLocks noChangeAspect="1" noChangeArrowheads="1"/>
          </p:cNvSpPr>
          <p:nvPr/>
        </p:nvSpPr>
        <p:spPr bwMode="auto">
          <a:xfrm rot="4777107">
            <a:off x="3873203" y="2206812"/>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3" name="Oval 43"/>
          <p:cNvSpPr>
            <a:spLocks noChangeAspect="1" noChangeArrowheads="1"/>
          </p:cNvSpPr>
          <p:nvPr/>
        </p:nvSpPr>
        <p:spPr bwMode="auto">
          <a:xfrm rot="4777107">
            <a:off x="4194798" y="4021214"/>
            <a:ext cx="88107"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44" name="Oval 44"/>
          <p:cNvSpPr>
            <a:spLocks noChangeAspect="1" noChangeArrowheads="1"/>
          </p:cNvSpPr>
          <p:nvPr/>
        </p:nvSpPr>
        <p:spPr bwMode="auto">
          <a:xfrm rot="4777107">
            <a:off x="5576557" y="3250804"/>
            <a:ext cx="76200" cy="80963"/>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640045" name="Oval 45"/>
          <p:cNvSpPr>
            <a:spLocks noChangeAspect="1" noChangeArrowheads="1"/>
          </p:cNvSpPr>
          <p:nvPr/>
        </p:nvSpPr>
        <p:spPr bwMode="auto">
          <a:xfrm rot="4777107">
            <a:off x="3540267" y="2530630"/>
            <a:ext cx="76200"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7" name="Oval 47"/>
          <p:cNvSpPr>
            <a:spLocks noChangeAspect="1" noChangeArrowheads="1"/>
          </p:cNvSpPr>
          <p:nvPr/>
        </p:nvSpPr>
        <p:spPr bwMode="auto">
          <a:xfrm rot="4777107">
            <a:off x="3170564" y="3481517"/>
            <a:ext cx="83345"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8" name="Oval 48"/>
          <p:cNvSpPr>
            <a:spLocks noChangeAspect="1" noChangeArrowheads="1"/>
          </p:cNvSpPr>
          <p:nvPr/>
        </p:nvSpPr>
        <p:spPr bwMode="auto">
          <a:xfrm rot="4777107">
            <a:off x="5278592" y="5368509"/>
            <a:ext cx="76200"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40" name="Oval 32"/>
          <p:cNvSpPr>
            <a:spLocks noChangeAspect="1" noChangeArrowheads="1"/>
          </p:cNvSpPr>
          <p:nvPr/>
        </p:nvSpPr>
        <p:spPr bwMode="auto">
          <a:xfrm rot="5895381">
            <a:off x="3478264" y="2273474"/>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41" name="Oval 37"/>
          <p:cNvSpPr>
            <a:spLocks noChangeAspect="1" noChangeArrowheads="1"/>
          </p:cNvSpPr>
          <p:nvPr/>
        </p:nvSpPr>
        <p:spPr bwMode="auto">
          <a:xfrm rot="5895381">
            <a:off x="4918424" y="4998094"/>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43" name="TextBox 42"/>
          <p:cNvSpPr txBox="1"/>
          <p:nvPr/>
        </p:nvSpPr>
        <p:spPr>
          <a:xfrm>
            <a:off x="2963913" y="5714092"/>
            <a:ext cx="2616199" cy="523220"/>
          </a:xfrm>
          <a:prstGeom prst="rect">
            <a:avLst/>
          </a:prstGeom>
          <a:noFill/>
        </p:spPr>
        <p:txBody>
          <a:bodyPr wrap="square" rtlCol="1">
            <a:spAutoFit/>
          </a:bodyPr>
          <a:lstStyle/>
          <a:p>
            <a:r>
              <a:rPr lang="en-US" sz="2800" dirty="0" smtClean="0"/>
              <a:t>New Recipients</a:t>
            </a:r>
            <a:endParaRPr lang="he-IL" sz="2800" dirty="0"/>
          </a:p>
        </p:txBody>
      </p:sp>
      <p:sp>
        <p:nvSpPr>
          <p:cNvPr id="44" name="TextBox 43"/>
          <p:cNvSpPr txBox="1"/>
          <p:nvPr/>
        </p:nvSpPr>
        <p:spPr>
          <a:xfrm rot="16200000">
            <a:off x="994450" y="3955906"/>
            <a:ext cx="2616199" cy="523220"/>
          </a:xfrm>
          <a:prstGeom prst="rect">
            <a:avLst/>
          </a:prstGeom>
          <a:noFill/>
        </p:spPr>
        <p:txBody>
          <a:bodyPr wrap="square" rtlCol="1">
            <a:spAutoFit/>
          </a:bodyPr>
          <a:lstStyle/>
          <a:p>
            <a:r>
              <a:rPr lang="en-US" sz="2800" dirty="0" smtClean="0"/>
              <a:t>Email Length</a:t>
            </a:r>
            <a:endParaRPr lang="he-IL" sz="2800" dirty="0"/>
          </a:p>
        </p:txBody>
      </p:sp>
      <p:sp>
        <p:nvSpPr>
          <p:cNvPr id="45" name="Oval 26"/>
          <p:cNvSpPr>
            <a:spLocks noChangeAspect="1" noChangeArrowheads="1"/>
          </p:cNvSpPr>
          <p:nvPr/>
        </p:nvSpPr>
        <p:spPr bwMode="auto">
          <a:xfrm rot="-1118274">
            <a:off x="5094286" y="3336145"/>
            <a:ext cx="168259" cy="141691"/>
          </a:xfrm>
          <a:prstGeom prst="ellipse">
            <a:avLst/>
          </a:prstGeom>
          <a:solidFill>
            <a:schemeClr val="tx1"/>
          </a:solidFill>
          <a:ln w="9525">
            <a:solidFill>
              <a:schemeClr val="tx1"/>
            </a:solidFill>
            <a:round/>
            <a:headEnd/>
            <a:tailEnd/>
          </a:ln>
          <a:effectLst/>
          <a:extLst/>
        </p:spPr>
        <p:txBody>
          <a:bodyPr wrap="none" anchor="ctr"/>
          <a:lstStyle/>
          <a:p>
            <a:endParaRPr lang="he-IL" u="sng"/>
          </a:p>
        </p:txBody>
      </p:sp>
      <p:cxnSp>
        <p:nvCxnSpPr>
          <p:cNvPr id="3" name="Straight Connector 2"/>
          <p:cNvCxnSpPr>
            <a:stCxn id="45" idx="0"/>
            <a:endCxn id="640026" idx="4"/>
          </p:cNvCxnSpPr>
          <p:nvPr/>
        </p:nvCxnSpPr>
        <p:spPr>
          <a:xfrm flipH="1" flipV="1">
            <a:off x="5071966" y="3208553"/>
            <a:ext cx="83809" cy="131307"/>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flipV="1">
            <a:off x="5209583" y="3174762"/>
            <a:ext cx="132689" cy="182231"/>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Straight Connector 6"/>
          <p:cNvCxnSpPr>
            <a:stCxn id="45" idx="3"/>
            <a:endCxn id="640021" idx="7"/>
          </p:cNvCxnSpPr>
          <p:nvPr/>
        </p:nvCxnSpPr>
        <p:spPr>
          <a:xfrm flipH="1">
            <a:off x="5012314" y="3473471"/>
            <a:ext cx="125743" cy="136469"/>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148064" y="2858941"/>
            <a:ext cx="828725" cy="369332"/>
          </a:xfrm>
          <a:prstGeom prst="rect">
            <a:avLst/>
          </a:prstGeom>
          <a:noFill/>
        </p:spPr>
        <p:txBody>
          <a:bodyPr wrap="square" rtlCol="1">
            <a:spAutoFit/>
          </a:bodyPr>
          <a:lstStyle/>
          <a:p>
            <a:r>
              <a:rPr lang="en-US" dirty="0" smtClean="0"/>
              <a:t>K=3</a:t>
            </a:r>
            <a:endParaRPr lang="he-IL" dirty="0"/>
          </a:p>
        </p:txBody>
      </p:sp>
      <p:sp>
        <p:nvSpPr>
          <p:cNvPr id="53" name="Oval 26"/>
          <p:cNvSpPr>
            <a:spLocks noChangeAspect="1" noChangeArrowheads="1"/>
          </p:cNvSpPr>
          <p:nvPr/>
        </p:nvSpPr>
        <p:spPr bwMode="auto">
          <a:xfrm rot="-1118274">
            <a:off x="5094000" y="3337200"/>
            <a:ext cx="168259" cy="141691"/>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59" name="Oval 26"/>
          <p:cNvSpPr>
            <a:spLocks noChangeAspect="1" noChangeArrowheads="1"/>
          </p:cNvSpPr>
          <p:nvPr/>
        </p:nvSpPr>
        <p:spPr bwMode="auto">
          <a:xfrm rot="-1118274">
            <a:off x="4518222" y="4532292"/>
            <a:ext cx="168259" cy="141691"/>
          </a:xfrm>
          <a:prstGeom prst="ellipse">
            <a:avLst/>
          </a:prstGeom>
          <a:solidFill>
            <a:schemeClr val="tx1"/>
          </a:solidFill>
          <a:ln w="9525">
            <a:solidFill>
              <a:schemeClr val="tx1"/>
            </a:solidFill>
            <a:round/>
            <a:headEnd/>
            <a:tailEnd/>
          </a:ln>
          <a:effectLst/>
          <a:extLst/>
        </p:spPr>
        <p:txBody>
          <a:bodyPr wrap="none" anchor="ctr"/>
          <a:lstStyle/>
          <a:p>
            <a:endParaRPr lang="he-IL" u="sng"/>
          </a:p>
        </p:txBody>
      </p:sp>
      <p:cxnSp>
        <p:nvCxnSpPr>
          <p:cNvPr id="16" name="Straight Connector 15"/>
          <p:cNvCxnSpPr>
            <a:stCxn id="59" idx="7"/>
            <a:endCxn id="640020" idx="4"/>
          </p:cNvCxnSpPr>
          <p:nvPr/>
        </p:nvCxnSpPr>
        <p:spPr>
          <a:xfrm flipV="1">
            <a:off x="4642710" y="4400701"/>
            <a:ext cx="32825" cy="135956"/>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59" idx="3"/>
            <a:endCxn id="640018" idx="7"/>
          </p:cNvCxnSpPr>
          <p:nvPr/>
        </p:nvCxnSpPr>
        <p:spPr>
          <a:xfrm flipH="1">
            <a:off x="4480960" y="4669618"/>
            <a:ext cx="81033" cy="155723"/>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a:stCxn id="59" idx="4"/>
            <a:endCxn id="640027" idx="0"/>
          </p:cNvCxnSpPr>
          <p:nvPr/>
        </p:nvCxnSpPr>
        <p:spPr>
          <a:xfrm>
            <a:off x="4624993" y="4670268"/>
            <a:ext cx="123042" cy="9032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73" name="Oval 26"/>
          <p:cNvSpPr>
            <a:spLocks noChangeAspect="1" noChangeArrowheads="1"/>
          </p:cNvSpPr>
          <p:nvPr/>
        </p:nvSpPr>
        <p:spPr bwMode="auto">
          <a:xfrm rot="-1118274">
            <a:off x="4518000" y="4532400"/>
            <a:ext cx="168259" cy="141691"/>
          </a:xfrm>
          <a:prstGeom prst="ellipse">
            <a:avLst/>
          </a:prstGeom>
          <a:solidFill>
            <a:srgbClr val="FF0000"/>
          </a:solidFill>
          <a:ln w="9525">
            <a:solidFill>
              <a:srgbClr val="FF0000"/>
            </a:solidFill>
            <a:round/>
            <a:headEnd/>
            <a:tailEnd/>
          </a:ln>
          <a:effectLst/>
          <a:extLst/>
        </p:spPr>
        <p:txBody>
          <a:bodyPr wrap="none" anchor="ctr"/>
          <a:lstStyle/>
          <a:p>
            <a:endParaRPr lang="he-IL" u="sng"/>
          </a:p>
        </p:txBody>
      </p:sp>
      <p:sp>
        <p:nvSpPr>
          <p:cNvPr id="2" name="TextBox 1"/>
          <p:cNvSpPr txBox="1"/>
          <p:nvPr/>
        </p:nvSpPr>
        <p:spPr>
          <a:xfrm>
            <a:off x="4815259" y="1278121"/>
            <a:ext cx="4349982" cy="646331"/>
          </a:xfrm>
          <a:prstGeom prst="rect">
            <a:avLst/>
          </a:prstGeom>
          <a:noFill/>
        </p:spPr>
        <p:txBody>
          <a:bodyPr wrap="square" rtlCol="1">
            <a:spAutoFit/>
          </a:bodyPr>
          <a:lstStyle/>
          <a:p>
            <a:pPr marL="285750" indent="-285750" algn="l" rtl="0">
              <a:buFont typeface="Arial" pitchFamily="34" charset="0"/>
              <a:buChar char="•"/>
            </a:pPr>
            <a:r>
              <a:rPr lang="en-US" dirty="0" smtClean="0"/>
              <a:t>What should be k?</a:t>
            </a:r>
          </a:p>
          <a:p>
            <a:pPr marL="285750" indent="-285750" algn="l" rtl="0">
              <a:buFont typeface="Arial" pitchFamily="34" charset="0"/>
              <a:buChar char="•"/>
            </a:pPr>
            <a:r>
              <a:rPr lang="en-US" dirty="0" smtClean="0"/>
              <a:t>Which distance measure should be used?</a:t>
            </a:r>
            <a:endParaRPr lang="he-IL" dirty="0"/>
          </a:p>
        </p:txBody>
      </p:sp>
    </p:spTree>
    <p:extLst>
      <p:ext uri="{BB962C8B-B14F-4D97-AF65-F5344CB8AC3E}">
        <p14:creationId xmlns:p14="http://schemas.microsoft.com/office/powerpoint/2010/main" val="5496610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80">
                                          <p:stCondLst>
                                            <p:cond delay="0"/>
                                          </p:stCondLst>
                                        </p:cTn>
                                        <p:tgtEl>
                                          <p:spTgt spid="45"/>
                                        </p:tgtEl>
                                      </p:cBhvr>
                                    </p:animEffect>
                                    <p:anim calcmode="lin" valueType="num">
                                      <p:cBhvr>
                                        <p:cTn id="8" dur="1822" tmFilter="0,0; 0.14,0.36; 0.43,0.73; 0.71,0.91; 1.0,1.0">
                                          <p:stCondLst>
                                            <p:cond delay="0"/>
                                          </p:stCondLst>
                                        </p:cTn>
                                        <p:tgtEl>
                                          <p:spTgt spid="4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5"/>
                                        </p:tgtEl>
                                        <p:attrNameLst>
                                          <p:attrName>ppt_y</p:attrName>
                                        </p:attrNameLst>
                                      </p:cBhvr>
                                      <p:tavLst>
                                        <p:tav tm="0" fmla="#ppt_y-sin(pi*$)/81">
                                          <p:val>
                                            <p:fltVal val="0"/>
                                          </p:val>
                                        </p:tav>
                                        <p:tav tm="100000">
                                          <p:val>
                                            <p:fltVal val="1"/>
                                          </p:val>
                                        </p:tav>
                                      </p:tavLst>
                                    </p:anim>
                                    <p:animScale>
                                      <p:cBhvr>
                                        <p:cTn id="13" dur="26">
                                          <p:stCondLst>
                                            <p:cond delay="650"/>
                                          </p:stCondLst>
                                        </p:cTn>
                                        <p:tgtEl>
                                          <p:spTgt spid="45"/>
                                        </p:tgtEl>
                                      </p:cBhvr>
                                      <p:to x="100000" y="60000"/>
                                    </p:animScale>
                                    <p:animScale>
                                      <p:cBhvr>
                                        <p:cTn id="14" dur="166" decel="50000">
                                          <p:stCondLst>
                                            <p:cond delay="676"/>
                                          </p:stCondLst>
                                        </p:cTn>
                                        <p:tgtEl>
                                          <p:spTgt spid="45"/>
                                        </p:tgtEl>
                                      </p:cBhvr>
                                      <p:to x="100000" y="100000"/>
                                    </p:animScale>
                                    <p:animScale>
                                      <p:cBhvr>
                                        <p:cTn id="15" dur="26">
                                          <p:stCondLst>
                                            <p:cond delay="1312"/>
                                          </p:stCondLst>
                                        </p:cTn>
                                        <p:tgtEl>
                                          <p:spTgt spid="45"/>
                                        </p:tgtEl>
                                      </p:cBhvr>
                                      <p:to x="100000" y="80000"/>
                                    </p:animScale>
                                    <p:animScale>
                                      <p:cBhvr>
                                        <p:cTn id="16" dur="166" decel="50000">
                                          <p:stCondLst>
                                            <p:cond delay="1338"/>
                                          </p:stCondLst>
                                        </p:cTn>
                                        <p:tgtEl>
                                          <p:spTgt spid="45"/>
                                        </p:tgtEl>
                                      </p:cBhvr>
                                      <p:to x="100000" y="100000"/>
                                    </p:animScale>
                                    <p:animScale>
                                      <p:cBhvr>
                                        <p:cTn id="17" dur="26">
                                          <p:stCondLst>
                                            <p:cond delay="1642"/>
                                          </p:stCondLst>
                                        </p:cTn>
                                        <p:tgtEl>
                                          <p:spTgt spid="45"/>
                                        </p:tgtEl>
                                      </p:cBhvr>
                                      <p:to x="100000" y="90000"/>
                                    </p:animScale>
                                    <p:animScale>
                                      <p:cBhvr>
                                        <p:cTn id="18" dur="166" decel="50000">
                                          <p:stCondLst>
                                            <p:cond delay="1668"/>
                                          </p:stCondLst>
                                        </p:cTn>
                                        <p:tgtEl>
                                          <p:spTgt spid="45"/>
                                        </p:tgtEl>
                                      </p:cBhvr>
                                      <p:to x="100000" y="100000"/>
                                    </p:animScale>
                                    <p:animScale>
                                      <p:cBhvr>
                                        <p:cTn id="19" dur="26">
                                          <p:stCondLst>
                                            <p:cond delay="1808"/>
                                          </p:stCondLst>
                                        </p:cTn>
                                        <p:tgtEl>
                                          <p:spTgt spid="45"/>
                                        </p:tgtEl>
                                      </p:cBhvr>
                                      <p:to x="100000" y="95000"/>
                                    </p:animScale>
                                    <p:animScale>
                                      <p:cBhvr>
                                        <p:cTn id="20" dur="166" decel="50000">
                                          <p:stCondLst>
                                            <p:cond delay="1834"/>
                                          </p:stCondLst>
                                        </p:cTn>
                                        <p:tgtEl>
                                          <p:spTgt spid="4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26" presetClass="entr" presetSubtype="0" fill="hold" grpId="0" nodeType="click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wipe(down)">
                                      <p:cBhvr>
                                        <p:cTn id="39" dur="580">
                                          <p:stCondLst>
                                            <p:cond delay="0"/>
                                          </p:stCondLst>
                                        </p:cTn>
                                        <p:tgtEl>
                                          <p:spTgt spid="59"/>
                                        </p:tgtEl>
                                      </p:cBhvr>
                                    </p:animEffect>
                                    <p:anim calcmode="lin" valueType="num">
                                      <p:cBhvr>
                                        <p:cTn id="40" dur="1822" tmFilter="0,0; 0.14,0.36; 0.43,0.73; 0.71,0.91; 1.0,1.0">
                                          <p:stCondLst>
                                            <p:cond delay="0"/>
                                          </p:stCondLst>
                                        </p:cTn>
                                        <p:tgtEl>
                                          <p:spTgt spid="59"/>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59"/>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59"/>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59"/>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59"/>
                                        </p:tgtEl>
                                        <p:attrNameLst>
                                          <p:attrName>ppt_y</p:attrName>
                                        </p:attrNameLst>
                                      </p:cBhvr>
                                      <p:tavLst>
                                        <p:tav tm="0" fmla="#ppt_y-sin(pi*$)/81">
                                          <p:val>
                                            <p:fltVal val="0"/>
                                          </p:val>
                                        </p:tav>
                                        <p:tav tm="100000">
                                          <p:val>
                                            <p:fltVal val="1"/>
                                          </p:val>
                                        </p:tav>
                                      </p:tavLst>
                                    </p:anim>
                                    <p:animScale>
                                      <p:cBhvr>
                                        <p:cTn id="45" dur="26">
                                          <p:stCondLst>
                                            <p:cond delay="650"/>
                                          </p:stCondLst>
                                        </p:cTn>
                                        <p:tgtEl>
                                          <p:spTgt spid="59"/>
                                        </p:tgtEl>
                                      </p:cBhvr>
                                      <p:to x="100000" y="60000"/>
                                    </p:animScale>
                                    <p:animScale>
                                      <p:cBhvr>
                                        <p:cTn id="46" dur="166" decel="50000">
                                          <p:stCondLst>
                                            <p:cond delay="676"/>
                                          </p:stCondLst>
                                        </p:cTn>
                                        <p:tgtEl>
                                          <p:spTgt spid="59"/>
                                        </p:tgtEl>
                                      </p:cBhvr>
                                      <p:to x="100000" y="100000"/>
                                    </p:animScale>
                                    <p:animScale>
                                      <p:cBhvr>
                                        <p:cTn id="47" dur="26">
                                          <p:stCondLst>
                                            <p:cond delay="1312"/>
                                          </p:stCondLst>
                                        </p:cTn>
                                        <p:tgtEl>
                                          <p:spTgt spid="59"/>
                                        </p:tgtEl>
                                      </p:cBhvr>
                                      <p:to x="100000" y="80000"/>
                                    </p:animScale>
                                    <p:animScale>
                                      <p:cBhvr>
                                        <p:cTn id="48" dur="166" decel="50000">
                                          <p:stCondLst>
                                            <p:cond delay="1338"/>
                                          </p:stCondLst>
                                        </p:cTn>
                                        <p:tgtEl>
                                          <p:spTgt spid="59"/>
                                        </p:tgtEl>
                                      </p:cBhvr>
                                      <p:to x="100000" y="100000"/>
                                    </p:animScale>
                                    <p:animScale>
                                      <p:cBhvr>
                                        <p:cTn id="49" dur="26">
                                          <p:stCondLst>
                                            <p:cond delay="1642"/>
                                          </p:stCondLst>
                                        </p:cTn>
                                        <p:tgtEl>
                                          <p:spTgt spid="59"/>
                                        </p:tgtEl>
                                      </p:cBhvr>
                                      <p:to x="100000" y="90000"/>
                                    </p:animScale>
                                    <p:animScale>
                                      <p:cBhvr>
                                        <p:cTn id="50" dur="166" decel="50000">
                                          <p:stCondLst>
                                            <p:cond delay="1668"/>
                                          </p:stCondLst>
                                        </p:cTn>
                                        <p:tgtEl>
                                          <p:spTgt spid="59"/>
                                        </p:tgtEl>
                                      </p:cBhvr>
                                      <p:to x="100000" y="100000"/>
                                    </p:animScale>
                                    <p:animScale>
                                      <p:cBhvr>
                                        <p:cTn id="51" dur="26">
                                          <p:stCondLst>
                                            <p:cond delay="1808"/>
                                          </p:stCondLst>
                                        </p:cTn>
                                        <p:tgtEl>
                                          <p:spTgt spid="59"/>
                                        </p:tgtEl>
                                      </p:cBhvr>
                                      <p:to x="100000" y="95000"/>
                                    </p:animScale>
                                    <p:animScale>
                                      <p:cBhvr>
                                        <p:cTn id="52" dur="166" decel="50000">
                                          <p:stCondLst>
                                            <p:cond delay="1834"/>
                                          </p:stCondLst>
                                        </p:cTn>
                                        <p:tgtEl>
                                          <p:spTgt spid="59"/>
                                        </p:tgtEl>
                                      </p:cBhvr>
                                      <p:to x="100000" y="100000"/>
                                    </p:animScale>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16"/>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27"/>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20"/>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73"/>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9" grpId="0"/>
      <p:bldP spid="53" grpId="0" animBg="1"/>
      <p:bldP spid="59" grpId="0" animBg="1"/>
      <p:bldP spid="73" grpId="0" animBg="1"/>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9291" y="-171400"/>
            <a:ext cx="8041440" cy="1442674"/>
          </a:xfrm>
        </p:spPr>
        <p:txBody>
          <a:bodyPr>
            <a:normAutofit/>
          </a:bodyPr>
          <a:lstStyle/>
          <a:p>
            <a:r>
              <a:rPr lang="en-US" dirty="0"/>
              <a:t>Decision </a:t>
            </a:r>
            <a:r>
              <a:rPr lang="en-US" dirty="0" smtClean="0"/>
              <a:t>tree</a:t>
            </a:r>
            <a:endParaRPr lang="he-IL" dirty="0"/>
          </a:p>
        </p:txBody>
      </p:sp>
      <p:sp>
        <p:nvSpPr>
          <p:cNvPr id="3" name="Content Placeholder 2"/>
          <p:cNvSpPr>
            <a:spLocks noGrp="1"/>
          </p:cNvSpPr>
          <p:nvPr>
            <p:ph idx="1"/>
          </p:nvPr>
        </p:nvSpPr>
        <p:spPr>
          <a:xfrm>
            <a:off x="1043608" y="1124744"/>
            <a:ext cx="7467600" cy="3951337"/>
          </a:xfrm>
        </p:spPr>
        <p:txBody>
          <a:bodyPr>
            <a:normAutofit/>
          </a:bodyPr>
          <a:lstStyle/>
          <a:p>
            <a:pPr lvl="1" algn="l" rtl="0"/>
            <a:r>
              <a:rPr lang="en-US" sz="2000" dirty="0" smtClean="0"/>
              <a:t>A </a:t>
            </a:r>
            <a:r>
              <a:rPr lang="en-US" sz="2000" dirty="0"/>
              <a:t>flow-chart-like tree structure</a:t>
            </a:r>
          </a:p>
          <a:p>
            <a:pPr lvl="1" algn="l" rtl="0"/>
            <a:r>
              <a:rPr lang="en-US" sz="2000" dirty="0"/>
              <a:t>Internal node denotes a test on an attribute</a:t>
            </a:r>
          </a:p>
          <a:p>
            <a:pPr lvl="1" algn="l" rtl="0"/>
            <a:r>
              <a:rPr lang="en-US" sz="2000" dirty="0"/>
              <a:t>Branch represents an outcome of the test</a:t>
            </a:r>
          </a:p>
          <a:p>
            <a:pPr lvl="1" algn="l" rtl="0"/>
            <a:r>
              <a:rPr lang="en-US" sz="2000" dirty="0"/>
              <a:t>Leaf nodes represent class labels or class distribution</a:t>
            </a:r>
          </a:p>
          <a:p>
            <a:pPr algn="l" rtl="0"/>
            <a:endParaRPr lang="he-IL" sz="2800"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2852936"/>
            <a:ext cx="6552727" cy="36844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827818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0002" name="Rectangle 2"/>
          <p:cNvSpPr>
            <a:spLocks noGrp="1" noChangeArrowheads="1"/>
          </p:cNvSpPr>
          <p:nvPr>
            <p:ph type="title"/>
          </p:nvPr>
        </p:nvSpPr>
        <p:spPr>
          <a:xfrm>
            <a:off x="152400" y="304800"/>
            <a:ext cx="7947992" cy="685800"/>
          </a:xfrm>
        </p:spPr>
        <p:txBody>
          <a:bodyPr>
            <a:normAutofit fontScale="90000"/>
          </a:bodyPr>
          <a:lstStyle/>
          <a:p>
            <a:r>
              <a:rPr lang="en-US" dirty="0" smtClean="0"/>
              <a:t>Top Down Induction of Decision Trees</a:t>
            </a:r>
            <a:endParaRPr lang="en-US" dirty="0"/>
          </a:p>
        </p:txBody>
      </p:sp>
      <p:sp>
        <p:nvSpPr>
          <p:cNvPr id="640013" name="Line 13"/>
          <p:cNvSpPr>
            <a:spLocks noChangeShapeType="1"/>
          </p:cNvSpPr>
          <p:nvPr/>
        </p:nvSpPr>
        <p:spPr bwMode="auto">
          <a:xfrm>
            <a:off x="767284" y="1561728"/>
            <a:ext cx="0" cy="3505200"/>
          </a:xfrm>
          <a:prstGeom prst="line">
            <a:avLst/>
          </a:prstGeom>
          <a:noFill/>
          <a:ln w="381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he-IL"/>
          </a:p>
        </p:txBody>
      </p:sp>
      <p:sp>
        <p:nvSpPr>
          <p:cNvPr id="640014" name="Line 14"/>
          <p:cNvSpPr>
            <a:spLocks noChangeShapeType="1"/>
          </p:cNvSpPr>
          <p:nvPr/>
        </p:nvSpPr>
        <p:spPr bwMode="auto">
          <a:xfrm flipV="1">
            <a:off x="614884" y="4914528"/>
            <a:ext cx="3657600" cy="0"/>
          </a:xfrm>
          <a:prstGeom prst="line">
            <a:avLst/>
          </a:prstGeom>
          <a:noFill/>
          <a:ln w="381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he-IL"/>
          </a:p>
        </p:txBody>
      </p:sp>
      <p:sp>
        <p:nvSpPr>
          <p:cNvPr id="640015" name="Oval 15"/>
          <p:cNvSpPr>
            <a:spLocks noChangeAspect="1" noChangeArrowheads="1"/>
          </p:cNvSpPr>
          <p:nvPr/>
        </p:nvSpPr>
        <p:spPr bwMode="auto">
          <a:xfrm>
            <a:off x="1431090" y="2270201"/>
            <a:ext cx="90488" cy="7143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17" name="Oval 17"/>
          <p:cNvSpPr>
            <a:spLocks noChangeAspect="1" noChangeArrowheads="1"/>
          </p:cNvSpPr>
          <p:nvPr/>
        </p:nvSpPr>
        <p:spPr bwMode="auto">
          <a:xfrm>
            <a:off x="3324415" y="3325329"/>
            <a:ext cx="90488"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18" name="Oval 18"/>
          <p:cNvSpPr>
            <a:spLocks noChangeAspect="1" noChangeArrowheads="1"/>
          </p:cNvSpPr>
          <p:nvPr/>
        </p:nvSpPr>
        <p:spPr bwMode="auto">
          <a:xfrm>
            <a:off x="2580208" y="4166807"/>
            <a:ext cx="90488" cy="7143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19" name="Oval 19"/>
          <p:cNvSpPr>
            <a:spLocks noChangeAspect="1" noChangeArrowheads="1"/>
          </p:cNvSpPr>
          <p:nvPr/>
        </p:nvSpPr>
        <p:spPr bwMode="auto">
          <a:xfrm>
            <a:off x="3473512" y="2488590"/>
            <a:ext cx="90488" cy="76200"/>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640020" name="Oval 20"/>
          <p:cNvSpPr>
            <a:spLocks noChangeAspect="1" noChangeArrowheads="1"/>
          </p:cNvSpPr>
          <p:nvPr/>
        </p:nvSpPr>
        <p:spPr bwMode="auto">
          <a:xfrm>
            <a:off x="2811537" y="3681191"/>
            <a:ext cx="80963"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21" name="Oval 21"/>
          <p:cNvSpPr>
            <a:spLocks noChangeAspect="1" noChangeArrowheads="1"/>
          </p:cNvSpPr>
          <p:nvPr/>
        </p:nvSpPr>
        <p:spPr bwMode="auto">
          <a:xfrm>
            <a:off x="3111562" y="2948965"/>
            <a:ext cx="90488" cy="88107"/>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640022" name="Oval 22"/>
          <p:cNvSpPr>
            <a:spLocks noChangeAspect="1" noChangeArrowheads="1"/>
          </p:cNvSpPr>
          <p:nvPr/>
        </p:nvSpPr>
        <p:spPr bwMode="auto">
          <a:xfrm>
            <a:off x="3281883" y="4078959"/>
            <a:ext cx="90488" cy="76200"/>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3" name="Oval 23"/>
          <p:cNvSpPr>
            <a:spLocks noChangeAspect="1" noChangeArrowheads="1"/>
          </p:cNvSpPr>
          <p:nvPr/>
        </p:nvSpPr>
        <p:spPr bwMode="auto">
          <a:xfrm rot="-1118274">
            <a:off x="2545035" y="1652715"/>
            <a:ext cx="80963" cy="7143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4" name="Oval 24"/>
          <p:cNvSpPr>
            <a:spLocks noChangeAspect="1" noChangeArrowheads="1"/>
          </p:cNvSpPr>
          <p:nvPr/>
        </p:nvSpPr>
        <p:spPr bwMode="auto">
          <a:xfrm rot="-1118274">
            <a:off x="4183676" y="3187648"/>
            <a:ext cx="90488" cy="76200"/>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5" name="Oval 25"/>
          <p:cNvSpPr>
            <a:spLocks noChangeAspect="1" noChangeArrowheads="1"/>
          </p:cNvSpPr>
          <p:nvPr/>
        </p:nvSpPr>
        <p:spPr bwMode="auto">
          <a:xfrm rot="-1118274">
            <a:off x="3475651" y="4503686"/>
            <a:ext cx="90488" cy="76200"/>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6" name="Oval 26"/>
          <p:cNvSpPr>
            <a:spLocks noChangeAspect="1" noChangeArrowheads="1"/>
          </p:cNvSpPr>
          <p:nvPr/>
        </p:nvSpPr>
        <p:spPr bwMode="auto">
          <a:xfrm rot="-1118274">
            <a:off x="3191030" y="2486279"/>
            <a:ext cx="90488" cy="76200"/>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640027" name="Oval 27"/>
          <p:cNvSpPr>
            <a:spLocks noChangeAspect="1" noChangeArrowheads="1"/>
          </p:cNvSpPr>
          <p:nvPr/>
        </p:nvSpPr>
        <p:spPr bwMode="auto">
          <a:xfrm rot="-1118274">
            <a:off x="2891451" y="4110522"/>
            <a:ext cx="90488" cy="76200"/>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8" name="Oval 28"/>
          <p:cNvSpPr>
            <a:spLocks noChangeAspect="1" noChangeArrowheads="1"/>
          </p:cNvSpPr>
          <p:nvPr/>
        </p:nvSpPr>
        <p:spPr bwMode="auto">
          <a:xfrm rot="-1118274">
            <a:off x="4046897" y="4454514"/>
            <a:ext cx="90488" cy="7143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9" name="Oval 29"/>
          <p:cNvSpPr>
            <a:spLocks noChangeAspect="1" noChangeArrowheads="1"/>
          </p:cNvSpPr>
          <p:nvPr/>
        </p:nvSpPr>
        <p:spPr bwMode="auto">
          <a:xfrm rot="-1118274">
            <a:off x="2322334" y="2940418"/>
            <a:ext cx="90488"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30" name="Oval 30"/>
          <p:cNvSpPr>
            <a:spLocks noChangeAspect="1" noChangeArrowheads="1"/>
          </p:cNvSpPr>
          <p:nvPr/>
        </p:nvSpPr>
        <p:spPr bwMode="auto">
          <a:xfrm rot="5895381">
            <a:off x="2959749" y="3545783"/>
            <a:ext cx="71438"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31" name="Oval 31"/>
          <p:cNvSpPr>
            <a:spLocks noChangeAspect="1" noChangeArrowheads="1"/>
          </p:cNvSpPr>
          <p:nvPr/>
        </p:nvSpPr>
        <p:spPr bwMode="auto">
          <a:xfrm rot="5895381">
            <a:off x="1389418" y="1595452"/>
            <a:ext cx="83345"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32" name="Oval 32"/>
          <p:cNvSpPr>
            <a:spLocks noChangeAspect="1" noChangeArrowheads="1"/>
          </p:cNvSpPr>
          <p:nvPr/>
        </p:nvSpPr>
        <p:spPr bwMode="auto">
          <a:xfrm rot="5895381">
            <a:off x="2145847" y="2253247"/>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33" name="Oval 33"/>
          <p:cNvSpPr>
            <a:spLocks noChangeAspect="1" noChangeArrowheads="1"/>
          </p:cNvSpPr>
          <p:nvPr/>
        </p:nvSpPr>
        <p:spPr bwMode="auto">
          <a:xfrm rot="5895381">
            <a:off x="3556786" y="3200835"/>
            <a:ext cx="71438"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34" name="Oval 34"/>
          <p:cNvSpPr>
            <a:spLocks noChangeAspect="1" noChangeArrowheads="1"/>
          </p:cNvSpPr>
          <p:nvPr/>
        </p:nvSpPr>
        <p:spPr bwMode="auto">
          <a:xfrm rot="5895381">
            <a:off x="3449398" y="4105612"/>
            <a:ext cx="88106"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35" name="Oval 35"/>
          <p:cNvSpPr>
            <a:spLocks noChangeAspect="1" noChangeArrowheads="1"/>
          </p:cNvSpPr>
          <p:nvPr/>
        </p:nvSpPr>
        <p:spPr bwMode="auto">
          <a:xfrm rot="5895381">
            <a:off x="3147338" y="1735899"/>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36" name="Oval 36"/>
          <p:cNvSpPr>
            <a:spLocks noChangeAspect="1" noChangeArrowheads="1"/>
          </p:cNvSpPr>
          <p:nvPr/>
        </p:nvSpPr>
        <p:spPr bwMode="auto">
          <a:xfrm rot="5895381">
            <a:off x="4035725" y="3743563"/>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dirty="0"/>
          </a:p>
        </p:txBody>
      </p:sp>
      <p:sp>
        <p:nvSpPr>
          <p:cNvPr id="640037" name="Oval 37"/>
          <p:cNvSpPr>
            <a:spLocks noChangeAspect="1" noChangeArrowheads="1"/>
          </p:cNvSpPr>
          <p:nvPr/>
        </p:nvSpPr>
        <p:spPr bwMode="auto">
          <a:xfrm rot="5895381">
            <a:off x="3122710" y="2165625"/>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640038" name="Oval 38"/>
          <p:cNvSpPr>
            <a:spLocks noChangeAspect="1" noChangeArrowheads="1"/>
          </p:cNvSpPr>
          <p:nvPr/>
        </p:nvSpPr>
        <p:spPr bwMode="auto">
          <a:xfrm rot="5895381">
            <a:off x="3410488" y="3801209"/>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39" name="Oval 39"/>
          <p:cNvSpPr>
            <a:spLocks noChangeAspect="1" noChangeArrowheads="1"/>
          </p:cNvSpPr>
          <p:nvPr/>
        </p:nvSpPr>
        <p:spPr bwMode="auto">
          <a:xfrm rot="5895381">
            <a:off x="3263643" y="4682103"/>
            <a:ext cx="88106"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0" name="Oval 40"/>
          <p:cNvSpPr>
            <a:spLocks noChangeAspect="1" noChangeArrowheads="1"/>
          </p:cNvSpPr>
          <p:nvPr/>
        </p:nvSpPr>
        <p:spPr bwMode="auto">
          <a:xfrm rot="4777107">
            <a:off x="2755523" y="3154910"/>
            <a:ext cx="88106"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41" name="Oval 41"/>
          <p:cNvSpPr>
            <a:spLocks noChangeAspect="1" noChangeArrowheads="1"/>
          </p:cNvSpPr>
          <p:nvPr/>
        </p:nvSpPr>
        <p:spPr bwMode="auto">
          <a:xfrm rot="4777107">
            <a:off x="2546277" y="4551866"/>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2" name="Oval 42"/>
          <p:cNvSpPr>
            <a:spLocks noChangeAspect="1" noChangeArrowheads="1"/>
          </p:cNvSpPr>
          <p:nvPr/>
        </p:nvSpPr>
        <p:spPr bwMode="auto">
          <a:xfrm rot="4777107">
            <a:off x="2049687" y="1558740"/>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3" name="Oval 43"/>
          <p:cNvSpPr>
            <a:spLocks noChangeAspect="1" noChangeArrowheads="1"/>
          </p:cNvSpPr>
          <p:nvPr/>
        </p:nvSpPr>
        <p:spPr bwMode="auto">
          <a:xfrm rot="4777107">
            <a:off x="2371282" y="3373142"/>
            <a:ext cx="88107"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44" name="Oval 44"/>
          <p:cNvSpPr>
            <a:spLocks noChangeAspect="1" noChangeArrowheads="1"/>
          </p:cNvSpPr>
          <p:nvPr/>
        </p:nvSpPr>
        <p:spPr bwMode="auto">
          <a:xfrm rot="4777107">
            <a:off x="3753041" y="2602732"/>
            <a:ext cx="76200" cy="80963"/>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640045" name="Oval 45"/>
          <p:cNvSpPr>
            <a:spLocks noChangeAspect="1" noChangeArrowheads="1"/>
          </p:cNvSpPr>
          <p:nvPr/>
        </p:nvSpPr>
        <p:spPr bwMode="auto">
          <a:xfrm rot="4777107">
            <a:off x="1716751" y="1882558"/>
            <a:ext cx="76200"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7" name="Oval 47"/>
          <p:cNvSpPr>
            <a:spLocks noChangeAspect="1" noChangeArrowheads="1"/>
          </p:cNvSpPr>
          <p:nvPr/>
        </p:nvSpPr>
        <p:spPr bwMode="auto">
          <a:xfrm rot="4777107">
            <a:off x="1347048" y="2833445"/>
            <a:ext cx="83345"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8" name="Oval 48"/>
          <p:cNvSpPr>
            <a:spLocks noChangeAspect="1" noChangeArrowheads="1"/>
          </p:cNvSpPr>
          <p:nvPr/>
        </p:nvSpPr>
        <p:spPr bwMode="auto">
          <a:xfrm rot="4777107">
            <a:off x="3455076" y="4720437"/>
            <a:ext cx="76200"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51" name="Text Box 51"/>
          <p:cNvSpPr txBox="1">
            <a:spLocks noChangeArrowheads="1"/>
          </p:cNvSpPr>
          <p:nvPr/>
        </p:nvSpPr>
        <p:spPr bwMode="auto">
          <a:xfrm>
            <a:off x="6248400" y="3200400"/>
            <a:ext cx="2438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he-IL"/>
          </a:p>
        </p:txBody>
      </p:sp>
      <p:sp>
        <p:nvSpPr>
          <p:cNvPr id="40" name="Oval 32"/>
          <p:cNvSpPr>
            <a:spLocks noChangeAspect="1" noChangeArrowheads="1"/>
          </p:cNvSpPr>
          <p:nvPr/>
        </p:nvSpPr>
        <p:spPr bwMode="auto">
          <a:xfrm rot="5895381">
            <a:off x="1654748" y="1625402"/>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41" name="Oval 37"/>
          <p:cNvSpPr>
            <a:spLocks noChangeAspect="1" noChangeArrowheads="1"/>
          </p:cNvSpPr>
          <p:nvPr/>
        </p:nvSpPr>
        <p:spPr bwMode="auto">
          <a:xfrm rot="5895381">
            <a:off x="3094908" y="4350022"/>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43" name="TextBox 42"/>
          <p:cNvSpPr txBox="1"/>
          <p:nvPr/>
        </p:nvSpPr>
        <p:spPr>
          <a:xfrm>
            <a:off x="1140397" y="5066020"/>
            <a:ext cx="2616199" cy="523220"/>
          </a:xfrm>
          <a:prstGeom prst="rect">
            <a:avLst/>
          </a:prstGeom>
          <a:noFill/>
        </p:spPr>
        <p:txBody>
          <a:bodyPr wrap="square" rtlCol="1">
            <a:spAutoFit/>
          </a:bodyPr>
          <a:lstStyle/>
          <a:p>
            <a:r>
              <a:rPr lang="en-US" sz="2800" dirty="0" smtClean="0"/>
              <a:t>New Recipients</a:t>
            </a:r>
            <a:endParaRPr lang="he-IL" sz="2800" dirty="0"/>
          </a:p>
        </p:txBody>
      </p:sp>
      <p:sp>
        <p:nvSpPr>
          <p:cNvPr id="44" name="TextBox 43"/>
          <p:cNvSpPr txBox="1"/>
          <p:nvPr/>
        </p:nvSpPr>
        <p:spPr>
          <a:xfrm rot="16200000">
            <a:off x="-829066" y="3307834"/>
            <a:ext cx="2616199" cy="523220"/>
          </a:xfrm>
          <a:prstGeom prst="rect">
            <a:avLst/>
          </a:prstGeom>
          <a:noFill/>
        </p:spPr>
        <p:txBody>
          <a:bodyPr wrap="square" rtlCol="1">
            <a:spAutoFit/>
          </a:bodyPr>
          <a:lstStyle/>
          <a:p>
            <a:r>
              <a:rPr lang="en-US" sz="2800" dirty="0" smtClean="0"/>
              <a:t>Email Length</a:t>
            </a:r>
            <a:endParaRPr lang="he-IL" sz="2800" dirty="0"/>
          </a:p>
        </p:txBody>
      </p:sp>
      <p:sp>
        <p:nvSpPr>
          <p:cNvPr id="49" name="Oval 7"/>
          <p:cNvSpPr>
            <a:spLocks noChangeArrowheads="1"/>
          </p:cNvSpPr>
          <p:nvPr/>
        </p:nvSpPr>
        <p:spPr bwMode="auto">
          <a:xfrm>
            <a:off x="6826126" y="981894"/>
            <a:ext cx="1223962" cy="1150937"/>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50" name="Line 8"/>
          <p:cNvSpPr>
            <a:spLocks noChangeShapeType="1"/>
          </p:cNvSpPr>
          <p:nvPr/>
        </p:nvSpPr>
        <p:spPr bwMode="auto">
          <a:xfrm flipH="1">
            <a:off x="6444208" y="2132831"/>
            <a:ext cx="958180" cy="6477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he-IL"/>
          </a:p>
        </p:txBody>
      </p:sp>
      <p:sp>
        <p:nvSpPr>
          <p:cNvPr id="51" name="Line 9"/>
          <p:cNvSpPr>
            <a:spLocks noChangeShapeType="1"/>
          </p:cNvSpPr>
          <p:nvPr/>
        </p:nvSpPr>
        <p:spPr bwMode="auto">
          <a:xfrm>
            <a:off x="7402388" y="2132831"/>
            <a:ext cx="647700" cy="64928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he-IL"/>
          </a:p>
        </p:txBody>
      </p:sp>
      <p:sp>
        <p:nvSpPr>
          <p:cNvPr id="52" name="Text Box 33"/>
          <p:cNvSpPr txBox="1">
            <a:spLocks noChangeArrowheads="1"/>
          </p:cNvSpPr>
          <p:nvPr/>
        </p:nvSpPr>
        <p:spPr bwMode="auto">
          <a:xfrm>
            <a:off x="6761038" y="1334319"/>
            <a:ext cx="13668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2000" dirty="0" smtClean="0"/>
              <a:t>Email Len</a:t>
            </a:r>
            <a:endParaRPr lang="en-US" sz="2000" dirty="0"/>
          </a:p>
        </p:txBody>
      </p:sp>
      <p:sp>
        <p:nvSpPr>
          <p:cNvPr id="53" name="Text Box 35"/>
          <p:cNvSpPr txBox="1">
            <a:spLocks noChangeArrowheads="1"/>
          </p:cNvSpPr>
          <p:nvPr/>
        </p:nvSpPr>
        <p:spPr bwMode="auto">
          <a:xfrm>
            <a:off x="6012160" y="2126097"/>
            <a:ext cx="136683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2000" dirty="0" smtClean="0"/>
              <a:t>&lt;1.8</a:t>
            </a:r>
            <a:endParaRPr lang="en-US" sz="2000" dirty="0"/>
          </a:p>
        </p:txBody>
      </p:sp>
      <p:sp>
        <p:nvSpPr>
          <p:cNvPr id="54" name="Text Box 36"/>
          <p:cNvSpPr txBox="1">
            <a:spLocks noChangeArrowheads="1"/>
          </p:cNvSpPr>
          <p:nvPr/>
        </p:nvSpPr>
        <p:spPr bwMode="auto">
          <a:xfrm>
            <a:off x="7308304" y="2168029"/>
            <a:ext cx="13668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2000" dirty="0" smtClean="0"/>
              <a:t>≥1.8</a:t>
            </a:r>
            <a:endParaRPr lang="en-US" sz="2000" dirty="0"/>
          </a:p>
        </p:txBody>
      </p:sp>
      <p:sp>
        <p:nvSpPr>
          <p:cNvPr id="56" name="Text Box 58"/>
          <p:cNvSpPr txBox="1">
            <a:spLocks noChangeArrowheads="1"/>
          </p:cNvSpPr>
          <p:nvPr/>
        </p:nvSpPr>
        <p:spPr bwMode="auto">
          <a:xfrm>
            <a:off x="8243763" y="2996431"/>
            <a:ext cx="26654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endParaRPr lang="he-IL" sz="2000"/>
          </a:p>
        </p:txBody>
      </p:sp>
      <p:sp>
        <p:nvSpPr>
          <p:cNvPr id="57" name="Rectangle 59"/>
          <p:cNvSpPr>
            <a:spLocks noChangeArrowheads="1"/>
          </p:cNvSpPr>
          <p:nvPr/>
        </p:nvSpPr>
        <p:spPr bwMode="auto">
          <a:xfrm>
            <a:off x="7308304" y="2851969"/>
            <a:ext cx="1465263" cy="400110"/>
          </a:xfrm>
          <a:prstGeom prst="rect">
            <a:avLst/>
          </a:prstGeom>
          <a:solidFill>
            <a:schemeClr val="accent1"/>
          </a:solidFill>
          <a:ln w="9525">
            <a:solidFill>
              <a:schemeClr val="tx1"/>
            </a:solidFill>
            <a:miter lim="800000"/>
            <a:headEnd/>
            <a:tailEnd/>
          </a:ln>
          <a:effectLst/>
          <a:extLst/>
        </p:spPr>
        <p:txBody>
          <a:bodyPr>
            <a:spAutoFit/>
          </a:bodyPr>
          <a:lstStyle/>
          <a:p>
            <a:pPr algn="ctr">
              <a:spcBef>
                <a:spcPct val="50000"/>
              </a:spcBef>
            </a:pPr>
            <a:r>
              <a:rPr lang="en-US" sz="2000" dirty="0" smtClean="0"/>
              <a:t>Ham</a:t>
            </a:r>
            <a:endParaRPr lang="en-US" sz="2000" dirty="0"/>
          </a:p>
        </p:txBody>
      </p:sp>
      <p:sp>
        <p:nvSpPr>
          <p:cNvPr id="58" name="Rectangle 59"/>
          <p:cNvSpPr>
            <a:spLocks noChangeArrowheads="1"/>
          </p:cNvSpPr>
          <p:nvPr/>
        </p:nvSpPr>
        <p:spPr bwMode="auto">
          <a:xfrm>
            <a:off x="5724128" y="2861816"/>
            <a:ext cx="1465263" cy="400110"/>
          </a:xfrm>
          <a:prstGeom prst="rect">
            <a:avLst/>
          </a:prstGeom>
          <a:solidFill>
            <a:srgbClr val="FF0000"/>
          </a:solidFill>
          <a:ln w="9525">
            <a:solidFill>
              <a:schemeClr val="tx1"/>
            </a:solidFill>
            <a:miter lim="800000"/>
            <a:headEnd/>
            <a:tailEnd/>
          </a:ln>
          <a:effectLst/>
          <a:extLst/>
        </p:spPr>
        <p:txBody>
          <a:bodyPr>
            <a:spAutoFit/>
          </a:bodyPr>
          <a:lstStyle/>
          <a:p>
            <a:pPr algn="ctr">
              <a:spcBef>
                <a:spcPct val="50000"/>
              </a:spcBef>
            </a:pPr>
            <a:r>
              <a:rPr lang="en-US" sz="2000" dirty="0" smtClean="0"/>
              <a:t>Spam</a:t>
            </a:r>
            <a:endParaRPr lang="en-US" sz="2000" dirty="0"/>
          </a:p>
        </p:txBody>
      </p:sp>
      <p:cxnSp>
        <p:nvCxnSpPr>
          <p:cNvPr id="3" name="Straight Connector 2"/>
          <p:cNvCxnSpPr/>
          <p:nvPr/>
        </p:nvCxnSpPr>
        <p:spPr>
          <a:xfrm>
            <a:off x="839292" y="3744328"/>
            <a:ext cx="3660700" cy="0"/>
          </a:xfrm>
          <a:prstGeom prst="line">
            <a:avLst/>
          </a:prstGeom>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5868144" y="3413623"/>
            <a:ext cx="1224136" cy="369332"/>
          </a:xfrm>
          <a:prstGeom prst="rect">
            <a:avLst/>
          </a:prstGeom>
          <a:noFill/>
        </p:spPr>
        <p:txBody>
          <a:bodyPr wrap="square" rtlCol="1">
            <a:spAutoFit/>
          </a:bodyPr>
          <a:lstStyle/>
          <a:p>
            <a:pPr algn="ctr"/>
            <a:r>
              <a:rPr lang="en-US" dirty="0" smtClean="0"/>
              <a:t>1 Error</a:t>
            </a:r>
            <a:endParaRPr lang="he-IL" dirty="0"/>
          </a:p>
        </p:txBody>
      </p:sp>
      <p:sp>
        <p:nvSpPr>
          <p:cNvPr id="60" name="TextBox 59"/>
          <p:cNvSpPr txBox="1"/>
          <p:nvPr/>
        </p:nvSpPr>
        <p:spPr>
          <a:xfrm>
            <a:off x="7380312" y="3419708"/>
            <a:ext cx="1224136" cy="369332"/>
          </a:xfrm>
          <a:prstGeom prst="rect">
            <a:avLst/>
          </a:prstGeom>
          <a:noFill/>
        </p:spPr>
        <p:txBody>
          <a:bodyPr wrap="square" rtlCol="1">
            <a:spAutoFit/>
          </a:bodyPr>
          <a:lstStyle/>
          <a:p>
            <a:pPr algn="ctr"/>
            <a:r>
              <a:rPr lang="en-US" dirty="0" smtClean="0"/>
              <a:t>8 Errors</a:t>
            </a:r>
            <a:endParaRPr lang="he-IL" dirty="0"/>
          </a:p>
        </p:txBody>
      </p:sp>
      <p:sp>
        <p:nvSpPr>
          <p:cNvPr id="2" name="TextBox 1"/>
          <p:cNvSpPr txBox="1"/>
          <p:nvPr/>
        </p:nvSpPr>
        <p:spPr>
          <a:xfrm>
            <a:off x="3629017" y="5478323"/>
            <a:ext cx="5551495" cy="830997"/>
          </a:xfrm>
          <a:prstGeom prst="rect">
            <a:avLst/>
          </a:prstGeom>
          <a:noFill/>
        </p:spPr>
        <p:txBody>
          <a:bodyPr wrap="square" rtlCol="1">
            <a:spAutoFit/>
          </a:bodyPr>
          <a:lstStyle/>
          <a:p>
            <a:pPr algn="ctr" rtl="0"/>
            <a:r>
              <a:rPr lang="en-US" sz="2400" dirty="0" smtClean="0"/>
              <a:t>A single level decision tree is also known as Decision Stump</a:t>
            </a:r>
            <a:endParaRPr lang="he-IL" sz="2400" dirty="0"/>
          </a:p>
        </p:txBody>
      </p:sp>
    </p:spTree>
    <p:extLst>
      <p:ext uri="{BB962C8B-B14F-4D97-AF65-F5344CB8AC3E}">
        <p14:creationId xmlns:p14="http://schemas.microsoft.com/office/powerpoint/2010/main" val="2780561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0002" name="Rectangle 2"/>
          <p:cNvSpPr>
            <a:spLocks noGrp="1" noChangeArrowheads="1"/>
          </p:cNvSpPr>
          <p:nvPr>
            <p:ph type="title"/>
          </p:nvPr>
        </p:nvSpPr>
        <p:spPr>
          <a:xfrm>
            <a:off x="152400" y="304800"/>
            <a:ext cx="7947992" cy="685800"/>
          </a:xfrm>
        </p:spPr>
        <p:txBody>
          <a:bodyPr>
            <a:normAutofit fontScale="90000"/>
          </a:bodyPr>
          <a:lstStyle/>
          <a:p>
            <a:r>
              <a:rPr lang="en-US" dirty="0" smtClean="0"/>
              <a:t>Top Down Induction of Decision Trees</a:t>
            </a:r>
            <a:endParaRPr lang="en-US" dirty="0"/>
          </a:p>
        </p:txBody>
      </p:sp>
      <p:sp>
        <p:nvSpPr>
          <p:cNvPr id="640013" name="Line 13"/>
          <p:cNvSpPr>
            <a:spLocks noChangeShapeType="1"/>
          </p:cNvSpPr>
          <p:nvPr/>
        </p:nvSpPr>
        <p:spPr bwMode="auto">
          <a:xfrm>
            <a:off x="767284" y="1561728"/>
            <a:ext cx="0" cy="3505200"/>
          </a:xfrm>
          <a:prstGeom prst="line">
            <a:avLst/>
          </a:prstGeom>
          <a:noFill/>
          <a:ln w="381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he-IL"/>
          </a:p>
        </p:txBody>
      </p:sp>
      <p:sp>
        <p:nvSpPr>
          <p:cNvPr id="640014" name="Line 14"/>
          <p:cNvSpPr>
            <a:spLocks noChangeShapeType="1"/>
          </p:cNvSpPr>
          <p:nvPr/>
        </p:nvSpPr>
        <p:spPr bwMode="auto">
          <a:xfrm flipV="1">
            <a:off x="614884" y="4914528"/>
            <a:ext cx="3657600" cy="0"/>
          </a:xfrm>
          <a:prstGeom prst="line">
            <a:avLst/>
          </a:prstGeom>
          <a:noFill/>
          <a:ln w="381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he-IL"/>
          </a:p>
        </p:txBody>
      </p:sp>
      <p:sp>
        <p:nvSpPr>
          <p:cNvPr id="640015" name="Oval 15"/>
          <p:cNvSpPr>
            <a:spLocks noChangeAspect="1" noChangeArrowheads="1"/>
          </p:cNvSpPr>
          <p:nvPr/>
        </p:nvSpPr>
        <p:spPr bwMode="auto">
          <a:xfrm>
            <a:off x="1431090" y="2270201"/>
            <a:ext cx="90488" cy="7143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17" name="Oval 17"/>
          <p:cNvSpPr>
            <a:spLocks noChangeAspect="1" noChangeArrowheads="1"/>
          </p:cNvSpPr>
          <p:nvPr/>
        </p:nvSpPr>
        <p:spPr bwMode="auto">
          <a:xfrm>
            <a:off x="3324415" y="3325329"/>
            <a:ext cx="90488"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18" name="Oval 18"/>
          <p:cNvSpPr>
            <a:spLocks noChangeAspect="1" noChangeArrowheads="1"/>
          </p:cNvSpPr>
          <p:nvPr/>
        </p:nvSpPr>
        <p:spPr bwMode="auto">
          <a:xfrm>
            <a:off x="2580208" y="4166807"/>
            <a:ext cx="90488" cy="7143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19" name="Oval 19"/>
          <p:cNvSpPr>
            <a:spLocks noChangeAspect="1" noChangeArrowheads="1"/>
          </p:cNvSpPr>
          <p:nvPr/>
        </p:nvSpPr>
        <p:spPr bwMode="auto">
          <a:xfrm>
            <a:off x="3473512" y="2488590"/>
            <a:ext cx="90488" cy="76200"/>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640020" name="Oval 20"/>
          <p:cNvSpPr>
            <a:spLocks noChangeAspect="1" noChangeArrowheads="1"/>
          </p:cNvSpPr>
          <p:nvPr/>
        </p:nvSpPr>
        <p:spPr bwMode="auto">
          <a:xfrm>
            <a:off x="2811537" y="3681191"/>
            <a:ext cx="80963"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21" name="Oval 21"/>
          <p:cNvSpPr>
            <a:spLocks noChangeAspect="1" noChangeArrowheads="1"/>
          </p:cNvSpPr>
          <p:nvPr/>
        </p:nvSpPr>
        <p:spPr bwMode="auto">
          <a:xfrm>
            <a:off x="3111562" y="2948965"/>
            <a:ext cx="90488" cy="88107"/>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640022" name="Oval 22"/>
          <p:cNvSpPr>
            <a:spLocks noChangeAspect="1" noChangeArrowheads="1"/>
          </p:cNvSpPr>
          <p:nvPr/>
        </p:nvSpPr>
        <p:spPr bwMode="auto">
          <a:xfrm>
            <a:off x="3281883" y="4078959"/>
            <a:ext cx="90488" cy="76200"/>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3" name="Oval 23"/>
          <p:cNvSpPr>
            <a:spLocks noChangeAspect="1" noChangeArrowheads="1"/>
          </p:cNvSpPr>
          <p:nvPr/>
        </p:nvSpPr>
        <p:spPr bwMode="auto">
          <a:xfrm rot="-1118274">
            <a:off x="2545035" y="1652715"/>
            <a:ext cx="80963" cy="7143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4" name="Oval 24"/>
          <p:cNvSpPr>
            <a:spLocks noChangeAspect="1" noChangeArrowheads="1"/>
          </p:cNvSpPr>
          <p:nvPr/>
        </p:nvSpPr>
        <p:spPr bwMode="auto">
          <a:xfrm rot="-1118274">
            <a:off x="4183676" y="3187648"/>
            <a:ext cx="90488" cy="76200"/>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5" name="Oval 25"/>
          <p:cNvSpPr>
            <a:spLocks noChangeAspect="1" noChangeArrowheads="1"/>
          </p:cNvSpPr>
          <p:nvPr/>
        </p:nvSpPr>
        <p:spPr bwMode="auto">
          <a:xfrm rot="-1118274">
            <a:off x="3475651" y="4503686"/>
            <a:ext cx="90488" cy="76200"/>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6" name="Oval 26"/>
          <p:cNvSpPr>
            <a:spLocks noChangeAspect="1" noChangeArrowheads="1"/>
          </p:cNvSpPr>
          <p:nvPr/>
        </p:nvSpPr>
        <p:spPr bwMode="auto">
          <a:xfrm rot="-1118274">
            <a:off x="3191030" y="2486279"/>
            <a:ext cx="90488" cy="76200"/>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640027" name="Oval 27"/>
          <p:cNvSpPr>
            <a:spLocks noChangeAspect="1" noChangeArrowheads="1"/>
          </p:cNvSpPr>
          <p:nvPr/>
        </p:nvSpPr>
        <p:spPr bwMode="auto">
          <a:xfrm rot="-1118274">
            <a:off x="2891451" y="4110522"/>
            <a:ext cx="90488" cy="76200"/>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8" name="Oval 28"/>
          <p:cNvSpPr>
            <a:spLocks noChangeAspect="1" noChangeArrowheads="1"/>
          </p:cNvSpPr>
          <p:nvPr/>
        </p:nvSpPr>
        <p:spPr bwMode="auto">
          <a:xfrm rot="-1118274">
            <a:off x="4046897" y="4454514"/>
            <a:ext cx="90488" cy="7143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9" name="Oval 29"/>
          <p:cNvSpPr>
            <a:spLocks noChangeAspect="1" noChangeArrowheads="1"/>
          </p:cNvSpPr>
          <p:nvPr/>
        </p:nvSpPr>
        <p:spPr bwMode="auto">
          <a:xfrm rot="-1118274">
            <a:off x="2322334" y="2940418"/>
            <a:ext cx="90488"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30" name="Oval 30"/>
          <p:cNvSpPr>
            <a:spLocks noChangeAspect="1" noChangeArrowheads="1"/>
          </p:cNvSpPr>
          <p:nvPr/>
        </p:nvSpPr>
        <p:spPr bwMode="auto">
          <a:xfrm rot="5895381">
            <a:off x="2959749" y="3545783"/>
            <a:ext cx="71438"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31" name="Oval 31"/>
          <p:cNvSpPr>
            <a:spLocks noChangeAspect="1" noChangeArrowheads="1"/>
          </p:cNvSpPr>
          <p:nvPr/>
        </p:nvSpPr>
        <p:spPr bwMode="auto">
          <a:xfrm rot="5895381">
            <a:off x="1389418" y="1595452"/>
            <a:ext cx="83345"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32" name="Oval 32"/>
          <p:cNvSpPr>
            <a:spLocks noChangeAspect="1" noChangeArrowheads="1"/>
          </p:cNvSpPr>
          <p:nvPr/>
        </p:nvSpPr>
        <p:spPr bwMode="auto">
          <a:xfrm rot="5895381">
            <a:off x="2145847" y="2253247"/>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33" name="Oval 33"/>
          <p:cNvSpPr>
            <a:spLocks noChangeAspect="1" noChangeArrowheads="1"/>
          </p:cNvSpPr>
          <p:nvPr/>
        </p:nvSpPr>
        <p:spPr bwMode="auto">
          <a:xfrm rot="5895381">
            <a:off x="3556786" y="3200835"/>
            <a:ext cx="71438"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34" name="Oval 34"/>
          <p:cNvSpPr>
            <a:spLocks noChangeAspect="1" noChangeArrowheads="1"/>
          </p:cNvSpPr>
          <p:nvPr/>
        </p:nvSpPr>
        <p:spPr bwMode="auto">
          <a:xfrm rot="5895381">
            <a:off x="3449398" y="4105612"/>
            <a:ext cx="88106"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35" name="Oval 35"/>
          <p:cNvSpPr>
            <a:spLocks noChangeAspect="1" noChangeArrowheads="1"/>
          </p:cNvSpPr>
          <p:nvPr/>
        </p:nvSpPr>
        <p:spPr bwMode="auto">
          <a:xfrm rot="5895381">
            <a:off x="3147338" y="1735899"/>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36" name="Oval 36"/>
          <p:cNvSpPr>
            <a:spLocks noChangeAspect="1" noChangeArrowheads="1"/>
          </p:cNvSpPr>
          <p:nvPr/>
        </p:nvSpPr>
        <p:spPr bwMode="auto">
          <a:xfrm rot="5895381">
            <a:off x="4035725" y="3743563"/>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dirty="0"/>
          </a:p>
        </p:txBody>
      </p:sp>
      <p:sp>
        <p:nvSpPr>
          <p:cNvPr id="640037" name="Oval 37"/>
          <p:cNvSpPr>
            <a:spLocks noChangeAspect="1" noChangeArrowheads="1"/>
          </p:cNvSpPr>
          <p:nvPr/>
        </p:nvSpPr>
        <p:spPr bwMode="auto">
          <a:xfrm rot="5895381">
            <a:off x="3122710" y="2165625"/>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640038" name="Oval 38"/>
          <p:cNvSpPr>
            <a:spLocks noChangeAspect="1" noChangeArrowheads="1"/>
          </p:cNvSpPr>
          <p:nvPr/>
        </p:nvSpPr>
        <p:spPr bwMode="auto">
          <a:xfrm rot="5895381">
            <a:off x="3410488" y="3801209"/>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39" name="Oval 39"/>
          <p:cNvSpPr>
            <a:spLocks noChangeAspect="1" noChangeArrowheads="1"/>
          </p:cNvSpPr>
          <p:nvPr/>
        </p:nvSpPr>
        <p:spPr bwMode="auto">
          <a:xfrm rot="5895381">
            <a:off x="3263643" y="4682103"/>
            <a:ext cx="88106"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0" name="Oval 40"/>
          <p:cNvSpPr>
            <a:spLocks noChangeAspect="1" noChangeArrowheads="1"/>
          </p:cNvSpPr>
          <p:nvPr/>
        </p:nvSpPr>
        <p:spPr bwMode="auto">
          <a:xfrm rot="4777107">
            <a:off x="2755523" y="3154910"/>
            <a:ext cx="88106"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41" name="Oval 41"/>
          <p:cNvSpPr>
            <a:spLocks noChangeAspect="1" noChangeArrowheads="1"/>
          </p:cNvSpPr>
          <p:nvPr/>
        </p:nvSpPr>
        <p:spPr bwMode="auto">
          <a:xfrm rot="4777107">
            <a:off x="2546277" y="4551866"/>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2" name="Oval 42"/>
          <p:cNvSpPr>
            <a:spLocks noChangeAspect="1" noChangeArrowheads="1"/>
          </p:cNvSpPr>
          <p:nvPr/>
        </p:nvSpPr>
        <p:spPr bwMode="auto">
          <a:xfrm rot="4777107">
            <a:off x="2049687" y="1558740"/>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3" name="Oval 43"/>
          <p:cNvSpPr>
            <a:spLocks noChangeAspect="1" noChangeArrowheads="1"/>
          </p:cNvSpPr>
          <p:nvPr/>
        </p:nvSpPr>
        <p:spPr bwMode="auto">
          <a:xfrm rot="4777107">
            <a:off x="2371282" y="3373142"/>
            <a:ext cx="88107"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44" name="Oval 44"/>
          <p:cNvSpPr>
            <a:spLocks noChangeAspect="1" noChangeArrowheads="1"/>
          </p:cNvSpPr>
          <p:nvPr/>
        </p:nvSpPr>
        <p:spPr bwMode="auto">
          <a:xfrm rot="4777107">
            <a:off x="3753041" y="2602732"/>
            <a:ext cx="76200" cy="80963"/>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640045" name="Oval 45"/>
          <p:cNvSpPr>
            <a:spLocks noChangeAspect="1" noChangeArrowheads="1"/>
          </p:cNvSpPr>
          <p:nvPr/>
        </p:nvSpPr>
        <p:spPr bwMode="auto">
          <a:xfrm rot="4777107">
            <a:off x="1716751" y="1882558"/>
            <a:ext cx="76200"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7" name="Oval 47"/>
          <p:cNvSpPr>
            <a:spLocks noChangeAspect="1" noChangeArrowheads="1"/>
          </p:cNvSpPr>
          <p:nvPr/>
        </p:nvSpPr>
        <p:spPr bwMode="auto">
          <a:xfrm rot="4777107">
            <a:off x="1347048" y="2833445"/>
            <a:ext cx="83345"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8" name="Oval 48"/>
          <p:cNvSpPr>
            <a:spLocks noChangeAspect="1" noChangeArrowheads="1"/>
          </p:cNvSpPr>
          <p:nvPr/>
        </p:nvSpPr>
        <p:spPr bwMode="auto">
          <a:xfrm rot="4777107">
            <a:off x="3455076" y="4720437"/>
            <a:ext cx="76200"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51" name="Text Box 51"/>
          <p:cNvSpPr txBox="1">
            <a:spLocks noChangeArrowheads="1"/>
          </p:cNvSpPr>
          <p:nvPr/>
        </p:nvSpPr>
        <p:spPr bwMode="auto">
          <a:xfrm>
            <a:off x="6248400" y="3200400"/>
            <a:ext cx="2438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he-IL"/>
          </a:p>
        </p:txBody>
      </p:sp>
      <p:sp>
        <p:nvSpPr>
          <p:cNvPr id="40" name="Oval 32"/>
          <p:cNvSpPr>
            <a:spLocks noChangeAspect="1" noChangeArrowheads="1"/>
          </p:cNvSpPr>
          <p:nvPr/>
        </p:nvSpPr>
        <p:spPr bwMode="auto">
          <a:xfrm rot="5895381">
            <a:off x="1654748" y="1625402"/>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41" name="Oval 37"/>
          <p:cNvSpPr>
            <a:spLocks noChangeAspect="1" noChangeArrowheads="1"/>
          </p:cNvSpPr>
          <p:nvPr/>
        </p:nvSpPr>
        <p:spPr bwMode="auto">
          <a:xfrm rot="5895381">
            <a:off x="3094908" y="4350022"/>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43" name="TextBox 42"/>
          <p:cNvSpPr txBox="1"/>
          <p:nvPr/>
        </p:nvSpPr>
        <p:spPr>
          <a:xfrm>
            <a:off x="1140397" y="5066020"/>
            <a:ext cx="2616199" cy="523220"/>
          </a:xfrm>
          <a:prstGeom prst="rect">
            <a:avLst/>
          </a:prstGeom>
          <a:noFill/>
        </p:spPr>
        <p:txBody>
          <a:bodyPr wrap="square" rtlCol="1">
            <a:spAutoFit/>
          </a:bodyPr>
          <a:lstStyle/>
          <a:p>
            <a:r>
              <a:rPr lang="en-US" sz="2800" dirty="0" smtClean="0"/>
              <a:t>New Recipients</a:t>
            </a:r>
            <a:endParaRPr lang="he-IL" sz="2800" dirty="0"/>
          </a:p>
        </p:txBody>
      </p:sp>
      <p:sp>
        <p:nvSpPr>
          <p:cNvPr id="44" name="TextBox 43"/>
          <p:cNvSpPr txBox="1"/>
          <p:nvPr/>
        </p:nvSpPr>
        <p:spPr>
          <a:xfrm rot="16200000">
            <a:off x="-829066" y="3307834"/>
            <a:ext cx="2616199" cy="523220"/>
          </a:xfrm>
          <a:prstGeom prst="rect">
            <a:avLst/>
          </a:prstGeom>
          <a:noFill/>
        </p:spPr>
        <p:txBody>
          <a:bodyPr wrap="square" rtlCol="1">
            <a:spAutoFit/>
          </a:bodyPr>
          <a:lstStyle/>
          <a:p>
            <a:r>
              <a:rPr lang="en-US" sz="2800" dirty="0" smtClean="0"/>
              <a:t>Email Length</a:t>
            </a:r>
            <a:endParaRPr lang="he-IL" sz="2800" dirty="0"/>
          </a:p>
        </p:txBody>
      </p:sp>
      <p:sp>
        <p:nvSpPr>
          <p:cNvPr id="49" name="Oval 7"/>
          <p:cNvSpPr>
            <a:spLocks noChangeArrowheads="1"/>
          </p:cNvSpPr>
          <p:nvPr/>
        </p:nvSpPr>
        <p:spPr bwMode="auto">
          <a:xfrm>
            <a:off x="6826126" y="981894"/>
            <a:ext cx="1223962" cy="1150937"/>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50" name="Line 8"/>
          <p:cNvSpPr>
            <a:spLocks noChangeShapeType="1"/>
          </p:cNvSpPr>
          <p:nvPr/>
        </p:nvSpPr>
        <p:spPr bwMode="auto">
          <a:xfrm flipH="1">
            <a:off x="6444208" y="2132831"/>
            <a:ext cx="958180" cy="6477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he-IL"/>
          </a:p>
        </p:txBody>
      </p:sp>
      <p:sp>
        <p:nvSpPr>
          <p:cNvPr id="51" name="Line 9"/>
          <p:cNvSpPr>
            <a:spLocks noChangeShapeType="1"/>
          </p:cNvSpPr>
          <p:nvPr/>
        </p:nvSpPr>
        <p:spPr bwMode="auto">
          <a:xfrm>
            <a:off x="7402388" y="2132831"/>
            <a:ext cx="647700" cy="64928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he-IL"/>
          </a:p>
        </p:txBody>
      </p:sp>
      <p:sp>
        <p:nvSpPr>
          <p:cNvPr id="52" name="Text Box 33"/>
          <p:cNvSpPr txBox="1">
            <a:spLocks noChangeArrowheads="1"/>
          </p:cNvSpPr>
          <p:nvPr/>
        </p:nvSpPr>
        <p:spPr bwMode="auto">
          <a:xfrm>
            <a:off x="6761038" y="1334319"/>
            <a:ext cx="13668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2000" dirty="0" smtClean="0"/>
              <a:t>Email Len</a:t>
            </a:r>
            <a:endParaRPr lang="en-US" sz="2000" dirty="0"/>
          </a:p>
        </p:txBody>
      </p:sp>
      <p:sp>
        <p:nvSpPr>
          <p:cNvPr id="53" name="Text Box 35"/>
          <p:cNvSpPr txBox="1">
            <a:spLocks noChangeArrowheads="1"/>
          </p:cNvSpPr>
          <p:nvPr/>
        </p:nvSpPr>
        <p:spPr bwMode="auto">
          <a:xfrm>
            <a:off x="6012160" y="2126097"/>
            <a:ext cx="136683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2000" dirty="0" smtClean="0"/>
              <a:t>&lt;1.8</a:t>
            </a:r>
            <a:endParaRPr lang="en-US" sz="2000" dirty="0"/>
          </a:p>
        </p:txBody>
      </p:sp>
      <p:sp>
        <p:nvSpPr>
          <p:cNvPr id="54" name="Text Box 36"/>
          <p:cNvSpPr txBox="1">
            <a:spLocks noChangeArrowheads="1"/>
          </p:cNvSpPr>
          <p:nvPr/>
        </p:nvSpPr>
        <p:spPr bwMode="auto">
          <a:xfrm>
            <a:off x="7308304" y="2168029"/>
            <a:ext cx="13668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2000" dirty="0" smtClean="0"/>
              <a:t>≥1.8</a:t>
            </a:r>
            <a:endParaRPr lang="en-US" sz="2000" dirty="0"/>
          </a:p>
        </p:txBody>
      </p:sp>
      <p:sp>
        <p:nvSpPr>
          <p:cNvPr id="56" name="Text Box 58"/>
          <p:cNvSpPr txBox="1">
            <a:spLocks noChangeArrowheads="1"/>
          </p:cNvSpPr>
          <p:nvPr/>
        </p:nvSpPr>
        <p:spPr bwMode="auto">
          <a:xfrm>
            <a:off x="8243763" y="2996431"/>
            <a:ext cx="26654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endParaRPr lang="he-IL" sz="2000"/>
          </a:p>
        </p:txBody>
      </p:sp>
      <p:sp>
        <p:nvSpPr>
          <p:cNvPr id="57" name="Rectangle 59"/>
          <p:cNvSpPr>
            <a:spLocks noChangeArrowheads="1"/>
          </p:cNvSpPr>
          <p:nvPr/>
        </p:nvSpPr>
        <p:spPr bwMode="auto">
          <a:xfrm>
            <a:off x="7308304" y="2851969"/>
            <a:ext cx="1465263" cy="400110"/>
          </a:xfrm>
          <a:prstGeom prst="rect">
            <a:avLst/>
          </a:prstGeom>
          <a:solidFill>
            <a:schemeClr val="accent1"/>
          </a:solidFill>
          <a:ln w="9525">
            <a:solidFill>
              <a:schemeClr val="tx1"/>
            </a:solidFill>
            <a:miter lim="800000"/>
            <a:headEnd/>
            <a:tailEnd/>
          </a:ln>
          <a:effectLst/>
          <a:extLst/>
        </p:spPr>
        <p:txBody>
          <a:bodyPr>
            <a:spAutoFit/>
          </a:bodyPr>
          <a:lstStyle/>
          <a:p>
            <a:pPr algn="ctr">
              <a:spcBef>
                <a:spcPct val="50000"/>
              </a:spcBef>
            </a:pPr>
            <a:r>
              <a:rPr lang="en-US" sz="2000" dirty="0" smtClean="0"/>
              <a:t>Ham</a:t>
            </a:r>
            <a:endParaRPr lang="en-US" sz="2000" dirty="0"/>
          </a:p>
        </p:txBody>
      </p:sp>
      <p:sp>
        <p:nvSpPr>
          <p:cNvPr id="58" name="Rectangle 59"/>
          <p:cNvSpPr>
            <a:spLocks noChangeArrowheads="1"/>
          </p:cNvSpPr>
          <p:nvPr/>
        </p:nvSpPr>
        <p:spPr bwMode="auto">
          <a:xfrm>
            <a:off x="5724128" y="2861816"/>
            <a:ext cx="1465263" cy="400110"/>
          </a:xfrm>
          <a:prstGeom prst="rect">
            <a:avLst/>
          </a:prstGeom>
          <a:solidFill>
            <a:srgbClr val="FF0000"/>
          </a:solidFill>
          <a:ln w="9525">
            <a:solidFill>
              <a:schemeClr val="tx1"/>
            </a:solidFill>
            <a:miter lim="800000"/>
            <a:headEnd/>
            <a:tailEnd/>
          </a:ln>
          <a:effectLst/>
          <a:extLst/>
        </p:spPr>
        <p:txBody>
          <a:bodyPr>
            <a:spAutoFit/>
          </a:bodyPr>
          <a:lstStyle/>
          <a:p>
            <a:pPr algn="ctr">
              <a:spcBef>
                <a:spcPct val="50000"/>
              </a:spcBef>
            </a:pPr>
            <a:r>
              <a:rPr lang="en-US" sz="2000" dirty="0" smtClean="0"/>
              <a:t>Spam</a:t>
            </a:r>
            <a:endParaRPr lang="en-US" sz="2000" dirty="0"/>
          </a:p>
        </p:txBody>
      </p:sp>
      <p:sp>
        <p:nvSpPr>
          <p:cNvPr id="4" name="TextBox 3"/>
          <p:cNvSpPr txBox="1"/>
          <p:nvPr/>
        </p:nvSpPr>
        <p:spPr>
          <a:xfrm>
            <a:off x="5868144" y="3413623"/>
            <a:ext cx="1224136" cy="369332"/>
          </a:xfrm>
          <a:prstGeom prst="rect">
            <a:avLst/>
          </a:prstGeom>
          <a:noFill/>
        </p:spPr>
        <p:txBody>
          <a:bodyPr wrap="square" rtlCol="1">
            <a:spAutoFit/>
          </a:bodyPr>
          <a:lstStyle/>
          <a:p>
            <a:pPr algn="ctr"/>
            <a:r>
              <a:rPr lang="en-US" dirty="0" smtClean="0"/>
              <a:t>1 Error</a:t>
            </a:r>
            <a:endParaRPr lang="he-IL" dirty="0"/>
          </a:p>
        </p:txBody>
      </p:sp>
      <p:sp>
        <p:nvSpPr>
          <p:cNvPr id="60" name="TextBox 59"/>
          <p:cNvSpPr txBox="1"/>
          <p:nvPr/>
        </p:nvSpPr>
        <p:spPr>
          <a:xfrm>
            <a:off x="7380312" y="3419708"/>
            <a:ext cx="1224136" cy="369332"/>
          </a:xfrm>
          <a:prstGeom prst="rect">
            <a:avLst/>
          </a:prstGeom>
          <a:noFill/>
        </p:spPr>
        <p:txBody>
          <a:bodyPr wrap="square" rtlCol="1">
            <a:spAutoFit/>
          </a:bodyPr>
          <a:lstStyle/>
          <a:p>
            <a:pPr algn="ctr"/>
            <a:r>
              <a:rPr lang="en-US" dirty="0" smtClean="0"/>
              <a:t>8 Errors</a:t>
            </a:r>
            <a:endParaRPr lang="he-IL" dirty="0"/>
          </a:p>
        </p:txBody>
      </p:sp>
      <p:sp>
        <p:nvSpPr>
          <p:cNvPr id="55" name="Text Box 51"/>
          <p:cNvSpPr txBox="1">
            <a:spLocks noChangeArrowheads="1"/>
          </p:cNvSpPr>
          <p:nvPr/>
        </p:nvSpPr>
        <p:spPr bwMode="auto">
          <a:xfrm>
            <a:off x="6248400" y="6224736"/>
            <a:ext cx="2438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he-IL"/>
          </a:p>
        </p:txBody>
      </p:sp>
      <p:sp>
        <p:nvSpPr>
          <p:cNvPr id="59" name="Oval 7"/>
          <p:cNvSpPr>
            <a:spLocks noChangeArrowheads="1"/>
          </p:cNvSpPr>
          <p:nvPr/>
        </p:nvSpPr>
        <p:spPr bwMode="auto">
          <a:xfrm>
            <a:off x="6826126" y="4006230"/>
            <a:ext cx="1223962" cy="1150937"/>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61" name="Line 8"/>
          <p:cNvSpPr>
            <a:spLocks noChangeShapeType="1"/>
          </p:cNvSpPr>
          <p:nvPr/>
        </p:nvSpPr>
        <p:spPr bwMode="auto">
          <a:xfrm flipH="1">
            <a:off x="6444208" y="5157167"/>
            <a:ext cx="958180" cy="6477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he-IL"/>
          </a:p>
        </p:txBody>
      </p:sp>
      <p:sp>
        <p:nvSpPr>
          <p:cNvPr id="62" name="Line 9"/>
          <p:cNvSpPr>
            <a:spLocks noChangeShapeType="1"/>
          </p:cNvSpPr>
          <p:nvPr/>
        </p:nvSpPr>
        <p:spPr bwMode="auto">
          <a:xfrm>
            <a:off x="7402388" y="5157167"/>
            <a:ext cx="647700" cy="64928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he-IL"/>
          </a:p>
        </p:txBody>
      </p:sp>
      <p:sp>
        <p:nvSpPr>
          <p:cNvPr id="63" name="Text Box 33"/>
          <p:cNvSpPr txBox="1">
            <a:spLocks noChangeArrowheads="1"/>
          </p:cNvSpPr>
          <p:nvPr/>
        </p:nvSpPr>
        <p:spPr bwMode="auto">
          <a:xfrm>
            <a:off x="6761038" y="4358655"/>
            <a:ext cx="13668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2000" dirty="0" smtClean="0"/>
              <a:t>New </a:t>
            </a:r>
            <a:r>
              <a:rPr lang="en-US" sz="2000" dirty="0" err="1" smtClean="0"/>
              <a:t>Recip</a:t>
            </a:r>
            <a:endParaRPr lang="en-US" sz="2000" dirty="0"/>
          </a:p>
        </p:txBody>
      </p:sp>
      <p:sp>
        <p:nvSpPr>
          <p:cNvPr id="64" name="Text Box 35"/>
          <p:cNvSpPr txBox="1">
            <a:spLocks noChangeArrowheads="1"/>
          </p:cNvSpPr>
          <p:nvPr/>
        </p:nvSpPr>
        <p:spPr bwMode="auto">
          <a:xfrm>
            <a:off x="6012160" y="5150433"/>
            <a:ext cx="136683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2000" dirty="0" smtClean="0"/>
              <a:t>&lt;2.3</a:t>
            </a:r>
            <a:endParaRPr lang="en-US" sz="2000" dirty="0"/>
          </a:p>
        </p:txBody>
      </p:sp>
      <p:sp>
        <p:nvSpPr>
          <p:cNvPr id="65" name="Text Box 36"/>
          <p:cNvSpPr txBox="1">
            <a:spLocks noChangeArrowheads="1"/>
          </p:cNvSpPr>
          <p:nvPr/>
        </p:nvSpPr>
        <p:spPr bwMode="auto">
          <a:xfrm>
            <a:off x="7308304" y="5192365"/>
            <a:ext cx="13668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2000" dirty="0" smtClean="0"/>
              <a:t>≥2.3</a:t>
            </a:r>
            <a:endParaRPr lang="en-US" sz="2000" dirty="0"/>
          </a:p>
        </p:txBody>
      </p:sp>
      <p:sp>
        <p:nvSpPr>
          <p:cNvPr id="66" name="Rectangle 59"/>
          <p:cNvSpPr>
            <a:spLocks noChangeArrowheads="1"/>
          </p:cNvSpPr>
          <p:nvPr/>
        </p:nvSpPr>
        <p:spPr bwMode="auto">
          <a:xfrm>
            <a:off x="7308304" y="5876305"/>
            <a:ext cx="1465263" cy="400110"/>
          </a:xfrm>
          <a:prstGeom prst="rect">
            <a:avLst/>
          </a:prstGeom>
          <a:solidFill>
            <a:schemeClr val="accent1"/>
          </a:solidFill>
          <a:ln w="9525">
            <a:solidFill>
              <a:schemeClr val="tx1"/>
            </a:solidFill>
            <a:miter lim="800000"/>
            <a:headEnd/>
            <a:tailEnd/>
          </a:ln>
          <a:effectLst/>
          <a:extLst/>
        </p:spPr>
        <p:txBody>
          <a:bodyPr>
            <a:spAutoFit/>
          </a:bodyPr>
          <a:lstStyle/>
          <a:p>
            <a:pPr algn="ctr">
              <a:spcBef>
                <a:spcPct val="50000"/>
              </a:spcBef>
            </a:pPr>
            <a:r>
              <a:rPr lang="en-US" sz="2000" dirty="0" smtClean="0"/>
              <a:t>Ham</a:t>
            </a:r>
            <a:endParaRPr lang="en-US" sz="2000" dirty="0"/>
          </a:p>
        </p:txBody>
      </p:sp>
      <p:sp>
        <p:nvSpPr>
          <p:cNvPr id="67" name="Rectangle 59"/>
          <p:cNvSpPr>
            <a:spLocks noChangeArrowheads="1"/>
          </p:cNvSpPr>
          <p:nvPr/>
        </p:nvSpPr>
        <p:spPr bwMode="auto">
          <a:xfrm>
            <a:off x="5724128" y="5886152"/>
            <a:ext cx="1465263" cy="400110"/>
          </a:xfrm>
          <a:prstGeom prst="rect">
            <a:avLst/>
          </a:prstGeom>
          <a:solidFill>
            <a:srgbClr val="FF0000"/>
          </a:solidFill>
          <a:ln w="9525">
            <a:solidFill>
              <a:schemeClr val="tx1"/>
            </a:solidFill>
            <a:miter lim="800000"/>
            <a:headEnd/>
            <a:tailEnd/>
          </a:ln>
          <a:effectLst/>
          <a:extLst/>
        </p:spPr>
        <p:txBody>
          <a:bodyPr>
            <a:spAutoFit/>
          </a:bodyPr>
          <a:lstStyle/>
          <a:p>
            <a:pPr algn="ctr">
              <a:spcBef>
                <a:spcPct val="50000"/>
              </a:spcBef>
            </a:pPr>
            <a:r>
              <a:rPr lang="en-US" sz="2000" dirty="0" smtClean="0"/>
              <a:t>Spam</a:t>
            </a:r>
            <a:endParaRPr lang="en-US" sz="2000" dirty="0"/>
          </a:p>
        </p:txBody>
      </p:sp>
      <p:sp>
        <p:nvSpPr>
          <p:cNvPr id="68" name="TextBox 67"/>
          <p:cNvSpPr txBox="1"/>
          <p:nvPr/>
        </p:nvSpPr>
        <p:spPr>
          <a:xfrm>
            <a:off x="5868144" y="6437959"/>
            <a:ext cx="1224136" cy="369332"/>
          </a:xfrm>
          <a:prstGeom prst="rect">
            <a:avLst/>
          </a:prstGeom>
          <a:noFill/>
        </p:spPr>
        <p:txBody>
          <a:bodyPr wrap="square" rtlCol="1">
            <a:spAutoFit/>
          </a:bodyPr>
          <a:lstStyle/>
          <a:p>
            <a:pPr algn="ctr"/>
            <a:r>
              <a:rPr lang="en-US" dirty="0" smtClean="0"/>
              <a:t>4 Errors</a:t>
            </a:r>
            <a:endParaRPr lang="he-IL" dirty="0"/>
          </a:p>
        </p:txBody>
      </p:sp>
      <p:sp>
        <p:nvSpPr>
          <p:cNvPr id="69" name="TextBox 68"/>
          <p:cNvSpPr txBox="1"/>
          <p:nvPr/>
        </p:nvSpPr>
        <p:spPr>
          <a:xfrm>
            <a:off x="7380312" y="6444044"/>
            <a:ext cx="1224136" cy="369332"/>
          </a:xfrm>
          <a:prstGeom prst="rect">
            <a:avLst/>
          </a:prstGeom>
          <a:noFill/>
        </p:spPr>
        <p:txBody>
          <a:bodyPr wrap="square" rtlCol="1">
            <a:spAutoFit/>
          </a:bodyPr>
          <a:lstStyle/>
          <a:p>
            <a:pPr algn="ctr"/>
            <a:r>
              <a:rPr lang="en-US" dirty="0" smtClean="0"/>
              <a:t>11 Errors</a:t>
            </a:r>
            <a:endParaRPr lang="he-IL" dirty="0"/>
          </a:p>
        </p:txBody>
      </p:sp>
      <p:cxnSp>
        <p:nvCxnSpPr>
          <p:cNvPr id="5" name="Straight Connector 4"/>
          <p:cNvCxnSpPr/>
          <p:nvPr/>
        </p:nvCxnSpPr>
        <p:spPr>
          <a:xfrm flipV="1">
            <a:off x="2699792" y="1592958"/>
            <a:ext cx="0" cy="3284586"/>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364186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0002" name="Rectangle 2"/>
          <p:cNvSpPr>
            <a:spLocks noGrp="1" noChangeArrowheads="1"/>
          </p:cNvSpPr>
          <p:nvPr>
            <p:ph type="title"/>
          </p:nvPr>
        </p:nvSpPr>
        <p:spPr>
          <a:xfrm>
            <a:off x="152400" y="304800"/>
            <a:ext cx="7947992" cy="685800"/>
          </a:xfrm>
        </p:spPr>
        <p:txBody>
          <a:bodyPr>
            <a:normAutofit fontScale="90000"/>
          </a:bodyPr>
          <a:lstStyle/>
          <a:p>
            <a:r>
              <a:rPr lang="en-US" dirty="0" smtClean="0"/>
              <a:t>Top Down Induction of Decision Trees</a:t>
            </a:r>
            <a:endParaRPr lang="en-US" dirty="0"/>
          </a:p>
        </p:txBody>
      </p:sp>
      <p:sp>
        <p:nvSpPr>
          <p:cNvPr id="640013" name="Line 13"/>
          <p:cNvSpPr>
            <a:spLocks noChangeShapeType="1"/>
          </p:cNvSpPr>
          <p:nvPr/>
        </p:nvSpPr>
        <p:spPr bwMode="auto">
          <a:xfrm>
            <a:off x="767284" y="1561728"/>
            <a:ext cx="0" cy="3505200"/>
          </a:xfrm>
          <a:prstGeom prst="line">
            <a:avLst/>
          </a:prstGeom>
          <a:noFill/>
          <a:ln w="381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he-IL"/>
          </a:p>
        </p:txBody>
      </p:sp>
      <p:sp>
        <p:nvSpPr>
          <p:cNvPr id="640014" name="Line 14"/>
          <p:cNvSpPr>
            <a:spLocks noChangeShapeType="1"/>
          </p:cNvSpPr>
          <p:nvPr/>
        </p:nvSpPr>
        <p:spPr bwMode="auto">
          <a:xfrm flipV="1">
            <a:off x="614884" y="4914528"/>
            <a:ext cx="3657600" cy="0"/>
          </a:xfrm>
          <a:prstGeom prst="line">
            <a:avLst/>
          </a:prstGeom>
          <a:noFill/>
          <a:ln w="381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he-IL"/>
          </a:p>
        </p:txBody>
      </p:sp>
      <p:sp>
        <p:nvSpPr>
          <p:cNvPr id="640015" name="Oval 15"/>
          <p:cNvSpPr>
            <a:spLocks noChangeAspect="1" noChangeArrowheads="1"/>
          </p:cNvSpPr>
          <p:nvPr/>
        </p:nvSpPr>
        <p:spPr bwMode="auto">
          <a:xfrm>
            <a:off x="1431090" y="2270201"/>
            <a:ext cx="90488" cy="7143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17" name="Oval 17"/>
          <p:cNvSpPr>
            <a:spLocks noChangeAspect="1" noChangeArrowheads="1"/>
          </p:cNvSpPr>
          <p:nvPr/>
        </p:nvSpPr>
        <p:spPr bwMode="auto">
          <a:xfrm>
            <a:off x="3324415" y="3325329"/>
            <a:ext cx="90488"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18" name="Oval 18"/>
          <p:cNvSpPr>
            <a:spLocks noChangeAspect="1" noChangeArrowheads="1"/>
          </p:cNvSpPr>
          <p:nvPr/>
        </p:nvSpPr>
        <p:spPr bwMode="auto">
          <a:xfrm>
            <a:off x="2580208" y="4166807"/>
            <a:ext cx="90488" cy="7143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19" name="Oval 19"/>
          <p:cNvSpPr>
            <a:spLocks noChangeAspect="1" noChangeArrowheads="1"/>
          </p:cNvSpPr>
          <p:nvPr/>
        </p:nvSpPr>
        <p:spPr bwMode="auto">
          <a:xfrm>
            <a:off x="3473512" y="2488590"/>
            <a:ext cx="90488" cy="76200"/>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640020" name="Oval 20"/>
          <p:cNvSpPr>
            <a:spLocks noChangeAspect="1" noChangeArrowheads="1"/>
          </p:cNvSpPr>
          <p:nvPr/>
        </p:nvSpPr>
        <p:spPr bwMode="auto">
          <a:xfrm>
            <a:off x="2811537" y="3681191"/>
            <a:ext cx="80963"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21" name="Oval 21"/>
          <p:cNvSpPr>
            <a:spLocks noChangeAspect="1" noChangeArrowheads="1"/>
          </p:cNvSpPr>
          <p:nvPr/>
        </p:nvSpPr>
        <p:spPr bwMode="auto">
          <a:xfrm>
            <a:off x="3111562" y="2948965"/>
            <a:ext cx="90488" cy="88107"/>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640022" name="Oval 22"/>
          <p:cNvSpPr>
            <a:spLocks noChangeAspect="1" noChangeArrowheads="1"/>
          </p:cNvSpPr>
          <p:nvPr/>
        </p:nvSpPr>
        <p:spPr bwMode="auto">
          <a:xfrm>
            <a:off x="3281883" y="4078959"/>
            <a:ext cx="90488" cy="76200"/>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3" name="Oval 23"/>
          <p:cNvSpPr>
            <a:spLocks noChangeAspect="1" noChangeArrowheads="1"/>
          </p:cNvSpPr>
          <p:nvPr/>
        </p:nvSpPr>
        <p:spPr bwMode="auto">
          <a:xfrm rot="-1118274">
            <a:off x="2545035" y="1652715"/>
            <a:ext cx="80963" cy="7143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4" name="Oval 24"/>
          <p:cNvSpPr>
            <a:spLocks noChangeAspect="1" noChangeArrowheads="1"/>
          </p:cNvSpPr>
          <p:nvPr/>
        </p:nvSpPr>
        <p:spPr bwMode="auto">
          <a:xfrm rot="-1118274">
            <a:off x="4183676" y="3187648"/>
            <a:ext cx="90488" cy="76200"/>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5" name="Oval 25"/>
          <p:cNvSpPr>
            <a:spLocks noChangeAspect="1" noChangeArrowheads="1"/>
          </p:cNvSpPr>
          <p:nvPr/>
        </p:nvSpPr>
        <p:spPr bwMode="auto">
          <a:xfrm rot="-1118274">
            <a:off x="3475651" y="4503686"/>
            <a:ext cx="90488" cy="76200"/>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6" name="Oval 26"/>
          <p:cNvSpPr>
            <a:spLocks noChangeAspect="1" noChangeArrowheads="1"/>
          </p:cNvSpPr>
          <p:nvPr/>
        </p:nvSpPr>
        <p:spPr bwMode="auto">
          <a:xfrm rot="-1118274">
            <a:off x="3191030" y="2486279"/>
            <a:ext cx="90488" cy="76200"/>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640027" name="Oval 27"/>
          <p:cNvSpPr>
            <a:spLocks noChangeAspect="1" noChangeArrowheads="1"/>
          </p:cNvSpPr>
          <p:nvPr/>
        </p:nvSpPr>
        <p:spPr bwMode="auto">
          <a:xfrm rot="-1118274">
            <a:off x="2891451" y="4110522"/>
            <a:ext cx="90488" cy="76200"/>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8" name="Oval 28"/>
          <p:cNvSpPr>
            <a:spLocks noChangeAspect="1" noChangeArrowheads="1"/>
          </p:cNvSpPr>
          <p:nvPr/>
        </p:nvSpPr>
        <p:spPr bwMode="auto">
          <a:xfrm rot="-1118274">
            <a:off x="4046897" y="4454514"/>
            <a:ext cx="90488" cy="7143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9" name="Oval 29"/>
          <p:cNvSpPr>
            <a:spLocks noChangeAspect="1" noChangeArrowheads="1"/>
          </p:cNvSpPr>
          <p:nvPr/>
        </p:nvSpPr>
        <p:spPr bwMode="auto">
          <a:xfrm rot="-1118274">
            <a:off x="2322334" y="2940418"/>
            <a:ext cx="90488"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30" name="Oval 30"/>
          <p:cNvSpPr>
            <a:spLocks noChangeAspect="1" noChangeArrowheads="1"/>
          </p:cNvSpPr>
          <p:nvPr/>
        </p:nvSpPr>
        <p:spPr bwMode="auto">
          <a:xfrm rot="5895381">
            <a:off x="2959749" y="3545783"/>
            <a:ext cx="71438"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31" name="Oval 31"/>
          <p:cNvSpPr>
            <a:spLocks noChangeAspect="1" noChangeArrowheads="1"/>
          </p:cNvSpPr>
          <p:nvPr/>
        </p:nvSpPr>
        <p:spPr bwMode="auto">
          <a:xfrm rot="5895381">
            <a:off x="1389418" y="1595452"/>
            <a:ext cx="83345"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32" name="Oval 32"/>
          <p:cNvSpPr>
            <a:spLocks noChangeAspect="1" noChangeArrowheads="1"/>
          </p:cNvSpPr>
          <p:nvPr/>
        </p:nvSpPr>
        <p:spPr bwMode="auto">
          <a:xfrm rot="5895381">
            <a:off x="2145847" y="2253247"/>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33" name="Oval 33"/>
          <p:cNvSpPr>
            <a:spLocks noChangeAspect="1" noChangeArrowheads="1"/>
          </p:cNvSpPr>
          <p:nvPr/>
        </p:nvSpPr>
        <p:spPr bwMode="auto">
          <a:xfrm rot="5895381">
            <a:off x="3556786" y="3200835"/>
            <a:ext cx="71438"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34" name="Oval 34"/>
          <p:cNvSpPr>
            <a:spLocks noChangeAspect="1" noChangeArrowheads="1"/>
          </p:cNvSpPr>
          <p:nvPr/>
        </p:nvSpPr>
        <p:spPr bwMode="auto">
          <a:xfrm rot="5895381">
            <a:off x="3449398" y="4105612"/>
            <a:ext cx="88106"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35" name="Oval 35"/>
          <p:cNvSpPr>
            <a:spLocks noChangeAspect="1" noChangeArrowheads="1"/>
          </p:cNvSpPr>
          <p:nvPr/>
        </p:nvSpPr>
        <p:spPr bwMode="auto">
          <a:xfrm rot="5895381">
            <a:off x="3147338" y="1735899"/>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36" name="Oval 36"/>
          <p:cNvSpPr>
            <a:spLocks noChangeAspect="1" noChangeArrowheads="1"/>
          </p:cNvSpPr>
          <p:nvPr/>
        </p:nvSpPr>
        <p:spPr bwMode="auto">
          <a:xfrm rot="5895381">
            <a:off x="4035725" y="3743563"/>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dirty="0"/>
          </a:p>
        </p:txBody>
      </p:sp>
      <p:sp>
        <p:nvSpPr>
          <p:cNvPr id="640037" name="Oval 37"/>
          <p:cNvSpPr>
            <a:spLocks noChangeAspect="1" noChangeArrowheads="1"/>
          </p:cNvSpPr>
          <p:nvPr/>
        </p:nvSpPr>
        <p:spPr bwMode="auto">
          <a:xfrm rot="5895381">
            <a:off x="3122710" y="2165625"/>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640038" name="Oval 38"/>
          <p:cNvSpPr>
            <a:spLocks noChangeAspect="1" noChangeArrowheads="1"/>
          </p:cNvSpPr>
          <p:nvPr/>
        </p:nvSpPr>
        <p:spPr bwMode="auto">
          <a:xfrm rot="5895381">
            <a:off x="3410488" y="3801209"/>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39" name="Oval 39"/>
          <p:cNvSpPr>
            <a:spLocks noChangeAspect="1" noChangeArrowheads="1"/>
          </p:cNvSpPr>
          <p:nvPr/>
        </p:nvSpPr>
        <p:spPr bwMode="auto">
          <a:xfrm rot="5895381">
            <a:off x="3263643" y="4682103"/>
            <a:ext cx="88106"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0" name="Oval 40"/>
          <p:cNvSpPr>
            <a:spLocks noChangeAspect="1" noChangeArrowheads="1"/>
          </p:cNvSpPr>
          <p:nvPr/>
        </p:nvSpPr>
        <p:spPr bwMode="auto">
          <a:xfrm rot="4777107">
            <a:off x="2755523" y="3154910"/>
            <a:ext cx="88106"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41" name="Oval 41"/>
          <p:cNvSpPr>
            <a:spLocks noChangeAspect="1" noChangeArrowheads="1"/>
          </p:cNvSpPr>
          <p:nvPr/>
        </p:nvSpPr>
        <p:spPr bwMode="auto">
          <a:xfrm rot="4777107">
            <a:off x="2546277" y="4551866"/>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2" name="Oval 42"/>
          <p:cNvSpPr>
            <a:spLocks noChangeAspect="1" noChangeArrowheads="1"/>
          </p:cNvSpPr>
          <p:nvPr/>
        </p:nvSpPr>
        <p:spPr bwMode="auto">
          <a:xfrm rot="4777107">
            <a:off x="2049687" y="1558740"/>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3" name="Oval 43"/>
          <p:cNvSpPr>
            <a:spLocks noChangeAspect="1" noChangeArrowheads="1"/>
          </p:cNvSpPr>
          <p:nvPr/>
        </p:nvSpPr>
        <p:spPr bwMode="auto">
          <a:xfrm rot="4777107">
            <a:off x="2371282" y="3373142"/>
            <a:ext cx="88107"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44" name="Oval 44"/>
          <p:cNvSpPr>
            <a:spLocks noChangeAspect="1" noChangeArrowheads="1"/>
          </p:cNvSpPr>
          <p:nvPr/>
        </p:nvSpPr>
        <p:spPr bwMode="auto">
          <a:xfrm rot="4777107">
            <a:off x="3753041" y="2602732"/>
            <a:ext cx="76200" cy="80963"/>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640045" name="Oval 45"/>
          <p:cNvSpPr>
            <a:spLocks noChangeAspect="1" noChangeArrowheads="1"/>
          </p:cNvSpPr>
          <p:nvPr/>
        </p:nvSpPr>
        <p:spPr bwMode="auto">
          <a:xfrm rot="4777107">
            <a:off x="1716751" y="1882558"/>
            <a:ext cx="76200"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7" name="Oval 47"/>
          <p:cNvSpPr>
            <a:spLocks noChangeAspect="1" noChangeArrowheads="1"/>
          </p:cNvSpPr>
          <p:nvPr/>
        </p:nvSpPr>
        <p:spPr bwMode="auto">
          <a:xfrm rot="4777107">
            <a:off x="1347048" y="2833445"/>
            <a:ext cx="83345"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8" name="Oval 48"/>
          <p:cNvSpPr>
            <a:spLocks noChangeAspect="1" noChangeArrowheads="1"/>
          </p:cNvSpPr>
          <p:nvPr/>
        </p:nvSpPr>
        <p:spPr bwMode="auto">
          <a:xfrm rot="4777107">
            <a:off x="3455076" y="4720437"/>
            <a:ext cx="76200"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51" name="Text Box 51"/>
          <p:cNvSpPr txBox="1">
            <a:spLocks noChangeArrowheads="1"/>
          </p:cNvSpPr>
          <p:nvPr/>
        </p:nvSpPr>
        <p:spPr bwMode="auto">
          <a:xfrm>
            <a:off x="6248400" y="3200400"/>
            <a:ext cx="2438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he-IL"/>
          </a:p>
        </p:txBody>
      </p:sp>
      <p:sp>
        <p:nvSpPr>
          <p:cNvPr id="40" name="Oval 32"/>
          <p:cNvSpPr>
            <a:spLocks noChangeAspect="1" noChangeArrowheads="1"/>
          </p:cNvSpPr>
          <p:nvPr/>
        </p:nvSpPr>
        <p:spPr bwMode="auto">
          <a:xfrm rot="5895381">
            <a:off x="1654748" y="1625402"/>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41" name="Oval 37"/>
          <p:cNvSpPr>
            <a:spLocks noChangeAspect="1" noChangeArrowheads="1"/>
          </p:cNvSpPr>
          <p:nvPr/>
        </p:nvSpPr>
        <p:spPr bwMode="auto">
          <a:xfrm rot="5895381">
            <a:off x="3094908" y="4350022"/>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43" name="TextBox 42"/>
          <p:cNvSpPr txBox="1"/>
          <p:nvPr/>
        </p:nvSpPr>
        <p:spPr>
          <a:xfrm>
            <a:off x="1140397" y="5066020"/>
            <a:ext cx="2616199" cy="523220"/>
          </a:xfrm>
          <a:prstGeom prst="rect">
            <a:avLst/>
          </a:prstGeom>
          <a:noFill/>
        </p:spPr>
        <p:txBody>
          <a:bodyPr wrap="square" rtlCol="1">
            <a:spAutoFit/>
          </a:bodyPr>
          <a:lstStyle/>
          <a:p>
            <a:r>
              <a:rPr lang="en-US" sz="2800" dirty="0" smtClean="0"/>
              <a:t>New Recipients</a:t>
            </a:r>
            <a:endParaRPr lang="he-IL" sz="2800" dirty="0"/>
          </a:p>
        </p:txBody>
      </p:sp>
      <p:sp>
        <p:nvSpPr>
          <p:cNvPr id="44" name="TextBox 43"/>
          <p:cNvSpPr txBox="1"/>
          <p:nvPr/>
        </p:nvSpPr>
        <p:spPr>
          <a:xfrm rot="16200000">
            <a:off x="-829066" y="3307834"/>
            <a:ext cx="2616199" cy="523220"/>
          </a:xfrm>
          <a:prstGeom prst="rect">
            <a:avLst/>
          </a:prstGeom>
          <a:noFill/>
        </p:spPr>
        <p:txBody>
          <a:bodyPr wrap="square" rtlCol="1">
            <a:spAutoFit/>
          </a:bodyPr>
          <a:lstStyle/>
          <a:p>
            <a:r>
              <a:rPr lang="en-US" sz="2800" dirty="0" smtClean="0"/>
              <a:t>Email Length</a:t>
            </a:r>
            <a:endParaRPr lang="he-IL" sz="2800" dirty="0"/>
          </a:p>
        </p:txBody>
      </p:sp>
      <p:sp>
        <p:nvSpPr>
          <p:cNvPr id="49" name="Oval 7"/>
          <p:cNvSpPr>
            <a:spLocks noChangeArrowheads="1"/>
          </p:cNvSpPr>
          <p:nvPr/>
        </p:nvSpPr>
        <p:spPr bwMode="auto">
          <a:xfrm>
            <a:off x="6826126" y="981894"/>
            <a:ext cx="1223962" cy="1150937"/>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50" name="Line 8"/>
          <p:cNvSpPr>
            <a:spLocks noChangeShapeType="1"/>
          </p:cNvSpPr>
          <p:nvPr/>
        </p:nvSpPr>
        <p:spPr bwMode="auto">
          <a:xfrm flipH="1">
            <a:off x="6444208" y="2132831"/>
            <a:ext cx="958180" cy="6477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he-IL"/>
          </a:p>
        </p:txBody>
      </p:sp>
      <p:sp>
        <p:nvSpPr>
          <p:cNvPr id="51" name="Line 9"/>
          <p:cNvSpPr>
            <a:spLocks noChangeShapeType="1"/>
          </p:cNvSpPr>
          <p:nvPr/>
        </p:nvSpPr>
        <p:spPr bwMode="auto">
          <a:xfrm>
            <a:off x="7402388" y="2132831"/>
            <a:ext cx="647700" cy="64928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he-IL"/>
          </a:p>
        </p:txBody>
      </p:sp>
      <p:sp>
        <p:nvSpPr>
          <p:cNvPr id="52" name="Text Box 33"/>
          <p:cNvSpPr txBox="1">
            <a:spLocks noChangeArrowheads="1"/>
          </p:cNvSpPr>
          <p:nvPr/>
        </p:nvSpPr>
        <p:spPr bwMode="auto">
          <a:xfrm>
            <a:off x="6761038" y="1334319"/>
            <a:ext cx="13668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2000" dirty="0" smtClean="0"/>
              <a:t>Email Len</a:t>
            </a:r>
            <a:endParaRPr lang="en-US" sz="2000" dirty="0"/>
          </a:p>
        </p:txBody>
      </p:sp>
      <p:sp>
        <p:nvSpPr>
          <p:cNvPr id="53" name="Text Box 35"/>
          <p:cNvSpPr txBox="1">
            <a:spLocks noChangeArrowheads="1"/>
          </p:cNvSpPr>
          <p:nvPr/>
        </p:nvSpPr>
        <p:spPr bwMode="auto">
          <a:xfrm>
            <a:off x="6012160" y="2126097"/>
            <a:ext cx="136683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2000" dirty="0" smtClean="0"/>
              <a:t>&lt;1.8</a:t>
            </a:r>
            <a:endParaRPr lang="en-US" sz="2000" dirty="0"/>
          </a:p>
        </p:txBody>
      </p:sp>
      <p:sp>
        <p:nvSpPr>
          <p:cNvPr id="54" name="Text Box 36"/>
          <p:cNvSpPr txBox="1">
            <a:spLocks noChangeArrowheads="1"/>
          </p:cNvSpPr>
          <p:nvPr/>
        </p:nvSpPr>
        <p:spPr bwMode="auto">
          <a:xfrm>
            <a:off x="7308304" y="2168029"/>
            <a:ext cx="13668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2000" dirty="0" smtClean="0"/>
              <a:t>≥1.8</a:t>
            </a:r>
            <a:endParaRPr lang="en-US" sz="2000" dirty="0"/>
          </a:p>
        </p:txBody>
      </p:sp>
      <p:sp>
        <p:nvSpPr>
          <p:cNvPr id="56" name="Text Box 58"/>
          <p:cNvSpPr txBox="1">
            <a:spLocks noChangeArrowheads="1"/>
          </p:cNvSpPr>
          <p:nvPr/>
        </p:nvSpPr>
        <p:spPr bwMode="auto">
          <a:xfrm>
            <a:off x="8243763" y="2996431"/>
            <a:ext cx="26654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endParaRPr lang="he-IL" sz="2000"/>
          </a:p>
        </p:txBody>
      </p:sp>
      <p:sp>
        <p:nvSpPr>
          <p:cNvPr id="57" name="Rectangle 59"/>
          <p:cNvSpPr>
            <a:spLocks noChangeArrowheads="1"/>
          </p:cNvSpPr>
          <p:nvPr/>
        </p:nvSpPr>
        <p:spPr bwMode="auto">
          <a:xfrm>
            <a:off x="7308304" y="2851969"/>
            <a:ext cx="1465263" cy="400110"/>
          </a:xfrm>
          <a:prstGeom prst="rect">
            <a:avLst/>
          </a:prstGeom>
          <a:solidFill>
            <a:schemeClr val="accent1"/>
          </a:solidFill>
          <a:ln w="9525">
            <a:solidFill>
              <a:schemeClr val="tx1"/>
            </a:solidFill>
            <a:miter lim="800000"/>
            <a:headEnd/>
            <a:tailEnd/>
          </a:ln>
          <a:effectLst/>
          <a:extLst/>
        </p:spPr>
        <p:txBody>
          <a:bodyPr>
            <a:spAutoFit/>
          </a:bodyPr>
          <a:lstStyle/>
          <a:p>
            <a:pPr algn="ctr">
              <a:spcBef>
                <a:spcPct val="50000"/>
              </a:spcBef>
            </a:pPr>
            <a:r>
              <a:rPr lang="en-US" sz="2000" dirty="0" smtClean="0"/>
              <a:t>Ham</a:t>
            </a:r>
            <a:endParaRPr lang="en-US" sz="2000" dirty="0"/>
          </a:p>
        </p:txBody>
      </p:sp>
      <p:sp>
        <p:nvSpPr>
          <p:cNvPr id="58" name="Rectangle 59"/>
          <p:cNvSpPr>
            <a:spLocks noChangeArrowheads="1"/>
          </p:cNvSpPr>
          <p:nvPr/>
        </p:nvSpPr>
        <p:spPr bwMode="auto">
          <a:xfrm>
            <a:off x="5724128" y="2861816"/>
            <a:ext cx="1465263" cy="400110"/>
          </a:xfrm>
          <a:prstGeom prst="rect">
            <a:avLst/>
          </a:prstGeom>
          <a:solidFill>
            <a:srgbClr val="FF0000"/>
          </a:solidFill>
          <a:ln w="9525">
            <a:solidFill>
              <a:schemeClr val="tx1"/>
            </a:solidFill>
            <a:miter lim="800000"/>
            <a:headEnd/>
            <a:tailEnd/>
          </a:ln>
          <a:effectLst/>
          <a:extLst/>
        </p:spPr>
        <p:txBody>
          <a:bodyPr>
            <a:spAutoFit/>
          </a:bodyPr>
          <a:lstStyle/>
          <a:p>
            <a:pPr algn="ctr">
              <a:spcBef>
                <a:spcPct val="50000"/>
              </a:spcBef>
            </a:pPr>
            <a:r>
              <a:rPr lang="en-US" sz="2000" dirty="0" smtClean="0"/>
              <a:t>Spam</a:t>
            </a:r>
            <a:endParaRPr lang="en-US" sz="2000" dirty="0"/>
          </a:p>
        </p:txBody>
      </p:sp>
      <p:sp>
        <p:nvSpPr>
          <p:cNvPr id="4" name="TextBox 3"/>
          <p:cNvSpPr txBox="1"/>
          <p:nvPr/>
        </p:nvSpPr>
        <p:spPr>
          <a:xfrm>
            <a:off x="5868144" y="3413623"/>
            <a:ext cx="1224136" cy="369332"/>
          </a:xfrm>
          <a:prstGeom prst="rect">
            <a:avLst/>
          </a:prstGeom>
          <a:noFill/>
        </p:spPr>
        <p:txBody>
          <a:bodyPr wrap="square" rtlCol="1">
            <a:spAutoFit/>
          </a:bodyPr>
          <a:lstStyle/>
          <a:p>
            <a:pPr algn="ctr"/>
            <a:r>
              <a:rPr lang="en-US" dirty="0" smtClean="0"/>
              <a:t>1 Error</a:t>
            </a:r>
            <a:endParaRPr lang="he-IL" dirty="0"/>
          </a:p>
        </p:txBody>
      </p:sp>
      <p:sp>
        <p:nvSpPr>
          <p:cNvPr id="60" name="TextBox 59"/>
          <p:cNvSpPr txBox="1"/>
          <p:nvPr/>
        </p:nvSpPr>
        <p:spPr>
          <a:xfrm>
            <a:off x="7380312" y="3419708"/>
            <a:ext cx="1224136" cy="369332"/>
          </a:xfrm>
          <a:prstGeom prst="rect">
            <a:avLst/>
          </a:prstGeom>
          <a:noFill/>
        </p:spPr>
        <p:txBody>
          <a:bodyPr wrap="square" rtlCol="1">
            <a:spAutoFit/>
          </a:bodyPr>
          <a:lstStyle/>
          <a:p>
            <a:pPr algn="ctr"/>
            <a:r>
              <a:rPr lang="en-US" dirty="0" smtClean="0"/>
              <a:t>8 Errors</a:t>
            </a:r>
            <a:endParaRPr lang="he-IL" dirty="0"/>
          </a:p>
        </p:txBody>
      </p:sp>
      <p:sp>
        <p:nvSpPr>
          <p:cNvPr id="55" name="Text Box 51"/>
          <p:cNvSpPr txBox="1">
            <a:spLocks noChangeArrowheads="1"/>
          </p:cNvSpPr>
          <p:nvPr/>
        </p:nvSpPr>
        <p:spPr bwMode="auto">
          <a:xfrm>
            <a:off x="6248400" y="6224736"/>
            <a:ext cx="2438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he-IL"/>
          </a:p>
        </p:txBody>
      </p:sp>
      <p:sp>
        <p:nvSpPr>
          <p:cNvPr id="59" name="Oval 7"/>
          <p:cNvSpPr>
            <a:spLocks noChangeArrowheads="1"/>
          </p:cNvSpPr>
          <p:nvPr/>
        </p:nvSpPr>
        <p:spPr bwMode="auto">
          <a:xfrm>
            <a:off x="6826126" y="4006230"/>
            <a:ext cx="1223962" cy="1150937"/>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61" name="Line 8"/>
          <p:cNvSpPr>
            <a:spLocks noChangeShapeType="1"/>
          </p:cNvSpPr>
          <p:nvPr/>
        </p:nvSpPr>
        <p:spPr bwMode="auto">
          <a:xfrm flipH="1">
            <a:off x="6444208" y="5157167"/>
            <a:ext cx="958180" cy="6477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he-IL"/>
          </a:p>
        </p:txBody>
      </p:sp>
      <p:sp>
        <p:nvSpPr>
          <p:cNvPr id="62" name="Line 9"/>
          <p:cNvSpPr>
            <a:spLocks noChangeShapeType="1"/>
          </p:cNvSpPr>
          <p:nvPr/>
        </p:nvSpPr>
        <p:spPr bwMode="auto">
          <a:xfrm>
            <a:off x="7402388" y="5157167"/>
            <a:ext cx="647700" cy="64928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he-IL"/>
          </a:p>
        </p:txBody>
      </p:sp>
      <p:sp>
        <p:nvSpPr>
          <p:cNvPr id="63" name="Text Box 33"/>
          <p:cNvSpPr txBox="1">
            <a:spLocks noChangeArrowheads="1"/>
          </p:cNvSpPr>
          <p:nvPr/>
        </p:nvSpPr>
        <p:spPr bwMode="auto">
          <a:xfrm>
            <a:off x="6761038" y="4358655"/>
            <a:ext cx="13668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2000" dirty="0" smtClean="0"/>
              <a:t>New </a:t>
            </a:r>
            <a:r>
              <a:rPr lang="en-US" sz="2000" dirty="0" err="1" smtClean="0"/>
              <a:t>Recip</a:t>
            </a:r>
            <a:endParaRPr lang="en-US" sz="2000" dirty="0"/>
          </a:p>
        </p:txBody>
      </p:sp>
      <p:sp>
        <p:nvSpPr>
          <p:cNvPr id="64" name="Text Box 35"/>
          <p:cNvSpPr txBox="1">
            <a:spLocks noChangeArrowheads="1"/>
          </p:cNvSpPr>
          <p:nvPr/>
        </p:nvSpPr>
        <p:spPr bwMode="auto">
          <a:xfrm>
            <a:off x="6012160" y="5150433"/>
            <a:ext cx="136683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2000" dirty="0" smtClean="0"/>
              <a:t>&lt;2.3</a:t>
            </a:r>
            <a:endParaRPr lang="en-US" sz="2000" dirty="0"/>
          </a:p>
        </p:txBody>
      </p:sp>
      <p:sp>
        <p:nvSpPr>
          <p:cNvPr id="65" name="Text Box 36"/>
          <p:cNvSpPr txBox="1">
            <a:spLocks noChangeArrowheads="1"/>
          </p:cNvSpPr>
          <p:nvPr/>
        </p:nvSpPr>
        <p:spPr bwMode="auto">
          <a:xfrm>
            <a:off x="7308304" y="5192365"/>
            <a:ext cx="13668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2000" dirty="0" smtClean="0"/>
              <a:t>≥2.3</a:t>
            </a:r>
            <a:endParaRPr lang="en-US" sz="2000" dirty="0"/>
          </a:p>
        </p:txBody>
      </p:sp>
      <p:sp>
        <p:nvSpPr>
          <p:cNvPr id="66" name="Rectangle 59"/>
          <p:cNvSpPr>
            <a:spLocks noChangeArrowheads="1"/>
          </p:cNvSpPr>
          <p:nvPr/>
        </p:nvSpPr>
        <p:spPr bwMode="auto">
          <a:xfrm>
            <a:off x="7308304" y="5876305"/>
            <a:ext cx="1465263" cy="400110"/>
          </a:xfrm>
          <a:prstGeom prst="rect">
            <a:avLst/>
          </a:prstGeom>
          <a:solidFill>
            <a:schemeClr val="accent1"/>
          </a:solidFill>
          <a:ln w="9525">
            <a:solidFill>
              <a:schemeClr val="tx1"/>
            </a:solidFill>
            <a:miter lim="800000"/>
            <a:headEnd/>
            <a:tailEnd/>
          </a:ln>
          <a:effectLst/>
          <a:extLst/>
        </p:spPr>
        <p:txBody>
          <a:bodyPr>
            <a:spAutoFit/>
          </a:bodyPr>
          <a:lstStyle/>
          <a:p>
            <a:pPr algn="ctr">
              <a:spcBef>
                <a:spcPct val="50000"/>
              </a:spcBef>
            </a:pPr>
            <a:r>
              <a:rPr lang="en-US" sz="2000" dirty="0" smtClean="0"/>
              <a:t>Ham</a:t>
            </a:r>
            <a:endParaRPr lang="en-US" sz="2000" dirty="0"/>
          </a:p>
        </p:txBody>
      </p:sp>
      <p:sp>
        <p:nvSpPr>
          <p:cNvPr id="67" name="Rectangle 59"/>
          <p:cNvSpPr>
            <a:spLocks noChangeArrowheads="1"/>
          </p:cNvSpPr>
          <p:nvPr/>
        </p:nvSpPr>
        <p:spPr bwMode="auto">
          <a:xfrm>
            <a:off x="5724128" y="5886152"/>
            <a:ext cx="1465263" cy="400110"/>
          </a:xfrm>
          <a:prstGeom prst="rect">
            <a:avLst/>
          </a:prstGeom>
          <a:solidFill>
            <a:srgbClr val="FF0000"/>
          </a:solidFill>
          <a:ln w="9525">
            <a:solidFill>
              <a:schemeClr val="tx1"/>
            </a:solidFill>
            <a:miter lim="800000"/>
            <a:headEnd/>
            <a:tailEnd/>
          </a:ln>
          <a:effectLst/>
          <a:extLst/>
        </p:spPr>
        <p:txBody>
          <a:bodyPr>
            <a:spAutoFit/>
          </a:bodyPr>
          <a:lstStyle/>
          <a:p>
            <a:pPr algn="ctr">
              <a:spcBef>
                <a:spcPct val="50000"/>
              </a:spcBef>
            </a:pPr>
            <a:r>
              <a:rPr lang="en-US" sz="2000" dirty="0" smtClean="0"/>
              <a:t>Spam</a:t>
            </a:r>
            <a:endParaRPr lang="en-US" sz="2000" dirty="0"/>
          </a:p>
        </p:txBody>
      </p:sp>
      <p:sp>
        <p:nvSpPr>
          <p:cNvPr id="68" name="TextBox 67"/>
          <p:cNvSpPr txBox="1"/>
          <p:nvPr/>
        </p:nvSpPr>
        <p:spPr>
          <a:xfrm>
            <a:off x="5868144" y="6437959"/>
            <a:ext cx="1224136" cy="369332"/>
          </a:xfrm>
          <a:prstGeom prst="rect">
            <a:avLst/>
          </a:prstGeom>
          <a:noFill/>
        </p:spPr>
        <p:txBody>
          <a:bodyPr wrap="square" rtlCol="1">
            <a:spAutoFit/>
          </a:bodyPr>
          <a:lstStyle/>
          <a:p>
            <a:pPr algn="ctr"/>
            <a:r>
              <a:rPr lang="en-US" dirty="0" smtClean="0"/>
              <a:t>4 Errors</a:t>
            </a:r>
            <a:endParaRPr lang="he-IL" dirty="0"/>
          </a:p>
        </p:txBody>
      </p:sp>
      <p:sp>
        <p:nvSpPr>
          <p:cNvPr id="69" name="TextBox 68"/>
          <p:cNvSpPr txBox="1"/>
          <p:nvPr/>
        </p:nvSpPr>
        <p:spPr>
          <a:xfrm>
            <a:off x="7380312" y="6444044"/>
            <a:ext cx="1224136" cy="369332"/>
          </a:xfrm>
          <a:prstGeom prst="rect">
            <a:avLst/>
          </a:prstGeom>
          <a:noFill/>
        </p:spPr>
        <p:txBody>
          <a:bodyPr wrap="square" rtlCol="1">
            <a:spAutoFit/>
          </a:bodyPr>
          <a:lstStyle/>
          <a:p>
            <a:pPr algn="ctr"/>
            <a:r>
              <a:rPr lang="en-US" dirty="0" smtClean="0"/>
              <a:t>11 Errors</a:t>
            </a:r>
            <a:endParaRPr lang="he-IL" dirty="0"/>
          </a:p>
        </p:txBody>
      </p:sp>
      <p:cxnSp>
        <p:nvCxnSpPr>
          <p:cNvPr id="5" name="Straight Connector 4"/>
          <p:cNvCxnSpPr/>
          <p:nvPr/>
        </p:nvCxnSpPr>
        <p:spPr>
          <a:xfrm flipV="1">
            <a:off x="2699792" y="1592958"/>
            <a:ext cx="0" cy="3284586"/>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868144" y="4098060"/>
            <a:ext cx="3024336" cy="2523551"/>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903952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0002" name="Rectangle 2"/>
          <p:cNvSpPr>
            <a:spLocks noGrp="1" noChangeArrowheads="1"/>
          </p:cNvSpPr>
          <p:nvPr>
            <p:ph type="title"/>
          </p:nvPr>
        </p:nvSpPr>
        <p:spPr>
          <a:xfrm>
            <a:off x="152400" y="304800"/>
            <a:ext cx="7947992" cy="685800"/>
          </a:xfrm>
        </p:spPr>
        <p:txBody>
          <a:bodyPr>
            <a:normAutofit fontScale="90000"/>
          </a:bodyPr>
          <a:lstStyle/>
          <a:p>
            <a:r>
              <a:rPr lang="en-US" dirty="0" smtClean="0"/>
              <a:t>Top Down Induction of Decision Trees</a:t>
            </a:r>
            <a:endParaRPr lang="en-US" dirty="0"/>
          </a:p>
        </p:txBody>
      </p:sp>
      <p:sp>
        <p:nvSpPr>
          <p:cNvPr id="640013" name="Line 13"/>
          <p:cNvSpPr>
            <a:spLocks noChangeShapeType="1"/>
          </p:cNvSpPr>
          <p:nvPr/>
        </p:nvSpPr>
        <p:spPr bwMode="auto">
          <a:xfrm>
            <a:off x="767284" y="1561728"/>
            <a:ext cx="0" cy="3505200"/>
          </a:xfrm>
          <a:prstGeom prst="line">
            <a:avLst/>
          </a:prstGeom>
          <a:noFill/>
          <a:ln w="381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he-IL"/>
          </a:p>
        </p:txBody>
      </p:sp>
      <p:sp>
        <p:nvSpPr>
          <p:cNvPr id="640014" name="Line 14"/>
          <p:cNvSpPr>
            <a:spLocks noChangeShapeType="1"/>
          </p:cNvSpPr>
          <p:nvPr/>
        </p:nvSpPr>
        <p:spPr bwMode="auto">
          <a:xfrm flipV="1">
            <a:off x="614884" y="4914528"/>
            <a:ext cx="3657600" cy="0"/>
          </a:xfrm>
          <a:prstGeom prst="line">
            <a:avLst/>
          </a:prstGeom>
          <a:noFill/>
          <a:ln w="381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he-IL"/>
          </a:p>
        </p:txBody>
      </p:sp>
      <p:sp>
        <p:nvSpPr>
          <p:cNvPr id="640015" name="Oval 15"/>
          <p:cNvSpPr>
            <a:spLocks noChangeAspect="1" noChangeArrowheads="1"/>
          </p:cNvSpPr>
          <p:nvPr/>
        </p:nvSpPr>
        <p:spPr bwMode="auto">
          <a:xfrm>
            <a:off x="1431090" y="2270201"/>
            <a:ext cx="90488" cy="7143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17" name="Oval 17"/>
          <p:cNvSpPr>
            <a:spLocks noChangeAspect="1" noChangeArrowheads="1"/>
          </p:cNvSpPr>
          <p:nvPr/>
        </p:nvSpPr>
        <p:spPr bwMode="auto">
          <a:xfrm>
            <a:off x="3324415" y="3325329"/>
            <a:ext cx="90488"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18" name="Oval 18"/>
          <p:cNvSpPr>
            <a:spLocks noChangeAspect="1" noChangeArrowheads="1"/>
          </p:cNvSpPr>
          <p:nvPr/>
        </p:nvSpPr>
        <p:spPr bwMode="auto">
          <a:xfrm>
            <a:off x="2580208" y="4166807"/>
            <a:ext cx="90488" cy="7143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19" name="Oval 19"/>
          <p:cNvSpPr>
            <a:spLocks noChangeAspect="1" noChangeArrowheads="1"/>
          </p:cNvSpPr>
          <p:nvPr/>
        </p:nvSpPr>
        <p:spPr bwMode="auto">
          <a:xfrm>
            <a:off x="3473512" y="2488590"/>
            <a:ext cx="90488" cy="76200"/>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640020" name="Oval 20"/>
          <p:cNvSpPr>
            <a:spLocks noChangeAspect="1" noChangeArrowheads="1"/>
          </p:cNvSpPr>
          <p:nvPr/>
        </p:nvSpPr>
        <p:spPr bwMode="auto">
          <a:xfrm>
            <a:off x="2811537" y="3681191"/>
            <a:ext cx="80963"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21" name="Oval 21"/>
          <p:cNvSpPr>
            <a:spLocks noChangeAspect="1" noChangeArrowheads="1"/>
          </p:cNvSpPr>
          <p:nvPr/>
        </p:nvSpPr>
        <p:spPr bwMode="auto">
          <a:xfrm>
            <a:off x="3111562" y="2948965"/>
            <a:ext cx="90488" cy="88107"/>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640022" name="Oval 22"/>
          <p:cNvSpPr>
            <a:spLocks noChangeAspect="1" noChangeArrowheads="1"/>
          </p:cNvSpPr>
          <p:nvPr/>
        </p:nvSpPr>
        <p:spPr bwMode="auto">
          <a:xfrm>
            <a:off x="3281883" y="4078959"/>
            <a:ext cx="90488" cy="76200"/>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3" name="Oval 23"/>
          <p:cNvSpPr>
            <a:spLocks noChangeAspect="1" noChangeArrowheads="1"/>
          </p:cNvSpPr>
          <p:nvPr/>
        </p:nvSpPr>
        <p:spPr bwMode="auto">
          <a:xfrm rot="-1118274">
            <a:off x="2545035" y="1652715"/>
            <a:ext cx="80963" cy="7143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4" name="Oval 24"/>
          <p:cNvSpPr>
            <a:spLocks noChangeAspect="1" noChangeArrowheads="1"/>
          </p:cNvSpPr>
          <p:nvPr/>
        </p:nvSpPr>
        <p:spPr bwMode="auto">
          <a:xfrm rot="-1118274">
            <a:off x="4183676" y="3187648"/>
            <a:ext cx="90488" cy="76200"/>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5" name="Oval 25"/>
          <p:cNvSpPr>
            <a:spLocks noChangeAspect="1" noChangeArrowheads="1"/>
          </p:cNvSpPr>
          <p:nvPr/>
        </p:nvSpPr>
        <p:spPr bwMode="auto">
          <a:xfrm rot="-1118274">
            <a:off x="3475651" y="4503686"/>
            <a:ext cx="90488" cy="76200"/>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6" name="Oval 26"/>
          <p:cNvSpPr>
            <a:spLocks noChangeAspect="1" noChangeArrowheads="1"/>
          </p:cNvSpPr>
          <p:nvPr/>
        </p:nvSpPr>
        <p:spPr bwMode="auto">
          <a:xfrm rot="-1118274">
            <a:off x="3191030" y="2486279"/>
            <a:ext cx="90488" cy="76200"/>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640027" name="Oval 27"/>
          <p:cNvSpPr>
            <a:spLocks noChangeAspect="1" noChangeArrowheads="1"/>
          </p:cNvSpPr>
          <p:nvPr/>
        </p:nvSpPr>
        <p:spPr bwMode="auto">
          <a:xfrm rot="-1118274">
            <a:off x="2891451" y="4110522"/>
            <a:ext cx="90488" cy="76200"/>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8" name="Oval 28"/>
          <p:cNvSpPr>
            <a:spLocks noChangeAspect="1" noChangeArrowheads="1"/>
          </p:cNvSpPr>
          <p:nvPr/>
        </p:nvSpPr>
        <p:spPr bwMode="auto">
          <a:xfrm rot="-1118274">
            <a:off x="4046897" y="4454514"/>
            <a:ext cx="90488" cy="7143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9" name="Oval 29"/>
          <p:cNvSpPr>
            <a:spLocks noChangeAspect="1" noChangeArrowheads="1"/>
          </p:cNvSpPr>
          <p:nvPr/>
        </p:nvSpPr>
        <p:spPr bwMode="auto">
          <a:xfrm rot="-1118274">
            <a:off x="2322334" y="2940418"/>
            <a:ext cx="90488"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30" name="Oval 30"/>
          <p:cNvSpPr>
            <a:spLocks noChangeAspect="1" noChangeArrowheads="1"/>
          </p:cNvSpPr>
          <p:nvPr/>
        </p:nvSpPr>
        <p:spPr bwMode="auto">
          <a:xfrm rot="5895381">
            <a:off x="2959749" y="3545783"/>
            <a:ext cx="71438"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31" name="Oval 31"/>
          <p:cNvSpPr>
            <a:spLocks noChangeAspect="1" noChangeArrowheads="1"/>
          </p:cNvSpPr>
          <p:nvPr/>
        </p:nvSpPr>
        <p:spPr bwMode="auto">
          <a:xfrm rot="5895381">
            <a:off x="1389418" y="1595452"/>
            <a:ext cx="83345"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32" name="Oval 32"/>
          <p:cNvSpPr>
            <a:spLocks noChangeAspect="1" noChangeArrowheads="1"/>
          </p:cNvSpPr>
          <p:nvPr/>
        </p:nvSpPr>
        <p:spPr bwMode="auto">
          <a:xfrm rot="5895381">
            <a:off x="2145847" y="2253247"/>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33" name="Oval 33"/>
          <p:cNvSpPr>
            <a:spLocks noChangeAspect="1" noChangeArrowheads="1"/>
          </p:cNvSpPr>
          <p:nvPr/>
        </p:nvSpPr>
        <p:spPr bwMode="auto">
          <a:xfrm rot="5895381">
            <a:off x="3556786" y="3200835"/>
            <a:ext cx="71438"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34" name="Oval 34"/>
          <p:cNvSpPr>
            <a:spLocks noChangeAspect="1" noChangeArrowheads="1"/>
          </p:cNvSpPr>
          <p:nvPr/>
        </p:nvSpPr>
        <p:spPr bwMode="auto">
          <a:xfrm rot="5895381">
            <a:off x="3449398" y="4105612"/>
            <a:ext cx="88106"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35" name="Oval 35"/>
          <p:cNvSpPr>
            <a:spLocks noChangeAspect="1" noChangeArrowheads="1"/>
          </p:cNvSpPr>
          <p:nvPr/>
        </p:nvSpPr>
        <p:spPr bwMode="auto">
          <a:xfrm rot="5895381">
            <a:off x="3147338" y="1735899"/>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36" name="Oval 36"/>
          <p:cNvSpPr>
            <a:spLocks noChangeAspect="1" noChangeArrowheads="1"/>
          </p:cNvSpPr>
          <p:nvPr/>
        </p:nvSpPr>
        <p:spPr bwMode="auto">
          <a:xfrm rot="5895381">
            <a:off x="4035725" y="3743563"/>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dirty="0"/>
          </a:p>
        </p:txBody>
      </p:sp>
      <p:sp>
        <p:nvSpPr>
          <p:cNvPr id="640037" name="Oval 37"/>
          <p:cNvSpPr>
            <a:spLocks noChangeAspect="1" noChangeArrowheads="1"/>
          </p:cNvSpPr>
          <p:nvPr/>
        </p:nvSpPr>
        <p:spPr bwMode="auto">
          <a:xfrm rot="5895381">
            <a:off x="3122710" y="2165625"/>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640038" name="Oval 38"/>
          <p:cNvSpPr>
            <a:spLocks noChangeAspect="1" noChangeArrowheads="1"/>
          </p:cNvSpPr>
          <p:nvPr/>
        </p:nvSpPr>
        <p:spPr bwMode="auto">
          <a:xfrm rot="5895381">
            <a:off x="3410488" y="3801209"/>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39" name="Oval 39"/>
          <p:cNvSpPr>
            <a:spLocks noChangeAspect="1" noChangeArrowheads="1"/>
          </p:cNvSpPr>
          <p:nvPr/>
        </p:nvSpPr>
        <p:spPr bwMode="auto">
          <a:xfrm rot="5895381">
            <a:off x="3263643" y="4682103"/>
            <a:ext cx="88106"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0" name="Oval 40"/>
          <p:cNvSpPr>
            <a:spLocks noChangeAspect="1" noChangeArrowheads="1"/>
          </p:cNvSpPr>
          <p:nvPr/>
        </p:nvSpPr>
        <p:spPr bwMode="auto">
          <a:xfrm rot="4777107">
            <a:off x="2755523" y="3154910"/>
            <a:ext cx="88106"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41" name="Oval 41"/>
          <p:cNvSpPr>
            <a:spLocks noChangeAspect="1" noChangeArrowheads="1"/>
          </p:cNvSpPr>
          <p:nvPr/>
        </p:nvSpPr>
        <p:spPr bwMode="auto">
          <a:xfrm rot="4777107">
            <a:off x="2546277" y="4551866"/>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2" name="Oval 42"/>
          <p:cNvSpPr>
            <a:spLocks noChangeAspect="1" noChangeArrowheads="1"/>
          </p:cNvSpPr>
          <p:nvPr/>
        </p:nvSpPr>
        <p:spPr bwMode="auto">
          <a:xfrm rot="4777107">
            <a:off x="2049687" y="1558740"/>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3" name="Oval 43"/>
          <p:cNvSpPr>
            <a:spLocks noChangeAspect="1" noChangeArrowheads="1"/>
          </p:cNvSpPr>
          <p:nvPr/>
        </p:nvSpPr>
        <p:spPr bwMode="auto">
          <a:xfrm rot="4777107">
            <a:off x="2371282" y="3373142"/>
            <a:ext cx="88107"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44" name="Oval 44"/>
          <p:cNvSpPr>
            <a:spLocks noChangeAspect="1" noChangeArrowheads="1"/>
          </p:cNvSpPr>
          <p:nvPr/>
        </p:nvSpPr>
        <p:spPr bwMode="auto">
          <a:xfrm rot="4777107">
            <a:off x="3753041" y="2602732"/>
            <a:ext cx="76200" cy="80963"/>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640045" name="Oval 45"/>
          <p:cNvSpPr>
            <a:spLocks noChangeAspect="1" noChangeArrowheads="1"/>
          </p:cNvSpPr>
          <p:nvPr/>
        </p:nvSpPr>
        <p:spPr bwMode="auto">
          <a:xfrm rot="4777107">
            <a:off x="1716751" y="1882558"/>
            <a:ext cx="76200"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7" name="Oval 47"/>
          <p:cNvSpPr>
            <a:spLocks noChangeAspect="1" noChangeArrowheads="1"/>
          </p:cNvSpPr>
          <p:nvPr/>
        </p:nvSpPr>
        <p:spPr bwMode="auto">
          <a:xfrm rot="4777107">
            <a:off x="1347048" y="2833445"/>
            <a:ext cx="83345"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8" name="Oval 48"/>
          <p:cNvSpPr>
            <a:spLocks noChangeAspect="1" noChangeArrowheads="1"/>
          </p:cNvSpPr>
          <p:nvPr/>
        </p:nvSpPr>
        <p:spPr bwMode="auto">
          <a:xfrm rot="4777107">
            <a:off x="3455076" y="4720437"/>
            <a:ext cx="76200"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51" name="Text Box 51"/>
          <p:cNvSpPr txBox="1">
            <a:spLocks noChangeArrowheads="1"/>
          </p:cNvSpPr>
          <p:nvPr/>
        </p:nvSpPr>
        <p:spPr bwMode="auto">
          <a:xfrm>
            <a:off x="5528320" y="3127226"/>
            <a:ext cx="2438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he-IL"/>
          </a:p>
        </p:txBody>
      </p:sp>
      <p:sp>
        <p:nvSpPr>
          <p:cNvPr id="40" name="Oval 32"/>
          <p:cNvSpPr>
            <a:spLocks noChangeAspect="1" noChangeArrowheads="1"/>
          </p:cNvSpPr>
          <p:nvPr/>
        </p:nvSpPr>
        <p:spPr bwMode="auto">
          <a:xfrm rot="5895381">
            <a:off x="1654748" y="1625402"/>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41" name="Oval 37"/>
          <p:cNvSpPr>
            <a:spLocks noChangeAspect="1" noChangeArrowheads="1"/>
          </p:cNvSpPr>
          <p:nvPr/>
        </p:nvSpPr>
        <p:spPr bwMode="auto">
          <a:xfrm rot="5895381">
            <a:off x="3094908" y="4350022"/>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43" name="TextBox 42"/>
          <p:cNvSpPr txBox="1"/>
          <p:nvPr/>
        </p:nvSpPr>
        <p:spPr>
          <a:xfrm>
            <a:off x="1140397" y="5066020"/>
            <a:ext cx="2616199" cy="523220"/>
          </a:xfrm>
          <a:prstGeom prst="rect">
            <a:avLst/>
          </a:prstGeom>
          <a:noFill/>
        </p:spPr>
        <p:txBody>
          <a:bodyPr wrap="square" rtlCol="1">
            <a:spAutoFit/>
          </a:bodyPr>
          <a:lstStyle/>
          <a:p>
            <a:r>
              <a:rPr lang="en-US" sz="2800" dirty="0" smtClean="0"/>
              <a:t>New Recipients</a:t>
            </a:r>
            <a:endParaRPr lang="he-IL" sz="2800" dirty="0"/>
          </a:p>
        </p:txBody>
      </p:sp>
      <p:sp>
        <p:nvSpPr>
          <p:cNvPr id="44" name="TextBox 43"/>
          <p:cNvSpPr txBox="1"/>
          <p:nvPr/>
        </p:nvSpPr>
        <p:spPr>
          <a:xfrm rot="16200000">
            <a:off x="-829066" y="3307834"/>
            <a:ext cx="2616199" cy="523220"/>
          </a:xfrm>
          <a:prstGeom prst="rect">
            <a:avLst/>
          </a:prstGeom>
          <a:noFill/>
        </p:spPr>
        <p:txBody>
          <a:bodyPr wrap="square" rtlCol="1">
            <a:spAutoFit/>
          </a:bodyPr>
          <a:lstStyle/>
          <a:p>
            <a:r>
              <a:rPr lang="en-US" sz="2800" dirty="0" smtClean="0"/>
              <a:t>Email Length</a:t>
            </a:r>
            <a:endParaRPr lang="he-IL" sz="2800" dirty="0"/>
          </a:p>
        </p:txBody>
      </p:sp>
      <p:sp>
        <p:nvSpPr>
          <p:cNvPr id="49" name="Oval 7"/>
          <p:cNvSpPr>
            <a:spLocks noChangeArrowheads="1"/>
          </p:cNvSpPr>
          <p:nvPr/>
        </p:nvSpPr>
        <p:spPr bwMode="auto">
          <a:xfrm>
            <a:off x="6106046" y="908720"/>
            <a:ext cx="1223962" cy="1150937"/>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50" name="Line 8"/>
          <p:cNvSpPr>
            <a:spLocks noChangeShapeType="1"/>
          </p:cNvSpPr>
          <p:nvPr/>
        </p:nvSpPr>
        <p:spPr bwMode="auto">
          <a:xfrm flipH="1">
            <a:off x="5724128" y="2059657"/>
            <a:ext cx="958180" cy="6477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he-IL"/>
          </a:p>
        </p:txBody>
      </p:sp>
      <p:sp>
        <p:nvSpPr>
          <p:cNvPr id="51" name="Line 9"/>
          <p:cNvSpPr>
            <a:spLocks noChangeShapeType="1"/>
          </p:cNvSpPr>
          <p:nvPr/>
        </p:nvSpPr>
        <p:spPr bwMode="auto">
          <a:xfrm>
            <a:off x="6682308" y="2059657"/>
            <a:ext cx="647700" cy="64928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he-IL"/>
          </a:p>
        </p:txBody>
      </p:sp>
      <p:sp>
        <p:nvSpPr>
          <p:cNvPr id="52" name="Text Box 33"/>
          <p:cNvSpPr txBox="1">
            <a:spLocks noChangeArrowheads="1"/>
          </p:cNvSpPr>
          <p:nvPr/>
        </p:nvSpPr>
        <p:spPr bwMode="auto">
          <a:xfrm>
            <a:off x="6040958" y="1261145"/>
            <a:ext cx="13668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2000" dirty="0" smtClean="0"/>
              <a:t>Email Len</a:t>
            </a:r>
            <a:endParaRPr lang="en-US" sz="2000" dirty="0"/>
          </a:p>
        </p:txBody>
      </p:sp>
      <p:sp>
        <p:nvSpPr>
          <p:cNvPr id="53" name="Text Box 35"/>
          <p:cNvSpPr txBox="1">
            <a:spLocks noChangeArrowheads="1"/>
          </p:cNvSpPr>
          <p:nvPr/>
        </p:nvSpPr>
        <p:spPr bwMode="auto">
          <a:xfrm>
            <a:off x="5292080" y="2052923"/>
            <a:ext cx="136683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2000" dirty="0" smtClean="0"/>
              <a:t>&lt;1.8</a:t>
            </a:r>
            <a:endParaRPr lang="en-US" sz="2000" dirty="0"/>
          </a:p>
        </p:txBody>
      </p:sp>
      <p:sp>
        <p:nvSpPr>
          <p:cNvPr id="54" name="Text Box 36"/>
          <p:cNvSpPr txBox="1">
            <a:spLocks noChangeArrowheads="1"/>
          </p:cNvSpPr>
          <p:nvPr/>
        </p:nvSpPr>
        <p:spPr bwMode="auto">
          <a:xfrm>
            <a:off x="6588224" y="2094855"/>
            <a:ext cx="13668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2000" dirty="0" smtClean="0"/>
              <a:t>≥1.8</a:t>
            </a:r>
            <a:endParaRPr lang="en-US" sz="2000" dirty="0"/>
          </a:p>
        </p:txBody>
      </p:sp>
      <p:sp>
        <p:nvSpPr>
          <p:cNvPr id="56" name="Text Box 58"/>
          <p:cNvSpPr txBox="1">
            <a:spLocks noChangeArrowheads="1"/>
          </p:cNvSpPr>
          <p:nvPr/>
        </p:nvSpPr>
        <p:spPr bwMode="auto">
          <a:xfrm>
            <a:off x="8243763" y="2996431"/>
            <a:ext cx="26654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endParaRPr lang="he-IL" sz="2000"/>
          </a:p>
        </p:txBody>
      </p:sp>
      <p:sp>
        <p:nvSpPr>
          <p:cNvPr id="58" name="Rectangle 59"/>
          <p:cNvSpPr>
            <a:spLocks noChangeArrowheads="1"/>
          </p:cNvSpPr>
          <p:nvPr/>
        </p:nvSpPr>
        <p:spPr bwMode="auto">
          <a:xfrm>
            <a:off x="5004048" y="2788642"/>
            <a:ext cx="1465263" cy="400110"/>
          </a:xfrm>
          <a:prstGeom prst="rect">
            <a:avLst/>
          </a:prstGeom>
          <a:solidFill>
            <a:srgbClr val="FF0000"/>
          </a:solidFill>
          <a:ln w="9525">
            <a:solidFill>
              <a:schemeClr val="tx1"/>
            </a:solidFill>
            <a:miter lim="800000"/>
            <a:headEnd/>
            <a:tailEnd/>
          </a:ln>
          <a:effectLst/>
          <a:extLst/>
        </p:spPr>
        <p:txBody>
          <a:bodyPr>
            <a:spAutoFit/>
          </a:bodyPr>
          <a:lstStyle/>
          <a:p>
            <a:pPr algn="ctr">
              <a:spcBef>
                <a:spcPct val="50000"/>
              </a:spcBef>
            </a:pPr>
            <a:r>
              <a:rPr lang="en-US" sz="2000" dirty="0" smtClean="0"/>
              <a:t>Spam</a:t>
            </a:r>
            <a:endParaRPr lang="en-US" sz="2000" dirty="0"/>
          </a:p>
        </p:txBody>
      </p:sp>
      <p:cxnSp>
        <p:nvCxnSpPr>
          <p:cNvPr id="3" name="Straight Connector 2"/>
          <p:cNvCxnSpPr/>
          <p:nvPr/>
        </p:nvCxnSpPr>
        <p:spPr>
          <a:xfrm>
            <a:off x="839292" y="3744328"/>
            <a:ext cx="3660700" cy="0"/>
          </a:xfrm>
          <a:prstGeom prst="line">
            <a:avLst/>
          </a:prstGeom>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5148064" y="3283818"/>
            <a:ext cx="1224136" cy="369332"/>
          </a:xfrm>
          <a:prstGeom prst="rect">
            <a:avLst/>
          </a:prstGeom>
          <a:noFill/>
        </p:spPr>
        <p:txBody>
          <a:bodyPr wrap="square" rtlCol="1">
            <a:spAutoFit/>
          </a:bodyPr>
          <a:lstStyle/>
          <a:p>
            <a:pPr algn="ctr"/>
            <a:r>
              <a:rPr lang="en-US" dirty="0" smtClean="0"/>
              <a:t>1 Error</a:t>
            </a:r>
            <a:endParaRPr lang="he-IL" dirty="0"/>
          </a:p>
        </p:txBody>
      </p:sp>
      <p:sp>
        <p:nvSpPr>
          <p:cNvPr id="55" name="Oval 7"/>
          <p:cNvSpPr>
            <a:spLocks noChangeArrowheads="1"/>
          </p:cNvSpPr>
          <p:nvPr/>
        </p:nvSpPr>
        <p:spPr bwMode="auto">
          <a:xfrm>
            <a:off x="6870427" y="2676686"/>
            <a:ext cx="1223962" cy="1150937"/>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59" name="Text Box 33"/>
          <p:cNvSpPr txBox="1">
            <a:spLocks noChangeArrowheads="1"/>
          </p:cNvSpPr>
          <p:nvPr/>
        </p:nvSpPr>
        <p:spPr bwMode="auto">
          <a:xfrm>
            <a:off x="6877570" y="3030959"/>
            <a:ext cx="13668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2000" dirty="0" smtClean="0"/>
              <a:t>Email Len</a:t>
            </a:r>
            <a:endParaRPr lang="en-US" sz="2000" dirty="0"/>
          </a:p>
        </p:txBody>
      </p:sp>
      <p:sp>
        <p:nvSpPr>
          <p:cNvPr id="61" name="Line 8"/>
          <p:cNvSpPr>
            <a:spLocks noChangeShapeType="1"/>
          </p:cNvSpPr>
          <p:nvPr/>
        </p:nvSpPr>
        <p:spPr bwMode="auto">
          <a:xfrm flipH="1">
            <a:off x="6516216" y="3866616"/>
            <a:ext cx="958180" cy="6477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he-IL"/>
          </a:p>
        </p:txBody>
      </p:sp>
      <p:sp>
        <p:nvSpPr>
          <p:cNvPr id="62" name="Line 9"/>
          <p:cNvSpPr>
            <a:spLocks noChangeShapeType="1"/>
          </p:cNvSpPr>
          <p:nvPr/>
        </p:nvSpPr>
        <p:spPr bwMode="auto">
          <a:xfrm>
            <a:off x="7474396" y="3866616"/>
            <a:ext cx="647700" cy="64928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he-IL"/>
          </a:p>
        </p:txBody>
      </p:sp>
      <p:sp>
        <p:nvSpPr>
          <p:cNvPr id="63" name="Text Box 35"/>
          <p:cNvSpPr txBox="1">
            <a:spLocks noChangeArrowheads="1"/>
          </p:cNvSpPr>
          <p:nvPr/>
        </p:nvSpPr>
        <p:spPr bwMode="auto">
          <a:xfrm>
            <a:off x="6084168" y="3859882"/>
            <a:ext cx="136683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2000" dirty="0" smtClean="0"/>
              <a:t>&lt;4</a:t>
            </a:r>
            <a:endParaRPr lang="en-US" sz="2000" dirty="0"/>
          </a:p>
        </p:txBody>
      </p:sp>
      <p:sp>
        <p:nvSpPr>
          <p:cNvPr id="64" name="Text Box 36"/>
          <p:cNvSpPr txBox="1">
            <a:spLocks noChangeArrowheads="1"/>
          </p:cNvSpPr>
          <p:nvPr/>
        </p:nvSpPr>
        <p:spPr bwMode="auto">
          <a:xfrm>
            <a:off x="7380312" y="3901814"/>
            <a:ext cx="13668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2000" dirty="0" smtClean="0"/>
              <a:t>≥4</a:t>
            </a:r>
            <a:endParaRPr lang="en-US" sz="2000" dirty="0"/>
          </a:p>
        </p:txBody>
      </p:sp>
      <p:cxnSp>
        <p:nvCxnSpPr>
          <p:cNvPr id="65" name="Straight Connector 64"/>
          <p:cNvCxnSpPr/>
          <p:nvPr/>
        </p:nvCxnSpPr>
        <p:spPr>
          <a:xfrm>
            <a:off x="827584" y="1988840"/>
            <a:ext cx="3660700" cy="0"/>
          </a:xfrm>
          <a:prstGeom prst="line">
            <a:avLst/>
          </a:prstGeom>
        </p:spPr>
        <p:style>
          <a:lnRef idx="1">
            <a:schemeClr val="accent1"/>
          </a:lnRef>
          <a:fillRef idx="0">
            <a:schemeClr val="accent1"/>
          </a:fillRef>
          <a:effectRef idx="0">
            <a:schemeClr val="accent1"/>
          </a:effectRef>
          <a:fontRef idx="minor">
            <a:schemeClr val="tx1"/>
          </a:fontRef>
        </p:style>
      </p:cxnSp>
      <p:sp>
        <p:nvSpPr>
          <p:cNvPr id="66" name="Rectangle 59"/>
          <p:cNvSpPr>
            <a:spLocks noChangeArrowheads="1"/>
          </p:cNvSpPr>
          <p:nvPr/>
        </p:nvSpPr>
        <p:spPr bwMode="auto">
          <a:xfrm>
            <a:off x="7380312" y="4611900"/>
            <a:ext cx="1465263" cy="400110"/>
          </a:xfrm>
          <a:prstGeom prst="rect">
            <a:avLst/>
          </a:prstGeom>
          <a:solidFill>
            <a:srgbClr val="FF0000"/>
          </a:solidFill>
          <a:ln w="9525">
            <a:solidFill>
              <a:schemeClr val="tx1"/>
            </a:solidFill>
            <a:miter lim="800000"/>
            <a:headEnd/>
            <a:tailEnd/>
          </a:ln>
          <a:effectLst/>
          <a:extLst/>
        </p:spPr>
        <p:txBody>
          <a:bodyPr>
            <a:spAutoFit/>
          </a:bodyPr>
          <a:lstStyle/>
          <a:p>
            <a:pPr algn="ctr">
              <a:spcBef>
                <a:spcPct val="50000"/>
              </a:spcBef>
            </a:pPr>
            <a:r>
              <a:rPr lang="en-US" sz="2000" dirty="0" smtClean="0"/>
              <a:t>Spam</a:t>
            </a:r>
            <a:endParaRPr lang="en-US" sz="2000" dirty="0"/>
          </a:p>
        </p:txBody>
      </p:sp>
      <p:sp>
        <p:nvSpPr>
          <p:cNvPr id="67" name="TextBox 66"/>
          <p:cNvSpPr txBox="1"/>
          <p:nvPr/>
        </p:nvSpPr>
        <p:spPr>
          <a:xfrm>
            <a:off x="7524328" y="5074726"/>
            <a:ext cx="1224136" cy="369332"/>
          </a:xfrm>
          <a:prstGeom prst="rect">
            <a:avLst/>
          </a:prstGeom>
          <a:noFill/>
        </p:spPr>
        <p:txBody>
          <a:bodyPr wrap="square" rtlCol="1">
            <a:spAutoFit/>
          </a:bodyPr>
          <a:lstStyle/>
          <a:p>
            <a:pPr algn="ctr"/>
            <a:r>
              <a:rPr lang="en-US" dirty="0" smtClean="0"/>
              <a:t>1 Error</a:t>
            </a:r>
            <a:endParaRPr lang="he-IL" dirty="0"/>
          </a:p>
        </p:txBody>
      </p:sp>
      <p:sp>
        <p:nvSpPr>
          <p:cNvPr id="68" name="Rectangle 59"/>
          <p:cNvSpPr>
            <a:spLocks noChangeArrowheads="1"/>
          </p:cNvSpPr>
          <p:nvPr/>
        </p:nvSpPr>
        <p:spPr bwMode="auto">
          <a:xfrm>
            <a:off x="5796136" y="4623707"/>
            <a:ext cx="1465263" cy="400110"/>
          </a:xfrm>
          <a:prstGeom prst="rect">
            <a:avLst/>
          </a:prstGeom>
          <a:solidFill>
            <a:schemeClr val="accent1"/>
          </a:solidFill>
          <a:ln w="9525">
            <a:solidFill>
              <a:schemeClr val="tx1"/>
            </a:solidFill>
            <a:miter lim="800000"/>
            <a:headEnd/>
            <a:tailEnd/>
          </a:ln>
          <a:effectLst/>
          <a:extLst/>
        </p:spPr>
        <p:txBody>
          <a:bodyPr>
            <a:spAutoFit/>
          </a:bodyPr>
          <a:lstStyle/>
          <a:p>
            <a:pPr algn="ctr">
              <a:spcBef>
                <a:spcPct val="50000"/>
              </a:spcBef>
            </a:pPr>
            <a:r>
              <a:rPr lang="en-US" sz="2000" dirty="0" smtClean="0"/>
              <a:t>Ham</a:t>
            </a:r>
            <a:endParaRPr lang="en-US" sz="2000" dirty="0"/>
          </a:p>
        </p:txBody>
      </p:sp>
      <p:sp>
        <p:nvSpPr>
          <p:cNvPr id="69" name="TextBox 68"/>
          <p:cNvSpPr txBox="1"/>
          <p:nvPr/>
        </p:nvSpPr>
        <p:spPr>
          <a:xfrm>
            <a:off x="5926504" y="5097666"/>
            <a:ext cx="1224136" cy="369332"/>
          </a:xfrm>
          <a:prstGeom prst="rect">
            <a:avLst/>
          </a:prstGeom>
          <a:noFill/>
        </p:spPr>
        <p:txBody>
          <a:bodyPr wrap="square" rtlCol="1">
            <a:spAutoFit/>
          </a:bodyPr>
          <a:lstStyle/>
          <a:p>
            <a:pPr algn="ctr"/>
            <a:r>
              <a:rPr lang="en-US" dirty="0" smtClean="0"/>
              <a:t>3 Errors</a:t>
            </a:r>
            <a:endParaRPr lang="he-IL" dirty="0"/>
          </a:p>
        </p:txBody>
      </p:sp>
    </p:spTree>
    <p:extLst>
      <p:ext uri="{BB962C8B-B14F-4D97-AF65-F5344CB8AC3E}">
        <p14:creationId xmlns:p14="http://schemas.microsoft.com/office/powerpoint/2010/main" val="28296015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0002" name="Rectangle 2"/>
          <p:cNvSpPr>
            <a:spLocks noGrp="1" noChangeArrowheads="1"/>
          </p:cNvSpPr>
          <p:nvPr>
            <p:ph type="title"/>
          </p:nvPr>
        </p:nvSpPr>
        <p:spPr>
          <a:xfrm>
            <a:off x="152399" y="-66900"/>
            <a:ext cx="8991601" cy="685800"/>
          </a:xfrm>
        </p:spPr>
        <p:txBody>
          <a:bodyPr>
            <a:noAutofit/>
          </a:bodyPr>
          <a:lstStyle/>
          <a:p>
            <a:r>
              <a:rPr lang="en-US" sz="4000" dirty="0" smtClean="0"/>
              <a:t>Top Down Induction of Decision Trees</a:t>
            </a:r>
            <a:endParaRPr lang="en-US" sz="4000" dirty="0"/>
          </a:p>
        </p:txBody>
      </p:sp>
      <p:sp>
        <p:nvSpPr>
          <p:cNvPr id="640013" name="Line 13"/>
          <p:cNvSpPr>
            <a:spLocks noChangeShapeType="1"/>
          </p:cNvSpPr>
          <p:nvPr/>
        </p:nvSpPr>
        <p:spPr bwMode="auto">
          <a:xfrm>
            <a:off x="767284" y="1561728"/>
            <a:ext cx="0" cy="3505200"/>
          </a:xfrm>
          <a:prstGeom prst="line">
            <a:avLst/>
          </a:prstGeom>
          <a:noFill/>
          <a:ln w="381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he-IL"/>
          </a:p>
        </p:txBody>
      </p:sp>
      <p:sp>
        <p:nvSpPr>
          <p:cNvPr id="640014" name="Line 14"/>
          <p:cNvSpPr>
            <a:spLocks noChangeShapeType="1"/>
          </p:cNvSpPr>
          <p:nvPr/>
        </p:nvSpPr>
        <p:spPr bwMode="auto">
          <a:xfrm flipV="1">
            <a:off x="614884" y="4914528"/>
            <a:ext cx="3657600" cy="0"/>
          </a:xfrm>
          <a:prstGeom prst="line">
            <a:avLst/>
          </a:prstGeom>
          <a:noFill/>
          <a:ln w="381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he-IL"/>
          </a:p>
        </p:txBody>
      </p:sp>
      <p:sp>
        <p:nvSpPr>
          <p:cNvPr id="640015" name="Oval 15"/>
          <p:cNvSpPr>
            <a:spLocks noChangeAspect="1" noChangeArrowheads="1"/>
          </p:cNvSpPr>
          <p:nvPr/>
        </p:nvSpPr>
        <p:spPr bwMode="auto">
          <a:xfrm>
            <a:off x="1431090" y="2270201"/>
            <a:ext cx="90488" cy="7143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17" name="Oval 17"/>
          <p:cNvSpPr>
            <a:spLocks noChangeAspect="1" noChangeArrowheads="1"/>
          </p:cNvSpPr>
          <p:nvPr/>
        </p:nvSpPr>
        <p:spPr bwMode="auto">
          <a:xfrm>
            <a:off x="3324415" y="3325329"/>
            <a:ext cx="90488"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18" name="Oval 18"/>
          <p:cNvSpPr>
            <a:spLocks noChangeAspect="1" noChangeArrowheads="1"/>
          </p:cNvSpPr>
          <p:nvPr/>
        </p:nvSpPr>
        <p:spPr bwMode="auto">
          <a:xfrm>
            <a:off x="2580208" y="4166807"/>
            <a:ext cx="90488" cy="7143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19" name="Oval 19"/>
          <p:cNvSpPr>
            <a:spLocks noChangeAspect="1" noChangeArrowheads="1"/>
          </p:cNvSpPr>
          <p:nvPr/>
        </p:nvSpPr>
        <p:spPr bwMode="auto">
          <a:xfrm>
            <a:off x="3473512" y="2488590"/>
            <a:ext cx="90488" cy="76200"/>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640020" name="Oval 20"/>
          <p:cNvSpPr>
            <a:spLocks noChangeAspect="1" noChangeArrowheads="1"/>
          </p:cNvSpPr>
          <p:nvPr/>
        </p:nvSpPr>
        <p:spPr bwMode="auto">
          <a:xfrm>
            <a:off x="2811537" y="3681191"/>
            <a:ext cx="80963"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21" name="Oval 21"/>
          <p:cNvSpPr>
            <a:spLocks noChangeAspect="1" noChangeArrowheads="1"/>
          </p:cNvSpPr>
          <p:nvPr/>
        </p:nvSpPr>
        <p:spPr bwMode="auto">
          <a:xfrm>
            <a:off x="3111562" y="2948965"/>
            <a:ext cx="90488" cy="88107"/>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640022" name="Oval 22"/>
          <p:cNvSpPr>
            <a:spLocks noChangeAspect="1" noChangeArrowheads="1"/>
          </p:cNvSpPr>
          <p:nvPr/>
        </p:nvSpPr>
        <p:spPr bwMode="auto">
          <a:xfrm>
            <a:off x="3281883" y="4078959"/>
            <a:ext cx="90488" cy="76200"/>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3" name="Oval 23"/>
          <p:cNvSpPr>
            <a:spLocks noChangeAspect="1" noChangeArrowheads="1"/>
          </p:cNvSpPr>
          <p:nvPr/>
        </p:nvSpPr>
        <p:spPr bwMode="auto">
          <a:xfrm rot="-1118274">
            <a:off x="2545035" y="1652715"/>
            <a:ext cx="80963" cy="7143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4" name="Oval 24"/>
          <p:cNvSpPr>
            <a:spLocks noChangeAspect="1" noChangeArrowheads="1"/>
          </p:cNvSpPr>
          <p:nvPr/>
        </p:nvSpPr>
        <p:spPr bwMode="auto">
          <a:xfrm rot="-1118274">
            <a:off x="4183676" y="3187648"/>
            <a:ext cx="90488" cy="76200"/>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5" name="Oval 25"/>
          <p:cNvSpPr>
            <a:spLocks noChangeAspect="1" noChangeArrowheads="1"/>
          </p:cNvSpPr>
          <p:nvPr/>
        </p:nvSpPr>
        <p:spPr bwMode="auto">
          <a:xfrm rot="-1118274">
            <a:off x="3475651" y="4503686"/>
            <a:ext cx="90488" cy="76200"/>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6" name="Oval 26"/>
          <p:cNvSpPr>
            <a:spLocks noChangeAspect="1" noChangeArrowheads="1"/>
          </p:cNvSpPr>
          <p:nvPr/>
        </p:nvSpPr>
        <p:spPr bwMode="auto">
          <a:xfrm rot="-1118274">
            <a:off x="3191030" y="2486279"/>
            <a:ext cx="90488" cy="76200"/>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640027" name="Oval 27"/>
          <p:cNvSpPr>
            <a:spLocks noChangeAspect="1" noChangeArrowheads="1"/>
          </p:cNvSpPr>
          <p:nvPr/>
        </p:nvSpPr>
        <p:spPr bwMode="auto">
          <a:xfrm rot="-1118274">
            <a:off x="2891451" y="4110522"/>
            <a:ext cx="90488" cy="76200"/>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8" name="Oval 28"/>
          <p:cNvSpPr>
            <a:spLocks noChangeAspect="1" noChangeArrowheads="1"/>
          </p:cNvSpPr>
          <p:nvPr/>
        </p:nvSpPr>
        <p:spPr bwMode="auto">
          <a:xfrm rot="-1118274">
            <a:off x="4046897" y="4454514"/>
            <a:ext cx="90488" cy="7143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9" name="Oval 29"/>
          <p:cNvSpPr>
            <a:spLocks noChangeAspect="1" noChangeArrowheads="1"/>
          </p:cNvSpPr>
          <p:nvPr/>
        </p:nvSpPr>
        <p:spPr bwMode="auto">
          <a:xfrm rot="-1118274">
            <a:off x="2322334" y="2940418"/>
            <a:ext cx="90488"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30" name="Oval 30"/>
          <p:cNvSpPr>
            <a:spLocks noChangeAspect="1" noChangeArrowheads="1"/>
          </p:cNvSpPr>
          <p:nvPr/>
        </p:nvSpPr>
        <p:spPr bwMode="auto">
          <a:xfrm rot="5895381">
            <a:off x="2959749" y="3545783"/>
            <a:ext cx="71438"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31" name="Oval 31"/>
          <p:cNvSpPr>
            <a:spLocks noChangeAspect="1" noChangeArrowheads="1"/>
          </p:cNvSpPr>
          <p:nvPr/>
        </p:nvSpPr>
        <p:spPr bwMode="auto">
          <a:xfrm rot="5895381">
            <a:off x="1389418" y="1595452"/>
            <a:ext cx="83345"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32" name="Oval 32"/>
          <p:cNvSpPr>
            <a:spLocks noChangeAspect="1" noChangeArrowheads="1"/>
          </p:cNvSpPr>
          <p:nvPr/>
        </p:nvSpPr>
        <p:spPr bwMode="auto">
          <a:xfrm rot="5895381">
            <a:off x="2145847" y="2253247"/>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33" name="Oval 33"/>
          <p:cNvSpPr>
            <a:spLocks noChangeAspect="1" noChangeArrowheads="1"/>
          </p:cNvSpPr>
          <p:nvPr/>
        </p:nvSpPr>
        <p:spPr bwMode="auto">
          <a:xfrm rot="5895381">
            <a:off x="3556786" y="3200835"/>
            <a:ext cx="71438"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34" name="Oval 34"/>
          <p:cNvSpPr>
            <a:spLocks noChangeAspect="1" noChangeArrowheads="1"/>
          </p:cNvSpPr>
          <p:nvPr/>
        </p:nvSpPr>
        <p:spPr bwMode="auto">
          <a:xfrm rot="5895381">
            <a:off x="3449398" y="4105612"/>
            <a:ext cx="88106"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35" name="Oval 35"/>
          <p:cNvSpPr>
            <a:spLocks noChangeAspect="1" noChangeArrowheads="1"/>
          </p:cNvSpPr>
          <p:nvPr/>
        </p:nvSpPr>
        <p:spPr bwMode="auto">
          <a:xfrm rot="5895381">
            <a:off x="3147338" y="1735899"/>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36" name="Oval 36"/>
          <p:cNvSpPr>
            <a:spLocks noChangeAspect="1" noChangeArrowheads="1"/>
          </p:cNvSpPr>
          <p:nvPr/>
        </p:nvSpPr>
        <p:spPr bwMode="auto">
          <a:xfrm rot="5895381">
            <a:off x="4035725" y="3743563"/>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dirty="0"/>
          </a:p>
        </p:txBody>
      </p:sp>
      <p:sp>
        <p:nvSpPr>
          <p:cNvPr id="640037" name="Oval 37"/>
          <p:cNvSpPr>
            <a:spLocks noChangeAspect="1" noChangeArrowheads="1"/>
          </p:cNvSpPr>
          <p:nvPr/>
        </p:nvSpPr>
        <p:spPr bwMode="auto">
          <a:xfrm rot="5895381">
            <a:off x="3122710" y="2165625"/>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640038" name="Oval 38"/>
          <p:cNvSpPr>
            <a:spLocks noChangeAspect="1" noChangeArrowheads="1"/>
          </p:cNvSpPr>
          <p:nvPr/>
        </p:nvSpPr>
        <p:spPr bwMode="auto">
          <a:xfrm rot="5895381">
            <a:off x="3410488" y="3801209"/>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39" name="Oval 39"/>
          <p:cNvSpPr>
            <a:spLocks noChangeAspect="1" noChangeArrowheads="1"/>
          </p:cNvSpPr>
          <p:nvPr/>
        </p:nvSpPr>
        <p:spPr bwMode="auto">
          <a:xfrm rot="5895381">
            <a:off x="3263643" y="4682103"/>
            <a:ext cx="88106"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0" name="Oval 40"/>
          <p:cNvSpPr>
            <a:spLocks noChangeAspect="1" noChangeArrowheads="1"/>
          </p:cNvSpPr>
          <p:nvPr/>
        </p:nvSpPr>
        <p:spPr bwMode="auto">
          <a:xfrm rot="4777107">
            <a:off x="2755523" y="3154910"/>
            <a:ext cx="88106"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41" name="Oval 41"/>
          <p:cNvSpPr>
            <a:spLocks noChangeAspect="1" noChangeArrowheads="1"/>
          </p:cNvSpPr>
          <p:nvPr/>
        </p:nvSpPr>
        <p:spPr bwMode="auto">
          <a:xfrm rot="4777107">
            <a:off x="2546277" y="4551866"/>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2" name="Oval 42"/>
          <p:cNvSpPr>
            <a:spLocks noChangeAspect="1" noChangeArrowheads="1"/>
          </p:cNvSpPr>
          <p:nvPr/>
        </p:nvSpPr>
        <p:spPr bwMode="auto">
          <a:xfrm rot="4777107">
            <a:off x="2049687" y="1558740"/>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3" name="Oval 43"/>
          <p:cNvSpPr>
            <a:spLocks noChangeAspect="1" noChangeArrowheads="1"/>
          </p:cNvSpPr>
          <p:nvPr/>
        </p:nvSpPr>
        <p:spPr bwMode="auto">
          <a:xfrm rot="4777107">
            <a:off x="2371282" y="3373142"/>
            <a:ext cx="88107"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44" name="Oval 44"/>
          <p:cNvSpPr>
            <a:spLocks noChangeAspect="1" noChangeArrowheads="1"/>
          </p:cNvSpPr>
          <p:nvPr/>
        </p:nvSpPr>
        <p:spPr bwMode="auto">
          <a:xfrm rot="4777107">
            <a:off x="3753041" y="2602732"/>
            <a:ext cx="76200" cy="80963"/>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640045" name="Oval 45"/>
          <p:cNvSpPr>
            <a:spLocks noChangeAspect="1" noChangeArrowheads="1"/>
          </p:cNvSpPr>
          <p:nvPr/>
        </p:nvSpPr>
        <p:spPr bwMode="auto">
          <a:xfrm rot="4777107">
            <a:off x="1716751" y="1882558"/>
            <a:ext cx="76200"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7" name="Oval 47"/>
          <p:cNvSpPr>
            <a:spLocks noChangeAspect="1" noChangeArrowheads="1"/>
          </p:cNvSpPr>
          <p:nvPr/>
        </p:nvSpPr>
        <p:spPr bwMode="auto">
          <a:xfrm rot="4777107">
            <a:off x="1347048" y="2833445"/>
            <a:ext cx="83345"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8" name="Oval 48"/>
          <p:cNvSpPr>
            <a:spLocks noChangeAspect="1" noChangeArrowheads="1"/>
          </p:cNvSpPr>
          <p:nvPr/>
        </p:nvSpPr>
        <p:spPr bwMode="auto">
          <a:xfrm rot="4777107">
            <a:off x="3455076" y="4720437"/>
            <a:ext cx="76200"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51" name="Text Box 51"/>
          <p:cNvSpPr txBox="1">
            <a:spLocks noChangeArrowheads="1"/>
          </p:cNvSpPr>
          <p:nvPr/>
        </p:nvSpPr>
        <p:spPr bwMode="auto">
          <a:xfrm>
            <a:off x="5541968" y="2922506"/>
            <a:ext cx="2438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he-IL"/>
          </a:p>
        </p:txBody>
      </p:sp>
      <p:sp>
        <p:nvSpPr>
          <p:cNvPr id="40" name="Oval 32"/>
          <p:cNvSpPr>
            <a:spLocks noChangeAspect="1" noChangeArrowheads="1"/>
          </p:cNvSpPr>
          <p:nvPr/>
        </p:nvSpPr>
        <p:spPr bwMode="auto">
          <a:xfrm rot="5895381">
            <a:off x="1654748" y="1625402"/>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41" name="Oval 37"/>
          <p:cNvSpPr>
            <a:spLocks noChangeAspect="1" noChangeArrowheads="1"/>
          </p:cNvSpPr>
          <p:nvPr/>
        </p:nvSpPr>
        <p:spPr bwMode="auto">
          <a:xfrm rot="5895381">
            <a:off x="3094908" y="4350022"/>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43" name="TextBox 42"/>
          <p:cNvSpPr txBox="1"/>
          <p:nvPr/>
        </p:nvSpPr>
        <p:spPr>
          <a:xfrm>
            <a:off x="1140397" y="5066020"/>
            <a:ext cx="2616199" cy="523220"/>
          </a:xfrm>
          <a:prstGeom prst="rect">
            <a:avLst/>
          </a:prstGeom>
          <a:noFill/>
        </p:spPr>
        <p:txBody>
          <a:bodyPr wrap="square" rtlCol="1">
            <a:spAutoFit/>
          </a:bodyPr>
          <a:lstStyle/>
          <a:p>
            <a:r>
              <a:rPr lang="en-US" sz="2800" dirty="0" smtClean="0"/>
              <a:t>New Recipients</a:t>
            </a:r>
            <a:endParaRPr lang="he-IL" sz="2800" dirty="0"/>
          </a:p>
        </p:txBody>
      </p:sp>
      <p:sp>
        <p:nvSpPr>
          <p:cNvPr id="44" name="TextBox 43"/>
          <p:cNvSpPr txBox="1"/>
          <p:nvPr/>
        </p:nvSpPr>
        <p:spPr>
          <a:xfrm rot="16200000">
            <a:off x="-829066" y="3307834"/>
            <a:ext cx="2616199" cy="523220"/>
          </a:xfrm>
          <a:prstGeom prst="rect">
            <a:avLst/>
          </a:prstGeom>
          <a:noFill/>
        </p:spPr>
        <p:txBody>
          <a:bodyPr wrap="square" rtlCol="1">
            <a:spAutoFit/>
          </a:bodyPr>
          <a:lstStyle/>
          <a:p>
            <a:r>
              <a:rPr lang="en-US" sz="2800" dirty="0" smtClean="0"/>
              <a:t>Email Length</a:t>
            </a:r>
            <a:endParaRPr lang="he-IL" sz="2800" dirty="0"/>
          </a:p>
        </p:txBody>
      </p:sp>
      <p:sp>
        <p:nvSpPr>
          <p:cNvPr id="49" name="Oval 7"/>
          <p:cNvSpPr>
            <a:spLocks noChangeArrowheads="1"/>
          </p:cNvSpPr>
          <p:nvPr/>
        </p:nvSpPr>
        <p:spPr bwMode="auto">
          <a:xfrm>
            <a:off x="6119694" y="704000"/>
            <a:ext cx="1223962" cy="1150937"/>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50" name="Line 8"/>
          <p:cNvSpPr>
            <a:spLocks noChangeShapeType="1"/>
          </p:cNvSpPr>
          <p:nvPr/>
        </p:nvSpPr>
        <p:spPr bwMode="auto">
          <a:xfrm flipH="1">
            <a:off x="5737776" y="1854937"/>
            <a:ext cx="958180" cy="6477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he-IL"/>
          </a:p>
        </p:txBody>
      </p:sp>
      <p:sp>
        <p:nvSpPr>
          <p:cNvPr id="51" name="Line 9"/>
          <p:cNvSpPr>
            <a:spLocks noChangeShapeType="1"/>
          </p:cNvSpPr>
          <p:nvPr/>
        </p:nvSpPr>
        <p:spPr bwMode="auto">
          <a:xfrm>
            <a:off x="6695956" y="1854937"/>
            <a:ext cx="647700" cy="64928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he-IL"/>
          </a:p>
        </p:txBody>
      </p:sp>
      <p:sp>
        <p:nvSpPr>
          <p:cNvPr id="52" name="Text Box 33"/>
          <p:cNvSpPr txBox="1">
            <a:spLocks noChangeArrowheads="1"/>
          </p:cNvSpPr>
          <p:nvPr/>
        </p:nvSpPr>
        <p:spPr bwMode="auto">
          <a:xfrm>
            <a:off x="6054606" y="1056425"/>
            <a:ext cx="13668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2000" dirty="0" smtClean="0"/>
              <a:t>Email Len</a:t>
            </a:r>
            <a:endParaRPr lang="en-US" sz="2000" dirty="0"/>
          </a:p>
        </p:txBody>
      </p:sp>
      <p:sp>
        <p:nvSpPr>
          <p:cNvPr id="53" name="Text Box 35"/>
          <p:cNvSpPr txBox="1">
            <a:spLocks noChangeArrowheads="1"/>
          </p:cNvSpPr>
          <p:nvPr/>
        </p:nvSpPr>
        <p:spPr bwMode="auto">
          <a:xfrm>
            <a:off x="5305728" y="1848203"/>
            <a:ext cx="136683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2000" dirty="0" smtClean="0"/>
              <a:t>&lt;1.8</a:t>
            </a:r>
            <a:endParaRPr lang="en-US" sz="2000" dirty="0"/>
          </a:p>
        </p:txBody>
      </p:sp>
      <p:sp>
        <p:nvSpPr>
          <p:cNvPr id="54" name="Text Box 36"/>
          <p:cNvSpPr txBox="1">
            <a:spLocks noChangeArrowheads="1"/>
          </p:cNvSpPr>
          <p:nvPr/>
        </p:nvSpPr>
        <p:spPr bwMode="auto">
          <a:xfrm>
            <a:off x="6601872" y="1890135"/>
            <a:ext cx="13668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2000" dirty="0" smtClean="0"/>
              <a:t>≥1.8</a:t>
            </a:r>
            <a:endParaRPr lang="en-US" sz="2000" dirty="0"/>
          </a:p>
        </p:txBody>
      </p:sp>
      <p:sp>
        <p:nvSpPr>
          <p:cNvPr id="56" name="Text Box 58"/>
          <p:cNvSpPr txBox="1">
            <a:spLocks noChangeArrowheads="1"/>
          </p:cNvSpPr>
          <p:nvPr/>
        </p:nvSpPr>
        <p:spPr bwMode="auto">
          <a:xfrm>
            <a:off x="8243763" y="2996431"/>
            <a:ext cx="26654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endParaRPr lang="he-IL" sz="2000"/>
          </a:p>
        </p:txBody>
      </p:sp>
      <p:sp>
        <p:nvSpPr>
          <p:cNvPr id="58" name="Rectangle 59"/>
          <p:cNvSpPr>
            <a:spLocks noChangeArrowheads="1"/>
          </p:cNvSpPr>
          <p:nvPr/>
        </p:nvSpPr>
        <p:spPr bwMode="auto">
          <a:xfrm>
            <a:off x="5017696" y="2583922"/>
            <a:ext cx="1465263" cy="400110"/>
          </a:xfrm>
          <a:prstGeom prst="rect">
            <a:avLst/>
          </a:prstGeom>
          <a:solidFill>
            <a:srgbClr val="FF0000"/>
          </a:solidFill>
          <a:ln w="9525">
            <a:solidFill>
              <a:schemeClr val="tx1"/>
            </a:solidFill>
            <a:miter lim="800000"/>
            <a:headEnd/>
            <a:tailEnd/>
          </a:ln>
          <a:effectLst/>
          <a:extLst/>
        </p:spPr>
        <p:txBody>
          <a:bodyPr>
            <a:spAutoFit/>
          </a:bodyPr>
          <a:lstStyle/>
          <a:p>
            <a:pPr algn="ctr">
              <a:spcBef>
                <a:spcPct val="50000"/>
              </a:spcBef>
            </a:pPr>
            <a:r>
              <a:rPr lang="en-US" sz="2000" dirty="0" smtClean="0"/>
              <a:t>Spam</a:t>
            </a:r>
            <a:endParaRPr lang="en-US" sz="2000" dirty="0"/>
          </a:p>
        </p:txBody>
      </p:sp>
      <p:cxnSp>
        <p:nvCxnSpPr>
          <p:cNvPr id="3" name="Straight Connector 2"/>
          <p:cNvCxnSpPr/>
          <p:nvPr/>
        </p:nvCxnSpPr>
        <p:spPr>
          <a:xfrm>
            <a:off x="839292" y="3744328"/>
            <a:ext cx="3660700" cy="0"/>
          </a:xfrm>
          <a:prstGeom prst="line">
            <a:avLst/>
          </a:prstGeom>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5161712" y="3079098"/>
            <a:ext cx="1224136" cy="369332"/>
          </a:xfrm>
          <a:prstGeom prst="rect">
            <a:avLst/>
          </a:prstGeom>
          <a:noFill/>
        </p:spPr>
        <p:txBody>
          <a:bodyPr wrap="square" rtlCol="1">
            <a:spAutoFit/>
          </a:bodyPr>
          <a:lstStyle/>
          <a:p>
            <a:pPr algn="ctr"/>
            <a:r>
              <a:rPr lang="en-US" dirty="0" smtClean="0"/>
              <a:t>1 Error</a:t>
            </a:r>
            <a:endParaRPr lang="he-IL" dirty="0"/>
          </a:p>
        </p:txBody>
      </p:sp>
      <p:sp>
        <p:nvSpPr>
          <p:cNvPr id="55" name="Oval 7"/>
          <p:cNvSpPr>
            <a:spLocks noChangeArrowheads="1"/>
          </p:cNvSpPr>
          <p:nvPr/>
        </p:nvSpPr>
        <p:spPr bwMode="auto">
          <a:xfrm>
            <a:off x="6884075" y="2471966"/>
            <a:ext cx="1223962" cy="1150937"/>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59" name="Text Box 33"/>
          <p:cNvSpPr txBox="1">
            <a:spLocks noChangeArrowheads="1"/>
          </p:cNvSpPr>
          <p:nvPr/>
        </p:nvSpPr>
        <p:spPr bwMode="auto">
          <a:xfrm>
            <a:off x="6891218" y="2826239"/>
            <a:ext cx="13668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2000" dirty="0" smtClean="0"/>
              <a:t>Email Len</a:t>
            </a:r>
            <a:endParaRPr lang="en-US" sz="2000" dirty="0"/>
          </a:p>
        </p:txBody>
      </p:sp>
      <p:sp>
        <p:nvSpPr>
          <p:cNvPr id="61" name="Line 8"/>
          <p:cNvSpPr>
            <a:spLocks noChangeShapeType="1"/>
          </p:cNvSpPr>
          <p:nvPr/>
        </p:nvSpPr>
        <p:spPr bwMode="auto">
          <a:xfrm flipH="1">
            <a:off x="6528548" y="3661897"/>
            <a:ext cx="959495" cy="52865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he-IL"/>
          </a:p>
        </p:txBody>
      </p:sp>
      <p:sp>
        <p:nvSpPr>
          <p:cNvPr id="62" name="Line 9"/>
          <p:cNvSpPr>
            <a:spLocks noChangeShapeType="1"/>
          </p:cNvSpPr>
          <p:nvPr/>
        </p:nvSpPr>
        <p:spPr bwMode="auto">
          <a:xfrm>
            <a:off x="7488044" y="3661896"/>
            <a:ext cx="647700" cy="64928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he-IL"/>
          </a:p>
        </p:txBody>
      </p:sp>
      <p:sp>
        <p:nvSpPr>
          <p:cNvPr id="63" name="Text Box 35"/>
          <p:cNvSpPr txBox="1">
            <a:spLocks noChangeArrowheads="1"/>
          </p:cNvSpPr>
          <p:nvPr/>
        </p:nvSpPr>
        <p:spPr bwMode="auto">
          <a:xfrm>
            <a:off x="6097816" y="3655162"/>
            <a:ext cx="136683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2000" dirty="0" smtClean="0"/>
              <a:t>&lt;4</a:t>
            </a:r>
            <a:endParaRPr lang="en-US" sz="2000" dirty="0"/>
          </a:p>
        </p:txBody>
      </p:sp>
      <p:sp>
        <p:nvSpPr>
          <p:cNvPr id="64" name="Text Box 36"/>
          <p:cNvSpPr txBox="1">
            <a:spLocks noChangeArrowheads="1"/>
          </p:cNvSpPr>
          <p:nvPr/>
        </p:nvSpPr>
        <p:spPr bwMode="auto">
          <a:xfrm>
            <a:off x="7393960" y="3697094"/>
            <a:ext cx="13668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2000" dirty="0" smtClean="0"/>
              <a:t>≥4</a:t>
            </a:r>
            <a:endParaRPr lang="en-US" sz="2000" dirty="0"/>
          </a:p>
        </p:txBody>
      </p:sp>
      <p:cxnSp>
        <p:nvCxnSpPr>
          <p:cNvPr id="65" name="Straight Connector 64"/>
          <p:cNvCxnSpPr/>
          <p:nvPr/>
        </p:nvCxnSpPr>
        <p:spPr>
          <a:xfrm>
            <a:off x="827584" y="1988840"/>
            <a:ext cx="3660700" cy="0"/>
          </a:xfrm>
          <a:prstGeom prst="line">
            <a:avLst/>
          </a:prstGeom>
        </p:spPr>
        <p:style>
          <a:lnRef idx="1">
            <a:schemeClr val="accent1"/>
          </a:lnRef>
          <a:fillRef idx="0">
            <a:schemeClr val="accent1"/>
          </a:fillRef>
          <a:effectRef idx="0">
            <a:schemeClr val="accent1"/>
          </a:effectRef>
          <a:fontRef idx="minor">
            <a:schemeClr val="tx1"/>
          </a:fontRef>
        </p:style>
      </p:cxnSp>
      <p:sp>
        <p:nvSpPr>
          <p:cNvPr id="66" name="Rectangle 59"/>
          <p:cNvSpPr>
            <a:spLocks noChangeArrowheads="1"/>
          </p:cNvSpPr>
          <p:nvPr/>
        </p:nvSpPr>
        <p:spPr bwMode="auto">
          <a:xfrm>
            <a:off x="7393960" y="4407180"/>
            <a:ext cx="1465263" cy="400110"/>
          </a:xfrm>
          <a:prstGeom prst="rect">
            <a:avLst/>
          </a:prstGeom>
          <a:solidFill>
            <a:srgbClr val="FF0000"/>
          </a:solidFill>
          <a:ln w="9525">
            <a:solidFill>
              <a:schemeClr val="tx1"/>
            </a:solidFill>
            <a:miter lim="800000"/>
            <a:headEnd/>
            <a:tailEnd/>
          </a:ln>
          <a:effectLst/>
          <a:extLst/>
        </p:spPr>
        <p:txBody>
          <a:bodyPr>
            <a:spAutoFit/>
          </a:bodyPr>
          <a:lstStyle/>
          <a:p>
            <a:pPr algn="ctr">
              <a:spcBef>
                <a:spcPct val="50000"/>
              </a:spcBef>
            </a:pPr>
            <a:r>
              <a:rPr lang="en-US" sz="2000" dirty="0" smtClean="0"/>
              <a:t>Spam</a:t>
            </a:r>
            <a:endParaRPr lang="en-US" sz="2000" dirty="0"/>
          </a:p>
        </p:txBody>
      </p:sp>
      <p:sp>
        <p:nvSpPr>
          <p:cNvPr id="67" name="TextBox 66"/>
          <p:cNvSpPr txBox="1"/>
          <p:nvPr/>
        </p:nvSpPr>
        <p:spPr>
          <a:xfrm>
            <a:off x="7537976" y="4870006"/>
            <a:ext cx="1224136" cy="369332"/>
          </a:xfrm>
          <a:prstGeom prst="rect">
            <a:avLst/>
          </a:prstGeom>
          <a:noFill/>
        </p:spPr>
        <p:txBody>
          <a:bodyPr wrap="square" rtlCol="1">
            <a:spAutoFit/>
          </a:bodyPr>
          <a:lstStyle/>
          <a:p>
            <a:pPr algn="ctr"/>
            <a:r>
              <a:rPr lang="en-US" dirty="0" smtClean="0"/>
              <a:t>1 Error</a:t>
            </a:r>
            <a:endParaRPr lang="he-IL" dirty="0"/>
          </a:p>
        </p:txBody>
      </p:sp>
      <p:sp>
        <p:nvSpPr>
          <p:cNvPr id="70" name="Oval 7"/>
          <p:cNvSpPr>
            <a:spLocks noChangeArrowheads="1"/>
          </p:cNvSpPr>
          <p:nvPr/>
        </p:nvSpPr>
        <p:spPr bwMode="auto">
          <a:xfrm>
            <a:off x="5947971" y="4160384"/>
            <a:ext cx="1223962" cy="1150937"/>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71" name="Text Box 33"/>
          <p:cNvSpPr txBox="1">
            <a:spLocks noChangeArrowheads="1"/>
          </p:cNvSpPr>
          <p:nvPr/>
        </p:nvSpPr>
        <p:spPr bwMode="auto">
          <a:xfrm>
            <a:off x="5881792" y="4681638"/>
            <a:ext cx="13668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2000" dirty="0" smtClean="0"/>
              <a:t>New </a:t>
            </a:r>
            <a:r>
              <a:rPr lang="en-US" sz="2000" dirty="0" err="1" smtClean="0"/>
              <a:t>Recip</a:t>
            </a:r>
            <a:endParaRPr lang="en-US" sz="2000" dirty="0"/>
          </a:p>
        </p:txBody>
      </p:sp>
      <p:sp>
        <p:nvSpPr>
          <p:cNvPr id="72" name="Line 8"/>
          <p:cNvSpPr>
            <a:spLocks noChangeShapeType="1"/>
          </p:cNvSpPr>
          <p:nvPr/>
        </p:nvSpPr>
        <p:spPr bwMode="auto">
          <a:xfrm flipH="1">
            <a:off x="5593760" y="5341020"/>
            <a:ext cx="958180" cy="6477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he-IL"/>
          </a:p>
        </p:txBody>
      </p:sp>
      <p:sp>
        <p:nvSpPr>
          <p:cNvPr id="73" name="Line 9"/>
          <p:cNvSpPr>
            <a:spLocks noChangeShapeType="1"/>
          </p:cNvSpPr>
          <p:nvPr/>
        </p:nvSpPr>
        <p:spPr bwMode="auto">
          <a:xfrm>
            <a:off x="6551940" y="5341020"/>
            <a:ext cx="647700" cy="64928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he-IL"/>
          </a:p>
        </p:txBody>
      </p:sp>
      <p:sp>
        <p:nvSpPr>
          <p:cNvPr id="74" name="Text Box 35"/>
          <p:cNvSpPr txBox="1">
            <a:spLocks noChangeArrowheads="1"/>
          </p:cNvSpPr>
          <p:nvPr/>
        </p:nvSpPr>
        <p:spPr bwMode="auto">
          <a:xfrm>
            <a:off x="5161712" y="5334286"/>
            <a:ext cx="136683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2000" dirty="0" smtClean="0"/>
              <a:t>&lt;1</a:t>
            </a:r>
            <a:endParaRPr lang="en-US" sz="2000" dirty="0"/>
          </a:p>
        </p:txBody>
      </p:sp>
      <p:sp>
        <p:nvSpPr>
          <p:cNvPr id="75" name="Text Box 36"/>
          <p:cNvSpPr txBox="1">
            <a:spLocks noChangeArrowheads="1"/>
          </p:cNvSpPr>
          <p:nvPr/>
        </p:nvSpPr>
        <p:spPr bwMode="auto">
          <a:xfrm>
            <a:off x="6457856" y="5376218"/>
            <a:ext cx="13668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2000" dirty="0" smtClean="0"/>
              <a:t>≥1</a:t>
            </a:r>
            <a:endParaRPr lang="en-US" sz="2000" dirty="0"/>
          </a:p>
        </p:txBody>
      </p:sp>
      <p:sp>
        <p:nvSpPr>
          <p:cNvPr id="76" name="Rectangle 59"/>
          <p:cNvSpPr>
            <a:spLocks noChangeArrowheads="1"/>
          </p:cNvSpPr>
          <p:nvPr/>
        </p:nvSpPr>
        <p:spPr bwMode="auto">
          <a:xfrm>
            <a:off x="6457856" y="5888576"/>
            <a:ext cx="1465263" cy="400110"/>
          </a:xfrm>
          <a:prstGeom prst="rect">
            <a:avLst/>
          </a:prstGeom>
          <a:solidFill>
            <a:schemeClr val="accent1"/>
          </a:solidFill>
          <a:ln w="9525">
            <a:solidFill>
              <a:schemeClr val="tx1"/>
            </a:solidFill>
            <a:miter lim="800000"/>
            <a:headEnd/>
            <a:tailEnd/>
          </a:ln>
          <a:effectLst/>
          <a:extLst/>
        </p:spPr>
        <p:txBody>
          <a:bodyPr>
            <a:spAutoFit/>
          </a:bodyPr>
          <a:lstStyle/>
          <a:p>
            <a:pPr algn="ctr">
              <a:spcBef>
                <a:spcPct val="50000"/>
              </a:spcBef>
            </a:pPr>
            <a:r>
              <a:rPr lang="en-US" sz="2000" dirty="0" smtClean="0"/>
              <a:t>Ham</a:t>
            </a:r>
            <a:endParaRPr lang="en-US" sz="2000" dirty="0"/>
          </a:p>
        </p:txBody>
      </p:sp>
      <p:sp>
        <p:nvSpPr>
          <p:cNvPr id="77" name="TextBox 76"/>
          <p:cNvSpPr txBox="1"/>
          <p:nvPr/>
        </p:nvSpPr>
        <p:spPr>
          <a:xfrm>
            <a:off x="6601872" y="6351402"/>
            <a:ext cx="1224136" cy="369332"/>
          </a:xfrm>
          <a:prstGeom prst="rect">
            <a:avLst/>
          </a:prstGeom>
          <a:noFill/>
        </p:spPr>
        <p:txBody>
          <a:bodyPr wrap="square" rtlCol="1">
            <a:spAutoFit/>
          </a:bodyPr>
          <a:lstStyle/>
          <a:p>
            <a:pPr algn="ctr"/>
            <a:r>
              <a:rPr lang="en-US" dirty="0" smtClean="0"/>
              <a:t>1 Error</a:t>
            </a:r>
            <a:endParaRPr lang="he-IL" dirty="0"/>
          </a:p>
        </p:txBody>
      </p:sp>
      <p:sp>
        <p:nvSpPr>
          <p:cNvPr id="78" name="Rectangle 59"/>
          <p:cNvSpPr>
            <a:spLocks noChangeArrowheads="1"/>
          </p:cNvSpPr>
          <p:nvPr/>
        </p:nvSpPr>
        <p:spPr bwMode="auto">
          <a:xfrm>
            <a:off x="4873680" y="5900383"/>
            <a:ext cx="1465263" cy="400110"/>
          </a:xfrm>
          <a:prstGeom prst="rect">
            <a:avLst/>
          </a:prstGeom>
          <a:solidFill>
            <a:srgbClr val="FF0000"/>
          </a:solidFill>
          <a:ln w="9525">
            <a:solidFill>
              <a:schemeClr val="tx1"/>
            </a:solidFill>
            <a:miter lim="800000"/>
            <a:headEnd/>
            <a:tailEnd/>
          </a:ln>
          <a:effectLst/>
          <a:extLst/>
        </p:spPr>
        <p:txBody>
          <a:bodyPr>
            <a:spAutoFit/>
          </a:bodyPr>
          <a:lstStyle/>
          <a:p>
            <a:pPr algn="ctr">
              <a:spcBef>
                <a:spcPct val="50000"/>
              </a:spcBef>
            </a:pPr>
            <a:r>
              <a:rPr lang="en-US" sz="2000" dirty="0" smtClean="0"/>
              <a:t>Spam</a:t>
            </a:r>
            <a:endParaRPr lang="en-US" sz="2000" dirty="0"/>
          </a:p>
        </p:txBody>
      </p:sp>
      <p:sp>
        <p:nvSpPr>
          <p:cNvPr id="79" name="TextBox 78"/>
          <p:cNvSpPr txBox="1"/>
          <p:nvPr/>
        </p:nvSpPr>
        <p:spPr>
          <a:xfrm>
            <a:off x="5004048" y="6374342"/>
            <a:ext cx="1224136" cy="369332"/>
          </a:xfrm>
          <a:prstGeom prst="rect">
            <a:avLst/>
          </a:prstGeom>
          <a:noFill/>
        </p:spPr>
        <p:txBody>
          <a:bodyPr wrap="square" rtlCol="1">
            <a:spAutoFit/>
          </a:bodyPr>
          <a:lstStyle/>
          <a:p>
            <a:pPr algn="ctr"/>
            <a:r>
              <a:rPr lang="en-US" dirty="0" smtClean="0"/>
              <a:t>0 Errors</a:t>
            </a:r>
            <a:endParaRPr lang="he-IL" dirty="0"/>
          </a:p>
        </p:txBody>
      </p:sp>
      <p:cxnSp>
        <p:nvCxnSpPr>
          <p:cNvPr id="5" name="Straight Connector 4"/>
          <p:cNvCxnSpPr/>
          <p:nvPr/>
        </p:nvCxnSpPr>
        <p:spPr>
          <a:xfrm>
            <a:off x="1640562" y="1988840"/>
            <a:ext cx="0" cy="1763789"/>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729775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1280" y="-387424"/>
            <a:ext cx="8041440" cy="1442674"/>
          </a:xfrm>
        </p:spPr>
        <p:txBody>
          <a:bodyPr/>
          <a:lstStyle/>
          <a:p>
            <a:r>
              <a:rPr lang="en-US" sz="4000" dirty="0" smtClean="0"/>
              <a:t>Which One?</a:t>
            </a:r>
            <a:endParaRPr lang="he-IL" sz="4000" dirty="0"/>
          </a:p>
        </p:txBody>
      </p:sp>
      <p:sp>
        <p:nvSpPr>
          <p:cNvPr id="3" name="Content Placeholder 2"/>
          <p:cNvSpPr>
            <a:spLocks noGrp="1"/>
          </p:cNvSpPr>
          <p:nvPr>
            <p:ph idx="1"/>
          </p:nvPr>
        </p:nvSpPr>
        <p:spPr>
          <a:xfrm>
            <a:off x="838200" y="1833668"/>
            <a:ext cx="7467600" cy="3951337"/>
          </a:xfrm>
        </p:spPr>
        <p:txBody>
          <a:bodyPr/>
          <a:lstStyle/>
          <a:p>
            <a:endParaRPr lang="he-IL"/>
          </a:p>
        </p:txBody>
      </p:sp>
      <p:pic>
        <p:nvPicPr>
          <p:cNvPr id="102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b="6110"/>
          <a:stretch/>
        </p:blipFill>
        <p:spPr bwMode="auto">
          <a:xfrm>
            <a:off x="4788024" y="4039772"/>
            <a:ext cx="2622116" cy="26147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61732" y="992032"/>
            <a:ext cx="4362450" cy="3343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04162" y="1002542"/>
            <a:ext cx="1755670" cy="24241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7584" y="3999384"/>
            <a:ext cx="2619960" cy="26551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058591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ML Applications</a:t>
            </a:r>
            <a:endParaRPr lang="he-IL" dirty="0"/>
          </a:p>
        </p:txBody>
      </p:sp>
      <p:sp>
        <p:nvSpPr>
          <p:cNvPr id="3" name="Content Placeholder 2"/>
          <p:cNvSpPr>
            <a:spLocks noGrp="1"/>
          </p:cNvSpPr>
          <p:nvPr>
            <p:ph idx="1"/>
          </p:nvPr>
        </p:nvSpPr>
        <p:spPr/>
        <p:txBody>
          <a:bodyPr/>
          <a:lstStyle/>
          <a:p>
            <a:endParaRPr lang="he-IL"/>
          </a:p>
        </p:txBody>
      </p:sp>
      <p:pic>
        <p:nvPicPr>
          <p:cNvPr id="921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1600" y="2564904"/>
            <a:ext cx="7480785" cy="2909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2291476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a:xfrm>
            <a:off x="551280" y="-315416"/>
            <a:ext cx="8041440" cy="1442674"/>
          </a:xfrm>
        </p:spPr>
        <p:txBody>
          <a:bodyPr/>
          <a:lstStyle/>
          <a:p>
            <a:r>
              <a:rPr lang="en-US" sz="4400" dirty="0" err="1" smtClean="0"/>
              <a:t>Overfitting</a:t>
            </a:r>
            <a:r>
              <a:rPr lang="en-US" sz="4400" dirty="0" smtClean="0"/>
              <a:t> and </a:t>
            </a:r>
            <a:r>
              <a:rPr lang="en-US" sz="4400" dirty="0" err="1" smtClean="0"/>
              <a:t>underfitting</a:t>
            </a:r>
            <a:endParaRPr lang="en-US" sz="4400" dirty="0" smtClean="0"/>
          </a:p>
        </p:txBody>
      </p:sp>
      <p:sp>
        <p:nvSpPr>
          <p:cNvPr id="39941" name="Text Box 6"/>
          <p:cNvSpPr txBox="1">
            <a:spLocks noChangeArrowheads="1"/>
          </p:cNvSpPr>
          <p:nvPr/>
        </p:nvSpPr>
        <p:spPr bwMode="auto">
          <a:xfrm>
            <a:off x="441088" y="5229200"/>
            <a:ext cx="8458200"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a:solidFill>
                  <a:schemeClr val="bg1"/>
                </a:solidFill>
                <a:latin typeface="Calibri" pitchFamily="34" charset="0"/>
                <a:ea typeface="DejaVu LGC Sans"/>
                <a:cs typeface="DejaVu LGC Sans"/>
              </a:defRPr>
            </a:lvl1pPr>
            <a:lvl2pPr marL="742950" indent="-285750" eaLnBrk="0" hangingPunct="0">
              <a:defRPr>
                <a:solidFill>
                  <a:schemeClr val="bg1"/>
                </a:solidFill>
                <a:latin typeface="Calibri" pitchFamily="34" charset="0"/>
                <a:ea typeface="DejaVu LGC Sans"/>
                <a:cs typeface="DejaVu LGC Sans"/>
              </a:defRPr>
            </a:lvl2pPr>
            <a:lvl3pPr marL="1143000" indent="-228600" eaLnBrk="0" hangingPunct="0">
              <a:defRPr>
                <a:solidFill>
                  <a:schemeClr val="bg1"/>
                </a:solidFill>
                <a:latin typeface="Calibri" pitchFamily="34" charset="0"/>
                <a:ea typeface="DejaVu LGC Sans"/>
                <a:cs typeface="DejaVu LGC Sans"/>
              </a:defRPr>
            </a:lvl3pPr>
            <a:lvl4pPr marL="1600200" indent="-228600" eaLnBrk="0" hangingPunct="0">
              <a:defRPr>
                <a:solidFill>
                  <a:schemeClr val="bg1"/>
                </a:solidFill>
                <a:latin typeface="Calibri" pitchFamily="34" charset="0"/>
                <a:ea typeface="DejaVu LGC Sans"/>
                <a:cs typeface="DejaVu LGC Sans"/>
              </a:defRPr>
            </a:lvl4pPr>
            <a:lvl5pPr marL="2057400" indent="-228600" eaLnBrk="0" hangingPunct="0">
              <a:defRPr>
                <a:solidFill>
                  <a:schemeClr val="bg1"/>
                </a:solidFill>
                <a:latin typeface="Calibri" pitchFamily="34" charset="0"/>
                <a:ea typeface="DejaVu LGC Sans"/>
                <a:cs typeface="DejaVu LGC Sans"/>
              </a:defRPr>
            </a:lvl5pPr>
            <a:lvl6pPr marL="2514600" indent="-228600" algn="l" defTabSz="457200" rtl="0" eaLnBrk="0" fontAlgn="base" hangingPunct="0">
              <a:spcBef>
                <a:spcPct val="0"/>
              </a:spcBef>
              <a:spcAft>
                <a:spcPct val="0"/>
              </a:spcAft>
              <a:defRPr>
                <a:solidFill>
                  <a:schemeClr val="bg1"/>
                </a:solidFill>
                <a:latin typeface="Calibri" pitchFamily="34" charset="0"/>
                <a:ea typeface="DejaVu LGC Sans"/>
                <a:cs typeface="DejaVu LGC Sans"/>
              </a:defRPr>
            </a:lvl6pPr>
            <a:lvl7pPr marL="2971800" indent="-228600" algn="l" defTabSz="457200" rtl="0" eaLnBrk="0" fontAlgn="base" hangingPunct="0">
              <a:spcBef>
                <a:spcPct val="0"/>
              </a:spcBef>
              <a:spcAft>
                <a:spcPct val="0"/>
              </a:spcAft>
              <a:defRPr>
                <a:solidFill>
                  <a:schemeClr val="bg1"/>
                </a:solidFill>
                <a:latin typeface="Calibri" pitchFamily="34" charset="0"/>
                <a:ea typeface="DejaVu LGC Sans"/>
                <a:cs typeface="DejaVu LGC Sans"/>
              </a:defRPr>
            </a:lvl7pPr>
            <a:lvl8pPr marL="3429000" indent="-228600" algn="l" defTabSz="457200" rtl="0" eaLnBrk="0" fontAlgn="base" hangingPunct="0">
              <a:spcBef>
                <a:spcPct val="0"/>
              </a:spcBef>
              <a:spcAft>
                <a:spcPct val="0"/>
              </a:spcAft>
              <a:defRPr>
                <a:solidFill>
                  <a:schemeClr val="bg1"/>
                </a:solidFill>
                <a:latin typeface="Calibri" pitchFamily="34" charset="0"/>
                <a:ea typeface="DejaVu LGC Sans"/>
                <a:cs typeface="DejaVu LGC Sans"/>
              </a:defRPr>
            </a:lvl8pPr>
            <a:lvl9pPr marL="3886200" indent="-228600" algn="l" defTabSz="457200" rtl="0" eaLnBrk="0" fontAlgn="base" hangingPunct="0">
              <a:spcBef>
                <a:spcPct val="0"/>
              </a:spcBef>
              <a:spcAft>
                <a:spcPct val="0"/>
              </a:spcAft>
              <a:defRPr>
                <a:solidFill>
                  <a:schemeClr val="bg1"/>
                </a:solidFill>
                <a:latin typeface="Calibri" pitchFamily="34" charset="0"/>
                <a:ea typeface="DejaVu LGC Sans"/>
                <a:cs typeface="DejaVu LGC Sans"/>
              </a:defRPr>
            </a:lvl9pPr>
          </a:lstStyle>
          <a:p>
            <a:pPr algn="l" rtl="0" eaLnBrk="1" hangingPunct="1">
              <a:spcBef>
                <a:spcPct val="50000"/>
              </a:spcBef>
            </a:pPr>
            <a:r>
              <a:rPr lang="en-US" sz="2000" b="1" dirty="0" err="1" smtClean="0">
                <a:solidFill>
                  <a:schemeClr val="tx1"/>
                </a:solidFill>
              </a:rPr>
              <a:t>Overfitting</a:t>
            </a:r>
            <a:r>
              <a:rPr lang="en-US" sz="2000" b="1" dirty="0" smtClean="0">
                <a:solidFill>
                  <a:schemeClr val="tx1"/>
                </a:solidFill>
              </a:rPr>
              <a:t>: </a:t>
            </a:r>
            <a:r>
              <a:rPr lang="en-US" sz="2000" dirty="0" smtClean="0">
                <a:solidFill>
                  <a:schemeClr val="tx1"/>
                </a:solidFill>
              </a:rPr>
              <a:t>means </a:t>
            </a:r>
            <a:r>
              <a:rPr lang="en-US" sz="2000" dirty="0">
                <a:solidFill>
                  <a:schemeClr val="tx1"/>
                </a:solidFill>
              </a:rPr>
              <a:t>that it learns the training set too well – it </a:t>
            </a:r>
            <a:r>
              <a:rPr lang="en-US" sz="2000" dirty="0" err="1">
                <a:solidFill>
                  <a:schemeClr val="tx1"/>
                </a:solidFill>
              </a:rPr>
              <a:t>overfits</a:t>
            </a:r>
            <a:r>
              <a:rPr lang="en-US" sz="2000" dirty="0">
                <a:solidFill>
                  <a:schemeClr val="tx1"/>
                </a:solidFill>
              </a:rPr>
              <a:t> to the training set such that it performs poorly on the test set</a:t>
            </a:r>
            <a:r>
              <a:rPr lang="en-US" sz="2000" dirty="0" smtClean="0">
                <a:solidFill>
                  <a:schemeClr val="tx1"/>
                </a:solidFill>
              </a:rPr>
              <a:t>.</a:t>
            </a:r>
            <a:endParaRPr lang="en-US" sz="2000" b="1" dirty="0" smtClean="0">
              <a:solidFill>
                <a:schemeClr val="tx1"/>
              </a:solidFill>
            </a:endParaRPr>
          </a:p>
          <a:p>
            <a:pPr algn="l" rtl="0" eaLnBrk="1" hangingPunct="1">
              <a:spcBef>
                <a:spcPct val="50000"/>
              </a:spcBef>
            </a:pPr>
            <a:r>
              <a:rPr lang="en-US" sz="2000" b="1" dirty="0" err="1" smtClean="0">
                <a:solidFill>
                  <a:schemeClr val="tx1"/>
                </a:solidFill>
              </a:rPr>
              <a:t>Underfitting</a:t>
            </a:r>
            <a:r>
              <a:rPr lang="en-US" sz="2000" b="1" dirty="0">
                <a:solidFill>
                  <a:schemeClr val="tx1"/>
                </a:solidFill>
              </a:rPr>
              <a:t>: </a:t>
            </a:r>
            <a:r>
              <a:rPr lang="en-US" sz="2000" dirty="0">
                <a:solidFill>
                  <a:schemeClr val="tx1"/>
                </a:solidFill>
              </a:rPr>
              <a:t>when model is too simple, both training and test errors are large </a:t>
            </a:r>
            <a:endParaRPr lang="en-US" sz="2000" dirty="0">
              <a:solidFill>
                <a:schemeClr val="tx1"/>
              </a:solidFill>
              <a:sym typeface="Symbol" pitchFamily="18" charset="2"/>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7704" y="1268760"/>
            <a:ext cx="5929313" cy="318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rot="16200000">
            <a:off x="772707" y="2511768"/>
            <a:ext cx="1620181" cy="646331"/>
          </a:xfrm>
          <a:prstGeom prst="rect">
            <a:avLst/>
          </a:prstGeom>
          <a:noFill/>
        </p:spPr>
        <p:txBody>
          <a:bodyPr wrap="square" rtlCol="1">
            <a:spAutoFit/>
          </a:bodyPr>
          <a:lstStyle/>
          <a:p>
            <a:r>
              <a:rPr lang="en-US" sz="3600" b="1" dirty="0" smtClean="0"/>
              <a:t>Error</a:t>
            </a:r>
            <a:endParaRPr lang="he-IL" sz="3600" b="1" dirty="0"/>
          </a:p>
        </p:txBody>
      </p:sp>
      <p:sp>
        <p:nvSpPr>
          <p:cNvPr id="8" name="TextBox 7"/>
          <p:cNvSpPr txBox="1"/>
          <p:nvPr/>
        </p:nvSpPr>
        <p:spPr>
          <a:xfrm>
            <a:off x="1967413" y="4402847"/>
            <a:ext cx="5059187" cy="523220"/>
          </a:xfrm>
          <a:prstGeom prst="rect">
            <a:avLst/>
          </a:prstGeom>
          <a:noFill/>
        </p:spPr>
        <p:txBody>
          <a:bodyPr wrap="square" rtlCol="1">
            <a:spAutoFit/>
          </a:bodyPr>
          <a:lstStyle/>
          <a:p>
            <a:r>
              <a:rPr lang="en-US" sz="2800" b="1" dirty="0" smtClean="0"/>
              <a:t>Tree Size / Model Complexity</a:t>
            </a:r>
            <a:endParaRPr lang="he-IL" sz="2800" b="1" dirty="0"/>
          </a:p>
        </p:txBody>
      </p:sp>
    </p:spTree>
    <p:extLst>
      <p:ext uri="{BB962C8B-B14F-4D97-AF65-F5344CB8AC3E}">
        <p14:creationId xmlns:p14="http://schemas.microsoft.com/office/powerpoint/2010/main" val="348831286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4" name="Rectangle 2"/>
          <p:cNvSpPr>
            <a:spLocks noGrp="1" noChangeArrowheads="1"/>
          </p:cNvSpPr>
          <p:nvPr>
            <p:ph type="title"/>
          </p:nvPr>
        </p:nvSpPr>
        <p:spPr/>
        <p:txBody>
          <a:bodyPr/>
          <a:lstStyle/>
          <a:p>
            <a:r>
              <a:rPr lang="en-US"/>
              <a:t>Neural Network Model</a:t>
            </a:r>
          </a:p>
        </p:txBody>
      </p:sp>
      <p:sp>
        <p:nvSpPr>
          <p:cNvPr id="65" name="Slide Number Placeholder 4"/>
          <p:cNvSpPr>
            <a:spLocks noGrp="1"/>
          </p:cNvSpPr>
          <p:nvPr>
            <p:ph type="sldNum" sz="quarter" idx="12"/>
          </p:nvPr>
        </p:nvSpPr>
        <p:spPr/>
        <p:txBody>
          <a:bodyPr/>
          <a:lstStyle/>
          <a:p>
            <a:fld id="{76AAACF5-B1FF-4D60-B77D-6FC90F4687C2}" type="slidenum">
              <a:rPr lang="he-IL"/>
              <a:pPr/>
              <a:t>51</a:t>
            </a:fld>
            <a:endParaRPr lang="en-US"/>
          </a:p>
        </p:txBody>
      </p:sp>
      <p:sp>
        <p:nvSpPr>
          <p:cNvPr id="438275" name="AutoShape 3"/>
          <p:cNvSpPr>
            <a:spLocks noChangeArrowheads="1"/>
          </p:cNvSpPr>
          <p:nvPr/>
        </p:nvSpPr>
        <p:spPr bwMode="auto">
          <a:xfrm>
            <a:off x="1524000" y="2209800"/>
            <a:ext cx="685800" cy="533400"/>
          </a:xfrm>
          <a:prstGeom prst="flowChartConnector">
            <a:avLst/>
          </a:prstGeom>
          <a:solidFill>
            <a:srgbClr val="0099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1"/>
          </a:p>
        </p:txBody>
      </p:sp>
      <p:sp>
        <p:nvSpPr>
          <p:cNvPr id="438276" name="AutoShape 4"/>
          <p:cNvSpPr>
            <a:spLocks noChangeArrowheads="1"/>
          </p:cNvSpPr>
          <p:nvPr/>
        </p:nvSpPr>
        <p:spPr bwMode="auto">
          <a:xfrm>
            <a:off x="1524000" y="3048000"/>
            <a:ext cx="685800" cy="533400"/>
          </a:xfrm>
          <a:prstGeom prst="flowChartConnector">
            <a:avLst/>
          </a:prstGeom>
          <a:solidFill>
            <a:srgbClr val="0099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38277" name="AutoShape 5"/>
          <p:cNvSpPr>
            <a:spLocks noChangeArrowheads="1"/>
          </p:cNvSpPr>
          <p:nvPr/>
        </p:nvSpPr>
        <p:spPr bwMode="auto">
          <a:xfrm>
            <a:off x="1524000" y="3886200"/>
            <a:ext cx="685800" cy="533400"/>
          </a:xfrm>
          <a:prstGeom prst="flowChartConnector">
            <a:avLst/>
          </a:prstGeom>
          <a:solidFill>
            <a:srgbClr val="0099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cxnSp>
        <p:nvCxnSpPr>
          <p:cNvPr id="438278" name="AutoShape 6"/>
          <p:cNvCxnSpPr>
            <a:cxnSpLocks noChangeShapeType="1"/>
            <a:stCxn id="438275" idx="6"/>
            <a:endCxn id="438318" idx="2"/>
          </p:cNvCxnSpPr>
          <p:nvPr/>
        </p:nvCxnSpPr>
        <p:spPr bwMode="auto">
          <a:xfrm>
            <a:off x="2209800" y="2476500"/>
            <a:ext cx="1752600" cy="342900"/>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38279" name="AutoShape 7"/>
          <p:cNvCxnSpPr>
            <a:cxnSpLocks noChangeShapeType="1"/>
            <a:stCxn id="438276" idx="6"/>
          </p:cNvCxnSpPr>
          <p:nvPr/>
        </p:nvCxnSpPr>
        <p:spPr bwMode="auto">
          <a:xfrm>
            <a:off x="2209800" y="3314700"/>
            <a:ext cx="1752600" cy="419100"/>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38280" name="AutoShape 8"/>
          <p:cNvCxnSpPr>
            <a:cxnSpLocks noChangeShapeType="1"/>
            <a:stCxn id="438276" idx="6"/>
            <a:endCxn id="438318" idx="2"/>
          </p:cNvCxnSpPr>
          <p:nvPr/>
        </p:nvCxnSpPr>
        <p:spPr bwMode="auto">
          <a:xfrm flipV="1">
            <a:off x="2209800" y="2819400"/>
            <a:ext cx="1752600" cy="495300"/>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38281" name="AutoShape 9"/>
          <p:cNvCxnSpPr>
            <a:cxnSpLocks noChangeShapeType="1"/>
            <a:stCxn id="438275" idx="6"/>
          </p:cNvCxnSpPr>
          <p:nvPr/>
        </p:nvCxnSpPr>
        <p:spPr bwMode="auto">
          <a:xfrm>
            <a:off x="2209800" y="2476500"/>
            <a:ext cx="1752600" cy="1257300"/>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38282" name="AutoShape 10"/>
          <p:cNvCxnSpPr>
            <a:cxnSpLocks noChangeShapeType="1"/>
            <a:stCxn id="438277" idx="6"/>
          </p:cNvCxnSpPr>
          <p:nvPr/>
        </p:nvCxnSpPr>
        <p:spPr bwMode="auto">
          <a:xfrm flipV="1">
            <a:off x="2209800" y="3695700"/>
            <a:ext cx="1895475" cy="457200"/>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38283" name="AutoShape 11"/>
          <p:cNvCxnSpPr>
            <a:cxnSpLocks noChangeShapeType="1"/>
            <a:stCxn id="438277" idx="6"/>
            <a:endCxn id="438318" idx="2"/>
          </p:cNvCxnSpPr>
          <p:nvPr/>
        </p:nvCxnSpPr>
        <p:spPr bwMode="auto">
          <a:xfrm flipV="1">
            <a:off x="2209800" y="2819400"/>
            <a:ext cx="1752600" cy="1333500"/>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38284" name="AutoShape 12"/>
          <p:cNvCxnSpPr>
            <a:cxnSpLocks noChangeShapeType="1"/>
            <a:stCxn id="438318" idx="6"/>
          </p:cNvCxnSpPr>
          <p:nvPr/>
        </p:nvCxnSpPr>
        <p:spPr bwMode="auto">
          <a:xfrm>
            <a:off x="4419600" y="2819400"/>
            <a:ext cx="1400175" cy="468313"/>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38285" name="AutoShape 13"/>
          <p:cNvCxnSpPr>
            <a:cxnSpLocks noChangeShapeType="1"/>
          </p:cNvCxnSpPr>
          <p:nvPr/>
        </p:nvCxnSpPr>
        <p:spPr bwMode="auto">
          <a:xfrm flipV="1">
            <a:off x="4419600" y="3352800"/>
            <a:ext cx="1400175" cy="381000"/>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38286" name="Text Box 14"/>
          <p:cNvSpPr txBox="1">
            <a:spLocks noChangeArrowheads="1"/>
          </p:cNvSpPr>
          <p:nvPr/>
        </p:nvSpPr>
        <p:spPr bwMode="auto">
          <a:xfrm>
            <a:off x="1285875" y="1536700"/>
            <a:ext cx="1143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b="1">
                <a:solidFill>
                  <a:srgbClr val="009900"/>
                </a:solidFill>
              </a:rPr>
              <a:t>Inputs</a:t>
            </a:r>
            <a:endParaRPr lang="en-US">
              <a:solidFill>
                <a:srgbClr val="009900"/>
              </a:solidFill>
            </a:endParaRPr>
          </a:p>
        </p:txBody>
      </p:sp>
      <p:sp>
        <p:nvSpPr>
          <p:cNvPr id="438287" name="Text Box 15"/>
          <p:cNvSpPr txBox="1">
            <a:spLocks noChangeArrowheads="1"/>
          </p:cNvSpPr>
          <p:nvPr/>
        </p:nvSpPr>
        <p:spPr bwMode="auto">
          <a:xfrm>
            <a:off x="2308225" y="4929188"/>
            <a:ext cx="1304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b="1"/>
              <a:t>Weights</a:t>
            </a:r>
            <a:endParaRPr lang="en-US"/>
          </a:p>
        </p:txBody>
      </p:sp>
      <p:sp>
        <p:nvSpPr>
          <p:cNvPr id="438288" name="Text Box 16"/>
          <p:cNvSpPr txBox="1">
            <a:spLocks noChangeArrowheads="1"/>
          </p:cNvSpPr>
          <p:nvPr/>
        </p:nvSpPr>
        <p:spPr bwMode="auto">
          <a:xfrm>
            <a:off x="7610475" y="2022475"/>
            <a:ext cx="152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b="1">
                <a:solidFill>
                  <a:srgbClr val="CC0000"/>
                </a:solidFill>
              </a:rPr>
              <a:t>Output</a:t>
            </a:r>
            <a:endParaRPr lang="en-US">
              <a:solidFill>
                <a:srgbClr val="CC0000"/>
              </a:solidFill>
            </a:endParaRPr>
          </a:p>
        </p:txBody>
      </p:sp>
      <p:sp>
        <p:nvSpPr>
          <p:cNvPr id="438289" name="Text Box 17"/>
          <p:cNvSpPr txBox="1">
            <a:spLocks noChangeArrowheads="1"/>
          </p:cNvSpPr>
          <p:nvPr/>
        </p:nvSpPr>
        <p:spPr bwMode="auto">
          <a:xfrm>
            <a:off x="214313" y="4892675"/>
            <a:ext cx="19050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b="1" i="1">
                <a:solidFill>
                  <a:srgbClr val="009900"/>
                </a:solidFill>
              </a:rPr>
              <a:t>Independent variables</a:t>
            </a:r>
            <a:endParaRPr lang="en-US" i="1">
              <a:solidFill>
                <a:srgbClr val="009900"/>
              </a:solidFill>
            </a:endParaRPr>
          </a:p>
        </p:txBody>
      </p:sp>
      <p:sp>
        <p:nvSpPr>
          <p:cNvPr id="438290" name="Text Box 18"/>
          <p:cNvSpPr txBox="1">
            <a:spLocks noChangeArrowheads="1"/>
          </p:cNvSpPr>
          <p:nvPr/>
        </p:nvSpPr>
        <p:spPr bwMode="auto">
          <a:xfrm>
            <a:off x="6958013" y="4733925"/>
            <a:ext cx="1600200" cy="1370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b="1" i="1">
                <a:solidFill>
                  <a:srgbClr val="CC0000"/>
                </a:solidFill>
              </a:rPr>
              <a:t>Dependent variable</a:t>
            </a:r>
          </a:p>
          <a:p>
            <a:pPr algn="l">
              <a:spcBef>
                <a:spcPct val="50000"/>
              </a:spcBef>
            </a:pPr>
            <a:r>
              <a:rPr lang="en-US" b="1" i="1">
                <a:solidFill>
                  <a:srgbClr val="CC0000"/>
                </a:solidFill>
              </a:rPr>
              <a:t>Prediction</a:t>
            </a:r>
            <a:endParaRPr lang="en-US">
              <a:solidFill>
                <a:srgbClr val="CC0000"/>
              </a:solidFill>
            </a:endParaRPr>
          </a:p>
        </p:txBody>
      </p:sp>
      <p:sp>
        <p:nvSpPr>
          <p:cNvPr id="438291" name="Text Box 19"/>
          <p:cNvSpPr txBox="1">
            <a:spLocks noChangeArrowheads="1"/>
          </p:cNvSpPr>
          <p:nvPr/>
        </p:nvSpPr>
        <p:spPr bwMode="auto">
          <a:xfrm>
            <a:off x="533400" y="2209800"/>
            <a:ext cx="76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b="1" i="1">
                <a:solidFill>
                  <a:srgbClr val="009900"/>
                </a:solidFill>
              </a:rPr>
              <a:t>Age</a:t>
            </a:r>
            <a:endParaRPr lang="en-US" i="1">
              <a:solidFill>
                <a:srgbClr val="009900"/>
              </a:solidFill>
            </a:endParaRPr>
          </a:p>
        </p:txBody>
      </p:sp>
      <p:sp>
        <p:nvSpPr>
          <p:cNvPr id="438292" name="Text Box 20"/>
          <p:cNvSpPr txBox="1">
            <a:spLocks noChangeArrowheads="1"/>
          </p:cNvSpPr>
          <p:nvPr/>
        </p:nvSpPr>
        <p:spPr bwMode="auto">
          <a:xfrm>
            <a:off x="1524000" y="2209800"/>
            <a:ext cx="76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b="1">
                <a:solidFill>
                  <a:schemeClr val="bg1"/>
                </a:solidFill>
              </a:rPr>
              <a:t>34</a:t>
            </a:r>
            <a:endParaRPr lang="en-US" i="1">
              <a:solidFill>
                <a:schemeClr val="bg1"/>
              </a:solidFill>
            </a:endParaRPr>
          </a:p>
        </p:txBody>
      </p:sp>
      <p:sp>
        <p:nvSpPr>
          <p:cNvPr id="438293" name="Text Box 21"/>
          <p:cNvSpPr txBox="1">
            <a:spLocks noChangeArrowheads="1"/>
          </p:cNvSpPr>
          <p:nvPr/>
        </p:nvSpPr>
        <p:spPr bwMode="auto">
          <a:xfrm>
            <a:off x="1524000" y="3124200"/>
            <a:ext cx="76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b="1">
                <a:solidFill>
                  <a:schemeClr val="bg1"/>
                </a:solidFill>
              </a:rPr>
              <a:t>2</a:t>
            </a:r>
            <a:endParaRPr lang="en-US" b="1" i="1">
              <a:solidFill>
                <a:schemeClr val="bg1"/>
              </a:solidFill>
            </a:endParaRPr>
          </a:p>
        </p:txBody>
      </p:sp>
      <p:sp>
        <p:nvSpPr>
          <p:cNvPr id="438294" name="Text Box 22"/>
          <p:cNvSpPr txBox="1">
            <a:spLocks noChangeArrowheads="1"/>
          </p:cNvSpPr>
          <p:nvPr/>
        </p:nvSpPr>
        <p:spPr bwMode="auto">
          <a:xfrm>
            <a:off x="304800" y="3124200"/>
            <a:ext cx="1143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b="1" i="1">
                <a:solidFill>
                  <a:srgbClr val="009900"/>
                </a:solidFill>
              </a:rPr>
              <a:t>Gender</a:t>
            </a:r>
            <a:endParaRPr lang="en-US" i="1">
              <a:solidFill>
                <a:srgbClr val="009900"/>
              </a:solidFill>
            </a:endParaRPr>
          </a:p>
        </p:txBody>
      </p:sp>
      <p:sp>
        <p:nvSpPr>
          <p:cNvPr id="438295" name="Text Box 23"/>
          <p:cNvSpPr txBox="1">
            <a:spLocks noChangeArrowheads="1"/>
          </p:cNvSpPr>
          <p:nvPr/>
        </p:nvSpPr>
        <p:spPr bwMode="auto">
          <a:xfrm>
            <a:off x="381000" y="3962400"/>
            <a:ext cx="1143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b="1" i="1">
                <a:solidFill>
                  <a:srgbClr val="009900"/>
                </a:solidFill>
              </a:rPr>
              <a:t>Stage</a:t>
            </a:r>
            <a:endParaRPr lang="en-US" i="1">
              <a:solidFill>
                <a:srgbClr val="009900"/>
              </a:solidFill>
            </a:endParaRPr>
          </a:p>
        </p:txBody>
      </p:sp>
      <p:sp>
        <p:nvSpPr>
          <p:cNvPr id="438296" name="Text Box 24"/>
          <p:cNvSpPr txBox="1">
            <a:spLocks noChangeArrowheads="1"/>
          </p:cNvSpPr>
          <p:nvPr/>
        </p:nvSpPr>
        <p:spPr bwMode="auto">
          <a:xfrm>
            <a:off x="1524000" y="3886200"/>
            <a:ext cx="76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b="1">
                <a:solidFill>
                  <a:schemeClr val="bg1"/>
                </a:solidFill>
              </a:rPr>
              <a:t>4</a:t>
            </a:r>
            <a:endParaRPr lang="en-US" b="1" i="1">
              <a:solidFill>
                <a:schemeClr val="bg1"/>
              </a:solidFill>
            </a:endParaRPr>
          </a:p>
        </p:txBody>
      </p:sp>
      <p:sp>
        <p:nvSpPr>
          <p:cNvPr id="438297" name="Text Box 25"/>
          <p:cNvSpPr txBox="1">
            <a:spLocks noChangeArrowheads="1"/>
          </p:cNvSpPr>
          <p:nvPr/>
        </p:nvSpPr>
        <p:spPr bwMode="auto">
          <a:xfrm>
            <a:off x="2716213" y="2189163"/>
            <a:ext cx="3746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sz="2000" b="1"/>
              <a:t>.6</a:t>
            </a:r>
            <a:endParaRPr lang="en-US" sz="1200"/>
          </a:p>
        </p:txBody>
      </p:sp>
      <p:sp>
        <p:nvSpPr>
          <p:cNvPr id="438298" name="Text Box 26"/>
          <p:cNvSpPr txBox="1">
            <a:spLocks noChangeArrowheads="1"/>
          </p:cNvSpPr>
          <p:nvPr/>
        </p:nvSpPr>
        <p:spPr bwMode="auto">
          <a:xfrm>
            <a:off x="5251450" y="2835275"/>
            <a:ext cx="3746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sz="2000" b="1"/>
              <a:t>.5</a:t>
            </a:r>
            <a:endParaRPr lang="en-US" sz="1200"/>
          </a:p>
        </p:txBody>
      </p:sp>
      <p:sp>
        <p:nvSpPr>
          <p:cNvPr id="438299" name="Text Box 27"/>
          <p:cNvSpPr txBox="1">
            <a:spLocks noChangeArrowheads="1"/>
          </p:cNvSpPr>
          <p:nvPr/>
        </p:nvSpPr>
        <p:spPr bwMode="auto">
          <a:xfrm>
            <a:off x="5249863" y="3375025"/>
            <a:ext cx="3746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sz="2000" b="1"/>
              <a:t>.8</a:t>
            </a:r>
            <a:endParaRPr lang="en-US" sz="1200"/>
          </a:p>
        </p:txBody>
      </p:sp>
      <p:sp>
        <p:nvSpPr>
          <p:cNvPr id="438300" name="Text Box 28"/>
          <p:cNvSpPr txBox="1">
            <a:spLocks noChangeArrowheads="1"/>
          </p:cNvSpPr>
          <p:nvPr/>
        </p:nvSpPr>
        <p:spPr bwMode="auto">
          <a:xfrm>
            <a:off x="2900363" y="3935413"/>
            <a:ext cx="3746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sz="2000" b="1"/>
              <a:t>.2</a:t>
            </a:r>
            <a:endParaRPr lang="en-US" sz="1200"/>
          </a:p>
        </p:txBody>
      </p:sp>
      <p:sp>
        <p:nvSpPr>
          <p:cNvPr id="438301" name="Text Box 29"/>
          <p:cNvSpPr txBox="1">
            <a:spLocks noChangeArrowheads="1"/>
          </p:cNvSpPr>
          <p:nvPr/>
        </p:nvSpPr>
        <p:spPr bwMode="auto">
          <a:xfrm>
            <a:off x="2327275" y="2867025"/>
            <a:ext cx="3746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sz="2000" b="1"/>
              <a:t>.1</a:t>
            </a:r>
            <a:endParaRPr lang="en-US" sz="1200"/>
          </a:p>
        </p:txBody>
      </p:sp>
      <p:sp>
        <p:nvSpPr>
          <p:cNvPr id="438302" name="Text Box 30"/>
          <p:cNvSpPr txBox="1">
            <a:spLocks noChangeArrowheads="1"/>
          </p:cNvSpPr>
          <p:nvPr/>
        </p:nvSpPr>
        <p:spPr bwMode="auto">
          <a:xfrm>
            <a:off x="2311400" y="3311525"/>
            <a:ext cx="3746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sz="2000" b="1"/>
              <a:t>.3</a:t>
            </a:r>
            <a:endParaRPr lang="en-US" sz="1200"/>
          </a:p>
        </p:txBody>
      </p:sp>
      <p:sp>
        <p:nvSpPr>
          <p:cNvPr id="438303" name="Text Box 31"/>
          <p:cNvSpPr txBox="1">
            <a:spLocks noChangeArrowheads="1"/>
          </p:cNvSpPr>
          <p:nvPr/>
        </p:nvSpPr>
        <p:spPr bwMode="auto">
          <a:xfrm>
            <a:off x="2705100" y="3556000"/>
            <a:ext cx="3746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sz="2000" b="1"/>
              <a:t>.7</a:t>
            </a:r>
            <a:endParaRPr lang="en-US" sz="1200"/>
          </a:p>
        </p:txBody>
      </p:sp>
      <p:sp>
        <p:nvSpPr>
          <p:cNvPr id="438304" name="Text Box 32"/>
          <p:cNvSpPr txBox="1">
            <a:spLocks noChangeArrowheads="1"/>
          </p:cNvSpPr>
          <p:nvPr/>
        </p:nvSpPr>
        <p:spPr bwMode="auto">
          <a:xfrm>
            <a:off x="2720975" y="2620963"/>
            <a:ext cx="3746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sz="2000" b="1"/>
              <a:t>.2</a:t>
            </a:r>
            <a:endParaRPr lang="en-US" sz="1200"/>
          </a:p>
        </p:txBody>
      </p:sp>
      <p:sp>
        <p:nvSpPr>
          <p:cNvPr id="438305" name="Text Box 33"/>
          <p:cNvSpPr txBox="1">
            <a:spLocks noChangeArrowheads="1"/>
          </p:cNvSpPr>
          <p:nvPr/>
        </p:nvSpPr>
        <p:spPr bwMode="auto">
          <a:xfrm>
            <a:off x="5318124" y="4929188"/>
            <a:ext cx="1304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b="1" dirty="0"/>
              <a:t>Weights</a:t>
            </a:r>
            <a:endParaRPr lang="en-US" dirty="0"/>
          </a:p>
        </p:txBody>
      </p:sp>
      <p:sp>
        <p:nvSpPr>
          <p:cNvPr id="438306" name="Text Box 34"/>
          <p:cNvSpPr txBox="1">
            <a:spLocks noChangeArrowheads="1"/>
          </p:cNvSpPr>
          <p:nvPr/>
        </p:nvSpPr>
        <p:spPr bwMode="auto">
          <a:xfrm>
            <a:off x="3491880" y="4929188"/>
            <a:ext cx="160399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US" b="1" dirty="0" err="1">
                <a:solidFill>
                  <a:schemeClr val="accent2"/>
                </a:solidFill>
              </a:rPr>
              <a:t>HiddenLayer</a:t>
            </a:r>
            <a:endParaRPr lang="en-US" dirty="0"/>
          </a:p>
        </p:txBody>
      </p:sp>
      <p:sp>
        <p:nvSpPr>
          <p:cNvPr id="438307" name="Text Box 35"/>
          <p:cNvSpPr txBox="1">
            <a:spLocks noChangeArrowheads="1"/>
          </p:cNvSpPr>
          <p:nvPr/>
        </p:nvSpPr>
        <p:spPr bwMode="auto">
          <a:xfrm>
            <a:off x="7378700" y="3532188"/>
            <a:ext cx="161448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800" b="1"/>
              <a:t>“Probability of beingAlive”</a:t>
            </a:r>
            <a:endParaRPr lang="en-US" b="1" i="1"/>
          </a:p>
        </p:txBody>
      </p:sp>
      <p:sp>
        <p:nvSpPr>
          <p:cNvPr id="438308" name="Text Box 36"/>
          <p:cNvSpPr txBox="1">
            <a:spLocks noChangeArrowheads="1"/>
          </p:cNvSpPr>
          <p:nvPr/>
        </p:nvSpPr>
        <p:spPr bwMode="auto">
          <a:xfrm>
            <a:off x="7845425" y="2703513"/>
            <a:ext cx="990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b="1"/>
              <a:t>0.6</a:t>
            </a:r>
            <a:endParaRPr lang="en-US" b="1" i="1"/>
          </a:p>
        </p:txBody>
      </p:sp>
      <p:grpSp>
        <p:nvGrpSpPr>
          <p:cNvPr id="438309" name="Group 37"/>
          <p:cNvGrpSpPr>
            <a:grpSpLocks/>
          </p:cNvGrpSpPr>
          <p:nvPr/>
        </p:nvGrpSpPr>
        <p:grpSpPr bwMode="auto">
          <a:xfrm>
            <a:off x="5794375" y="2625725"/>
            <a:ext cx="1987550" cy="1401763"/>
            <a:chOff x="3340" y="1013"/>
            <a:chExt cx="1252" cy="883"/>
          </a:xfrm>
        </p:grpSpPr>
        <p:sp>
          <p:nvSpPr>
            <p:cNvPr id="438310" name="AutoShape 38"/>
            <p:cNvSpPr>
              <a:spLocks noChangeArrowheads="1"/>
            </p:cNvSpPr>
            <p:nvPr/>
          </p:nvSpPr>
          <p:spPr bwMode="auto">
            <a:xfrm>
              <a:off x="3510" y="1013"/>
              <a:ext cx="819" cy="883"/>
            </a:xfrm>
            <a:prstGeom prst="flowChartConnector">
              <a:avLst/>
            </a:prstGeom>
            <a:solidFill>
              <a:srgbClr val="CC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grpSp>
          <p:nvGrpSpPr>
            <p:cNvPr id="438311" name="Group 39"/>
            <p:cNvGrpSpPr>
              <a:grpSpLocks/>
            </p:cNvGrpSpPr>
            <p:nvPr/>
          </p:nvGrpSpPr>
          <p:grpSpPr bwMode="auto">
            <a:xfrm>
              <a:off x="3785" y="1189"/>
              <a:ext cx="404" cy="331"/>
              <a:chOff x="4520" y="1893"/>
              <a:chExt cx="404" cy="331"/>
            </a:xfrm>
          </p:grpSpPr>
          <p:sp>
            <p:nvSpPr>
              <p:cNvPr id="438312" name="Freeform 40"/>
              <p:cNvSpPr>
                <a:spLocks/>
              </p:cNvSpPr>
              <p:nvPr/>
            </p:nvSpPr>
            <p:spPr bwMode="auto">
              <a:xfrm>
                <a:off x="4553" y="1944"/>
                <a:ext cx="331" cy="268"/>
              </a:xfrm>
              <a:custGeom>
                <a:avLst/>
                <a:gdLst>
                  <a:gd name="T0" fmla="*/ 0 w 1024"/>
                  <a:gd name="T1" fmla="*/ 620 h 620"/>
                  <a:gd name="T2" fmla="*/ 455 w 1024"/>
                  <a:gd name="T3" fmla="*/ 496 h 620"/>
                  <a:gd name="T4" fmla="*/ 579 w 1024"/>
                  <a:gd name="T5" fmla="*/ 83 h 620"/>
                  <a:gd name="T6" fmla="*/ 1024 w 1024"/>
                  <a:gd name="T7" fmla="*/ 0 h 620"/>
                </a:gdLst>
                <a:ahLst/>
                <a:cxnLst>
                  <a:cxn ang="0">
                    <a:pos x="T0" y="T1"/>
                  </a:cxn>
                  <a:cxn ang="0">
                    <a:pos x="T2" y="T3"/>
                  </a:cxn>
                  <a:cxn ang="0">
                    <a:pos x="T4" y="T5"/>
                  </a:cxn>
                  <a:cxn ang="0">
                    <a:pos x="T6" y="T7"/>
                  </a:cxn>
                </a:cxnLst>
                <a:rect l="0" t="0" r="r" b="b"/>
                <a:pathLst>
                  <a:path w="1024" h="620">
                    <a:moveTo>
                      <a:pt x="0" y="620"/>
                    </a:moveTo>
                    <a:cubicBezTo>
                      <a:pt x="179" y="602"/>
                      <a:pt x="359" y="585"/>
                      <a:pt x="455" y="496"/>
                    </a:cubicBezTo>
                    <a:cubicBezTo>
                      <a:pt x="551" y="407"/>
                      <a:pt x="484" y="166"/>
                      <a:pt x="579" y="83"/>
                    </a:cubicBezTo>
                    <a:cubicBezTo>
                      <a:pt x="674" y="0"/>
                      <a:pt x="849" y="0"/>
                      <a:pt x="1024" y="0"/>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38313" name="Freeform 41"/>
              <p:cNvSpPr>
                <a:spLocks/>
              </p:cNvSpPr>
              <p:nvPr/>
            </p:nvSpPr>
            <p:spPr bwMode="auto">
              <a:xfrm>
                <a:off x="4520" y="1893"/>
                <a:ext cx="404" cy="331"/>
              </a:xfrm>
              <a:custGeom>
                <a:avLst/>
                <a:gdLst>
                  <a:gd name="T0" fmla="*/ 11 w 404"/>
                  <a:gd name="T1" fmla="*/ 0 h 331"/>
                  <a:gd name="T2" fmla="*/ 0 w 404"/>
                  <a:gd name="T3" fmla="*/ 331 h 331"/>
                  <a:gd name="T4" fmla="*/ 404 w 404"/>
                  <a:gd name="T5" fmla="*/ 331 h 331"/>
                </a:gdLst>
                <a:ahLst/>
                <a:cxnLst>
                  <a:cxn ang="0">
                    <a:pos x="T0" y="T1"/>
                  </a:cxn>
                  <a:cxn ang="0">
                    <a:pos x="T2" y="T3"/>
                  </a:cxn>
                  <a:cxn ang="0">
                    <a:pos x="T4" y="T5"/>
                  </a:cxn>
                </a:cxnLst>
                <a:rect l="0" t="0" r="r" b="b"/>
                <a:pathLst>
                  <a:path w="404" h="331">
                    <a:moveTo>
                      <a:pt x="11" y="0"/>
                    </a:moveTo>
                    <a:lnTo>
                      <a:pt x="0" y="331"/>
                    </a:lnTo>
                    <a:lnTo>
                      <a:pt x="404" y="331"/>
                    </a:ln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grpSp>
        <p:sp>
          <p:nvSpPr>
            <p:cNvPr id="438314" name="Text Box 42"/>
            <p:cNvSpPr txBox="1">
              <a:spLocks noChangeArrowheads="1"/>
            </p:cNvSpPr>
            <p:nvPr/>
          </p:nvSpPr>
          <p:spPr bwMode="auto">
            <a:xfrm>
              <a:off x="3340" y="1264"/>
              <a:ext cx="274" cy="371"/>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sz="3200" b="1">
                  <a:latin typeface="Symbol" pitchFamily="18" charset="2"/>
                </a:rPr>
                <a:t>S</a:t>
              </a:r>
              <a:endParaRPr lang="en-US" sz="1200"/>
            </a:p>
          </p:txBody>
        </p:sp>
        <p:sp>
          <p:nvSpPr>
            <p:cNvPr id="438315" name="Freeform 43"/>
            <p:cNvSpPr>
              <a:spLocks/>
            </p:cNvSpPr>
            <p:nvPr/>
          </p:nvSpPr>
          <p:spPr bwMode="auto">
            <a:xfrm>
              <a:off x="3600" y="1478"/>
              <a:ext cx="440" cy="287"/>
            </a:xfrm>
            <a:custGeom>
              <a:avLst/>
              <a:gdLst>
                <a:gd name="T0" fmla="*/ 0 w 440"/>
                <a:gd name="T1" fmla="*/ 0 h 235"/>
                <a:gd name="T2" fmla="*/ 93 w 440"/>
                <a:gd name="T3" fmla="*/ 176 h 235"/>
                <a:gd name="T4" fmla="*/ 383 w 440"/>
                <a:gd name="T5" fmla="*/ 218 h 235"/>
                <a:gd name="T6" fmla="*/ 434 w 440"/>
                <a:gd name="T7" fmla="*/ 73 h 235"/>
              </a:gdLst>
              <a:ahLst/>
              <a:cxnLst>
                <a:cxn ang="0">
                  <a:pos x="T0" y="T1"/>
                </a:cxn>
                <a:cxn ang="0">
                  <a:pos x="T2" y="T3"/>
                </a:cxn>
                <a:cxn ang="0">
                  <a:pos x="T4" y="T5"/>
                </a:cxn>
                <a:cxn ang="0">
                  <a:pos x="T6" y="T7"/>
                </a:cxn>
              </a:cxnLst>
              <a:rect l="0" t="0" r="r" b="b"/>
              <a:pathLst>
                <a:path w="440" h="235">
                  <a:moveTo>
                    <a:pt x="0" y="0"/>
                  </a:moveTo>
                  <a:cubicBezTo>
                    <a:pt x="14" y="70"/>
                    <a:pt x="29" y="140"/>
                    <a:pt x="93" y="176"/>
                  </a:cubicBezTo>
                  <a:cubicBezTo>
                    <a:pt x="157" y="212"/>
                    <a:pt x="326" y="235"/>
                    <a:pt x="383" y="218"/>
                  </a:cubicBezTo>
                  <a:cubicBezTo>
                    <a:pt x="440" y="201"/>
                    <a:pt x="437" y="137"/>
                    <a:pt x="434" y="73"/>
                  </a:cubicBezTo>
                </a:path>
              </a:pathLst>
            </a:custGeom>
            <a:noFill/>
            <a:ln w="9525">
              <a:solidFill>
                <a:srgbClr val="FFFF00"/>
              </a:solidFill>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38316" name="Freeform 44"/>
            <p:cNvSpPr>
              <a:spLocks/>
            </p:cNvSpPr>
            <p:nvPr/>
          </p:nvSpPr>
          <p:spPr bwMode="auto">
            <a:xfrm>
              <a:off x="4013" y="1155"/>
              <a:ext cx="579" cy="179"/>
            </a:xfrm>
            <a:custGeom>
              <a:avLst/>
              <a:gdLst>
                <a:gd name="T0" fmla="*/ 0 w 579"/>
                <a:gd name="T1" fmla="*/ 179 h 179"/>
                <a:gd name="T2" fmla="*/ 362 w 579"/>
                <a:gd name="T3" fmla="*/ 24 h 179"/>
                <a:gd name="T4" fmla="*/ 579 w 579"/>
                <a:gd name="T5" fmla="*/ 34 h 179"/>
              </a:gdLst>
              <a:ahLst/>
              <a:cxnLst>
                <a:cxn ang="0">
                  <a:pos x="T0" y="T1"/>
                </a:cxn>
                <a:cxn ang="0">
                  <a:pos x="T2" y="T3"/>
                </a:cxn>
                <a:cxn ang="0">
                  <a:pos x="T4" y="T5"/>
                </a:cxn>
              </a:cxnLst>
              <a:rect l="0" t="0" r="r" b="b"/>
              <a:pathLst>
                <a:path w="579" h="179">
                  <a:moveTo>
                    <a:pt x="0" y="179"/>
                  </a:moveTo>
                  <a:cubicBezTo>
                    <a:pt x="133" y="113"/>
                    <a:pt x="266" y="48"/>
                    <a:pt x="362" y="24"/>
                  </a:cubicBezTo>
                  <a:cubicBezTo>
                    <a:pt x="458" y="0"/>
                    <a:pt x="518" y="17"/>
                    <a:pt x="579" y="34"/>
                  </a:cubicBezTo>
                </a:path>
              </a:pathLst>
            </a:custGeom>
            <a:noFill/>
            <a:ln w="12700" cmpd="sng">
              <a:solidFill>
                <a:schemeClr val="accent2"/>
              </a:solidFill>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grpSp>
      <p:grpSp>
        <p:nvGrpSpPr>
          <p:cNvPr id="438317" name="Group 45"/>
          <p:cNvGrpSpPr>
            <a:grpSpLocks/>
          </p:cNvGrpSpPr>
          <p:nvPr/>
        </p:nvGrpSpPr>
        <p:grpSpPr bwMode="auto">
          <a:xfrm>
            <a:off x="3746500" y="2416175"/>
            <a:ext cx="1036638" cy="712788"/>
            <a:chOff x="2360" y="1522"/>
            <a:chExt cx="653" cy="449"/>
          </a:xfrm>
        </p:grpSpPr>
        <p:sp>
          <p:nvSpPr>
            <p:cNvPr id="438318" name="AutoShape 46"/>
            <p:cNvSpPr>
              <a:spLocks noChangeArrowheads="1"/>
            </p:cNvSpPr>
            <p:nvPr/>
          </p:nvSpPr>
          <p:spPr bwMode="auto">
            <a:xfrm>
              <a:off x="2496" y="1680"/>
              <a:ext cx="288" cy="192"/>
            </a:xfrm>
            <a:prstGeom prst="flowChartConnector">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38319" name="AutoShape 47"/>
            <p:cNvSpPr>
              <a:spLocks noChangeArrowheads="1"/>
            </p:cNvSpPr>
            <p:nvPr/>
          </p:nvSpPr>
          <p:spPr bwMode="auto">
            <a:xfrm>
              <a:off x="2458" y="1522"/>
              <a:ext cx="420" cy="449"/>
            </a:xfrm>
            <a:prstGeom prst="flowChartConnector">
              <a:avLst/>
            </a:prstGeom>
            <a:solidFill>
              <a:srgbClr val="CC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grpSp>
          <p:nvGrpSpPr>
            <p:cNvPr id="438320" name="Group 48"/>
            <p:cNvGrpSpPr>
              <a:grpSpLocks/>
            </p:cNvGrpSpPr>
            <p:nvPr/>
          </p:nvGrpSpPr>
          <p:grpSpPr bwMode="auto">
            <a:xfrm>
              <a:off x="2599" y="1612"/>
              <a:ext cx="207" cy="168"/>
              <a:chOff x="4520" y="1893"/>
              <a:chExt cx="404" cy="331"/>
            </a:xfrm>
          </p:grpSpPr>
          <p:sp>
            <p:nvSpPr>
              <p:cNvPr id="438321" name="Freeform 49"/>
              <p:cNvSpPr>
                <a:spLocks/>
              </p:cNvSpPr>
              <p:nvPr/>
            </p:nvSpPr>
            <p:spPr bwMode="auto">
              <a:xfrm>
                <a:off x="4553" y="1944"/>
                <a:ext cx="331" cy="268"/>
              </a:xfrm>
              <a:custGeom>
                <a:avLst/>
                <a:gdLst>
                  <a:gd name="T0" fmla="*/ 0 w 1024"/>
                  <a:gd name="T1" fmla="*/ 620 h 620"/>
                  <a:gd name="T2" fmla="*/ 455 w 1024"/>
                  <a:gd name="T3" fmla="*/ 496 h 620"/>
                  <a:gd name="T4" fmla="*/ 579 w 1024"/>
                  <a:gd name="T5" fmla="*/ 83 h 620"/>
                  <a:gd name="T6" fmla="*/ 1024 w 1024"/>
                  <a:gd name="T7" fmla="*/ 0 h 620"/>
                </a:gdLst>
                <a:ahLst/>
                <a:cxnLst>
                  <a:cxn ang="0">
                    <a:pos x="T0" y="T1"/>
                  </a:cxn>
                  <a:cxn ang="0">
                    <a:pos x="T2" y="T3"/>
                  </a:cxn>
                  <a:cxn ang="0">
                    <a:pos x="T4" y="T5"/>
                  </a:cxn>
                  <a:cxn ang="0">
                    <a:pos x="T6" y="T7"/>
                  </a:cxn>
                </a:cxnLst>
                <a:rect l="0" t="0" r="r" b="b"/>
                <a:pathLst>
                  <a:path w="1024" h="620">
                    <a:moveTo>
                      <a:pt x="0" y="620"/>
                    </a:moveTo>
                    <a:cubicBezTo>
                      <a:pt x="179" y="602"/>
                      <a:pt x="359" y="585"/>
                      <a:pt x="455" y="496"/>
                    </a:cubicBezTo>
                    <a:cubicBezTo>
                      <a:pt x="551" y="407"/>
                      <a:pt x="484" y="166"/>
                      <a:pt x="579" y="83"/>
                    </a:cubicBezTo>
                    <a:cubicBezTo>
                      <a:pt x="674" y="0"/>
                      <a:pt x="849" y="0"/>
                      <a:pt x="1024" y="0"/>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38322" name="Freeform 50"/>
              <p:cNvSpPr>
                <a:spLocks/>
              </p:cNvSpPr>
              <p:nvPr/>
            </p:nvSpPr>
            <p:spPr bwMode="auto">
              <a:xfrm>
                <a:off x="4520" y="1893"/>
                <a:ext cx="404" cy="331"/>
              </a:xfrm>
              <a:custGeom>
                <a:avLst/>
                <a:gdLst>
                  <a:gd name="T0" fmla="*/ 11 w 404"/>
                  <a:gd name="T1" fmla="*/ 0 h 331"/>
                  <a:gd name="T2" fmla="*/ 0 w 404"/>
                  <a:gd name="T3" fmla="*/ 331 h 331"/>
                  <a:gd name="T4" fmla="*/ 404 w 404"/>
                  <a:gd name="T5" fmla="*/ 331 h 331"/>
                </a:gdLst>
                <a:ahLst/>
                <a:cxnLst>
                  <a:cxn ang="0">
                    <a:pos x="T0" y="T1"/>
                  </a:cxn>
                  <a:cxn ang="0">
                    <a:pos x="T2" y="T3"/>
                  </a:cxn>
                  <a:cxn ang="0">
                    <a:pos x="T4" y="T5"/>
                  </a:cxn>
                </a:cxnLst>
                <a:rect l="0" t="0" r="r" b="b"/>
                <a:pathLst>
                  <a:path w="404" h="331">
                    <a:moveTo>
                      <a:pt x="11" y="0"/>
                    </a:moveTo>
                    <a:lnTo>
                      <a:pt x="0" y="331"/>
                    </a:lnTo>
                    <a:lnTo>
                      <a:pt x="404" y="331"/>
                    </a:ln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grpSp>
        <p:sp>
          <p:nvSpPr>
            <p:cNvPr id="438323" name="Freeform 51"/>
            <p:cNvSpPr>
              <a:spLocks/>
            </p:cNvSpPr>
            <p:nvPr/>
          </p:nvSpPr>
          <p:spPr bwMode="auto">
            <a:xfrm>
              <a:off x="2504" y="1759"/>
              <a:ext cx="226" cy="146"/>
            </a:xfrm>
            <a:custGeom>
              <a:avLst/>
              <a:gdLst>
                <a:gd name="T0" fmla="*/ 0 w 440"/>
                <a:gd name="T1" fmla="*/ 0 h 235"/>
                <a:gd name="T2" fmla="*/ 93 w 440"/>
                <a:gd name="T3" fmla="*/ 176 h 235"/>
                <a:gd name="T4" fmla="*/ 383 w 440"/>
                <a:gd name="T5" fmla="*/ 218 h 235"/>
                <a:gd name="T6" fmla="*/ 434 w 440"/>
                <a:gd name="T7" fmla="*/ 73 h 235"/>
              </a:gdLst>
              <a:ahLst/>
              <a:cxnLst>
                <a:cxn ang="0">
                  <a:pos x="T0" y="T1"/>
                </a:cxn>
                <a:cxn ang="0">
                  <a:pos x="T2" y="T3"/>
                </a:cxn>
                <a:cxn ang="0">
                  <a:pos x="T4" y="T5"/>
                </a:cxn>
                <a:cxn ang="0">
                  <a:pos x="T6" y="T7"/>
                </a:cxn>
              </a:cxnLst>
              <a:rect l="0" t="0" r="r" b="b"/>
              <a:pathLst>
                <a:path w="440" h="235">
                  <a:moveTo>
                    <a:pt x="0" y="0"/>
                  </a:moveTo>
                  <a:cubicBezTo>
                    <a:pt x="14" y="70"/>
                    <a:pt x="29" y="140"/>
                    <a:pt x="93" y="176"/>
                  </a:cubicBezTo>
                  <a:cubicBezTo>
                    <a:pt x="157" y="212"/>
                    <a:pt x="326" y="235"/>
                    <a:pt x="383" y="218"/>
                  </a:cubicBezTo>
                  <a:cubicBezTo>
                    <a:pt x="440" y="201"/>
                    <a:pt x="437" y="137"/>
                    <a:pt x="434" y="73"/>
                  </a:cubicBezTo>
                </a:path>
              </a:pathLst>
            </a:custGeom>
            <a:noFill/>
            <a:ln w="9525">
              <a:solidFill>
                <a:srgbClr val="FFFF00"/>
              </a:solidFill>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38324" name="Freeform 52"/>
            <p:cNvSpPr>
              <a:spLocks/>
            </p:cNvSpPr>
            <p:nvPr/>
          </p:nvSpPr>
          <p:spPr bwMode="auto">
            <a:xfrm>
              <a:off x="2716" y="1594"/>
              <a:ext cx="297" cy="91"/>
            </a:xfrm>
            <a:custGeom>
              <a:avLst/>
              <a:gdLst>
                <a:gd name="T0" fmla="*/ 0 w 579"/>
                <a:gd name="T1" fmla="*/ 179 h 179"/>
                <a:gd name="T2" fmla="*/ 362 w 579"/>
                <a:gd name="T3" fmla="*/ 24 h 179"/>
                <a:gd name="T4" fmla="*/ 579 w 579"/>
                <a:gd name="T5" fmla="*/ 34 h 179"/>
              </a:gdLst>
              <a:ahLst/>
              <a:cxnLst>
                <a:cxn ang="0">
                  <a:pos x="T0" y="T1"/>
                </a:cxn>
                <a:cxn ang="0">
                  <a:pos x="T2" y="T3"/>
                </a:cxn>
                <a:cxn ang="0">
                  <a:pos x="T4" y="T5"/>
                </a:cxn>
              </a:cxnLst>
              <a:rect l="0" t="0" r="r" b="b"/>
              <a:pathLst>
                <a:path w="579" h="179">
                  <a:moveTo>
                    <a:pt x="0" y="179"/>
                  </a:moveTo>
                  <a:cubicBezTo>
                    <a:pt x="133" y="113"/>
                    <a:pt x="266" y="48"/>
                    <a:pt x="362" y="24"/>
                  </a:cubicBezTo>
                  <a:cubicBezTo>
                    <a:pt x="458" y="0"/>
                    <a:pt x="518" y="17"/>
                    <a:pt x="579" y="34"/>
                  </a:cubicBezTo>
                </a:path>
              </a:pathLst>
            </a:custGeom>
            <a:noFill/>
            <a:ln w="12700" cmpd="sng">
              <a:solidFill>
                <a:schemeClr val="accent2"/>
              </a:solidFill>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38325" name="Text Box 53"/>
            <p:cNvSpPr txBox="1">
              <a:spLocks noChangeArrowheads="1"/>
            </p:cNvSpPr>
            <p:nvPr/>
          </p:nvSpPr>
          <p:spPr bwMode="auto">
            <a:xfrm>
              <a:off x="2360" y="1668"/>
              <a:ext cx="188" cy="198"/>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sz="1400" b="1">
                  <a:latin typeface="Symbol" pitchFamily="18" charset="2"/>
                </a:rPr>
                <a:t>S</a:t>
              </a:r>
              <a:endParaRPr lang="en-US" sz="1400"/>
            </a:p>
          </p:txBody>
        </p:sp>
      </p:grpSp>
      <p:sp>
        <p:nvSpPr>
          <p:cNvPr id="438326" name="Text Box 54"/>
          <p:cNvSpPr txBox="1">
            <a:spLocks noChangeArrowheads="1"/>
          </p:cNvSpPr>
          <p:nvPr/>
        </p:nvSpPr>
        <p:spPr bwMode="auto">
          <a:xfrm>
            <a:off x="4679949" y="2262188"/>
            <a:ext cx="5699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en-US" sz="2000" b="1" dirty="0"/>
              <a:t>.4</a:t>
            </a:r>
            <a:endParaRPr lang="en-US" sz="1200" dirty="0"/>
          </a:p>
        </p:txBody>
      </p:sp>
      <p:sp>
        <p:nvSpPr>
          <p:cNvPr id="438327" name="Text Box 55"/>
          <p:cNvSpPr txBox="1">
            <a:spLocks noChangeArrowheads="1"/>
          </p:cNvSpPr>
          <p:nvPr/>
        </p:nvSpPr>
        <p:spPr bwMode="auto">
          <a:xfrm>
            <a:off x="4711700" y="3214688"/>
            <a:ext cx="3746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sz="2000" b="1"/>
              <a:t>.2</a:t>
            </a:r>
            <a:endParaRPr lang="en-US" sz="1200"/>
          </a:p>
        </p:txBody>
      </p:sp>
      <p:grpSp>
        <p:nvGrpSpPr>
          <p:cNvPr id="438328" name="Group 56"/>
          <p:cNvGrpSpPr>
            <a:grpSpLocks/>
          </p:cNvGrpSpPr>
          <p:nvPr/>
        </p:nvGrpSpPr>
        <p:grpSpPr bwMode="auto">
          <a:xfrm>
            <a:off x="3849688" y="3308350"/>
            <a:ext cx="1036637" cy="712788"/>
            <a:chOff x="2360" y="1522"/>
            <a:chExt cx="653" cy="449"/>
          </a:xfrm>
        </p:grpSpPr>
        <p:sp>
          <p:nvSpPr>
            <p:cNvPr id="438329" name="AutoShape 57"/>
            <p:cNvSpPr>
              <a:spLocks noChangeArrowheads="1"/>
            </p:cNvSpPr>
            <p:nvPr/>
          </p:nvSpPr>
          <p:spPr bwMode="auto">
            <a:xfrm>
              <a:off x="2496" y="1680"/>
              <a:ext cx="288" cy="192"/>
            </a:xfrm>
            <a:prstGeom prst="flowChartConnector">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38330" name="AutoShape 58"/>
            <p:cNvSpPr>
              <a:spLocks noChangeArrowheads="1"/>
            </p:cNvSpPr>
            <p:nvPr/>
          </p:nvSpPr>
          <p:spPr bwMode="auto">
            <a:xfrm>
              <a:off x="2458" y="1522"/>
              <a:ext cx="420" cy="449"/>
            </a:xfrm>
            <a:prstGeom prst="flowChartConnector">
              <a:avLst/>
            </a:prstGeom>
            <a:solidFill>
              <a:srgbClr val="CC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grpSp>
          <p:nvGrpSpPr>
            <p:cNvPr id="438331" name="Group 59"/>
            <p:cNvGrpSpPr>
              <a:grpSpLocks/>
            </p:cNvGrpSpPr>
            <p:nvPr/>
          </p:nvGrpSpPr>
          <p:grpSpPr bwMode="auto">
            <a:xfrm>
              <a:off x="2599" y="1612"/>
              <a:ext cx="207" cy="168"/>
              <a:chOff x="4520" y="1893"/>
              <a:chExt cx="404" cy="331"/>
            </a:xfrm>
          </p:grpSpPr>
          <p:sp>
            <p:nvSpPr>
              <p:cNvPr id="438332" name="Freeform 60"/>
              <p:cNvSpPr>
                <a:spLocks/>
              </p:cNvSpPr>
              <p:nvPr/>
            </p:nvSpPr>
            <p:spPr bwMode="auto">
              <a:xfrm>
                <a:off x="4553" y="1944"/>
                <a:ext cx="331" cy="268"/>
              </a:xfrm>
              <a:custGeom>
                <a:avLst/>
                <a:gdLst>
                  <a:gd name="T0" fmla="*/ 0 w 1024"/>
                  <a:gd name="T1" fmla="*/ 620 h 620"/>
                  <a:gd name="T2" fmla="*/ 455 w 1024"/>
                  <a:gd name="T3" fmla="*/ 496 h 620"/>
                  <a:gd name="T4" fmla="*/ 579 w 1024"/>
                  <a:gd name="T5" fmla="*/ 83 h 620"/>
                  <a:gd name="T6" fmla="*/ 1024 w 1024"/>
                  <a:gd name="T7" fmla="*/ 0 h 620"/>
                </a:gdLst>
                <a:ahLst/>
                <a:cxnLst>
                  <a:cxn ang="0">
                    <a:pos x="T0" y="T1"/>
                  </a:cxn>
                  <a:cxn ang="0">
                    <a:pos x="T2" y="T3"/>
                  </a:cxn>
                  <a:cxn ang="0">
                    <a:pos x="T4" y="T5"/>
                  </a:cxn>
                  <a:cxn ang="0">
                    <a:pos x="T6" y="T7"/>
                  </a:cxn>
                </a:cxnLst>
                <a:rect l="0" t="0" r="r" b="b"/>
                <a:pathLst>
                  <a:path w="1024" h="620">
                    <a:moveTo>
                      <a:pt x="0" y="620"/>
                    </a:moveTo>
                    <a:cubicBezTo>
                      <a:pt x="179" y="602"/>
                      <a:pt x="359" y="585"/>
                      <a:pt x="455" y="496"/>
                    </a:cubicBezTo>
                    <a:cubicBezTo>
                      <a:pt x="551" y="407"/>
                      <a:pt x="484" y="166"/>
                      <a:pt x="579" y="83"/>
                    </a:cubicBezTo>
                    <a:cubicBezTo>
                      <a:pt x="674" y="0"/>
                      <a:pt x="849" y="0"/>
                      <a:pt x="1024" y="0"/>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38333" name="Freeform 61"/>
              <p:cNvSpPr>
                <a:spLocks/>
              </p:cNvSpPr>
              <p:nvPr/>
            </p:nvSpPr>
            <p:spPr bwMode="auto">
              <a:xfrm>
                <a:off x="4520" y="1893"/>
                <a:ext cx="404" cy="331"/>
              </a:xfrm>
              <a:custGeom>
                <a:avLst/>
                <a:gdLst>
                  <a:gd name="T0" fmla="*/ 11 w 404"/>
                  <a:gd name="T1" fmla="*/ 0 h 331"/>
                  <a:gd name="T2" fmla="*/ 0 w 404"/>
                  <a:gd name="T3" fmla="*/ 331 h 331"/>
                  <a:gd name="T4" fmla="*/ 404 w 404"/>
                  <a:gd name="T5" fmla="*/ 331 h 331"/>
                </a:gdLst>
                <a:ahLst/>
                <a:cxnLst>
                  <a:cxn ang="0">
                    <a:pos x="T0" y="T1"/>
                  </a:cxn>
                  <a:cxn ang="0">
                    <a:pos x="T2" y="T3"/>
                  </a:cxn>
                  <a:cxn ang="0">
                    <a:pos x="T4" y="T5"/>
                  </a:cxn>
                </a:cxnLst>
                <a:rect l="0" t="0" r="r" b="b"/>
                <a:pathLst>
                  <a:path w="404" h="331">
                    <a:moveTo>
                      <a:pt x="11" y="0"/>
                    </a:moveTo>
                    <a:lnTo>
                      <a:pt x="0" y="331"/>
                    </a:lnTo>
                    <a:lnTo>
                      <a:pt x="404" y="331"/>
                    </a:ln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grpSp>
        <p:sp>
          <p:nvSpPr>
            <p:cNvPr id="438334" name="Freeform 62"/>
            <p:cNvSpPr>
              <a:spLocks/>
            </p:cNvSpPr>
            <p:nvPr/>
          </p:nvSpPr>
          <p:spPr bwMode="auto">
            <a:xfrm>
              <a:off x="2504" y="1759"/>
              <a:ext cx="226" cy="146"/>
            </a:xfrm>
            <a:custGeom>
              <a:avLst/>
              <a:gdLst>
                <a:gd name="T0" fmla="*/ 0 w 440"/>
                <a:gd name="T1" fmla="*/ 0 h 235"/>
                <a:gd name="T2" fmla="*/ 93 w 440"/>
                <a:gd name="T3" fmla="*/ 176 h 235"/>
                <a:gd name="T4" fmla="*/ 383 w 440"/>
                <a:gd name="T5" fmla="*/ 218 h 235"/>
                <a:gd name="T6" fmla="*/ 434 w 440"/>
                <a:gd name="T7" fmla="*/ 73 h 235"/>
              </a:gdLst>
              <a:ahLst/>
              <a:cxnLst>
                <a:cxn ang="0">
                  <a:pos x="T0" y="T1"/>
                </a:cxn>
                <a:cxn ang="0">
                  <a:pos x="T2" y="T3"/>
                </a:cxn>
                <a:cxn ang="0">
                  <a:pos x="T4" y="T5"/>
                </a:cxn>
                <a:cxn ang="0">
                  <a:pos x="T6" y="T7"/>
                </a:cxn>
              </a:cxnLst>
              <a:rect l="0" t="0" r="r" b="b"/>
              <a:pathLst>
                <a:path w="440" h="235">
                  <a:moveTo>
                    <a:pt x="0" y="0"/>
                  </a:moveTo>
                  <a:cubicBezTo>
                    <a:pt x="14" y="70"/>
                    <a:pt x="29" y="140"/>
                    <a:pt x="93" y="176"/>
                  </a:cubicBezTo>
                  <a:cubicBezTo>
                    <a:pt x="157" y="212"/>
                    <a:pt x="326" y="235"/>
                    <a:pt x="383" y="218"/>
                  </a:cubicBezTo>
                  <a:cubicBezTo>
                    <a:pt x="440" y="201"/>
                    <a:pt x="437" y="137"/>
                    <a:pt x="434" y="73"/>
                  </a:cubicBezTo>
                </a:path>
              </a:pathLst>
            </a:custGeom>
            <a:noFill/>
            <a:ln w="9525">
              <a:solidFill>
                <a:srgbClr val="FFFF00"/>
              </a:solidFill>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38335" name="Freeform 63"/>
            <p:cNvSpPr>
              <a:spLocks/>
            </p:cNvSpPr>
            <p:nvPr/>
          </p:nvSpPr>
          <p:spPr bwMode="auto">
            <a:xfrm>
              <a:off x="2716" y="1594"/>
              <a:ext cx="297" cy="91"/>
            </a:xfrm>
            <a:custGeom>
              <a:avLst/>
              <a:gdLst>
                <a:gd name="T0" fmla="*/ 0 w 579"/>
                <a:gd name="T1" fmla="*/ 179 h 179"/>
                <a:gd name="T2" fmla="*/ 362 w 579"/>
                <a:gd name="T3" fmla="*/ 24 h 179"/>
                <a:gd name="T4" fmla="*/ 579 w 579"/>
                <a:gd name="T5" fmla="*/ 34 h 179"/>
              </a:gdLst>
              <a:ahLst/>
              <a:cxnLst>
                <a:cxn ang="0">
                  <a:pos x="T0" y="T1"/>
                </a:cxn>
                <a:cxn ang="0">
                  <a:pos x="T2" y="T3"/>
                </a:cxn>
                <a:cxn ang="0">
                  <a:pos x="T4" y="T5"/>
                </a:cxn>
              </a:cxnLst>
              <a:rect l="0" t="0" r="r" b="b"/>
              <a:pathLst>
                <a:path w="579" h="179">
                  <a:moveTo>
                    <a:pt x="0" y="179"/>
                  </a:moveTo>
                  <a:cubicBezTo>
                    <a:pt x="133" y="113"/>
                    <a:pt x="266" y="48"/>
                    <a:pt x="362" y="24"/>
                  </a:cubicBezTo>
                  <a:cubicBezTo>
                    <a:pt x="458" y="0"/>
                    <a:pt x="518" y="17"/>
                    <a:pt x="579" y="34"/>
                  </a:cubicBezTo>
                </a:path>
              </a:pathLst>
            </a:custGeom>
            <a:noFill/>
            <a:ln w="12700" cmpd="sng">
              <a:solidFill>
                <a:schemeClr val="accent2"/>
              </a:solidFill>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38336" name="Text Box 64"/>
            <p:cNvSpPr txBox="1">
              <a:spLocks noChangeArrowheads="1"/>
            </p:cNvSpPr>
            <p:nvPr/>
          </p:nvSpPr>
          <p:spPr bwMode="auto">
            <a:xfrm>
              <a:off x="2360" y="1668"/>
              <a:ext cx="188" cy="198"/>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sz="1400" b="1">
                  <a:latin typeface="Symbol" pitchFamily="18" charset="2"/>
                </a:rPr>
                <a:t>S</a:t>
              </a:r>
              <a:endParaRPr lang="en-US" sz="1400"/>
            </a:p>
          </p:txBody>
        </p:sp>
      </p:grpSp>
    </p:spTree>
    <p:extLst>
      <p:ext uri="{BB962C8B-B14F-4D97-AF65-F5344CB8AC3E}">
        <p14:creationId xmlns:p14="http://schemas.microsoft.com/office/powerpoint/2010/main" val="194070959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23" name="Rectangle 3"/>
          <p:cNvSpPr>
            <a:spLocks noGrp="1" noChangeArrowheads="1"/>
          </p:cNvSpPr>
          <p:nvPr>
            <p:ph type="title"/>
          </p:nvPr>
        </p:nvSpPr>
        <p:spPr/>
        <p:txBody>
          <a:bodyPr/>
          <a:lstStyle/>
          <a:p>
            <a:r>
              <a:rPr lang="en-US"/>
              <a:t>“Combined logistic models”</a:t>
            </a:r>
          </a:p>
        </p:txBody>
      </p:sp>
      <p:sp>
        <p:nvSpPr>
          <p:cNvPr id="42" name="Slide Number Placeholder 4"/>
          <p:cNvSpPr>
            <a:spLocks noGrp="1"/>
          </p:cNvSpPr>
          <p:nvPr>
            <p:ph type="sldNum" sz="quarter" idx="12"/>
          </p:nvPr>
        </p:nvSpPr>
        <p:spPr/>
        <p:txBody>
          <a:bodyPr/>
          <a:lstStyle/>
          <a:p>
            <a:fld id="{3B66BCE7-8FA0-4298-A7B8-5A7AC3FB09D0}" type="slidenum">
              <a:rPr lang="he-IL"/>
              <a:pPr/>
              <a:t>52</a:t>
            </a:fld>
            <a:endParaRPr lang="en-US"/>
          </a:p>
        </p:txBody>
      </p:sp>
      <p:sp>
        <p:nvSpPr>
          <p:cNvPr id="440322" name="Freeform 2"/>
          <p:cNvSpPr>
            <a:spLocks/>
          </p:cNvSpPr>
          <p:nvPr/>
        </p:nvSpPr>
        <p:spPr bwMode="auto">
          <a:xfrm>
            <a:off x="1330325" y="2019300"/>
            <a:ext cx="3267075" cy="2808288"/>
          </a:xfrm>
          <a:custGeom>
            <a:avLst/>
            <a:gdLst>
              <a:gd name="T0" fmla="*/ 0 w 2058"/>
              <a:gd name="T1" fmla="*/ 11 h 1769"/>
              <a:gd name="T2" fmla="*/ 2058 w 2058"/>
              <a:gd name="T3" fmla="*/ 11 h 1769"/>
              <a:gd name="T4" fmla="*/ 2058 w 2058"/>
              <a:gd name="T5" fmla="*/ 724 h 1769"/>
              <a:gd name="T6" fmla="*/ 41 w 2058"/>
              <a:gd name="T7" fmla="*/ 1769 h 1769"/>
              <a:gd name="T8" fmla="*/ 62 w 2058"/>
              <a:gd name="T9" fmla="*/ 0 h 1769"/>
            </a:gdLst>
            <a:ahLst/>
            <a:cxnLst>
              <a:cxn ang="0">
                <a:pos x="T0" y="T1"/>
              </a:cxn>
              <a:cxn ang="0">
                <a:pos x="T2" y="T3"/>
              </a:cxn>
              <a:cxn ang="0">
                <a:pos x="T4" y="T5"/>
              </a:cxn>
              <a:cxn ang="0">
                <a:pos x="T6" y="T7"/>
              </a:cxn>
              <a:cxn ang="0">
                <a:pos x="T8" y="T9"/>
              </a:cxn>
            </a:cxnLst>
            <a:rect l="0" t="0" r="r" b="b"/>
            <a:pathLst>
              <a:path w="2058" h="1769">
                <a:moveTo>
                  <a:pt x="0" y="11"/>
                </a:moveTo>
                <a:lnTo>
                  <a:pt x="2058" y="11"/>
                </a:lnTo>
                <a:lnTo>
                  <a:pt x="2058" y="724"/>
                </a:lnTo>
                <a:lnTo>
                  <a:pt x="41" y="1769"/>
                </a:lnTo>
                <a:lnTo>
                  <a:pt x="62" y="0"/>
                </a:lnTo>
              </a:path>
            </a:pathLst>
          </a:custGeom>
          <a:solidFill>
            <a:srgbClr val="FF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40324" name="AutoShape 4"/>
          <p:cNvSpPr>
            <a:spLocks noChangeArrowheads="1"/>
          </p:cNvSpPr>
          <p:nvPr/>
        </p:nvSpPr>
        <p:spPr bwMode="auto">
          <a:xfrm>
            <a:off x="1524000" y="2209800"/>
            <a:ext cx="685800" cy="533400"/>
          </a:xfrm>
          <a:prstGeom prst="flowChartConnector">
            <a:avLst/>
          </a:prstGeom>
          <a:solidFill>
            <a:srgbClr val="0099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1"/>
          </a:p>
        </p:txBody>
      </p:sp>
      <p:sp>
        <p:nvSpPr>
          <p:cNvPr id="440325" name="AutoShape 5"/>
          <p:cNvSpPr>
            <a:spLocks noChangeArrowheads="1"/>
          </p:cNvSpPr>
          <p:nvPr/>
        </p:nvSpPr>
        <p:spPr bwMode="auto">
          <a:xfrm>
            <a:off x="1524000" y="3048000"/>
            <a:ext cx="685800" cy="533400"/>
          </a:xfrm>
          <a:prstGeom prst="flowChartConnector">
            <a:avLst/>
          </a:prstGeom>
          <a:solidFill>
            <a:srgbClr val="0099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40326" name="AutoShape 6"/>
          <p:cNvSpPr>
            <a:spLocks noChangeArrowheads="1"/>
          </p:cNvSpPr>
          <p:nvPr/>
        </p:nvSpPr>
        <p:spPr bwMode="auto">
          <a:xfrm>
            <a:off x="1524000" y="3886200"/>
            <a:ext cx="685800" cy="533400"/>
          </a:xfrm>
          <a:prstGeom prst="flowChartConnector">
            <a:avLst/>
          </a:prstGeom>
          <a:solidFill>
            <a:srgbClr val="0099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40327" name="AutoShape 7"/>
          <p:cNvSpPr>
            <a:spLocks noChangeArrowheads="1"/>
          </p:cNvSpPr>
          <p:nvPr/>
        </p:nvSpPr>
        <p:spPr bwMode="auto">
          <a:xfrm>
            <a:off x="3962400" y="2667000"/>
            <a:ext cx="457200" cy="304800"/>
          </a:xfrm>
          <a:prstGeom prst="flowChartConnector">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40328" name="AutoShape 8"/>
          <p:cNvSpPr>
            <a:spLocks noChangeArrowheads="1"/>
          </p:cNvSpPr>
          <p:nvPr/>
        </p:nvSpPr>
        <p:spPr bwMode="auto">
          <a:xfrm>
            <a:off x="3962400" y="3581400"/>
            <a:ext cx="457200" cy="304800"/>
          </a:xfrm>
          <a:prstGeom prst="flowChartConnector">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cxnSp>
        <p:nvCxnSpPr>
          <p:cNvPr id="440329" name="AutoShape 9"/>
          <p:cNvCxnSpPr>
            <a:cxnSpLocks noChangeShapeType="1"/>
            <a:stCxn id="440324" idx="6"/>
            <a:endCxn id="440327" idx="2"/>
          </p:cNvCxnSpPr>
          <p:nvPr/>
        </p:nvCxnSpPr>
        <p:spPr bwMode="auto">
          <a:xfrm>
            <a:off x="2209800" y="2476500"/>
            <a:ext cx="1752600" cy="342900"/>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40330" name="AutoShape 10"/>
          <p:cNvCxnSpPr>
            <a:cxnSpLocks noChangeShapeType="1"/>
            <a:stCxn id="440325" idx="6"/>
            <a:endCxn id="440327" idx="2"/>
          </p:cNvCxnSpPr>
          <p:nvPr/>
        </p:nvCxnSpPr>
        <p:spPr bwMode="auto">
          <a:xfrm flipV="1">
            <a:off x="2209800" y="2819400"/>
            <a:ext cx="1752600" cy="495300"/>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40331" name="AutoShape 11"/>
          <p:cNvCxnSpPr>
            <a:cxnSpLocks noChangeShapeType="1"/>
            <a:stCxn id="440326" idx="6"/>
            <a:endCxn id="440327" idx="2"/>
          </p:cNvCxnSpPr>
          <p:nvPr/>
        </p:nvCxnSpPr>
        <p:spPr bwMode="auto">
          <a:xfrm flipV="1">
            <a:off x="2209800" y="2819400"/>
            <a:ext cx="1752600" cy="1333500"/>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40332" name="AutoShape 12"/>
          <p:cNvCxnSpPr>
            <a:cxnSpLocks noChangeShapeType="1"/>
            <a:stCxn id="440327" idx="6"/>
          </p:cNvCxnSpPr>
          <p:nvPr/>
        </p:nvCxnSpPr>
        <p:spPr bwMode="auto">
          <a:xfrm>
            <a:off x="4419600" y="2819400"/>
            <a:ext cx="1400175" cy="468313"/>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40333" name="AutoShape 13"/>
          <p:cNvCxnSpPr>
            <a:cxnSpLocks noChangeShapeType="1"/>
            <a:stCxn id="440328" idx="6"/>
          </p:cNvCxnSpPr>
          <p:nvPr/>
        </p:nvCxnSpPr>
        <p:spPr bwMode="auto">
          <a:xfrm flipV="1">
            <a:off x="4419600" y="3352800"/>
            <a:ext cx="1400175" cy="381000"/>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40334" name="Text Box 14"/>
          <p:cNvSpPr txBox="1">
            <a:spLocks noChangeArrowheads="1"/>
          </p:cNvSpPr>
          <p:nvPr/>
        </p:nvSpPr>
        <p:spPr bwMode="auto">
          <a:xfrm>
            <a:off x="1285875" y="1536700"/>
            <a:ext cx="1143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b="1">
                <a:solidFill>
                  <a:srgbClr val="009900"/>
                </a:solidFill>
              </a:rPr>
              <a:t>Inputs</a:t>
            </a:r>
            <a:endParaRPr lang="en-US">
              <a:solidFill>
                <a:srgbClr val="009900"/>
              </a:solidFill>
            </a:endParaRPr>
          </a:p>
        </p:txBody>
      </p:sp>
      <p:sp>
        <p:nvSpPr>
          <p:cNvPr id="440335" name="Text Box 15"/>
          <p:cNvSpPr txBox="1">
            <a:spLocks noChangeArrowheads="1"/>
          </p:cNvSpPr>
          <p:nvPr/>
        </p:nvSpPr>
        <p:spPr bwMode="auto">
          <a:xfrm>
            <a:off x="2308225" y="4905850"/>
            <a:ext cx="1304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b="1"/>
              <a:t>Weights</a:t>
            </a:r>
            <a:endParaRPr lang="en-US"/>
          </a:p>
        </p:txBody>
      </p:sp>
      <p:sp>
        <p:nvSpPr>
          <p:cNvPr id="440336" name="Text Box 16"/>
          <p:cNvSpPr txBox="1">
            <a:spLocks noChangeArrowheads="1"/>
          </p:cNvSpPr>
          <p:nvPr/>
        </p:nvSpPr>
        <p:spPr bwMode="auto">
          <a:xfrm>
            <a:off x="7610475" y="2022475"/>
            <a:ext cx="152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b="1">
                <a:solidFill>
                  <a:srgbClr val="CC0000"/>
                </a:solidFill>
              </a:rPr>
              <a:t>Output</a:t>
            </a:r>
            <a:endParaRPr lang="en-US">
              <a:solidFill>
                <a:srgbClr val="CC0000"/>
              </a:solidFill>
            </a:endParaRPr>
          </a:p>
        </p:txBody>
      </p:sp>
      <p:sp>
        <p:nvSpPr>
          <p:cNvPr id="440337" name="Text Box 17"/>
          <p:cNvSpPr txBox="1">
            <a:spLocks noChangeArrowheads="1"/>
          </p:cNvSpPr>
          <p:nvPr/>
        </p:nvSpPr>
        <p:spPr bwMode="auto">
          <a:xfrm>
            <a:off x="214313" y="4892675"/>
            <a:ext cx="19050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b="1" i="1">
                <a:solidFill>
                  <a:srgbClr val="009900"/>
                </a:solidFill>
              </a:rPr>
              <a:t>Independent variables</a:t>
            </a:r>
            <a:endParaRPr lang="en-US" i="1">
              <a:solidFill>
                <a:srgbClr val="009900"/>
              </a:solidFill>
            </a:endParaRPr>
          </a:p>
        </p:txBody>
      </p:sp>
      <p:sp>
        <p:nvSpPr>
          <p:cNvPr id="440338" name="Text Box 18"/>
          <p:cNvSpPr txBox="1">
            <a:spLocks noChangeArrowheads="1"/>
          </p:cNvSpPr>
          <p:nvPr/>
        </p:nvSpPr>
        <p:spPr bwMode="auto">
          <a:xfrm>
            <a:off x="6958013" y="4733925"/>
            <a:ext cx="1600200" cy="1370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b="1" i="1">
                <a:solidFill>
                  <a:srgbClr val="CC0000"/>
                </a:solidFill>
              </a:rPr>
              <a:t>Dependent variable</a:t>
            </a:r>
          </a:p>
          <a:p>
            <a:pPr algn="l">
              <a:spcBef>
                <a:spcPct val="50000"/>
              </a:spcBef>
            </a:pPr>
            <a:r>
              <a:rPr lang="en-US" b="1" i="1">
                <a:solidFill>
                  <a:srgbClr val="CC0000"/>
                </a:solidFill>
              </a:rPr>
              <a:t>Prediction</a:t>
            </a:r>
            <a:endParaRPr lang="en-US">
              <a:solidFill>
                <a:srgbClr val="CC0000"/>
              </a:solidFill>
            </a:endParaRPr>
          </a:p>
        </p:txBody>
      </p:sp>
      <p:sp>
        <p:nvSpPr>
          <p:cNvPr id="440339" name="Text Box 19"/>
          <p:cNvSpPr txBox="1">
            <a:spLocks noChangeArrowheads="1"/>
          </p:cNvSpPr>
          <p:nvPr/>
        </p:nvSpPr>
        <p:spPr bwMode="auto">
          <a:xfrm>
            <a:off x="533400" y="2209800"/>
            <a:ext cx="76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b="1" i="1">
                <a:solidFill>
                  <a:srgbClr val="009900"/>
                </a:solidFill>
              </a:rPr>
              <a:t>Age</a:t>
            </a:r>
            <a:endParaRPr lang="en-US" i="1">
              <a:solidFill>
                <a:srgbClr val="009900"/>
              </a:solidFill>
            </a:endParaRPr>
          </a:p>
        </p:txBody>
      </p:sp>
      <p:sp>
        <p:nvSpPr>
          <p:cNvPr id="440340" name="Text Box 20"/>
          <p:cNvSpPr txBox="1">
            <a:spLocks noChangeArrowheads="1"/>
          </p:cNvSpPr>
          <p:nvPr/>
        </p:nvSpPr>
        <p:spPr bwMode="auto">
          <a:xfrm>
            <a:off x="1524000" y="2209800"/>
            <a:ext cx="76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b="1">
                <a:solidFill>
                  <a:schemeClr val="bg1"/>
                </a:solidFill>
              </a:rPr>
              <a:t>34</a:t>
            </a:r>
            <a:endParaRPr lang="en-US" i="1">
              <a:solidFill>
                <a:schemeClr val="bg1"/>
              </a:solidFill>
            </a:endParaRPr>
          </a:p>
        </p:txBody>
      </p:sp>
      <p:sp>
        <p:nvSpPr>
          <p:cNvPr id="440341" name="Text Box 21"/>
          <p:cNvSpPr txBox="1">
            <a:spLocks noChangeArrowheads="1"/>
          </p:cNvSpPr>
          <p:nvPr/>
        </p:nvSpPr>
        <p:spPr bwMode="auto">
          <a:xfrm>
            <a:off x="1524000" y="3124200"/>
            <a:ext cx="76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b="1">
                <a:solidFill>
                  <a:schemeClr val="bg1"/>
                </a:solidFill>
              </a:rPr>
              <a:t>2</a:t>
            </a:r>
            <a:endParaRPr lang="en-US" b="1" i="1">
              <a:solidFill>
                <a:schemeClr val="bg1"/>
              </a:solidFill>
            </a:endParaRPr>
          </a:p>
        </p:txBody>
      </p:sp>
      <p:sp>
        <p:nvSpPr>
          <p:cNvPr id="440342" name="Text Box 22"/>
          <p:cNvSpPr txBox="1">
            <a:spLocks noChangeArrowheads="1"/>
          </p:cNvSpPr>
          <p:nvPr/>
        </p:nvSpPr>
        <p:spPr bwMode="auto">
          <a:xfrm>
            <a:off x="304800" y="3124200"/>
            <a:ext cx="1143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b="1" i="1">
                <a:solidFill>
                  <a:srgbClr val="009900"/>
                </a:solidFill>
              </a:rPr>
              <a:t>Gender</a:t>
            </a:r>
            <a:endParaRPr lang="en-US" i="1">
              <a:solidFill>
                <a:srgbClr val="009900"/>
              </a:solidFill>
            </a:endParaRPr>
          </a:p>
        </p:txBody>
      </p:sp>
      <p:sp>
        <p:nvSpPr>
          <p:cNvPr id="440343" name="Text Box 23"/>
          <p:cNvSpPr txBox="1">
            <a:spLocks noChangeArrowheads="1"/>
          </p:cNvSpPr>
          <p:nvPr/>
        </p:nvSpPr>
        <p:spPr bwMode="auto">
          <a:xfrm>
            <a:off x="381000" y="3962400"/>
            <a:ext cx="1143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b="1" i="1">
                <a:solidFill>
                  <a:srgbClr val="009900"/>
                </a:solidFill>
              </a:rPr>
              <a:t>Stage</a:t>
            </a:r>
            <a:endParaRPr lang="en-US" i="1">
              <a:solidFill>
                <a:srgbClr val="009900"/>
              </a:solidFill>
            </a:endParaRPr>
          </a:p>
        </p:txBody>
      </p:sp>
      <p:sp>
        <p:nvSpPr>
          <p:cNvPr id="440344" name="Text Box 24"/>
          <p:cNvSpPr txBox="1">
            <a:spLocks noChangeArrowheads="1"/>
          </p:cNvSpPr>
          <p:nvPr/>
        </p:nvSpPr>
        <p:spPr bwMode="auto">
          <a:xfrm>
            <a:off x="1524000" y="3886200"/>
            <a:ext cx="76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b="1">
                <a:solidFill>
                  <a:schemeClr val="bg1"/>
                </a:solidFill>
              </a:rPr>
              <a:t>4</a:t>
            </a:r>
            <a:endParaRPr lang="en-US" b="1" i="1">
              <a:solidFill>
                <a:schemeClr val="bg1"/>
              </a:solidFill>
            </a:endParaRPr>
          </a:p>
        </p:txBody>
      </p:sp>
      <p:sp>
        <p:nvSpPr>
          <p:cNvPr id="440345" name="Text Box 25"/>
          <p:cNvSpPr txBox="1">
            <a:spLocks noChangeArrowheads="1"/>
          </p:cNvSpPr>
          <p:nvPr/>
        </p:nvSpPr>
        <p:spPr bwMode="auto">
          <a:xfrm>
            <a:off x="2716213" y="2189163"/>
            <a:ext cx="3746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sz="2000" b="1"/>
              <a:t>.6</a:t>
            </a:r>
            <a:endParaRPr lang="en-US" sz="1200"/>
          </a:p>
        </p:txBody>
      </p:sp>
      <p:sp>
        <p:nvSpPr>
          <p:cNvPr id="440346" name="Text Box 26"/>
          <p:cNvSpPr txBox="1">
            <a:spLocks noChangeArrowheads="1"/>
          </p:cNvSpPr>
          <p:nvPr/>
        </p:nvSpPr>
        <p:spPr bwMode="auto">
          <a:xfrm>
            <a:off x="5054600" y="2671763"/>
            <a:ext cx="3746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sz="2000" b="1"/>
              <a:t>.5</a:t>
            </a:r>
            <a:endParaRPr lang="en-US" sz="1200"/>
          </a:p>
        </p:txBody>
      </p:sp>
      <p:sp>
        <p:nvSpPr>
          <p:cNvPr id="440347" name="Text Box 27"/>
          <p:cNvSpPr txBox="1">
            <a:spLocks noChangeArrowheads="1"/>
          </p:cNvSpPr>
          <p:nvPr/>
        </p:nvSpPr>
        <p:spPr bwMode="auto">
          <a:xfrm>
            <a:off x="5051425" y="3522663"/>
            <a:ext cx="3746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sz="2000" b="1"/>
              <a:t>.8</a:t>
            </a:r>
            <a:endParaRPr lang="en-US" sz="1200"/>
          </a:p>
        </p:txBody>
      </p:sp>
      <p:sp>
        <p:nvSpPr>
          <p:cNvPr id="440348" name="Text Box 28"/>
          <p:cNvSpPr txBox="1">
            <a:spLocks noChangeArrowheads="1"/>
          </p:cNvSpPr>
          <p:nvPr/>
        </p:nvSpPr>
        <p:spPr bwMode="auto">
          <a:xfrm>
            <a:off x="2327275" y="2867025"/>
            <a:ext cx="3746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sz="2000" b="1"/>
              <a:t>.1</a:t>
            </a:r>
            <a:endParaRPr lang="en-US" sz="1200"/>
          </a:p>
        </p:txBody>
      </p:sp>
      <p:sp>
        <p:nvSpPr>
          <p:cNvPr id="440349" name="Text Box 29"/>
          <p:cNvSpPr txBox="1">
            <a:spLocks noChangeArrowheads="1"/>
          </p:cNvSpPr>
          <p:nvPr/>
        </p:nvSpPr>
        <p:spPr bwMode="auto">
          <a:xfrm>
            <a:off x="2705100" y="3556000"/>
            <a:ext cx="3746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sz="2000" b="1"/>
              <a:t>.7</a:t>
            </a:r>
            <a:endParaRPr lang="en-US" sz="1200"/>
          </a:p>
        </p:txBody>
      </p:sp>
      <p:sp>
        <p:nvSpPr>
          <p:cNvPr id="440350" name="Text Box 30"/>
          <p:cNvSpPr txBox="1">
            <a:spLocks noChangeArrowheads="1"/>
          </p:cNvSpPr>
          <p:nvPr/>
        </p:nvSpPr>
        <p:spPr bwMode="auto">
          <a:xfrm>
            <a:off x="5306424" y="4905850"/>
            <a:ext cx="1304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b="1" dirty="0"/>
              <a:t>Weights</a:t>
            </a:r>
            <a:endParaRPr lang="en-US" dirty="0"/>
          </a:p>
        </p:txBody>
      </p:sp>
      <p:sp>
        <p:nvSpPr>
          <p:cNvPr id="440351" name="Text Box 31"/>
          <p:cNvSpPr txBox="1">
            <a:spLocks noChangeArrowheads="1"/>
          </p:cNvSpPr>
          <p:nvPr/>
        </p:nvSpPr>
        <p:spPr bwMode="auto">
          <a:xfrm>
            <a:off x="3419872" y="4905850"/>
            <a:ext cx="167600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US" b="1" dirty="0" err="1">
                <a:solidFill>
                  <a:schemeClr val="accent2"/>
                </a:solidFill>
              </a:rPr>
              <a:t>HiddenLayer</a:t>
            </a:r>
            <a:endParaRPr lang="en-US" dirty="0"/>
          </a:p>
        </p:txBody>
      </p:sp>
      <p:sp>
        <p:nvSpPr>
          <p:cNvPr id="440352" name="Text Box 32"/>
          <p:cNvSpPr txBox="1">
            <a:spLocks noChangeArrowheads="1"/>
          </p:cNvSpPr>
          <p:nvPr/>
        </p:nvSpPr>
        <p:spPr bwMode="auto">
          <a:xfrm>
            <a:off x="7378700" y="3532188"/>
            <a:ext cx="161448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800" b="1"/>
              <a:t>“Probability of beingAlive”</a:t>
            </a:r>
            <a:endParaRPr lang="en-US" b="1" i="1"/>
          </a:p>
        </p:txBody>
      </p:sp>
      <p:sp>
        <p:nvSpPr>
          <p:cNvPr id="440353" name="Text Box 33"/>
          <p:cNvSpPr txBox="1">
            <a:spLocks noChangeArrowheads="1"/>
          </p:cNvSpPr>
          <p:nvPr/>
        </p:nvSpPr>
        <p:spPr bwMode="auto">
          <a:xfrm>
            <a:off x="7845425" y="2703513"/>
            <a:ext cx="990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b="1"/>
              <a:t>0.6</a:t>
            </a:r>
            <a:endParaRPr lang="en-US" b="1" i="1"/>
          </a:p>
        </p:txBody>
      </p:sp>
      <p:grpSp>
        <p:nvGrpSpPr>
          <p:cNvPr id="440354" name="Group 34"/>
          <p:cNvGrpSpPr>
            <a:grpSpLocks/>
          </p:cNvGrpSpPr>
          <p:nvPr/>
        </p:nvGrpSpPr>
        <p:grpSpPr bwMode="auto">
          <a:xfrm>
            <a:off x="5794375" y="2625725"/>
            <a:ext cx="1987550" cy="1401763"/>
            <a:chOff x="3340" y="1013"/>
            <a:chExt cx="1252" cy="883"/>
          </a:xfrm>
        </p:grpSpPr>
        <p:sp>
          <p:nvSpPr>
            <p:cNvPr id="440355" name="AutoShape 35"/>
            <p:cNvSpPr>
              <a:spLocks noChangeArrowheads="1"/>
            </p:cNvSpPr>
            <p:nvPr/>
          </p:nvSpPr>
          <p:spPr bwMode="auto">
            <a:xfrm>
              <a:off x="3510" y="1013"/>
              <a:ext cx="819" cy="883"/>
            </a:xfrm>
            <a:prstGeom prst="flowChartConnector">
              <a:avLst/>
            </a:prstGeom>
            <a:solidFill>
              <a:srgbClr val="CC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grpSp>
          <p:nvGrpSpPr>
            <p:cNvPr id="440356" name="Group 36"/>
            <p:cNvGrpSpPr>
              <a:grpSpLocks/>
            </p:cNvGrpSpPr>
            <p:nvPr/>
          </p:nvGrpSpPr>
          <p:grpSpPr bwMode="auto">
            <a:xfrm>
              <a:off x="3785" y="1189"/>
              <a:ext cx="404" cy="331"/>
              <a:chOff x="4520" y="1893"/>
              <a:chExt cx="404" cy="331"/>
            </a:xfrm>
          </p:grpSpPr>
          <p:sp>
            <p:nvSpPr>
              <p:cNvPr id="440357" name="Freeform 37"/>
              <p:cNvSpPr>
                <a:spLocks/>
              </p:cNvSpPr>
              <p:nvPr/>
            </p:nvSpPr>
            <p:spPr bwMode="auto">
              <a:xfrm>
                <a:off x="4553" y="1944"/>
                <a:ext cx="331" cy="268"/>
              </a:xfrm>
              <a:custGeom>
                <a:avLst/>
                <a:gdLst>
                  <a:gd name="T0" fmla="*/ 0 w 1024"/>
                  <a:gd name="T1" fmla="*/ 620 h 620"/>
                  <a:gd name="T2" fmla="*/ 455 w 1024"/>
                  <a:gd name="T3" fmla="*/ 496 h 620"/>
                  <a:gd name="T4" fmla="*/ 579 w 1024"/>
                  <a:gd name="T5" fmla="*/ 83 h 620"/>
                  <a:gd name="T6" fmla="*/ 1024 w 1024"/>
                  <a:gd name="T7" fmla="*/ 0 h 620"/>
                </a:gdLst>
                <a:ahLst/>
                <a:cxnLst>
                  <a:cxn ang="0">
                    <a:pos x="T0" y="T1"/>
                  </a:cxn>
                  <a:cxn ang="0">
                    <a:pos x="T2" y="T3"/>
                  </a:cxn>
                  <a:cxn ang="0">
                    <a:pos x="T4" y="T5"/>
                  </a:cxn>
                  <a:cxn ang="0">
                    <a:pos x="T6" y="T7"/>
                  </a:cxn>
                </a:cxnLst>
                <a:rect l="0" t="0" r="r" b="b"/>
                <a:pathLst>
                  <a:path w="1024" h="620">
                    <a:moveTo>
                      <a:pt x="0" y="620"/>
                    </a:moveTo>
                    <a:cubicBezTo>
                      <a:pt x="179" y="602"/>
                      <a:pt x="359" y="585"/>
                      <a:pt x="455" y="496"/>
                    </a:cubicBezTo>
                    <a:cubicBezTo>
                      <a:pt x="551" y="407"/>
                      <a:pt x="484" y="166"/>
                      <a:pt x="579" y="83"/>
                    </a:cubicBezTo>
                    <a:cubicBezTo>
                      <a:pt x="674" y="0"/>
                      <a:pt x="849" y="0"/>
                      <a:pt x="1024" y="0"/>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40358" name="Freeform 38"/>
              <p:cNvSpPr>
                <a:spLocks/>
              </p:cNvSpPr>
              <p:nvPr/>
            </p:nvSpPr>
            <p:spPr bwMode="auto">
              <a:xfrm>
                <a:off x="4520" y="1893"/>
                <a:ext cx="404" cy="331"/>
              </a:xfrm>
              <a:custGeom>
                <a:avLst/>
                <a:gdLst>
                  <a:gd name="T0" fmla="*/ 11 w 404"/>
                  <a:gd name="T1" fmla="*/ 0 h 331"/>
                  <a:gd name="T2" fmla="*/ 0 w 404"/>
                  <a:gd name="T3" fmla="*/ 331 h 331"/>
                  <a:gd name="T4" fmla="*/ 404 w 404"/>
                  <a:gd name="T5" fmla="*/ 331 h 331"/>
                </a:gdLst>
                <a:ahLst/>
                <a:cxnLst>
                  <a:cxn ang="0">
                    <a:pos x="T0" y="T1"/>
                  </a:cxn>
                  <a:cxn ang="0">
                    <a:pos x="T2" y="T3"/>
                  </a:cxn>
                  <a:cxn ang="0">
                    <a:pos x="T4" y="T5"/>
                  </a:cxn>
                </a:cxnLst>
                <a:rect l="0" t="0" r="r" b="b"/>
                <a:pathLst>
                  <a:path w="404" h="331">
                    <a:moveTo>
                      <a:pt x="11" y="0"/>
                    </a:moveTo>
                    <a:lnTo>
                      <a:pt x="0" y="331"/>
                    </a:lnTo>
                    <a:lnTo>
                      <a:pt x="404" y="331"/>
                    </a:ln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grpSp>
        <p:sp>
          <p:nvSpPr>
            <p:cNvPr id="440359" name="Text Box 39"/>
            <p:cNvSpPr txBox="1">
              <a:spLocks noChangeArrowheads="1"/>
            </p:cNvSpPr>
            <p:nvPr/>
          </p:nvSpPr>
          <p:spPr bwMode="auto">
            <a:xfrm>
              <a:off x="3340" y="1264"/>
              <a:ext cx="274" cy="371"/>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sz="3200" b="1">
                  <a:latin typeface="Symbol" pitchFamily="18" charset="2"/>
                </a:rPr>
                <a:t>S</a:t>
              </a:r>
              <a:endParaRPr lang="en-US" sz="1200"/>
            </a:p>
          </p:txBody>
        </p:sp>
        <p:sp>
          <p:nvSpPr>
            <p:cNvPr id="440360" name="Freeform 40"/>
            <p:cNvSpPr>
              <a:spLocks/>
            </p:cNvSpPr>
            <p:nvPr/>
          </p:nvSpPr>
          <p:spPr bwMode="auto">
            <a:xfrm>
              <a:off x="3600" y="1478"/>
              <a:ext cx="440" cy="287"/>
            </a:xfrm>
            <a:custGeom>
              <a:avLst/>
              <a:gdLst>
                <a:gd name="T0" fmla="*/ 0 w 440"/>
                <a:gd name="T1" fmla="*/ 0 h 235"/>
                <a:gd name="T2" fmla="*/ 93 w 440"/>
                <a:gd name="T3" fmla="*/ 176 h 235"/>
                <a:gd name="T4" fmla="*/ 383 w 440"/>
                <a:gd name="T5" fmla="*/ 218 h 235"/>
                <a:gd name="T6" fmla="*/ 434 w 440"/>
                <a:gd name="T7" fmla="*/ 73 h 235"/>
              </a:gdLst>
              <a:ahLst/>
              <a:cxnLst>
                <a:cxn ang="0">
                  <a:pos x="T0" y="T1"/>
                </a:cxn>
                <a:cxn ang="0">
                  <a:pos x="T2" y="T3"/>
                </a:cxn>
                <a:cxn ang="0">
                  <a:pos x="T4" y="T5"/>
                </a:cxn>
                <a:cxn ang="0">
                  <a:pos x="T6" y="T7"/>
                </a:cxn>
              </a:cxnLst>
              <a:rect l="0" t="0" r="r" b="b"/>
              <a:pathLst>
                <a:path w="440" h="235">
                  <a:moveTo>
                    <a:pt x="0" y="0"/>
                  </a:moveTo>
                  <a:cubicBezTo>
                    <a:pt x="14" y="70"/>
                    <a:pt x="29" y="140"/>
                    <a:pt x="93" y="176"/>
                  </a:cubicBezTo>
                  <a:cubicBezTo>
                    <a:pt x="157" y="212"/>
                    <a:pt x="326" y="235"/>
                    <a:pt x="383" y="218"/>
                  </a:cubicBezTo>
                  <a:cubicBezTo>
                    <a:pt x="440" y="201"/>
                    <a:pt x="437" y="137"/>
                    <a:pt x="434" y="73"/>
                  </a:cubicBezTo>
                </a:path>
              </a:pathLst>
            </a:custGeom>
            <a:noFill/>
            <a:ln w="9525">
              <a:solidFill>
                <a:srgbClr val="FFFF00"/>
              </a:solidFill>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40361" name="Freeform 41"/>
            <p:cNvSpPr>
              <a:spLocks/>
            </p:cNvSpPr>
            <p:nvPr/>
          </p:nvSpPr>
          <p:spPr bwMode="auto">
            <a:xfrm>
              <a:off x="4013" y="1155"/>
              <a:ext cx="579" cy="179"/>
            </a:xfrm>
            <a:custGeom>
              <a:avLst/>
              <a:gdLst>
                <a:gd name="T0" fmla="*/ 0 w 579"/>
                <a:gd name="T1" fmla="*/ 179 h 179"/>
                <a:gd name="T2" fmla="*/ 362 w 579"/>
                <a:gd name="T3" fmla="*/ 24 h 179"/>
                <a:gd name="T4" fmla="*/ 579 w 579"/>
                <a:gd name="T5" fmla="*/ 34 h 179"/>
              </a:gdLst>
              <a:ahLst/>
              <a:cxnLst>
                <a:cxn ang="0">
                  <a:pos x="T0" y="T1"/>
                </a:cxn>
                <a:cxn ang="0">
                  <a:pos x="T2" y="T3"/>
                </a:cxn>
                <a:cxn ang="0">
                  <a:pos x="T4" y="T5"/>
                </a:cxn>
              </a:cxnLst>
              <a:rect l="0" t="0" r="r" b="b"/>
              <a:pathLst>
                <a:path w="579" h="179">
                  <a:moveTo>
                    <a:pt x="0" y="179"/>
                  </a:moveTo>
                  <a:cubicBezTo>
                    <a:pt x="133" y="113"/>
                    <a:pt x="266" y="48"/>
                    <a:pt x="362" y="24"/>
                  </a:cubicBezTo>
                  <a:cubicBezTo>
                    <a:pt x="458" y="0"/>
                    <a:pt x="518" y="17"/>
                    <a:pt x="579" y="34"/>
                  </a:cubicBezTo>
                </a:path>
              </a:pathLst>
            </a:custGeom>
            <a:noFill/>
            <a:ln w="12700" cmpd="sng">
              <a:solidFill>
                <a:schemeClr val="accent2"/>
              </a:solidFill>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grpSp>
    </p:spTree>
    <p:extLst>
      <p:ext uri="{BB962C8B-B14F-4D97-AF65-F5344CB8AC3E}">
        <p14:creationId xmlns:p14="http://schemas.microsoft.com/office/powerpoint/2010/main" val="179112859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2409" name="Rectangle 41"/>
          <p:cNvSpPr>
            <a:spLocks noGrp="1" noChangeArrowheads="1"/>
          </p:cNvSpPr>
          <p:nvPr>
            <p:ph type="title"/>
          </p:nvPr>
        </p:nvSpPr>
        <p:spPr/>
        <p:txBody>
          <a:bodyPr/>
          <a:lstStyle/>
          <a:p>
            <a:endParaRPr lang="en-US"/>
          </a:p>
        </p:txBody>
      </p:sp>
      <p:sp>
        <p:nvSpPr>
          <p:cNvPr id="42" name="Slide Number Placeholder 4"/>
          <p:cNvSpPr>
            <a:spLocks noGrp="1"/>
          </p:cNvSpPr>
          <p:nvPr>
            <p:ph type="sldNum" sz="quarter" idx="12"/>
          </p:nvPr>
        </p:nvSpPr>
        <p:spPr/>
        <p:txBody>
          <a:bodyPr/>
          <a:lstStyle/>
          <a:p>
            <a:fld id="{385643AE-1F31-48E4-89CA-538B34CE0302}" type="slidenum">
              <a:rPr lang="he-IL"/>
              <a:pPr/>
              <a:t>53</a:t>
            </a:fld>
            <a:endParaRPr lang="en-US"/>
          </a:p>
        </p:txBody>
      </p:sp>
      <p:sp>
        <p:nvSpPr>
          <p:cNvPr id="442370" name="Freeform 2"/>
          <p:cNvSpPr>
            <a:spLocks/>
          </p:cNvSpPr>
          <p:nvPr/>
        </p:nvSpPr>
        <p:spPr bwMode="auto">
          <a:xfrm>
            <a:off x="1395413" y="1905000"/>
            <a:ext cx="3333750" cy="2676525"/>
          </a:xfrm>
          <a:custGeom>
            <a:avLst/>
            <a:gdLst>
              <a:gd name="T0" fmla="*/ 11 w 2100"/>
              <a:gd name="T1" fmla="*/ 0 h 1686"/>
              <a:gd name="T2" fmla="*/ 2100 w 2100"/>
              <a:gd name="T3" fmla="*/ 1034 h 1686"/>
              <a:gd name="T4" fmla="*/ 2100 w 2100"/>
              <a:gd name="T5" fmla="*/ 1686 h 1686"/>
              <a:gd name="T6" fmla="*/ 0 w 2100"/>
              <a:gd name="T7" fmla="*/ 1686 h 1686"/>
              <a:gd name="T8" fmla="*/ 11 w 2100"/>
              <a:gd name="T9" fmla="*/ 0 h 1686"/>
            </a:gdLst>
            <a:ahLst/>
            <a:cxnLst>
              <a:cxn ang="0">
                <a:pos x="T0" y="T1"/>
              </a:cxn>
              <a:cxn ang="0">
                <a:pos x="T2" y="T3"/>
              </a:cxn>
              <a:cxn ang="0">
                <a:pos x="T4" y="T5"/>
              </a:cxn>
              <a:cxn ang="0">
                <a:pos x="T6" y="T7"/>
              </a:cxn>
              <a:cxn ang="0">
                <a:pos x="T8" y="T9"/>
              </a:cxn>
            </a:cxnLst>
            <a:rect l="0" t="0" r="r" b="b"/>
            <a:pathLst>
              <a:path w="2100" h="1686">
                <a:moveTo>
                  <a:pt x="11" y="0"/>
                </a:moveTo>
                <a:lnTo>
                  <a:pt x="2100" y="1034"/>
                </a:lnTo>
                <a:lnTo>
                  <a:pt x="2100" y="1686"/>
                </a:lnTo>
                <a:lnTo>
                  <a:pt x="0" y="1686"/>
                </a:lnTo>
                <a:lnTo>
                  <a:pt x="11" y="0"/>
                </a:lnTo>
                <a:close/>
              </a:path>
            </a:pathLst>
          </a:custGeom>
          <a:solidFill>
            <a:schemeClr val="fo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42371" name="AutoShape 3"/>
          <p:cNvSpPr>
            <a:spLocks noChangeArrowheads="1"/>
          </p:cNvSpPr>
          <p:nvPr/>
        </p:nvSpPr>
        <p:spPr bwMode="auto">
          <a:xfrm>
            <a:off x="1524000" y="2209800"/>
            <a:ext cx="685800" cy="533400"/>
          </a:xfrm>
          <a:prstGeom prst="flowChartConnector">
            <a:avLst/>
          </a:prstGeom>
          <a:solidFill>
            <a:srgbClr val="0099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1"/>
          </a:p>
        </p:txBody>
      </p:sp>
      <p:sp>
        <p:nvSpPr>
          <p:cNvPr id="442372" name="AutoShape 4"/>
          <p:cNvSpPr>
            <a:spLocks noChangeArrowheads="1"/>
          </p:cNvSpPr>
          <p:nvPr/>
        </p:nvSpPr>
        <p:spPr bwMode="auto">
          <a:xfrm>
            <a:off x="1524000" y="3048000"/>
            <a:ext cx="685800" cy="533400"/>
          </a:xfrm>
          <a:prstGeom prst="flowChartConnector">
            <a:avLst/>
          </a:prstGeom>
          <a:solidFill>
            <a:srgbClr val="0099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42373" name="AutoShape 5"/>
          <p:cNvSpPr>
            <a:spLocks noChangeArrowheads="1"/>
          </p:cNvSpPr>
          <p:nvPr/>
        </p:nvSpPr>
        <p:spPr bwMode="auto">
          <a:xfrm>
            <a:off x="1524000" y="3886200"/>
            <a:ext cx="685800" cy="533400"/>
          </a:xfrm>
          <a:prstGeom prst="flowChartConnector">
            <a:avLst/>
          </a:prstGeom>
          <a:solidFill>
            <a:srgbClr val="0099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42374" name="AutoShape 6"/>
          <p:cNvSpPr>
            <a:spLocks noChangeArrowheads="1"/>
          </p:cNvSpPr>
          <p:nvPr/>
        </p:nvSpPr>
        <p:spPr bwMode="auto">
          <a:xfrm>
            <a:off x="3962400" y="2667000"/>
            <a:ext cx="457200" cy="304800"/>
          </a:xfrm>
          <a:prstGeom prst="flowChartConnector">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42375" name="AutoShape 7"/>
          <p:cNvSpPr>
            <a:spLocks noChangeArrowheads="1"/>
          </p:cNvSpPr>
          <p:nvPr/>
        </p:nvSpPr>
        <p:spPr bwMode="auto">
          <a:xfrm>
            <a:off x="3962400" y="3581400"/>
            <a:ext cx="457200" cy="304800"/>
          </a:xfrm>
          <a:prstGeom prst="flowChartConnector">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cxnSp>
        <p:nvCxnSpPr>
          <p:cNvPr id="442376" name="AutoShape 8"/>
          <p:cNvCxnSpPr>
            <a:cxnSpLocks noChangeShapeType="1"/>
            <a:stCxn id="442372" idx="6"/>
            <a:endCxn id="442375" idx="2"/>
          </p:cNvCxnSpPr>
          <p:nvPr/>
        </p:nvCxnSpPr>
        <p:spPr bwMode="auto">
          <a:xfrm>
            <a:off x="2209800" y="3314700"/>
            <a:ext cx="1752600" cy="419100"/>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42377" name="AutoShape 9"/>
          <p:cNvCxnSpPr>
            <a:cxnSpLocks noChangeShapeType="1"/>
            <a:stCxn id="442371" idx="6"/>
            <a:endCxn id="442375" idx="2"/>
          </p:cNvCxnSpPr>
          <p:nvPr/>
        </p:nvCxnSpPr>
        <p:spPr bwMode="auto">
          <a:xfrm>
            <a:off x="2209800" y="2476500"/>
            <a:ext cx="1752600" cy="1257300"/>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42378" name="AutoShape 10"/>
          <p:cNvCxnSpPr>
            <a:cxnSpLocks noChangeShapeType="1"/>
            <a:stCxn id="442373" idx="6"/>
          </p:cNvCxnSpPr>
          <p:nvPr/>
        </p:nvCxnSpPr>
        <p:spPr bwMode="auto">
          <a:xfrm flipV="1">
            <a:off x="2209800" y="3695700"/>
            <a:ext cx="1895475" cy="457200"/>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42379" name="AutoShape 11"/>
          <p:cNvCxnSpPr>
            <a:cxnSpLocks noChangeShapeType="1"/>
            <a:stCxn id="442374" idx="6"/>
          </p:cNvCxnSpPr>
          <p:nvPr/>
        </p:nvCxnSpPr>
        <p:spPr bwMode="auto">
          <a:xfrm>
            <a:off x="4419600" y="2819400"/>
            <a:ext cx="1400175" cy="468313"/>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42380" name="AutoShape 12"/>
          <p:cNvCxnSpPr>
            <a:cxnSpLocks noChangeShapeType="1"/>
            <a:stCxn id="442375" idx="6"/>
          </p:cNvCxnSpPr>
          <p:nvPr/>
        </p:nvCxnSpPr>
        <p:spPr bwMode="auto">
          <a:xfrm flipV="1">
            <a:off x="4419600" y="3352800"/>
            <a:ext cx="1400175" cy="381000"/>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42381" name="Text Box 13"/>
          <p:cNvSpPr txBox="1">
            <a:spLocks noChangeArrowheads="1"/>
          </p:cNvSpPr>
          <p:nvPr/>
        </p:nvSpPr>
        <p:spPr bwMode="auto">
          <a:xfrm>
            <a:off x="1285875" y="1536700"/>
            <a:ext cx="1143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b="1">
                <a:solidFill>
                  <a:srgbClr val="009900"/>
                </a:solidFill>
              </a:rPr>
              <a:t>Inputs</a:t>
            </a:r>
            <a:endParaRPr lang="en-US">
              <a:solidFill>
                <a:srgbClr val="009900"/>
              </a:solidFill>
            </a:endParaRPr>
          </a:p>
        </p:txBody>
      </p:sp>
      <p:sp>
        <p:nvSpPr>
          <p:cNvPr id="442382" name="Text Box 14"/>
          <p:cNvSpPr txBox="1">
            <a:spLocks noChangeArrowheads="1"/>
          </p:cNvSpPr>
          <p:nvPr/>
        </p:nvSpPr>
        <p:spPr bwMode="auto">
          <a:xfrm>
            <a:off x="2308225" y="4929188"/>
            <a:ext cx="1304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b="1"/>
              <a:t>Weights</a:t>
            </a:r>
            <a:endParaRPr lang="en-US"/>
          </a:p>
        </p:txBody>
      </p:sp>
      <p:sp>
        <p:nvSpPr>
          <p:cNvPr id="442383" name="Text Box 15"/>
          <p:cNvSpPr txBox="1">
            <a:spLocks noChangeArrowheads="1"/>
          </p:cNvSpPr>
          <p:nvPr/>
        </p:nvSpPr>
        <p:spPr bwMode="auto">
          <a:xfrm>
            <a:off x="7610475" y="2022475"/>
            <a:ext cx="152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b="1">
                <a:solidFill>
                  <a:srgbClr val="CC0000"/>
                </a:solidFill>
              </a:rPr>
              <a:t>Output</a:t>
            </a:r>
            <a:endParaRPr lang="en-US">
              <a:solidFill>
                <a:srgbClr val="CC0000"/>
              </a:solidFill>
            </a:endParaRPr>
          </a:p>
        </p:txBody>
      </p:sp>
      <p:sp>
        <p:nvSpPr>
          <p:cNvPr id="442384" name="Text Box 16"/>
          <p:cNvSpPr txBox="1">
            <a:spLocks noChangeArrowheads="1"/>
          </p:cNvSpPr>
          <p:nvPr/>
        </p:nvSpPr>
        <p:spPr bwMode="auto">
          <a:xfrm>
            <a:off x="214313" y="4892675"/>
            <a:ext cx="19050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b="1" i="1">
                <a:solidFill>
                  <a:srgbClr val="009900"/>
                </a:solidFill>
              </a:rPr>
              <a:t>Independent variables</a:t>
            </a:r>
            <a:endParaRPr lang="en-US" i="1">
              <a:solidFill>
                <a:srgbClr val="009900"/>
              </a:solidFill>
            </a:endParaRPr>
          </a:p>
        </p:txBody>
      </p:sp>
      <p:sp>
        <p:nvSpPr>
          <p:cNvPr id="442385" name="Text Box 17"/>
          <p:cNvSpPr txBox="1">
            <a:spLocks noChangeArrowheads="1"/>
          </p:cNvSpPr>
          <p:nvPr/>
        </p:nvSpPr>
        <p:spPr bwMode="auto">
          <a:xfrm>
            <a:off x="6958013" y="4733925"/>
            <a:ext cx="1600200" cy="1370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b="1" i="1">
                <a:solidFill>
                  <a:srgbClr val="CC0000"/>
                </a:solidFill>
              </a:rPr>
              <a:t>Dependent variable</a:t>
            </a:r>
          </a:p>
          <a:p>
            <a:pPr algn="l">
              <a:spcBef>
                <a:spcPct val="50000"/>
              </a:spcBef>
            </a:pPr>
            <a:r>
              <a:rPr lang="en-US" b="1" i="1">
                <a:solidFill>
                  <a:srgbClr val="CC0000"/>
                </a:solidFill>
              </a:rPr>
              <a:t>Prediction</a:t>
            </a:r>
            <a:endParaRPr lang="en-US">
              <a:solidFill>
                <a:srgbClr val="CC0000"/>
              </a:solidFill>
            </a:endParaRPr>
          </a:p>
        </p:txBody>
      </p:sp>
      <p:sp>
        <p:nvSpPr>
          <p:cNvPr id="442386" name="Text Box 18"/>
          <p:cNvSpPr txBox="1">
            <a:spLocks noChangeArrowheads="1"/>
          </p:cNvSpPr>
          <p:nvPr/>
        </p:nvSpPr>
        <p:spPr bwMode="auto">
          <a:xfrm>
            <a:off x="533400" y="2209800"/>
            <a:ext cx="76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b="1" i="1">
                <a:solidFill>
                  <a:srgbClr val="009900"/>
                </a:solidFill>
              </a:rPr>
              <a:t>Age</a:t>
            </a:r>
            <a:endParaRPr lang="en-US" i="1">
              <a:solidFill>
                <a:srgbClr val="009900"/>
              </a:solidFill>
            </a:endParaRPr>
          </a:p>
        </p:txBody>
      </p:sp>
      <p:sp>
        <p:nvSpPr>
          <p:cNvPr id="442387" name="Text Box 19"/>
          <p:cNvSpPr txBox="1">
            <a:spLocks noChangeArrowheads="1"/>
          </p:cNvSpPr>
          <p:nvPr/>
        </p:nvSpPr>
        <p:spPr bwMode="auto">
          <a:xfrm>
            <a:off x="1524000" y="2209800"/>
            <a:ext cx="76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b="1">
                <a:solidFill>
                  <a:schemeClr val="bg1"/>
                </a:solidFill>
              </a:rPr>
              <a:t>34</a:t>
            </a:r>
            <a:endParaRPr lang="en-US" i="1">
              <a:solidFill>
                <a:schemeClr val="bg1"/>
              </a:solidFill>
            </a:endParaRPr>
          </a:p>
        </p:txBody>
      </p:sp>
      <p:sp>
        <p:nvSpPr>
          <p:cNvPr id="442388" name="Text Box 20"/>
          <p:cNvSpPr txBox="1">
            <a:spLocks noChangeArrowheads="1"/>
          </p:cNvSpPr>
          <p:nvPr/>
        </p:nvSpPr>
        <p:spPr bwMode="auto">
          <a:xfrm>
            <a:off x="1524000" y="3124200"/>
            <a:ext cx="76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b="1">
                <a:solidFill>
                  <a:schemeClr val="bg1"/>
                </a:solidFill>
              </a:rPr>
              <a:t>2</a:t>
            </a:r>
            <a:endParaRPr lang="en-US" b="1" i="1">
              <a:solidFill>
                <a:schemeClr val="bg1"/>
              </a:solidFill>
            </a:endParaRPr>
          </a:p>
        </p:txBody>
      </p:sp>
      <p:sp>
        <p:nvSpPr>
          <p:cNvPr id="442389" name="Text Box 21"/>
          <p:cNvSpPr txBox="1">
            <a:spLocks noChangeArrowheads="1"/>
          </p:cNvSpPr>
          <p:nvPr/>
        </p:nvSpPr>
        <p:spPr bwMode="auto">
          <a:xfrm>
            <a:off x="304800" y="3124200"/>
            <a:ext cx="1143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b="1" i="1">
                <a:solidFill>
                  <a:srgbClr val="009900"/>
                </a:solidFill>
              </a:rPr>
              <a:t>Gender</a:t>
            </a:r>
            <a:endParaRPr lang="en-US" i="1">
              <a:solidFill>
                <a:srgbClr val="009900"/>
              </a:solidFill>
            </a:endParaRPr>
          </a:p>
        </p:txBody>
      </p:sp>
      <p:sp>
        <p:nvSpPr>
          <p:cNvPr id="442390" name="Text Box 22"/>
          <p:cNvSpPr txBox="1">
            <a:spLocks noChangeArrowheads="1"/>
          </p:cNvSpPr>
          <p:nvPr/>
        </p:nvSpPr>
        <p:spPr bwMode="auto">
          <a:xfrm>
            <a:off x="381000" y="3962400"/>
            <a:ext cx="1143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b="1" i="1">
                <a:solidFill>
                  <a:srgbClr val="009900"/>
                </a:solidFill>
              </a:rPr>
              <a:t>Stage</a:t>
            </a:r>
            <a:endParaRPr lang="en-US" i="1">
              <a:solidFill>
                <a:srgbClr val="009900"/>
              </a:solidFill>
            </a:endParaRPr>
          </a:p>
        </p:txBody>
      </p:sp>
      <p:sp>
        <p:nvSpPr>
          <p:cNvPr id="442391" name="Text Box 23"/>
          <p:cNvSpPr txBox="1">
            <a:spLocks noChangeArrowheads="1"/>
          </p:cNvSpPr>
          <p:nvPr/>
        </p:nvSpPr>
        <p:spPr bwMode="auto">
          <a:xfrm>
            <a:off x="1524000" y="3886200"/>
            <a:ext cx="76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b="1">
                <a:solidFill>
                  <a:schemeClr val="bg1"/>
                </a:solidFill>
              </a:rPr>
              <a:t>4</a:t>
            </a:r>
            <a:endParaRPr lang="en-US" b="1" i="1">
              <a:solidFill>
                <a:schemeClr val="bg1"/>
              </a:solidFill>
            </a:endParaRPr>
          </a:p>
        </p:txBody>
      </p:sp>
      <p:sp>
        <p:nvSpPr>
          <p:cNvPr id="442392" name="Text Box 24"/>
          <p:cNvSpPr txBox="1">
            <a:spLocks noChangeArrowheads="1"/>
          </p:cNvSpPr>
          <p:nvPr/>
        </p:nvSpPr>
        <p:spPr bwMode="auto">
          <a:xfrm>
            <a:off x="4905375" y="2522538"/>
            <a:ext cx="3746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sz="2000" b="1"/>
              <a:t>.5</a:t>
            </a:r>
            <a:endParaRPr lang="en-US" sz="1200"/>
          </a:p>
        </p:txBody>
      </p:sp>
      <p:sp>
        <p:nvSpPr>
          <p:cNvPr id="442393" name="Text Box 25"/>
          <p:cNvSpPr txBox="1">
            <a:spLocks noChangeArrowheads="1"/>
          </p:cNvSpPr>
          <p:nvPr/>
        </p:nvSpPr>
        <p:spPr bwMode="auto">
          <a:xfrm>
            <a:off x="4986338" y="3636963"/>
            <a:ext cx="3746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sz="2000" b="1"/>
              <a:t>.8</a:t>
            </a:r>
            <a:endParaRPr lang="en-US" sz="1200"/>
          </a:p>
        </p:txBody>
      </p:sp>
      <p:sp>
        <p:nvSpPr>
          <p:cNvPr id="442394" name="Text Box 26"/>
          <p:cNvSpPr txBox="1">
            <a:spLocks noChangeArrowheads="1"/>
          </p:cNvSpPr>
          <p:nvPr/>
        </p:nvSpPr>
        <p:spPr bwMode="auto">
          <a:xfrm>
            <a:off x="2900363" y="3935413"/>
            <a:ext cx="3746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sz="2000" b="1"/>
              <a:t>.2</a:t>
            </a:r>
            <a:endParaRPr lang="en-US" sz="1200"/>
          </a:p>
        </p:txBody>
      </p:sp>
      <p:sp>
        <p:nvSpPr>
          <p:cNvPr id="442395" name="Text Box 27"/>
          <p:cNvSpPr txBox="1">
            <a:spLocks noChangeArrowheads="1"/>
          </p:cNvSpPr>
          <p:nvPr/>
        </p:nvSpPr>
        <p:spPr bwMode="auto">
          <a:xfrm>
            <a:off x="2311400" y="3311525"/>
            <a:ext cx="3746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sz="2000" b="1"/>
              <a:t>.3</a:t>
            </a:r>
            <a:endParaRPr lang="en-US" sz="1200"/>
          </a:p>
        </p:txBody>
      </p:sp>
      <p:sp>
        <p:nvSpPr>
          <p:cNvPr id="442396" name="Text Box 28"/>
          <p:cNvSpPr txBox="1">
            <a:spLocks noChangeArrowheads="1"/>
          </p:cNvSpPr>
          <p:nvPr/>
        </p:nvSpPr>
        <p:spPr bwMode="auto">
          <a:xfrm>
            <a:off x="2720975" y="2620963"/>
            <a:ext cx="3746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sz="2000" b="1"/>
              <a:t>.2</a:t>
            </a:r>
            <a:endParaRPr lang="en-US" sz="1200"/>
          </a:p>
        </p:txBody>
      </p:sp>
      <p:sp>
        <p:nvSpPr>
          <p:cNvPr id="442397" name="Text Box 29"/>
          <p:cNvSpPr txBox="1">
            <a:spLocks noChangeArrowheads="1"/>
          </p:cNvSpPr>
          <p:nvPr/>
        </p:nvSpPr>
        <p:spPr bwMode="auto">
          <a:xfrm>
            <a:off x="5318125" y="4929188"/>
            <a:ext cx="1304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b="1"/>
              <a:t>Weights</a:t>
            </a:r>
            <a:endParaRPr lang="en-US"/>
          </a:p>
        </p:txBody>
      </p:sp>
      <p:sp>
        <p:nvSpPr>
          <p:cNvPr id="442398" name="Text Box 30"/>
          <p:cNvSpPr txBox="1">
            <a:spLocks noChangeArrowheads="1"/>
          </p:cNvSpPr>
          <p:nvPr/>
        </p:nvSpPr>
        <p:spPr bwMode="auto">
          <a:xfrm>
            <a:off x="3419872" y="4929188"/>
            <a:ext cx="167600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US" b="1" dirty="0" err="1">
                <a:solidFill>
                  <a:schemeClr val="accent2"/>
                </a:solidFill>
              </a:rPr>
              <a:t>HiddenLayer</a:t>
            </a:r>
            <a:endParaRPr lang="en-US" dirty="0"/>
          </a:p>
        </p:txBody>
      </p:sp>
      <p:sp>
        <p:nvSpPr>
          <p:cNvPr id="442399" name="Text Box 31"/>
          <p:cNvSpPr txBox="1">
            <a:spLocks noChangeArrowheads="1"/>
          </p:cNvSpPr>
          <p:nvPr/>
        </p:nvSpPr>
        <p:spPr bwMode="auto">
          <a:xfrm>
            <a:off x="7378700" y="3532188"/>
            <a:ext cx="161448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800" b="1"/>
              <a:t>“Probability of beingAlive”</a:t>
            </a:r>
            <a:endParaRPr lang="en-US" b="1" i="1"/>
          </a:p>
        </p:txBody>
      </p:sp>
      <p:sp>
        <p:nvSpPr>
          <p:cNvPr id="442400" name="Text Box 32"/>
          <p:cNvSpPr txBox="1">
            <a:spLocks noChangeArrowheads="1"/>
          </p:cNvSpPr>
          <p:nvPr/>
        </p:nvSpPr>
        <p:spPr bwMode="auto">
          <a:xfrm>
            <a:off x="7845425" y="2703513"/>
            <a:ext cx="990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b="1"/>
              <a:t>0.6</a:t>
            </a:r>
            <a:endParaRPr lang="en-US" b="1" i="1"/>
          </a:p>
        </p:txBody>
      </p:sp>
      <p:grpSp>
        <p:nvGrpSpPr>
          <p:cNvPr id="442401" name="Group 33"/>
          <p:cNvGrpSpPr>
            <a:grpSpLocks/>
          </p:cNvGrpSpPr>
          <p:nvPr/>
        </p:nvGrpSpPr>
        <p:grpSpPr bwMode="auto">
          <a:xfrm>
            <a:off x="5794375" y="2625725"/>
            <a:ext cx="1987550" cy="1401763"/>
            <a:chOff x="3340" y="1013"/>
            <a:chExt cx="1252" cy="883"/>
          </a:xfrm>
        </p:grpSpPr>
        <p:sp>
          <p:nvSpPr>
            <p:cNvPr id="442402" name="AutoShape 34"/>
            <p:cNvSpPr>
              <a:spLocks noChangeArrowheads="1"/>
            </p:cNvSpPr>
            <p:nvPr/>
          </p:nvSpPr>
          <p:spPr bwMode="auto">
            <a:xfrm>
              <a:off x="3510" y="1013"/>
              <a:ext cx="819" cy="883"/>
            </a:xfrm>
            <a:prstGeom prst="flowChartConnector">
              <a:avLst/>
            </a:prstGeom>
            <a:solidFill>
              <a:srgbClr val="CC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grpSp>
          <p:nvGrpSpPr>
            <p:cNvPr id="442403" name="Group 35"/>
            <p:cNvGrpSpPr>
              <a:grpSpLocks/>
            </p:cNvGrpSpPr>
            <p:nvPr/>
          </p:nvGrpSpPr>
          <p:grpSpPr bwMode="auto">
            <a:xfrm>
              <a:off x="3785" y="1189"/>
              <a:ext cx="404" cy="331"/>
              <a:chOff x="4520" y="1893"/>
              <a:chExt cx="404" cy="331"/>
            </a:xfrm>
          </p:grpSpPr>
          <p:sp>
            <p:nvSpPr>
              <p:cNvPr id="442404" name="Freeform 36"/>
              <p:cNvSpPr>
                <a:spLocks/>
              </p:cNvSpPr>
              <p:nvPr/>
            </p:nvSpPr>
            <p:spPr bwMode="auto">
              <a:xfrm>
                <a:off x="4553" y="1944"/>
                <a:ext cx="331" cy="268"/>
              </a:xfrm>
              <a:custGeom>
                <a:avLst/>
                <a:gdLst>
                  <a:gd name="T0" fmla="*/ 0 w 1024"/>
                  <a:gd name="T1" fmla="*/ 620 h 620"/>
                  <a:gd name="T2" fmla="*/ 455 w 1024"/>
                  <a:gd name="T3" fmla="*/ 496 h 620"/>
                  <a:gd name="T4" fmla="*/ 579 w 1024"/>
                  <a:gd name="T5" fmla="*/ 83 h 620"/>
                  <a:gd name="T6" fmla="*/ 1024 w 1024"/>
                  <a:gd name="T7" fmla="*/ 0 h 620"/>
                </a:gdLst>
                <a:ahLst/>
                <a:cxnLst>
                  <a:cxn ang="0">
                    <a:pos x="T0" y="T1"/>
                  </a:cxn>
                  <a:cxn ang="0">
                    <a:pos x="T2" y="T3"/>
                  </a:cxn>
                  <a:cxn ang="0">
                    <a:pos x="T4" y="T5"/>
                  </a:cxn>
                  <a:cxn ang="0">
                    <a:pos x="T6" y="T7"/>
                  </a:cxn>
                </a:cxnLst>
                <a:rect l="0" t="0" r="r" b="b"/>
                <a:pathLst>
                  <a:path w="1024" h="620">
                    <a:moveTo>
                      <a:pt x="0" y="620"/>
                    </a:moveTo>
                    <a:cubicBezTo>
                      <a:pt x="179" y="602"/>
                      <a:pt x="359" y="585"/>
                      <a:pt x="455" y="496"/>
                    </a:cubicBezTo>
                    <a:cubicBezTo>
                      <a:pt x="551" y="407"/>
                      <a:pt x="484" y="166"/>
                      <a:pt x="579" y="83"/>
                    </a:cubicBezTo>
                    <a:cubicBezTo>
                      <a:pt x="674" y="0"/>
                      <a:pt x="849" y="0"/>
                      <a:pt x="1024" y="0"/>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42405" name="Freeform 37"/>
              <p:cNvSpPr>
                <a:spLocks/>
              </p:cNvSpPr>
              <p:nvPr/>
            </p:nvSpPr>
            <p:spPr bwMode="auto">
              <a:xfrm>
                <a:off x="4520" y="1893"/>
                <a:ext cx="404" cy="331"/>
              </a:xfrm>
              <a:custGeom>
                <a:avLst/>
                <a:gdLst>
                  <a:gd name="T0" fmla="*/ 11 w 404"/>
                  <a:gd name="T1" fmla="*/ 0 h 331"/>
                  <a:gd name="T2" fmla="*/ 0 w 404"/>
                  <a:gd name="T3" fmla="*/ 331 h 331"/>
                  <a:gd name="T4" fmla="*/ 404 w 404"/>
                  <a:gd name="T5" fmla="*/ 331 h 331"/>
                </a:gdLst>
                <a:ahLst/>
                <a:cxnLst>
                  <a:cxn ang="0">
                    <a:pos x="T0" y="T1"/>
                  </a:cxn>
                  <a:cxn ang="0">
                    <a:pos x="T2" y="T3"/>
                  </a:cxn>
                  <a:cxn ang="0">
                    <a:pos x="T4" y="T5"/>
                  </a:cxn>
                </a:cxnLst>
                <a:rect l="0" t="0" r="r" b="b"/>
                <a:pathLst>
                  <a:path w="404" h="331">
                    <a:moveTo>
                      <a:pt x="11" y="0"/>
                    </a:moveTo>
                    <a:lnTo>
                      <a:pt x="0" y="331"/>
                    </a:lnTo>
                    <a:lnTo>
                      <a:pt x="404" y="331"/>
                    </a:ln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grpSp>
        <p:sp>
          <p:nvSpPr>
            <p:cNvPr id="442406" name="Text Box 38"/>
            <p:cNvSpPr txBox="1">
              <a:spLocks noChangeArrowheads="1"/>
            </p:cNvSpPr>
            <p:nvPr/>
          </p:nvSpPr>
          <p:spPr bwMode="auto">
            <a:xfrm>
              <a:off x="3340" y="1264"/>
              <a:ext cx="274" cy="371"/>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sz="3200" b="1">
                  <a:latin typeface="Symbol" pitchFamily="18" charset="2"/>
                </a:rPr>
                <a:t>S</a:t>
              </a:r>
              <a:endParaRPr lang="en-US" sz="1200"/>
            </a:p>
          </p:txBody>
        </p:sp>
        <p:sp>
          <p:nvSpPr>
            <p:cNvPr id="442407" name="Freeform 39"/>
            <p:cNvSpPr>
              <a:spLocks/>
            </p:cNvSpPr>
            <p:nvPr/>
          </p:nvSpPr>
          <p:spPr bwMode="auto">
            <a:xfrm>
              <a:off x="3600" y="1478"/>
              <a:ext cx="440" cy="287"/>
            </a:xfrm>
            <a:custGeom>
              <a:avLst/>
              <a:gdLst>
                <a:gd name="T0" fmla="*/ 0 w 440"/>
                <a:gd name="T1" fmla="*/ 0 h 235"/>
                <a:gd name="T2" fmla="*/ 93 w 440"/>
                <a:gd name="T3" fmla="*/ 176 h 235"/>
                <a:gd name="T4" fmla="*/ 383 w 440"/>
                <a:gd name="T5" fmla="*/ 218 h 235"/>
                <a:gd name="T6" fmla="*/ 434 w 440"/>
                <a:gd name="T7" fmla="*/ 73 h 235"/>
              </a:gdLst>
              <a:ahLst/>
              <a:cxnLst>
                <a:cxn ang="0">
                  <a:pos x="T0" y="T1"/>
                </a:cxn>
                <a:cxn ang="0">
                  <a:pos x="T2" y="T3"/>
                </a:cxn>
                <a:cxn ang="0">
                  <a:pos x="T4" y="T5"/>
                </a:cxn>
                <a:cxn ang="0">
                  <a:pos x="T6" y="T7"/>
                </a:cxn>
              </a:cxnLst>
              <a:rect l="0" t="0" r="r" b="b"/>
              <a:pathLst>
                <a:path w="440" h="235">
                  <a:moveTo>
                    <a:pt x="0" y="0"/>
                  </a:moveTo>
                  <a:cubicBezTo>
                    <a:pt x="14" y="70"/>
                    <a:pt x="29" y="140"/>
                    <a:pt x="93" y="176"/>
                  </a:cubicBezTo>
                  <a:cubicBezTo>
                    <a:pt x="157" y="212"/>
                    <a:pt x="326" y="235"/>
                    <a:pt x="383" y="218"/>
                  </a:cubicBezTo>
                  <a:cubicBezTo>
                    <a:pt x="440" y="201"/>
                    <a:pt x="437" y="137"/>
                    <a:pt x="434" y="73"/>
                  </a:cubicBezTo>
                </a:path>
              </a:pathLst>
            </a:custGeom>
            <a:noFill/>
            <a:ln w="9525">
              <a:solidFill>
                <a:srgbClr val="FFFF00"/>
              </a:solidFill>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42408" name="Freeform 40"/>
            <p:cNvSpPr>
              <a:spLocks/>
            </p:cNvSpPr>
            <p:nvPr/>
          </p:nvSpPr>
          <p:spPr bwMode="auto">
            <a:xfrm>
              <a:off x="4013" y="1155"/>
              <a:ext cx="579" cy="179"/>
            </a:xfrm>
            <a:custGeom>
              <a:avLst/>
              <a:gdLst>
                <a:gd name="T0" fmla="*/ 0 w 579"/>
                <a:gd name="T1" fmla="*/ 179 h 179"/>
                <a:gd name="T2" fmla="*/ 362 w 579"/>
                <a:gd name="T3" fmla="*/ 24 h 179"/>
                <a:gd name="T4" fmla="*/ 579 w 579"/>
                <a:gd name="T5" fmla="*/ 34 h 179"/>
              </a:gdLst>
              <a:ahLst/>
              <a:cxnLst>
                <a:cxn ang="0">
                  <a:pos x="T0" y="T1"/>
                </a:cxn>
                <a:cxn ang="0">
                  <a:pos x="T2" y="T3"/>
                </a:cxn>
                <a:cxn ang="0">
                  <a:pos x="T4" y="T5"/>
                </a:cxn>
              </a:cxnLst>
              <a:rect l="0" t="0" r="r" b="b"/>
              <a:pathLst>
                <a:path w="579" h="179">
                  <a:moveTo>
                    <a:pt x="0" y="179"/>
                  </a:moveTo>
                  <a:cubicBezTo>
                    <a:pt x="133" y="113"/>
                    <a:pt x="266" y="48"/>
                    <a:pt x="362" y="24"/>
                  </a:cubicBezTo>
                  <a:cubicBezTo>
                    <a:pt x="458" y="0"/>
                    <a:pt x="518" y="17"/>
                    <a:pt x="579" y="34"/>
                  </a:cubicBezTo>
                </a:path>
              </a:pathLst>
            </a:custGeom>
            <a:noFill/>
            <a:ln w="12700" cmpd="sng">
              <a:solidFill>
                <a:schemeClr val="accent2"/>
              </a:solidFill>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grpSp>
    </p:spTree>
    <p:extLst>
      <p:ext uri="{BB962C8B-B14F-4D97-AF65-F5344CB8AC3E}">
        <p14:creationId xmlns:p14="http://schemas.microsoft.com/office/powerpoint/2010/main" val="176528203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4419" name="Rectangle 3"/>
          <p:cNvSpPr>
            <a:spLocks noGrp="1" noChangeArrowheads="1"/>
          </p:cNvSpPr>
          <p:nvPr>
            <p:ph type="title"/>
          </p:nvPr>
        </p:nvSpPr>
        <p:spPr/>
        <p:txBody>
          <a:bodyPr/>
          <a:lstStyle/>
          <a:p>
            <a:endParaRPr lang="en-US"/>
          </a:p>
        </p:txBody>
      </p:sp>
      <p:sp>
        <p:nvSpPr>
          <p:cNvPr id="48" name="Slide Number Placeholder 4"/>
          <p:cNvSpPr>
            <a:spLocks noGrp="1"/>
          </p:cNvSpPr>
          <p:nvPr>
            <p:ph type="sldNum" sz="quarter" idx="12"/>
          </p:nvPr>
        </p:nvSpPr>
        <p:spPr/>
        <p:txBody>
          <a:bodyPr/>
          <a:lstStyle/>
          <a:p>
            <a:fld id="{ED3BF4E2-7498-4481-ACA1-3FEF9F9F9C52}" type="slidenum">
              <a:rPr lang="he-IL"/>
              <a:pPr/>
              <a:t>54</a:t>
            </a:fld>
            <a:endParaRPr lang="en-US"/>
          </a:p>
        </p:txBody>
      </p:sp>
      <p:sp>
        <p:nvSpPr>
          <p:cNvPr id="444418" name="Freeform 2"/>
          <p:cNvSpPr>
            <a:spLocks/>
          </p:cNvSpPr>
          <p:nvPr/>
        </p:nvSpPr>
        <p:spPr bwMode="auto">
          <a:xfrm>
            <a:off x="3760788" y="1987550"/>
            <a:ext cx="3629025" cy="2495550"/>
          </a:xfrm>
          <a:custGeom>
            <a:avLst/>
            <a:gdLst>
              <a:gd name="T0" fmla="*/ 0 w 2286"/>
              <a:gd name="T1" fmla="*/ 0 h 1572"/>
              <a:gd name="T2" fmla="*/ 0 w 2286"/>
              <a:gd name="T3" fmla="*/ 1572 h 1572"/>
              <a:gd name="T4" fmla="*/ 2286 w 2286"/>
              <a:gd name="T5" fmla="*/ 1323 h 1572"/>
              <a:gd name="T6" fmla="*/ 2286 w 2286"/>
              <a:gd name="T7" fmla="*/ 351 h 1572"/>
              <a:gd name="T8" fmla="*/ 0 w 2286"/>
              <a:gd name="T9" fmla="*/ 0 h 1572"/>
            </a:gdLst>
            <a:ahLst/>
            <a:cxnLst>
              <a:cxn ang="0">
                <a:pos x="T0" y="T1"/>
              </a:cxn>
              <a:cxn ang="0">
                <a:pos x="T2" y="T3"/>
              </a:cxn>
              <a:cxn ang="0">
                <a:pos x="T4" y="T5"/>
              </a:cxn>
              <a:cxn ang="0">
                <a:pos x="T6" y="T7"/>
              </a:cxn>
              <a:cxn ang="0">
                <a:pos x="T8" y="T9"/>
              </a:cxn>
            </a:cxnLst>
            <a:rect l="0" t="0" r="r" b="b"/>
            <a:pathLst>
              <a:path w="2286" h="1572">
                <a:moveTo>
                  <a:pt x="0" y="0"/>
                </a:moveTo>
                <a:lnTo>
                  <a:pt x="0" y="1572"/>
                </a:lnTo>
                <a:lnTo>
                  <a:pt x="2286" y="1323"/>
                </a:lnTo>
                <a:lnTo>
                  <a:pt x="2286" y="351"/>
                </a:lnTo>
                <a:lnTo>
                  <a:pt x="0" y="0"/>
                </a:lnTo>
                <a:close/>
              </a:path>
            </a:pathLst>
          </a:custGeom>
          <a:solidFill>
            <a:srgbClr val="66FF33"/>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44420" name="AutoShape 4"/>
          <p:cNvSpPr>
            <a:spLocks noChangeArrowheads="1"/>
          </p:cNvSpPr>
          <p:nvPr/>
        </p:nvSpPr>
        <p:spPr bwMode="auto">
          <a:xfrm>
            <a:off x="1524000" y="2209800"/>
            <a:ext cx="685800" cy="533400"/>
          </a:xfrm>
          <a:prstGeom prst="flowChartConnector">
            <a:avLst/>
          </a:prstGeom>
          <a:solidFill>
            <a:srgbClr val="0099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1"/>
          </a:p>
        </p:txBody>
      </p:sp>
      <p:sp>
        <p:nvSpPr>
          <p:cNvPr id="444421" name="AutoShape 5"/>
          <p:cNvSpPr>
            <a:spLocks noChangeArrowheads="1"/>
          </p:cNvSpPr>
          <p:nvPr/>
        </p:nvSpPr>
        <p:spPr bwMode="auto">
          <a:xfrm>
            <a:off x="1524000" y="3048000"/>
            <a:ext cx="685800" cy="533400"/>
          </a:xfrm>
          <a:prstGeom prst="flowChartConnector">
            <a:avLst/>
          </a:prstGeom>
          <a:solidFill>
            <a:srgbClr val="0099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44422" name="AutoShape 6"/>
          <p:cNvSpPr>
            <a:spLocks noChangeArrowheads="1"/>
          </p:cNvSpPr>
          <p:nvPr/>
        </p:nvSpPr>
        <p:spPr bwMode="auto">
          <a:xfrm>
            <a:off x="1524000" y="3886200"/>
            <a:ext cx="685800" cy="533400"/>
          </a:xfrm>
          <a:prstGeom prst="flowChartConnector">
            <a:avLst/>
          </a:prstGeom>
          <a:solidFill>
            <a:srgbClr val="0099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44423" name="AutoShape 7"/>
          <p:cNvSpPr>
            <a:spLocks noChangeArrowheads="1"/>
          </p:cNvSpPr>
          <p:nvPr/>
        </p:nvSpPr>
        <p:spPr bwMode="auto">
          <a:xfrm>
            <a:off x="3962400" y="2667000"/>
            <a:ext cx="457200" cy="304800"/>
          </a:xfrm>
          <a:prstGeom prst="flowChartConnector">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44424" name="AutoShape 8"/>
          <p:cNvSpPr>
            <a:spLocks noChangeArrowheads="1"/>
          </p:cNvSpPr>
          <p:nvPr/>
        </p:nvSpPr>
        <p:spPr bwMode="auto">
          <a:xfrm>
            <a:off x="3962400" y="3581400"/>
            <a:ext cx="457200" cy="304800"/>
          </a:xfrm>
          <a:prstGeom prst="flowChartConnector">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cxnSp>
        <p:nvCxnSpPr>
          <p:cNvPr id="444425" name="AutoShape 9"/>
          <p:cNvCxnSpPr>
            <a:cxnSpLocks noChangeShapeType="1"/>
            <a:stCxn id="444420" idx="6"/>
            <a:endCxn id="444423" idx="2"/>
          </p:cNvCxnSpPr>
          <p:nvPr/>
        </p:nvCxnSpPr>
        <p:spPr bwMode="auto">
          <a:xfrm>
            <a:off x="2209800" y="2476500"/>
            <a:ext cx="1752600" cy="342900"/>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44426" name="AutoShape 10"/>
          <p:cNvCxnSpPr>
            <a:cxnSpLocks noChangeShapeType="1"/>
            <a:stCxn id="444421" idx="6"/>
            <a:endCxn id="444424" idx="2"/>
          </p:cNvCxnSpPr>
          <p:nvPr/>
        </p:nvCxnSpPr>
        <p:spPr bwMode="auto">
          <a:xfrm>
            <a:off x="2209800" y="3314700"/>
            <a:ext cx="1752600" cy="419100"/>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44427" name="AutoShape 11"/>
          <p:cNvCxnSpPr>
            <a:cxnSpLocks noChangeShapeType="1"/>
            <a:stCxn id="444421" idx="6"/>
            <a:endCxn id="444423" idx="2"/>
          </p:cNvCxnSpPr>
          <p:nvPr/>
        </p:nvCxnSpPr>
        <p:spPr bwMode="auto">
          <a:xfrm flipV="1">
            <a:off x="2209800" y="2819400"/>
            <a:ext cx="1752600" cy="495300"/>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44428" name="AutoShape 12"/>
          <p:cNvCxnSpPr>
            <a:cxnSpLocks noChangeShapeType="1"/>
            <a:stCxn id="444420" idx="6"/>
            <a:endCxn id="444424" idx="2"/>
          </p:cNvCxnSpPr>
          <p:nvPr/>
        </p:nvCxnSpPr>
        <p:spPr bwMode="auto">
          <a:xfrm>
            <a:off x="2209800" y="2476500"/>
            <a:ext cx="1752600" cy="1257300"/>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44429" name="AutoShape 13"/>
          <p:cNvCxnSpPr>
            <a:cxnSpLocks noChangeShapeType="1"/>
            <a:stCxn id="444422" idx="6"/>
          </p:cNvCxnSpPr>
          <p:nvPr/>
        </p:nvCxnSpPr>
        <p:spPr bwMode="auto">
          <a:xfrm flipV="1">
            <a:off x="2209800" y="3695700"/>
            <a:ext cx="1895475" cy="457200"/>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44430" name="AutoShape 14"/>
          <p:cNvCxnSpPr>
            <a:cxnSpLocks noChangeShapeType="1"/>
            <a:stCxn id="444422" idx="6"/>
            <a:endCxn id="444423" idx="2"/>
          </p:cNvCxnSpPr>
          <p:nvPr/>
        </p:nvCxnSpPr>
        <p:spPr bwMode="auto">
          <a:xfrm flipV="1">
            <a:off x="2209800" y="2819400"/>
            <a:ext cx="1752600" cy="1333500"/>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44431" name="AutoShape 15"/>
          <p:cNvCxnSpPr>
            <a:cxnSpLocks noChangeShapeType="1"/>
            <a:stCxn id="444423" idx="6"/>
          </p:cNvCxnSpPr>
          <p:nvPr/>
        </p:nvCxnSpPr>
        <p:spPr bwMode="auto">
          <a:xfrm>
            <a:off x="4419600" y="2819400"/>
            <a:ext cx="1400175" cy="468313"/>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44432" name="AutoShape 16"/>
          <p:cNvCxnSpPr>
            <a:cxnSpLocks noChangeShapeType="1"/>
            <a:stCxn id="444424" idx="6"/>
          </p:cNvCxnSpPr>
          <p:nvPr/>
        </p:nvCxnSpPr>
        <p:spPr bwMode="auto">
          <a:xfrm flipV="1">
            <a:off x="4419600" y="3352800"/>
            <a:ext cx="1400175" cy="381000"/>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44433" name="Text Box 17"/>
          <p:cNvSpPr txBox="1">
            <a:spLocks noChangeArrowheads="1"/>
          </p:cNvSpPr>
          <p:nvPr/>
        </p:nvSpPr>
        <p:spPr bwMode="auto">
          <a:xfrm>
            <a:off x="1285875" y="1536700"/>
            <a:ext cx="1143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b="1">
                <a:solidFill>
                  <a:srgbClr val="009900"/>
                </a:solidFill>
              </a:rPr>
              <a:t>Inputs</a:t>
            </a:r>
            <a:endParaRPr lang="en-US">
              <a:solidFill>
                <a:srgbClr val="009900"/>
              </a:solidFill>
            </a:endParaRPr>
          </a:p>
        </p:txBody>
      </p:sp>
      <p:sp>
        <p:nvSpPr>
          <p:cNvPr id="444434" name="Text Box 18"/>
          <p:cNvSpPr txBox="1">
            <a:spLocks noChangeArrowheads="1"/>
          </p:cNvSpPr>
          <p:nvPr/>
        </p:nvSpPr>
        <p:spPr bwMode="auto">
          <a:xfrm>
            <a:off x="2308225" y="4929188"/>
            <a:ext cx="1304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b="1"/>
              <a:t>Weights</a:t>
            </a:r>
            <a:endParaRPr lang="en-US"/>
          </a:p>
        </p:txBody>
      </p:sp>
      <p:sp>
        <p:nvSpPr>
          <p:cNvPr id="444435" name="Text Box 19"/>
          <p:cNvSpPr txBox="1">
            <a:spLocks noChangeArrowheads="1"/>
          </p:cNvSpPr>
          <p:nvPr/>
        </p:nvSpPr>
        <p:spPr bwMode="auto">
          <a:xfrm>
            <a:off x="7610475" y="2022475"/>
            <a:ext cx="152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b="1">
                <a:solidFill>
                  <a:srgbClr val="CC0000"/>
                </a:solidFill>
              </a:rPr>
              <a:t>Output</a:t>
            </a:r>
            <a:endParaRPr lang="en-US">
              <a:solidFill>
                <a:srgbClr val="CC0000"/>
              </a:solidFill>
            </a:endParaRPr>
          </a:p>
        </p:txBody>
      </p:sp>
      <p:sp>
        <p:nvSpPr>
          <p:cNvPr id="444436" name="Text Box 20"/>
          <p:cNvSpPr txBox="1">
            <a:spLocks noChangeArrowheads="1"/>
          </p:cNvSpPr>
          <p:nvPr/>
        </p:nvSpPr>
        <p:spPr bwMode="auto">
          <a:xfrm>
            <a:off x="214313" y="4892675"/>
            <a:ext cx="19050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b="1" i="1">
                <a:solidFill>
                  <a:srgbClr val="009900"/>
                </a:solidFill>
              </a:rPr>
              <a:t>Independent variables</a:t>
            </a:r>
            <a:endParaRPr lang="en-US" i="1">
              <a:solidFill>
                <a:srgbClr val="009900"/>
              </a:solidFill>
            </a:endParaRPr>
          </a:p>
        </p:txBody>
      </p:sp>
      <p:sp>
        <p:nvSpPr>
          <p:cNvPr id="444437" name="Text Box 21"/>
          <p:cNvSpPr txBox="1">
            <a:spLocks noChangeArrowheads="1"/>
          </p:cNvSpPr>
          <p:nvPr/>
        </p:nvSpPr>
        <p:spPr bwMode="auto">
          <a:xfrm>
            <a:off x="6958013" y="4733925"/>
            <a:ext cx="1600200" cy="1370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b="1" i="1">
                <a:solidFill>
                  <a:srgbClr val="CC0000"/>
                </a:solidFill>
              </a:rPr>
              <a:t>Dependent variable</a:t>
            </a:r>
          </a:p>
          <a:p>
            <a:pPr algn="l">
              <a:spcBef>
                <a:spcPct val="50000"/>
              </a:spcBef>
            </a:pPr>
            <a:r>
              <a:rPr lang="en-US" b="1" i="1">
                <a:solidFill>
                  <a:srgbClr val="CC0000"/>
                </a:solidFill>
              </a:rPr>
              <a:t>Prediction</a:t>
            </a:r>
            <a:endParaRPr lang="en-US">
              <a:solidFill>
                <a:srgbClr val="CC0000"/>
              </a:solidFill>
            </a:endParaRPr>
          </a:p>
        </p:txBody>
      </p:sp>
      <p:sp>
        <p:nvSpPr>
          <p:cNvPr id="444438" name="Text Box 22"/>
          <p:cNvSpPr txBox="1">
            <a:spLocks noChangeArrowheads="1"/>
          </p:cNvSpPr>
          <p:nvPr/>
        </p:nvSpPr>
        <p:spPr bwMode="auto">
          <a:xfrm>
            <a:off x="533400" y="2209800"/>
            <a:ext cx="76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b="1" i="1">
                <a:solidFill>
                  <a:srgbClr val="009900"/>
                </a:solidFill>
              </a:rPr>
              <a:t>Age</a:t>
            </a:r>
            <a:endParaRPr lang="en-US" i="1">
              <a:solidFill>
                <a:srgbClr val="009900"/>
              </a:solidFill>
            </a:endParaRPr>
          </a:p>
        </p:txBody>
      </p:sp>
      <p:sp>
        <p:nvSpPr>
          <p:cNvPr id="444439" name="Text Box 23"/>
          <p:cNvSpPr txBox="1">
            <a:spLocks noChangeArrowheads="1"/>
          </p:cNvSpPr>
          <p:nvPr/>
        </p:nvSpPr>
        <p:spPr bwMode="auto">
          <a:xfrm>
            <a:off x="1524000" y="2209800"/>
            <a:ext cx="76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b="1">
                <a:solidFill>
                  <a:schemeClr val="bg1"/>
                </a:solidFill>
              </a:rPr>
              <a:t>34</a:t>
            </a:r>
            <a:endParaRPr lang="en-US" i="1">
              <a:solidFill>
                <a:schemeClr val="bg1"/>
              </a:solidFill>
            </a:endParaRPr>
          </a:p>
        </p:txBody>
      </p:sp>
      <p:sp>
        <p:nvSpPr>
          <p:cNvPr id="444440" name="Text Box 24"/>
          <p:cNvSpPr txBox="1">
            <a:spLocks noChangeArrowheads="1"/>
          </p:cNvSpPr>
          <p:nvPr/>
        </p:nvSpPr>
        <p:spPr bwMode="auto">
          <a:xfrm>
            <a:off x="1524000" y="3124200"/>
            <a:ext cx="76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b="1">
                <a:solidFill>
                  <a:schemeClr val="bg1"/>
                </a:solidFill>
              </a:rPr>
              <a:t>1</a:t>
            </a:r>
            <a:endParaRPr lang="en-US" b="1" i="1">
              <a:solidFill>
                <a:schemeClr val="bg1"/>
              </a:solidFill>
            </a:endParaRPr>
          </a:p>
        </p:txBody>
      </p:sp>
      <p:sp>
        <p:nvSpPr>
          <p:cNvPr id="444441" name="Text Box 25"/>
          <p:cNvSpPr txBox="1">
            <a:spLocks noChangeArrowheads="1"/>
          </p:cNvSpPr>
          <p:nvPr/>
        </p:nvSpPr>
        <p:spPr bwMode="auto">
          <a:xfrm>
            <a:off x="304800" y="3124200"/>
            <a:ext cx="1143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b="1" i="1">
                <a:solidFill>
                  <a:srgbClr val="009900"/>
                </a:solidFill>
              </a:rPr>
              <a:t>Gender</a:t>
            </a:r>
            <a:endParaRPr lang="en-US" i="1">
              <a:solidFill>
                <a:srgbClr val="009900"/>
              </a:solidFill>
            </a:endParaRPr>
          </a:p>
        </p:txBody>
      </p:sp>
      <p:sp>
        <p:nvSpPr>
          <p:cNvPr id="444442" name="Text Box 26"/>
          <p:cNvSpPr txBox="1">
            <a:spLocks noChangeArrowheads="1"/>
          </p:cNvSpPr>
          <p:nvPr/>
        </p:nvSpPr>
        <p:spPr bwMode="auto">
          <a:xfrm>
            <a:off x="381000" y="3962400"/>
            <a:ext cx="1143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b="1" i="1">
                <a:solidFill>
                  <a:srgbClr val="009900"/>
                </a:solidFill>
              </a:rPr>
              <a:t>Stage</a:t>
            </a:r>
            <a:endParaRPr lang="en-US" i="1">
              <a:solidFill>
                <a:srgbClr val="009900"/>
              </a:solidFill>
            </a:endParaRPr>
          </a:p>
        </p:txBody>
      </p:sp>
      <p:sp>
        <p:nvSpPr>
          <p:cNvPr id="444443" name="Text Box 27"/>
          <p:cNvSpPr txBox="1">
            <a:spLocks noChangeArrowheads="1"/>
          </p:cNvSpPr>
          <p:nvPr/>
        </p:nvSpPr>
        <p:spPr bwMode="auto">
          <a:xfrm>
            <a:off x="1524000" y="3886200"/>
            <a:ext cx="76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b="1">
                <a:solidFill>
                  <a:schemeClr val="bg1"/>
                </a:solidFill>
              </a:rPr>
              <a:t>4</a:t>
            </a:r>
            <a:endParaRPr lang="en-US" b="1" i="1">
              <a:solidFill>
                <a:schemeClr val="bg1"/>
              </a:solidFill>
            </a:endParaRPr>
          </a:p>
        </p:txBody>
      </p:sp>
      <p:sp>
        <p:nvSpPr>
          <p:cNvPr id="444444" name="Text Box 28"/>
          <p:cNvSpPr txBox="1">
            <a:spLocks noChangeArrowheads="1"/>
          </p:cNvSpPr>
          <p:nvPr/>
        </p:nvSpPr>
        <p:spPr bwMode="auto">
          <a:xfrm>
            <a:off x="2716213" y="2189163"/>
            <a:ext cx="3746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sz="2000" b="1"/>
              <a:t>.6</a:t>
            </a:r>
            <a:endParaRPr lang="en-US" sz="1200"/>
          </a:p>
        </p:txBody>
      </p:sp>
      <p:sp>
        <p:nvSpPr>
          <p:cNvPr id="444445" name="Text Box 29"/>
          <p:cNvSpPr txBox="1">
            <a:spLocks noChangeArrowheads="1"/>
          </p:cNvSpPr>
          <p:nvPr/>
        </p:nvSpPr>
        <p:spPr bwMode="auto">
          <a:xfrm>
            <a:off x="4905375" y="2522538"/>
            <a:ext cx="3746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sz="2000" b="1"/>
              <a:t>.5</a:t>
            </a:r>
            <a:endParaRPr lang="en-US" sz="1200"/>
          </a:p>
        </p:txBody>
      </p:sp>
      <p:sp>
        <p:nvSpPr>
          <p:cNvPr id="444446" name="Text Box 30"/>
          <p:cNvSpPr txBox="1">
            <a:spLocks noChangeArrowheads="1"/>
          </p:cNvSpPr>
          <p:nvPr/>
        </p:nvSpPr>
        <p:spPr bwMode="auto">
          <a:xfrm>
            <a:off x="4986338" y="3636963"/>
            <a:ext cx="3746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sz="2000" b="1"/>
              <a:t>.8</a:t>
            </a:r>
            <a:endParaRPr lang="en-US" sz="1200"/>
          </a:p>
        </p:txBody>
      </p:sp>
      <p:sp>
        <p:nvSpPr>
          <p:cNvPr id="444447" name="Text Box 31"/>
          <p:cNvSpPr txBox="1">
            <a:spLocks noChangeArrowheads="1"/>
          </p:cNvSpPr>
          <p:nvPr/>
        </p:nvSpPr>
        <p:spPr bwMode="auto">
          <a:xfrm>
            <a:off x="2900363" y="3935413"/>
            <a:ext cx="3746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sz="2000" b="1"/>
              <a:t>.2</a:t>
            </a:r>
            <a:endParaRPr lang="en-US" sz="1200"/>
          </a:p>
        </p:txBody>
      </p:sp>
      <p:sp>
        <p:nvSpPr>
          <p:cNvPr id="444448" name="Text Box 32"/>
          <p:cNvSpPr txBox="1">
            <a:spLocks noChangeArrowheads="1"/>
          </p:cNvSpPr>
          <p:nvPr/>
        </p:nvSpPr>
        <p:spPr bwMode="auto">
          <a:xfrm>
            <a:off x="2327275" y="2867025"/>
            <a:ext cx="3746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sz="2000" b="1"/>
              <a:t>.1</a:t>
            </a:r>
            <a:endParaRPr lang="en-US" sz="1200"/>
          </a:p>
        </p:txBody>
      </p:sp>
      <p:sp>
        <p:nvSpPr>
          <p:cNvPr id="444449" name="Text Box 33"/>
          <p:cNvSpPr txBox="1">
            <a:spLocks noChangeArrowheads="1"/>
          </p:cNvSpPr>
          <p:nvPr/>
        </p:nvSpPr>
        <p:spPr bwMode="auto">
          <a:xfrm>
            <a:off x="2311400" y="3311525"/>
            <a:ext cx="3746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sz="2000" b="1"/>
              <a:t>.3</a:t>
            </a:r>
            <a:endParaRPr lang="en-US" sz="1200"/>
          </a:p>
        </p:txBody>
      </p:sp>
      <p:sp>
        <p:nvSpPr>
          <p:cNvPr id="444450" name="Text Box 34"/>
          <p:cNvSpPr txBox="1">
            <a:spLocks noChangeArrowheads="1"/>
          </p:cNvSpPr>
          <p:nvPr/>
        </p:nvSpPr>
        <p:spPr bwMode="auto">
          <a:xfrm>
            <a:off x="2705100" y="3556000"/>
            <a:ext cx="3746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sz="2000" b="1"/>
              <a:t>.7</a:t>
            </a:r>
            <a:endParaRPr lang="en-US" sz="1200"/>
          </a:p>
        </p:txBody>
      </p:sp>
      <p:sp>
        <p:nvSpPr>
          <p:cNvPr id="444451" name="Text Box 35"/>
          <p:cNvSpPr txBox="1">
            <a:spLocks noChangeArrowheads="1"/>
          </p:cNvSpPr>
          <p:nvPr/>
        </p:nvSpPr>
        <p:spPr bwMode="auto">
          <a:xfrm>
            <a:off x="2720975" y="2620963"/>
            <a:ext cx="3746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sz="2000" b="1"/>
              <a:t>.2</a:t>
            </a:r>
            <a:endParaRPr lang="en-US" sz="1200"/>
          </a:p>
        </p:txBody>
      </p:sp>
      <p:sp>
        <p:nvSpPr>
          <p:cNvPr id="444452" name="Text Box 36"/>
          <p:cNvSpPr txBox="1">
            <a:spLocks noChangeArrowheads="1"/>
          </p:cNvSpPr>
          <p:nvPr/>
        </p:nvSpPr>
        <p:spPr bwMode="auto">
          <a:xfrm>
            <a:off x="5318125" y="4929188"/>
            <a:ext cx="1304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b="1"/>
              <a:t>Weights</a:t>
            </a:r>
            <a:endParaRPr lang="en-US"/>
          </a:p>
        </p:txBody>
      </p:sp>
      <p:sp>
        <p:nvSpPr>
          <p:cNvPr id="444453" name="Text Box 37"/>
          <p:cNvSpPr txBox="1">
            <a:spLocks noChangeArrowheads="1"/>
          </p:cNvSpPr>
          <p:nvPr/>
        </p:nvSpPr>
        <p:spPr bwMode="auto">
          <a:xfrm>
            <a:off x="3491880" y="4929188"/>
            <a:ext cx="160399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US" b="1" dirty="0" err="1">
                <a:solidFill>
                  <a:schemeClr val="accent2"/>
                </a:solidFill>
              </a:rPr>
              <a:t>HiddenLayer</a:t>
            </a:r>
            <a:endParaRPr lang="en-US" dirty="0"/>
          </a:p>
        </p:txBody>
      </p:sp>
      <p:sp>
        <p:nvSpPr>
          <p:cNvPr id="444454" name="Text Box 38"/>
          <p:cNvSpPr txBox="1">
            <a:spLocks noChangeArrowheads="1"/>
          </p:cNvSpPr>
          <p:nvPr/>
        </p:nvSpPr>
        <p:spPr bwMode="auto">
          <a:xfrm>
            <a:off x="7378700" y="3532188"/>
            <a:ext cx="161448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800" b="1"/>
              <a:t>“Probability of beingAlive”</a:t>
            </a:r>
            <a:endParaRPr lang="en-US" b="1" i="1"/>
          </a:p>
        </p:txBody>
      </p:sp>
      <p:sp>
        <p:nvSpPr>
          <p:cNvPr id="444455" name="Text Box 39"/>
          <p:cNvSpPr txBox="1">
            <a:spLocks noChangeArrowheads="1"/>
          </p:cNvSpPr>
          <p:nvPr/>
        </p:nvSpPr>
        <p:spPr bwMode="auto">
          <a:xfrm>
            <a:off x="7845425" y="2703513"/>
            <a:ext cx="990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b="1"/>
              <a:t>0.6</a:t>
            </a:r>
            <a:endParaRPr lang="en-US" b="1" i="1"/>
          </a:p>
        </p:txBody>
      </p:sp>
      <p:grpSp>
        <p:nvGrpSpPr>
          <p:cNvPr id="444456" name="Group 40"/>
          <p:cNvGrpSpPr>
            <a:grpSpLocks/>
          </p:cNvGrpSpPr>
          <p:nvPr/>
        </p:nvGrpSpPr>
        <p:grpSpPr bwMode="auto">
          <a:xfrm>
            <a:off x="5794375" y="2625725"/>
            <a:ext cx="1987550" cy="1401763"/>
            <a:chOff x="3340" y="1013"/>
            <a:chExt cx="1252" cy="883"/>
          </a:xfrm>
        </p:grpSpPr>
        <p:sp>
          <p:nvSpPr>
            <p:cNvPr id="444457" name="AutoShape 41"/>
            <p:cNvSpPr>
              <a:spLocks noChangeArrowheads="1"/>
            </p:cNvSpPr>
            <p:nvPr/>
          </p:nvSpPr>
          <p:spPr bwMode="auto">
            <a:xfrm>
              <a:off x="3510" y="1013"/>
              <a:ext cx="819" cy="883"/>
            </a:xfrm>
            <a:prstGeom prst="flowChartConnector">
              <a:avLst/>
            </a:prstGeom>
            <a:solidFill>
              <a:srgbClr val="CC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grpSp>
          <p:nvGrpSpPr>
            <p:cNvPr id="444458" name="Group 42"/>
            <p:cNvGrpSpPr>
              <a:grpSpLocks/>
            </p:cNvGrpSpPr>
            <p:nvPr/>
          </p:nvGrpSpPr>
          <p:grpSpPr bwMode="auto">
            <a:xfrm>
              <a:off x="3785" y="1189"/>
              <a:ext cx="404" cy="331"/>
              <a:chOff x="4520" y="1893"/>
              <a:chExt cx="404" cy="331"/>
            </a:xfrm>
          </p:grpSpPr>
          <p:sp>
            <p:nvSpPr>
              <p:cNvPr id="444459" name="Freeform 43"/>
              <p:cNvSpPr>
                <a:spLocks/>
              </p:cNvSpPr>
              <p:nvPr/>
            </p:nvSpPr>
            <p:spPr bwMode="auto">
              <a:xfrm>
                <a:off x="4553" y="1944"/>
                <a:ext cx="331" cy="268"/>
              </a:xfrm>
              <a:custGeom>
                <a:avLst/>
                <a:gdLst>
                  <a:gd name="T0" fmla="*/ 0 w 1024"/>
                  <a:gd name="T1" fmla="*/ 620 h 620"/>
                  <a:gd name="T2" fmla="*/ 455 w 1024"/>
                  <a:gd name="T3" fmla="*/ 496 h 620"/>
                  <a:gd name="T4" fmla="*/ 579 w 1024"/>
                  <a:gd name="T5" fmla="*/ 83 h 620"/>
                  <a:gd name="T6" fmla="*/ 1024 w 1024"/>
                  <a:gd name="T7" fmla="*/ 0 h 620"/>
                </a:gdLst>
                <a:ahLst/>
                <a:cxnLst>
                  <a:cxn ang="0">
                    <a:pos x="T0" y="T1"/>
                  </a:cxn>
                  <a:cxn ang="0">
                    <a:pos x="T2" y="T3"/>
                  </a:cxn>
                  <a:cxn ang="0">
                    <a:pos x="T4" y="T5"/>
                  </a:cxn>
                  <a:cxn ang="0">
                    <a:pos x="T6" y="T7"/>
                  </a:cxn>
                </a:cxnLst>
                <a:rect l="0" t="0" r="r" b="b"/>
                <a:pathLst>
                  <a:path w="1024" h="620">
                    <a:moveTo>
                      <a:pt x="0" y="620"/>
                    </a:moveTo>
                    <a:cubicBezTo>
                      <a:pt x="179" y="602"/>
                      <a:pt x="359" y="585"/>
                      <a:pt x="455" y="496"/>
                    </a:cubicBezTo>
                    <a:cubicBezTo>
                      <a:pt x="551" y="407"/>
                      <a:pt x="484" y="166"/>
                      <a:pt x="579" y="83"/>
                    </a:cubicBezTo>
                    <a:cubicBezTo>
                      <a:pt x="674" y="0"/>
                      <a:pt x="849" y="0"/>
                      <a:pt x="1024" y="0"/>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44460" name="Freeform 44"/>
              <p:cNvSpPr>
                <a:spLocks/>
              </p:cNvSpPr>
              <p:nvPr/>
            </p:nvSpPr>
            <p:spPr bwMode="auto">
              <a:xfrm>
                <a:off x="4520" y="1893"/>
                <a:ext cx="404" cy="331"/>
              </a:xfrm>
              <a:custGeom>
                <a:avLst/>
                <a:gdLst>
                  <a:gd name="T0" fmla="*/ 11 w 404"/>
                  <a:gd name="T1" fmla="*/ 0 h 331"/>
                  <a:gd name="T2" fmla="*/ 0 w 404"/>
                  <a:gd name="T3" fmla="*/ 331 h 331"/>
                  <a:gd name="T4" fmla="*/ 404 w 404"/>
                  <a:gd name="T5" fmla="*/ 331 h 331"/>
                </a:gdLst>
                <a:ahLst/>
                <a:cxnLst>
                  <a:cxn ang="0">
                    <a:pos x="T0" y="T1"/>
                  </a:cxn>
                  <a:cxn ang="0">
                    <a:pos x="T2" y="T3"/>
                  </a:cxn>
                  <a:cxn ang="0">
                    <a:pos x="T4" y="T5"/>
                  </a:cxn>
                </a:cxnLst>
                <a:rect l="0" t="0" r="r" b="b"/>
                <a:pathLst>
                  <a:path w="404" h="331">
                    <a:moveTo>
                      <a:pt x="11" y="0"/>
                    </a:moveTo>
                    <a:lnTo>
                      <a:pt x="0" y="331"/>
                    </a:lnTo>
                    <a:lnTo>
                      <a:pt x="404" y="331"/>
                    </a:ln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grpSp>
        <p:sp>
          <p:nvSpPr>
            <p:cNvPr id="444461" name="Text Box 45"/>
            <p:cNvSpPr txBox="1">
              <a:spLocks noChangeArrowheads="1"/>
            </p:cNvSpPr>
            <p:nvPr/>
          </p:nvSpPr>
          <p:spPr bwMode="auto">
            <a:xfrm>
              <a:off x="3340" y="1264"/>
              <a:ext cx="274" cy="371"/>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sz="3200" b="1">
                  <a:latin typeface="Symbol" pitchFamily="18" charset="2"/>
                </a:rPr>
                <a:t>S</a:t>
              </a:r>
              <a:endParaRPr lang="en-US" sz="1200"/>
            </a:p>
          </p:txBody>
        </p:sp>
        <p:sp>
          <p:nvSpPr>
            <p:cNvPr id="444462" name="Freeform 46"/>
            <p:cNvSpPr>
              <a:spLocks/>
            </p:cNvSpPr>
            <p:nvPr/>
          </p:nvSpPr>
          <p:spPr bwMode="auto">
            <a:xfrm>
              <a:off x="3600" y="1478"/>
              <a:ext cx="440" cy="287"/>
            </a:xfrm>
            <a:custGeom>
              <a:avLst/>
              <a:gdLst>
                <a:gd name="T0" fmla="*/ 0 w 440"/>
                <a:gd name="T1" fmla="*/ 0 h 235"/>
                <a:gd name="T2" fmla="*/ 93 w 440"/>
                <a:gd name="T3" fmla="*/ 176 h 235"/>
                <a:gd name="T4" fmla="*/ 383 w 440"/>
                <a:gd name="T5" fmla="*/ 218 h 235"/>
                <a:gd name="T6" fmla="*/ 434 w 440"/>
                <a:gd name="T7" fmla="*/ 73 h 235"/>
              </a:gdLst>
              <a:ahLst/>
              <a:cxnLst>
                <a:cxn ang="0">
                  <a:pos x="T0" y="T1"/>
                </a:cxn>
                <a:cxn ang="0">
                  <a:pos x="T2" y="T3"/>
                </a:cxn>
                <a:cxn ang="0">
                  <a:pos x="T4" y="T5"/>
                </a:cxn>
                <a:cxn ang="0">
                  <a:pos x="T6" y="T7"/>
                </a:cxn>
              </a:cxnLst>
              <a:rect l="0" t="0" r="r" b="b"/>
              <a:pathLst>
                <a:path w="440" h="235">
                  <a:moveTo>
                    <a:pt x="0" y="0"/>
                  </a:moveTo>
                  <a:cubicBezTo>
                    <a:pt x="14" y="70"/>
                    <a:pt x="29" y="140"/>
                    <a:pt x="93" y="176"/>
                  </a:cubicBezTo>
                  <a:cubicBezTo>
                    <a:pt x="157" y="212"/>
                    <a:pt x="326" y="235"/>
                    <a:pt x="383" y="218"/>
                  </a:cubicBezTo>
                  <a:cubicBezTo>
                    <a:pt x="440" y="201"/>
                    <a:pt x="437" y="137"/>
                    <a:pt x="434" y="73"/>
                  </a:cubicBezTo>
                </a:path>
              </a:pathLst>
            </a:custGeom>
            <a:noFill/>
            <a:ln w="9525">
              <a:solidFill>
                <a:srgbClr val="FFFF00"/>
              </a:solidFill>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44463" name="Freeform 47"/>
            <p:cNvSpPr>
              <a:spLocks/>
            </p:cNvSpPr>
            <p:nvPr/>
          </p:nvSpPr>
          <p:spPr bwMode="auto">
            <a:xfrm>
              <a:off x="4013" y="1155"/>
              <a:ext cx="579" cy="179"/>
            </a:xfrm>
            <a:custGeom>
              <a:avLst/>
              <a:gdLst>
                <a:gd name="T0" fmla="*/ 0 w 579"/>
                <a:gd name="T1" fmla="*/ 179 h 179"/>
                <a:gd name="T2" fmla="*/ 362 w 579"/>
                <a:gd name="T3" fmla="*/ 24 h 179"/>
                <a:gd name="T4" fmla="*/ 579 w 579"/>
                <a:gd name="T5" fmla="*/ 34 h 179"/>
              </a:gdLst>
              <a:ahLst/>
              <a:cxnLst>
                <a:cxn ang="0">
                  <a:pos x="T0" y="T1"/>
                </a:cxn>
                <a:cxn ang="0">
                  <a:pos x="T2" y="T3"/>
                </a:cxn>
                <a:cxn ang="0">
                  <a:pos x="T4" y="T5"/>
                </a:cxn>
              </a:cxnLst>
              <a:rect l="0" t="0" r="r" b="b"/>
              <a:pathLst>
                <a:path w="579" h="179">
                  <a:moveTo>
                    <a:pt x="0" y="179"/>
                  </a:moveTo>
                  <a:cubicBezTo>
                    <a:pt x="133" y="113"/>
                    <a:pt x="266" y="48"/>
                    <a:pt x="362" y="24"/>
                  </a:cubicBezTo>
                  <a:cubicBezTo>
                    <a:pt x="458" y="0"/>
                    <a:pt x="518" y="17"/>
                    <a:pt x="579" y="34"/>
                  </a:cubicBezTo>
                </a:path>
              </a:pathLst>
            </a:custGeom>
            <a:noFill/>
            <a:ln w="12700" cmpd="sng">
              <a:solidFill>
                <a:schemeClr val="accent2"/>
              </a:solidFill>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grpSp>
    </p:spTree>
    <p:extLst>
      <p:ext uri="{BB962C8B-B14F-4D97-AF65-F5344CB8AC3E}">
        <p14:creationId xmlns:p14="http://schemas.microsoft.com/office/powerpoint/2010/main" val="330608097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467" name="Rectangle 3"/>
          <p:cNvSpPr>
            <a:spLocks noGrp="1" noChangeArrowheads="1"/>
          </p:cNvSpPr>
          <p:nvPr>
            <p:ph type="title"/>
          </p:nvPr>
        </p:nvSpPr>
        <p:spPr/>
        <p:txBody>
          <a:bodyPr/>
          <a:lstStyle/>
          <a:p>
            <a:endParaRPr lang="en-US"/>
          </a:p>
        </p:txBody>
      </p:sp>
      <p:sp>
        <p:nvSpPr>
          <p:cNvPr id="64" name="Slide Number Placeholder 4"/>
          <p:cNvSpPr>
            <a:spLocks noGrp="1"/>
          </p:cNvSpPr>
          <p:nvPr>
            <p:ph type="sldNum" sz="quarter" idx="12"/>
          </p:nvPr>
        </p:nvSpPr>
        <p:spPr/>
        <p:txBody>
          <a:bodyPr/>
          <a:lstStyle/>
          <a:p>
            <a:fld id="{A6A910C1-CB8D-4742-BE08-571632935FEC}" type="slidenum">
              <a:rPr lang="he-IL"/>
              <a:pPr/>
              <a:t>55</a:t>
            </a:fld>
            <a:endParaRPr lang="en-US"/>
          </a:p>
        </p:txBody>
      </p:sp>
      <p:sp>
        <p:nvSpPr>
          <p:cNvPr id="446466" name="Oval 2"/>
          <p:cNvSpPr>
            <a:spLocks noChangeArrowheads="1"/>
          </p:cNvSpPr>
          <p:nvPr/>
        </p:nvSpPr>
        <p:spPr bwMode="auto">
          <a:xfrm>
            <a:off x="3481388" y="1987550"/>
            <a:ext cx="1839912" cy="2527300"/>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46468" name="AutoShape 4"/>
          <p:cNvSpPr>
            <a:spLocks noChangeArrowheads="1"/>
          </p:cNvSpPr>
          <p:nvPr/>
        </p:nvSpPr>
        <p:spPr bwMode="auto">
          <a:xfrm>
            <a:off x="1524000" y="2209800"/>
            <a:ext cx="685800" cy="533400"/>
          </a:xfrm>
          <a:prstGeom prst="flowChartConnector">
            <a:avLst/>
          </a:prstGeom>
          <a:solidFill>
            <a:srgbClr val="0099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1"/>
          </a:p>
        </p:txBody>
      </p:sp>
      <p:sp>
        <p:nvSpPr>
          <p:cNvPr id="446469" name="AutoShape 5"/>
          <p:cNvSpPr>
            <a:spLocks noChangeArrowheads="1"/>
          </p:cNvSpPr>
          <p:nvPr/>
        </p:nvSpPr>
        <p:spPr bwMode="auto">
          <a:xfrm>
            <a:off x="1524000" y="3048000"/>
            <a:ext cx="685800" cy="533400"/>
          </a:xfrm>
          <a:prstGeom prst="flowChartConnector">
            <a:avLst/>
          </a:prstGeom>
          <a:solidFill>
            <a:srgbClr val="0099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46470" name="AutoShape 6"/>
          <p:cNvSpPr>
            <a:spLocks noChangeArrowheads="1"/>
          </p:cNvSpPr>
          <p:nvPr/>
        </p:nvSpPr>
        <p:spPr bwMode="auto">
          <a:xfrm>
            <a:off x="1524000" y="3886200"/>
            <a:ext cx="685800" cy="533400"/>
          </a:xfrm>
          <a:prstGeom prst="flowChartConnector">
            <a:avLst/>
          </a:prstGeom>
          <a:solidFill>
            <a:srgbClr val="0099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cxnSp>
        <p:nvCxnSpPr>
          <p:cNvPr id="446471" name="AutoShape 7"/>
          <p:cNvCxnSpPr>
            <a:cxnSpLocks noChangeShapeType="1"/>
            <a:stCxn id="446468" idx="6"/>
            <a:endCxn id="446509" idx="2"/>
          </p:cNvCxnSpPr>
          <p:nvPr/>
        </p:nvCxnSpPr>
        <p:spPr bwMode="auto">
          <a:xfrm>
            <a:off x="2209800" y="2476500"/>
            <a:ext cx="1752600" cy="342900"/>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46472" name="AutoShape 8"/>
          <p:cNvCxnSpPr>
            <a:cxnSpLocks noChangeShapeType="1"/>
            <a:stCxn id="446469" idx="6"/>
          </p:cNvCxnSpPr>
          <p:nvPr/>
        </p:nvCxnSpPr>
        <p:spPr bwMode="auto">
          <a:xfrm>
            <a:off x="2209800" y="3314700"/>
            <a:ext cx="1752600" cy="419100"/>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46473" name="AutoShape 9"/>
          <p:cNvCxnSpPr>
            <a:cxnSpLocks noChangeShapeType="1"/>
            <a:stCxn id="446469" idx="6"/>
            <a:endCxn id="446509" idx="2"/>
          </p:cNvCxnSpPr>
          <p:nvPr/>
        </p:nvCxnSpPr>
        <p:spPr bwMode="auto">
          <a:xfrm flipV="1">
            <a:off x="2209800" y="2819400"/>
            <a:ext cx="1752600" cy="495300"/>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46474" name="AutoShape 10"/>
          <p:cNvCxnSpPr>
            <a:cxnSpLocks noChangeShapeType="1"/>
            <a:stCxn id="446468" idx="6"/>
          </p:cNvCxnSpPr>
          <p:nvPr/>
        </p:nvCxnSpPr>
        <p:spPr bwMode="auto">
          <a:xfrm>
            <a:off x="2209800" y="2476500"/>
            <a:ext cx="1752600" cy="1257300"/>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46475" name="AutoShape 11"/>
          <p:cNvCxnSpPr>
            <a:cxnSpLocks noChangeShapeType="1"/>
            <a:stCxn id="446470" idx="6"/>
          </p:cNvCxnSpPr>
          <p:nvPr/>
        </p:nvCxnSpPr>
        <p:spPr bwMode="auto">
          <a:xfrm flipV="1">
            <a:off x="2209800" y="3695700"/>
            <a:ext cx="1895475" cy="457200"/>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46476" name="AutoShape 12"/>
          <p:cNvCxnSpPr>
            <a:cxnSpLocks noChangeShapeType="1"/>
            <a:stCxn id="446470" idx="6"/>
            <a:endCxn id="446509" idx="2"/>
          </p:cNvCxnSpPr>
          <p:nvPr/>
        </p:nvCxnSpPr>
        <p:spPr bwMode="auto">
          <a:xfrm flipV="1">
            <a:off x="2209800" y="2819400"/>
            <a:ext cx="1752600" cy="1333500"/>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46477" name="AutoShape 13"/>
          <p:cNvCxnSpPr>
            <a:cxnSpLocks noChangeShapeType="1"/>
            <a:stCxn id="446509" idx="6"/>
          </p:cNvCxnSpPr>
          <p:nvPr/>
        </p:nvCxnSpPr>
        <p:spPr bwMode="auto">
          <a:xfrm>
            <a:off x="4419600" y="2819400"/>
            <a:ext cx="1400175" cy="468313"/>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46478" name="AutoShape 14"/>
          <p:cNvCxnSpPr>
            <a:cxnSpLocks noChangeShapeType="1"/>
          </p:cNvCxnSpPr>
          <p:nvPr/>
        </p:nvCxnSpPr>
        <p:spPr bwMode="auto">
          <a:xfrm flipV="1">
            <a:off x="4419600" y="3352800"/>
            <a:ext cx="1400175" cy="381000"/>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46479" name="Text Box 15"/>
          <p:cNvSpPr txBox="1">
            <a:spLocks noChangeArrowheads="1"/>
          </p:cNvSpPr>
          <p:nvPr/>
        </p:nvSpPr>
        <p:spPr bwMode="auto">
          <a:xfrm>
            <a:off x="2308225" y="4929188"/>
            <a:ext cx="1304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b="1"/>
              <a:t>Weights</a:t>
            </a:r>
            <a:endParaRPr lang="en-US"/>
          </a:p>
        </p:txBody>
      </p:sp>
      <p:sp>
        <p:nvSpPr>
          <p:cNvPr id="446480" name="Text Box 16"/>
          <p:cNvSpPr txBox="1">
            <a:spLocks noChangeArrowheads="1"/>
          </p:cNvSpPr>
          <p:nvPr/>
        </p:nvSpPr>
        <p:spPr bwMode="auto">
          <a:xfrm>
            <a:off x="214313" y="4892675"/>
            <a:ext cx="19050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b="1" i="1">
                <a:solidFill>
                  <a:srgbClr val="009900"/>
                </a:solidFill>
              </a:rPr>
              <a:t>Independent variables</a:t>
            </a:r>
            <a:endParaRPr lang="en-US" i="1">
              <a:solidFill>
                <a:srgbClr val="009900"/>
              </a:solidFill>
            </a:endParaRPr>
          </a:p>
        </p:txBody>
      </p:sp>
      <p:sp>
        <p:nvSpPr>
          <p:cNvPr id="446481" name="Text Box 17"/>
          <p:cNvSpPr txBox="1">
            <a:spLocks noChangeArrowheads="1"/>
          </p:cNvSpPr>
          <p:nvPr/>
        </p:nvSpPr>
        <p:spPr bwMode="auto">
          <a:xfrm>
            <a:off x="6958013" y="4733925"/>
            <a:ext cx="1600200" cy="1370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b="1" i="1">
                <a:solidFill>
                  <a:srgbClr val="CC0000"/>
                </a:solidFill>
              </a:rPr>
              <a:t>Dependent variable</a:t>
            </a:r>
          </a:p>
          <a:p>
            <a:pPr algn="l">
              <a:spcBef>
                <a:spcPct val="50000"/>
              </a:spcBef>
            </a:pPr>
            <a:r>
              <a:rPr lang="en-US" b="1" i="1">
                <a:solidFill>
                  <a:srgbClr val="CC0000"/>
                </a:solidFill>
              </a:rPr>
              <a:t>Prediction</a:t>
            </a:r>
            <a:endParaRPr lang="en-US">
              <a:solidFill>
                <a:srgbClr val="CC0000"/>
              </a:solidFill>
            </a:endParaRPr>
          </a:p>
        </p:txBody>
      </p:sp>
      <p:sp>
        <p:nvSpPr>
          <p:cNvPr id="446482" name="Text Box 18"/>
          <p:cNvSpPr txBox="1">
            <a:spLocks noChangeArrowheads="1"/>
          </p:cNvSpPr>
          <p:nvPr/>
        </p:nvSpPr>
        <p:spPr bwMode="auto">
          <a:xfrm>
            <a:off x="533400" y="2209800"/>
            <a:ext cx="76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b="1" i="1">
                <a:solidFill>
                  <a:srgbClr val="009900"/>
                </a:solidFill>
              </a:rPr>
              <a:t>Age</a:t>
            </a:r>
            <a:endParaRPr lang="en-US" i="1">
              <a:solidFill>
                <a:srgbClr val="009900"/>
              </a:solidFill>
            </a:endParaRPr>
          </a:p>
        </p:txBody>
      </p:sp>
      <p:sp>
        <p:nvSpPr>
          <p:cNvPr id="446483" name="Text Box 19"/>
          <p:cNvSpPr txBox="1">
            <a:spLocks noChangeArrowheads="1"/>
          </p:cNvSpPr>
          <p:nvPr/>
        </p:nvSpPr>
        <p:spPr bwMode="auto">
          <a:xfrm>
            <a:off x="1524000" y="2209800"/>
            <a:ext cx="76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b="1">
                <a:solidFill>
                  <a:schemeClr val="bg1"/>
                </a:solidFill>
              </a:rPr>
              <a:t>34</a:t>
            </a:r>
            <a:endParaRPr lang="en-US" i="1">
              <a:solidFill>
                <a:schemeClr val="bg1"/>
              </a:solidFill>
            </a:endParaRPr>
          </a:p>
        </p:txBody>
      </p:sp>
      <p:sp>
        <p:nvSpPr>
          <p:cNvPr id="446484" name="Text Box 20"/>
          <p:cNvSpPr txBox="1">
            <a:spLocks noChangeArrowheads="1"/>
          </p:cNvSpPr>
          <p:nvPr/>
        </p:nvSpPr>
        <p:spPr bwMode="auto">
          <a:xfrm>
            <a:off x="1524000" y="3124200"/>
            <a:ext cx="76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b="1">
                <a:solidFill>
                  <a:schemeClr val="bg1"/>
                </a:solidFill>
              </a:rPr>
              <a:t>2</a:t>
            </a:r>
            <a:endParaRPr lang="en-US" b="1" i="1">
              <a:solidFill>
                <a:schemeClr val="bg1"/>
              </a:solidFill>
            </a:endParaRPr>
          </a:p>
        </p:txBody>
      </p:sp>
      <p:sp>
        <p:nvSpPr>
          <p:cNvPr id="446485" name="Text Box 21"/>
          <p:cNvSpPr txBox="1">
            <a:spLocks noChangeArrowheads="1"/>
          </p:cNvSpPr>
          <p:nvPr/>
        </p:nvSpPr>
        <p:spPr bwMode="auto">
          <a:xfrm>
            <a:off x="304800" y="3124200"/>
            <a:ext cx="1143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b="1" i="1">
                <a:solidFill>
                  <a:srgbClr val="009900"/>
                </a:solidFill>
              </a:rPr>
              <a:t>Gender</a:t>
            </a:r>
            <a:endParaRPr lang="en-US" i="1">
              <a:solidFill>
                <a:srgbClr val="009900"/>
              </a:solidFill>
            </a:endParaRPr>
          </a:p>
        </p:txBody>
      </p:sp>
      <p:sp>
        <p:nvSpPr>
          <p:cNvPr id="446486" name="Text Box 22"/>
          <p:cNvSpPr txBox="1">
            <a:spLocks noChangeArrowheads="1"/>
          </p:cNvSpPr>
          <p:nvPr/>
        </p:nvSpPr>
        <p:spPr bwMode="auto">
          <a:xfrm>
            <a:off x="381000" y="3962400"/>
            <a:ext cx="1143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b="1" i="1">
                <a:solidFill>
                  <a:srgbClr val="009900"/>
                </a:solidFill>
              </a:rPr>
              <a:t>Stage</a:t>
            </a:r>
            <a:endParaRPr lang="en-US" i="1">
              <a:solidFill>
                <a:srgbClr val="009900"/>
              </a:solidFill>
            </a:endParaRPr>
          </a:p>
        </p:txBody>
      </p:sp>
      <p:sp>
        <p:nvSpPr>
          <p:cNvPr id="446487" name="Text Box 23"/>
          <p:cNvSpPr txBox="1">
            <a:spLocks noChangeArrowheads="1"/>
          </p:cNvSpPr>
          <p:nvPr/>
        </p:nvSpPr>
        <p:spPr bwMode="auto">
          <a:xfrm>
            <a:off x="1524000" y="3886200"/>
            <a:ext cx="76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b="1">
                <a:solidFill>
                  <a:schemeClr val="bg1"/>
                </a:solidFill>
              </a:rPr>
              <a:t>4</a:t>
            </a:r>
            <a:endParaRPr lang="en-US" b="1" i="1">
              <a:solidFill>
                <a:schemeClr val="bg1"/>
              </a:solidFill>
            </a:endParaRPr>
          </a:p>
        </p:txBody>
      </p:sp>
      <p:sp>
        <p:nvSpPr>
          <p:cNvPr id="446488" name="Text Box 24"/>
          <p:cNvSpPr txBox="1">
            <a:spLocks noChangeArrowheads="1"/>
          </p:cNvSpPr>
          <p:nvPr/>
        </p:nvSpPr>
        <p:spPr bwMode="auto">
          <a:xfrm>
            <a:off x="2716213" y="2189163"/>
            <a:ext cx="3746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sz="2000" b="1"/>
              <a:t>.6</a:t>
            </a:r>
            <a:endParaRPr lang="en-US" sz="1200"/>
          </a:p>
        </p:txBody>
      </p:sp>
      <p:sp>
        <p:nvSpPr>
          <p:cNvPr id="446489" name="Text Box 25"/>
          <p:cNvSpPr txBox="1">
            <a:spLocks noChangeArrowheads="1"/>
          </p:cNvSpPr>
          <p:nvPr/>
        </p:nvSpPr>
        <p:spPr bwMode="auto">
          <a:xfrm>
            <a:off x="5251450" y="2835275"/>
            <a:ext cx="3746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sz="2000" b="1"/>
              <a:t>.5</a:t>
            </a:r>
            <a:endParaRPr lang="en-US" sz="1200"/>
          </a:p>
        </p:txBody>
      </p:sp>
      <p:sp>
        <p:nvSpPr>
          <p:cNvPr id="446490" name="Text Box 26"/>
          <p:cNvSpPr txBox="1">
            <a:spLocks noChangeArrowheads="1"/>
          </p:cNvSpPr>
          <p:nvPr/>
        </p:nvSpPr>
        <p:spPr bwMode="auto">
          <a:xfrm>
            <a:off x="5249863" y="3375025"/>
            <a:ext cx="3746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sz="2000" b="1"/>
              <a:t>.8</a:t>
            </a:r>
            <a:endParaRPr lang="en-US" sz="1200"/>
          </a:p>
        </p:txBody>
      </p:sp>
      <p:sp>
        <p:nvSpPr>
          <p:cNvPr id="446491" name="Text Box 27"/>
          <p:cNvSpPr txBox="1">
            <a:spLocks noChangeArrowheads="1"/>
          </p:cNvSpPr>
          <p:nvPr/>
        </p:nvSpPr>
        <p:spPr bwMode="auto">
          <a:xfrm>
            <a:off x="2900363" y="3935413"/>
            <a:ext cx="3746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sz="2000" b="1"/>
              <a:t>.2</a:t>
            </a:r>
            <a:endParaRPr lang="en-US" sz="1200"/>
          </a:p>
        </p:txBody>
      </p:sp>
      <p:sp>
        <p:nvSpPr>
          <p:cNvPr id="446492" name="Text Box 28"/>
          <p:cNvSpPr txBox="1">
            <a:spLocks noChangeArrowheads="1"/>
          </p:cNvSpPr>
          <p:nvPr/>
        </p:nvSpPr>
        <p:spPr bwMode="auto">
          <a:xfrm>
            <a:off x="2327275" y="2867025"/>
            <a:ext cx="3746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sz="2000" b="1"/>
              <a:t>.1</a:t>
            </a:r>
            <a:endParaRPr lang="en-US" sz="1200"/>
          </a:p>
        </p:txBody>
      </p:sp>
      <p:sp>
        <p:nvSpPr>
          <p:cNvPr id="446493" name="Text Box 29"/>
          <p:cNvSpPr txBox="1">
            <a:spLocks noChangeArrowheads="1"/>
          </p:cNvSpPr>
          <p:nvPr/>
        </p:nvSpPr>
        <p:spPr bwMode="auto">
          <a:xfrm>
            <a:off x="2311400" y="3311525"/>
            <a:ext cx="3746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sz="2000" b="1"/>
              <a:t>.3</a:t>
            </a:r>
            <a:endParaRPr lang="en-US" sz="1200"/>
          </a:p>
        </p:txBody>
      </p:sp>
      <p:sp>
        <p:nvSpPr>
          <p:cNvPr id="446494" name="Text Box 30"/>
          <p:cNvSpPr txBox="1">
            <a:spLocks noChangeArrowheads="1"/>
          </p:cNvSpPr>
          <p:nvPr/>
        </p:nvSpPr>
        <p:spPr bwMode="auto">
          <a:xfrm>
            <a:off x="2705100" y="3556000"/>
            <a:ext cx="3746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sz="2000" b="1"/>
              <a:t>.7</a:t>
            </a:r>
            <a:endParaRPr lang="en-US" sz="1200"/>
          </a:p>
        </p:txBody>
      </p:sp>
      <p:sp>
        <p:nvSpPr>
          <p:cNvPr id="446495" name="Text Box 31"/>
          <p:cNvSpPr txBox="1">
            <a:spLocks noChangeArrowheads="1"/>
          </p:cNvSpPr>
          <p:nvPr/>
        </p:nvSpPr>
        <p:spPr bwMode="auto">
          <a:xfrm>
            <a:off x="2720975" y="2620963"/>
            <a:ext cx="3746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sz="2000" b="1"/>
              <a:t>.2</a:t>
            </a:r>
            <a:endParaRPr lang="en-US" sz="1200"/>
          </a:p>
        </p:txBody>
      </p:sp>
      <p:sp>
        <p:nvSpPr>
          <p:cNvPr id="446496" name="Text Box 32"/>
          <p:cNvSpPr txBox="1">
            <a:spLocks noChangeArrowheads="1"/>
          </p:cNvSpPr>
          <p:nvPr/>
        </p:nvSpPr>
        <p:spPr bwMode="auto">
          <a:xfrm>
            <a:off x="5288625" y="4919498"/>
            <a:ext cx="1304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b="1" dirty="0"/>
              <a:t>Weights</a:t>
            </a:r>
            <a:endParaRPr lang="en-US" dirty="0"/>
          </a:p>
        </p:txBody>
      </p:sp>
      <p:sp>
        <p:nvSpPr>
          <p:cNvPr id="446497" name="Text Box 33"/>
          <p:cNvSpPr txBox="1">
            <a:spLocks noChangeArrowheads="1"/>
          </p:cNvSpPr>
          <p:nvPr/>
        </p:nvSpPr>
        <p:spPr bwMode="auto">
          <a:xfrm>
            <a:off x="3629759" y="4933950"/>
            <a:ext cx="164782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US" b="1" dirty="0" err="1">
                <a:solidFill>
                  <a:schemeClr val="accent2"/>
                </a:solidFill>
              </a:rPr>
              <a:t>HiddenLayer</a:t>
            </a:r>
            <a:endParaRPr lang="en-US" dirty="0"/>
          </a:p>
        </p:txBody>
      </p:sp>
      <p:sp>
        <p:nvSpPr>
          <p:cNvPr id="446498" name="Text Box 34"/>
          <p:cNvSpPr txBox="1">
            <a:spLocks noChangeArrowheads="1"/>
          </p:cNvSpPr>
          <p:nvPr/>
        </p:nvSpPr>
        <p:spPr bwMode="auto">
          <a:xfrm>
            <a:off x="7378700" y="3532188"/>
            <a:ext cx="161448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800" b="1"/>
              <a:t>“Probability of beingAlive”</a:t>
            </a:r>
            <a:endParaRPr lang="en-US" b="1" i="1"/>
          </a:p>
        </p:txBody>
      </p:sp>
      <p:sp>
        <p:nvSpPr>
          <p:cNvPr id="446499" name="Text Box 35"/>
          <p:cNvSpPr txBox="1">
            <a:spLocks noChangeArrowheads="1"/>
          </p:cNvSpPr>
          <p:nvPr/>
        </p:nvSpPr>
        <p:spPr bwMode="auto">
          <a:xfrm>
            <a:off x="7845425" y="2703513"/>
            <a:ext cx="990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b="1"/>
              <a:t>0.6</a:t>
            </a:r>
            <a:endParaRPr lang="en-US" b="1" i="1"/>
          </a:p>
        </p:txBody>
      </p:sp>
      <p:grpSp>
        <p:nvGrpSpPr>
          <p:cNvPr id="446500" name="Group 36"/>
          <p:cNvGrpSpPr>
            <a:grpSpLocks/>
          </p:cNvGrpSpPr>
          <p:nvPr/>
        </p:nvGrpSpPr>
        <p:grpSpPr bwMode="auto">
          <a:xfrm>
            <a:off x="5794375" y="2625725"/>
            <a:ext cx="1987550" cy="1401763"/>
            <a:chOff x="3340" y="1013"/>
            <a:chExt cx="1252" cy="883"/>
          </a:xfrm>
        </p:grpSpPr>
        <p:sp>
          <p:nvSpPr>
            <p:cNvPr id="446501" name="AutoShape 37"/>
            <p:cNvSpPr>
              <a:spLocks noChangeArrowheads="1"/>
            </p:cNvSpPr>
            <p:nvPr/>
          </p:nvSpPr>
          <p:spPr bwMode="auto">
            <a:xfrm>
              <a:off x="3510" y="1013"/>
              <a:ext cx="819" cy="883"/>
            </a:xfrm>
            <a:prstGeom prst="flowChartConnector">
              <a:avLst/>
            </a:prstGeom>
            <a:solidFill>
              <a:srgbClr val="CC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grpSp>
          <p:nvGrpSpPr>
            <p:cNvPr id="446502" name="Group 38"/>
            <p:cNvGrpSpPr>
              <a:grpSpLocks/>
            </p:cNvGrpSpPr>
            <p:nvPr/>
          </p:nvGrpSpPr>
          <p:grpSpPr bwMode="auto">
            <a:xfrm>
              <a:off x="3785" y="1189"/>
              <a:ext cx="404" cy="331"/>
              <a:chOff x="4520" y="1893"/>
              <a:chExt cx="404" cy="331"/>
            </a:xfrm>
          </p:grpSpPr>
          <p:sp>
            <p:nvSpPr>
              <p:cNvPr id="446503" name="Freeform 39"/>
              <p:cNvSpPr>
                <a:spLocks/>
              </p:cNvSpPr>
              <p:nvPr/>
            </p:nvSpPr>
            <p:spPr bwMode="auto">
              <a:xfrm>
                <a:off x="4553" y="1944"/>
                <a:ext cx="331" cy="268"/>
              </a:xfrm>
              <a:custGeom>
                <a:avLst/>
                <a:gdLst>
                  <a:gd name="T0" fmla="*/ 0 w 1024"/>
                  <a:gd name="T1" fmla="*/ 620 h 620"/>
                  <a:gd name="T2" fmla="*/ 455 w 1024"/>
                  <a:gd name="T3" fmla="*/ 496 h 620"/>
                  <a:gd name="T4" fmla="*/ 579 w 1024"/>
                  <a:gd name="T5" fmla="*/ 83 h 620"/>
                  <a:gd name="T6" fmla="*/ 1024 w 1024"/>
                  <a:gd name="T7" fmla="*/ 0 h 620"/>
                </a:gdLst>
                <a:ahLst/>
                <a:cxnLst>
                  <a:cxn ang="0">
                    <a:pos x="T0" y="T1"/>
                  </a:cxn>
                  <a:cxn ang="0">
                    <a:pos x="T2" y="T3"/>
                  </a:cxn>
                  <a:cxn ang="0">
                    <a:pos x="T4" y="T5"/>
                  </a:cxn>
                  <a:cxn ang="0">
                    <a:pos x="T6" y="T7"/>
                  </a:cxn>
                </a:cxnLst>
                <a:rect l="0" t="0" r="r" b="b"/>
                <a:pathLst>
                  <a:path w="1024" h="620">
                    <a:moveTo>
                      <a:pt x="0" y="620"/>
                    </a:moveTo>
                    <a:cubicBezTo>
                      <a:pt x="179" y="602"/>
                      <a:pt x="359" y="585"/>
                      <a:pt x="455" y="496"/>
                    </a:cubicBezTo>
                    <a:cubicBezTo>
                      <a:pt x="551" y="407"/>
                      <a:pt x="484" y="166"/>
                      <a:pt x="579" y="83"/>
                    </a:cubicBezTo>
                    <a:cubicBezTo>
                      <a:pt x="674" y="0"/>
                      <a:pt x="849" y="0"/>
                      <a:pt x="1024" y="0"/>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46504" name="Freeform 40"/>
              <p:cNvSpPr>
                <a:spLocks/>
              </p:cNvSpPr>
              <p:nvPr/>
            </p:nvSpPr>
            <p:spPr bwMode="auto">
              <a:xfrm>
                <a:off x="4520" y="1893"/>
                <a:ext cx="404" cy="331"/>
              </a:xfrm>
              <a:custGeom>
                <a:avLst/>
                <a:gdLst>
                  <a:gd name="T0" fmla="*/ 11 w 404"/>
                  <a:gd name="T1" fmla="*/ 0 h 331"/>
                  <a:gd name="T2" fmla="*/ 0 w 404"/>
                  <a:gd name="T3" fmla="*/ 331 h 331"/>
                  <a:gd name="T4" fmla="*/ 404 w 404"/>
                  <a:gd name="T5" fmla="*/ 331 h 331"/>
                </a:gdLst>
                <a:ahLst/>
                <a:cxnLst>
                  <a:cxn ang="0">
                    <a:pos x="T0" y="T1"/>
                  </a:cxn>
                  <a:cxn ang="0">
                    <a:pos x="T2" y="T3"/>
                  </a:cxn>
                  <a:cxn ang="0">
                    <a:pos x="T4" y="T5"/>
                  </a:cxn>
                </a:cxnLst>
                <a:rect l="0" t="0" r="r" b="b"/>
                <a:pathLst>
                  <a:path w="404" h="331">
                    <a:moveTo>
                      <a:pt x="11" y="0"/>
                    </a:moveTo>
                    <a:lnTo>
                      <a:pt x="0" y="331"/>
                    </a:lnTo>
                    <a:lnTo>
                      <a:pt x="404" y="331"/>
                    </a:ln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grpSp>
        <p:sp>
          <p:nvSpPr>
            <p:cNvPr id="446505" name="Text Box 41"/>
            <p:cNvSpPr txBox="1">
              <a:spLocks noChangeArrowheads="1"/>
            </p:cNvSpPr>
            <p:nvPr/>
          </p:nvSpPr>
          <p:spPr bwMode="auto">
            <a:xfrm>
              <a:off x="3340" y="1264"/>
              <a:ext cx="274" cy="371"/>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sz="3200" b="1">
                  <a:latin typeface="Symbol" pitchFamily="18" charset="2"/>
                </a:rPr>
                <a:t>S</a:t>
              </a:r>
              <a:endParaRPr lang="en-US" sz="1200"/>
            </a:p>
          </p:txBody>
        </p:sp>
        <p:sp>
          <p:nvSpPr>
            <p:cNvPr id="446506" name="Freeform 42"/>
            <p:cNvSpPr>
              <a:spLocks/>
            </p:cNvSpPr>
            <p:nvPr/>
          </p:nvSpPr>
          <p:spPr bwMode="auto">
            <a:xfrm>
              <a:off x="3600" y="1478"/>
              <a:ext cx="440" cy="287"/>
            </a:xfrm>
            <a:custGeom>
              <a:avLst/>
              <a:gdLst>
                <a:gd name="T0" fmla="*/ 0 w 440"/>
                <a:gd name="T1" fmla="*/ 0 h 235"/>
                <a:gd name="T2" fmla="*/ 93 w 440"/>
                <a:gd name="T3" fmla="*/ 176 h 235"/>
                <a:gd name="T4" fmla="*/ 383 w 440"/>
                <a:gd name="T5" fmla="*/ 218 h 235"/>
                <a:gd name="T6" fmla="*/ 434 w 440"/>
                <a:gd name="T7" fmla="*/ 73 h 235"/>
              </a:gdLst>
              <a:ahLst/>
              <a:cxnLst>
                <a:cxn ang="0">
                  <a:pos x="T0" y="T1"/>
                </a:cxn>
                <a:cxn ang="0">
                  <a:pos x="T2" y="T3"/>
                </a:cxn>
                <a:cxn ang="0">
                  <a:pos x="T4" y="T5"/>
                </a:cxn>
                <a:cxn ang="0">
                  <a:pos x="T6" y="T7"/>
                </a:cxn>
              </a:cxnLst>
              <a:rect l="0" t="0" r="r" b="b"/>
              <a:pathLst>
                <a:path w="440" h="235">
                  <a:moveTo>
                    <a:pt x="0" y="0"/>
                  </a:moveTo>
                  <a:cubicBezTo>
                    <a:pt x="14" y="70"/>
                    <a:pt x="29" y="140"/>
                    <a:pt x="93" y="176"/>
                  </a:cubicBezTo>
                  <a:cubicBezTo>
                    <a:pt x="157" y="212"/>
                    <a:pt x="326" y="235"/>
                    <a:pt x="383" y="218"/>
                  </a:cubicBezTo>
                  <a:cubicBezTo>
                    <a:pt x="440" y="201"/>
                    <a:pt x="437" y="137"/>
                    <a:pt x="434" y="73"/>
                  </a:cubicBezTo>
                </a:path>
              </a:pathLst>
            </a:custGeom>
            <a:noFill/>
            <a:ln w="9525">
              <a:solidFill>
                <a:srgbClr val="FFFF00"/>
              </a:solidFill>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46507" name="Freeform 43"/>
            <p:cNvSpPr>
              <a:spLocks/>
            </p:cNvSpPr>
            <p:nvPr/>
          </p:nvSpPr>
          <p:spPr bwMode="auto">
            <a:xfrm>
              <a:off x="4013" y="1155"/>
              <a:ext cx="579" cy="179"/>
            </a:xfrm>
            <a:custGeom>
              <a:avLst/>
              <a:gdLst>
                <a:gd name="T0" fmla="*/ 0 w 579"/>
                <a:gd name="T1" fmla="*/ 179 h 179"/>
                <a:gd name="T2" fmla="*/ 362 w 579"/>
                <a:gd name="T3" fmla="*/ 24 h 179"/>
                <a:gd name="T4" fmla="*/ 579 w 579"/>
                <a:gd name="T5" fmla="*/ 34 h 179"/>
              </a:gdLst>
              <a:ahLst/>
              <a:cxnLst>
                <a:cxn ang="0">
                  <a:pos x="T0" y="T1"/>
                </a:cxn>
                <a:cxn ang="0">
                  <a:pos x="T2" y="T3"/>
                </a:cxn>
                <a:cxn ang="0">
                  <a:pos x="T4" y="T5"/>
                </a:cxn>
              </a:cxnLst>
              <a:rect l="0" t="0" r="r" b="b"/>
              <a:pathLst>
                <a:path w="579" h="179">
                  <a:moveTo>
                    <a:pt x="0" y="179"/>
                  </a:moveTo>
                  <a:cubicBezTo>
                    <a:pt x="133" y="113"/>
                    <a:pt x="266" y="48"/>
                    <a:pt x="362" y="24"/>
                  </a:cubicBezTo>
                  <a:cubicBezTo>
                    <a:pt x="458" y="0"/>
                    <a:pt x="518" y="17"/>
                    <a:pt x="579" y="34"/>
                  </a:cubicBezTo>
                </a:path>
              </a:pathLst>
            </a:custGeom>
            <a:noFill/>
            <a:ln w="12700" cmpd="sng">
              <a:solidFill>
                <a:schemeClr val="accent2"/>
              </a:solidFill>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grpSp>
      <p:grpSp>
        <p:nvGrpSpPr>
          <p:cNvPr id="446508" name="Group 44"/>
          <p:cNvGrpSpPr>
            <a:grpSpLocks/>
          </p:cNvGrpSpPr>
          <p:nvPr/>
        </p:nvGrpSpPr>
        <p:grpSpPr bwMode="auto">
          <a:xfrm>
            <a:off x="3746500" y="2416175"/>
            <a:ext cx="1036638" cy="712788"/>
            <a:chOff x="2360" y="1522"/>
            <a:chExt cx="653" cy="449"/>
          </a:xfrm>
        </p:grpSpPr>
        <p:sp>
          <p:nvSpPr>
            <p:cNvPr id="446509" name="AutoShape 45"/>
            <p:cNvSpPr>
              <a:spLocks noChangeArrowheads="1"/>
            </p:cNvSpPr>
            <p:nvPr/>
          </p:nvSpPr>
          <p:spPr bwMode="auto">
            <a:xfrm>
              <a:off x="2496" y="1680"/>
              <a:ext cx="288" cy="192"/>
            </a:xfrm>
            <a:prstGeom prst="flowChartConnector">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46510" name="AutoShape 46"/>
            <p:cNvSpPr>
              <a:spLocks noChangeArrowheads="1"/>
            </p:cNvSpPr>
            <p:nvPr/>
          </p:nvSpPr>
          <p:spPr bwMode="auto">
            <a:xfrm>
              <a:off x="2458" y="1522"/>
              <a:ext cx="420" cy="449"/>
            </a:xfrm>
            <a:prstGeom prst="flowChartConnector">
              <a:avLst/>
            </a:prstGeom>
            <a:solidFill>
              <a:srgbClr val="CC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grpSp>
          <p:nvGrpSpPr>
            <p:cNvPr id="446511" name="Group 47"/>
            <p:cNvGrpSpPr>
              <a:grpSpLocks/>
            </p:cNvGrpSpPr>
            <p:nvPr/>
          </p:nvGrpSpPr>
          <p:grpSpPr bwMode="auto">
            <a:xfrm>
              <a:off x="2599" y="1612"/>
              <a:ext cx="207" cy="168"/>
              <a:chOff x="4520" y="1893"/>
              <a:chExt cx="404" cy="331"/>
            </a:xfrm>
          </p:grpSpPr>
          <p:sp>
            <p:nvSpPr>
              <p:cNvPr id="446512" name="Freeform 48"/>
              <p:cNvSpPr>
                <a:spLocks/>
              </p:cNvSpPr>
              <p:nvPr/>
            </p:nvSpPr>
            <p:spPr bwMode="auto">
              <a:xfrm>
                <a:off x="4553" y="1944"/>
                <a:ext cx="331" cy="268"/>
              </a:xfrm>
              <a:custGeom>
                <a:avLst/>
                <a:gdLst>
                  <a:gd name="T0" fmla="*/ 0 w 1024"/>
                  <a:gd name="T1" fmla="*/ 620 h 620"/>
                  <a:gd name="T2" fmla="*/ 455 w 1024"/>
                  <a:gd name="T3" fmla="*/ 496 h 620"/>
                  <a:gd name="T4" fmla="*/ 579 w 1024"/>
                  <a:gd name="T5" fmla="*/ 83 h 620"/>
                  <a:gd name="T6" fmla="*/ 1024 w 1024"/>
                  <a:gd name="T7" fmla="*/ 0 h 620"/>
                </a:gdLst>
                <a:ahLst/>
                <a:cxnLst>
                  <a:cxn ang="0">
                    <a:pos x="T0" y="T1"/>
                  </a:cxn>
                  <a:cxn ang="0">
                    <a:pos x="T2" y="T3"/>
                  </a:cxn>
                  <a:cxn ang="0">
                    <a:pos x="T4" y="T5"/>
                  </a:cxn>
                  <a:cxn ang="0">
                    <a:pos x="T6" y="T7"/>
                  </a:cxn>
                </a:cxnLst>
                <a:rect l="0" t="0" r="r" b="b"/>
                <a:pathLst>
                  <a:path w="1024" h="620">
                    <a:moveTo>
                      <a:pt x="0" y="620"/>
                    </a:moveTo>
                    <a:cubicBezTo>
                      <a:pt x="179" y="602"/>
                      <a:pt x="359" y="585"/>
                      <a:pt x="455" y="496"/>
                    </a:cubicBezTo>
                    <a:cubicBezTo>
                      <a:pt x="551" y="407"/>
                      <a:pt x="484" y="166"/>
                      <a:pt x="579" y="83"/>
                    </a:cubicBezTo>
                    <a:cubicBezTo>
                      <a:pt x="674" y="0"/>
                      <a:pt x="849" y="0"/>
                      <a:pt x="1024" y="0"/>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46513" name="Freeform 49"/>
              <p:cNvSpPr>
                <a:spLocks/>
              </p:cNvSpPr>
              <p:nvPr/>
            </p:nvSpPr>
            <p:spPr bwMode="auto">
              <a:xfrm>
                <a:off x="4520" y="1893"/>
                <a:ext cx="404" cy="331"/>
              </a:xfrm>
              <a:custGeom>
                <a:avLst/>
                <a:gdLst>
                  <a:gd name="T0" fmla="*/ 11 w 404"/>
                  <a:gd name="T1" fmla="*/ 0 h 331"/>
                  <a:gd name="T2" fmla="*/ 0 w 404"/>
                  <a:gd name="T3" fmla="*/ 331 h 331"/>
                  <a:gd name="T4" fmla="*/ 404 w 404"/>
                  <a:gd name="T5" fmla="*/ 331 h 331"/>
                </a:gdLst>
                <a:ahLst/>
                <a:cxnLst>
                  <a:cxn ang="0">
                    <a:pos x="T0" y="T1"/>
                  </a:cxn>
                  <a:cxn ang="0">
                    <a:pos x="T2" y="T3"/>
                  </a:cxn>
                  <a:cxn ang="0">
                    <a:pos x="T4" y="T5"/>
                  </a:cxn>
                </a:cxnLst>
                <a:rect l="0" t="0" r="r" b="b"/>
                <a:pathLst>
                  <a:path w="404" h="331">
                    <a:moveTo>
                      <a:pt x="11" y="0"/>
                    </a:moveTo>
                    <a:lnTo>
                      <a:pt x="0" y="331"/>
                    </a:lnTo>
                    <a:lnTo>
                      <a:pt x="404" y="331"/>
                    </a:ln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grpSp>
        <p:sp>
          <p:nvSpPr>
            <p:cNvPr id="446514" name="Freeform 50"/>
            <p:cNvSpPr>
              <a:spLocks/>
            </p:cNvSpPr>
            <p:nvPr/>
          </p:nvSpPr>
          <p:spPr bwMode="auto">
            <a:xfrm>
              <a:off x="2504" y="1759"/>
              <a:ext cx="226" cy="146"/>
            </a:xfrm>
            <a:custGeom>
              <a:avLst/>
              <a:gdLst>
                <a:gd name="T0" fmla="*/ 0 w 440"/>
                <a:gd name="T1" fmla="*/ 0 h 235"/>
                <a:gd name="T2" fmla="*/ 93 w 440"/>
                <a:gd name="T3" fmla="*/ 176 h 235"/>
                <a:gd name="T4" fmla="*/ 383 w 440"/>
                <a:gd name="T5" fmla="*/ 218 h 235"/>
                <a:gd name="T6" fmla="*/ 434 w 440"/>
                <a:gd name="T7" fmla="*/ 73 h 235"/>
              </a:gdLst>
              <a:ahLst/>
              <a:cxnLst>
                <a:cxn ang="0">
                  <a:pos x="T0" y="T1"/>
                </a:cxn>
                <a:cxn ang="0">
                  <a:pos x="T2" y="T3"/>
                </a:cxn>
                <a:cxn ang="0">
                  <a:pos x="T4" y="T5"/>
                </a:cxn>
                <a:cxn ang="0">
                  <a:pos x="T6" y="T7"/>
                </a:cxn>
              </a:cxnLst>
              <a:rect l="0" t="0" r="r" b="b"/>
              <a:pathLst>
                <a:path w="440" h="235">
                  <a:moveTo>
                    <a:pt x="0" y="0"/>
                  </a:moveTo>
                  <a:cubicBezTo>
                    <a:pt x="14" y="70"/>
                    <a:pt x="29" y="140"/>
                    <a:pt x="93" y="176"/>
                  </a:cubicBezTo>
                  <a:cubicBezTo>
                    <a:pt x="157" y="212"/>
                    <a:pt x="326" y="235"/>
                    <a:pt x="383" y="218"/>
                  </a:cubicBezTo>
                  <a:cubicBezTo>
                    <a:pt x="440" y="201"/>
                    <a:pt x="437" y="137"/>
                    <a:pt x="434" y="73"/>
                  </a:cubicBezTo>
                </a:path>
              </a:pathLst>
            </a:custGeom>
            <a:noFill/>
            <a:ln w="9525">
              <a:solidFill>
                <a:srgbClr val="FFFF00"/>
              </a:solidFill>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46515" name="Freeform 51"/>
            <p:cNvSpPr>
              <a:spLocks/>
            </p:cNvSpPr>
            <p:nvPr/>
          </p:nvSpPr>
          <p:spPr bwMode="auto">
            <a:xfrm>
              <a:off x="2716" y="1594"/>
              <a:ext cx="297" cy="91"/>
            </a:xfrm>
            <a:custGeom>
              <a:avLst/>
              <a:gdLst>
                <a:gd name="T0" fmla="*/ 0 w 579"/>
                <a:gd name="T1" fmla="*/ 179 h 179"/>
                <a:gd name="T2" fmla="*/ 362 w 579"/>
                <a:gd name="T3" fmla="*/ 24 h 179"/>
                <a:gd name="T4" fmla="*/ 579 w 579"/>
                <a:gd name="T5" fmla="*/ 34 h 179"/>
              </a:gdLst>
              <a:ahLst/>
              <a:cxnLst>
                <a:cxn ang="0">
                  <a:pos x="T0" y="T1"/>
                </a:cxn>
                <a:cxn ang="0">
                  <a:pos x="T2" y="T3"/>
                </a:cxn>
                <a:cxn ang="0">
                  <a:pos x="T4" y="T5"/>
                </a:cxn>
              </a:cxnLst>
              <a:rect l="0" t="0" r="r" b="b"/>
              <a:pathLst>
                <a:path w="579" h="179">
                  <a:moveTo>
                    <a:pt x="0" y="179"/>
                  </a:moveTo>
                  <a:cubicBezTo>
                    <a:pt x="133" y="113"/>
                    <a:pt x="266" y="48"/>
                    <a:pt x="362" y="24"/>
                  </a:cubicBezTo>
                  <a:cubicBezTo>
                    <a:pt x="458" y="0"/>
                    <a:pt x="518" y="17"/>
                    <a:pt x="579" y="34"/>
                  </a:cubicBezTo>
                </a:path>
              </a:pathLst>
            </a:custGeom>
            <a:noFill/>
            <a:ln w="12700" cmpd="sng">
              <a:solidFill>
                <a:schemeClr val="accent2"/>
              </a:solidFill>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46516" name="Text Box 52"/>
            <p:cNvSpPr txBox="1">
              <a:spLocks noChangeArrowheads="1"/>
            </p:cNvSpPr>
            <p:nvPr/>
          </p:nvSpPr>
          <p:spPr bwMode="auto">
            <a:xfrm>
              <a:off x="2360" y="1668"/>
              <a:ext cx="188" cy="198"/>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sz="1400" b="1">
                  <a:latin typeface="Symbol" pitchFamily="18" charset="2"/>
                </a:rPr>
                <a:t>S</a:t>
              </a:r>
              <a:endParaRPr lang="en-US" sz="1400"/>
            </a:p>
          </p:txBody>
        </p:sp>
      </p:grpSp>
      <p:sp>
        <p:nvSpPr>
          <p:cNvPr id="446517" name="Text Box 53"/>
          <p:cNvSpPr txBox="1">
            <a:spLocks noChangeArrowheads="1"/>
          </p:cNvSpPr>
          <p:nvPr/>
        </p:nvSpPr>
        <p:spPr bwMode="auto">
          <a:xfrm>
            <a:off x="4679949" y="2262188"/>
            <a:ext cx="5699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en-US" sz="2000" b="1" dirty="0"/>
              <a:t>.4</a:t>
            </a:r>
            <a:endParaRPr lang="en-US" sz="1200" dirty="0"/>
          </a:p>
        </p:txBody>
      </p:sp>
      <p:sp>
        <p:nvSpPr>
          <p:cNvPr id="446518" name="Text Box 54"/>
          <p:cNvSpPr txBox="1">
            <a:spLocks noChangeArrowheads="1"/>
          </p:cNvSpPr>
          <p:nvPr/>
        </p:nvSpPr>
        <p:spPr bwMode="auto">
          <a:xfrm>
            <a:off x="4711700" y="3214688"/>
            <a:ext cx="3746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sz="2000" b="1"/>
              <a:t>.2</a:t>
            </a:r>
            <a:endParaRPr lang="en-US" sz="1200"/>
          </a:p>
        </p:txBody>
      </p:sp>
      <p:grpSp>
        <p:nvGrpSpPr>
          <p:cNvPr id="446519" name="Group 55"/>
          <p:cNvGrpSpPr>
            <a:grpSpLocks/>
          </p:cNvGrpSpPr>
          <p:nvPr/>
        </p:nvGrpSpPr>
        <p:grpSpPr bwMode="auto">
          <a:xfrm>
            <a:off x="3849688" y="3308350"/>
            <a:ext cx="1036637" cy="712788"/>
            <a:chOff x="2360" y="1522"/>
            <a:chExt cx="653" cy="449"/>
          </a:xfrm>
        </p:grpSpPr>
        <p:sp>
          <p:nvSpPr>
            <p:cNvPr id="446520" name="AutoShape 56"/>
            <p:cNvSpPr>
              <a:spLocks noChangeArrowheads="1"/>
            </p:cNvSpPr>
            <p:nvPr/>
          </p:nvSpPr>
          <p:spPr bwMode="auto">
            <a:xfrm>
              <a:off x="2496" y="1680"/>
              <a:ext cx="288" cy="192"/>
            </a:xfrm>
            <a:prstGeom prst="flowChartConnector">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46521" name="AutoShape 57"/>
            <p:cNvSpPr>
              <a:spLocks noChangeArrowheads="1"/>
            </p:cNvSpPr>
            <p:nvPr/>
          </p:nvSpPr>
          <p:spPr bwMode="auto">
            <a:xfrm>
              <a:off x="2458" y="1522"/>
              <a:ext cx="420" cy="449"/>
            </a:xfrm>
            <a:prstGeom prst="flowChartConnector">
              <a:avLst/>
            </a:prstGeom>
            <a:solidFill>
              <a:srgbClr val="CC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grpSp>
          <p:nvGrpSpPr>
            <p:cNvPr id="446522" name="Group 58"/>
            <p:cNvGrpSpPr>
              <a:grpSpLocks/>
            </p:cNvGrpSpPr>
            <p:nvPr/>
          </p:nvGrpSpPr>
          <p:grpSpPr bwMode="auto">
            <a:xfrm>
              <a:off x="2599" y="1612"/>
              <a:ext cx="207" cy="168"/>
              <a:chOff x="4520" y="1893"/>
              <a:chExt cx="404" cy="331"/>
            </a:xfrm>
          </p:grpSpPr>
          <p:sp>
            <p:nvSpPr>
              <p:cNvPr id="446523" name="Freeform 59"/>
              <p:cNvSpPr>
                <a:spLocks/>
              </p:cNvSpPr>
              <p:nvPr/>
            </p:nvSpPr>
            <p:spPr bwMode="auto">
              <a:xfrm>
                <a:off x="4553" y="1944"/>
                <a:ext cx="331" cy="268"/>
              </a:xfrm>
              <a:custGeom>
                <a:avLst/>
                <a:gdLst>
                  <a:gd name="T0" fmla="*/ 0 w 1024"/>
                  <a:gd name="T1" fmla="*/ 620 h 620"/>
                  <a:gd name="T2" fmla="*/ 455 w 1024"/>
                  <a:gd name="T3" fmla="*/ 496 h 620"/>
                  <a:gd name="T4" fmla="*/ 579 w 1024"/>
                  <a:gd name="T5" fmla="*/ 83 h 620"/>
                  <a:gd name="T6" fmla="*/ 1024 w 1024"/>
                  <a:gd name="T7" fmla="*/ 0 h 620"/>
                </a:gdLst>
                <a:ahLst/>
                <a:cxnLst>
                  <a:cxn ang="0">
                    <a:pos x="T0" y="T1"/>
                  </a:cxn>
                  <a:cxn ang="0">
                    <a:pos x="T2" y="T3"/>
                  </a:cxn>
                  <a:cxn ang="0">
                    <a:pos x="T4" y="T5"/>
                  </a:cxn>
                  <a:cxn ang="0">
                    <a:pos x="T6" y="T7"/>
                  </a:cxn>
                </a:cxnLst>
                <a:rect l="0" t="0" r="r" b="b"/>
                <a:pathLst>
                  <a:path w="1024" h="620">
                    <a:moveTo>
                      <a:pt x="0" y="620"/>
                    </a:moveTo>
                    <a:cubicBezTo>
                      <a:pt x="179" y="602"/>
                      <a:pt x="359" y="585"/>
                      <a:pt x="455" y="496"/>
                    </a:cubicBezTo>
                    <a:cubicBezTo>
                      <a:pt x="551" y="407"/>
                      <a:pt x="484" y="166"/>
                      <a:pt x="579" y="83"/>
                    </a:cubicBezTo>
                    <a:cubicBezTo>
                      <a:pt x="674" y="0"/>
                      <a:pt x="849" y="0"/>
                      <a:pt x="1024" y="0"/>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46524" name="Freeform 60"/>
              <p:cNvSpPr>
                <a:spLocks/>
              </p:cNvSpPr>
              <p:nvPr/>
            </p:nvSpPr>
            <p:spPr bwMode="auto">
              <a:xfrm>
                <a:off x="4520" y="1893"/>
                <a:ext cx="404" cy="331"/>
              </a:xfrm>
              <a:custGeom>
                <a:avLst/>
                <a:gdLst>
                  <a:gd name="T0" fmla="*/ 11 w 404"/>
                  <a:gd name="T1" fmla="*/ 0 h 331"/>
                  <a:gd name="T2" fmla="*/ 0 w 404"/>
                  <a:gd name="T3" fmla="*/ 331 h 331"/>
                  <a:gd name="T4" fmla="*/ 404 w 404"/>
                  <a:gd name="T5" fmla="*/ 331 h 331"/>
                </a:gdLst>
                <a:ahLst/>
                <a:cxnLst>
                  <a:cxn ang="0">
                    <a:pos x="T0" y="T1"/>
                  </a:cxn>
                  <a:cxn ang="0">
                    <a:pos x="T2" y="T3"/>
                  </a:cxn>
                  <a:cxn ang="0">
                    <a:pos x="T4" y="T5"/>
                  </a:cxn>
                </a:cxnLst>
                <a:rect l="0" t="0" r="r" b="b"/>
                <a:pathLst>
                  <a:path w="404" h="331">
                    <a:moveTo>
                      <a:pt x="11" y="0"/>
                    </a:moveTo>
                    <a:lnTo>
                      <a:pt x="0" y="331"/>
                    </a:lnTo>
                    <a:lnTo>
                      <a:pt x="404" y="331"/>
                    </a:ln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grpSp>
        <p:sp>
          <p:nvSpPr>
            <p:cNvPr id="446525" name="Freeform 61"/>
            <p:cNvSpPr>
              <a:spLocks/>
            </p:cNvSpPr>
            <p:nvPr/>
          </p:nvSpPr>
          <p:spPr bwMode="auto">
            <a:xfrm>
              <a:off x="2504" y="1759"/>
              <a:ext cx="226" cy="146"/>
            </a:xfrm>
            <a:custGeom>
              <a:avLst/>
              <a:gdLst>
                <a:gd name="T0" fmla="*/ 0 w 440"/>
                <a:gd name="T1" fmla="*/ 0 h 235"/>
                <a:gd name="T2" fmla="*/ 93 w 440"/>
                <a:gd name="T3" fmla="*/ 176 h 235"/>
                <a:gd name="T4" fmla="*/ 383 w 440"/>
                <a:gd name="T5" fmla="*/ 218 h 235"/>
                <a:gd name="T6" fmla="*/ 434 w 440"/>
                <a:gd name="T7" fmla="*/ 73 h 235"/>
              </a:gdLst>
              <a:ahLst/>
              <a:cxnLst>
                <a:cxn ang="0">
                  <a:pos x="T0" y="T1"/>
                </a:cxn>
                <a:cxn ang="0">
                  <a:pos x="T2" y="T3"/>
                </a:cxn>
                <a:cxn ang="0">
                  <a:pos x="T4" y="T5"/>
                </a:cxn>
                <a:cxn ang="0">
                  <a:pos x="T6" y="T7"/>
                </a:cxn>
              </a:cxnLst>
              <a:rect l="0" t="0" r="r" b="b"/>
              <a:pathLst>
                <a:path w="440" h="235">
                  <a:moveTo>
                    <a:pt x="0" y="0"/>
                  </a:moveTo>
                  <a:cubicBezTo>
                    <a:pt x="14" y="70"/>
                    <a:pt x="29" y="140"/>
                    <a:pt x="93" y="176"/>
                  </a:cubicBezTo>
                  <a:cubicBezTo>
                    <a:pt x="157" y="212"/>
                    <a:pt x="326" y="235"/>
                    <a:pt x="383" y="218"/>
                  </a:cubicBezTo>
                  <a:cubicBezTo>
                    <a:pt x="440" y="201"/>
                    <a:pt x="437" y="137"/>
                    <a:pt x="434" y="73"/>
                  </a:cubicBezTo>
                </a:path>
              </a:pathLst>
            </a:custGeom>
            <a:noFill/>
            <a:ln w="9525">
              <a:solidFill>
                <a:srgbClr val="FFFF00"/>
              </a:solidFill>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46526" name="Freeform 62"/>
            <p:cNvSpPr>
              <a:spLocks/>
            </p:cNvSpPr>
            <p:nvPr/>
          </p:nvSpPr>
          <p:spPr bwMode="auto">
            <a:xfrm>
              <a:off x="2716" y="1594"/>
              <a:ext cx="297" cy="91"/>
            </a:xfrm>
            <a:custGeom>
              <a:avLst/>
              <a:gdLst>
                <a:gd name="T0" fmla="*/ 0 w 579"/>
                <a:gd name="T1" fmla="*/ 179 h 179"/>
                <a:gd name="T2" fmla="*/ 362 w 579"/>
                <a:gd name="T3" fmla="*/ 24 h 179"/>
                <a:gd name="T4" fmla="*/ 579 w 579"/>
                <a:gd name="T5" fmla="*/ 34 h 179"/>
              </a:gdLst>
              <a:ahLst/>
              <a:cxnLst>
                <a:cxn ang="0">
                  <a:pos x="T0" y="T1"/>
                </a:cxn>
                <a:cxn ang="0">
                  <a:pos x="T2" y="T3"/>
                </a:cxn>
                <a:cxn ang="0">
                  <a:pos x="T4" y="T5"/>
                </a:cxn>
              </a:cxnLst>
              <a:rect l="0" t="0" r="r" b="b"/>
              <a:pathLst>
                <a:path w="579" h="179">
                  <a:moveTo>
                    <a:pt x="0" y="179"/>
                  </a:moveTo>
                  <a:cubicBezTo>
                    <a:pt x="133" y="113"/>
                    <a:pt x="266" y="48"/>
                    <a:pt x="362" y="24"/>
                  </a:cubicBezTo>
                  <a:cubicBezTo>
                    <a:pt x="458" y="0"/>
                    <a:pt x="518" y="17"/>
                    <a:pt x="579" y="34"/>
                  </a:cubicBezTo>
                </a:path>
              </a:pathLst>
            </a:custGeom>
            <a:noFill/>
            <a:ln w="12700" cmpd="sng">
              <a:solidFill>
                <a:schemeClr val="accent2"/>
              </a:solidFill>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46527" name="Text Box 63"/>
            <p:cNvSpPr txBox="1">
              <a:spLocks noChangeArrowheads="1"/>
            </p:cNvSpPr>
            <p:nvPr/>
          </p:nvSpPr>
          <p:spPr bwMode="auto">
            <a:xfrm>
              <a:off x="2360" y="1668"/>
              <a:ext cx="188" cy="198"/>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sz="1400" b="1">
                  <a:latin typeface="Symbol" pitchFamily="18" charset="2"/>
                </a:rPr>
                <a:t>S</a:t>
              </a:r>
              <a:endParaRPr lang="en-US" sz="1400"/>
            </a:p>
          </p:txBody>
        </p:sp>
      </p:grpSp>
      <p:pic>
        <p:nvPicPr>
          <p:cNvPr id="66" name="Picture 2" descr="S(t) = \frac{1}{1 + e^{-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3559" y="1980015"/>
            <a:ext cx="1228725" cy="4095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501845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Ensemble Learning</a:t>
            </a:r>
            <a:endParaRPr lang="he-IL" dirty="0"/>
          </a:p>
        </p:txBody>
      </p:sp>
      <p:sp>
        <p:nvSpPr>
          <p:cNvPr id="3" name="Content Placeholder 2"/>
          <p:cNvSpPr>
            <a:spLocks noGrp="1"/>
          </p:cNvSpPr>
          <p:nvPr>
            <p:ph idx="1"/>
          </p:nvPr>
        </p:nvSpPr>
        <p:spPr>
          <a:xfrm>
            <a:off x="457200" y="1600201"/>
            <a:ext cx="8229600" cy="3412976"/>
          </a:xfrm>
        </p:spPr>
        <p:txBody>
          <a:bodyPr>
            <a:normAutofit/>
          </a:bodyPr>
          <a:lstStyle/>
          <a:p>
            <a:pPr algn="l" rtl="0"/>
            <a:r>
              <a:rPr lang="en-US" dirty="0"/>
              <a:t>The idea is to use multiple models to obtain better predictive performance than could be obtained from any of the constituent models.</a:t>
            </a:r>
          </a:p>
          <a:p>
            <a:pPr algn="l" rtl="0"/>
            <a:endParaRPr lang="en-US" dirty="0"/>
          </a:p>
          <a:p>
            <a:pPr algn="l" rtl="0"/>
            <a:r>
              <a:rPr lang="en-US" dirty="0"/>
              <a:t>Boosting involves incrementally building an ensemble by training each new model instance to emphasize the training instances that previous models </a:t>
            </a:r>
            <a:r>
              <a:rPr lang="en-US" dirty="0" smtClean="0"/>
              <a:t>misclassified</a:t>
            </a:r>
            <a:r>
              <a:rPr lang="en-US" dirty="0"/>
              <a:t>.</a:t>
            </a:r>
            <a:endParaRPr lang="he-IL"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76056" y="4725144"/>
            <a:ext cx="3960440" cy="19127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5736466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normAutofit/>
          </a:bodyPr>
          <a:lstStyle/>
          <a:p>
            <a:r>
              <a:rPr lang="en-US" altLang="ja-JP" sz="4000" dirty="0" smtClean="0">
                <a:ea typeface="MS PGothic" pitchFamily="34" charset="-128"/>
              </a:rPr>
              <a:t>Example of Ensemble of Weak Classifiers</a:t>
            </a:r>
            <a:endParaRPr lang="en-US" altLang="zh-CN" sz="4000" dirty="0">
              <a:ea typeface="MS PGothic" pitchFamily="34" charset="-128"/>
            </a:endParaRPr>
          </a:p>
        </p:txBody>
      </p:sp>
      <p:grpSp>
        <p:nvGrpSpPr>
          <p:cNvPr id="40963" name="Group 3"/>
          <p:cNvGrpSpPr>
            <a:grpSpLocks/>
          </p:cNvGrpSpPr>
          <p:nvPr/>
        </p:nvGrpSpPr>
        <p:grpSpPr bwMode="auto">
          <a:xfrm>
            <a:off x="609600" y="1981200"/>
            <a:ext cx="2879725" cy="2879725"/>
            <a:chOff x="384" y="1248"/>
            <a:chExt cx="1814" cy="1814"/>
          </a:xfrm>
        </p:grpSpPr>
        <p:sp>
          <p:nvSpPr>
            <p:cNvPr id="40964" name="Rectangle 4"/>
            <p:cNvSpPr>
              <a:spLocks noChangeArrowheads="1"/>
            </p:cNvSpPr>
            <p:nvPr/>
          </p:nvSpPr>
          <p:spPr bwMode="auto">
            <a:xfrm>
              <a:off x="384" y="1248"/>
              <a:ext cx="1814" cy="1814"/>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0965" name="Oval 5"/>
            <p:cNvSpPr>
              <a:spLocks noChangeArrowheads="1"/>
            </p:cNvSpPr>
            <p:nvPr/>
          </p:nvSpPr>
          <p:spPr bwMode="auto">
            <a:xfrm>
              <a:off x="1488" y="1392"/>
              <a:ext cx="91" cy="91"/>
            </a:xfrm>
            <a:prstGeom prst="ellipse">
              <a:avLst/>
            </a:prstGeom>
            <a:solidFill>
              <a:schemeClr va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0966" name="Oval 6"/>
            <p:cNvSpPr>
              <a:spLocks noChangeArrowheads="1"/>
            </p:cNvSpPr>
            <p:nvPr/>
          </p:nvSpPr>
          <p:spPr bwMode="auto">
            <a:xfrm>
              <a:off x="1104" y="2064"/>
              <a:ext cx="91" cy="91"/>
            </a:xfrm>
            <a:prstGeom prst="ellipse">
              <a:avLst/>
            </a:prstGeom>
            <a:solidFill>
              <a:schemeClr va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0967" name="Oval 7"/>
            <p:cNvSpPr>
              <a:spLocks noChangeArrowheads="1"/>
            </p:cNvSpPr>
            <p:nvPr/>
          </p:nvSpPr>
          <p:spPr bwMode="auto">
            <a:xfrm>
              <a:off x="1632" y="1920"/>
              <a:ext cx="91" cy="91"/>
            </a:xfrm>
            <a:prstGeom prst="ellipse">
              <a:avLst/>
            </a:prstGeom>
            <a:solidFill>
              <a:schemeClr va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0968" name="Oval 8"/>
            <p:cNvSpPr>
              <a:spLocks noChangeArrowheads="1"/>
            </p:cNvSpPr>
            <p:nvPr/>
          </p:nvSpPr>
          <p:spPr bwMode="auto">
            <a:xfrm>
              <a:off x="1248" y="1685"/>
              <a:ext cx="91" cy="91"/>
            </a:xfrm>
            <a:prstGeom prst="ellipse">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0969" name="Oval 9"/>
            <p:cNvSpPr>
              <a:spLocks noChangeArrowheads="1"/>
            </p:cNvSpPr>
            <p:nvPr/>
          </p:nvSpPr>
          <p:spPr bwMode="auto">
            <a:xfrm>
              <a:off x="1296" y="2448"/>
              <a:ext cx="91" cy="91"/>
            </a:xfrm>
            <a:prstGeom prst="ellipse">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0970" name="Oval 10"/>
            <p:cNvSpPr>
              <a:spLocks noChangeArrowheads="1"/>
            </p:cNvSpPr>
            <p:nvPr/>
          </p:nvSpPr>
          <p:spPr bwMode="auto">
            <a:xfrm>
              <a:off x="768" y="1824"/>
              <a:ext cx="91" cy="91"/>
            </a:xfrm>
            <a:prstGeom prst="ellipse">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grpSp>
      <p:grpSp>
        <p:nvGrpSpPr>
          <p:cNvPr id="40971" name="Group 11"/>
          <p:cNvGrpSpPr>
            <a:grpSpLocks/>
          </p:cNvGrpSpPr>
          <p:nvPr/>
        </p:nvGrpSpPr>
        <p:grpSpPr bwMode="auto">
          <a:xfrm>
            <a:off x="5270500" y="2019300"/>
            <a:ext cx="2879725" cy="2879725"/>
            <a:chOff x="384" y="1248"/>
            <a:chExt cx="1814" cy="1814"/>
          </a:xfrm>
        </p:grpSpPr>
        <p:sp>
          <p:nvSpPr>
            <p:cNvPr id="40972" name="Rectangle 12"/>
            <p:cNvSpPr>
              <a:spLocks noChangeArrowheads="1"/>
            </p:cNvSpPr>
            <p:nvPr/>
          </p:nvSpPr>
          <p:spPr bwMode="auto">
            <a:xfrm>
              <a:off x="384" y="1248"/>
              <a:ext cx="1814" cy="1814"/>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0973" name="Oval 13"/>
            <p:cNvSpPr>
              <a:spLocks noChangeArrowheads="1"/>
            </p:cNvSpPr>
            <p:nvPr/>
          </p:nvSpPr>
          <p:spPr bwMode="auto">
            <a:xfrm>
              <a:off x="1488" y="1392"/>
              <a:ext cx="91" cy="91"/>
            </a:xfrm>
            <a:prstGeom prst="ellipse">
              <a:avLst/>
            </a:prstGeom>
            <a:solidFill>
              <a:schemeClr va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0974" name="Oval 14"/>
            <p:cNvSpPr>
              <a:spLocks noChangeArrowheads="1"/>
            </p:cNvSpPr>
            <p:nvPr/>
          </p:nvSpPr>
          <p:spPr bwMode="auto">
            <a:xfrm>
              <a:off x="1104" y="2064"/>
              <a:ext cx="91" cy="91"/>
            </a:xfrm>
            <a:prstGeom prst="ellipse">
              <a:avLst/>
            </a:prstGeom>
            <a:solidFill>
              <a:schemeClr va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0975" name="Oval 15"/>
            <p:cNvSpPr>
              <a:spLocks noChangeArrowheads="1"/>
            </p:cNvSpPr>
            <p:nvPr/>
          </p:nvSpPr>
          <p:spPr bwMode="auto">
            <a:xfrm>
              <a:off x="1632" y="1920"/>
              <a:ext cx="91" cy="91"/>
            </a:xfrm>
            <a:prstGeom prst="ellipse">
              <a:avLst/>
            </a:prstGeom>
            <a:solidFill>
              <a:schemeClr va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0976" name="Oval 16"/>
            <p:cNvSpPr>
              <a:spLocks noChangeArrowheads="1"/>
            </p:cNvSpPr>
            <p:nvPr/>
          </p:nvSpPr>
          <p:spPr bwMode="auto">
            <a:xfrm>
              <a:off x="1248" y="1685"/>
              <a:ext cx="91" cy="91"/>
            </a:xfrm>
            <a:prstGeom prst="ellipse">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0977" name="Oval 17"/>
            <p:cNvSpPr>
              <a:spLocks noChangeArrowheads="1"/>
            </p:cNvSpPr>
            <p:nvPr/>
          </p:nvSpPr>
          <p:spPr bwMode="auto">
            <a:xfrm>
              <a:off x="1296" y="2448"/>
              <a:ext cx="91" cy="91"/>
            </a:xfrm>
            <a:prstGeom prst="ellipse">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0978" name="Oval 18"/>
            <p:cNvSpPr>
              <a:spLocks noChangeArrowheads="1"/>
            </p:cNvSpPr>
            <p:nvPr/>
          </p:nvSpPr>
          <p:spPr bwMode="auto">
            <a:xfrm>
              <a:off x="768" y="1824"/>
              <a:ext cx="91" cy="91"/>
            </a:xfrm>
            <a:prstGeom prst="ellipse">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grpSp>
      <p:sp>
        <p:nvSpPr>
          <p:cNvPr id="40979" name="Text Box 19"/>
          <p:cNvSpPr txBox="1">
            <a:spLocks noChangeArrowheads="1"/>
          </p:cNvSpPr>
          <p:nvPr/>
        </p:nvSpPr>
        <p:spPr bwMode="auto">
          <a:xfrm>
            <a:off x="1066800" y="5105400"/>
            <a:ext cx="1905000" cy="366713"/>
          </a:xfrm>
          <a:prstGeom prst="rect">
            <a:avLst/>
          </a:prstGeom>
          <a:noFill/>
          <a:ln>
            <a:noFill/>
          </a:ln>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rtl="0" eaLnBrk="0" hangingPunct="0">
              <a:spcBef>
                <a:spcPct val="50000"/>
              </a:spcBef>
            </a:pPr>
            <a:r>
              <a:rPr lang="en-US" altLang="zh-CN">
                <a:latin typeface="Comic Sans MS" pitchFamily="66" charset="0"/>
                <a:ea typeface="SimSun" pitchFamily="2" charset="-122"/>
              </a:rPr>
              <a:t>Training</a:t>
            </a:r>
          </a:p>
        </p:txBody>
      </p:sp>
      <p:sp>
        <p:nvSpPr>
          <p:cNvPr id="40980" name="Text Box 20"/>
          <p:cNvSpPr txBox="1">
            <a:spLocks noChangeArrowheads="1"/>
          </p:cNvSpPr>
          <p:nvPr/>
        </p:nvSpPr>
        <p:spPr bwMode="auto">
          <a:xfrm>
            <a:off x="5613400" y="5105400"/>
            <a:ext cx="2286000" cy="366713"/>
          </a:xfrm>
          <a:prstGeom prst="rect">
            <a:avLst/>
          </a:prstGeom>
          <a:noFill/>
          <a:ln>
            <a:noFill/>
          </a:ln>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rtl="0" eaLnBrk="0" hangingPunct="0">
              <a:spcBef>
                <a:spcPct val="50000"/>
              </a:spcBef>
            </a:pPr>
            <a:r>
              <a:rPr lang="en-US" altLang="zh-CN">
                <a:latin typeface="Comic Sans MS" pitchFamily="66" charset="0"/>
                <a:ea typeface="SimSun" pitchFamily="2" charset="-122"/>
              </a:rPr>
              <a:t>Combined classifier</a:t>
            </a:r>
          </a:p>
        </p:txBody>
      </p:sp>
      <p:sp>
        <p:nvSpPr>
          <p:cNvPr id="40981" name="Line 21"/>
          <p:cNvSpPr>
            <a:spLocks noChangeShapeType="1"/>
          </p:cNvSpPr>
          <p:nvPr/>
        </p:nvSpPr>
        <p:spPr bwMode="auto">
          <a:xfrm>
            <a:off x="2286000" y="1993900"/>
            <a:ext cx="0" cy="2819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0982" name="Line 22"/>
          <p:cNvSpPr>
            <a:spLocks noChangeShapeType="1"/>
          </p:cNvSpPr>
          <p:nvPr/>
        </p:nvSpPr>
        <p:spPr bwMode="auto">
          <a:xfrm>
            <a:off x="6946900" y="2057400"/>
            <a:ext cx="0" cy="2819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grpSp>
        <p:nvGrpSpPr>
          <p:cNvPr id="40983" name="Group 23"/>
          <p:cNvGrpSpPr>
            <a:grpSpLocks/>
          </p:cNvGrpSpPr>
          <p:nvPr/>
        </p:nvGrpSpPr>
        <p:grpSpPr bwMode="auto">
          <a:xfrm>
            <a:off x="611560" y="1975787"/>
            <a:ext cx="2879725" cy="2879725"/>
            <a:chOff x="386" y="1248"/>
            <a:chExt cx="1814" cy="1814"/>
          </a:xfrm>
        </p:grpSpPr>
        <p:sp>
          <p:nvSpPr>
            <p:cNvPr id="40984" name="Rectangle 24"/>
            <p:cNvSpPr>
              <a:spLocks noChangeArrowheads="1"/>
            </p:cNvSpPr>
            <p:nvPr/>
          </p:nvSpPr>
          <p:spPr bwMode="auto">
            <a:xfrm>
              <a:off x="386" y="1248"/>
              <a:ext cx="1814" cy="1814"/>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0985" name="Oval 25"/>
            <p:cNvSpPr>
              <a:spLocks noChangeArrowheads="1"/>
            </p:cNvSpPr>
            <p:nvPr/>
          </p:nvSpPr>
          <p:spPr bwMode="auto">
            <a:xfrm>
              <a:off x="1490" y="1392"/>
              <a:ext cx="68" cy="68"/>
            </a:xfrm>
            <a:prstGeom prst="ellipse">
              <a:avLst/>
            </a:prstGeom>
            <a:solidFill>
              <a:schemeClr va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0986" name="Oval 26"/>
            <p:cNvSpPr>
              <a:spLocks noChangeArrowheads="1"/>
            </p:cNvSpPr>
            <p:nvPr/>
          </p:nvSpPr>
          <p:spPr bwMode="auto">
            <a:xfrm>
              <a:off x="1106" y="2064"/>
              <a:ext cx="136" cy="136"/>
            </a:xfrm>
            <a:prstGeom prst="ellipse">
              <a:avLst/>
            </a:prstGeom>
            <a:solidFill>
              <a:schemeClr va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0987" name="Oval 27"/>
            <p:cNvSpPr>
              <a:spLocks noChangeArrowheads="1"/>
            </p:cNvSpPr>
            <p:nvPr/>
          </p:nvSpPr>
          <p:spPr bwMode="auto">
            <a:xfrm>
              <a:off x="1634" y="1920"/>
              <a:ext cx="68" cy="68"/>
            </a:xfrm>
            <a:prstGeom prst="ellipse">
              <a:avLst/>
            </a:prstGeom>
            <a:solidFill>
              <a:schemeClr va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0988" name="Oval 28"/>
            <p:cNvSpPr>
              <a:spLocks noChangeArrowheads="1"/>
            </p:cNvSpPr>
            <p:nvPr/>
          </p:nvSpPr>
          <p:spPr bwMode="auto">
            <a:xfrm>
              <a:off x="1250" y="1685"/>
              <a:ext cx="68" cy="68"/>
            </a:xfrm>
            <a:prstGeom prst="ellipse">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0989" name="Oval 29"/>
            <p:cNvSpPr>
              <a:spLocks noChangeArrowheads="1"/>
            </p:cNvSpPr>
            <p:nvPr/>
          </p:nvSpPr>
          <p:spPr bwMode="auto">
            <a:xfrm>
              <a:off x="1298" y="2448"/>
              <a:ext cx="68" cy="68"/>
            </a:xfrm>
            <a:prstGeom prst="ellipse">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0990" name="Oval 30"/>
            <p:cNvSpPr>
              <a:spLocks noChangeArrowheads="1"/>
            </p:cNvSpPr>
            <p:nvPr/>
          </p:nvSpPr>
          <p:spPr bwMode="auto">
            <a:xfrm>
              <a:off x="770" y="1824"/>
              <a:ext cx="68" cy="68"/>
            </a:xfrm>
            <a:prstGeom prst="ellipse">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grpSp>
      <p:sp>
        <p:nvSpPr>
          <p:cNvPr id="40991" name="Line 31"/>
          <p:cNvSpPr>
            <a:spLocks noChangeShapeType="1"/>
          </p:cNvSpPr>
          <p:nvPr/>
        </p:nvSpPr>
        <p:spPr bwMode="auto">
          <a:xfrm>
            <a:off x="609600" y="3708400"/>
            <a:ext cx="2852738" cy="15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grpSp>
        <p:nvGrpSpPr>
          <p:cNvPr id="40992" name="Group 32"/>
          <p:cNvGrpSpPr>
            <a:grpSpLocks/>
          </p:cNvGrpSpPr>
          <p:nvPr/>
        </p:nvGrpSpPr>
        <p:grpSpPr bwMode="auto">
          <a:xfrm>
            <a:off x="5270500" y="2019904"/>
            <a:ext cx="2879725" cy="2879725"/>
            <a:chOff x="3320" y="1274"/>
            <a:chExt cx="1814" cy="1814"/>
          </a:xfrm>
        </p:grpSpPr>
        <p:grpSp>
          <p:nvGrpSpPr>
            <p:cNvPr id="40993" name="Group 33"/>
            <p:cNvGrpSpPr>
              <a:grpSpLocks/>
            </p:cNvGrpSpPr>
            <p:nvPr/>
          </p:nvGrpSpPr>
          <p:grpSpPr bwMode="auto">
            <a:xfrm>
              <a:off x="3320" y="1274"/>
              <a:ext cx="1814" cy="1814"/>
              <a:chOff x="384" y="1248"/>
              <a:chExt cx="1814" cy="1814"/>
            </a:xfrm>
          </p:grpSpPr>
          <p:sp>
            <p:nvSpPr>
              <p:cNvPr id="40994" name="Rectangle 34"/>
              <p:cNvSpPr>
                <a:spLocks noChangeArrowheads="1"/>
              </p:cNvSpPr>
              <p:nvPr/>
            </p:nvSpPr>
            <p:spPr bwMode="auto">
              <a:xfrm>
                <a:off x="384" y="1248"/>
                <a:ext cx="1814" cy="1814"/>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0995" name="Oval 35"/>
              <p:cNvSpPr>
                <a:spLocks noChangeArrowheads="1"/>
              </p:cNvSpPr>
              <p:nvPr/>
            </p:nvSpPr>
            <p:spPr bwMode="auto">
              <a:xfrm>
                <a:off x="1488" y="1392"/>
                <a:ext cx="91" cy="91"/>
              </a:xfrm>
              <a:prstGeom prst="ellipse">
                <a:avLst/>
              </a:prstGeom>
              <a:solidFill>
                <a:schemeClr va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0996" name="Oval 36"/>
              <p:cNvSpPr>
                <a:spLocks noChangeArrowheads="1"/>
              </p:cNvSpPr>
              <p:nvPr/>
            </p:nvSpPr>
            <p:spPr bwMode="auto">
              <a:xfrm>
                <a:off x="1104" y="2064"/>
                <a:ext cx="91" cy="91"/>
              </a:xfrm>
              <a:prstGeom prst="ellipse">
                <a:avLst/>
              </a:prstGeom>
              <a:solidFill>
                <a:schemeClr va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0997" name="Oval 37"/>
              <p:cNvSpPr>
                <a:spLocks noChangeArrowheads="1"/>
              </p:cNvSpPr>
              <p:nvPr/>
            </p:nvSpPr>
            <p:spPr bwMode="auto">
              <a:xfrm>
                <a:off x="1632" y="1920"/>
                <a:ext cx="91" cy="91"/>
              </a:xfrm>
              <a:prstGeom prst="ellipse">
                <a:avLst/>
              </a:prstGeom>
              <a:solidFill>
                <a:schemeClr va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0998" name="Oval 38"/>
              <p:cNvSpPr>
                <a:spLocks noChangeArrowheads="1"/>
              </p:cNvSpPr>
              <p:nvPr/>
            </p:nvSpPr>
            <p:spPr bwMode="auto">
              <a:xfrm>
                <a:off x="1248" y="1685"/>
                <a:ext cx="91" cy="91"/>
              </a:xfrm>
              <a:prstGeom prst="ellipse">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0999" name="Oval 39"/>
              <p:cNvSpPr>
                <a:spLocks noChangeArrowheads="1"/>
              </p:cNvSpPr>
              <p:nvPr/>
            </p:nvSpPr>
            <p:spPr bwMode="auto">
              <a:xfrm>
                <a:off x="1296" y="2448"/>
                <a:ext cx="91" cy="91"/>
              </a:xfrm>
              <a:prstGeom prst="ellipse">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1000" name="Oval 40"/>
              <p:cNvSpPr>
                <a:spLocks noChangeArrowheads="1"/>
              </p:cNvSpPr>
              <p:nvPr/>
            </p:nvSpPr>
            <p:spPr bwMode="auto">
              <a:xfrm>
                <a:off x="768" y="1824"/>
                <a:ext cx="91" cy="91"/>
              </a:xfrm>
              <a:prstGeom prst="ellipse">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grpSp>
        <p:sp>
          <p:nvSpPr>
            <p:cNvPr id="41001" name="Line 41"/>
            <p:cNvSpPr>
              <a:spLocks noChangeShapeType="1"/>
            </p:cNvSpPr>
            <p:nvPr/>
          </p:nvSpPr>
          <p:spPr bwMode="auto">
            <a:xfrm flipH="1">
              <a:off x="4377" y="2329"/>
              <a:ext cx="0" cy="73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1002" name="Line 42"/>
            <p:cNvSpPr>
              <a:spLocks noChangeShapeType="1"/>
            </p:cNvSpPr>
            <p:nvPr/>
          </p:nvSpPr>
          <p:spPr bwMode="auto">
            <a:xfrm flipH="1">
              <a:off x="3320" y="2328"/>
              <a:ext cx="105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grpSp>
      <p:grpSp>
        <p:nvGrpSpPr>
          <p:cNvPr id="41003" name="Group 43"/>
          <p:cNvGrpSpPr>
            <a:grpSpLocks/>
          </p:cNvGrpSpPr>
          <p:nvPr/>
        </p:nvGrpSpPr>
        <p:grpSpPr bwMode="auto">
          <a:xfrm>
            <a:off x="612155" y="1975192"/>
            <a:ext cx="2879725" cy="2879725"/>
            <a:chOff x="386" y="1248"/>
            <a:chExt cx="1814" cy="1814"/>
          </a:xfrm>
        </p:grpSpPr>
        <p:sp>
          <p:nvSpPr>
            <p:cNvPr id="41004" name="Rectangle 44"/>
            <p:cNvSpPr>
              <a:spLocks noChangeArrowheads="1"/>
            </p:cNvSpPr>
            <p:nvPr/>
          </p:nvSpPr>
          <p:spPr bwMode="auto">
            <a:xfrm>
              <a:off x="386" y="1248"/>
              <a:ext cx="1814" cy="1814"/>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1005" name="Oval 45"/>
            <p:cNvSpPr>
              <a:spLocks noChangeArrowheads="1"/>
            </p:cNvSpPr>
            <p:nvPr/>
          </p:nvSpPr>
          <p:spPr bwMode="auto">
            <a:xfrm>
              <a:off x="1490" y="1392"/>
              <a:ext cx="45" cy="45"/>
            </a:xfrm>
            <a:prstGeom prst="ellipse">
              <a:avLst/>
            </a:prstGeom>
            <a:solidFill>
              <a:schemeClr va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1006" name="Oval 46"/>
            <p:cNvSpPr>
              <a:spLocks noChangeArrowheads="1"/>
            </p:cNvSpPr>
            <p:nvPr/>
          </p:nvSpPr>
          <p:spPr bwMode="auto">
            <a:xfrm>
              <a:off x="1106" y="2064"/>
              <a:ext cx="91" cy="91"/>
            </a:xfrm>
            <a:prstGeom prst="ellipse">
              <a:avLst/>
            </a:prstGeom>
            <a:solidFill>
              <a:schemeClr va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1007" name="Oval 47"/>
            <p:cNvSpPr>
              <a:spLocks noChangeArrowheads="1"/>
            </p:cNvSpPr>
            <p:nvPr/>
          </p:nvSpPr>
          <p:spPr bwMode="auto">
            <a:xfrm>
              <a:off x="1634" y="1920"/>
              <a:ext cx="45" cy="45"/>
            </a:xfrm>
            <a:prstGeom prst="ellipse">
              <a:avLst/>
            </a:prstGeom>
            <a:solidFill>
              <a:schemeClr va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1008" name="Oval 48"/>
            <p:cNvSpPr>
              <a:spLocks noChangeArrowheads="1"/>
            </p:cNvSpPr>
            <p:nvPr/>
          </p:nvSpPr>
          <p:spPr bwMode="auto">
            <a:xfrm>
              <a:off x="1250" y="1685"/>
              <a:ext cx="102" cy="102"/>
            </a:xfrm>
            <a:prstGeom prst="ellipse">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1009" name="Oval 49"/>
            <p:cNvSpPr>
              <a:spLocks noChangeArrowheads="1"/>
            </p:cNvSpPr>
            <p:nvPr/>
          </p:nvSpPr>
          <p:spPr bwMode="auto">
            <a:xfrm>
              <a:off x="1298" y="2448"/>
              <a:ext cx="45" cy="45"/>
            </a:xfrm>
            <a:prstGeom prst="ellipse">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1010" name="Oval 50"/>
            <p:cNvSpPr>
              <a:spLocks noChangeArrowheads="1"/>
            </p:cNvSpPr>
            <p:nvPr/>
          </p:nvSpPr>
          <p:spPr bwMode="auto">
            <a:xfrm>
              <a:off x="770" y="1824"/>
              <a:ext cx="102" cy="102"/>
            </a:xfrm>
            <a:prstGeom prst="ellipse">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grpSp>
      <p:sp>
        <p:nvSpPr>
          <p:cNvPr id="41011" name="Line 51"/>
          <p:cNvSpPr>
            <a:spLocks noChangeShapeType="1"/>
          </p:cNvSpPr>
          <p:nvPr/>
        </p:nvSpPr>
        <p:spPr bwMode="auto">
          <a:xfrm>
            <a:off x="635000" y="3060700"/>
            <a:ext cx="283051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grpSp>
        <p:nvGrpSpPr>
          <p:cNvPr id="41012" name="Group 52"/>
          <p:cNvGrpSpPr>
            <a:grpSpLocks/>
          </p:cNvGrpSpPr>
          <p:nvPr/>
        </p:nvGrpSpPr>
        <p:grpSpPr bwMode="auto">
          <a:xfrm>
            <a:off x="5274623" y="2016136"/>
            <a:ext cx="2879725" cy="2879725"/>
            <a:chOff x="3314" y="1266"/>
            <a:chExt cx="1814" cy="1814"/>
          </a:xfrm>
        </p:grpSpPr>
        <p:grpSp>
          <p:nvGrpSpPr>
            <p:cNvPr id="41013" name="Group 53"/>
            <p:cNvGrpSpPr>
              <a:grpSpLocks/>
            </p:cNvGrpSpPr>
            <p:nvPr/>
          </p:nvGrpSpPr>
          <p:grpSpPr bwMode="auto">
            <a:xfrm>
              <a:off x="3314" y="1266"/>
              <a:ext cx="1814" cy="1814"/>
              <a:chOff x="3320" y="1274"/>
              <a:chExt cx="1814" cy="1814"/>
            </a:xfrm>
          </p:grpSpPr>
          <p:grpSp>
            <p:nvGrpSpPr>
              <p:cNvPr id="41014" name="Group 54"/>
              <p:cNvGrpSpPr>
                <a:grpSpLocks/>
              </p:cNvGrpSpPr>
              <p:nvPr/>
            </p:nvGrpSpPr>
            <p:grpSpPr bwMode="auto">
              <a:xfrm>
                <a:off x="3320" y="1274"/>
                <a:ext cx="1814" cy="1814"/>
                <a:chOff x="384" y="1248"/>
                <a:chExt cx="1814" cy="1814"/>
              </a:xfrm>
            </p:grpSpPr>
            <p:sp>
              <p:nvSpPr>
                <p:cNvPr id="41015" name="Rectangle 55"/>
                <p:cNvSpPr>
                  <a:spLocks noChangeArrowheads="1"/>
                </p:cNvSpPr>
                <p:nvPr/>
              </p:nvSpPr>
              <p:spPr bwMode="auto">
                <a:xfrm>
                  <a:off x="384" y="1248"/>
                  <a:ext cx="1814" cy="1814"/>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1016" name="Oval 56"/>
                <p:cNvSpPr>
                  <a:spLocks noChangeArrowheads="1"/>
                </p:cNvSpPr>
                <p:nvPr/>
              </p:nvSpPr>
              <p:spPr bwMode="auto">
                <a:xfrm>
                  <a:off x="1488" y="1392"/>
                  <a:ext cx="91" cy="91"/>
                </a:xfrm>
                <a:prstGeom prst="ellipse">
                  <a:avLst/>
                </a:prstGeom>
                <a:solidFill>
                  <a:schemeClr va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1017" name="Oval 57"/>
                <p:cNvSpPr>
                  <a:spLocks noChangeArrowheads="1"/>
                </p:cNvSpPr>
                <p:nvPr/>
              </p:nvSpPr>
              <p:spPr bwMode="auto">
                <a:xfrm>
                  <a:off x="1104" y="2064"/>
                  <a:ext cx="91" cy="91"/>
                </a:xfrm>
                <a:prstGeom prst="ellipse">
                  <a:avLst/>
                </a:prstGeom>
                <a:solidFill>
                  <a:schemeClr va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1018" name="Oval 58"/>
                <p:cNvSpPr>
                  <a:spLocks noChangeArrowheads="1"/>
                </p:cNvSpPr>
                <p:nvPr/>
              </p:nvSpPr>
              <p:spPr bwMode="auto">
                <a:xfrm>
                  <a:off x="1632" y="1920"/>
                  <a:ext cx="91" cy="91"/>
                </a:xfrm>
                <a:prstGeom prst="ellipse">
                  <a:avLst/>
                </a:prstGeom>
                <a:solidFill>
                  <a:schemeClr va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1019" name="Oval 59"/>
                <p:cNvSpPr>
                  <a:spLocks noChangeArrowheads="1"/>
                </p:cNvSpPr>
                <p:nvPr/>
              </p:nvSpPr>
              <p:spPr bwMode="auto">
                <a:xfrm>
                  <a:off x="1248" y="1685"/>
                  <a:ext cx="91" cy="91"/>
                </a:xfrm>
                <a:prstGeom prst="ellipse">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1020" name="Oval 60"/>
                <p:cNvSpPr>
                  <a:spLocks noChangeArrowheads="1"/>
                </p:cNvSpPr>
                <p:nvPr/>
              </p:nvSpPr>
              <p:spPr bwMode="auto">
                <a:xfrm>
                  <a:off x="1296" y="2448"/>
                  <a:ext cx="91" cy="91"/>
                </a:xfrm>
                <a:prstGeom prst="ellipse">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1021" name="Oval 61"/>
                <p:cNvSpPr>
                  <a:spLocks noChangeArrowheads="1"/>
                </p:cNvSpPr>
                <p:nvPr/>
              </p:nvSpPr>
              <p:spPr bwMode="auto">
                <a:xfrm>
                  <a:off x="768" y="1824"/>
                  <a:ext cx="91" cy="91"/>
                </a:xfrm>
                <a:prstGeom prst="ellipse">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grpSp>
          <p:sp>
            <p:nvSpPr>
              <p:cNvPr id="41022" name="Line 62"/>
              <p:cNvSpPr>
                <a:spLocks noChangeShapeType="1"/>
              </p:cNvSpPr>
              <p:nvPr/>
            </p:nvSpPr>
            <p:spPr bwMode="auto">
              <a:xfrm flipH="1">
                <a:off x="4377" y="2329"/>
                <a:ext cx="0" cy="73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1023" name="Line 63"/>
              <p:cNvSpPr>
                <a:spLocks noChangeShapeType="1"/>
              </p:cNvSpPr>
              <p:nvPr/>
            </p:nvSpPr>
            <p:spPr bwMode="auto">
              <a:xfrm flipH="1">
                <a:off x="3320" y="2328"/>
                <a:ext cx="105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grpSp>
        <p:sp>
          <p:nvSpPr>
            <p:cNvPr id="41024" name="Line 64"/>
            <p:cNvSpPr>
              <a:spLocks noChangeShapeType="1"/>
            </p:cNvSpPr>
            <p:nvPr/>
          </p:nvSpPr>
          <p:spPr bwMode="auto">
            <a:xfrm>
              <a:off x="3320" y="1944"/>
              <a:ext cx="105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sp>
          <p:nvSpPr>
            <p:cNvPr id="41025" name="Line 65"/>
            <p:cNvSpPr>
              <a:spLocks noChangeShapeType="1"/>
            </p:cNvSpPr>
            <p:nvPr/>
          </p:nvSpPr>
          <p:spPr bwMode="auto">
            <a:xfrm>
              <a:off x="4368" y="1296"/>
              <a:ext cx="0" cy="6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he-IL"/>
            </a:p>
          </p:txBody>
        </p:sp>
      </p:grpSp>
    </p:spTree>
    <p:extLst>
      <p:ext uri="{BB962C8B-B14F-4D97-AF65-F5344CB8AC3E}">
        <p14:creationId xmlns:p14="http://schemas.microsoft.com/office/powerpoint/2010/main" val="119638008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40963"/>
                                        </p:tgtEl>
                                        <p:attrNameLst>
                                          <p:attrName>style.visibility</p:attrName>
                                        </p:attrNameLst>
                                      </p:cBhvr>
                                      <p:to>
                                        <p:strVal val="visible"/>
                                      </p:to>
                                    </p:set>
                                    <p:animEffect transition="in" filter="dissolve">
                                      <p:cBhvr>
                                        <p:cTn id="7" dur="500"/>
                                        <p:tgtEl>
                                          <p:spTgt spid="40963"/>
                                        </p:tgtEl>
                                      </p:cBhvr>
                                    </p:animEffect>
                                  </p:childTnLst>
                                </p:cTn>
                              </p:par>
                            </p:childTnLst>
                          </p:cTn>
                        </p:par>
                        <p:par>
                          <p:cTn id="8" fill="hold" nodeType="afterGroup">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40979"/>
                                        </p:tgtEl>
                                        <p:attrNameLst>
                                          <p:attrName>style.visibility</p:attrName>
                                        </p:attrNameLst>
                                      </p:cBhvr>
                                      <p:to>
                                        <p:strVal val="visible"/>
                                      </p:to>
                                    </p:set>
                                    <p:animEffect transition="in" filter="dissolve">
                                      <p:cBhvr>
                                        <p:cTn id="11" dur="500"/>
                                        <p:tgtEl>
                                          <p:spTgt spid="40979"/>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40981"/>
                                        </p:tgtEl>
                                        <p:attrNameLst>
                                          <p:attrName>style.visibility</p:attrName>
                                        </p:attrNameLst>
                                      </p:cBhvr>
                                      <p:to>
                                        <p:strVal val="visible"/>
                                      </p:to>
                                    </p:set>
                                    <p:animEffect transition="in" filter="dissolve">
                                      <p:cBhvr>
                                        <p:cTn id="16" dur="500"/>
                                        <p:tgtEl>
                                          <p:spTgt spid="40981"/>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9" presetClass="entr" presetSubtype="0" fill="hold" nodeType="clickEffect">
                                  <p:stCondLst>
                                    <p:cond delay="0"/>
                                  </p:stCondLst>
                                  <p:childTnLst>
                                    <p:set>
                                      <p:cBhvr>
                                        <p:cTn id="20" dur="1" fill="hold">
                                          <p:stCondLst>
                                            <p:cond delay="0"/>
                                          </p:stCondLst>
                                        </p:cTn>
                                        <p:tgtEl>
                                          <p:spTgt spid="40971"/>
                                        </p:tgtEl>
                                        <p:attrNameLst>
                                          <p:attrName>style.visibility</p:attrName>
                                        </p:attrNameLst>
                                      </p:cBhvr>
                                      <p:to>
                                        <p:strVal val="visible"/>
                                      </p:to>
                                    </p:set>
                                    <p:animEffect transition="in" filter="dissolve">
                                      <p:cBhvr>
                                        <p:cTn id="21" dur="500"/>
                                        <p:tgtEl>
                                          <p:spTgt spid="40971"/>
                                        </p:tgtEl>
                                      </p:cBhvr>
                                    </p:animEffect>
                                  </p:childTnLst>
                                </p:cTn>
                              </p:par>
                            </p:childTnLst>
                          </p:cTn>
                        </p:par>
                        <p:par>
                          <p:cTn id="22" fill="hold" nodeType="afterGroup">
                            <p:stCondLst>
                              <p:cond delay="500"/>
                            </p:stCondLst>
                            <p:childTnLst>
                              <p:par>
                                <p:cTn id="23" presetID="9" presetClass="entr" presetSubtype="0" fill="hold" grpId="0" nodeType="afterEffect">
                                  <p:stCondLst>
                                    <p:cond delay="0"/>
                                  </p:stCondLst>
                                  <p:childTnLst>
                                    <p:set>
                                      <p:cBhvr>
                                        <p:cTn id="24" dur="1" fill="hold">
                                          <p:stCondLst>
                                            <p:cond delay="0"/>
                                          </p:stCondLst>
                                        </p:cTn>
                                        <p:tgtEl>
                                          <p:spTgt spid="40980"/>
                                        </p:tgtEl>
                                        <p:attrNameLst>
                                          <p:attrName>style.visibility</p:attrName>
                                        </p:attrNameLst>
                                      </p:cBhvr>
                                      <p:to>
                                        <p:strVal val="visible"/>
                                      </p:to>
                                    </p:set>
                                    <p:animEffect transition="in" filter="dissolve">
                                      <p:cBhvr>
                                        <p:cTn id="25" dur="500"/>
                                        <p:tgtEl>
                                          <p:spTgt spid="40980"/>
                                        </p:tgtEl>
                                      </p:cBhvr>
                                    </p:animEffect>
                                  </p:childTnLst>
                                </p:cTn>
                              </p:par>
                            </p:childTnLst>
                          </p:cTn>
                        </p:par>
                        <p:par>
                          <p:cTn id="26" fill="hold" nodeType="afterGroup">
                            <p:stCondLst>
                              <p:cond delay="1000"/>
                            </p:stCondLst>
                            <p:childTnLst>
                              <p:par>
                                <p:cTn id="27" presetID="9" presetClass="entr" presetSubtype="0" fill="hold" grpId="0" nodeType="afterEffect">
                                  <p:stCondLst>
                                    <p:cond delay="0"/>
                                  </p:stCondLst>
                                  <p:childTnLst>
                                    <p:set>
                                      <p:cBhvr>
                                        <p:cTn id="28" dur="1" fill="hold">
                                          <p:stCondLst>
                                            <p:cond delay="0"/>
                                          </p:stCondLst>
                                        </p:cTn>
                                        <p:tgtEl>
                                          <p:spTgt spid="40982"/>
                                        </p:tgtEl>
                                        <p:attrNameLst>
                                          <p:attrName>style.visibility</p:attrName>
                                        </p:attrNameLst>
                                      </p:cBhvr>
                                      <p:to>
                                        <p:strVal val="visible"/>
                                      </p:to>
                                    </p:set>
                                    <p:animEffect transition="in" filter="dissolve">
                                      <p:cBhvr>
                                        <p:cTn id="29" dur="500"/>
                                        <p:tgtEl>
                                          <p:spTgt spid="40982"/>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9" presetClass="entr" presetSubtype="0" fill="hold" nodeType="clickEffect">
                                  <p:stCondLst>
                                    <p:cond delay="0"/>
                                  </p:stCondLst>
                                  <p:childTnLst>
                                    <p:set>
                                      <p:cBhvr>
                                        <p:cTn id="33" dur="1" fill="hold">
                                          <p:stCondLst>
                                            <p:cond delay="0"/>
                                          </p:stCondLst>
                                        </p:cTn>
                                        <p:tgtEl>
                                          <p:spTgt spid="40983"/>
                                        </p:tgtEl>
                                        <p:attrNameLst>
                                          <p:attrName>style.visibility</p:attrName>
                                        </p:attrNameLst>
                                      </p:cBhvr>
                                      <p:to>
                                        <p:strVal val="visible"/>
                                      </p:to>
                                    </p:set>
                                    <p:animEffect transition="in" filter="dissolve">
                                      <p:cBhvr>
                                        <p:cTn id="34" dur="500"/>
                                        <p:tgtEl>
                                          <p:spTgt spid="40983"/>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9" presetClass="entr" presetSubtype="0" fill="hold" grpId="0" nodeType="clickEffect">
                                  <p:stCondLst>
                                    <p:cond delay="0"/>
                                  </p:stCondLst>
                                  <p:childTnLst>
                                    <p:set>
                                      <p:cBhvr>
                                        <p:cTn id="38" dur="1" fill="hold">
                                          <p:stCondLst>
                                            <p:cond delay="0"/>
                                          </p:stCondLst>
                                        </p:cTn>
                                        <p:tgtEl>
                                          <p:spTgt spid="40991"/>
                                        </p:tgtEl>
                                        <p:attrNameLst>
                                          <p:attrName>style.visibility</p:attrName>
                                        </p:attrNameLst>
                                      </p:cBhvr>
                                      <p:to>
                                        <p:strVal val="visible"/>
                                      </p:to>
                                    </p:set>
                                    <p:animEffect transition="in" filter="dissolve">
                                      <p:cBhvr>
                                        <p:cTn id="39" dur="500"/>
                                        <p:tgtEl>
                                          <p:spTgt spid="40991"/>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9" presetClass="entr" presetSubtype="0" fill="hold" nodeType="clickEffect">
                                  <p:stCondLst>
                                    <p:cond delay="0"/>
                                  </p:stCondLst>
                                  <p:childTnLst>
                                    <p:set>
                                      <p:cBhvr>
                                        <p:cTn id="43" dur="1" fill="hold">
                                          <p:stCondLst>
                                            <p:cond delay="0"/>
                                          </p:stCondLst>
                                        </p:cTn>
                                        <p:tgtEl>
                                          <p:spTgt spid="40992"/>
                                        </p:tgtEl>
                                        <p:attrNameLst>
                                          <p:attrName>style.visibility</p:attrName>
                                        </p:attrNameLst>
                                      </p:cBhvr>
                                      <p:to>
                                        <p:strVal val="visible"/>
                                      </p:to>
                                    </p:set>
                                    <p:animEffect transition="in" filter="dissolve">
                                      <p:cBhvr>
                                        <p:cTn id="44" dur="500"/>
                                        <p:tgtEl>
                                          <p:spTgt spid="40992"/>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9" presetClass="entr" presetSubtype="0" fill="hold" nodeType="clickEffect">
                                  <p:stCondLst>
                                    <p:cond delay="0"/>
                                  </p:stCondLst>
                                  <p:childTnLst>
                                    <p:set>
                                      <p:cBhvr>
                                        <p:cTn id="48" dur="1" fill="hold">
                                          <p:stCondLst>
                                            <p:cond delay="0"/>
                                          </p:stCondLst>
                                        </p:cTn>
                                        <p:tgtEl>
                                          <p:spTgt spid="41003"/>
                                        </p:tgtEl>
                                        <p:attrNameLst>
                                          <p:attrName>style.visibility</p:attrName>
                                        </p:attrNameLst>
                                      </p:cBhvr>
                                      <p:to>
                                        <p:strVal val="visible"/>
                                      </p:to>
                                    </p:set>
                                    <p:animEffect transition="in" filter="dissolve">
                                      <p:cBhvr>
                                        <p:cTn id="49" dur="500"/>
                                        <p:tgtEl>
                                          <p:spTgt spid="41003"/>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9" presetClass="entr" presetSubtype="0" fill="hold" grpId="0" nodeType="clickEffect">
                                  <p:stCondLst>
                                    <p:cond delay="0"/>
                                  </p:stCondLst>
                                  <p:childTnLst>
                                    <p:set>
                                      <p:cBhvr>
                                        <p:cTn id="53" dur="1" fill="hold">
                                          <p:stCondLst>
                                            <p:cond delay="0"/>
                                          </p:stCondLst>
                                        </p:cTn>
                                        <p:tgtEl>
                                          <p:spTgt spid="41011"/>
                                        </p:tgtEl>
                                        <p:attrNameLst>
                                          <p:attrName>style.visibility</p:attrName>
                                        </p:attrNameLst>
                                      </p:cBhvr>
                                      <p:to>
                                        <p:strVal val="visible"/>
                                      </p:to>
                                    </p:set>
                                    <p:animEffect transition="in" filter="dissolve">
                                      <p:cBhvr>
                                        <p:cTn id="54" dur="500"/>
                                        <p:tgtEl>
                                          <p:spTgt spid="41011"/>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9" presetClass="entr" presetSubtype="0" fill="hold" nodeType="clickEffect">
                                  <p:stCondLst>
                                    <p:cond delay="0"/>
                                  </p:stCondLst>
                                  <p:childTnLst>
                                    <p:set>
                                      <p:cBhvr>
                                        <p:cTn id="58" dur="1" fill="hold">
                                          <p:stCondLst>
                                            <p:cond delay="0"/>
                                          </p:stCondLst>
                                        </p:cTn>
                                        <p:tgtEl>
                                          <p:spTgt spid="41012"/>
                                        </p:tgtEl>
                                        <p:attrNameLst>
                                          <p:attrName>style.visibility</p:attrName>
                                        </p:attrNameLst>
                                      </p:cBhvr>
                                      <p:to>
                                        <p:strVal val="visible"/>
                                      </p:to>
                                    </p:set>
                                    <p:animEffect transition="in" filter="dissolve">
                                      <p:cBhvr>
                                        <p:cTn id="59" dur="500"/>
                                        <p:tgtEl>
                                          <p:spTgt spid="410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79" grpId="0" autoUpdateAnimBg="0"/>
      <p:bldP spid="40980" grpId="0" autoUpdateAnimBg="0"/>
      <p:bldP spid="40981" grpId="0" animBg="1"/>
      <p:bldP spid="40982" grpId="0" animBg="1"/>
      <p:bldP spid="40991" grpId="0" animBg="1"/>
      <p:bldP spid="41011"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Main Principles</a:t>
            </a:r>
            <a:endParaRPr lang="he-IL" dirty="0"/>
          </a:p>
        </p:txBody>
      </p:sp>
      <p:sp>
        <p:nvSpPr>
          <p:cNvPr id="3" name="Content Placeholder 2"/>
          <p:cNvSpPr>
            <a:spLocks noGrp="1"/>
          </p:cNvSpPr>
          <p:nvPr>
            <p:ph idx="1"/>
          </p:nvPr>
        </p:nvSpPr>
        <p:spPr/>
        <p:txBody>
          <a:bodyPr/>
          <a:lstStyle/>
          <a:p>
            <a:endParaRPr lang="he-IL"/>
          </a:p>
        </p:txBody>
      </p:sp>
      <p:pic>
        <p:nvPicPr>
          <p:cNvPr id="1024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970" y="3691671"/>
            <a:ext cx="9119029" cy="3166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703600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normAutofit fontScale="90000"/>
          </a:bodyPr>
          <a:lstStyle/>
          <a:p>
            <a:r>
              <a:rPr lang="en-US" b="1" dirty="0"/>
              <a:t>Occam's </a:t>
            </a:r>
            <a:r>
              <a:rPr lang="en-US" b="1" dirty="0" smtClean="0"/>
              <a:t>razor </a:t>
            </a:r>
            <a:br>
              <a:rPr lang="en-US" b="1" dirty="0" smtClean="0"/>
            </a:br>
            <a:r>
              <a:rPr lang="en-US" b="1" dirty="0" smtClean="0"/>
              <a:t>(</a:t>
            </a:r>
            <a:r>
              <a:rPr lang="en-US" dirty="0"/>
              <a:t>14th-century</a:t>
            </a:r>
            <a:r>
              <a:rPr lang="en-US" b="1" dirty="0" smtClean="0"/>
              <a:t>)</a:t>
            </a:r>
            <a:br>
              <a:rPr lang="en-US" b="1" dirty="0" smtClean="0"/>
            </a:br>
            <a:r>
              <a:rPr lang="en-US" b="1" dirty="0" smtClean="0"/>
              <a:t> </a:t>
            </a:r>
            <a:endParaRPr lang="en-US" b="1" dirty="0"/>
          </a:p>
        </p:txBody>
      </p:sp>
      <p:sp>
        <p:nvSpPr>
          <p:cNvPr id="111619" name="Rectangle 3"/>
          <p:cNvSpPr>
            <a:spLocks noGrp="1" noChangeArrowheads="1"/>
          </p:cNvSpPr>
          <p:nvPr>
            <p:ph idx="1"/>
          </p:nvPr>
        </p:nvSpPr>
        <p:spPr>
          <a:xfrm>
            <a:off x="107504" y="1844825"/>
            <a:ext cx="7627111" cy="5013176"/>
          </a:xfrm>
        </p:spPr>
        <p:txBody>
          <a:bodyPr>
            <a:normAutofit/>
          </a:bodyPr>
          <a:lstStyle/>
          <a:p>
            <a:pPr algn="l" rtl="0"/>
            <a:endParaRPr lang="en-US" dirty="0" smtClean="0"/>
          </a:p>
          <a:p>
            <a:pPr algn="l" rtl="0"/>
            <a:r>
              <a:rPr lang="en-US" dirty="0"/>
              <a:t>I</a:t>
            </a:r>
            <a:r>
              <a:rPr lang="en-US" dirty="0" smtClean="0"/>
              <a:t>n </a:t>
            </a:r>
            <a:r>
              <a:rPr lang="en-US" dirty="0"/>
              <a:t>Latin </a:t>
            </a:r>
            <a:r>
              <a:rPr lang="en-US" dirty="0" smtClean="0"/>
              <a:t>“</a:t>
            </a:r>
            <a:r>
              <a:rPr lang="en-US" dirty="0" err="1" smtClean="0"/>
              <a:t>lex</a:t>
            </a:r>
            <a:r>
              <a:rPr lang="en-US" dirty="0" smtClean="0"/>
              <a:t> </a:t>
            </a:r>
            <a:r>
              <a:rPr lang="en-US" dirty="0" err="1" smtClean="0"/>
              <a:t>parsimoniae</a:t>
            </a:r>
            <a:r>
              <a:rPr lang="en-US" dirty="0" smtClean="0"/>
              <a:t>”, </a:t>
            </a:r>
            <a:r>
              <a:rPr lang="en-US" dirty="0"/>
              <a:t>translating to </a:t>
            </a:r>
            <a:r>
              <a:rPr lang="en-US" dirty="0" smtClean="0"/>
              <a:t>“law </a:t>
            </a:r>
            <a:r>
              <a:rPr lang="en-US" dirty="0"/>
              <a:t>of </a:t>
            </a:r>
            <a:r>
              <a:rPr lang="en-US" dirty="0" smtClean="0"/>
              <a:t>parsimony”</a:t>
            </a:r>
            <a:endParaRPr lang="en-US" dirty="0"/>
          </a:p>
          <a:p>
            <a:pPr algn="l" rtl="0"/>
            <a:r>
              <a:rPr lang="en-US" dirty="0" smtClean="0"/>
              <a:t>The </a:t>
            </a:r>
            <a:r>
              <a:rPr lang="en-US" dirty="0"/>
              <a:t>explanation of any phenomenon should make as few assumptions as possible, eliminating those that make no difference in the observable predictions of the explanatory hypothesis or </a:t>
            </a:r>
            <a:r>
              <a:rPr lang="en-US" dirty="0" smtClean="0"/>
              <a:t>theory</a:t>
            </a:r>
          </a:p>
          <a:p>
            <a:pPr algn="l" rtl="0"/>
            <a:r>
              <a:rPr lang="en-US" b="1" dirty="0"/>
              <a:t>The Occam </a:t>
            </a:r>
            <a:r>
              <a:rPr lang="en-US" b="1" dirty="0" smtClean="0"/>
              <a:t>Dilemma: </a:t>
            </a:r>
            <a:r>
              <a:rPr lang="en-US" dirty="0" smtClean="0"/>
              <a:t>Unfortunately, in ML, accuracy and simplicity (interpretability) are </a:t>
            </a:r>
            <a:r>
              <a:rPr lang="en-US" dirty="0"/>
              <a:t>in conflict.</a:t>
            </a:r>
          </a:p>
        </p:txBody>
      </p:sp>
      <p:pic>
        <p:nvPicPr>
          <p:cNvPr id="111621" name="Picture 5" descr="William of Ockha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2320" y="162541"/>
            <a:ext cx="15621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111625" name="Picture 9" descr="Click here to view a larger im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544" y="188640"/>
            <a:ext cx="2087562" cy="15351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414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1619">
                                            <p:txEl>
                                              <p:pRg st="1" end="1"/>
                                            </p:txEl>
                                          </p:spTgt>
                                        </p:tgtEl>
                                        <p:attrNameLst>
                                          <p:attrName>style.visibility</p:attrName>
                                        </p:attrNameLst>
                                      </p:cBhvr>
                                      <p:to>
                                        <p:strVal val="visible"/>
                                      </p:to>
                                    </p:set>
                                    <p:animEffect transition="in" filter="fade">
                                      <p:cBhvr>
                                        <p:cTn id="7" dur="500"/>
                                        <p:tgtEl>
                                          <p:spTgt spid="11161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1619">
                                            <p:txEl>
                                              <p:pRg st="2" end="2"/>
                                            </p:txEl>
                                          </p:spTgt>
                                        </p:tgtEl>
                                        <p:attrNameLst>
                                          <p:attrName>style.visibility</p:attrName>
                                        </p:attrNameLst>
                                      </p:cBhvr>
                                      <p:to>
                                        <p:strVal val="visible"/>
                                      </p:to>
                                    </p:set>
                                    <p:animEffect transition="in" filter="fade">
                                      <p:cBhvr>
                                        <p:cTn id="12" dur="500"/>
                                        <p:tgtEl>
                                          <p:spTgt spid="11161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1619">
                                            <p:txEl>
                                              <p:pRg st="3" end="3"/>
                                            </p:txEl>
                                          </p:spTgt>
                                        </p:tgtEl>
                                        <p:attrNameLst>
                                          <p:attrName>style.visibility</p:attrName>
                                        </p:attrNameLst>
                                      </p:cBhvr>
                                      <p:to>
                                        <p:strVal val="visible"/>
                                      </p:to>
                                    </p:set>
                                    <p:animEffect transition="in" filter="fade">
                                      <p:cBhvr>
                                        <p:cTn id="17" dur="500"/>
                                        <p:tgtEl>
                                          <p:spTgt spid="11161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9"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625" y="274638"/>
            <a:ext cx="8258175" cy="654050"/>
          </a:xfrm>
        </p:spPr>
        <p:txBody>
          <a:bodyPr>
            <a:normAutofit fontScale="90000"/>
          </a:bodyPr>
          <a:lstStyle/>
          <a:p>
            <a:pPr>
              <a:defRPr/>
            </a:pPr>
            <a:r>
              <a:rPr lang="en-GB" dirty="0" smtClean="0"/>
              <a:t>The concept </a:t>
            </a:r>
            <a:r>
              <a:rPr lang="en-GB" smtClean="0"/>
              <a:t>of learning in a </a:t>
            </a:r>
            <a:r>
              <a:rPr lang="en-GB" dirty="0" smtClean="0"/>
              <a:t>ML system</a:t>
            </a:r>
            <a:endParaRPr lang="en-GB" dirty="0"/>
          </a:p>
        </p:txBody>
      </p:sp>
      <p:sp>
        <p:nvSpPr>
          <p:cNvPr id="22531" name="Content Placeholder 2"/>
          <p:cNvSpPr>
            <a:spLocks noGrp="1"/>
          </p:cNvSpPr>
          <p:nvPr>
            <p:ph idx="1"/>
          </p:nvPr>
        </p:nvSpPr>
        <p:spPr>
          <a:xfrm>
            <a:off x="395536" y="1644921"/>
            <a:ext cx="8258175" cy="5214937"/>
          </a:xfrm>
        </p:spPr>
        <p:txBody>
          <a:bodyPr>
            <a:normAutofit/>
          </a:bodyPr>
          <a:lstStyle/>
          <a:p>
            <a:pPr algn="l" rtl="0"/>
            <a:r>
              <a:rPr lang="en-GB" dirty="0" smtClean="0"/>
              <a:t>Learning = </a:t>
            </a:r>
            <a:r>
              <a:rPr lang="en-GB" u="sng" dirty="0" smtClean="0"/>
              <a:t>Improving</a:t>
            </a:r>
            <a:r>
              <a:rPr lang="en-GB" dirty="0" smtClean="0"/>
              <a:t> with </a:t>
            </a:r>
            <a:r>
              <a:rPr lang="en-GB" u="sng" dirty="0" smtClean="0"/>
              <a:t>experience</a:t>
            </a:r>
            <a:r>
              <a:rPr lang="en-GB" dirty="0" smtClean="0"/>
              <a:t> at some </a:t>
            </a:r>
            <a:r>
              <a:rPr lang="en-GB" u="sng" dirty="0" smtClean="0"/>
              <a:t>task</a:t>
            </a:r>
            <a:r>
              <a:rPr lang="en-GB" dirty="0" smtClean="0"/>
              <a:t> </a:t>
            </a:r>
          </a:p>
          <a:p>
            <a:pPr lvl="1" algn="l" rtl="0"/>
            <a:r>
              <a:rPr lang="en-GB" sz="2800" dirty="0" smtClean="0"/>
              <a:t>Improve over task </a:t>
            </a:r>
            <a:r>
              <a:rPr lang="en-GB" sz="2800" i="1" dirty="0" smtClean="0">
                <a:effectLst>
                  <a:outerShdw blurRad="38100" dist="38100" dir="2700000" algn="tl">
                    <a:srgbClr val="000000">
                      <a:alpha val="43137"/>
                    </a:srgbClr>
                  </a:outerShdw>
                </a:effectLst>
              </a:rPr>
              <a:t>T</a:t>
            </a:r>
            <a:r>
              <a:rPr lang="en-GB" sz="2800" dirty="0" smtClean="0"/>
              <a:t>,</a:t>
            </a:r>
          </a:p>
          <a:p>
            <a:pPr lvl="1" algn="l" rtl="0"/>
            <a:r>
              <a:rPr lang="en-GB" sz="2800" dirty="0" smtClean="0"/>
              <a:t>With respect to performance measure, </a:t>
            </a:r>
            <a:r>
              <a:rPr lang="en-GB" sz="2800" i="1" dirty="0" smtClean="0">
                <a:effectLst>
                  <a:outerShdw blurRad="38100" dist="38100" dir="2700000" algn="tl">
                    <a:srgbClr val="000000">
                      <a:alpha val="43137"/>
                    </a:srgbClr>
                  </a:outerShdw>
                </a:effectLst>
              </a:rPr>
              <a:t>P</a:t>
            </a:r>
          </a:p>
          <a:p>
            <a:pPr lvl="1" algn="l" rtl="0"/>
            <a:r>
              <a:rPr lang="en-GB" sz="2800" dirty="0" smtClean="0"/>
              <a:t>Based on experience, </a:t>
            </a:r>
            <a:r>
              <a:rPr lang="en-GB" sz="2800" i="1" dirty="0" smtClean="0">
                <a:effectLst>
                  <a:outerShdw blurRad="38100" dist="38100" dir="2700000" algn="tl">
                    <a:srgbClr val="000000">
                      <a:alpha val="43137"/>
                    </a:srgbClr>
                  </a:outerShdw>
                </a:effectLst>
              </a:rPr>
              <a:t>E</a:t>
            </a:r>
            <a:r>
              <a:rPr lang="en-GB" sz="2800" dirty="0" smtClean="0"/>
              <a:t>.</a:t>
            </a:r>
          </a:p>
          <a:p>
            <a:pPr lvl="1" algn="l" rtl="0"/>
            <a:endParaRPr lang="en-GB" dirty="0" smtClean="0"/>
          </a:p>
        </p:txBody>
      </p:sp>
      <p:sp>
        <p:nvSpPr>
          <p:cNvPr id="5" name="Slide Number Placeholder 4"/>
          <p:cNvSpPr>
            <a:spLocks noGrp="1"/>
          </p:cNvSpPr>
          <p:nvPr>
            <p:ph type="sldNum" sz="quarter" idx="12"/>
          </p:nvPr>
        </p:nvSpPr>
        <p:spPr/>
        <p:txBody>
          <a:bodyPr/>
          <a:lstStyle/>
          <a:p>
            <a:pPr>
              <a:defRPr/>
            </a:pPr>
            <a:fld id="{FB803AD1-F31F-4917-9BF3-D61B6F70150D}" type="slidenum">
              <a:rPr lang="en-GB" smtClean="0"/>
              <a:pPr>
                <a:defRPr/>
              </a:pPr>
              <a:t>6</a:t>
            </a:fld>
            <a:endParaRPr lang="en-GB" dirty="0"/>
          </a:p>
        </p:txBody>
      </p:sp>
      <p:sp>
        <p:nvSpPr>
          <p:cNvPr id="6" name="Content Placeholder 2"/>
          <p:cNvSpPr txBox="1">
            <a:spLocks/>
          </p:cNvSpPr>
          <p:nvPr/>
        </p:nvSpPr>
        <p:spPr>
          <a:xfrm>
            <a:off x="581025" y="3831431"/>
            <a:ext cx="8258175" cy="2607469"/>
          </a:xfrm>
          <a:prstGeom prst="rect">
            <a:avLst/>
          </a:prstGeom>
        </p:spPr>
        <p:txBody>
          <a:bodyPr vert="horz" lIns="91440" tIns="45720" rIns="91440" bIns="45720" rtlCol="1">
            <a:normAutofit/>
          </a:bodyPr>
          <a:lst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lgn="l" rtl="0">
              <a:buFont typeface="Arial" pitchFamily="34" charset="0"/>
              <a:buNone/>
            </a:pPr>
            <a:endParaRPr lang="en-GB" dirty="0" smtClean="0"/>
          </a:p>
          <a:p>
            <a:pPr algn="l" rtl="0"/>
            <a:endParaRPr lang="en-GB" dirty="0" smtClean="0"/>
          </a:p>
        </p:txBody>
      </p:sp>
    </p:spTree>
    <p:extLst>
      <p:ext uri="{BB962C8B-B14F-4D97-AF65-F5344CB8AC3E}">
        <p14:creationId xmlns:p14="http://schemas.microsoft.com/office/powerpoint/2010/main" val="2457137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531">
                                            <p:txEl>
                                              <p:pRg st="1" end="1"/>
                                            </p:txEl>
                                          </p:spTgt>
                                        </p:tgtEl>
                                        <p:attrNameLst>
                                          <p:attrName>style.visibility</p:attrName>
                                        </p:attrNameLst>
                                      </p:cBhvr>
                                      <p:to>
                                        <p:strVal val="visible"/>
                                      </p:to>
                                    </p:set>
                                    <p:animEffect transition="in" filter="fade">
                                      <p:cBhvr>
                                        <p:cTn id="7" dur="500"/>
                                        <p:tgtEl>
                                          <p:spTgt spid="2253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531">
                                            <p:txEl>
                                              <p:pRg st="2" end="2"/>
                                            </p:txEl>
                                          </p:spTgt>
                                        </p:tgtEl>
                                        <p:attrNameLst>
                                          <p:attrName>style.visibility</p:attrName>
                                        </p:attrNameLst>
                                      </p:cBhvr>
                                      <p:to>
                                        <p:strVal val="visible"/>
                                      </p:to>
                                    </p:set>
                                    <p:animEffect transition="in" filter="fade">
                                      <p:cBhvr>
                                        <p:cTn id="12" dur="500"/>
                                        <p:tgtEl>
                                          <p:spTgt spid="2253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531">
                                            <p:txEl>
                                              <p:pRg st="3" end="3"/>
                                            </p:txEl>
                                          </p:spTgt>
                                        </p:tgtEl>
                                        <p:attrNameLst>
                                          <p:attrName>style.visibility</p:attrName>
                                        </p:attrNameLst>
                                      </p:cBhvr>
                                      <p:to>
                                        <p:strVal val="visible"/>
                                      </p:to>
                                    </p:set>
                                    <p:animEffect transition="in" filter="fade">
                                      <p:cBhvr>
                                        <p:cTn id="17" dur="500"/>
                                        <p:tgtEl>
                                          <p:spTgt spid="2253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normAutofit/>
          </a:bodyPr>
          <a:lstStyle/>
          <a:p>
            <a:r>
              <a:rPr lang="en-US" sz="4000"/>
              <a:t>No Free Lunch Theorem in Machine Learning (Wolpert, 2001) </a:t>
            </a:r>
          </a:p>
        </p:txBody>
      </p:sp>
      <p:sp>
        <p:nvSpPr>
          <p:cNvPr id="71683" name="Rectangle 3"/>
          <p:cNvSpPr>
            <a:spLocks noGrp="1" noChangeArrowheads="1"/>
          </p:cNvSpPr>
          <p:nvPr>
            <p:ph idx="1"/>
          </p:nvPr>
        </p:nvSpPr>
        <p:spPr/>
        <p:txBody>
          <a:bodyPr/>
          <a:lstStyle/>
          <a:p>
            <a:pPr algn="l" rtl="0"/>
            <a:r>
              <a:rPr lang="en-US" i="1" dirty="0" smtClean="0"/>
              <a:t>“For </a:t>
            </a:r>
            <a:r>
              <a:rPr lang="en-US" i="1" dirty="0"/>
              <a:t>any two learning algorithms, there are just as many situations (appropriately weighted) in which algorithm one is superior to algorithm two as vice versa, according to any of the measures of "superiority" </a:t>
            </a:r>
          </a:p>
        </p:txBody>
      </p:sp>
      <p:pic>
        <p:nvPicPr>
          <p:cNvPr id="71684" name="Picture 4" descr="MPj0438867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85848" y="4886576"/>
            <a:ext cx="2663825" cy="177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450156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2"/>
          <p:cNvSpPr>
            <a:spLocks noGrp="1" noChangeArrowheads="1"/>
          </p:cNvSpPr>
          <p:nvPr>
            <p:ph type="title"/>
          </p:nvPr>
        </p:nvSpPr>
        <p:spPr>
          <a:xfrm>
            <a:off x="611560" y="-171400"/>
            <a:ext cx="8041440" cy="1442674"/>
          </a:xfrm>
        </p:spPr>
        <p:txBody>
          <a:bodyPr/>
          <a:lstStyle/>
          <a:p>
            <a:r>
              <a:rPr lang="en-US" sz="4000" dirty="0"/>
              <a:t>So why </a:t>
            </a:r>
            <a:r>
              <a:rPr lang="en-US" sz="4000" dirty="0" smtClean="0"/>
              <a:t>develop </a:t>
            </a:r>
            <a:r>
              <a:rPr lang="en-US" sz="4000" dirty="0"/>
              <a:t>new algorithms?</a:t>
            </a:r>
          </a:p>
        </p:txBody>
      </p:sp>
      <p:sp>
        <p:nvSpPr>
          <p:cNvPr id="190467" name="Rectangle 3"/>
          <p:cNvSpPr>
            <a:spLocks noGrp="1" noChangeArrowheads="1"/>
          </p:cNvSpPr>
          <p:nvPr>
            <p:ph idx="1"/>
          </p:nvPr>
        </p:nvSpPr>
        <p:spPr>
          <a:xfrm>
            <a:off x="827584" y="1196752"/>
            <a:ext cx="7467600" cy="5040560"/>
          </a:xfrm>
        </p:spPr>
        <p:txBody>
          <a:bodyPr>
            <a:noAutofit/>
          </a:bodyPr>
          <a:lstStyle/>
          <a:p>
            <a:pPr algn="l" rtl="0">
              <a:lnSpc>
                <a:spcPct val="80000"/>
              </a:lnSpc>
            </a:pPr>
            <a:r>
              <a:rPr lang="en-US" sz="2400" dirty="0" smtClean="0"/>
              <a:t>Practitioners are </a:t>
            </a:r>
            <a:r>
              <a:rPr lang="en-US" sz="2400" dirty="0"/>
              <a:t>mostly concerned with choosing the most appropriate algorithm for the </a:t>
            </a:r>
            <a:r>
              <a:rPr lang="en-US" sz="2400" b="1" dirty="0"/>
              <a:t>problem at hand</a:t>
            </a:r>
          </a:p>
          <a:p>
            <a:pPr algn="l" rtl="0">
              <a:lnSpc>
                <a:spcPct val="80000"/>
              </a:lnSpc>
            </a:pPr>
            <a:r>
              <a:rPr lang="en-US" sz="2400" dirty="0"/>
              <a:t>This requires some a priori knowledge – data distribution, prior probabilities, complexity of the problem, the physics of the underlying phenomenon, etc.</a:t>
            </a:r>
          </a:p>
          <a:p>
            <a:pPr algn="l" rtl="0">
              <a:lnSpc>
                <a:spcPct val="80000"/>
              </a:lnSpc>
            </a:pPr>
            <a:r>
              <a:rPr lang="en-US" sz="2400" dirty="0"/>
              <a:t>The </a:t>
            </a:r>
            <a:r>
              <a:rPr lang="en-US" sz="2400" i="1" dirty="0"/>
              <a:t>No Free Lunch </a:t>
            </a:r>
            <a:r>
              <a:rPr lang="en-US" sz="2400" dirty="0"/>
              <a:t>theorem tells us that – unless we have some a priori knowledge – </a:t>
            </a:r>
            <a:r>
              <a:rPr lang="en-US" sz="2400" dirty="0" smtClean="0"/>
              <a:t>a given </a:t>
            </a:r>
            <a:r>
              <a:rPr lang="en-US" sz="2400" dirty="0" err="1" smtClean="0"/>
              <a:t>classifieris</a:t>
            </a:r>
            <a:r>
              <a:rPr lang="en-US" sz="2400" dirty="0" smtClean="0"/>
              <a:t> </a:t>
            </a:r>
            <a:r>
              <a:rPr lang="en-US" sz="2400" dirty="0"/>
              <a:t>not necessarily better than others. However, given some a priori information, certain classifiers may better </a:t>
            </a:r>
            <a:r>
              <a:rPr lang="en-US" sz="2400" b="1" dirty="0"/>
              <a:t>MATCH </a:t>
            </a:r>
            <a:r>
              <a:rPr lang="en-US" sz="2400" dirty="0"/>
              <a:t>the characteristics of certain type of problems.</a:t>
            </a:r>
          </a:p>
          <a:p>
            <a:pPr algn="l" rtl="0">
              <a:lnSpc>
                <a:spcPct val="80000"/>
              </a:lnSpc>
            </a:pPr>
            <a:r>
              <a:rPr lang="en-US" sz="2400" dirty="0"/>
              <a:t>The main challenge of the </a:t>
            </a:r>
            <a:r>
              <a:rPr lang="en-US" sz="2400" dirty="0" smtClean="0"/>
              <a:t>practitioner is </a:t>
            </a:r>
            <a:r>
              <a:rPr lang="en-US" sz="2400" dirty="0"/>
              <a:t>then, to identify the correct match between the problem and the classifier! …which is yet another reason to arm yourself with a diverse set of </a:t>
            </a:r>
            <a:r>
              <a:rPr lang="en-US" sz="2400" dirty="0" smtClean="0"/>
              <a:t>ML arsenal </a:t>
            </a:r>
            <a:r>
              <a:rPr lang="en-US" sz="2400" dirty="0"/>
              <a:t>!</a:t>
            </a:r>
          </a:p>
        </p:txBody>
      </p:sp>
    </p:spTree>
    <p:extLst>
      <p:ext uri="{BB962C8B-B14F-4D97-AF65-F5344CB8AC3E}">
        <p14:creationId xmlns:p14="http://schemas.microsoft.com/office/powerpoint/2010/main" val="1676204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0467">
                                            <p:txEl>
                                              <p:pRg st="0" end="0"/>
                                            </p:txEl>
                                          </p:spTgt>
                                        </p:tgtEl>
                                        <p:attrNameLst>
                                          <p:attrName>style.visibility</p:attrName>
                                        </p:attrNameLst>
                                      </p:cBhvr>
                                      <p:to>
                                        <p:strVal val="visible"/>
                                      </p:to>
                                    </p:set>
                                    <p:animEffect transition="in" filter="fade">
                                      <p:cBhvr>
                                        <p:cTn id="7" dur="500"/>
                                        <p:tgtEl>
                                          <p:spTgt spid="19046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0467">
                                            <p:txEl>
                                              <p:pRg st="1" end="1"/>
                                            </p:txEl>
                                          </p:spTgt>
                                        </p:tgtEl>
                                        <p:attrNameLst>
                                          <p:attrName>style.visibility</p:attrName>
                                        </p:attrNameLst>
                                      </p:cBhvr>
                                      <p:to>
                                        <p:strVal val="visible"/>
                                      </p:to>
                                    </p:set>
                                    <p:animEffect transition="in" filter="fade">
                                      <p:cBhvr>
                                        <p:cTn id="12" dur="500"/>
                                        <p:tgtEl>
                                          <p:spTgt spid="190467">
                                            <p:txEl>
                                              <p:pRg st="1" end="1"/>
                                            </p:txEl>
                                          </p:spTgt>
                                        </p:tgtEl>
                                      </p:cBhvr>
                                    </p:animEffect>
                                  </p:childTnLst>
                                </p:cTn>
                              </p:par>
                              <p:par>
                                <p:cTn id="13" presetID="9" presetClass="emph" presetSubtype="0" nodeType="withEffect">
                                  <p:stCondLst>
                                    <p:cond delay="0"/>
                                  </p:stCondLst>
                                  <p:childTnLst>
                                    <p:set>
                                      <p:cBhvr rctx="PPT">
                                        <p:cTn id="14" dur="indefinite"/>
                                        <p:tgtEl>
                                          <p:spTgt spid="190467">
                                            <p:txEl>
                                              <p:pRg st="0" end="0"/>
                                            </p:txEl>
                                          </p:spTgt>
                                        </p:tgtEl>
                                        <p:attrNameLst>
                                          <p:attrName>style.opacity</p:attrName>
                                        </p:attrNameLst>
                                      </p:cBhvr>
                                      <p:to>
                                        <p:strVal val="0.5"/>
                                      </p:to>
                                    </p:set>
                                    <p:animEffect filter="image" prLst="opacity: 0.5">
                                      <p:cBhvr rctx="IE">
                                        <p:cTn id="15" dur="indefinite"/>
                                        <p:tgtEl>
                                          <p:spTgt spid="190467">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90467">
                                            <p:txEl>
                                              <p:pRg st="2" end="2"/>
                                            </p:txEl>
                                          </p:spTgt>
                                        </p:tgtEl>
                                        <p:attrNameLst>
                                          <p:attrName>style.visibility</p:attrName>
                                        </p:attrNameLst>
                                      </p:cBhvr>
                                      <p:to>
                                        <p:strVal val="visible"/>
                                      </p:to>
                                    </p:set>
                                    <p:animEffect transition="in" filter="fade">
                                      <p:cBhvr>
                                        <p:cTn id="20" dur="500"/>
                                        <p:tgtEl>
                                          <p:spTgt spid="190467">
                                            <p:txEl>
                                              <p:pRg st="2" end="2"/>
                                            </p:txEl>
                                          </p:spTgt>
                                        </p:tgtEl>
                                      </p:cBhvr>
                                    </p:animEffect>
                                  </p:childTnLst>
                                </p:cTn>
                              </p:par>
                              <p:par>
                                <p:cTn id="21" presetID="9" presetClass="emph" presetSubtype="0" nodeType="withEffect">
                                  <p:stCondLst>
                                    <p:cond delay="0"/>
                                  </p:stCondLst>
                                  <p:childTnLst>
                                    <p:set>
                                      <p:cBhvr rctx="PPT">
                                        <p:cTn id="22" dur="indefinite"/>
                                        <p:tgtEl>
                                          <p:spTgt spid="190467">
                                            <p:txEl>
                                              <p:pRg st="1" end="1"/>
                                            </p:txEl>
                                          </p:spTgt>
                                        </p:tgtEl>
                                        <p:attrNameLst>
                                          <p:attrName>style.opacity</p:attrName>
                                        </p:attrNameLst>
                                      </p:cBhvr>
                                      <p:to>
                                        <p:strVal val="0.5"/>
                                      </p:to>
                                    </p:set>
                                    <p:animEffect filter="image" prLst="opacity: 0.5">
                                      <p:cBhvr rctx="IE">
                                        <p:cTn id="23" dur="indefinite"/>
                                        <p:tgtEl>
                                          <p:spTgt spid="190467">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90467">
                                            <p:txEl>
                                              <p:pRg st="3" end="3"/>
                                            </p:txEl>
                                          </p:spTgt>
                                        </p:tgtEl>
                                        <p:attrNameLst>
                                          <p:attrName>style.visibility</p:attrName>
                                        </p:attrNameLst>
                                      </p:cBhvr>
                                      <p:to>
                                        <p:strVal val="visible"/>
                                      </p:to>
                                    </p:set>
                                    <p:animEffect transition="in" filter="fade">
                                      <p:cBhvr>
                                        <p:cTn id="28" dur="500"/>
                                        <p:tgtEl>
                                          <p:spTgt spid="190467">
                                            <p:txEl>
                                              <p:pRg st="3" end="3"/>
                                            </p:txEl>
                                          </p:spTgt>
                                        </p:tgtEl>
                                      </p:cBhvr>
                                    </p:animEffect>
                                  </p:childTnLst>
                                </p:cTn>
                              </p:par>
                              <p:par>
                                <p:cTn id="29" presetID="9" presetClass="emph" presetSubtype="0" nodeType="withEffect">
                                  <p:stCondLst>
                                    <p:cond delay="0"/>
                                  </p:stCondLst>
                                  <p:childTnLst>
                                    <p:set>
                                      <p:cBhvr rctx="PPT">
                                        <p:cTn id="30" dur="indefinite"/>
                                        <p:tgtEl>
                                          <p:spTgt spid="190467">
                                            <p:txEl>
                                              <p:pRg st="2" end="2"/>
                                            </p:txEl>
                                          </p:spTgt>
                                        </p:tgtEl>
                                        <p:attrNameLst>
                                          <p:attrName>style.opacity</p:attrName>
                                        </p:attrNameLst>
                                      </p:cBhvr>
                                      <p:to>
                                        <p:strVal val="0.5"/>
                                      </p:to>
                                    </p:set>
                                    <p:animEffect filter="image" prLst="opacity: 0.5">
                                      <p:cBhvr rctx="IE">
                                        <p:cTn id="31" dur="indefinite"/>
                                        <p:tgtEl>
                                          <p:spTgt spid="19046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4624"/>
            <a:ext cx="9036496" cy="1442674"/>
          </a:xfrm>
        </p:spPr>
        <p:txBody>
          <a:bodyPr>
            <a:noAutofit/>
          </a:bodyPr>
          <a:lstStyle/>
          <a:p>
            <a:pPr rtl="0"/>
            <a:r>
              <a:rPr lang="en-US" sz="2800" dirty="0" smtClean="0"/>
              <a:t>Less </a:t>
            </a:r>
            <a:r>
              <a:rPr lang="en-US" sz="2800" dirty="0"/>
              <a:t>is </a:t>
            </a:r>
            <a:r>
              <a:rPr lang="en-US" sz="2800" dirty="0" smtClean="0"/>
              <a:t>More</a:t>
            </a:r>
            <a:r>
              <a:rPr lang="he-IL" sz="2800" dirty="0" smtClean="0"/>
              <a:t>?</a:t>
            </a:r>
            <a:r>
              <a:rPr lang="he-IL" sz="2800" dirty="0"/>
              <a:t/>
            </a:r>
            <a:br>
              <a:rPr lang="he-IL" sz="2800" dirty="0"/>
            </a:br>
            <a:r>
              <a:rPr lang="en-US" sz="2800" dirty="0" smtClean="0"/>
              <a:t>The Curse of Dimensionality </a:t>
            </a:r>
            <a:br>
              <a:rPr lang="en-US" sz="2800" dirty="0" smtClean="0"/>
            </a:br>
            <a:r>
              <a:rPr lang="en-US" sz="2800" dirty="0" smtClean="0"/>
              <a:t>(Bellman</a:t>
            </a:r>
            <a:r>
              <a:rPr lang="en-US" sz="2800" dirty="0"/>
              <a:t>, 1961)</a:t>
            </a:r>
            <a:endParaRPr lang="he-IL" sz="2800" dirty="0"/>
          </a:p>
        </p:txBody>
      </p:sp>
      <p:sp>
        <p:nvSpPr>
          <p:cNvPr id="3" name="Content Placeholder 2"/>
          <p:cNvSpPr>
            <a:spLocks noGrp="1"/>
          </p:cNvSpPr>
          <p:nvPr>
            <p:ph idx="1"/>
          </p:nvPr>
        </p:nvSpPr>
        <p:spPr>
          <a:xfrm>
            <a:off x="457200" y="1888232"/>
            <a:ext cx="8229600" cy="4525963"/>
          </a:xfrm>
        </p:spPr>
        <p:txBody>
          <a:bodyPr/>
          <a:lstStyle/>
          <a:p>
            <a:endParaRPr lang="he-IL" dirty="0"/>
          </a:p>
        </p:txBody>
      </p:sp>
      <p:pic>
        <p:nvPicPr>
          <p:cNvPr id="4"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5576" y="2683024"/>
            <a:ext cx="1676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70176" y="1844824"/>
            <a:ext cx="1939925"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41976" y="1844824"/>
            <a:ext cx="2049463"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1600" y="4429844"/>
            <a:ext cx="7143750" cy="209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61973909"/>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rtl="0"/>
            <a:r>
              <a:rPr lang="en-US" dirty="0"/>
              <a:t>Less is More</a:t>
            </a:r>
            <a:r>
              <a:rPr lang="he-IL" dirty="0"/>
              <a:t>?</a:t>
            </a:r>
            <a:br>
              <a:rPr lang="he-IL" dirty="0"/>
            </a:br>
            <a:r>
              <a:rPr lang="en-US" dirty="0"/>
              <a:t>The Curse of Dimensionality</a:t>
            </a:r>
          </a:p>
        </p:txBody>
      </p:sp>
      <p:sp>
        <p:nvSpPr>
          <p:cNvPr id="3" name="Content Placeholder 2"/>
          <p:cNvSpPr>
            <a:spLocks noGrp="1"/>
          </p:cNvSpPr>
          <p:nvPr>
            <p:ph idx="1"/>
          </p:nvPr>
        </p:nvSpPr>
        <p:spPr/>
        <p:txBody>
          <a:bodyPr>
            <a:normAutofit fontScale="92500"/>
          </a:bodyPr>
          <a:lstStyle/>
          <a:p>
            <a:pPr algn="l" rtl="0"/>
            <a:r>
              <a:rPr lang="en-US" dirty="0" smtClean="0">
                <a:solidFill>
                  <a:schemeClr val="tx1">
                    <a:lumMod val="85000"/>
                    <a:lumOff val="15000"/>
                  </a:schemeClr>
                </a:solidFill>
              </a:rPr>
              <a:t>Learning from a high-dimensional </a:t>
            </a:r>
            <a:r>
              <a:rPr lang="en-US" dirty="0">
                <a:solidFill>
                  <a:schemeClr val="tx1">
                    <a:lumMod val="85000"/>
                    <a:lumOff val="15000"/>
                  </a:schemeClr>
                </a:solidFill>
              </a:rPr>
              <a:t>feature space </a:t>
            </a:r>
            <a:r>
              <a:rPr lang="en-US" dirty="0" smtClean="0">
                <a:solidFill>
                  <a:schemeClr val="tx1">
                    <a:lumMod val="85000"/>
                    <a:lumOff val="15000"/>
                  </a:schemeClr>
                </a:solidFill>
              </a:rPr>
              <a:t>requires </a:t>
            </a:r>
            <a:r>
              <a:rPr lang="en-US" dirty="0">
                <a:solidFill>
                  <a:schemeClr val="tx1">
                    <a:lumMod val="85000"/>
                    <a:lumOff val="15000"/>
                  </a:schemeClr>
                </a:solidFill>
              </a:rPr>
              <a:t>an enormous amount of training </a:t>
            </a:r>
            <a:r>
              <a:rPr lang="en-US" dirty="0" smtClean="0">
                <a:solidFill>
                  <a:schemeClr val="tx1">
                    <a:lumMod val="85000"/>
                    <a:lumOff val="15000"/>
                  </a:schemeClr>
                </a:solidFill>
              </a:rPr>
              <a:t>to </a:t>
            </a:r>
            <a:r>
              <a:rPr lang="en-US" dirty="0">
                <a:solidFill>
                  <a:schemeClr val="tx1">
                    <a:lumMod val="85000"/>
                    <a:lumOff val="15000"/>
                  </a:schemeClr>
                </a:solidFill>
              </a:rPr>
              <a:t>ensure that there are several samples with each combination of values. </a:t>
            </a:r>
            <a:endParaRPr lang="en-US" dirty="0" smtClean="0">
              <a:solidFill>
                <a:schemeClr val="tx1">
                  <a:lumMod val="85000"/>
                  <a:lumOff val="15000"/>
                </a:schemeClr>
              </a:solidFill>
            </a:endParaRPr>
          </a:p>
          <a:p>
            <a:pPr algn="l" rtl="0"/>
            <a:r>
              <a:rPr lang="en-US" dirty="0" smtClean="0">
                <a:solidFill>
                  <a:schemeClr val="tx1">
                    <a:lumMod val="85000"/>
                    <a:lumOff val="15000"/>
                  </a:schemeClr>
                </a:solidFill>
              </a:rPr>
              <a:t>With </a:t>
            </a:r>
            <a:r>
              <a:rPr lang="en-US" dirty="0">
                <a:solidFill>
                  <a:schemeClr val="tx1">
                    <a:lumMod val="85000"/>
                    <a:lumOff val="15000"/>
                  </a:schemeClr>
                </a:solidFill>
              </a:rPr>
              <a:t>a fixed number of training </a:t>
            </a:r>
            <a:r>
              <a:rPr lang="en-US" dirty="0" smtClean="0">
                <a:solidFill>
                  <a:schemeClr val="tx1">
                    <a:lumMod val="85000"/>
                    <a:lumOff val="15000"/>
                  </a:schemeClr>
                </a:solidFill>
              </a:rPr>
              <a:t>instances, </a:t>
            </a:r>
            <a:r>
              <a:rPr lang="en-US" dirty="0">
                <a:solidFill>
                  <a:schemeClr val="tx1">
                    <a:lumMod val="85000"/>
                    <a:lumOff val="15000"/>
                  </a:schemeClr>
                </a:solidFill>
              </a:rPr>
              <a:t>the predictive power reduces as the dimensionality </a:t>
            </a:r>
            <a:r>
              <a:rPr lang="en-US" dirty="0" smtClean="0">
                <a:solidFill>
                  <a:schemeClr val="tx1">
                    <a:lumMod val="85000"/>
                    <a:lumOff val="15000"/>
                  </a:schemeClr>
                </a:solidFill>
              </a:rPr>
              <a:t>increases.</a:t>
            </a:r>
          </a:p>
          <a:p>
            <a:pPr algn="l" rtl="0"/>
            <a:r>
              <a:rPr lang="en-US" dirty="0" smtClean="0">
                <a:solidFill>
                  <a:schemeClr val="tx1">
                    <a:lumMod val="85000"/>
                    <a:lumOff val="15000"/>
                  </a:schemeClr>
                </a:solidFill>
              </a:rPr>
              <a:t>When done </a:t>
            </a:r>
            <a:r>
              <a:rPr lang="en-US" dirty="0">
                <a:solidFill>
                  <a:schemeClr val="tx1">
                    <a:lumMod val="85000"/>
                    <a:lumOff val="15000"/>
                  </a:schemeClr>
                </a:solidFill>
              </a:rPr>
              <a:t>properly, dimensionality reduction </a:t>
            </a:r>
            <a:r>
              <a:rPr lang="en-US" dirty="0" smtClean="0">
                <a:solidFill>
                  <a:schemeClr val="tx1">
                    <a:lumMod val="85000"/>
                    <a:lumOff val="15000"/>
                  </a:schemeClr>
                </a:solidFill>
              </a:rPr>
              <a:t>techniques (such as PCA) </a:t>
            </a:r>
            <a:r>
              <a:rPr lang="en-US" dirty="0" smtClean="0">
                <a:solidFill>
                  <a:schemeClr val="tx1">
                    <a:lumMod val="85000"/>
                    <a:lumOff val="15000"/>
                  </a:schemeClr>
                </a:solidFill>
              </a:rPr>
              <a:t>can preserve the  </a:t>
            </a:r>
            <a:r>
              <a:rPr lang="en-US" dirty="0">
                <a:solidFill>
                  <a:schemeClr val="tx1">
                    <a:lumMod val="85000"/>
                    <a:lumOff val="15000"/>
                  </a:schemeClr>
                </a:solidFill>
              </a:rPr>
              <a:t>properties or structures of the </a:t>
            </a:r>
            <a:r>
              <a:rPr lang="en-US" dirty="0" smtClean="0">
                <a:solidFill>
                  <a:schemeClr val="tx1">
                    <a:lumMod val="85000"/>
                    <a:lumOff val="15000"/>
                  </a:schemeClr>
                </a:solidFill>
              </a:rPr>
              <a:t>objects.</a:t>
            </a:r>
          </a:p>
          <a:p>
            <a:pPr algn="l" rtl="0"/>
            <a:r>
              <a:rPr lang="en-US" dirty="0" smtClean="0">
                <a:solidFill>
                  <a:schemeClr val="tx1">
                    <a:lumMod val="85000"/>
                    <a:lumOff val="15000"/>
                  </a:schemeClr>
                </a:solidFill>
              </a:rPr>
              <a:t>Nevertheless</a:t>
            </a:r>
            <a:r>
              <a:rPr lang="en-US" dirty="0">
                <a:solidFill>
                  <a:schemeClr val="tx1">
                    <a:lumMod val="85000"/>
                    <a:lumOff val="15000"/>
                  </a:schemeClr>
                </a:solidFill>
              </a:rPr>
              <a:t>, </a:t>
            </a:r>
            <a:r>
              <a:rPr lang="en-US" dirty="0" smtClean="0">
                <a:solidFill>
                  <a:schemeClr val="tx1">
                    <a:lumMod val="85000"/>
                    <a:lumOff val="15000"/>
                  </a:schemeClr>
                </a:solidFill>
              </a:rPr>
              <a:t>na</a:t>
            </a:r>
            <a:r>
              <a:rPr lang="en-US" dirty="0" smtClean="0"/>
              <a:t>ï</a:t>
            </a:r>
            <a:r>
              <a:rPr lang="en-US" dirty="0" smtClean="0">
                <a:solidFill>
                  <a:schemeClr val="tx1">
                    <a:lumMod val="85000"/>
                    <a:lumOff val="15000"/>
                  </a:schemeClr>
                </a:solidFill>
              </a:rPr>
              <a:t>vely </a:t>
            </a:r>
            <a:r>
              <a:rPr lang="en-US" dirty="0">
                <a:solidFill>
                  <a:schemeClr val="tx1">
                    <a:lumMod val="85000"/>
                    <a:lumOff val="15000"/>
                  </a:schemeClr>
                </a:solidFill>
              </a:rPr>
              <a:t>applying dimensionality reduction can lead to pathological results.</a:t>
            </a:r>
          </a:p>
        </p:txBody>
      </p:sp>
    </p:spTree>
    <p:extLst>
      <p:ext uri="{BB962C8B-B14F-4D97-AF65-F5344CB8AC3E}">
        <p14:creationId xmlns:p14="http://schemas.microsoft.com/office/powerpoint/2010/main" val="325749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9" presetClass="emph" presetSubtype="0" nodeType="withEffect">
                                  <p:stCondLst>
                                    <p:cond delay="0"/>
                                  </p:stCondLst>
                                  <p:childTnLst>
                                    <p:set>
                                      <p:cBhvr rctx="PPT">
                                        <p:cTn id="14" dur="indefinite"/>
                                        <p:tgtEl>
                                          <p:spTgt spid="3">
                                            <p:txEl>
                                              <p:pRg st="0" end="0"/>
                                            </p:txEl>
                                          </p:spTgt>
                                        </p:tgtEl>
                                        <p:attrNameLst>
                                          <p:attrName>style.opacity</p:attrName>
                                        </p:attrNameLst>
                                      </p:cBhvr>
                                      <p:to>
                                        <p:strVal val="0.5"/>
                                      </p:to>
                                    </p:set>
                                    <p:animEffect filter="image" prLst="opacity: 0.5">
                                      <p:cBhvr rctx="IE">
                                        <p:cTn id="15" dur="indefinite"/>
                                        <p:tgtEl>
                                          <p:spTgt spid="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500"/>
                                        <p:tgtEl>
                                          <p:spTgt spid="3">
                                            <p:txEl>
                                              <p:pRg st="2" end="2"/>
                                            </p:txEl>
                                          </p:spTgt>
                                        </p:tgtEl>
                                      </p:cBhvr>
                                    </p:animEffect>
                                  </p:childTnLst>
                                </p:cTn>
                              </p:par>
                              <p:par>
                                <p:cTn id="21" presetID="9" presetClass="emph" presetSubtype="0" nodeType="withEffect">
                                  <p:stCondLst>
                                    <p:cond delay="0"/>
                                  </p:stCondLst>
                                  <p:childTnLst>
                                    <p:set>
                                      <p:cBhvr rctx="PPT">
                                        <p:cTn id="22" dur="indefinite"/>
                                        <p:tgtEl>
                                          <p:spTgt spid="3">
                                            <p:txEl>
                                              <p:pRg st="1" end="1"/>
                                            </p:txEl>
                                          </p:spTgt>
                                        </p:tgtEl>
                                        <p:attrNameLst>
                                          <p:attrName>style.opacity</p:attrName>
                                        </p:attrNameLst>
                                      </p:cBhvr>
                                      <p:to>
                                        <p:strVal val="0.5"/>
                                      </p:to>
                                    </p:set>
                                    <p:animEffect filter="image" prLst="opacity: 0.5">
                                      <p:cBhvr rctx="IE">
                                        <p:cTn id="23" dur="indefinite"/>
                                        <p:tgtEl>
                                          <p:spTgt spid="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500"/>
                                        <p:tgtEl>
                                          <p:spTgt spid="3">
                                            <p:txEl>
                                              <p:pRg st="3" end="3"/>
                                            </p:txEl>
                                          </p:spTgt>
                                        </p:tgtEl>
                                      </p:cBhvr>
                                    </p:animEffect>
                                  </p:childTnLst>
                                </p:cTn>
                              </p:par>
                              <p:par>
                                <p:cTn id="29" presetID="9" presetClass="emph" presetSubtype="0" nodeType="withEffect">
                                  <p:stCondLst>
                                    <p:cond delay="0"/>
                                  </p:stCondLst>
                                  <p:childTnLst>
                                    <p:set>
                                      <p:cBhvr rctx="PPT">
                                        <p:cTn id="30" dur="indefinite"/>
                                        <p:tgtEl>
                                          <p:spTgt spid="3">
                                            <p:txEl>
                                              <p:pRg st="2" end="2"/>
                                            </p:txEl>
                                          </p:spTgt>
                                        </p:tgtEl>
                                        <p:attrNameLst>
                                          <p:attrName>style.opacity</p:attrName>
                                        </p:attrNameLst>
                                      </p:cBhvr>
                                      <p:to>
                                        <p:strVal val="0.5"/>
                                      </p:to>
                                    </p:set>
                                    <p:animEffect filter="image" prLst="opacity: 0.5">
                                      <p:cBhvr rctx="IE">
                                        <p:cTn id="31" dur="indefinite"/>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l="31667" t="18311" r="40833" b="25448"/>
          <a:stretch>
            <a:fillRect/>
          </a:stretch>
        </p:blipFill>
        <p:spPr bwMode="auto">
          <a:xfrm>
            <a:off x="2895600" y="1066800"/>
            <a:ext cx="2514600" cy="3276600"/>
          </a:xfrm>
          <a:prstGeom prst="rect">
            <a:avLst/>
          </a:prstGeom>
          <a:noFill/>
          <a:ln w="9525">
            <a:noFill/>
            <a:miter lim="800000"/>
            <a:headEnd/>
            <a:tailEnd/>
          </a:ln>
        </p:spPr>
      </p:pic>
      <p:sp>
        <p:nvSpPr>
          <p:cNvPr id="5" name="TextBox 4"/>
          <p:cNvSpPr txBox="1"/>
          <p:nvPr/>
        </p:nvSpPr>
        <p:spPr>
          <a:xfrm>
            <a:off x="539552" y="5334000"/>
            <a:ext cx="8151440" cy="1477328"/>
          </a:xfrm>
          <a:prstGeom prst="rect">
            <a:avLst/>
          </a:prstGeom>
          <a:noFill/>
        </p:spPr>
        <p:txBody>
          <a:bodyPr wrap="square" rtlCol="0">
            <a:spAutoFit/>
          </a:bodyPr>
          <a:lstStyle/>
          <a:p>
            <a:pPr algn="l" rtl="0"/>
            <a:r>
              <a:rPr lang="en-US" dirty="0" smtClean="0"/>
              <a:t>While </a:t>
            </a:r>
            <a:r>
              <a:rPr lang="en-US" b="1" dirty="0" smtClean="0"/>
              <a:t>dimensionality reduction </a:t>
            </a:r>
            <a:r>
              <a:rPr lang="en-US" dirty="0" smtClean="0"/>
              <a:t>is an important tool in machine learning/data mining, we must always be aware that it can distort the data in misleading ways.</a:t>
            </a:r>
          </a:p>
          <a:p>
            <a:pPr algn="l" rtl="0"/>
            <a:endParaRPr lang="en-US" dirty="0" smtClean="0"/>
          </a:p>
          <a:p>
            <a:pPr algn="l" rtl="0"/>
            <a:r>
              <a:rPr lang="en-US" dirty="0" smtClean="0"/>
              <a:t>Above is a two dimensional projection of an intrinsically three dimensional world….</a:t>
            </a:r>
            <a:endParaRPr lang="en-US" dirty="0"/>
          </a:p>
        </p:txBody>
      </p:sp>
    </p:spTree>
    <p:extLst>
      <p:ext uri="{BB962C8B-B14F-4D97-AF65-F5344CB8AC3E}">
        <p14:creationId xmlns:p14="http://schemas.microsoft.com/office/powerpoint/2010/main" val="207068487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0"/>
            <a:ext cx="9144000" cy="5826034"/>
          </a:xfrm>
          <a:prstGeom prst="rect">
            <a:avLst/>
          </a:prstGeom>
          <a:noFill/>
          <a:ln w="9525">
            <a:noFill/>
            <a:miter lim="800000"/>
            <a:headEnd/>
            <a:tailEnd/>
          </a:ln>
        </p:spPr>
      </p:pic>
      <p:sp>
        <p:nvSpPr>
          <p:cNvPr id="3" name="TextBox 2"/>
          <p:cNvSpPr txBox="1"/>
          <p:nvPr/>
        </p:nvSpPr>
        <p:spPr>
          <a:xfrm>
            <a:off x="0" y="6019800"/>
            <a:ext cx="8458200" cy="646331"/>
          </a:xfrm>
          <a:prstGeom prst="rect">
            <a:avLst/>
          </a:prstGeom>
          <a:noFill/>
        </p:spPr>
        <p:txBody>
          <a:bodyPr wrap="square" rtlCol="0">
            <a:spAutoFit/>
          </a:bodyPr>
          <a:lstStyle/>
          <a:p>
            <a:pPr algn="l" rtl="0"/>
            <a:r>
              <a:rPr lang="en-US" i="1" dirty="0" smtClean="0">
                <a:solidFill>
                  <a:schemeClr val="bg1">
                    <a:lumMod val="65000"/>
                  </a:schemeClr>
                </a:solidFill>
              </a:rPr>
              <a:t>Original photographer unknown</a:t>
            </a:r>
          </a:p>
          <a:p>
            <a:pPr algn="l" rtl="0"/>
            <a:r>
              <a:rPr lang="en-US" dirty="0" smtClean="0">
                <a:solidFill>
                  <a:schemeClr val="bg1">
                    <a:lumMod val="65000"/>
                  </a:schemeClr>
                </a:solidFill>
              </a:rPr>
              <a:t>See also www.cs.gmu.edu/~jessica/DimReducDanger.htm        </a:t>
            </a:r>
            <a:r>
              <a:rPr lang="en-US" dirty="0" smtClean="0">
                <a:solidFill>
                  <a:schemeClr val="bg1">
                    <a:lumMod val="65000"/>
                  </a:schemeClr>
                </a:solidFill>
              </a:rPr>
              <a:t>       </a:t>
            </a:r>
            <a:r>
              <a:rPr lang="en-US" dirty="0" smtClean="0">
                <a:solidFill>
                  <a:schemeClr val="bg1">
                    <a:lumMod val="65000"/>
                  </a:schemeClr>
                </a:solidFill>
              </a:rPr>
              <a:t>(c) </a:t>
            </a:r>
            <a:r>
              <a:rPr lang="en-US" dirty="0" err="1" smtClean="0">
                <a:solidFill>
                  <a:schemeClr val="bg1">
                    <a:lumMod val="65000"/>
                  </a:schemeClr>
                </a:solidFill>
              </a:rPr>
              <a:t>eamonn</a:t>
            </a:r>
            <a:r>
              <a:rPr lang="en-US" dirty="0" smtClean="0">
                <a:solidFill>
                  <a:schemeClr val="bg1">
                    <a:lumMod val="65000"/>
                  </a:schemeClr>
                </a:solidFill>
              </a:rPr>
              <a:t> </a:t>
            </a:r>
            <a:r>
              <a:rPr lang="en-US" dirty="0" err="1" smtClean="0">
                <a:solidFill>
                  <a:schemeClr val="bg1">
                    <a:lumMod val="65000"/>
                  </a:schemeClr>
                </a:solidFill>
              </a:rPr>
              <a:t>keogh</a:t>
            </a:r>
            <a:r>
              <a:rPr lang="en-US" dirty="0" smtClean="0">
                <a:solidFill>
                  <a:schemeClr val="bg1">
                    <a:lumMod val="65000"/>
                  </a:schemeClr>
                </a:solidFill>
              </a:rPr>
              <a:t>       </a:t>
            </a:r>
            <a:endParaRPr lang="en-US" dirty="0">
              <a:solidFill>
                <a:schemeClr val="bg1">
                  <a:lumMod val="65000"/>
                </a:schemeClr>
              </a:solidFill>
            </a:endParaRPr>
          </a:p>
        </p:txBody>
      </p:sp>
    </p:spTree>
    <p:extLst>
      <p:ext uri="{BB962C8B-B14F-4D97-AF65-F5344CB8AC3E}">
        <p14:creationId xmlns:p14="http://schemas.microsoft.com/office/powerpoint/2010/main" val="98366931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152400" y="1676401"/>
            <a:ext cx="1661215" cy="1496158"/>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a:stretch>
            <a:fillRect/>
          </a:stretch>
        </p:blipFill>
        <p:spPr bwMode="auto">
          <a:xfrm>
            <a:off x="1912466" y="2507954"/>
            <a:ext cx="1661215" cy="1496158"/>
          </a:xfrm>
          <a:prstGeom prst="rect">
            <a:avLst/>
          </a:prstGeom>
          <a:noFill/>
          <a:ln w="9525">
            <a:noFill/>
            <a:miter lim="800000"/>
            <a:headEnd/>
            <a:tailEnd/>
          </a:ln>
        </p:spPr>
      </p:pic>
      <p:pic>
        <p:nvPicPr>
          <p:cNvPr id="1028" name="Picture 4"/>
          <p:cNvPicPr>
            <a:picLocks noChangeAspect="1" noChangeArrowheads="1"/>
          </p:cNvPicPr>
          <p:nvPr/>
        </p:nvPicPr>
        <p:blipFill>
          <a:blip r:embed="rId4" cstate="print"/>
          <a:srcRect/>
          <a:stretch>
            <a:fillRect/>
          </a:stretch>
        </p:blipFill>
        <p:spPr bwMode="auto">
          <a:xfrm>
            <a:off x="3672532" y="3339507"/>
            <a:ext cx="1721515" cy="1550467"/>
          </a:xfrm>
          <a:prstGeom prst="rect">
            <a:avLst/>
          </a:prstGeom>
          <a:noFill/>
          <a:ln w="9525">
            <a:noFill/>
            <a:miter lim="800000"/>
            <a:headEnd/>
            <a:tailEnd/>
          </a:ln>
        </p:spPr>
      </p:pic>
      <p:pic>
        <p:nvPicPr>
          <p:cNvPr id="1029" name="Picture 5"/>
          <p:cNvPicPr>
            <a:picLocks noChangeAspect="1" noChangeArrowheads="1"/>
          </p:cNvPicPr>
          <p:nvPr/>
        </p:nvPicPr>
        <p:blipFill>
          <a:blip r:embed="rId5" cstate="print"/>
          <a:srcRect/>
          <a:stretch>
            <a:fillRect/>
          </a:stretch>
        </p:blipFill>
        <p:spPr bwMode="auto">
          <a:xfrm>
            <a:off x="5492898" y="4225369"/>
            <a:ext cx="1799649" cy="1620838"/>
          </a:xfrm>
          <a:prstGeom prst="rect">
            <a:avLst/>
          </a:prstGeom>
          <a:noFill/>
          <a:ln w="9525">
            <a:noFill/>
            <a:miter lim="800000"/>
            <a:headEnd/>
            <a:tailEnd/>
          </a:ln>
        </p:spPr>
      </p:pic>
      <p:pic>
        <p:nvPicPr>
          <p:cNvPr id="1030" name="Picture 6"/>
          <p:cNvPicPr>
            <a:picLocks noChangeAspect="1" noChangeArrowheads="1"/>
          </p:cNvPicPr>
          <p:nvPr/>
        </p:nvPicPr>
        <p:blipFill>
          <a:blip r:embed="rId6" cstate="print"/>
          <a:srcRect/>
          <a:stretch>
            <a:fillRect/>
          </a:stretch>
        </p:blipFill>
        <p:spPr bwMode="auto">
          <a:xfrm>
            <a:off x="7391400" y="5181600"/>
            <a:ext cx="1660031" cy="1495093"/>
          </a:xfrm>
          <a:prstGeom prst="rect">
            <a:avLst/>
          </a:prstGeom>
          <a:noFill/>
          <a:ln w="9525">
            <a:noFill/>
            <a:miter lim="800000"/>
            <a:headEnd/>
            <a:tailEnd/>
          </a:ln>
        </p:spPr>
      </p:pic>
      <p:sp>
        <p:nvSpPr>
          <p:cNvPr id="10" name="TextBox 9"/>
          <p:cNvSpPr txBox="1"/>
          <p:nvPr/>
        </p:nvSpPr>
        <p:spPr>
          <a:xfrm>
            <a:off x="152400" y="1219200"/>
            <a:ext cx="2066271" cy="338554"/>
          </a:xfrm>
          <a:prstGeom prst="rect">
            <a:avLst/>
          </a:prstGeom>
          <a:noFill/>
        </p:spPr>
        <p:txBody>
          <a:bodyPr wrap="none" rtlCol="0">
            <a:spAutoFit/>
          </a:bodyPr>
          <a:lstStyle/>
          <a:p>
            <a:r>
              <a:rPr lang="en-US" sz="1600" dirty="0" smtClean="0"/>
              <a:t>A cloud of points in 3D</a:t>
            </a:r>
            <a:endParaRPr lang="en-US" sz="1600" dirty="0"/>
          </a:p>
        </p:txBody>
      </p:sp>
      <p:sp>
        <p:nvSpPr>
          <p:cNvPr id="11" name="TextBox 10"/>
          <p:cNvSpPr txBox="1"/>
          <p:nvPr/>
        </p:nvSpPr>
        <p:spPr>
          <a:xfrm>
            <a:off x="1905000" y="1676400"/>
            <a:ext cx="2254335" cy="892552"/>
          </a:xfrm>
          <a:prstGeom prst="rect">
            <a:avLst/>
          </a:prstGeom>
          <a:noFill/>
        </p:spPr>
        <p:txBody>
          <a:bodyPr wrap="none" rtlCol="0">
            <a:spAutoFit/>
          </a:bodyPr>
          <a:lstStyle/>
          <a:p>
            <a:r>
              <a:rPr lang="en-US" sz="1600" dirty="0" smtClean="0"/>
              <a:t>Can be projected into 2D</a:t>
            </a:r>
          </a:p>
          <a:p>
            <a:r>
              <a:rPr lang="en-US" sz="2000" dirty="0" smtClean="0">
                <a:solidFill>
                  <a:srgbClr val="0000FF"/>
                </a:solidFill>
              </a:rPr>
              <a:t>XY</a:t>
            </a:r>
            <a:r>
              <a:rPr lang="en-US" sz="2000" dirty="0" smtClean="0"/>
              <a:t> or </a:t>
            </a:r>
            <a:r>
              <a:rPr lang="en-US" sz="2000" dirty="0" smtClean="0">
                <a:solidFill>
                  <a:srgbClr val="33CC33"/>
                </a:solidFill>
              </a:rPr>
              <a:t>XZ</a:t>
            </a:r>
            <a:r>
              <a:rPr lang="en-US" sz="2000" dirty="0" smtClean="0"/>
              <a:t> or </a:t>
            </a:r>
            <a:r>
              <a:rPr lang="en-US" sz="2000" dirty="0" smtClean="0">
                <a:solidFill>
                  <a:srgbClr val="CC00CC"/>
                </a:solidFill>
              </a:rPr>
              <a:t>YZ</a:t>
            </a:r>
          </a:p>
          <a:p>
            <a:endParaRPr lang="en-US" sz="1600" dirty="0"/>
          </a:p>
        </p:txBody>
      </p:sp>
      <p:sp>
        <p:nvSpPr>
          <p:cNvPr id="12" name="TextBox 11"/>
          <p:cNvSpPr txBox="1"/>
          <p:nvPr/>
        </p:nvSpPr>
        <p:spPr>
          <a:xfrm>
            <a:off x="3657600" y="2590800"/>
            <a:ext cx="1600200" cy="830997"/>
          </a:xfrm>
          <a:prstGeom prst="rect">
            <a:avLst/>
          </a:prstGeom>
          <a:noFill/>
        </p:spPr>
        <p:txBody>
          <a:bodyPr wrap="square" rtlCol="0">
            <a:spAutoFit/>
          </a:bodyPr>
          <a:lstStyle/>
          <a:p>
            <a:r>
              <a:rPr lang="en-US" sz="1600" dirty="0" smtClean="0"/>
              <a:t>In 2D </a:t>
            </a:r>
            <a:r>
              <a:rPr lang="en-US" sz="1600" dirty="0" smtClean="0">
                <a:solidFill>
                  <a:srgbClr val="33CC33"/>
                </a:solidFill>
              </a:rPr>
              <a:t>XZ</a:t>
            </a:r>
            <a:r>
              <a:rPr lang="en-US" sz="1600" dirty="0" smtClean="0"/>
              <a:t> we see a triangle</a:t>
            </a:r>
            <a:endParaRPr lang="en-US" sz="1600" dirty="0" smtClean="0">
              <a:solidFill>
                <a:srgbClr val="CC00CC"/>
              </a:solidFill>
            </a:endParaRPr>
          </a:p>
          <a:p>
            <a:endParaRPr lang="en-US" sz="1600" dirty="0"/>
          </a:p>
        </p:txBody>
      </p:sp>
      <p:sp>
        <p:nvSpPr>
          <p:cNvPr id="13" name="TextBox 12"/>
          <p:cNvSpPr txBox="1"/>
          <p:nvPr/>
        </p:nvSpPr>
        <p:spPr>
          <a:xfrm>
            <a:off x="5562600" y="3352800"/>
            <a:ext cx="1600200" cy="830997"/>
          </a:xfrm>
          <a:prstGeom prst="rect">
            <a:avLst/>
          </a:prstGeom>
          <a:noFill/>
        </p:spPr>
        <p:txBody>
          <a:bodyPr wrap="square" rtlCol="0">
            <a:spAutoFit/>
          </a:bodyPr>
          <a:lstStyle/>
          <a:p>
            <a:r>
              <a:rPr lang="en-US" sz="1600" dirty="0" smtClean="0"/>
              <a:t>In 2D </a:t>
            </a:r>
            <a:r>
              <a:rPr lang="en-US" sz="1600" dirty="0" smtClean="0">
                <a:solidFill>
                  <a:srgbClr val="CC00CC"/>
                </a:solidFill>
              </a:rPr>
              <a:t>YZ </a:t>
            </a:r>
            <a:r>
              <a:rPr lang="en-US" sz="1600" dirty="0" smtClean="0"/>
              <a:t>we see a square</a:t>
            </a:r>
            <a:endParaRPr lang="en-US" sz="1600" dirty="0" smtClean="0">
              <a:solidFill>
                <a:srgbClr val="CC00CC"/>
              </a:solidFill>
            </a:endParaRPr>
          </a:p>
          <a:p>
            <a:endParaRPr lang="en-US" sz="1600" dirty="0"/>
          </a:p>
        </p:txBody>
      </p:sp>
      <p:sp>
        <p:nvSpPr>
          <p:cNvPr id="14" name="TextBox 13"/>
          <p:cNvSpPr txBox="1"/>
          <p:nvPr/>
        </p:nvSpPr>
        <p:spPr>
          <a:xfrm>
            <a:off x="7391400" y="4343400"/>
            <a:ext cx="1600200" cy="830997"/>
          </a:xfrm>
          <a:prstGeom prst="rect">
            <a:avLst/>
          </a:prstGeom>
          <a:noFill/>
        </p:spPr>
        <p:txBody>
          <a:bodyPr wrap="square" rtlCol="0">
            <a:spAutoFit/>
          </a:bodyPr>
          <a:lstStyle/>
          <a:p>
            <a:r>
              <a:rPr lang="en-US" sz="1600" dirty="0" smtClean="0"/>
              <a:t>In 2D </a:t>
            </a:r>
            <a:r>
              <a:rPr lang="en-US" sz="1600" dirty="0" smtClean="0">
                <a:solidFill>
                  <a:srgbClr val="0000FF"/>
                </a:solidFill>
              </a:rPr>
              <a:t>XY</a:t>
            </a:r>
            <a:r>
              <a:rPr lang="en-US" sz="1600" dirty="0" smtClean="0"/>
              <a:t> we see a circle</a:t>
            </a:r>
            <a:endParaRPr lang="en-US" sz="1600" dirty="0" smtClean="0">
              <a:solidFill>
                <a:srgbClr val="CC00CC"/>
              </a:solidFill>
            </a:endParaRPr>
          </a:p>
          <a:p>
            <a:endParaRPr lang="en-US" sz="1600" dirty="0"/>
          </a:p>
        </p:txBody>
      </p:sp>
    </p:spTree>
    <p:extLst>
      <p:ext uri="{BB962C8B-B14F-4D97-AF65-F5344CB8AC3E}">
        <p14:creationId xmlns:p14="http://schemas.microsoft.com/office/powerpoint/2010/main" val="998963244"/>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 is More?</a:t>
            </a:r>
            <a:endParaRPr lang="he-IL" dirty="0"/>
          </a:p>
        </p:txBody>
      </p:sp>
      <p:sp>
        <p:nvSpPr>
          <p:cNvPr id="3" name="Content Placeholder 2"/>
          <p:cNvSpPr>
            <a:spLocks noGrp="1"/>
          </p:cNvSpPr>
          <p:nvPr>
            <p:ph idx="1"/>
          </p:nvPr>
        </p:nvSpPr>
        <p:spPr/>
        <p:txBody>
          <a:bodyPr>
            <a:normAutofit/>
          </a:bodyPr>
          <a:lstStyle/>
          <a:p>
            <a:pPr algn="l" rtl="0"/>
            <a:r>
              <a:rPr lang="en-US" dirty="0" smtClean="0"/>
              <a:t>In the past the published </a:t>
            </a:r>
            <a:r>
              <a:rPr lang="en-US" dirty="0"/>
              <a:t>advice was </a:t>
            </a:r>
            <a:r>
              <a:rPr lang="en-US" dirty="0" smtClean="0"/>
              <a:t>that high dimensionality is </a:t>
            </a:r>
            <a:r>
              <a:rPr lang="en-US" dirty="0"/>
              <a:t>dangerous</a:t>
            </a:r>
            <a:r>
              <a:rPr lang="en-US" dirty="0" smtClean="0"/>
              <a:t>.</a:t>
            </a:r>
          </a:p>
          <a:p>
            <a:pPr algn="l" rtl="0"/>
            <a:r>
              <a:rPr lang="en-US" dirty="0" smtClean="0"/>
              <a:t>But, </a:t>
            </a:r>
            <a:r>
              <a:rPr lang="en-US" dirty="0"/>
              <a:t>Reducing </a:t>
            </a:r>
            <a:r>
              <a:rPr lang="en-US" dirty="0" smtClean="0"/>
              <a:t>dimensionality reduces </a:t>
            </a:r>
            <a:r>
              <a:rPr lang="en-US" dirty="0"/>
              <a:t>the </a:t>
            </a:r>
            <a:r>
              <a:rPr lang="en-US" dirty="0" smtClean="0"/>
              <a:t>amount of information </a:t>
            </a:r>
            <a:r>
              <a:rPr lang="en-US" dirty="0"/>
              <a:t>available for prediction</a:t>
            </a:r>
            <a:r>
              <a:rPr lang="en-US" dirty="0" smtClean="0"/>
              <a:t>.</a:t>
            </a:r>
          </a:p>
          <a:p>
            <a:pPr algn="l" rtl="0"/>
            <a:r>
              <a:rPr lang="en-US" dirty="0" smtClean="0"/>
              <a:t>Today: try going </a:t>
            </a:r>
            <a:r>
              <a:rPr lang="en-US" dirty="0"/>
              <a:t>in the opposite direction</a:t>
            </a:r>
            <a:r>
              <a:rPr lang="en-US" dirty="0" smtClean="0"/>
              <a:t>: Instead </a:t>
            </a:r>
            <a:r>
              <a:rPr lang="en-US" dirty="0"/>
              <a:t>of reducing dimensionality, increase </a:t>
            </a:r>
            <a:r>
              <a:rPr lang="en-US" dirty="0" smtClean="0"/>
              <a:t>it by adding many functions </a:t>
            </a:r>
            <a:r>
              <a:rPr lang="en-US" dirty="0"/>
              <a:t>of the predictor </a:t>
            </a:r>
            <a:r>
              <a:rPr lang="en-US" dirty="0" smtClean="0"/>
              <a:t>variables (polynomials).</a:t>
            </a:r>
            <a:endParaRPr lang="en-US" dirty="0"/>
          </a:p>
          <a:p>
            <a:pPr algn="l" rtl="0"/>
            <a:r>
              <a:rPr lang="en-US" dirty="0" smtClean="0"/>
              <a:t>The </a:t>
            </a:r>
            <a:r>
              <a:rPr lang="en-US" dirty="0"/>
              <a:t>higher the </a:t>
            </a:r>
            <a:r>
              <a:rPr lang="en-US" dirty="0" smtClean="0"/>
              <a:t>dimensionality of </a:t>
            </a:r>
            <a:r>
              <a:rPr lang="en-US" dirty="0"/>
              <a:t>the set of </a:t>
            </a:r>
            <a:r>
              <a:rPr lang="en-US" dirty="0" smtClean="0"/>
              <a:t>features, the </a:t>
            </a:r>
            <a:r>
              <a:rPr lang="en-US" dirty="0"/>
              <a:t>more </a:t>
            </a:r>
            <a:r>
              <a:rPr lang="en-US" dirty="0" smtClean="0"/>
              <a:t>likely it </a:t>
            </a:r>
            <a:r>
              <a:rPr lang="en-US" dirty="0"/>
              <a:t>is that separation occurs.</a:t>
            </a:r>
          </a:p>
          <a:p>
            <a:pPr algn="l" rtl="0"/>
            <a:endParaRPr lang="en-US" dirty="0"/>
          </a:p>
          <a:p>
            <a:pPr algn="l" rtl="0"/>
            <a:endParaRPr lang="en-US" dirty="0"/>
          </a:p>
          <a:p>
            <a:pPr algn="l" rtl="0"/>
            <a:endParaRPr lang="he-IL" dirty="0"/>
          </a:p>
        </p:txBody>
      </p:sp>
    </p:spTree>
    <p:extLst>
      <p:ext uri="{BB962C8B-B14F-4D97-AF65-F5344CB8AC3E}">
        <p14:creationId xmlns:p14="http://schemas.microsoft.com/office/powerpoint/2010/main" val="3115096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188640"/>
            <a:ext cx="8041440" cy="1442674"/>
          </a:xfrm>
        </p:spPr>
        <p:txBody>
          <a:bodyPr>
            <a:normAutofit fontScale="90000"/>
          </a:bodyPr>
          <a:lstStyle/>
          <a:p>
            <a:pPr rtl="0"/>
            <a:r>
              <a:rPr lang="en-US" dirty="0" smtClean="0"/>
              <a:t>Instability and the </a:t>
            </a:r>
            <a:br>
              <a:rPr lang="en-US" dirty="0" smtClean="0"/>
            </a:br>
            <a:r>
              <a:rPr lang="en-US" dirty="0" err="1" smtClean="0"/>
              <a:t>Rashomon</a:t>
            </a:r>
            <a:r>
              <a:rPr lang="en-US" dirty="0" smtClean="0"/>
              <a:t> Effect</a:t>
            </a:r>
            <a:endParaRPr lang="he-IL" dirty="0"/>
          </a:p>
        </p:txBody>
      </p:sp>
      <p:sp>
        <p:nvSpPr>
          <p:cNvPr id="3" name="Content Placeholder 2"/>
          <p:cNvSpPr>
            <a:spLocks noGrp="1"/>
          </p:cNvSpPr>
          <p:nvPr>
            <p:ph idx="1"/>
          </p:nvPr>
        </p:nvSpPr>
        <p:spPr>
          <a:xfrm>
            <a:off x="457200" y="1600200"/>
            <a:ext cx="5915000" cy="4525963"/>
          </a:xfrm>
        </p:spPr>
        <p:txBody>
          <a:bodyPr>
            <a:normAutofit fontScale="92500" lnSpcReduction="20000"/>
          </a:bodyPr>
          <a:lstStyle/>
          <a:p>
            <a:pPr algn="l" rtl="0"/>
            <a:r>
              <a:rPr lang="en-US" dirty="0" err="1"/>
              <a:t>Rashomon</a:t>
            </a:r>
            <a:r>
              <a:rPr lang="en-US" dirty="0"/>
              <a:t> is a </a:t>
            </a:r>
            <a:r>
              <a:rPr lang="en-US" dirty="0" smtClean="0"/>
              <a:t>Japanese </a:t>
            </a:r>
            <a:r>
              <a:rPr lang="en-US" dirty="0"/>
              <a:t>movie </a:t>
            </a:r>
            <a:r>
              <a:rPr lang="en-US" dirty="0" smtClean="0"/>
              <a:t>in which </a:t>
            </a:r>
            <a:r>
              <a:rPr lang="en-US" dirty="0"/>
              <a:t>four people, from different vantage </a:t>
            </a:r>
            <a:r>
              <a:rPr lang="en-US" dirty="0" smtClean="0"/>
              <a:t>points, witness a criminal incident. </a:t>
            </a:r>
            <a:r>
              <a:rPr lang="en-US" dirty="0"/>
              <a:t>When </a:t>
            </a:r>
            <a:r>
              <a:rPr lang="en-US" dirty="0" smtClean="0"/>
              <a:t>they come to testify in </a:t>
            </a:r>
            <a:r>
              <a:rPr lang="en-US" dirty="0"/>
              <a:t>court, </a:t>
            </a:r>
            <a:r>
              <a:rPr lang="en-US" dirty="0" smtClean="0"/>
              <a:t>they all </a:t>
            </a:r>
            <a:r>
              <a:rPr lang="en-US" dirty="0"/>
              <a:t>report the same facts, </a:t>
            </a:r>
            <a:r>
              <a:rPr lang="en-US" dirty="0" smtClean="0"/>
              <a:t>but their </a:t>
            </a:r>
            <a:r>
              <a:rPr lang="en-US" dirty="0"/>
              <a:t>stories of what happened are </a:t>
            </a:r>
            <a:r>
              <a:rPr lang="en-US" dirty="0" smtClean="0"/>
              <a:t>very different</a:t>
            </a:r>
            <a:r>
              <a:rPr lang="en-US" dirty="0"/>
              <a:t>.</a:t>
            </a:r>
          </a:p>
          <a:p>
            <a:pPr algn="l" rtl="0"/>
            <a:r>
              <a:rPr lang="en-US" dirty="0" smtClean="0"/>
              <a:t>The </a:t>
            </a:r>
            <a:r>
              <a:rPr lang="en-US" dirty="0" err="1"/>
              <a:t>Rashomon</a:t>
            </a:r>
            <a:r>
              <a:rPr lang="en-US" dirty="0"/>
              <a:t> effect is the effect of the subjectivity of perception on </a:t>
            </a:r>
            <a:r>
              <a:rPr lang="en-US" dirty="0" smtClean="0"/>
              <a:t>recollection.</a:t>
            </a:r>
          </a:p>
          <a:p>
            <a:pPr algn="l" rtl="0"/>
            <a:r>
              <a:rPr lang="en-US" dirty="0" smtClean="0"/>
              <a:t>The </a:t>
            </a:r>
            <a:r>
              <a:rPr lang="en-US" dirty="0" err="1"/>
              <a:t>Rashomon</a:t>
            </a:r>
            <a:r>
              <a:rPr lang="en-US" dirty="0"/>
              <a:t> </a:t>
            </a:r>
            <a:r>
              <a:rPr lang="en-US" dirty="0" smtClean="0"/>
              <a:t>Effect in ML </a:t>
            </a:r>
            <a:r>
              <a:rPr lang="en-US" dirty="0"/>
              <a:t>is that </a:t>
            </a:r>
            <a:r>
              <a:rPr lang="en-US" dirty="0" smtClean="0"/>
              <a:t>there is </a:t>
            </a:r>
            <a:r>
              <a:rPr lang="en-US" dirty="0"/>
              <a:t>often a multitude of </a:t>
            </a:r>
            <a:r>
              <a:rPr lang="en-US" dirty="0" smtClean="0"/>
              <a:t>classifiers of giving </a:t>
            </a:r>
            <a:r>
              <a:rPr lang="en-US" dirty="0"/>
              <a:t>about </a:t>
            </a:r>
            <a:r>
              <a:rPr lang="en-US" dirty="0" smtClean="0"/>
              <a:t>the same </a:t>
            </a:r>
            <a:r>
              <a:rPr lang="en-US" dirty="0"/>
              <a:t>minimum error rate</a:t>
            </a:r>
            <a:r>
              <a:rPr lang="en-US" dirty="0" smtClean="0"/>
              <a:t>.</a:t>
            </a:r>
          </a:p>
          <a:p>
            <a:pPr algn="l" rtl="0"/>
            <a:r>
              <a:rPr lang="en-US" dirty="0" smtClean="0"/>
              <a:t>For example in decision trees, if </a:t>
            </a:r>
            <a:r>
              <a:rPr lang="en-US" dirty="0"/>
              <a:t>the training set is perturbed </a:t>
            </a:r>
            <a:r>
              <a:rPr lang="en-US" dirty="0" smtClean="0"/>
              <a:t>only slightly, </a:t>
            </a:r>
            <a:r>
              <a:rPr lang="en-US" dirty="0"/>
              <a:t>I can </a:t>
            </a:r>
            <a:r>
              <a:rPr lang="en-US" dirty="0" smtClean="0"/>
              <a:t>get a </a:t>
            </a:r>
            <a:r>
              <a:rPr lang="en-US" dirty="0"/>
              <a:t>tree quite different from the original but </a:t>
            </a:r>
            <a:r>
              <a:rPr lang="en-US" dirty="0" smtClean="0"/>
              <a:t>with almost </a:t>
            </a:r>
            <a:r>
              <a:rPr lang="en-US" dirty="0"/>
              <a:t>the same test set error.</a:t>
            </a:r>
          </a:p>
          <a:p>
            <a:pPr algn="l" rtl="0"/>
            <a:endParaRPr lang="he-IL"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76256" y="620688"/>
            <a:ext cx="2095500" cy="6010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56383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551280" y="436563"/>
            <a:ext cx="8041440" cy="1120229"/>
          </a:xfrm>
        </p:spPr>
        <p:txBody>
          <a:bodyPr>
            <a:normAutofit fontScale="90000"/>
          </a:bodyPr>
          <a:lstStyle/>
          <a:p>
            <a:r>
              <a:rPr lang="en-US" sz="4000" i="1" dirty="0"/>
              <a:t>The Wisdom of Crowds</a:t>
            </a:r>
            <a:r>
              <a:rPr lang="en-US" sz="4000" dirty="0"/>
              <a:t/>
            </a:r>
            <a:br>
              <a:rPr lang="en-US" sz="4000" dirty="0"/>
            </a:br>
            <a:endParaRPr lang="en-US" sz="4000" dirty="0"/>
          </a:p>
        </p:txBody>
      </p:sp>
      <p:sp>
        <p:nvSpPr>
          <p:cNvPr id="59395" name="Rectangle 3"/>
          <p:cNvSpPr>
            <a:spLocks noGrp="1" noChangeArrowheads="1"/>
          </p:cNvSpPr>
          <p:nvPr>
            <p:ph idx="1"/>
          </p:nvPr>
        </p:nvSpPr>
        <p:spPr>
          <a:xfrm>
            <a:off x="1403648" y="1412776"/>
            <a:ext cx="6480175" cy="4114800"/>
          </a:xfrm>
        </p:spPr>
        <p:txBody>
          <a:bodyPr/>
          <a:lstStyle/>
          <a:p>
            <a:pPr algn="l" rtl="0">
              <a:lnSpc>
                <a:spcPct val="80000"/>
              </a:lnSpc>
            </a:pPr>
            <a:endParaRPr lang="en-US" sz="2800" dirty="0"/>
          </a:p>
          <a:p>
            <a:pPr algn="l" rtl="0">
              <a:lnSpc>
                <a:spcPct val="80000"/>
              </a:lnSpc>
            </a:pPr>
            <a:r>
              <a:rPr lang="en-US" sz="2800" dirty="0"/>
              <a:t>Under certain controlled conditions, the aggregation of information in groups,  resulting in decisions that are often superior to those that can been made by any single - even experts.</a:t>
            </a:r>
          </a:p>
          <a:p>
            <a:pPr algn="l" rtl="0">
              <a:lnSpc>
                <a:spcPct val="80000"/>
              </a:lnSpc>
            </a:pPr>
            <a:r>
              <a:rPr lang="en-US" sz="2800" dirty="0"/>
              <a:t>Imitates our second nature to seek several opinions before making any crucial decision. We weigh the individual opinions, and combine them to reach a final decision</a:t>
            </a:r>
          </a:p>
          <a:p>
            <a:pPr algn="l" rtl="0">
              <a:lnSpc>
                <a:spcPct val="80000"/>
              </a:lnSpc>
            </a:pPr>
            <a:endParaRPr lang="en-US" sz="2800" dirty="0"/>
          </a:p>
        </p:txBody>
      </p:sp>
    </p:spTree>
    <p:extLst>
      <p:ext uri="{BB962C8B-B14F-4D97-AF65-F5344CB8AC3E}">
        <p14:creationId xmlns:p14="http://schemas.microsoft.com/office/powerpoint/2010/main" val="802059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9395">
                                            <p:txEl>
                                              <p:pRg st="2" end="2"/>
                                            </p:txEl>
                                          </p:spTgt>
                                        </p:tgtEl>
                                        <p:attrNameLst>
                                          <p:attrName>style.visibility</p:attrName>
                                        </p:attrNameLst>
                                      </p:cBhvr>
                                      <p:to>
                                        <p:strVal val="visible"/>
                                      </p:to>
                                    </p:set>
                                    <p:animEffect transition="in" filter="fade">
                                      <p:cBhvr>
                                        <p:cTn id="7" dur="500"/>
                                        <p:tgtEl>
                                          <p:spTgt spid="5939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1168" y="1547907"/>
            <a:ext cx="2881089" cy="27451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0" y="-101906"/>
            <a:ext cx="9108504" cy="1442674"/>
          </a:xfrm>
        </p:spPr>
        <p:txBody>
          <a:bodyPr>
            <a:normAutofit/>
          </a:bodyPr>
          <a:lstStyle/>
          <a:p>
            <a:pPr rtl="0"/>
            <a:r>
              <a:rPr lang="en-US" sz="3600" dirty="0" smtClean="0"/>
              <a:t>Motivating Example</a:t>
            </a:r>
            <a:br>
              <a:rPr lang="en-US" sz="3600" dirty="0" smtClean="0"/>
            </a:br>
            <a:r>
              <a:rPr lang="en-US" sz="3600" dirty="0" smtClean="0"/>
              <a:t>Learning to Filter Spam</a:t>
            </a:r>
            <a:endParaRPr lang="he-IL" sz="3600" dirty="0"/>
          </a:p>
        </p:txBody>
      </p:sp>
      <p:sp>
        <p:nvSpPr>
          <p:cNvPr id="3" name="Content Placeholder 2"/>
          <p:cNvSpPr>
            <a:spLocks noGrp="1"/>
          </p:cNvSpPr>
          <p:nvPr>
            <p:ph idx="1"/>
          </p:nvPr>
        </p:nvSpPr>
        <p:spPr/>
        <p:txBody>
          <a:bodyPr>
            <a:normAutofit/>
          </a:bodyPr>
          <a:lstStyle/>
          <a:p>
            <a:pPr algn="l" rtl="0"/>
            <a:endParaRPr lang="en-US" dirty="0" smtClean="0"/>
          </a:p>
          <a:p>
            <a:pPr algn="l" rtl="0"/>
            <a:endParaRPr lang="en-US" dirty="0"/>
          </a:p>
          <a:p>
            <a:pPr algn="l" rtl="0"/>
            <a:endParaRPr lang="en-US" dirty="0" smtClean="0"/>
          </a:p>
          <a:p>
            <a:pPr algn="l" rtl="0"/>
            <a:endParaRPr lang="en-US" dirty="0"/>
          </a:p>
        </p:txBody>
      </p:sp>
      <p:sp>
        <p:nvSpPr>
          <p:cNvPr id="4" name="Rectangle 3"/>
          <p:cNvSpPr/>
          <p:nvPr/>
        </p:nvSpPr>
        <p:spPr>
          <a:xfrm>
            <a:off x="122580" y="1268760"/>
            <a:ext cx="6393636" cy="5201424"/>
          </a:xfrm>
          <a:prstGeom prst="rect">
            <a:avLst/>
          </a:prstGeom>
        </p:spPr>
        <p:txBody>
          <a:bodyPr wrap="square">
            <a:spAutoFit/>
          </a:bodyPr>
          <a:lstStyle/>
          <a:p>
            <a:pPr algn="l" rtl="0"/>
            <a:r>
              <a:rPr lang="en-GB" sz="2800" b="1" dirty="0"/>
              <a:t>Example</a:t>
            </a:r>
            <a:r>
              <a:rPr lang="en-GB" sz="2800" dirty="0"/>
              <a:t>: Spam </a:t>
            </a:r>
            <a:r>
              <a:rPr lang="en-GB" sz="2800" dirty="0" smtClean="0"/>
              <a:t>Filtering</a:t>
            </a:r>
          </a:p>
          <a:p>
            <a:pPr algn="l" rtl="0"/>
            <a:r>
              <a:rPr lang="en-US" sz="2800" dirty="0"/>
              <a:t>Spam - is all </a:t>
            </a:r>
            <a:r>
              <a:rPr lang="en-US" sz="2800" dirty="0" smtClean="0"/>
              <a:t>the email </a:t>
            </a:r>
            <a:r>
              <a:rPr lang="en-US" sz="2800" dirty="0"/>
              <a:t>the user does not want to receive and has not asked to </a:t>
            </a:r>
            <a:r>
              <a:rPr lang="en-US" sz="2800" dirty="0" smtClean="0"/>
              <a:t>receive</a:t>
            </a:r>
          </a:p>
          <a:p>
            <a:pPr algn="l" rtl="0"/>
            <a:endParaRPr lang="en-US" sz="2800" dirty="0"/>
          </a:p>
          <a:p>
            <a:pPr lvl="1" algn="l" rtl="0"/>
            <a:r>
              <a:rPr lang="en-GB" sz="2400" i="1" dirty="0" smtClean="0">
                <a:effectLst>
                  <a:outerShdw blurRad="38100" dist="38100" dir="2700000" algn="tl">
                    <a:srgbClr val="000000">
                      <a:alpha val="43137"/>
                    </a:srgbClr>
                  </a:outerShdw>
                </a:effectLst>
              </a:rPr>
              <a:t>T</a:t>
            </a:r>
            <a:r>
              <a:rPr lang="en-GB" sz="2400" dirty="0"/>
              <a:t>: Identify Spam </a:t>
            </a:r>
            <a:r>
              <a:rPr lang="en-GB" sz="2400" dirty="0" smtClean="0"/>
              <a:t>Emails</a:t>
            </a:r>
          </a:p>
          <a:p>
            <a:pPr lvl="1" algn="l" rtl="0"/>
            <a:endParaRPr lang="en-GB" sz="2400" dirty="0"/>
          </a:p>
          <a:p>
            <a:pPr lvl="1" algn="l" rtl="0"/>
            <a:r>
              <a:rPr lang="en-GB" sz="2400" i="1" dirty="0">
                <a:effectLst>
                  <a:outerShdw blurRad="38100" dist="38100" dir="2700000" algn="tl">
                    <a:srgbClr val="000000">
                      <a:alpha val="43137"/>
                    </a:srgbClr>
                  </a:outerShdw>
                </a:effectLst>
              </a:rPr>
              <a:t>P</a:t>
            </a:r>
            <a:r>
              <a:rPr lang="en-GB" sz="2400" dirty="0"/>
              <a:t>: </a:t>
            </a:r>
            <a:r>
              <a:rPr lang="en-GB" sz="2400" dirty="0" smtClean="0"/>
              <a:t>% </a:t>
            </a:r>
            <a:r>
              <a:rPr lang="en-GB" sz="2400" dirty="0"/>
              <a:t>of </a:t>
            </a:r>
            <a:r>
              <a:rPr lang="en-GB" sz="2400" dirty="0" smtClean="0"/>
              <a:t>Spam </a:t>
            </a:r>
            <a:r>
              <a:rPr lang="en-GB" sz="2400" dirty="0"/>
              <a:t>emails that were </a:t>
            </a:r>
            <a:r>
              <a:rPr lang="en-GB" sz="2400" dirty="0" smtClean="0"/>
              <a:t>filtered and % of Ham (non-spam) </a:t>
            </a:r>
            <a:r>
              <a:rPr lang="en-GB" sz="2400" dirty="0"/>
              <a:t>emails that were </a:t>
            </a:r>
            <a:r>
              <a:rPr lang="en-GB" sz="2400" dirty="0" smtClean="0"/>
              <a:t>incorrectly filtered-out</a:t>
            </a:r>
          </a:p>
          <a:p>
            <a:pPr lvl="2" algn="l" rtl="0"/>
            <a:endParaRPr lang="en-GB" sz="2400" dirty="0"/>
          </a:p>
          <a:p>
            <a:pPr lvl="1" algn="l" rtl="0"/>
            <a:r>
              <a:rPr lang="en-GB" sz="2400" i="1" dirty="0">
                <a:effectLst>
                  <a:outerShdw blurRad="38100" dist="38100" dir="2700000" algn="tl">
                    <a:srgbClr val="000000">
                      <a:alpha val="43137"/>
                    </a:srgbClr>
                  </a:outerShdw>
                </a:effectLst>
              </a:rPr>
              <a:t>E</a:t>
            </a:r>
            <a:r>
              <a:rPr lang="en-GB" sz="2400" dirty="0"/>
              <a:t>: a database of emails that were labelled by users</a:t>
            </a:r>
          </a:p>
        </p:txBody>
      </p:sp>
    </p:spTree>
    <p:extLst>
      <p:ext uri="{BB962C8B-B14F-4D97-AF65-F5344CB8AC3E}">
        <p14:creationId xmlns:p14="http://schemas.microsoft.com/office/powerpoint/2010/main" val="3541026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fade">
                                      <p:cBhvr>
                                        <p:cTn id="7" dur="500"/>
                                        <p:tgtEl>
                                          <p:spTgt spid="4">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fade">
                                      <p:cBhvr>
                                        <p:cTn id="12" dur="500"/>
                                        <p:tgtEl>
                                          <p:spTgt spid="4">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7" end="7"/>
                                            </p:txEl>
                                          </p:spTgt>
                                        </p:tgtEl>
                                        <p:attrNameLst>
                                          <p:attrName>style.visibility</p:attrName>
                                        </p:attrNameLst>
                                      </p:cBhvr>
                                      <p:to>
                                        <p:strVal val="visible"/>
                                      </p:to>
                                    </p:set>
                                    <p:animEffect transition="in" filter="fade">
                                      <p:cBhvr>
                                        <p:cTn id="17"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685800" y="-100013"/>
            <a:ext cx="7772400" cy="1143001"/>
          </a:xfrm>
        </p:spPr>
        <p:txBody>
          <a:bodyPr/>
          <a:lstStyle/>
          <a:p>
            <a:r>
              <a:rPr lang="en-US" b="1"/>
              <a:t>Committees of Experts</a:t>
            </a:r>
          </a:p>
        </p:txBody>
      </p:sp>
      <p:sp>
        <p:nvSpPr>
          <p:cNvPr id="69635" name="Rectangle 3"/>
          <p:cNvSpPr>
            <a:spLocks noGrp="1" noChangeArrowheads="1"/>
          </p:cNvSpPr>
          <p:nvPr>
            <p:ph idx="1"/>
          </p:nvPr>
        </p:nvSpPr>
        <p:spPr>
          <a:xfrm>
            <a:off x="0" y="990600"/>
            <a:ext cx="8892480" cy="4114800"/>
          </a:xfrm>
        </p:spPr>
        <p:txBody>
          <a:bodyPr/>
          <a:lstStyle/>
          <a:p>
            <a:pPr marL="329184" lvl="1" indent="0" algn="l" rtl="0">
              <a:lnSpc>
                <a:spcPct val="80000"/>
              </a:lnSpc>
              <a:buNone/>
            </a:pPr>
            <a:r>
              <a:rPr lang="en-US" sz="2400" dirty="0"/>
              <a:t>“ … a medical school that has the objective that all students, given a problem, come up with an identical solution”</a:t>
            </a:r>
          </a:p>
          <a:p>
            <a:pPr algn="l" rtl="0">
              <a:lnSpc>
                <a:spcPct val="80000"/>
              </a:lnSpc>
            </a:pPr>
            <a:endParaRPr lang="en-US" sz="2800" dirty="0"/>
          </a:p>
          <a:p>
            <a:pPr algn="l" rtl="0">
              <a:lnSpc>
                <a:spcPct val="80000"/>
              </a:lnSpc>
            </a:pPr>
            <a:r>
              <a:rPr lang="en-US" sz="2800" dirty="0"/>
              <a:t>There is not much point in setting up a committee of experts from such a group - such a committee will not improve on the judgment of an individual.</a:t>
            </a:r>
          </a:p>
          <a:p>
            <a:pPr algn="l" rtl="0">
              <a:lnSpc>
                <a:spcPct val="80000"/>
              </a:lnSpc>
            </a:pPr>
            <a:endParaRPr lang="en-US" sz="2800" dirty="0"/>
          </a:p>
          <a:p>
            <a:pPr algn="l" rtl="0">
              <a:lnSpc>
                <a:spcPct val="80000"/>
              </a:lnSpc>
            </a:pPr>
            <a:r>
              <a:rPr lang="en-US" sz="2800" dirty="0"/>
              <a:t>Consider:</a:t>
            </a:r>
          </a:p>
          <a:p>
            <a:pPr lvl="1" algn="l" rtl="0">
              <a:lnSpc>
                <a:spcPct val="80000"/>
              </a:lnSpc>
            </a:pPr>
            <a:r>
              <a:rPr lang="en-US" sz="2400" dirty="0"/>
              <a:t>There needs to be </a:t>
            </a:r>
            <a:r>
              <a:rPr lang="en-US" sz="2400" b="1" dirty="0"/>
              <a:t>disagreement </a:t>
            </a:r>
            <a:r>
              <a:rPr lang="en-US" sz="2400" dirty="0"/>
              <a:t>for the committee to have the potential to be better than an individual.</a:t>
            </a:r>
          </a:p>
        </p:txBody>
      </p:sp>
      <p:pic>
        <p:nvPicPr>
          <p:cNvPr id="69637" name="Picture 5" descr="House in action tit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26792" y="4706597"/>
            <a:ext cx="2627759" cy="19715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4887999"/>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Learning Tasks</a:t>
            </a:r>
            <a:endParaRPr lang="he-IL" dirty="0"/>
          </a:p>
        </p:txBody>
      </p:sp>
      <p:sp>
        <p:nvSpPr>
          <p:cNvPr id="3" name="Content Placeholder 2"/>
          <p:cNvSpPr>
            <a:spLocks noGrp="1"/>
          </p:cNvSpPr>
          <p:nvPr>
            <p:ph idx="1"/>
          </p:nvPr>
        </p:nvSpPr>
        <p:spPr/>
        <p:txBody>
          <a:bodyPr/>
          <a:lstStyle/>
          <a:p>
            <a:endParaRPr lang="he-IL"/>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3556000"/>
            <a:ext cx="9144000" cy="330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73099584"/>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0002" name="Rectangle 2"/>
          <p:cNvSpPr>
            <a:spLocks noGrp="1" noChangeArrowheads="1"/>
          </p:cNvSpPr>
          <p:nvPr>
            <p:ph type="title"/>
          </p:nvPr>
        </p:nvSpPr>
        <p:spPr>
          <a:xfrm>
            <a:off x="152400" y="304800"/>
            <a:ext cx="8534400" cy="685800"/>
          </a:xfrm>
        </p:spPr>
        <p:txBody>
          <a:bodyPr>
            <a:normAutofit fontScale="90000"/>
          </a:bodyPr>
          <a:lstStyle/>
          <a:p>
            <a:r>
              <a:rPr lang="en-US" dirty="0" smtClean="0"/>
              <a:t>Supervised Learning - Multi Class</a:t>
            </a:r>
            <a:endParaRPr lang="en-US" dirty="0"/>
          </a:p>
        </p:txBody>
      </p:sp>
      <p:sp>
        <p:nvSpPr>
          <p:cNvPr id="640013" name="Line 13"/>
          <p:cNvSpPr>
            <a:spLocks noChangeShapeType="1"/>
          </p:cNvSpPr>
          <p:nvPr/>
        </p:nvSpPr>
        <p:spPr bwMode="auto">
          <a:xfrm>
            <a:off x="2590800" y="2209800"/>
            <a:ext cx="0" cy="3505200"/>
          </a:xfrm>
          <a:prstGeom prst="line">
            <a:avLst/>
          </a:prstGeom>
          <a:noFill/>
          <a:ln w="381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he-IL"/>
          </a:p>
        </p:txBody>
      </p:sp>
      <p:sp>
        <p:nvSpPr>
          <p:cNvPr id="640014" name="Line 14"/>
          <p:cNvSpPr>
            <a:spLocks noChangeShapeType="1"/>
          </p:cNvSpPr>
          <p:nvPr/>
        </p:nvSpPr>
        <p:spPr bwMode="auto">
          <a:xfrm flipV="1">
            <a:off x="2438400" y="5562600"/>
            <a:ext cx="3657600" cy="0"/>
          </a:xfrm>
          <a:prstGeom prst="line">
            <a:avLst/>
          </a:prstGeom>
          <a:noFill/>
          <a:ln w="381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he-IL"/>
          </a:p>
        </p:txBody>
      </p:sp>
      <p:sp>
        <p:nvSpPr>
          <p:cNvPr id="640015" name="Oval 15"/>
          <p:cNvSpPr>
            <a:spLocks noChangeAspect="1" noChangeArrowheads="1"/>
          </p:cNvSpPr>
          <p:nvPr/>
        </p:nvSpPr>
        <p:spPr bwMode="auto">
          <a:xfrm>
            <a:off x="3254606" y="2918273"/>
            <a:ext cx="90488" cy="7143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17" name="Oval 17"/>
          <p:cNvSpPr>
            <a:spLocks noChangeAspect="1" noChangeArrowheads="1"/>
          </p:cNvSpPr>
          <p:nvPr/>
        </p:nvSpPr>
        <p:spPr bwMode="auto">
          <a:xfrm>
            <a:off x="5147931" y="3973401"/>
            <a:ext cx="90488"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18" name="Oval 18"/>
          <p:cNvSpPr>
            <a:spLocks noChangeAspect="1" noChangeArrowheads="1"/>
          </p:cNvSpPr>
          <p:nvPr/>
        </p:nvSpPr>
        <p:spPr bwMode="auto">
          <a:xfrm>
            <a:off x="4403724" y="4814879"/>
            <a:ext cx="90488" cy="71438"/>
          </a:xfrm>
          <a:prstGeom prst="ellipse">
            <a:avLst/>
          </a:prstGeom>
          <a:solidFill>
            <a:srgbClr val="FFFF00"/>
          </a:solidFill>
          <a:ln w="9525">
            <a:solidFill>
              <a:srgbClr val="FFFF00"/>
            </a:solidFill>
            <a:round/>
            <a:headEnd/>
            <a:tailEnd/>
          </a:ln>
          <a:effectLst/>
          <a:extLst/>
        </p:spPr>
        <p:txBody>
          <a:bodyPr wrap="none" anchor="ctr"/>
          <a:lstStyle/>
          <a:p>
            <a:endParaRPr lang="he-IL"/>
          </a:p>
        </p:txBody>
      </p:sp>
      <p:sp>
        <p:nvSpPr>
          <p:cNvPr id="640019" name="Oval 19"/>
          <p:cNvSpPr>
            <a:spLocks noChangeAspect="1" noChangeArrowheads="1"/>
          </p:cNvSpPr>
          <p:nvPr/>
        </p:nvSpPr>
        <p:spPr bwMode="auto">
          <a:xfrm>
            <a:off x="5297028" y="3136662"/>
            <a:ext cx="90488" cy="76200"/>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640020" name="Oval 20"/>
          <p:cNvSpPr>
            <a:spLocks noChangeAspect="1" noChangeArrowheads="1"/>
          </p:cNvSpPr>
          <p:nvPr/>
        </p:nvSpPr>
        <p:spPr bwMode="auto">
          <a:xfrm>
            <a:off x="4635053" y="4329263"/>
            <a:ext cx="80963"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21" name="Oval 21"/>
          <p:cNvSpPr>
            <a:spLocks noChangeAspect="1" noChangeArrowheads="1"/>
          </p:cNvSpPr>
          <p:nvPr/>
        </p:nvSpPr>
        <p:spPr bwMode="auto">
          <a:xfrm>
            <a:off x="4935078" y="3597037"/>
            <a:ext cx="90488" cy="88107"/>
          </a:xfrm>
          <a:prstGeom prst="ellipse">
            <a:avLst/>
          </a:prstGeom>
          <a:solidFill>
            <a:schemeClr val="tx1"/>
          </a:solidFill>
          <a:ln w="9525">
            <a:solidFill>
              <a:schemeClr val="accent1"/>
            </a:solidFill>
            <a:round/>
            <a:headEnd/>
            <a:tailEnd/>
          </a:ln>
          <a:effectLst/>
          <a:extLst/>
        </p:spPr>
        <p:txBody>
          <a:bodyPr wrap="none" anchor="ctr"/>
          <a:lstStyle/>
          <a:p>
            <a:endParaRPr lang="he-IL" u="sng"/>
          </a:p>
        </p:txBody>
      </p:sp>
      <p:sp>
        <p:nvSpPr>
          <p:cNvPr id="640022" name="Oval 22"/>
          <p:cNvSpPr>
            <a:spLocks noChangeAspect="1" noChangeArrowheads="1"/>
          </p:cNvSpPr>
          <p:nvPr/>
        </p:nvSpPr>
        <p:spPr bwMode="auto">
          <a:xfrm>
            <a:off x="5105399" y="4727031"/>
            <a:ext cx="90488" cy="76200"/>
          </a:xfrm>
          <a:prstGeom prst="ellipse">
            <a:avLst/>
          </a:prstGeom>
          <a:solidFill>
            <a:srgbClr val="FFFF00"/>
          </a:solidFill>
          <a:ln w="9525">
            <a:solidFill>
              <a:srgbClr val="FFFF00"/>
            </a:solidFill>
            <a:round/>
            <a:headEnd/>
            <a:tailEnd/>
          </a:ln>
          <a:effectLst/>
          <a:extLst/>
        </p:spPr>
        <p:txBody>
          <a:bodyPr wrap="none" anchor="ctr"/>
          <a:lstStyle/>
          <a:p>
            <a:endParaRPr lang="he-IL"/>
          </a:p>
        </p:txBody>
      </p:sp>
      <p:sp>
        <p:nvSpPr>
          <p:cNvPr id="640023" name="Oval 23"/>
          <p:cNvSpPr>
            <a:spLocks noChangeAspect="1" noChangeArrowheads="1"/>
          </p:cNvSpPr>
          <p:nvPr/>
        </p:nvSpPr>
        <p:spPr bwMode="auto">
          <a:xfrm rot="-1118274">
            <a:off x="4368551" y="2300787"/>
            <a:ext cx="80963" cy="7143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4" name="Oval 24"/>
          <p:cNvSpPr>
            <a:spLocks noChangeAspect="1" noChangeArrowheads="1"/>
          </p:cNvSpPr>
          <p:nvPr/>
        </p:nvSpPr>
        <p:spPr bwMode="auto">
          <a:xfrm rot="-1118274">
            <a:off x="6007192" y="3835720"/>
            <a:ext cx="90488" cy="76200"/>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25" name="Oval 25"/>
          <p:cNvSpPr>
            <a:spLocks noChangeAspect="1" noChangeArrowheads="1"/>
          </p:cNvSpPr>
          <p:nvPr/>
        </p:nvSpPr>
        <p:spPr bwMode="auto">
          <a:xfrm rot="-1118274">
            <a:off x="5299167" y="5151758"/>
            <a:ext cx="90488" cy="76200"/>
          </a:xfrm>
          <a:prstGeom prst="ellipse">
            <a:avLst/>
          </a:prstGeom>
          <a:solidFill>
            <a:srgbClr val="FFFF00"/>
          </a:solidFill>
          <a:ln w="9525">
            <a:solidFill>
              <a:srgbClr val="FFFF00"/>
            </a:solidFill>
            <a:round/>
            <a:headEnd/>
            <a:tailEnd/>
          </a:ln>
          <a:effectLst/>
          <a:extLst/>
        </p:spPr>
        <p:txBody>
          <a:bodyPr wrap="none" anchor="ctr"/>
          <a:lstStyle/>
          <a:p>
            <a:endParaRPr lang="he-IL"/>
          </a:p>
        </p:txBody>
      </p:sp>
      <p:sp>
        <p:nvSpPr>
          <p:cNvPr id="640026" name="Oval 26"/>
          <p:cNvSpPr>
            <a:spLocks noChangeAspect="1" noChangeArrowheads="1"/>
          </p:cNvSpPr>
          <p:nvPr/>
        </p:nvSpPr>
        <p:spPr bwMode="auto">
          <a:xfrm rot="-1118274">
            <a:off x="5014546" y="3134351"/>
            <a:ext cx="90488" cy="76200"/>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640027" name="Oval 27"/>
          <p:cNvSpPr>
            <a:spLocks noChangeAspect="1" noChangeArrowheads="1"/>
          </p:cNvSpPr>
          <p:nvPr/>
        </p:nvSpPr>
        <p:spPr bwMode="auto">
          <a:xfrm rot="-1118274">
            <a:off x="4714967" y="4758594"/>
            <a:ext cx="90488" cy="76200"/>
          </a:xfrm>
          <a:prstGeom prst="ellipse">
            <a:avLst/>
          </a:prstGeom>
          <a:solidFill>
            <a:srgbClr val="FFFF00"/>
          </a:solidFill>
          <a:ln w="9525">
            <a:solidFill>
              <a:srgbClr val="FFFF00"/>
            </a:solidFill>
            <a:round/>
            <a:headEnd/>
            <a:tailEnd/>
          </a:ln>
          <a:effectLst/>
          <a:extLst/>
        </p:spPr>
        <p:txBody>
          <a:bodyPr wrap="none" anchor="ctr"/>
          <a:lstStyle/>
          <a:p>
            <a:endParaRPr lang="he-IL"/>
          </a:p>
        </p:txBody>
      </p:sp>
      <p:sp>
        <p:nvSpPr>
          <p:cNvPr id="640028" name="Oval 28"/>
          <p:cNvSpPr>
            <a:spLocks noChangeAspect="1" noChangeArrowheads="1"/>
          </p:cNvSpPr>
          <p:nvPr/>
        </p:nvSpPr>
        <p:spPr bwMode="auto">
          <a:xfrm rot="-1118274">
            <a:off x="5870413" y="5102586"/>
            <a:ext cx="90488" cy="71438"/>
          </a:xfrm>
          <a:prstGeom prst="ellipse">
            <a:avLst/>
          </a:prstGeom>
          <a:solidFill>
            <a:srgbClr val="FFFF00"/>
          </a:solidFill>
          <a:ln w="9525">
            <a:solidFill>
              <a:srgbClr val="FFFF00"/>
            </a:solidFill>
            <a:round/>
            <a:headEnd/>
            <a:tailEnd/>
          </a:ln>
          <a:effectLst/>
          <a:extLst/>
        </p:spPr>
        <p:txBody>
          <a:bodyPr wrap="none" anchor="ctr"/>
          <a:lstStyle/>
          <a:p>
            <a:endParaRPr lang="he-IL"/>
          </a:p>
        </p:txBody>
      </p:sp>
      <p:sp>
        <p:nvSpPr>
          <p:cNvPr id="640029" name="Oval 29"/>
          <p:cNvSpPr>
            <a:spLocks noChangeAspect="1" noChangeArrowheads="1"/>
          </p:cNvSpPr>
          <p:nvPr/>
        </p:nvSpPr>
        <p:spPr bwMode="auto">
          <a:xfrm rot="-1118274">
            <a:off x="4145850" y="3588490"/>
            <a:ext cx="90488" cy="71438"/>
          </a:xfrm>
          <a:prstGeom prst="ellipse">
            <a:avLst/>
          </a:prstGeom>
          <a:solidFill>
            <a:schemeClr val="tx1"/>
          </a:solidFill>
          <a:ln w="9525">
            <a:solidFill>
              <a:schemeClr val="accent1"/>
            </a:solidFill>
            <a:round/>
            <a:headEnd/>
            <a:tailEnd/>
          </a:ln>
          <a:effectLst/>
          <a:extLst/>
        </p:spPr>
        <p:txBody>
          <a:bodyPr wrap="none" anchor="ctr"/>
          <a:lstStyle/>
          <a:p>
            <a:endParaRPr lang="he-IL"/>
          </a:p>
        </p:txBody>
      </p:sp>
      <p:sp>
        <p:nvSpPr>
          <p:cNvPr id="640030" name="Oval 30"/>
          <p:cNvSpPr>
            <a:spLocks noChangeAspect="1" noChangeArrowheads="1"/>
          </p:cNvSpPr>
          <p:nvPr/>
        </p:nvSpPr>
        <p:spPr bwMode="auto">
          <a:xfrm rot="5895381">
            <a:off x="4783265" y="4193855"/>
            <a:ext cx="71438"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31" name="Oval 31"/>
          <p:cNvSpPr>
            <a:spLocks noChangeAspect="1" noChangeArrowheads="1"/>
          </p:cNvSpPr>
          <p:nvPr/>
        </p:nvSpPr>
        <p:spPr bwMode="auto">
          <a:xfrm rot="5895381">
            <a:off x="3212934" y="2243524"/>
            <a:ext cx="83345"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32" name="Oval 32"/>
          <p:cNvSpPr>
            <a:spLocks noChangeAspect="1" noChangeArrowheads="1"/>
          </p:cNvSpPr>
          <p:nvPr/>
        </p:nvSpPr>
        <p:spPr bwMode="auto">
          <a:xfrm rot="5895381">
            <a:off x="3969363" y="2901319"/>
            <a:ext cx="71438" cy="90488"/>
          </a:xfrm>
          <a:prstGeom prst="ellipse">
            <a:avLst/>
          </a:prstGeom>
          <a:solidFill>
            <a:schemeClr val="tx1"/>
          </a:solidFill>
          <a:ln w="9525">
            <a:solidFill>
              <a:schemeClr val="accent1"/>
            </a:solidFill>
            <a:round/>
            <a:headEnd/>
            <a:tailEnd/>
          </a:ln>
          <a:effectLst/>
          <a:extLst/>
        </p:spPr>
        <p:txBody>
          <a:bodyPr wrap="none" anchor="ctr"/>
          <a:lstStyle/>
          <a:p>
            <a:endParaRPr lang="he-IL"/>
          </a:p>
        </p:txBody>
      </p:sp>
      <p:sp>
        <p:nvSpPr>
          <p:cNvPr id="640033" name="Oval 33"/>
          <p:cNvSpPr>
            <a:spLocks noChangeAspect="1" noChangeArrowheads="1"/>
          </p:cNvSpPr>
          <p:nvPr/>
        </p:nvSpPr>
        <p:spPr bwMode="auto">
          <a:xfrm rot="5895381">
            <a:off x="5380302" y="3848907"/>
            <a:ext cx="71438"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34" name="Oval 34"/>
          <p:cNvSpPr>
            <a:spLocks noChangeAspect="1" noChangeArrowheads="1"/>
          </p:cNvSpPr>
          <p:nvPr/>
        </p:nvSpPr>
        <p:spPr bwMode="auto">
          <a:xfrm rot="5895381">
            <a:off x="5272914" y="4753684"/>
            <a:ext cx="88106" cy="90488"/>
          </a:xfrm>
          <a:prstGeom prst="ellipse">
            <a:avLst/>
          </a:prstGeom>
          <a:solidFill>
            <a:srgbClr val="FFFF00"/>
          </a:solidFill>
          <a:ln w="9525">
            <a:solidFill>
              <a:srgbClr val="FFFF00"/>
            </a:solidFill>
            <a:round/>
            <a:headEnd/>
            <a:tailEnd/>
          </a:ln>
          <a:effectLst/>
          <a:extLst/>
        </p:spPr>
        <p:txBody>
          <a:bodyPr wrap="none" anchor="ctr"/>
          <a:lstStyle/>
          <a:p>
            <a:endParaRPr lang="he-IL"/>
          </a:p>
        </p:txBody>
      </p:sp>
      <p:sp>
        <p:nvSpPr>
          <p:cNvPr id="640035" name="Oval 35"/>
          <p:cNvSpPr>
            <a:spLocks noChangeAspect="1" noChangeArrowheads="1"/>
          </p:cNvSpPr>
          <p:nvPr/>
        </p:nvSpPr>
        <p:spPr bwMode="auto">
          <a:xfrm rot="5895381">
            <a:off x="4970854" y="2383971"/>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36" name="Oval 36"/>
          <p:cNvSpPr>
            <a:spLocks noChangeAspect="1" noChangeArrowheads="1"/>
          </p:cNvSpPr>
          <p:nvPr/>
        </p:nvSpPr>
        <p:spPr bwMode="auto">
          <a:xfrm rot="5895381">
            <a:off x="5859241" y="4391635"/>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dirty="0"/>
          </a:p>
        </p:txBody>
      </p:sp>
      <p:sp>
        <p:nvSpPr>
          <p:cNvPr id="640037" name="Oval 37"/>
          <p:cNvSpPr>
            <a:spLocks noChangeAspect="1" noChangeArrowheads="1"/>
          </p:cNvSpPr>
          <p:nvPr/>
        </p:nvSpPr>
        <p:spPr bwMode="auto">
          <a:xfrm rot="5895381">
            <a:off x="4946226" y="2813697"/>
            <a:ext cx="71438" cy="90488"/>
          </a:xfrm>
          <a:prstGeom prst="ellipse">
            <a:avLst/>
          </a:prstGeom>
          <a:solidFill>
            <a:schemeClr val="tx1"/>
          </a:solidFill>
          <a:ln w="9525">
            <a:solidFill>
              <a:schemeClr val="accent1"/>
            </a:solidFill>
            <a:round/>
            <a:headEnd/>
            <a:tailEnd/>
          </a:ln>
          <a:effectLst/>
          <a:extLst/>
        </p:spPr>
        <p:txBody>
          <a:bodyPr wrap="none" anchor="ctr"/>
          <a:lstStyle/>
          <a:p>
            <a:endParaRPr lang="he-IL" u="sng"/>
          </a:p>
        </p:txBody>
      </p:sp>
      <p:sp>
        <p:nvSpPr>
          <p:cNvPr id="640038" name="Oval 38"/>
          <p:cNvSpPr>
            <a:spLocks noChangeAspect="1" noChangeArrowheads="1"/>
          </p:cNvSpPr>
          <p:nvPr/>
        </p:nvSpPr>
        <p:spPr bwMode="auto">
          <a:xfrm rot="5895381">
            <a:off x="5234004" y="4449281"/>
            <a:ext cx="71438" cy="80963"/>
          </a:xfrm>
          <a:prstGeom prst="ellipse">
            <a:avLst/>
          </a:prstGeom>
          <a:solidFill>
            <a:srgbClr val="FFFF00"/>
          </a:solidFill>
          <a:ln w="9525">
            <a:solidFill>
              <a:srgbClr val="FFFF00"/>
            </a:solidFill>
            <a:round/>
            <a:headEnd/>
            <a:tailEnd/>
          </a:ln>
          <a:effectLst/>
          <a:extLst/>
        </p:spPr>
        <p:txBody>
          <a:bodyPr wrap="none" anchor="ctr"/>
          <a:lstStyle/>
          <a:p>
            <a:endParaRPr lang="he-IL"/>
          </a:p>
        </p:txBody>
      </p:sp>
      <p:sp>
        <p:nvSpPr>
          <p:cNvPr id="640039" name="Oval 39"/>
          <p:cNvSpPr>
            <a:spLocks noChangeAspect="1" noChangeArrowheads="1"/>
          </p:cNvSpPr>
          <p:nvPr/>
        </p:nvSpPr>
        <p:spPr bwMode="auto">
          <a:xfrm rot="5895381">
            <a:off x="5087159" y="5330175"/>
            <a:ext cx="88106" cy="80963"/>
          </a:xfrm>
          <a:prstGeom prst="ellipse">
            <a:avLst/>
          </a:prstGeom>
          <a:solidFill>
            <a:srgbClr val="FFFF00"/>
          </a:solidFill>
          <a:ln w="9525">
            <a:solidFill>
              <a:srgbClr val="FFFF00"/>
            </a:solidFill>
            <a:round/>
            <a:headEnd/>
            <a:tailEnd/>
          </a:ln>
          <a:effectLst/>
          <a:extLst/>
        </p:spPr>
        <p:txBody>
          <a:bodyPr wrap="none" anchor="ctr"/>
          <a:lstStyle/>
          <a:p>
            <a:endParaRPr lang="he-IL"/>
          </a:p>
        </p:txBody>
      </p:sp>
      <p:sp>
        <p:nvSpPr>
          <p:cNvPr id="640040" name="Oval 40"/>
          <p:cNvSpPr>
            <a:spLocks noChangeAspect="1" noChangeArrowheads="1"/>
          </p:cNvSpPr>
          <p:nvPr/>
        </p:nvSpPr>
        <p:spPr bwMode="auto">
          <a:xfrm rot="4777107">
            <a:off x="4579039" y="3802982"/>
            <a:ext cx="88106"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640041" name="Oval 41"/>
          <p:cNvSpPr>
            <a:spLocks noChangeAspect="1" noChangeArrowheads="1"/>
          </p:cNvSpPr>
          <p:nvPr/>
        </p:nvSpPr>
        <p:spPr bwMode="auto">
          <a:xfrm rot="4777107">
            <a:off x="4369793" y="5199938"/>
            <a:ext cx="71438" cy="80963"/>
          </a:xfrm>
          <a:prstGeom prst="ellipse">
            <a:avLst/>
          </a:prstGeom>
          <a:solidFill>
            <a:srgbClr val="FFFF00"/>
          </a:solidFill>
          <a:ln w="9525">
            <a:solidFill>
              <a:srgbClr val="FFFF00"/>
            </a:solidFill>
            <a:round/>
            <a:headEnd/>
            <a:tailEnd/>
          </a:ln>
          <a:effectLst/>
          <a:extLst/>
        </p:spPr>
        <p:txBody>
          <a:bodyPr wrap="none" anchor="ctr"/>
          <a:lstStyle/>
          <a:p>
            <a:endParaRPr lang="he-IL"/>
          </a:p>
        </p:txBody>
      </p:sp>
      <p:sp>
        <p:nvSpPr>
          <p:cNvPr id="640042" name="Oval 42"/>
          <p:cNvSpPr>
            <a:spLocks noChangeAspect="1" noChangeArrowheads="1"/>
          </p:cNvSpPr>
          <p:nvPr/>
        </p:nvSpPr>
        <p:spPr bwMode="auto">
          <a:xfrm rot="4777107">
            <a:off x="3873203" y="2206812"/>
            <a:ext cx="71438" cy="80963"/>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3" name="Oval 43"/>
          <p:cNvSpPr>
            <a:spLocks noChangeAspect="1" noChangeArrowheads="1"/>
          </p:cNvSpPr>
          <p:nvPr/>
        </p:nvSpPr>
        <p:spPr bwMode="auto">
          <a:xfrm rot="4777107">
            <a:off x="4194798" y="4021214"/>
            <a:ext cx="88107" cy="80963"/>
          </a:xfrm>
          <a:prstGeom prst="ellipse">
            <a:avLst/>
          </a:prstGeom>
          <a:solidFill>
            <a:schemeClr val="tx1"/>
          </a:solidFill>
          <a:ln w="9525">
            <a:solidFill>
              <a:schemeClr val="accent1"/>
            </a:solidFill>
            <a:round/>
            <a:headEnd/>
            <a:tailEnd/>
          </a:ln>
          <a:effectLst/>
          <a:extLst/>
        </p:spPr>
        <p:txBody>
          <a:bodyPr wrap="none" anchor="ctr"/>
          <a:lstStyle/>
          <a:p>
            <a:endParaRPr lang="he-IL"/>
          </a:p>
        </p:txBody>
      </p:sp>
      <p:sp>
        <p:nvSpPr>
          <p:cNvPr id="640044" name="Oval 44"/>
          <p:cNvSpPr>
            <a:spLocks noChangeAspect="1" noChangeArrowheads="1"/>
          </p:cNvSpPr>
          <p:nvPr/>
        </p:nvSpPr>
        <p:spPr bwMode="auto">
          <a:xfrm rot="4777107">
            <a:off x="5576557" y="3250804"/>
            <a:ext cx="76200" cy="80963"/>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640045" name="Oval 45"/>
          <p:cNvSpPr>
            <a:spLocks noChangeAspect="1" noChangeArrowheads="1"/>
          </p:cNvSpPr>
          <p:nvPr/>
        </p:nvSpPr>
        <p:spPr bwMode="auto">
          <a:xfrm rot="4777107">
            <a:off x="3540267" y="2530630"/>
            <a:ext cx="76200"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7" name="Oval 47"/>
          <p:cNvSpPr>
            <a:spLocks noChangeAspect="1" noChangeArrowheads="1"/>
          </p:cNvSpPr>
          <p:nvPr/>
        </p:nvSpPr>
        <p:spPr bwMode="auto">
          <a:xfrm rot="4777107">
            <a:off x="3170564" y="3481517"/>
            <a:ext cx="83345" cy="90488"/>
          </a:xfrm>
          <a:prstGeom prst="ellipse">
            <a:avLst/>
          </a:prstGeom>
          <a:solidFill>
            <a:srgbClr val="FF0000"/>
          </a:solidFill>
          <a:ln w="9525">
            <a:solidFill>
              <a:srgbClr val="FF0000"/>
            </a:solidFill>
            <a:round/>
            <a:headEnd/>
            <a:tailEnd/>
          </a:ln>
          <a:effectLst/>
          <a:extLst/>
        </p:spPr>
        <p:txBody>
          <a:bodyPr wrap="none" anchor="ctr"/>
          <a:lstStyle/>
          <a:p>
            <a:endParaRPr lang="he-IL"/>
          </a:p>
        </p:txBody>
      </p:sp>
      <p:sp>
        <p:nvSpPr>
          <p:cNvPr id="640048" name="Oval 48"/>
          <p:cNvSpPr>
            <a:spLocks noChangeAspect="1" noChangeArrowheads="1"/>
          </p:cNvSpPr>
          <p:nvPr/>
        </p:nvSpPr>
        <p:spPr bwMode="auto">
          <a:xfrm rot="4777107">
            <a:off x="5278592" y="5368509"/>
            <a:ext cx="76200" cy="90488"/>
          </a:xfrm>
          <a:prstGeom prst="ellipse">
            <a:avLst/>
          </a:prstGeom>
          <a:solidFill>
            <a:srgbClr val="FFFF00"/>
          </a:solidFill>
          <a:ln w="9525">
            <a:solidFill>
              <a:srgbClr val="FFFF00"/>
            </a:solidFill>
            <a:round/>
            <a:headEnd/>
            <a:tailEnd/>
          </a:ln>
          <a:effectLst/>
          <a:extLst/>
        </p:spPr>
        <p:txBody>
          <a:bodyPr wrap="none" anchor="ctr"/>
          <a:lstStyle/>
          <a:p>
            <a:endParaRPr lang="he-IL"/>
          </a:p>
        </p:txBody>
      </p:sp>
      <p:sp>
        <p:nvSpPr>
          <p:cNvPr id="640051" name="Text Box 51"/>
          <p:cNvSpPr txBox="1">
            <a:spLocks noChangeArrowheads="1"/>
          </p:cNvSpPr>
          <p:nvPr/>
        </p:nvSpPr>
        <p:spPr bwMode="auto">
          <a:xfrm>
            <a:off x="6248400" y="3200400"/>
            <a:ext cx="2438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he-IL"/>
          </a:p>
        </p:txBody>
      </p:sp>
      <p:sp>
        <p:nvSpPr>
          <p:cNvPr id="40" name="Oval 32"/>
          <p:cNvSpPr>
            <a:spLocks noChangeAspect="1" noChangeArrowheads="1"/>
          </p:cNvSpPr>
          <p:nvPr/>
        </p:nvSpPr>
        <p:spPr bwMode="auto">
          <a:xfrm rot="5895381">
            <a:off x="3478264" y="2273474"/>
            <a:ext cx="71438"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41" name="Oval 37"/>
          <p:cNvSpPr>
            <a:spLocks noChangeAspect="1" noChangeArrowheads="1"/>
          </p:cNvSpPr>
          <p:nvPr/>
        </p:nvSpPr>
        <p:spPr bwMode="auto">
          <a:xfrm rot="5895381">
            <a:off x="4918424" y="4998094"/>
            <a:ext cx="71438" cy="90488"/>
          </a:xfrm>
          <a:prstGeom prst="ellipse">
            <a:avLst/>
          </a:prstGeom>
          <a:solidFill>
            <a:srgbClr val="FFFF00"/>
          </a:solidFill>
          <a:ln w="9525">
            <a:solidFill>
              <a:srgbClr val="FFFF00"/>
            </a:solidFill>
            <a:round/>
            <a:headEnd/>
            <a:tailEnd/>
          </a:ln>
          <a:effectLst/>
          <a:extLst/>
        </p:spPr>
        <p:txBody>
          <a:bodyPr wrap="none" anchor="ctr"/>
          <a:lstStyle/>
          <a:p>
            <a:endParaRPr lang="he-IL" u="sng"/>
          </a:p>
        </p:txBody>
      </p:sp>
      <p:sp>
        <p:nvSpPr>
          <p:cNvPr id="43" name="TextBox 42"/>
          <p:cNvSpPr txBox="1"/>
          <p:nvPr/>
        </p:nvSpPr>
        <p:spPr>
          <a:xfrm>
            <a:off x="2963913" y="5714092"/>
            <a:ext cx="2616199" cy="523220"/>
          </a:xfrm>
          <a:prstGeom prst="rect">
            <a:avLst/>
          </a:prstGeom>
          <a:noFill/>
        </p:spPr>
        <p:txBody>
          <a:bodyPr wrap="square" rtlCol="1">
            <a:spAutoFit/>
          </a:bodyPr>
          <a:lstStyle/>
          <a:p>
            <a:r>
              <a:rPr lang="en-US" sz="2800" dirty="0" smtClean="0"/>
              <a:t>New Recipients</a:t>
            </a:r>
            <a:endParaRPr lang="he-IL" sz="2800" dirty="0"/>
          </a:p>
        </p:txBody>
      </p:sp>
      <p:sp>
        <p:nvSpPr>
          <p:cNvPr id="44" name="TextBox 43"/>
          <p:cNvSpPr txBox="1"/>
          <p:nvPr/>
        </p:nvSpPr>
        <p:spPr>
          <a:xfrm rot="16200000">
            <a:off x="994450" y="3955906"/>
            <a:ext cx="2616199" cy="523220"/>
          </a:xfrm>
          <a:prstGeom prst="rect">
            <a:avLst/>
          </a:prstGeom>
          <a:noFill/>
        </p:spPr>
        <p:txBody>
          <a:bodyPr wrap="square" rtlCol="1">
            <a:spAutoFit/>
          </a:bodyPr>
          <a:lstStyle/>
          <a:p>
            <a:r>
              <a:rPr lang="en-US" sz="2800" dirty="0" smtClean="0"/>
              <a:t>Email Length</a:t>
            </a:r>
            <a:endParaRPr lang="he-IL" sz="2800" dirty="0"/>
          </a:p>
        </p:txBody>
      </p:sp>
    </p:spTree>
    <p:extLst>
      <p:ext uri="{BB962C8B-B14F-4D97-AF65-F5344CB8AC3E}">
        <p14:creationId xmlns:p14="http://schemas.microsoft.com/office/powerpoint/2010/main" val="42545863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0002" name="Rectangle 2"/>
          <p:cNvSpPr>
            <a:spLocks noGrp="1" noChangeArrowheads="1"/>
          </p:cNvSpPr>
          <p:nvPr>
            <p:ph type="title"/>
          </p:nvPr>
        </p:nvSpPr>
        <p:spPr>
          <a:xfrm>
            <a:off x="152400" y="304800"/>
            <a:ext cx="8534400" cy="685800"/>
          </a:xfrm>
        </p:spPr>
        <p:txBody>
          <a:bodyPr>
            <a:normAutofit fontScale="90000"/>
          </a:bodyPr>
          <a:lstStyle/>
          <a:p>
            <a:r>
              <a:rPr lang="en-US" dirty="0" smtClean="0"/>
              <a:t>Supervised Learning - Regression</a:t>
            </a:r>
            <a:endParaRPr lang="en-US" dirty="0"/>
          </a:p>
        </p:txBody>
      </p:sp>
      <p:sp>
        <p:nvSpPr>
          <p:cNvPr id="640051" name="Text Box 51"/>
          <p:cNvSpPr txBox="1">
            <a:spLocks noChangeArrowheads="1"/>
          </p:cNvSpPr>
          <p:nvPr/>
        </p:nvSpPr>
        <p:spPr bwMode="auto">
          <a:xfrm>
            <a:off x="6248400" y="3200400"/>
            <a:ext cx="2438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he-IL"/>
          </a:p>
        </p:txBody>
      </p:sp>
      <p:sp>
        <p:nvSpPr>
          <p:cNvPr id="2" name="TextBox 1"/>
          <p:cNvSpPr txBox="1"/>
          <p:nvPr/>
        </p:nvSpPr>
        <p:spPr>
          <a:xfrm>
            <a:off x="535783" y="1052736"/>
            <a:ext cx="8147248" cy="646331"/>
          </a:xfrm>
          <a:prstGeom prst="rect">
            <a:avLst/>
          </a:prstGeom>
          <a:noFill/>
        </p:spPr>
        <p:txBody>
          <a:bodyPr wrap="square" rtlCol="1">
            <a:spAutoFit/>
          </a:bodyPr>
          <a:lstStyle/>
          <a:p>
            <a:pPr algn="l" rtl="0"/>
            <a:r>
              <a:rPr lang="en-US" i="1" dirty="0" smtClean="0"/>
              <a:t>Find a relationship </a:t>
            </a:r>
            <a:r>
              <a:rPr lang="en-US" i="1" dirty="0"/>
              <a:t>between a </a:t>
            </a:r>
            <a:r>
              <a:rPr lang="en-US" b="1" i="1" dirty="0" smtClean="0"/>
              <a:t>numeric</a:t>
            </a:r>
            <a:r>
              <a:rPr lang="en-US" i="1" dirty="0" smtClean="0"/>
              <a:t> dependent </a:t>
            </a:r>
            <a:r>
              <a:rPr lang="en-US" i="1" dirty="0"/>
              <a:t>variable and one or more independent variables</a:t>
            </a:r>
            <a:endParaRPr lang="he-IL" dirty="0"/>
          </a:p>
        </p:txBody>
      </p:sp>
      <p:sp>
        <p:nvSpPr>
          <p:cNvPr id="6" name="Line 13"/>
          <p:cNvSpPr>
            <a:spLocks noChangeShapeType="1"/>
          </p:cNvSpPr>
          <p:nvPr/>
        </p:nvSpPr>
        <p:spPr bwMode="auto">
          <a:xfrm>
            <a:off x="2590800" y="2209800"/>
            <a:ext cx="0" cy="3505200"/>
          </a:xfrm>
          <a:prstGeom prst="line">
            <a:avLst/>
          </a:prstGeom>
          <a:noFill/>
          <a:ln w="381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he-IL"/>
          </a:p>
        </p:txBody>
      </p:sp>
      <p:sp>
        <p:nvSpPr>
          <p:cNvPr id="7" name="Line 14"/>
          <p:cNvSpPr>
            <a:spLocks noChangeShapeType="1"/>
          </p:cNvSpPr>
          <p:nvPr/>
        </p:nvSpPr>
        <p:spPr bwMode="auto">
          <a:xfrm flipV="1">
            <a:off x="2438400" y="5562600"/>
            <a:ext cx="3657600" cy="0"/>
          </a:xfrm>
          <a:prstGeom prst="line">
            <a:avLst/>
          </a:prstGeom>
          <a:noFill/>
          <a:ln w="381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he-IL"/>
          </a:p>
        </p:txBody>
      </p:sp>
      <p:sp>
        <p:nvSpPr>
          <p:cNvPr id="9" name="Oval 17"/>
          <p:cNvSpPr>
            <a:spLocks noChangeAspect="1" noChangeArrowheads="1"/>
          </p:cNvSpPr>
          <p:nvPr/>
        </p:nvSpPr>
        <p:spPr bwMode="auto">
          <a:xfrm>
            <a:off x="5147931" y="4149650"/>
            <a:ext cx="90488"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11" name="Oval 19"/>
          <p:cNvSpPr>
            <a:spLocks noChangeAspect="1" noChangeArrowheads="1"/>
          </p:cNvSpPr>
          <p:nvPr/>
        </p:nvSpPr>
        <p:spPr bwMode="auto">
          <a:xfrm>
            <a:off x="5280341" y="3597275"/>
            <a:ext cx="90488" cy="76200"/>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12" name="Oval 20"/>
          <p:cNvSpPr>
            <a:spLocks noChangeAspect="1" noChangeArrowheads="1"/>
          </p:cNvSpPr>
          <p:nvPr/>
        </p:nvSpPr>
        <p:spPr bwMode="auto">
          <a:xfrm>
            <a:off x="4635053" y="4329263"/>
            <a:ext cx="80963"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18" name="Oval 26"/>
          <p:cNvSpPr>
            <a:spLocks noChangeAspect="1" noChangeArrowheads="1"/>
          </p:cNvSpPr>
          <p:nvPr/>
        </p:nvSpPr>
        <p:spPr bwMode="auto">
          <a:xfrm rot="-1118274">
            <a:off x="5023181" y="3785768"/>
            <a:ext cx="90488" cy="76200"/>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22" name="Oval 30"/>
          <p:cNvSpPr>
            <a:spLocks noChangeAspect="1" noChangeArrowheads="1"/>
          </p:cNvSpPr>
          <p:nvPr/>
        </p:nvSpPr>
        <p:spPr bwMode="auto">
          <a:xfrm rot="5895381">
            <a:off x="4783265" y="4193855"/>
            <a:ext cx="71438"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25" name="Oval 33"/>
          <p:cNvSpPr>
            <a:spLocks noChangeAspect="1" noChangeArrowheads="1"/>
          </p:cNvSpPr>
          <p:nvPr/>
        </p:nvSpPr>
        <p:spPr bwMode="auto">
          <a:xfrm rot="5895381">
            <a:off x="5380302" y="3789721"/>
            <a:ext cx="71438"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32" name="Oval 40"/>
          <p:cNvSpPr>
            <a:spLocks noChangeAspect="1" noChangeArrowheads="1"/>
          </p:cNvSpPr>
          <p:nvPr/>
        </p:nvSpPr>
        <p:spPr bwMode="auto">
          <a:xfrm rot="4777107">
            <a:off x="4579039" y="3802982"/>
            <a:ext cx="88106"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36" name="Oval 44"/>
          <p:cNvSpPr>
            <a:spLocks noChangeAspect="1" noChangeArrowheads="1"/>
          </p:cNvSpPr>
          <p:nvPr/>
        </p:nvSpPr>
        <p:spPr bwMode="auto">
          <a:xfrm rot="4777107">
            <a:off x="5576557" y="3250804"/>
            <a:ext cx="76200" cy="80963"/>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42" name="TextBox 41"/>
          <p:cNvSpPr txBox="1"/>
          <p:nvPr/>
        </p:nvSpPr>
        <p:spPr>
          <a:xfrm>
            <a:off x="2963913" y="5714092"/>
            <a:ext cx="2616199" cy="523220"/>
          </a:xfrm>
          <a:prstGeom prst="rect">
            <a:avLst/>
          </a:prstGeom>
          <a:noFill/>
        </p:spPr>
        <p:txBody>
          <a:bodyPr wrap="square" rtlCol="1">
            <a:spAutoFit/>
          </a:bodyPr>
          <a:lstStyle/>
          <a:p>
            <a:r>
              <a:rPr lang="en-US" sz="2800" dirty="0" smtClean="0"/>
              <a:t>New Recipients</a:t>
            </a:r>
            <a:endParaRPr lang="he-IL" sz="2800" dirty="0"/>
          </a:p>
        </p:txBody>
      </p:sp>
      <p:sp>
        <p:nvSpPr>
          <p:cNvPr id="43" name="TextBox 42"/>
          <p:cNvSpPr txBox="1"/>
          <p:nvPr/>
        </p:nvSpPr>
        <p:spPr>
          <a:xfrm rot="16200000">
            <a:off x="994450" y="3955906"/>
            <a:ext cx="2616199" cy="523220"/>
          </a:xfrm>
          <a:prstGeom prst="rect">
            <a:avLst/>
          </a:prstGeom>
          <a:noFill/>
        </p:spPr>
        <p:txBody>
          <a:bodyPr wrap="square" rtlCol="1">
            <a:spAutoFit/>
          </a:bodyPr>
          <a:lstStyle/>
          <a:p>
            <a:r>
              <a:rPr lang="en-US" sz="2800" dirty="0" smtClean="0"/>
              <a:t>Email Length</a:t>
            </a:r>
            <a:endParaRPr lang="he-IL" sz="2800" dirty="0"/>
          </a:p>
        </p:txBody>
      </p:sp>
      <p:sp>
        <p:nvSpPr>
          <p:cNvPr id="44" name="Oval 17"/>
          <p:cNvSpPr>
            <a:spLocks noChangeAspect="1" noChangeArrowheads="1"/>
          </p:cNvSpPr>
          <p:nvPr/>
        </p:nvSpPr>
        <p:spPr bwMode="auto">
          <a:xfrm>
            <a:off x="4285185" y="4657884"/>
            <a:ext cx="90488"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45" name="Oval 19"/>
          <p:cNvSpPr>
            <a:spLocks noChangeAspect="1" noChangeArrowheads="1"/>
          </p:cNvSpPr>
          <p:nvPr/>
        </p:nvSpPr>
        <p:spPr bwMode="auto">
          <a:xfrm>
            <a:off x="4434282" y="3821145"/>
            <a:ext cx="90488" cy="76200"/>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46" name="Oval 20"/>
          <p:cNvSpPr>
            <a:spLocks noChangeAspect="1" noChangeArrowheads="1"/>
          </p:cNvSpPr>
          <p:nvPr/>
        </p:nvSpPr>
        <p:spPr bwMode="auto">
          <a:xfrm>
            <a:off x="3772307" y="5013746"/>
            <a:ext cx="80963"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47" name="Oval 26"/>
          <p:cNvSpPr>
            <a:spLocks noChangeAspect="1" noChangeArrowheads="1"/>
          </p:cNvSpPr>
          <p:nvPr/>
        </p:nvSpPr>
        <p:spPr bwMode="auto">
          <a:xfrm rot="-1118274">
            <a:off x="4281816" y="4199375"/>
            <a:ext cx="90488" cy="76200"/>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48" name="Oval 30"/>
          <p:cNvSpPr>
            <a:spLocks noChangeAspect="1" noChangeArrowheads="1"/>
          </p:cNvSpPr>
          <p:nvPr/>
        </p:nvSpPr>
        <p:spPr bwMode="auto">
          <a:xfrm rot="5895381">
            <a:off x="3920519" y="4878338"/>
            <a:ext cx="71438"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49" name="Oval 33"/>
          <p:cNvSpPr>
            <a:spLocks noChangeAspect="1" noChangeArrowheads="1"/>
          </p:cNvSpPr>
          <p:nvPr/>
        </p:nvSpPr>
        <p:spPr bwMode="auto">
          <a:xfrm rot="5895381">
            <a:off x="4517556" y="4533390"/>
            <a:ext cx="71438"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0" name="Oval 40"/>
          <p:cNvSpPr>
            <a:spLocks noChangeAspect="1" noChangeArrowheads="1"/>
          </p:cNvSpPr>
          <p:nvPr/>
        </p:nvSpPr>
        <p:spPr bwMode="auto">
          <a:xfrm rot="4777107">
            <a:off x="3716293" y="4487465"/>
            <a:ext cx="88106" cy="9048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1" name="Oval 44"/>
          <p:cNvSpPr>
            <a:spLocks noChangeAspect="1" noChangeArrowheads="1"/>
          </p:cNvSpPr>
          <p:nvPr/>
        </p:nvSpPr>
        <p:spPr bwMode="auto">
          <a:xfrm rot="4777107">
            <a:off x="4713811" y="3935287"/>
            <a:ext cx="76200" cy="80963"/>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52" name="Oval 17"/>
          <p:cNvSpPr>
            <a:spLocks noChangeAspect="1" noChangeArrowheads="1"/>
          </p:cNvSpPr>
          <p:nvPr/>
        </p:nvSpPr>
        <p:spPr bwMode="auto">
          <a:xfrm>
            <a:off x="5652120" y="3933626"/>
            <a:ext cx="90488" cy="71438"/>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3" name="Oval 19"/>
          <p:cNvSpPr>
            <a:spLocks noChangeAspect="1" noChangeArrowheads="1"/>
          </p:cNvSpPr>
          <p:nvPr/>
        </p:nvSpPr>
        <p:spPr bwMode="auto">
          <a:xfrm>
            <a:off x="5847076" y="3485492"/>
            <a:ext cx="90488" cy="76200"/>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54" name="Oval 26"/>
          <p:cNvSpPr>
            <a:spLocks noChangeAspect="1" noChangeArrowheads="1"/>
          </p:cNvSpPr>
          <p:nvPr/>
        </p:nvSpPr>
        <p:spPr bwMode="auto">
          <a:xfrm rot="-1118274">
            <a:off x="5589916" y="3673985"/>
            <a:ext cx="90488" cy="76200"/>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sp>
        <p:nvSpPr>
          <p:cNvPr id="55" name="Oval 33"/>
          <p:cNvSpPr>
            <a:spLocks noChangeAspect="1" noChangeArrowheads="1"/>
          </p:cNvSpPr>
          <p:nvPr/>
        </p:nvSpPr>
        <p:spPr bwMode="auto">
          <a:xfrm rot="5895381">
            <a:off x="5947037" y="3737124"/>
            <a:ext cx="71438" cy="80963"/>
          </a:xfrm>
          <a:prstGeom prst="ellipse">
            <a:avLst/>
          </a:prstGeom>
          <a:solidFill>
            <a:schemeClr val="accent1"/>
          </a:solidFill>
          <a:ln w="9525">
            <a:solidFill>
              <a:schemeClr val="accent1"/>
            </a:solidFill>
            <a:round/>
            <a:headEnd/>
            <a:tailEnd/>
          </a:ln>
          <a:effectLst/>
          <a:extLst/>
        </p:spPr>
        <p:txBody>
          <a:bodyPr wrap="none" anchor="ctr"/>
          <a:lstStyle/>
          <a:p>
            <a:endParaRPr lang="he-IL"/>
          </a:p>
        </p:txBody>
      </p:sp>
      <p:sp>
        <p:nvSpPr>
          <p:cNvPr id="56" name="Oval 44"/>
          <p:cNvSpPr>
            <a:spLocks noChangeAspect="1" noChangeArrowheads="1"/>
          </p:cNvSpPr>
          <p:nvPr/>
        </p:nvSpPr>
        <p:spPr bwMode="auto">
          <a:xfrm rot="4777107">
            <a:off x="6143292" y="3139021"/>
            <a:ext cx="76200" cy="80963"/>
          </a:xfrm>
          <a:prstGeom prst="ellipse">
            <a:avLst/>
          </a:prstGeom>
          <a:solidFill>
            <a:schemeClr val="accent1"/>
          </a:solidFill>
          <a:ln w="9525">
            <a:solidFill>
              <a:schemeClr val="accent1"/>
            </a:solidFill>
            <a:round/>
            <a:headEnd/>
            <a:tailEnd/>
          </a:ln>
          <a:effectLst/>
          <a:extLst/>
        </p:spPr>
        <p:txBody>
          <a:bodyPr wrap="none" anchor="ctr"/>
          <a:lstStyle/>
          <a:p>
            <a:endParaRPr lang="he-IL" u="sng"/>
          </a:p>
        </p:txBody>
      </p:sp>
      <p:cxnSp>
        <p:nvCxnSpPr>
          <p:cNvPr id="4" name="Straight Connector 3"/>
          <p:cNvCxnSpPr/>
          <p:nvPr/>
        </p:nvCxnSpPr>
        <p:spPr>
          <a:xfrm flipV="1">
            <a:off x="2843808" y="2492896"/>
            <a:ext cx="4176464" cy="3024336"/>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090080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0002" name="Rectangle 2"/>
          <p:cNvSpPr>
            <a:spLocks noGrp="1" noChangeArrowheads="1"/>
          </p:cNvSpPr>
          <p:nvPr>
            <p:ph type="title"/>
          </p:nvPr>
        </p:nvSpPr>
        <p:spPr>
          <a:xfrm>
            <a:off x="152400" y="304800"/>
            <a:ext cx="8991600" cy="685800"/>
          </a:xfrm>
        </p:spPr>
        <p:txBody>
          <a:bodyPr>
            <a:normAutofit fontScale="90000"/>
          </a:bodyPr>
          <a:lstStyle/>
          <a:p>
            <a:r>
              <a:rPr lang="en-US" dirty="0" smtClean="0"/>
              <a:t>Unsupervised Learning - Clustering</a:t>
            </a:r>
            <a:endParaRPr lang="en-US" dirty="0"/>
          </a:p>
        </p:txBody>
      </p:sp>
      <p:sp>
        <p:nvSpPr>
          <p:cNvPr id="640013" name="Line 13"/>
          <p:cNvSpPr>
            <a:spLocks noChangeShapeType="1"/>
          </p:cNvSpPr>
          <p:nvPr/>
        </p:nvSpPr>
        <p:spPr bwMode="auto">
          <a:xfrm>
            <a:off x="2796480" y="2497832"/>
            <a:ext cx="0" cy="3505200"/>
          </a:xfrm>
          <a:prstGeom prst="line">
            <a:avLst/>
          </a:prstGeom>
          <a:noFill/>
          <a:ln w="381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he-IL"/>
          </a:p>
        </p:txBody>
      </p:sp>
      <p:sp>
        <p:nvSpPr>
          <p:cNvPr id="640014" name="Line 14"/>
          <p:cNvSpPr>
            <a:spLocks noChangeShapeType="1"/>
          </p:cNvSpPr>
          <p:nvPr/>
        </p:nvSpPr>
        <p:spPr bwMode="auto">
          <a:xfrm flipV="1">
            <a:off x="2644080" y="5850632"/>
            <a:ext cx="3657600" cy="0"/>
          </a:xfrm>
          <a:prstGeom prst="line">
            <a:avLst/>
          </a:prstGeom>
          <a:noFill/>
          <a:ln w="381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he-IL"/>
          </a:p>
        </p:txBody>
      </p:sp>
      <p:sp>
        <p:nvSpPr>
          <p:cNvPr id="640015" name="Oval 15"/>
          <p:cNvSpPr>
            <a:spLocks noChangeAspect="1" noChangeArrowheads="1"/>
          </p:cNvSpPr>
          <p:nvPr/>
        </p:nvSpPr>
        <p:spPr bwMode="auto">
          <a:xfrm>
            <a:off x="3460286" y="3206305"/>
            <a:ext cx="90488" cy="71438"/>
          </a:xfrm>
          <a:prstGeom prst="ellipse">
            <a:avLst/>
          </a:prstGeom>
          <a:solidFill>
            <a:schemeClr val="tx1"/>
          </a:solidFill>
          <a:ln w="9525">
            <a:solidFill>
              <a:schemeClr val="tx1"/>
            </a:solidFill>
            <a:round/>
            <a:headEnd/>
            <a:tailEnd/>
          </a:ln>
          <a:effectLst/>
          <a:extLst/>
        </p:spPr>
        <p:txBody>
          <a:bodyPr wrap="none" anchor="ctr"/>
          <a:lstStyle/>
          <a:p>
            <a:endParaRPr lang="he-IL"/>
          </a:p>
        </p:txBody>
      </p:sp>
      <p:sp>
        <p:nvSpPr>
          <p:cNvPr id="640017" name="Oval 17"/>
          <p:cNvSpPr>
            <a:spLocks noChangeAspect="1" noChangeArrowheads="1"/>
          </p:cNvSpPr>
          <p:nvPr/>
        </p:nvSpPr>
        <p:spPr bwMode="auto">
          <a:xfrm>
            <a:off x="5353611" y="4261433"/>
            <a:ext cx="90488" cy="71438"/>
          </a:xfrm>
          <a:prstGeom prst="ellipse">
            <a:avLst/>
          </a:prstGeom>
          <a:solidFill>
            <a:schemeClr val="tx1"/>
          </a:solidFill>
          <a:ln w="9525">
            <a:solidFill>
              <a:schemeClr val="tx1"/>
            </a:solidFill>
            <a:round/>
            <a:headEnd/>
            <a:tailEnd/>
          </a:ln>
          <a:effectLst/>
          <a:extLst/>
        </p:spPr>
        <p:txBody>
          <a:bodyPr wrap="none" anchor="ctr"/>
          <a:lstStyle/>
          <a:p>
            <a:endParaRPr lang="he-IL"/>
          </a:p>
        </p:txBody>
      </p:sp>
      <p:sp>
        <p:nvSpPr>
          <p:cNvPr id="640018" name="Oval 18"/>
          <p:cNvSpPr>
            <a:spLocks noChangeAspect="1" noChangeArrowheads="1"/>
          </p:cNvSpPr>
          <p:nvPr/>
        </p:nvSpPr>
        <p:spPr bwMode="auto">
          <a:xfrm>
            <a:off x="6721896" y="2552280"/>
            <a:ext cx="90488" cy="71438"/>
          </a:xfrm>
          <a:prstGeom prst="ellipse">
            <a:avLst/>
          </a:prstGeom>
          <a:solidFill>
            <a:schemeClr val="tx1"/>
          </a:solidFill>
          <a:ln w="9525">
            <a:solidFill>
              <a:schemeClr val="tx1"/>
            </a:solidFill>
            <a:round/>
            <a:headEnd/>
            <a:tailEnd/>
          </a:ln>
          <a:effectLst/>
          <a:extLst/>
        </p:spPr>
        <p:txBody>
          <a:bodyPr wrap="none" anchor="ctr"/>
          <a:lstStyle/>
          <a:p>
            <a:endParaRPr lang="he-IL"/>
          </a:p>
        </p:txBody>
      </p:sp>
      <p:sp>
        <p:nvSpPr>
          <p:cNvPr id="640019" name="Oval 19"/>
          <p:cNvSpPr>
            <a:spLocks noChangeAspect="1" noChangeArrowheads="1"/>
          </p:cNvSpPr>
          <p:nvPr/>
        </p:nvSpPr>
        <p:spPr bwMode="auto">
          <a:xfrm>
            <a:off x="5828646" y="5062430"/>
            <a:ext cx="90488" cy="76200"/>
          </a:xfrm>
          <a:prstGeom prst="ellipse">
            <a:avLst/>
          </a:prstGeom>
          <a:solidFill>
            <a:schemeClr val="tx1"/>
          </a:solidFill>
          <a:ln w="9525">
            <a:solidFill>
              <a:schemeClr val="tx1"/>
            </a:solidFill>
            <a:round/>
            <a:headEnd/>
            <a:tailEnd/>
          </a:ln>
          <a:effectLst/>
          <a:extLst/>
        </p:spPr>
        <p:txBody>
          <a:bodyPr wrap="none" anchor="ctr"/>
          <a:lstStyle/>
          <a:p>
            <a:endParaRPr lang="he-IL" u="sng"/>
          </a:p>
        </p:txBody>
      </p:sp>
      <p:sp>
        <p:nvSpPr>
          <p:cNvPr id="640020" name="Oval 20"/>
          <p:cNvSpPr>
            <a:spLocks noChangeAspect="1" noChangeArrowheads="1"/>
          </p:cNvSpPr>
          <p:nvPr/>
        </p:nvSpPr>
        <p:spPr bwMode="auto">
          <a:xfrm>
            <a:off x="4840733" y="4617295"/>
            <a:ext cx="80963" cy="71438"/>
          </a:xfrm>
          <a:prstGeom prst="ellipse">
            <a:avLst/>
          </a:prstGeom>
          <a:solidFill>
            <a:schemeClr val="tx1"/>
          </a:solidFill>
          <a:ln w="9525">
            <a:solidFill>
              <a:schemeClr val="tx1"/>
            </a:solidFill>
            <a:round/>
            <a:headEnd/>
            <a:tailEnd/>
          </a:ln>
          <a:effectLst/>
          <a:extLst/>
        </p:spPr>
        <p:txBody>
          <a:bodyPr wrap="none" anchor="ctr"/>
          <a:lstStyle/>
          <a:p>
            <a:endParaRPr lang="he-IL"/>
          </a:p>
        </p:txBody>
      </p:sp>
      <p:sp>
        <p:nvSpPr>
          <p:cNvPr id="640021" name="Oval 21"/>
          <p:cNvSpPr>
            <a:spLocks noChangeAspect="1" noChangeArrowheads="1"/>
          </p:cNvSpPr>
          <p:nvPr/>
        </p:nvSpPr>
        <p:spPr bwMode="auto">
          <a:xfrm>
            <a:off x="6363592" y="2276872"/>
            <a:ext cx="90488" cy="88107"/>
          </a:xfrm>
          <a:prstGeom prst="ellipse">
            <a:avLst/>
          </a:prstGeom>
          <a:solidFill>
            <a:schemeClr val="tx1"/>
          </a:solidFill>
          <a:ln w="9525">
            <a:solidFill>
              <a:schemeClr val="tx1"/>
            </a:solidFill>
            <a:round/>
            <a:headEnd/>
            <a:tailEnd/>
          </a:ln>
          <a:effectLst/>
          <a:extLst/>
        </p:spPr>
        <p:txBody>
          <a:bodyPr wrap="none" anchor="ctr"/>
          <a:lstStyle/>
          <a:p>
            <a:endParaRPr lang="he-IL" u="sng"/>
          </a:p>
        </p:txBody>
      </p:sp>
      <p:sp>
        <p:nvSpPr>
          <p:cNvPr id="640022" name="Oval 22"/>
          <p:cNvSpPr>
            <a:spLocks noChangeAspect="1" noChangeArrowheads="1"/>
          </p:cNvSpPr>
          <p:nvPr/>
        </p:nvSpPr>
        <p:spPr bwMode="auto">
          <a:xfrm>
            <a:off x="5311079" y="5015063"/>
            <a:ext cx="90488" cy="76200"/>
          </a:xfrm>
          <a:prstGeom prst="ellipse">
            <a:avLst/>
          </a:prstGeom>
          <a:solidFill>
            <a:schemeClr val="tx1"/>
          </a:solidFill>
          <a:ln w="9525">
            <a:solidFill>
              <a:schemeClr val="tx1"/>
            </a:solidFill>
            <a:round/>
            <a:headEnd/>
            <a:tailEnd/>
          </a:ln>
          <a:effectLst/>
          <a:extLst/>
        </p:spPr>
        <p:txBody>
          <a:bodyPr wrap="none" anchor="ctr"/>
          <a:lstStyle/>
          <a:p>
            <a:endParaRPr lang="he-IL"/>
          </a:p>
        </p:txBody>
      </p:sp>
      <p:sp>
        <p:nvSpPr>
          <p:cNvPr id="640023" name="Oval 23"/>
          <p:cNvSpPr>
            <a:spLocks noChangeAspect="1" noChangeArrowheads="1"/>
          </p:cNvSpPr>
          <p:nvPr/>
        </p:nvSpPr>
        <p:spPr bwMode="auto">
          <a:xfrm rot="-1118274">
            <a:off x="4574231" y="2588819"/>
            <a:ext cx="80963" cy="71438"/>
          </a:xfrm>
          <a:prstGeom prst="ellipse">
            <a:avLst/>
          </a:prstGeom>
          <a:solidFill>
            <a:schemeClr val="tx1"/>
          </a:solidFill>
          <a:ln w="9525">
            <a:solidFill>
              <a:schemeClr val="tx1"/>
            </a:solidFill>
            <a:round/>
            <a:headEnd/>
            <a:tailEnd/>
          </a:ln>
          <a:effectLst/>
          <a:extLst/>
        </p:spPr>
        <p:txBody>
          <a:bodyPr wrap="none" anchor="ctr"/>
          <a:lstStyle/>
          <a:p>
            <a:endParaRPr lang="he-IL"/>
          </a:p>
        </p:txBody>
      </p:sp>
      <p:sp>
        <p:nvSpPr>
          <p:cNvPr id="640024" name="Oval 24"/>
          <p:cNvSpPr>
            <a:spLocks noChangeAspect="1" noChangeArrowheads="1"/>
          </p:cNvSpPr>
          <p:nvPr/>
        </p:nvSpPr>
        <p:spPr bwMode="auto">
          <a:xfrm rot="-1118274">
            <a:off x="6767140" y="2995475"/>
            <a:ext cx="90488" cy="76200"/>
          </a:xfrm>
          <a:prstGeom prst="ellipse">
            <a:avLst/>
          </a:prstGeom>
          <a:solidFill>
            <a:schemeClr val="tx1"/>
          </a:solidFill>
          <a:ln w="9525">
            <a:solidFill>
              <a:schemeClr val="tx1"/>
            </a:solidFill>
            <a:round/>
            <a:headEnd/>
            <a:tailEnd/>
          </a:ln>
          <a:effectLst/>
          <a:extLst/>
        </p:spPr>
        <p:txBody>
          <a:bodyPr wrap="none" anchor="ctr"/>
          <a:lstStyle/>
          <a:p>
            <a:endParaRPr lang="he-IL"/>
          </a:p>
        </p:txBody>
      </p:sp>
      <p:sp>
        <p:nvSpPr>
          <p:cNvPr id="640025" name="Oval 25"/>
          <p:cNvSpPr>
            <a:spLocks noChangeAspect="1" noChangeArrowheads="1"/>
          </p:cNvSpPr>
          <p:nvPr/>
        </p:nvSpPr>
        <p:spPr bwMode="auto">
          <a:xfrm rot="-1118274">
            <a:off x="5504847" y="5439790"/>
            <a:ext cx="90488" cy="76200"/>
          </a:xfrm>
          <a:prstGeom prst="ellipse">
            <a:avLst/>
          </a:prstGeom>
          <a:solidFill>
            <a:schemeClr val="tx1"/>
          </a:solidFill>
          <a:ln w="9525">
            <a:solidFill>
              <a:schemeClr val="tx1"/>
            </a:solidFill>
            <a:round/>
            <a:headEnd/>
            <a:tailEnd/>
          </a:ln>
          <a:effectLst/>
          <a:extLst/>
        </p:spPr>
        <p:txBody>
          <a:bodyPr wrap="none" anchor="ctr"/>
          <a:lstStyle/>
          <a:p>
            <a:endParaRPr lang="he-IL"/>
          </a:p>
        </p:txBody>
      </p:sp>
      <p:sp>
        <p:nvSpPr>
          <p:cNvPr id="640026" name="Oval 26"/>
          <p:cNvSpPr>
            <a:spLocks noChangeAspect="1" noChangeArrowheads="1"/>
          </p:cNvSpPr>
          <p:nvPr/>
        </p:nvSpPr>
        <p:spPr bwMode="auto">
          <a:xfrm rot="-1118274">
            <a:off x="4296482" y="3053146"/>
            <a:ext cx="90488" cy="76200"/>
          </a:xfrm>
          <a:prstGeom prst="ellipse">
            <a:avLst/>
          </a:prstGeom>
          <a:solidFill>
            <a:schemeClr val="tx1"/>
          </a:solidFill>
          <a:ln w="9525">
            <a:solidFill>
              <a:schemeClr val="tx1"/>
            </a:solidFill>
            <a:round/>
            <a:headEnd/>
            <a:tailEnd/>
          </a:ln>
          <a:effectLst/>
          <a:extLst/>
        </p:spPr>
        <p:txBody>
          <a:bodyPr wrap="none" anchor="ctr"/>
          <a:lstStyle/>
          <a:p>
            <a:endParaRPr lang="he-IL" u="sng"/>
          </a:p>
        </p:txBody>
      </p:sp>
      <p:sp>
        <p:nvSpPr>
          <p:cNvPr id="640027" name="Oval 27"/>
          <p:cNvSpPr>
            <a:spLocks noChangeAspect="1" noChangeArrowheads="1"/>
          </p:cNvSpPr>
          <p:nvPr/>
        </p:nvSpPr>
        <p:spPr bwMode="auto">
          <a:xfrm rot="-1118274">
            <a:off x="4920647" y="5046626"/>
            <a:ext cx="90488" cy="76200"/>
          </a:xfrm>
          <a:prstGeom prst="ellipse">
            <a:avLst/>
          </a:prstGeom>
          <a:solidFill>
            <a:schemeClr val="tx1"/>
          </a:solidFill>
          <a:ln w="9525">
            <a:solidFill>
              <a:schemeClr val="tx1"/>
            </a:solidFill>
            <a:round/>
            <a:headEnd/>
            <a:tailEnd/>
          </a:ln>
          <a:effectLst/>
          <a:extLst/>
        </p:spPr>
        <p:txBody>
          <a:bodyPr wrap="none" anchor="ctr"/>
          <a:lstStyle/>
          <a:p>
            <a:endParaRPr lang="he-IL"/>
          </a:p>
        </p:txBody>
      </p:sp>
      <p:sp>
        <p:nvSpPr>
          <p:cNvPr id="640028" name="Oval 28"/>
          <p:cNvSpPr>
            <a:spLocks noChangeAspect="1" noChangeArrowheads="1"/>
          </p:cNvSpPr>
          <p:nvPr/>
        </p:nvSpPr>
        <p:spPr bwMode="auto">
          <a:xfrm rot="-1118274">
            <a:off x="6076093" y="5390618"/>
            <a:ext cx="90488" cy="71438"/>
          </a:xfrm>
          <a:prstGeom prst="ellipse">
            <a:avLst/>
          </a:prstGeom>
          <a:solidFill>
            <a:schemeClr val="tx1"/>
          </a:solidFill>
          <a:ln w="9525">
            <a:solidFill>
              <a:schemeClr val="tx1"/>
            </a:solidFill>
            <a:round/>
            <a:headEnd/>
            <a:tailEnd/>
          </a:ln>
          <a:effectLst/>
          <a:extLst/>
        </p:spPr>
        <p:txBody>
          <a:bodyPr wrap="none" anchor="ctr"/>
          <a:lstStyle/>
          <a:p>
            <a:endParaRPr lang="he-IL"/>
          </a:p>
        </p:txBody>
      </p:sp>
      <p:sp>
        <p:nvSpPr>
          <p:cNvPr id="640029" name="Oval 29"/>
          <p:cNvSpPr>
            <a:spLocks noChangeAspect="1" noChangeArrowheads="1"/>
          </p:cNvSpPr>
          <p:nvPr/>
        </p:nvSpPr>
        <p:spPr bwMode="auto">
          <a:xfrm rot="-1118274">
            <a:off x="3844460" y="3372674"/>
            <a:ext cx="90488" cy="71438"/>
          </a:xfrm>
          <a:prstGeom prst="ellipse">
            <a:avLst/>
          </a:prstGeom>
          <a:solidFill>
            <a:schemeClr val="tx1"/>
          </a:solidFill>
          <a:ln w="9525">
            <a:solidFill>
              <a:schemeClr val="tx1"/>
            </a:solidFill>
            <a:round/>
            <a:headEnd/>
            <a:tailEnd/>
          </a:ln>
          <a:effectLst/>
          <a:extLst/>
        </p:spPr>
        <p:txBody>
          <a:bodyPr wrap="none" anchor="ctr"/>
          <a:lstStyle/>
          <a:p>
            <a:endParaRPr lang="he-IL"/>
          </a:p>
        </p:txBody>
      </p:sp>
      <p:sp>
        <p:nvSpPr>
          <p:cNvPr id="640030" name="Oval 30"/>
          <p:cNvSpPr>
            <a:spLocks noChangeAspect="1" noChangeArrowheads="1"/>
          </p:cNvSpPr>
          <p:nvPr/>
        </p:nvSpPr>
        <p:spPr bwMode="auto">
          <a:xfrm rot="5895381">
            <a:off x="4988945" y="4481887"/>
            <a:ext cx="71438" cy="80963"/>
          </a:xfrm>
          <a:prstGeom prst="ellipse">
            <a:avLst/>
          </a:prstGeom>
          <a:solidFill>
            <a:schemeClr val="tx1"/>
          </a:solidFill>
          <a:ln w="9525">
            <a:solidFill>
              <a:schemeClr val="tx1"/>
            </a:solidFill>
            <a:round/>
            <a:headEnd/>
            <a:tailEnd/>
          </a:ln>
          <a:effectLst/>
          <a:extLst/>
        </p:spPr>
        <p:txBody>
          <a:bodyPr wrap="none" anchor="ctr"/>
          <a:lstStyle/>
          <a:p>
            <a:endParaRPr lang="he-IL"/>
          </a:p>
        </p:txBody>
      </p:sp>
      <p:sp>
        <p:nvSpPr>
          <p:cNvPr id="640031" name="Oval 31"/>
          <p:cNvSpPr>
            <a:spLocks noChangeAspect="1" noChangeArrowheads="1"/>
          </p:cNvSpPr>
          <p:nvPr/>
        </p:nvSpPr>
        <p:spPr bwMode="auto">
          <a:xfrm rot="5895381">
            <a:off x="3418614" y="2531556"/>
            <a:ext cx="83345" cy="90488"/>
          </a:xfrm>
          <a:prstGeom prst="ellipse">
            <a:avLst/>
          </a:prstGeom>
          <a:solidFill>
            <a:schemeClr val="tx1"/>
          </a:solidFill>
          <a:ln w="9525">
            <a:solidFill>
              <a:schemeClr val="tx1"/>
            </a:solidFill>
            <a:round/>
            <a:headEnd/>
            <a:tailEnd/>
          </a:ln>
          <a:effectLst/>
          <a:extLst/>
        </p:spPr>
        <p:txBody>
          <a:bodyPr wrap="none" anchor="ctr"/>
          <a:lstStyle/>
          <a:p>
            <a:endParaRPr lang="he-IL"/>
          </a:p>
        </p:txBody>
      </p:sp>
      <p:sp>
        <p:nvSpPr>
          <p:cNvPr id="640032" name="Oval 32"/>
          <p:cNvSpPr>
            <a:spLocks noChangeAspect="1" noChangeArrowheads="1"/>
          </p:cNvSpPr>
          <p:nvPr/>
        </p:nvSpPr>
        <p:spPr bwMode="auto">
          <a:xfrm rot="5895381">
            <a:off x="4175043" y="3189351"/>
            <a:ext cx="71438" cy="90488"/>
          </a:xfrm>
          <a:prstGeom prst="ellipse">
            <a:avLst/>
          </a:prstGeom>
          <a:solidFill>
            <a:schemeClr val="tx1"/>
          </a:solidFill>
          <a:ln w="9525">
            <a:solidFill>
              <a:schemeClr val="tx1"/>
            </a:solidFill>
            <a:round/>
            <a:headEnd/>
            <a:tailEnd/>
          </a:ln>
          <a:effectLst/>
          <a:extLst/>
        </p:spPr>
        <p:txBody>
          <a:bodyPr wrap="none" anchor="ctr"/>
          <a:lstStyle/>
          <a:p>
            <a:endParaRPr lang="he-IL"/>
          </a:p>
        </p:txBody>
      </p:sp>
      <p:sp>
        <p:nvSpPr>
          <p:cNvPr id="640033" name="Oval 33"/>
          <p:cNvSpPr>
            <a:spLocks noChangeAspect="1" noChangeArrowheads="1"/>
          </p:cNvSpPr>
          <p:nvPr/>
        </p:nvSpPr>
        <p:spPr bwMode="auto">
          <a:xfrm rot="5895381">
            <a:off x="5585982" y="4211452"/>
            <a:ext cx="71438" cy="80963"/>
          </a:xfrm>
          <a:prstGeom prst="ellipse">
            <a:avLst/>
          </a:prstGeom>
          <a:solidFill>
            <a:schemeClr val="tx1"/>
          </a:solidFill>
          <a:ln w="9525">
            <a:solidFill>
              <a:schemeClr val="tx1"/>
            </a:solidFill>
            <a:round/>
            <a:headEnd/>
            <a:tailEnd/>
          </a:ln>
          <a:effectLst/>
          <a:extLst/>
        </p:spPr>
        <p:txBody>
          <a:bodyPr wrap="none" anchor="ctr"/>
          <a:lstStyle/>
          <a:p>
            <a:endParaRPr lang="he-IL"/>
          </a:p>
        </p:txBody>
      </p:sp>
      <p:sp>
        <p:nvSpPr>
          <p:cNvPr id="640034" name="Oval 34"/>
          <p:cNvSpPr>
            <a:spLocks noChangeAspect="1" noChangeArrowheads="1"/>
          </p:cNvSpPr>
          <p:nvPr/>
        </p:nvSpPr>
        <p:spPr bwMode="auto">
          <a:xfrm rot="5895381">
            <a:off x="6112406" y="3038893"/>
            <a:ext cx="88106" cy="90488"/>
          </a:xfrm>
          <a:prstGeom prst="ellipse">
            <a:avLst/>
          </a:prstGeom>
          <a:solidFill>
            <a:schemeClr val="tx1"/>
          </a:solidFill>
          <a:ln w="9525">
            <a:solidFill>
              <a:schemeClr val="tx1"/>
            </a:solidFill>
            <a:round/>
            <a:headEnd/>
            <a:tailEnd/>
          </a:ln>
          <a:effectLst/>
          <a:extLst/>
        </p:spPr>
        <p:txBody>
          <a:bodyPr wrap="none" anchor="ctr"/>
          <a:lstStyle/>
          <a:p>
            <a:endParaRPr lang="he-IL"/>
          </a:p>
        </p:txBody>
      </p:sp>
      <p:sp>
        <p:nvSpPr>
          <p:cNvPr id="640035" name="Oval 35"/>
          <p:cNvSpPr>
            <a:spLocks noChangeAspect="1" noChangeArrowheads="1"/>
          </p:cNvSpPr>
          <p:nvPr/>
        </p:nvSpPr>
        <p:spPr bwMode="auto">
          <a:xfrm rot="5895381">
            <a:off x="3634039" y="3542446"/>
            <a:ext cx="71438" cy="80963"/>
          </a:xfrm>
          <a:prstGeom prst="ellipse">
            <a:avLst/>
          </a:prstGeom>
          <a:solidFill>
            <a:schemeClr val="tx1"/>
          </a:solidFill>
          <a:ln w="9525">
            <a:solidFill>
              <a:schemeClr val="tx1"/>
            </a:solidFill>
            <a:round/>
            <a:headEnd/>
            <a:tailEnd/>
          </a:ln>
          <a:effectLst/>
          <a:extLst/>
        </p:spPr>
        <p:txBody>
          <a:bodyPr wrap="none" anchor="ctr"/>
          <a:lstStyle/>
          <a:p>
            <a:endParaRPr lang="he-IL"/>
          </a:p>
        </p:txBody>
      </p:sp>
      <p:sp>
        <p:nvSpPr>
          <p:cNvPr id="640036" name="Oval 36"/>
          <p:cNvSpPr>
            <a:spLocks noChangeAspect="1" noChangeArrowheads="1"/>
          </p:cNvSpPr>
          <p:nvPr/>
        </p:nvSpPr>
        <p:spPr bwMode="auto">
          <a:xfrm rot="5895381">
            <a:off x="6064921" y="4679667"/>
            <a:ext cx="71438" cy="80963"/>
          </a:xfrm>
          <a:prstGeom prst="ellipse">
            <a:avLst/>
          </a:prstGeom>
          <a:solidFill>
            <a:schemeClr val="tx1"/>
          </a:solidFill>
          <a:ln w="9525">
            <a:solidFill>
              <a:schemeClr val="tx1"/>
            </a:solidFill>
            <a:round/>
            <a:headEnd/>
            <a:tailEnd/>
          </a:ln>
          <a:effectLst/>
          <a:extLst/>
        </p:spPr>
        <p:txBody>
          <a:bodyPr wrap="none" anchor="ctr"/>
          <a:lstStyle/>
          <a:p>
            <a:endParaRPr lang="he-IL" dirty="0"/>
          </a:p>
        </p:txBody>
      </p:sp>
      <p:sp>
        <p:nvSpPr>
          <p:cNvPr id="640037" name="Oval 37"/>
          <p:cNvSpPr>
            <a:spLocks noChangeAspect="1" noChangeArrowheads="1"/>
          </p:cNvSpPr>
          <p:nvPr/>
        </p:nvSpPr>
        <p:spPr bwMode="auto">
          <a:xfrm rot="5895381">
            <a:off x="4224947" y="2829920"/>
            <a:ext cx="71438" cy="90488"/>
          </a:xfrm>
          <a:prstGeom prst="ellipse">
            <a:avLst/>
          </a:prstGeom>
          <a:solidFill>
            <a:schemeClr val="tx1"/>
          </a:solidFill>
          <a:ln w="9525">
            <a:solidFill>
              <a:schemeClr val="tx1"/>
            </a:solidFill>
            <a:round/>
            <a:headEnd/>
            <a:tailEnd/>
          </a:ln>
          <a:effectLst/>
          <a:extLst/>
        </p:spPr>
        <p:txBody>
          <a:bodyPr wrap="none" anchor="ctr"/>
          <a:lstStyle/>
          <a:p>
            <a:endParaRPr lang="he-IL" u="sng"/>
          </a:p>
        </p:txBody>
      </p:sp>
      <p:sp>
        <p:nvSpPr>
          <p:cNvPr id="640038" name="Oval 38"/>
          <p:cNvSpPr>
            <a:spLocks noChangeAspect="1" noChangeArrowheads="1"/>
          </p:cNvSpPr>
          <p:nvPr/>
        </p:nvSpPr>
        <p:spPr bwMode="auto">
          <a:xfrm rot="5895381">
            <a:off x="5439684" y="4737313"/>
            <a:ext cx="71438" cy="80963"/>
          </a:xfrm>
          <a:prstGeom prst="ellipse">
            <a:avLst/>
          </a:prstGeom>
          <a:solidFill>
            <a:schemeClr val="tx1"/>
          </a:solidFill>
          <a:ln w="9525">
            <a:solidFill>
              <a:schemeClr val="tx1"/>
            </a:solidFill>
            <a:round/>
            <a:headEnd/>
            <a:tailEnd/>
          </a:ln>
          <a:effectLst/>
          <a:extLst/>
        </p:spPr>
        <p:txBody>
          <a:bodyPr wrap="none" anchor="ctr"/>
          <a:lstStyle/>
          <a:p>
            <a:endParaRPr lang="he-IL"/>
          </a:p>
        </p:txBody>
      </p:sp>
      <p:sp>
        <p:nvSpPr>
          <p:cNvPr id="640039" name="Oval 39"/>
          <p:cNvSpPr>
            <a:spLocks noChangeAspect="1" noChangeArrowheads="1"/>
          </p:cNvSpPr>
          <p:nvPr/>
        </p:nvSpPr>
        <p:spPr bwMode="auto">
          <a:xfrm rot="5895381">
            <a:off x="5292839" y="5618207"/>
            <a:ext cx="88106" cy="80963"/>
          </a:xfrm>
          <a:prstGeom prst="ellipse">
            <a:avLst/>
          </a:prstGeom>
          <a:solidFill>
            <a:schemeClr val="tx1"/>
          </a:solidFill>
          <a:ln w="9525">
            <a:solidFill>
              <a:schemeClr val="tx1"/>
            </a:solidFill>
            <a:round/>
            <a:headEnd/>
            <a:tailEnd/>
          </a:ln>
          <a:effectLst/>
          <a:extLst/>
        </p:spPr>
        <p:txBody>
          <a:bodyPr wrap="none" anchor="ctr"/>
          <a:lstStyle/>
          <a:p>
            <a:endParaRPr lang="he-IL"/>
          </a:p>
        </p:txBody>
      </p:sp>
      <p:sp>
        <p:nvSpPr>
          <p:cNvPr id="640040" name="Oval 40"/>
          <p:cNvSpPr>
            <a:spLocks noChangeAspect="1" noChangeArrowheads="1"/>
          </p:cNvSpPr>
          <p:nvPr/>
        </p:nvSpPr>
        <p:spPr bwMode="auto">
          <a:xfrm rot="4777107">
            <a:off x="6462469" y="2630779"/>
            <a:ext cx="88106" cy="90488"/>
          </a:xfrm>
          <a:prstGeom prst="ellipse">
            <a:avLst/>
          </a:prstGeom>
          <a:solidFill>
            <a:schemeClr val="tx1"/>
          </a:solidFill>
          <a:ln w="9525">
            <a:solidFill>
              <a:schemeClr val="tx1"/>
            </a:solidFill>
            <a:round/>
            <a:headEnd/>
            <a:tailEnd/>
          </a:ln>
          <a:effectLst/>
          <a:extLst/>
        </p:spPr>
        <p:txBody>
          <a:bodyPr wrap="none" anchor="ctr"/>
          <a:lstStyle/>
          <a:p>
            <a:endParaRPr lang="he-IL"/>
          </a:p>
        </p:txBody>
      </p:sp>
      <p:sp>
        <p:nvSpPr>
          <p:cNvPr id="640041" name="Oval 41"/>
          <p:cNvSpPr>
            <a:spLocks noChangeAspect="1" noChangeArrowheads="1"/>
          </p:cNvSpPr>
          <p:nvPr/>
        </p:nvSpPr>
        <p:spPr bwMode="auto">
          <a:xfrm rot="4777107">
            <a:off x="6464615" y="2911484"/>
            <a:ext cx="71438" cy="80963"/>
          </a:xfrm>
          <a:prstGeom prst="ellipse">
            <a:avLst/>
          </a:prstGeom>
          <a:solidFill>
            <a:schemeClr val="tx1"/>
          </a:solidFill>
          <a:ln w="9525">
            <a:solidFill>
              <a:schemeClr val="tx1"/>
            </a:solidFill>
            <a:round/>
            <a:headEnd/>
            <a:tailEnd/>
          </a:ln>
          <a:effectLst/>
          <a:extLst/>
        </p:spPr>
        <p:txBody>
          <a:bodyPr wrap="none" anchor="ctr"/>
          <a:lstStyle/>
          <a:p>
            <a:endParaRPr lang="he-IL"/>
          </a:p>
        </p:txBody>
      </p:sp>
      <p:sp>
        <p:nvSpPr>
          <p:cNvPr id="640042" name="Oval 42"/>
          <p:cNvSpPr>
            <a:spLocks noChangeAspect="1" noChangeArrowheads="1"/>
          </p:cNvSpPr>
          <p:nvPr/>
        </p:nvSpPr>
        <p:spPr bwMode="auto">
          <a:xfrm rot="4777107">
            <a:off x="4078883" y="2494844"/>
            <a:ext cx="71438" cy="80963"/>
          </a:xfrm>
          <a:prstGeom prst="ellipse">
            <a:avLst/>
          </a:prstGeom>
          <a:solidFill>
            <a:schemeClr val="tx1"/>
          </a:solidFill>
          <a:ln w="9525">
            <a:solidFill>
              <a:schemeClr val="tx1"/>
            </a:solidFill>
            <a:round/>
            <a:headEnd/>
            <a:tailEnd/>
          </a:ln>
          <a:effectLst/>
          <a:extLst/>
        </p:spPr>
        <p:txBody>
          <a:bodyPr wrap="none" anchor="ctr"/>
          <a:lstStyle/>
          <a:p>
            <a:endParaRPr lang="he-IL"/>
          </a:p>
        </p:txBody>
      </p:sp>
      <p:sp>
        <p:nvSpPr>
          <p:cNvPr id="640043" name="Oval 43"/>
          <p:cNvSpPr>
            <a:spLocks noChangeAspect="1" noChangeArrowheads="1"/>
          </p:cNvSpPr>
          <p:nvPr/>
        </p:nvSpPr>
        <p:spPr bwMode="auto">
          <a:xfrm rot="4777107">
            <a:off x="6104344" y="2547518"/>
            <a:ext cx="88107" cy="80963"/>
          </a:xfrm>
          <a:prstGeom prst="ellipse">
            <a:avLst/>
          </a:prstGeom>
          <a:solidFill>
            <a:schemeClr val="tx1"/>
          </a:solidFill>
          <a:ln w="9525">
            <a:solidFill>
              <a:schemeClr val="tx1"/>
            </a:solidFill>
            <a:round/>
            <a:headEnd/>
            <a:tailEnd/>
          </a:ln>
          <a:effectLst/>
          <a:extLst/>
        </p:spPr>
        <p:txBody>
          <a:bodyPr wrap="none" anchor="ctr"/>
          <a:lstStyle/>
          <a:p>
            <a:endParaRPr lang="he-IL"/>
          </a:p>
        </p:txBody>
      </p:sp>
      <p:sp>
        <p:nvSpPr>
          <p:cNvPr id="640044" name="Oval 44"/>
          <p:cNvSpPr>
            <a:spLocks noChangeAspect="1" noChangeArrowheads="1"/>
          </p:cNvSpPr>
          <p:nvPr/>
        </p:nvSpPr>
        <p:spPr bwMode="auto">
          <a:xfrm rot="4777107">
            <a:off x="5881034" y="4334753"/>
            <a:ext cx="76200" cy="80963"/>
          </a:xfrm>
          <a:prstGeom prst="ellipse">
            <a:avLst/>
          </a:prstGeom>
          <a:solidFill>
            <a:schemeClr val="tx1"/>
          </a:solidFill>
          <a:ln w="9525">
            <a:solidFill>
              <a:schemeClr val="tx1"/>
            </a:solidFill>
            <a:round/>
            <a:headEnd/>
            <a:tailEnd/>
          </a:ln>
          <a:effectLst/>
          <a:extLst/>
        </p:spPr>
        <p:txBody>
          <a:bodyPr wrap="none" anchor="ctr"/>
          <a:lstStyle/>
          <a:p>
            <a:endParaRPr lang="he-IL" u="sng"/>
          </a:p>
        </p:txBody>
      </p:sp>
      <p:sp>
        <p:nvSpPr>
          <p:cNvPr id="640045" name="Oval 45"/>
          <p:cNvSpPr>
            <a:spLocks noChangeAspect="1" noChangeArrowheads="1"/>
          </p:cNvSpPr>
          <p:nvPr/>
        </p:nvSpPr>
        <p:spPr bwMode="auto">
          <a:xfrm rot="4777107">
            <a:off x="3745947" y="2818662"/>
            <a:ext cx="76200" cy="90488"/>
          </a:xfrm>
          <a:prstGeom prst="ellipse">
            <a:avLst/>
          </a:prstGeom>
          <a:solidFill>
            <a:schemeClr val="tx1"/>
          </a:solidFill>
          <a:ln w="9525">
            <a:solidFill>
              <a:schemeClr val="tx1"/>
            </a:solidFill>
            <a:round/>
            <a:headEnd/>
            <a:tailEnd/>
          </a:ln>
          <a:effectLst/>
          <a:extLst/>
        </p:spPr>
        <p:txBody>
          <a:bodyPr wrap="none" anchor="ctr"/>
          <a:lstStyle/>
          <a:p>
            <a:endParaRPr lang="he-IL"/>
          </a:p>
        </p:txBody>
      </p:sp>
      <p:sp>
        <p:nvSpPr>
          <p:cNvPr id="640047" name="Oval 47"/>
          <p:cNvSpPr>
            <a:spLocks noChangeAspect="1" noChangeArrowheads="1"/>
          </p:cNvSpPr>
          <p:nvPr/>
        </p:nvSpPr>
        <p:spPr bwMode="auto">
          <a:xfrm rot="4777107">
            <a:off x="3272217" y="2939655"/>
            <a:ext cx="83345" cy="90488"/>
          </a:xfrm>
          <a:prstGeom prst="ellipse">
            <a:avLst/>
          </a:prstGeom>
          <a:solidFill>
            <a:schemeClr val="tx1"/>
          </a:solidFill>
          <a:ln w="9525">
            <a:solidFill>
              <a:schemeClr val="tx1"/>
            </a:solidFill>
            <a:round/>
            <a:headEnd/>
            <a:tailEnd/>
          </a:ln>
          <a:effectLst/>
          <a:extLst/>
        </p:spPr>
        <p:txBody>
          <a:bodyPr wrap="none" anchor="ctr"/>
          <a:lstStyle/>
          <a:p>
            <a:endParaRPr lang="he-IL"/>
          </a:p>
        </p:txBody>
      </p:sp>
      <p:sp>
        <p:nvSpPr>
          <p:cNvPr id="640048" name="Oval 48"/>
          <p:cNvSpPr>
            <a:spLocks noChangeAspect="1" noChangeArrowheads="1"/>
          </p:cNvSpPr>
          <p:nvPr/>
        </p:nvSpPr>
        <p:spPr bwMode="auto">
          <a:xfrm rot="4777107">
            <a:off x="5612473" y="4849213"/>
            <a:ext cx="76200" cy="90488"/>
          </a:xfrm>
          <a:prstGeom prst="ellipse">
            <a:avLst/>
          </a:prstGeom>
          <a:solidFill>
            <a:schemeClr val="tx1"/>
          </a:solidFill>
          <a:ln w="9525">
            <a:solidFill>
              <a:schemeClr val="tx1"/>
            </a:solidFill>
            <a:round/>
            <a:headEnd/>
            <a:tailEnd/>
          </a:ln>
          <a:effectLst/>
          <a:extLst/>
        </p:spPr>
        <p:txBody>
          <a:bodyPr wrap="none" anchor="ctr"/>
          <a:lstStyle/>
          <a:p>
            <a:endParaRPr lang="he-IL"/>
          </a:p>
        </p:txBody>
      </p:sp>
      <p:sp>
        <p:nvSpPr>
          <p:cNvPr id="640051" name="Text Box 51"/>
          <p:cNvSpPr txBox="1">
            <a:spLocks noChangeArrowheads="1"/>
          </p:cNvSpPr>
          <p:nvPr/>
        </p:nvSpPr>
        <p:spPr bwMode="auto">
          <a:xfrm>
            <a:off x="6454080" y="3488432"/>
            <a:ext cx="2438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he-IL"/>
          </a:p>
        </p:txBody>
      </p:sp>
      <p:sp>
        <p:nvSpPr>
          <p:cNvPr id="40" name="Oval 32"/>
          <p:cNvSpPr>
            <a:spLocks noChangeAspect="1" noChangeArrowheads="1"/>
          </p:cNvSpPr>
          <p:nvPr/>
        </p:nvSpPr>
        <p:spPr bwMode="auto">
          <a:xfrm rot="5895381">
            <a:off x="3683944" y="2561506"/>
            <a:ext cx="71438" cy="90488"/>
          </a:xfrm>
          <a:prstGeom prst="ellipse">
            <a:avLst/>
          </a:prstGeom>
          <a:solidFill>
            <a:schemeClr val="tx1"/>
          </a:solidFill>
          <a:ln w="9525">
            <a:solidFill>
              <a:schemeClr val="tx1"/>
            </a:solidFill>
            <a:round/>
            <a:headEnd/>
            <a:tailEnd/>
          </a:ln>
          <a:effectLst/>
          <a:extLst/>
        </p:spPr>
        <p:txBody>
          <a:bodyPr wrap="none" anchor="ctr"/>
          <a:lstStyle/>
          <a:p>
            <a:endParaRPr lang="he-IL"/>
          </a:p>
        </p:txBody>
      </p:sp>
      <p:sp>
        <p:nvSpPr>
          <p:cNvPr id="41" name="Oval 37"/>
          <p:cNvSpPr>
            <a:spLocks noChangeAspect="1" noChangeArrowheads="1"/>
          </p:cNvSpPr>
          <p:nvPr/>
        </p:nvSpPr>
        <p:spPr bwMode="auto">
          <a:xfrm rot="5895381">
            <a:off x="5124104" y="5286126"/>
            <a:ext cx="71438" cy="90488"/>
          </a:xfrm>
          <a:prstGeom prst="ellipse">
            <a:avLst/>
          </a:prstGeom>
          <a:solidFill>
            <a:schemeClr val="tx1"/>
          </a:solidFill>
          <a:ln w="9525">
            <a:solidFill>
              <a:schemeClr val="tx1"/>
            </a:solidFill>
            <a:round/>
            <a:headEnd/>
            <a:tailEnd/>
          </a:ln>
          <a:effectLst/>
          <a:extLst/>
        </p:spPr>
        <p:txBody>
          <a:bodyPr wrap="none" anchor="ctr"/>
          <a:lstStyle/>
          <a:p>
            <a:endParaRPr lang="he-IL" u="sng"/>
          </a:p>
        </p:txBody>
      </p:sp>
      <p:sp>
        <p:nvSpPr>
          <p:cNvPr id="43" name="TextBox 42"/>
          <p:cNvSpPr txBox="1"/>
          <p:nvPr/>
        </p:nvSpPr>
        <p:spPr>
          <a:xfrm>
            <a:off x="3169593" y="6002124"/>
            <a:ext cx="2616199" cy="523220"/>
          </a:xfrm>
          <a:prstGeom prst="rect">
            <a:avLst/>
          </a:prstGeom>
          <a:noFill/>
        </p:spPr>
        <p:txBody>
          <a:bodyPr wrap="square" rtlCol="1">
            <a:spAutoFit/>
          </a:bodyPr>
          <a:lstStyle/>
          <a:p>
            <a:r>
              <a:rPr lang="en-US" sz="2800" dirty="0" smtClean="0"/>
              <a:t>New Recipients</a:t>
            </a:r>
            <a:endParaRPr lang="he-IL" sz="2800" dirty="0"/>
          </a:p>
        </p:txBody>
      </p:sp>
      <p:sp>
        <p:nvSpPr>
          <p:cNvPr id="44" name="TextBox 43"/>
          <p:cNvSpPr txBox="1"/>
          <p:nvPr/>
        </p:nvSpPr>
        <p:spPr>
          <a:xfrm rot="16200000">
            <a:off x="1200130" y="4243938"/>
            <a:ext cx="2616199" cy="523220"/>
          </a:xfrm>
          <a:prstGeom prst="rect">
            <a:avLst/>
          </a:prstGeom>
          <a:noFill/>
        </p:spPr>
        <p:txBody>
          <a:bodyPr wrap="square" rtlCol="1">
            <a:spAutoFit/>
          </a:bodyPr>
          <a:lstStyle/>
          <a:p>
            <a:r>
              <a:rPr lang="en-US" sz="2800" dirty="0" smtClean="0"/>
              <a:t>Email Length</a:t>
            </a:r>
            <a:endParaRPr lang="he-IL" sz="2800" dirty="0"/>
          </a:p>
        </p:txBody>
      </p:sp>
      <p:sp>
        <p:nvSpPr>
          <p:cNvPr id="2" name="Oval 1"/>
          <p:cNvSpPr/>
          <p:nvPr/>
        </p:nvSpPr>
        <p:spPr>
          <a:xfrm>
            <a:off x="2977480" y="1988840"/>
            <a:ext cx="1863253" cy="1896467"/>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45" name="Oval 44"/>
          <p:cNvSpPr/>
          <p:nvPr/>
        </p:nvSpPr>
        <p:spPr>
          <a:xfrm>
            <a:off x="5785792" y="2204864"/>
            <a:ext cx="1440160" cy="1203529"/>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46" name="Oval 45"/>
          <p:cNvSpPr/>
          <p:nvPr/>
        </p:nvSpPr>
        <p:spPr>
          <a:xfrm>
            <a:off x="4570423" y="4136258"/>
            <a:ext cx="1793170" cy="161115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3" name="TextBox 2"/>
          <p:cNvSpPr txBox="1"/>
          <p:nvPr/>
        </p:nvSpPr>
        <p:spPr>
          <a:xfrm>
            <a:off x="1039130" y="1054477"/>
            <a:ext cx="7272808" cy="1015663"/>
          </a:xfrm>
          <a:prstGeom prst="rect">
            <a:avLst/>
          </a:prstGeom>
          <a:noFill/>
        </p:spPr>
        <p:txBody>
          <a:bodyPr wrap="square" rtlCol="1">
            <a:spAutoFit/>
          </a:bodyPr>
          <a:lstStyle/>
          <a:p>
            <a:pPr algn="l" rtl="0"/>
            <a:r>
              <a:rPr lang="en-US" sz="2000" b="1" dirty="0" smtClean="0"/>
              <a:t>Clustering</a:t>
            </a:r>
            <a:r>
              <a:rPr lang="en-US" sz="2000" dirty="0" smtClean="0"/>
              <a:t> </a:t>
            </a:r>
            <a:r>
              <a:rPr lang="en-US" sz="2000" dirty="0"/>
              <a:t>is the assignment of a set of observations into subsets (called </a:t>
            </a:r>
            <a:r>
              <a:rPr lang="en-US" sz="2000" i="1" dirty="0"/>
              <a:t>clusters</a:t>
            </a:r>
            <a:r>
              <a:rPr lang="en-US" sz="2000" dirty="0"/>
              <a:t>) so that observations in the same cluster are similar in some sense</a:t>
            </a:r>
            <a:endParaRPr lang="he-IL" sz="2000" dirty="0"/>
          </a:p>
        </p:txBody>
      </p:sp>
    </p:spTree>
    <p:extLst>
      <p:ext uri="{BB962C8B-B14F-4D97-AF65-F5344CB8AC3E}">
        <p14:creationId xmlns:p14="http://schemas.microsoft.com/office/powerpoint/2010/main" val="9608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0002" name="Rectangle 2"/>
          <p:cNvSpPr>
            <a:spLocks noGrp="1" noChangeArrowheads="1"/>
          </p:cNvSpPr>
          <p:nvPr>
            <p:ph type="title"/>
          </p:nvPr>
        </p:nvSpPr>
        <p:spPr>
          <a:xfrm>
            <a:off x="0" y="304800"/>
            <a:ext cx="9144000" cy="685800"/>
          </a:xfrm>
        </p:spPr>
        <p:txBody>
          <a:bodyPr>
            <a:noAutofit/>
          </a:bodyPr>
          <a:lstStyle/>
          <a:p>
            <a:r>
              <a:rPr lang="en-US" sz="3600" dirty="0" smtClean="0"/>
              <a:t>Unsupervised Learning–Anomaly Detection</a:t>
            </a:r>
            <a:endParaRPr lang="en-US" sz="3600" dirty="0"/>
          </a:p>
        </p:txBody>
      </p:sp>
      <p:sp>
        <p:nvSpPr>
          <p:cNvPr id="640013" name="Line 13"/>
          <p:cNvSpPr>
            <a:spLocks noChangeShapeType="1"/>
          </p:cNvSpPr>
          <p:nvPr/>
        </p:nvSpPr>
        <p:spPr bwMode="auto">
          <a:xfrm>
            <a:off x="2590800" y="2209800"/>
            <a:ext cx="0" cy="3505200"/>
          </a:xfrm>
          <a:prstGeom prst="line">
            <a:avLst/>
          </a:prstGeom>
          <a:noFill/>
          <a:ln w="381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he-IL"/>
          </a:p>
        </p:txBody>
      </p:sp>
      <p:sp>
        <p:nvSpPr>
          <p:cNvPr id="640014" name="Line 14"/>
          <p:cNvSpPr>
            <a:spLocks noChangeShapeType="1"/>
          </p:cNvSpPr>
          <p:nvPr/>
        </p:nvSpPr>
        <p:spPr bwMode="auto">
          <a:xfrm flipV="1">
            <a:off x="2438400" y="5562600"/>
            <a:ext cx="3657600" cy="0"/>
          </a:xfrm>
          <a:prstGeom prst="line">
            <a:avLst/>
          </a:prstGeom>
          <a:noFill/>
          <a:ln w="381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he-IL"/>
          </a:p>
        </p:txBody>
      </p:sp>
      <p:sp>
        <p:nvSpPr>
          <p:cNvPr id="640015" name="Oval 15"/>
          <p:cNvSpPr>
            <a:spLocks noChangeAspect="1" noChangeArrowheads="1"/>
          </p:cNvSpPr>
          <p:nvPr/>
        </p:nvSpPr>
        <p:spPr bwMode="auto">
          <a:xfrm>
            <a:off x="3254606" y="2918273"/>
            <a:ext cx="90488" cy="71438"/>
          </a:xfrm>
          <a:prstGeom prst="ellipse">
            <a:avLst/>
          </a:prstGeom>
          <a:solidFill>
            <a:schemeClr val="tx1"/>
          </a:solidFill>
          <a:ln w="9525">
            <a:solidFill>
              <a:schemeClr val="tx1"/>
            </a:solidFill>
            <a:round/>
            <a:headEnd/>
            <a:tailEnd/>
          </a:ln>
          <a:effectLst/>
          <a:extLst/>
        </p:spPr>
        <p:txBody>
          <a:bodyPr wrap="none" anchor="ctr"/>
          <a:lstStyle/>
          <a:p>
            <a:endParaRPr lang="he-IL"/>
          </a:p>
        </p:txBody>
      </p:sp>
      <p:sp>
        <p:nvSpPr>
          <p:cNvPr id="640017" name="Oval 17"/>
          <p:cNvSpPr>
            <a:spLocks noChangeAspect="1" noChangeArrowheads="1"/>
          </p:cNvSpPr>
          <p:nvPr/>
        </p:nvSpPr>
        <p:spPr bwMode="auto">
          <a:xfrm>
            <a:off x="5147931" y="3973401"/>
            <a:ext cx="90488" cy="71438"/>
          </a:xfrm>
          <a:prstGeom prst="ellipse">
            <a:avLst/>
          </a:prstGeom>
          <a:solidFill>
            <a:schemeClr val="tx1"/>
          </a:solidFill>
          <a:ln w="9525">
            <a:solidFill>
              <a:schemeClr val="tx1"/>
            </a:solidFill>
            <a:round/>
            <a:headEnd/>
            <a:tailEnd/>
          </a:ln>
          <a:effectLst/>
          <a:extLst/>
        </p:spPr>
        <p:txBody>
          <a:bodyPr wrap="none" anchor="ctr"/>
          <a:lstStyle/>
          <a:p>
            <a:endParaRPr lang="he-IL"/>
          </a:p>
        </p:txBody>
      </p:sp>
      <p:sp>
        <p:nvSpPr>
          <p:cNvPr id="640018" name="Oval 18"/>
          <p:cNvSpPr>
            <a:spLocks noChangeAspect="1" noChangeArrowheads="1"/>
          </p:cNvSpPr>
          <p:nvPr/>
        </p:nvSpPr>
        <p:spPr bwMode="auto">
          <a:xfrm>
            <a:off x="6516216" y="2264248"/>
            <a:ext cx="90488" cy="71438"/>
          </a:xfrm>
          <a:prstGeom prst="ellipse">
            <a:avLst/>
          </a:prstGeom>
          <a:solidFill>
            <a:schemeClr val="tx1"/>
          </a:solidFill>
          <a:ln w="9525">
            <a:solidFill>
              <a:schemeClr val="tx1"/>
            </a:solidFill>
            <a:round/>
            <a:headEnd/>
            <a:tailEnd/>
          </a:ln>
          <a:effectLst/>
          <a:extLst/>
        </p:spPr>
        <p:txBody>
          <a:bodyPr wrap="none" anchor="ctr"/>
          <a:lstStyle/>
          <a:p>
            <a:endParaRPr lang="he-IL"/>
          </a:p>
        </p:txBody>
      </p:sp>
      <p:sp>
        <p:nvSpPr>
          <p:cNvPr id="640019" name="Oval 19"/>
          <p:cNvSpPr>
            <a:spLocks noChangeAspect="1" noChangeArrowheads="1"/>
          </p:cNvSpPr>
          <p:nvPr/>
        </p:nvSpPr>
        <p:spPr bwMode="auto">
          <a:xfrm>
            <a:off x="5622966" y="4774398"/>
            <a:ext cx="90488" cy="76200"/>
          </a:xfrm>
          <a:prstGeom prst="ellipse">
            <a:avLst/>
          </a:prstGeom>
          <a:solidFill>
            <a:schemeClr val="tx1"/>
          </a:solidFill>
          <a:ln w="9525">
            <a:solidFill>
              <a:schemeClr val="tx1"/>
            </a:solidFill>
            <a:round/>
            <a:headEnd/>
            <a:tailEnd/>
          </a:ln>
          <a:effectLst/>
          <a:extLst/>
        </p:spPr>
        <p:txBody>
          <a:bodyPr wrap="none" anchor="ctr"/>
          <a:lstStyle/>
          <a:p>
            <a:endParaRPr lang="he-IL" u="sng"/>
          </a:p>
        </p:txBody>
      </p:sp>
      <p:sp>
        <p:nvSpPr>
          <p:cNvPr id="640020" name="Oval 20"/>
          <p:cNvSpPr>
            <a:spLocks noChangeAspect="1" noChangeArrowheads="1"/>
          </p:cNvSpPr>
          <p:nvPr/>
        </p:nvSpPr>
        <p:spPr bwMode="auto">
          <a:xfrm>
            <a:off x="4635053" y="4329263"/>
            <a:ext cx="80963" cy="71438"/>
          </a:xfrm>
          <a:prstGeom prst="ellipse">
            <a:avLst/>
          </a:prstGeom>
          <a:solidFill>
            <a:schemeClr val="tx1"/>
          </a:solidFill>
          <a:ln w="9525">
            <a:solidFill>
              <a:schemeClr val="tx1"/>
            </a:solidFill>
            <a:round/>
            <a:headEnd/>
            <a:tailEnd/>
          </a:ln>
          <a:effectLst/>
          <a:extLst/>
        </p:spPr>
        <p:txBody>
          <a:bodyPr wrap="none" anchor="ctr"/>
          <a:lstStyle/>
          <a:p>
            <a:endParaRPr lang="he-IL"/>
          </a:p>
        </p:txBody>
      </p:sp>
      <p:sp>
        <p:nvSpPr>
          <p:cNvPr id="640021" name="Oval 21"/>
          <p:cNvSpPr>
            <a:spLocks noChangeAspect="1" noChangeArrowheads="1"/>
          </p:cNvSpPr>
          <p:nvPr/>
        </p:nvSpPr>
        <p:spPr bwMode="auto">
          <a:xfrm>
            <a:off x="6157912" y="1988840"/>
            <a:ext cx="90488" cy="88107"/>
          </a:xfrm>
          <a:prstGeom prst="ellipse">
            <a:avLst/>
          </a:prstGeom>
          <a:solidFill>
            <a:schemeClr val="tx1"/>
          </a:solidFill>
          <a:ln w="9525">
            <a:solidFill>
              <a:schemeClr val="tx1"/>
            </a:solidFill>
            <a:round/>
            <a:headEnd/>
            <a:tailEnd/>
          </a:ln>
          <a:effectLst/>
          <a:extLst/>
        </p:spPr>
        <p:txBody>
          <a:bodyPr wrap="none" anchor="ctr"/>
          <a:lstStyle/>
          <a:p>
            <a:endParaRPr lang="he-IL" u="sng"/>
          </a:p>
        </p:txBody>
      </p:sp>
      <p:sp>
        <p:nvSpPr>
          <p:cNvPr id="640022" name="Oval 22"/>
          <p:cNvSpPr>
            <a:spLocks noChangeAspect="1" noChangeArrowheads="1"/>
          </p:cNvSpPr>
          <p:nvPr/>
        </p:nvSpPr>
        <p:spPr bwMode="auto">
          <a:xfrm>
            <a:off x="5105399" y="4727031"/>
            <a:ext cx="90488" cy="76200"/>
          </a:xfrm>
          <a:prstGeom prst="ellipse">
            <a:avLst/>
          </a:prstGeom>
          <a:solidFill>
            <a:schemeClr val="tx1"/>
          </a:solidFill>
          <a:ln w="9525">
            <a:solidFill>
              <a:schemeClr val="tx1"/>
            </a:solidFill>
            <a:round/>
            <a:headEnd/>
            <a:tailEnd/>
          </a:ln>
          <a:effectLst/>
          <a:extLst/>
        </p:spPr>
        <p:txBody>
          <a:bodyPr wrap="none" anchor="ctr"/>
          <a:lstStyle/>
          <a:p>
            <a:endParaRPr lang="he-IL"/>
          </a:p>
        </p:txBody>
      </p:sp>
      <p:sp>
        <p:nvSpPr>
          <p:cNvPr id="640023" name="Oval 23"/>
          <p:cNvSpPr>
            <a:spLocks noChangeAspect="1" noChangeArrowheads="1"/>
          </p:cNvSpPr>
          <p:nvPr/>
        </p:nvSpPr>
        <p:spPr bwMode="auto">
          <a:xfrm rot="-1118274">
            <a:off x="4368551" y="2300787"/>
            <a:ext cx="80963" cy="71438"/>
          </a:xfrm>
          <a:prstGeom prst="ellipse">
            <a:avLst/>
          </a:prstGeom>
          <a:solidFill>
            <a:schemeClr val="tx1"/>
          </a:solidFill>
          <a:ln w="9525">
            <a:solidFill>
              <a:schemeClr val="tx1"/>
            </a:solidFill>
            <a:round/>
            <a:headEnd/>
            <a:tailEnd/>
          </a:ln>
          <a:effectLst/>
          <a:extLst/>
        </p:spPr>
        <p:txBody>
          <a:bodyPr wrap="none" anchor="ctr"/>
          <a:lstStyle/>
          <a:p>
            <a:endParaRPr lang="he-IL"/>
          </a:p>
        </p:txBody>
      </p:sp>
      <p:sp>
        <p:nvSpPr>
          <p:cNvPr id="640024" name="Oval 24"/>
          <p:cNvSpPr>
            <a:spLocks noChangeAspect="1" noChangeArrowheads="1"/>
          </p:cNvSpPr>
          <p:nvPr/>
        </p:nvSpPr>
        <p:spPr bwMode="auto">
          <a:xfrm rot="-1118274">
            <a:off x="6561460" y="2707443"/>
            <a:ext cx="90488" cy="76200"/>
          </a:xfrm>
          <a:prstGeom prst="ellipse">
            <a:avLst/>
          </a:prstGeom>
          <a:solidFill>
            <a:schemeClr val="tx1"/>
          </a:solidFill>
          <a:ln w="9525">
            <a:solidFill>
              <a:schemeClr val="tx1"/>
            </a:solidFill>
            <a:round/>
            <a:headEnd/>
            <a:tailEnd/>
          </a:ln>
          <a:effectLst/>
          <a:extLst/>
        </p:spPr>
        <p:txBody>
          <a:bodyPr wrap="none" anchor="ctr"/>
          <a:lstStyle/>
          <a:p>
            <a:endParaRPr lang="he-IL"/>
          </a:p>
        </p:txBody>
      </p:sp>
      <p:sp>
        <p:nvSpPr>
          <p:cNvPr id="640025" name="Oval 25"/>
          <p:cNvSpPr>
            <a:spLocks noChangeAspect="1" noChangeArrowheads="1"/>
          </p:cNvSpPr>
          <p:nvPr/>
        </p:nvSpPr>
        <p:spPr bwMode="auto">
          <a:xfrm rot="-1118274">
            <a:off x="5299167" y="5151758"/>
            <a:ext cx="90488" cy="76200"/>
          </a:xfrm>
          <a:prstGeom prst="ellipse">
            <a:avLst/>
          </a:prstGeom>
          <a:solidFill>
            <a:schemeClr val="tx1"/>
          </a:solidFill>
          <a:ln w="9525">
            <a:solidFill>
              <a:schemeClr val="tx1"/>
            </a:solidFill>
            <a:round/>
            <a:headEnd/>
            <a:tailEnd/>
          </a:ln>
          <a:effectLst/>
          <a:extLst/>
        </p:spPr>
        <p:txBody>
          <a:bodyPr wrap="none" anchor="ctr"/>
          <a:lstStyle/>
          <a:p>
            <a:endParaRPr lang="he-IL"/>
          </a:p>
        </p:txBody>
      </p:sp>
      <p:sp>
        <p:nvSpPr>
          <p:cNvPr id="640026" name="Oval 26"/>
          <p:cNvSpPr>
            <a:spLocks noChangeAspect="1" noChangeArrowheads="1"/>
          </p:cNvSpPr>
          <p:nvPr/>
        </p:nvSpPr>
        <p:spPr bwMode="auto">
          <a:xfrm rot="-1118274">
            <a:off x="4090802" y="2765114"/>
            <a:ext cx="90488" cy="76200"/>
          </a:xfrm>
          <a:prstGeom prst="ellipse">
            <a:avLst/>
          </a:prstGeom>
          <a:solidFill>
            <a:schemeClr val="tx1"/>
          </a:solidFill>
          <a:ln w="9525">
            <a:solidFill>
              <a:schemeClr val="tx1"/>
            </a:solidFill>
            <a:round/>
            <a:headEnd/>
            <a:tailEnd/>
          </a:ln>
          <a:effectLst/>
          <a:extLst/>
        </p:spPr>
        <p:txBody>
          <a:bodyPr wrap="none" anchor="ctr"/>
          <a:lstStyle/>
          <a:p>
            <a:endParaRPr lang="he-IL" u="sng"/>
          </a:p>
        </p:txBody>
      </p:sp>
      <p:sp>
        <p:nvSpPr>
          <p:cNvPr id="640027" name="Oval 27"/>
          <p:cNvSpPr>
            <a:spLocks noChangeAspect="1" noChangeArrowheads="1"/>
          </p:cNvSpPr>
          <p:nvPr/>
        </p:nvSpPr>
        <p:spPr bwMode="auto">
          <a:xfrm rot="-1118274">
            <a:off x="4714967" y="4758594"/>
            <a:ext cx="90488" cy="76200"/>
          </a:xfrm>
          <a:prstGeom prst="ellipse">
            <a:avLst/>
          </a:prstGeom>
          <a:solidFill>
            <a:schemeClr val="tx1"/>
          </a:solidFill>
          <a:ln w="9525">
            <a:solidFill>
              <a:schemeClr val="tx1"/>
            </a:solidFill>
            <a:round/>
            <a:headEnd/>
            <a:tailEnd/>
          </a:ln>
          <a:effectLst/>
          <a:extLst/>
        </p:spPr>
        <p:txBody>
          <a:bodyPr wrap="none" anchor="ctr"/>
          <a:lstStyle/>
          <a:p>
            <a:endParaRPr lang="he-IL"/>
          </a:p>
        </p:txBody>
      </p:sp>
      <p:sp>
        <p:nvSpPr>
          <p:cNvPr id="640028" name="Oval 28"/>
          <p:cNvSpPr>
            <a:spLocks noChangeAspect="1" noChangeArrowheads="1"/>
          </p:cNvSpPr>
          <p:nvPr/>
        </p:nvSpPr>
        <p:spPr bwMode="auto">
          <a:xfrm rot="-1118274">
            <a:off x="5870413" y="5102586"/>
            <a:ext cx="90488" cy="71438"/>
          </a:xfrm>
          <a:prstGeom prst="ellipse">
            <a:avLst/>
          </a:prstGeom>
          <a:solidFill>
            <a:schemeClr val="tx1"/>
          </a:solidFill>
          <a:ln w="9525">
            <a:solidFill>
              <a:schemeClr val="tx1"/>
            </a:solidFill>
            <a:round/>
            <a:headEnd/>
            <a:tailEnd/>
          </a:ln>
          <a:effectLst/>
          <a:extLst/>
        </p:spPr>
        <p:txBody>
          <a:bodyPr wrap="none" anchor="ctr"/>
          <a:lstStyle/>
          <a:p>
            <a:endParaRPr lang="he-IL"/>
          </a:p>
        </p:txBody>
      </p:sp>
      <p:sp>
        <p:nvSpPr>
          <p:cNvPr id="640029" name="Oval 29"/>
          <p:cNvSpPr>
            <a:spLocks noChangeAspect="1" noChangeArrowheads="1"/>
          </p:cNvSpPr>
          <p:nvPr/>
        </p:nvSpPr>
        <p:spPr bwMode="auto">
          <a:xfrm rot="-1118274">
            <a:off x="3638780" y="3084642"/>
            <a:ext cx="90488" cy="71438"/>
          </a:xfrm>
          <a:prstGeom prst="ellipse">
            <a:avLst/>
          </a:prstGeom>
          <a:solidFill>
            <a:schemeClr val="tx1"/>
          </a:solidFill>
          <a:ln w="9525">
            <a:solidFill>
              <a:schemeClr val="tx1"/>
            </a:solidFill>
            <a:round/>
            <a:headEnd/>
            <a:tailEnd/>
          </a:ln>
          <a:effectLst/>
          <a:extLst/>
        </p:spPr>
        <p:txBody>
          <a:bodyPr wrap="none" anchor="ctr"/>
          <a:lstStyle/>
          <a:p>
            <a:endParaRPr lang="he-IL"/>
          </a:p>
        </p:txBody>
      </p:sp>
      <p:sp>
        <p:nvSpPr>
          <p:cNvPr id="640030" name="Oval 30"/>
          <p:cNvSpPr>
            <a:spLocks noChangeAspect="1" noChangeArrowheads="1"/>
          </p:cNvSpPr>
          <p:nvPr/>
        </p:nvSpPr>
        <p:spPr bwMode="auto">
          <a:xfrm rot="5895381">
            <a:off x="4783265" y="4193855"/>
            <a:ext cx="71438" cy="80963"/>
          </a:xfrm>
          <a:prstGeom prst="ellipse">
            <a:avLst/>
          </a:prstGeom>
          <a:solidFill>
            <a:schemeClr val="tx1"/>
          </a:solidFill>
          <a:ln w="9525">
            <a:solidFill>
              <a:schemeClr val="tx1"/>
            </a:solidFill>
            <a:round/>
            <a:headEnd/>
            <a:tailEnd/>
          </a:ln>
          <a:effectLst/>
          <a:extLst/>
        </p:spPr>
        <p:txBody>
          <a:bodyPr wrap="none" anchor="ctr"/>
          <a:lstStyle/>
          <a:p>
            <a:endParaRPr lang="he-IL"/>
          </a:p>
        </p:txBody>
      </p:sp>
      <p:sp>
        <p:nvSpPr>
          <p:cNvPr id="640031" name="Oval 31"/>
          <p:cNvSpPr>
            <a:spLocks noChangeAspect="1" noChangeArrowheads="1"/>
          </p:cNvSpPr>
          <p:nvPr/>
        </p:nvSpPr>
        <p:spPr bwMode="auto">
          <a:xfrm rot="5895381">
            <a:off x="3212934" y="2243524"/>
            <a:ext cx="83345" cy="90488"/>
          </a:xfrm>
          <a:prstGeom prst="ellipse">
            <a:avLst/>
          </a:prstGeom>
          <a:solidFill>
            <a:schemeClr val="tx1"/>
          </a:solidFill>
          <a:ln w="9525">
            <a:solidFill>
              <a:schemeClr val="tx1"/>
            </a:solidFill>
            <a:round/>
            <a:headEnd/>
            <a:tailEnd/>
          </a:ln>
          <a:effectLst/>
          <a:extLst/>
        </p:spPr>
        <p:txBody>
          <a:bodyPr wrap="none" anchor="ctr"/>
          <a:lstStyle/>
          <a:p>
            <a:endParaRPr lang="he-IL"/>
          </a:p>
        </p:txBody>
      </p:sp>
      <p:sp>
        <p:nvSpPr>
          <p:cNvPr id="640032" name="Oval 32"/>
          <p:cNvSpPr>
            <a:spLocks noChangeAspect="1" noChangeArrowheads="1"/>
          </p:cNvSpPr>
          <p:nvPr/>
        </p:nvSpPr>
        <p:spPr bwMode="auto">
          <a:xfrm rot="5895381">
            <a:off x="3969363" y="2901319"/>
            <a:ext cx="71438" cy="90488"/>
          </a:xfrm>
          <a:prstGeom prst="ellipse">
            <a:avLst/>
          </a:prstGeom>
          <a:solidFill>
            <a:schemeClr val="tx1"/>
          </a:solidFill>
          <a:ln w="9525">
            <a:solidFill>
              <a:schemeClr val="tx1"/>
            </a:solidFill>
            <a:round/>
            <a:headEnd/>
            <a:tailEnd/>
          </a:ln>
          <a:effectLst/>
          <a:extLst/>
        </p:spPr>
        <p:txBody>
          <a:bodyPr wrap="none" anchor="ctr"/>
          <a:lstStyle/>
          <a:p>
            <a:endParaRPr lang="he-IL"/>
          </a:p>
        </p:txBody>
      </p:sp>
      <p:sp>
        <p:nvSpPr>
          <p:cNvPr id="640033" name="Oval 33"/>
          <p:cNvSpPr>
            <a:spLocks noChangeAspect="1" noChangeArrowheads="1"/>
          </p:cNvSpPr>
          <p:nvPr/>
        </p:nvSpPr>
        <p:spPr bwMode="auto">
          <a:xfrm rot="5895381">
            <a:off x="5380302" y="3923420"/>
            <a:ext cx="71438" cy="80963"/>
          </a:xfrm>
          <a:prstGeom prst="ellipse">
            <a:avLst/>
          </a:prstGeom>
          <a:solidFill>
            <a:schemeClr val="tx1"/>
          </a:solidFill>
          <a:ln w="9525">
            <a:solidFill>
              <a:schemeClr val="tx1"/>
            </a:solidFill>
            <a:round/>
            <a:headEnd/>
            <a:tailEnd/>
          </a:ln>
          <a:effectLst/>
          <a:extLst/>
        </p:spPr>
        <p:txBody>
          <a:bodyPr wrap="none" anchor="ctr"/>
          <a:lstStyle/>
          <a:p>
            <a:endParaRPr lang="he-IL"/>
          </a:p>
        </p:txBody>
      </p:sp>
      <p:sp>
        <p:nvSpPr>
          <p:cNvPr id="640034" name="Oval 34"/>
          <p:cNvSpPr>
            <a:spLocks noChangeAspect="1" noChangeArrowheads="1"/>
          </p:cNvSpPr>
          <p:nvPr/>
        </p:nvSpPr>
        <p:spPr bwMode="auto">
          <a:xfrm rot="5895381">
            <a:off x="5906726" y="2750861"/>
            <a:ext cx="88106" cy="90488"/>
          </a:xfrm>
          <a:prstGeom prst="ellipse">
            <a:avLst/>
          </a:prstGeom>
          <a:solidFill>
            <a:schemeClr val="tx1"/>
          </a:solidFill>
          <a:ln w="9525">
            <a:solidFill>
              <a:schemeClr val="tx1"/>
            </a:solidFill>
            <a:round/>
            <a:headEnd/>
            <a:tailEnd/>
          </a:ln>
          <a:effectLst/>
          <a:extLst/>
        </p:spPr>
        <p:txBody>
          <a:bodyPr wrap="none" anchor="ctr"/>
          <a:lstStyle/>
          <a:p>
            <a:endParaRPr lang="he-IL"/>
          </a:p>
        </p:txBody>
      </p:sp>
      <p:sp>
        <p:nvSpPr>
          <p:cNvPr id="640035" name="Oval 35"/>
          <p:cNvSpPr>
            <a:spLocks noChangeAspect="1" noChangeArrowheads="1"/>
          </p:cNvSpPr>
          <p:nvPr/>
        </p:nvSpPr>
        <p:spPr bwMode="auto">
          <a:xfrm rot="5895381">
            <a:off x="3428359" y="3254414"/>
            <a:ext cx="71438" cy="80963"/>
          </a:xfrm>
          <a:prstGeom prst="ellipse">
            <a:avLst/>
          </a:prstGeom>
          <a:solidFill>
            <a:schemeClr val="tx1"/>
          </a:solidFill>
          <a:ln w="9525">
            <a:solidFill>
              <a:schemeClr val="tx1"/>
            </a:solidFill>
            <a:round/>
            <a:headEnd/>
            <a:tailEnd/>
          </a:ln>
          <a:effectLst/>
          <a:extLst/>
        </p:spPr>
        <p:txBody>
          <a:bodyPr wrap="none" anchor="ctr"/>
          <a:lstStyle/>
          <a:p>
            <a:endParaRPr lang="he-IL"/>
          </a:p>
        </p:txBody>
      </p:sp>
      <p:sp>
        <p:nvSpPr>
          <p:cNvPr id="640036" name="Oval 36"/>
          <p:cNvSpPr>
            <a:spLocks noChangeAspect="1" noChangeArrowheads="1"/>
          </p:cNvSpPr>
          <p:nvPr/>
        </p:nvSpPr>
        <p:spPr bwMode="auto">
          <a:xfrm rot="5895381">
            <a:off x="5859241" y="4391635"/>
            <a:ext cx="71438" cy="80963"/>
          </a:xfrm>
          <a:prstGeom prst="ellipse">
            <a:avLst/>
          </a:prstGeom>
          <a:solidFill>
            <a:schemeClr val="tx1"/>
          </a:solidFill>
          <a:ln w="9525">
            <a:solidFill>
              <a:schemeClr val="tx1"/>
            </a:solidFill>
            <a:round/>
            <a:headEnd/>
            <a:tailEnd/>
          </a:ln>
          <a:effectLst/>
          <a:extLst/>
        </p:spPr>
        <p:txBody>
          <a:bodyPr wrap="none" anchor="ctr"/>
          <a:lstStyle/>
          <a:p>
            <a:endParaRPr lang="he-IL" dirty="0"/>
          </a:p>
        </p:txBody>
      </p:sp>
      <p:sp>
        <p:nvSpPr>
          <p:cNvPr id="640037" name="Oval 37"/>
          <p:cNvSpPr>
            <a:spLocks noChangeAspect="1" noChangeArrowheads="1"/>
          </p:cNvSpPr>
          <p:nvPr/>
        </p:nvSpPr>
        <p:spPr bwMode="auto">
          <a:xfrm rot="5895381">
            <a:off x="4019267" y="2541888"/>
            <a:ext cx="71438" cy="90488"/>
          </a:xfrm>
          <a:prstGeom prst="ellipse">
            <a:avLst/>
          </a:prstGeom>
          <a:solidFill>
            <a:schemeClr val="tx1"/>
          </a:solidFill>
          <a:ln w="9525">
            <a:solidFill>
              <a:schemeClr val="tx1"/>
            </a:solidFill>
            <a:round/>
            <a:headEnd/>
            <a:tailEnd/>
          </a:ln>
          <a:effectLst/>
          <a:extLst/>
        </p:spPr>
        <p:txBody>
          <a:bodyPr wrap="none" anchor="ctr"/>
          <a:lstStyle/>
          <a:p>
            <a:endParaRPr lang="he-IL" u="sng"/>
          </a:p>
        </p:txBody>
      </p:sp>
      <p:sp>
        <p:nvSpPr>
          <p:cNvPr id="640038" name="Oval 38"/>
          <p:cNvSpPr>
            <a:spLocks noChangeAspect="1" noChangeArrowheads="1"/>
          </p:cNvSpPr>
          <p:nvPr/>
        </p:nvSpPr>
        <p:spPr bwMode="auto">
          <a:xfrm rot="5895381">
            <a:off x="5234004" y="4449281"/>
            <a:ext cx="71438" cy="80963"/>
          </a:xfrm>
          <a:prstGeom prst="ellipse">
            <a:avLst/>
          </a:prstGeom>
          <a:solidFill>
            <a:schemeClr val="tx1"/>
          </a:solidFill>
          <a:ln w="9525">
            <a:solidFill>
              <a:schemeClr val="tx1"/>
            </a:solidFill>
            <a:round/>
            <a:headEnd/>
            <a:tailEnd/>
          </a:ln>
          <a:effectLst/>
          <a:extLst/>
        </p:spPr>
        <p:txBody>
          <a:bodyPr wrap="none" anchor="ctr"/>
          <a:lstStyle/>
          <a:p>
            <a:endParaRPr lang="he-IL"/>
          </a:p>
        </p:txBody>
      </p:sp>
      <p:sp>
        <p:nvSpPr>
          <p:cNvPr id="640039" name="Oval 39"/>
          <p:cNvSpPr>
            <a:spLocks noChangeAspect="1" noChangeArrowheads="1"/>
          </p:cNvSpPr>
          <p:nvPr/>
        </p:nvSpPr>
        <p:spPr bwMode="auto">
          <a:xfrm rot="5895381">
            <a:off x="5087159" y="5330175"/>
            <a:ext cx="88106" cy="80963"/>
          </a:xfrm>
          <a:prstGeom prst="ellipse">
            <a:avLst/>
          </a:prstGeom>
          <a:solidFill>
            <a:schemeClr val="tx1"/>
          </a:solidFill>
          <a:ln w="9525">
            <a:solidFill>
              <a:schemeClr val="tx1"/>
            </a:solidFill>
            <a:round/>
            <a:headEnd/>
            <a:tailEnd/>
          </a:ln>
          <a:effectLst/>
          <a:extLst/>
        </p:spPr>
        <p:txBody>
          <a:bodyPr wrap="none" anchor="ctr"/>
          <a:lstStyle/>
          <a:p>
            <a:endParaRPr lang="he-IL"/>
          </a:p>
        </p:txBody>
      </p:sp>
      <p:sp>
        <p:nvSpPr>
          <p:cNvPr id="640040" name="Oval 40"/>
          <p:cNvSpPr>
            <a:spLocks noChangeAspect="1" noChangeArrowheads="1"/>
          </p:cNvSpPr>
          <p:nvPr/>
        </p:nvSpPr>
        <p:spPr bwMode="auto">
          <a:xfrm rot="4777107">
            <a:off x="6256789" y="2342747"/>
            <a:ext cx="88106" cy="90488"/>
          </a:xfrm>
          <a:prstGeom prst="ellipse">
            <a:avLst/>
          </a:prstGeom>
          <a:solidFill>
            <a:schemeClr val="tx1"/>
          </a:solidFill>
          <a:ln w="9525">
            <a:solidFill>
              <a:schemeClr val="tx1"/>
            </a:solidFill>
            <a:round/>
            <a:headEnd/>
            <a:tailEnd/>
          </a:ln>
          <a:effectLst/>
          <a:extLst/>
        </p:spPr>
        <p:txBody>
          <a:bodyPr wrap="none" anchor="ctr"/>
          <a:lstStyle/>
          <a:p>
            <a:endParaRPr lang="he-IL"/>
          </a:p>
        </p:txBody>
      </p:sp>
      <p:sp>
        <p:nvSpPr>
          <p:cNvPr id="640041" name="Oval 41"/>
          <p:cNvSpPr>
            <a:spLocks noChangeAspect="1" noChangeArrowheads="1"/>
          </p:cNvSpPr>
          <p:nvPr/>
        </p:nvSpPr>
        <p:spPr bwMode="auto">
          <a:xfrm rot="4777107">
            <a:off x="6258935" y="2623452"/>
            <a:ext cx="71438" cy="80963"/>
          </a:xfrm>
          <a:prstGeom prst="ellipse">
            <a:avLst/>
          </a:prstGeom>
          <a:solidFill>
            <a:schemeClr val="tx1"/>
          </a:solidFill>
          <a:ln w="9525">
            <a:solidFill>
              <a:schemeClr val="tx1"/>
            </a:solidFill>
            <a:round/>
            <a:headEnd/>
            <a:tailEnd/>
          </a:ln>
          <a:effectLst/>
          <a:extLst/>
        </p:spPr>
        <p:txBody>
          <a:bodyPr wrap="none" anchor="ctr"/>
          <a:lstStyle/>
          <a:p>
            <a:endParaRPr lang="he-IL"/>
          </a:p>
        </p:txBody>
      </p:sp>
      <p:sp>
        <p:nvSpPr>
          <p:cNvPr id="640042" name="Oval 42"/>
          <p:cNvSpPr>
            <a:spLocks noChangeAspect="1" noChangeArrowheads="1"/>
          </p:cNvSpPr>
          <p:nvPr/>
        </p:nvSpPr>
        <p:spPr bwMode="auto">
          <a:xfrm rot="4777107">
            <a:off x="3873203" y="2206812"/>
            <a:ext cx="71438" cy="80963"/>
          </a:xfrm>
          <a:prstGeom prst="ellipse">
            <a:avLst/>
          </a:prstGeom>
          <a:solidFill>
            <a:schemeClr val="tx1"/>
          </a:solidFill>
          <a:ln w="9525">
            <a:solidFill>
              <a:schemeClr val="tx1"/>
            </a:solidFill>
            <a:round/>
            <a:headEnd/>
            <a:tailEnd/>
          </a:ln>
          <a:effectLst/>
          <a:extLst/>
        </p:spPr>
        <p:txBody>
          <a:bodyPr wrap="none" anchor="ctr"/>
          <a:lstStyle/>
          <a:p>
            <a:endParaRPr lang="he-IL"/>
          </a:p>
        </p:txBody>
      </p:sp>
      <p:sp>
        <p:nvSpPr>
          <p:cNvPr id="640043" name="Oval 43"/>
          <p:cNvSpPr>
            <a:spLocks noChangeAspect="1" noChangeArrowheads="1"/>
          </p:cNvSpPr>
          <p:nvPr/>
        </p:nvSpPr>
        <p:spPr bwMode="auto">
          <a:xfrm rot="4777107">
            <a:off x="5898664" y="2259486"/>
            <a:ext cx="88107" cy="80963"/>
          </a:xfrm>
          <a:prstGeom prst="ellipse">
            <a:avLst/>
          </a:prstGeom>
          <a:solidFill>
            <a:schemeClr val="tx1"/>
          </a:solidFill>
          <a:ln w="9525">
            <a:solidFill>
              <a:schemeClr val="tx1"/>
            </a:solidFill>
            <a:round/>
            <a:headEnd/>
            <a:tailEnd/>
          </a:ln>
          <a:effectLst/>
          <a:extLst/>
        </p:spPr>
        <p:txBody>
          <a:bodyPr wrap="none" anchor="ctr"/>
          <a:lstStyle/>
          <a:p>
            <a:endParaRPr lang="he-IL"/>
          </a:p>
        </p:txBody>
      </p:sp>
      <p:sp>
        <p:nvSpPr>
          <p:cNvPr id="640044" name="Oval 44"/>
          <p:cNvSpPr>
            <a:spLocks noChangeAspect="1" noChangeArrowheads="1"/>
          </p:cNvSpPr>
          <p:nvPr/>
        </p:nvSpPr>
        <p:spPr bwMode="auto">
          <a:xfrm rot="4777107">
            <a:off x="5675354" y="4046721"/>
            <a:ext cx="76200" cy="80963"/>
          </a:xfrm>
          <a:prstGeom prst="ellipse">
            <a:avLst/>
          </a:prstGeom>
          <a:solidFill>
            <a:schemeClr val="tx1"/>
          </a:solidFill>
          <a:ln w="9525">
            <a:solidFill>
              <a:schemeClr val="tx1"/>
            </a:solidFill>
            <a:round/>
            <a:headEnd/>
            <a:tailEnd/>
          </a:ln>
          <a:effectLst/>
          <a:extLst/>
        </p:spPr>
        <p:txBody>
          <a:bodyPr wrap="none" anchor="ctr"/>
          <a:lstStyle/>
          <a:p>
            <a:endParaRPr lang="he-IL" u="sng"/>
          </a:p>
        </p:txBody>
      </p:sp>
      <p:sp>
        <p:nvSpPr>
          <p:cNvPr id="640045" name="Oval 45"/>
          <p:cNvSpPr>
            <a:spLocks noChangeAspect="1" noChangeArrowheads="1"/>
          </p:cNvSpPr>
          <p:nvPr/>
        </p:nvSpPr>
        <p:spPr bwMode="auto">
          <a:xfrm rot="4777107">
            <a:off x="3540267" y="2530630"/>
            <a:ext cx="76200" cy="90488"/>
          </a:xfrm>
          <a:prstGeom prst="ellipse">
            <a:avLst/>
          </a:prstGeom>
          <a:solidFill>
            <a:schemeClr val="tx1"/>
          </a:solidFill>
          <a:ln w="9525">
            <a:solidFill>
              <a:schemeClr val="tx1"/>
            </a:solidFill>
            <a:round/>
            <a:headEnd/>
            <a:tailEnd/>
          </a:ln>
          <a:effectLst/>
          <a:extLst/>
        </p:spPr>
        <p:txBody>
          <a:bodyPr wrap="none" anchor="ctr"/>
          <a:lstStyle/>
          <a:p>
            <a:endParaRPr lang="he-IL"/>
          </a:p>
        </p:txBody>
      </p:sp>
      <p:sp>
        <p:nvSpPr>
          <p:cNvPr id="640047" name="Oval 47"/>
          <p:cNvSpPr>
            <a:spLocks noChangeAspect="1" noChangeArrowheads="1"/>
          </p:cNvSpPr>
          <p:nvPr/>
        </p:nvSpPr>
        <p:spPr bwMode="auto">
          <a:xfrm rot="4777107">
            <a:off x="3066537" y="2651623"/>
            <a:ext cx="83345" cy="90488"/>
          </a:xfrm>
          <a:prstGeom prst="ellipse">
            <a:avLst/>
          </a:prstGeom>
          <a:solidFill>
            <a:schemeClr val="tx1"/>
          </a:solidFill>
          <a:ln w="9525">
            <a:solidFill>
              <a:schemeClr val="tx1"/>
            </a:solidFill>
            <a:round/>
            <a:headEnd/>
            <a:tailEnd/>
          </a:ln>
          <a:effectLst/>
          <a:extLst/>
        </p:spPr>
        <p:txBody>
          <a:bodyPr wrap="none" anchor="ctr"/>
          <a:lstStyle/>
          <a:p>
            <a:endParaRPr lang="he-IL"/>
          </a:p>
        </p:txBody>
      </p:sp>
      <p:sp>
        <p:nvSpPr>
          <p:cNvPr id="640048" name="Oval 48"/>
          <p:cNvSpPr>
            <a:spLocks noChangeAspect="1" noChangeArrowheads="1"/>
          </p:cNvSpPr>
          <p:nvPr/>
        </p:nvSpPr>
        <p:spPr bwMode="auto">
          <a:xfrm rot="4777107">
            <a:off x="5406793" y="4561181"/>
            <a:ext cx="76200" cy="90488"/>
          </a:xfrm>
          <a:prstGeom prst="ellipse">
            <a:avLst/>
          </a:prstGeom>
          <a:solidFill>
            <a:schemeClr val="tx1"/>
          </a:solidFill>
          <a:ln w="9525">
            <a:solidFill>
              <a:schemeClr val="tx1"/>
            </a:solidFill>
            <a:round/>
            <a:headEnd/>
            <a:tailEnd/>
          </a:ln>
          <a:effectLst/>
          <a:extLst/>
        </p:spPr>
        <p:txBody>
          <a:bodyPr wrap="none" anchor="ctr"/>
          <a:lstStyle/>
          <a:p>
            <a:endParaRPr lang="he-IL"/>
          </a:p>
        </p:txBody>
      </p:sp>
      <p:sp>
        <p:nvSpPr>
          <p:cNvPr id="640051" name="Text Box 51"/>
          <p:cNvSpPr txBox="1">
            <a:spLocks noChangeArrowheads="1"/>
          </p:cNvSpPr>
          <p:nvPr/>
        </p:nvSpPr>
        <p:spPr bwMode="auto">
          <a:xfrm>
            <a:off x="6248400" y="3200400"/>
            <a:ext cx="2438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he-IL"/>
          </a:p>
        </p:txBody>
      </p:sp>
      <p:sp>
        <p:nvSpPr>
          <p:cNvPr id="40" name="Oval 32"/>
          <p:cNvSpPr>
            <a:spLocks noChangeAspect="1" noChangeArrowheads="1"/>
          </p:cNvSpPr>
          <p:nvPr/>
        </p:nvSpPr>
        <p:spPr bwMode="auto">
          <a:xfrm rot="5895381">
            <a:off x="3478264" y="2273474"/>
            <a:ext cx="71438" cy="90488"/>
          </a:xfrm>
          <a:prstGeom prst="ellipse">
            <a:avLst/>
          </a:prstGeom>
          <a:solidFill>
            <a:schemeClr val="tx1"/>
          </a:solidFill>
          <a:ln w="9525">
            <a:solidFill>
              <a:schemeClr val="tx1"/>
            </a:solidFill>
            <a:round/>
            <a:headEnd/>
            <a:tailEnd/>
          </a:ln>
          <a:effectLst/>
          <a:extLst/>
        </p:spPr>
        <p:txBody>
          <a:bodyPr wrap="none" anchor="ctr"/>
          <a:lstStyle/>
          <a:p>
            <a:endParaRPr lang="he-IL"/>
          </a:p>
        </p:txBody>
      </p:sp>
      <p:sp>
        <p:nvSpPr>
          <p:cNvPr id="41" name="Oval 37"/>
          <p:cNvSpPr>
            <a:spLocks noChangeAspect="1" noChangeArrowheads="1"/>
          </p:cNvSpPr>
          <p:nvPr/>
        </p:nvSpPr>
        <p:spPr bwMode="auto">
          <a:xfrm rot="5895381">
            <a:off x="4918424" y="4998094"/>
            <a:ext cx="71438" cy="90488"/>
          </a:xfrm>
          <a:prstGeom prst="ellipse">
            <a:avLst/>
          </a:prstGeom>
          <a:solidFill>
            <a:schemeClr val="tx1"/>
          </a:solidFill>
          <a:ln w="9525">
            <a:solidFill>
              <a:schemeClr val="tx1"/>
            </a:solidFill>
            <a:round/>
            <a:headEnd/>
            <a:tailEnd/>
          </a:ln>
          <a:effectLst/>
          <a:extLst/>
        </p:spPr>
        <p:txBody>
          <a:bodyPr wrap="none" anchor="ctr"/>
          <a:lstStyle/>
          <a:p>
            <a:endParaRPr lang="he-IL" u="sng"/>
          </a:p>
        </p:txBody>
      </p:sp>
      <p:sp>
        <p:nvSpPr>
          <p:cNvPr id="43" name="TextBox 42"/>
          <p:cNvSpPr txBox="1"/>
          <p:nvPr/>
        </p:nvSpPr>
        <p:spPr>
          <a:xfrm>
            <a:off x="2963913" y="5714092"/>
            <a:ext cx="2616199" cy="523220"/>
          </a:xfrm>
          <a:prstGeom prst="rect">
            <a:avLst/>
          </a:prstGeom>
          <a:noFill/>
        </p:spPr>
        <p:txBody>
          <a:bodyPr wrap="square" rtlCol="1">
            <a:spAutoFit/>
          </a:bodyPr>
          <a:lstStyle/>
          <a:p>
            <a:r>
              <a:rPr lang="en-US" sz="2800" dirty="0" smtClean="0"/>
              <a:t>New Recipients</a:t>
            </a:r>
            <a:endParaRPr lang="he-IL" sz="2800" dirty="0"/>
          </a:p>
        </p:txBody>
      </p:sp>
      <p:sp>
        <p:nvSpPr>
          <p:cNvPr id="44" name="TextBox 43"/>
          <p:cNvSpPr txBox="1"/>
          <p:nvPr/>
        </p:nvSpPr>
        <p:spPr>
          <a:xfrm rot="16200000">
            <a:off x="994450" y="3955906"/>
            <a:ext cx="2616199" cy="523220"/>
          </a:xfrm>
          <a:prstGeom prst="rect">
            <a:avLst/>
          </a:prstGeom>
          <a:noFill/>
        </p:spPr>
        <p:txBody>
          <a:bodyPr wrap="square" rtlCol="1">
            <a:spAutoFit/>
          </a:bodyPr>
          <a:lstStyle/>
          <a:p>
            <a:r>
              <a:rPr lang="en-US" sz="2800" dirty="0" smtClean="0"/>
              <a:t>Email Length</a:t>
            </a:r>
            <a:endParaRPr lang="he-IL" sz="2800" dirty="0"/>
          </a:p>
        </p:txBody>
      </p:sp>
      <p:sp>
        <p:nvSpPr>
          <p:cNvPr id="47" name="Oval 17"/>
          <p:cNvSpPr>
            <a:spLocks noChangeAspect="1" noChangeArrowheads="1"/>
          </p:cNvSpPr>
          <p:nvPr/>
        </p:nvSpPr>
        <p:spPr bwMode="auto">
          <a:xfrm>
            <a:off x="7793880" y="4125801"/>
            <a:ext cx="90488" cy="71438"/>
          </a:xfrm>
          <a:prstGeom prst="ellipse">
            <a:avLst/>
          </a:prstGeom>
          <a:solidFill>
            <a:schemeClr val="tx1"/>
          </a:solidFill>
          <a:ln w="9525">
            <a:solidFill>
              <a:schemeClr val="tx1"/>
            </a:solidFill>
            <a:round/>
            <a:headEnd/>
            <a:tailEnd/>
          </a:ln>
          <a:effectLst/>
          <a:extLst/>
        </p:spPr>
        <p:txBody>
          <a:bodyPr wrap="none" anchor="ctr"/>
          <a:lstStyle/>
          <a:p>
            <a:endParaRPr lang="he-IL"/>
          </a:p>
        </p:txBody>
      </p:sp>
      <p:sp>
        <p:nvSpPr>
          <p:cNvPr id="48" name="Oval 17"/>
          <p:cNvSpPr>
            <a:spLocks noChangeAspect="1" noChangeArrowheads="1"/>
          </p:cNvSpPr>
          <p:nvPr/>
        </p:nvSpPr>
        <p:spPr bwMode="auto">
          <a:xfrm>
            <a:off x="2843808" y="4437682"/>
            <a:ext cx="90488" cy="71438"/>
          </a:xfrm>
          <a:prstGeom prst="ellipse">
            <a:avLst/>
          </a:prstGeom>
          <a:solidFill>
            <a:schemeClr val="tx1"/>
          </a:solidFill>
          <a:ln w="9525">
            <a:solidFill>
              <a:schemeClr val="tx1"/>
            </a:solidFill>
            <a:round/>
            <a:headEnd/>
            <a:tailEnd/>
          </a:ln>
          <a:effectLst/>
          <a:extLst/>
        </p:spPr>
        <p:txBody>
          <a:bodyPr wrap="none" anchor="ctr"/>
          <a:lstStyle/>
          <a:p>
            <a:endParaRPr lang="he-IL"/>
          </a:p>
        </p:txBody>
      </p:sp>
      <p:sp>
        <p:nvSpPr>
          <p:cNvPr id="2" name="TextBox 1"/>
          <p:cNvSpPr txBox="1"/>
          <p:nvPr/>
        </p:nvSpPr>
        <p:spPr>
          <a:xfrm>
            <a:off x="755576" y="1196752"/>
            <a:ext cx="7704856" cy="707886"/>
          </a:xfrm>
          <a:prstGeom prst="rect">
            <a:avLst/>
          </a:prstGeom>
          <a:noFill/>
        </p:spPr>
        <p:txBody>
          <a:bodyPr wrap="square" rtlCol="1">
            <a:spAutoFit/>
          </a:bodyPr>
          <a:lstStyle/>
          <a:p>
            <a:pPr algn="l" rtl="0"/>
            <a:r>
              <a:rPr lang="en-US" sz="2000" dirty="0" smtClean="0"/>
              <a:t>Detecting </a:t>
            </a:r>
            <a:r>
              <a:rPr lang="en-US" sz="2000" dirty="0"/>
              <a:t>patterns in a given data set that do not conform to an established normal behavior.</a:t>
            </a:r>
            <a:endParaRPr lang="he-IL" sz="2000" dirty="0"/>
          </a:p>
        </p:txBody>
      </p:sp>
    </p:spTree>
    <p:extLst>
      <p:ext uri="{BB962C8B-B14F-4D97-AF65-F5344CB8AC3E}">
        <p14:creationId xmlns:p14="http://schemas.microsoft.com/office/powerpoint/2010/main" val="36869515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Software</a:t>
            </a:r>
            <a:endParaRPr lang="he-IL" dirty="0"/>
          </a:p>
        </p:txBody>
      </p:sp>
      <p:sp>
        <p:nvSpPr>
          <p:cNvPr id="3" name="Content Placeholder 2"/>
          <p:cNvSpPr>
            <a:spLocks noGrp="1"/>
          </p:cNvSpPr>
          <p:nvPr>
            <p:ph idx="1"/>
          </p:nvPr>
        </p:nvSpPr>
        <p:spPr/>
        <p:txBody>
          <a:bodyPr/>
          <a:lstStyle/>
          <a:p>
            <a:endParaRPr lang="he-IL"/>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484782"/>
            <a:ext cx="8458200" cy="4814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29985310"/>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2"/>
          <p:cNvSpPr>
            <a:spLocks noGrp="1" noChangeArrowheads="1"/>
          </p:cNvSpPr>
          <p:nvPr>
            <p:ph type="title"/>
          </p:nvPr>
        </p:nvSpPr>
        <p:spPr>
          <a:xfrm>
            <a:off x="850900" y="279400"/>
            <a:ext cx="7772400" cy="1143000"/>
          </a:xfrm>
        </p:spPr>
        <p:txBody>
          <a:bodyPr/>
          <a:lstStyle/>
          <a:p>
            <a:r>
              <a:rPr lang="en-US"/>
              <a:t>Want to Learn More?</a:t>
            </a:r>
          </a:p>
        </p:txBody>
      </p:sp>
      <p:sp>
        <p:nvSpPr>
          <p:cNvPr id="278531" name="Rectangle 3"/>
          <p:cNvSpPr>
            <a:spLocks noGrp="1" noChangeArrowheads="1"/>
          </p:cNvSpPr>
          <p:nvPr>
            <p:ph idx="1"/>
          </p:nvPr>
        </p:nvSpPr>
        <p:spPr>
          <a:xfrm>
            <a:off x="395536" y="2101850"/>
            <a:ext cx="7416824" cy="4756150"/>
          </a:xfrm>
        </p:spPr>
        <p:txBody>
          <a:bodyPr>
            <a:normAutofit/>
          </a:bodyPr>
          <a:lstStyle/>
          <a:p>
            <a:pPr algn="l" rtl="0">
              <a:lnSpc>
                <a:spcPct val="90000"/>
              </a:lnSpc>
            </a:pPr>
            <a:r>
              <a:rPr lang="en-US" sz="2400" dirty="0"/>
              <a:t>Thomas Mitchell (1997), Machine Learning, </a:t>
            </a:r>
            <a:r>
              <a:rPr lang="en-US" sz="2400" dirty="0" err="1"/>
              <a:t>Mcgraw-Hill</a:t>
            </a:r>
            <a:r>
              <a:rPr lang="en-US" sz="2400" dirty="0"/>
              <a:t>.</a:t>
            </a:r>
            <a:endParaRPr lang="en-US" sz="2400" dirty="0" smtClean="0"/>
          </a:p>
          <a:p>
            <a:pPr algn="l" rtl="0">
              <a:lnSpc>
                <a:spcPct val="90000"/>
              </a:lnSpc>
            </a:pPr>
            <a:endParaRPr lang="en-US" sz="2400" i="1" dirty="0" smtClean="0"/>
          </a:p>
          <a:p>
            <a:pPr algn="l" rtl="0">
              <a:lnSpc>
                <a:spcPct val="90000"/>
              </a:lnSpc>
            </a:pPr>
            <a:r>
              <a:rPr lang="en-US" sz="2400" i="1" dirty="0" smtClean="0"/>
              <a:t>R</a:t>
            </a:r>
            <a:r>
              <a:rPr lang="en-US" sz="2400" i="1" dirty="0"/>
              <a:t>. </a:t>
            </a:r>
            <a:r>
              <a:rPr lang="en-US" sz="2400" i="1" dirty="0" err="1"/>
              <a:t>Duda</a:t>
            </a:r>
            <a:r>
              <a:rPr lang="en-US" sz="2400" i="1" dirty="0"/>
              <a:t>, P. Hart, and D. Stork </a:t>
            </a:r>
            <a:r>
              <a:rPr lang="en-US" sz="2400" i="1" dirty="0" smtClean="0"/>
              <a:t>(2000), </a:t>
            </a:r>
            <a:r>
              <a:rPr lang="en-US" sz="2400" dirty="0" smtClean="0"/>
              <a:t>Pattern Classification, Second Edition.</a:t>
            </a:r>
          </a:p>
          <a:p>
            <a:pPr algn="l" rtl="0">
              <a:lnSpc>
                <a:spcPct val="90000"/>
              </a:lnSpc>
            </a:pPr>
            <a:endParaRPr lang="en-US" sz="2400" b="1" i="1" dirty="0"/>
          </a:p>
          <a:p>
            <a:pPr algn="l" rtl="0">
              <a:lnSpc>
                <a:spcPct val="90000"/>
              </a:lnSpc>
            </a:pPr>
            <a:r>
              <a:rPr lang="en-US" sz="2400" i="1" dirty="0" smtClean="0"/>
              <a:t>Ian </a:t>
            </a:r>
            <a:r>
              <a:rPr lang="en-US" sz="2400" i="1" dirty="0"/>
              <a:t>H. Witten, </a:t>
            </a:r>
            <a:r>
              <a:rPr lang="en-US" sz="2400" i="1" dirty="0" err="1"/>
              <a:t>Eibe</a:t>
            </a:r>
            <a:r>
              <a:rPr lang="en-US" sz="2400" i="1" dirty="0"/>
              <a:t> Frank, Mark A. Hall (2011), Data Mining: Practical Machine Learning Tools and Techniques, Third Edition, The Morgan </a:t>
            </a:r>
            <a:r>
              <a:rPr lang="en-US" sz="2400" i="1" dirty="0" smtClean="0"/>
              <a:t>Kaufmann</a:t>
            </a:r>
          </a:p>
          <a:p>
            <a:pPr algn="l" rtl="0">
              <a:lnSpc>
                <a:spcPct val="90000"/>
              </a:lnSpc>
            </a:pPr>
            <a:endParaRPr lang="en-US" sz="2400" i="1" dirty="0"/>
          </a:p>
          <a:p>
            <a:pPr algn="l" rtl="0">
              <a:lnSpc>
                <a:spcPct val="90000"/>
              </a:lnSpc>
            </a:pPr>
            <a:endParaRPr lang="en-US" sz="1800" dirty="0"/>
          </a:p>
          <a:p>
            <a:pPr algn="l" rtl="0">
              <a:lnSpc>
                <a:spcPct val="90000"/>
              </a:lnSpc>
            </a:pPr>
            <a:endParaRPr lang="en-US" sz="2800" dirty="0"/>
          </a:p>
          <a:p>
            <a:pPr algn="l" rtl="0">
              <a:lnSpc>
                <a:spcPct val="90000"/>
              </a:lnSpc>
              <a:buFontTx/>
              <a:buNone/>
            </a:pPr>
            <a:endParaRPr lang="en-US" sz="2800" dirty="0"/>
          </a:p>
        </p:txBody>
      </p:sp>
      <p:pic>
        <p:nvPicPr>
          <p:cNvPr id="7174"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12360" y="4365104"/>
            <a:ext cx="1002407" cy="1002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5" name="Picture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12360" y="1844824"/>
            <a:ext cx="1080120" cy="1080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8"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51875" y="3140968"/>
            <a:ext cx="724581" cy="100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4936770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4297" y="1457488"/>
            <a:ext cx="7395200" cy="52382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395536" y="3140968"/>
            <a:ext cx="8229600" cy="1143000"/>
          </a:xfrm>
        </p:spPr>
        <p:txBody>
          <a:bodyPr>
            <a:noAutofit/>
          </a:bodyPr>
          <a:lstStyle/>
          <a:p>
            <a:r>
              <a:rPr lang="en-US" sz="6600" dirty="0" smtClean="0"/>
              <a:t>The Learning Process</a:t>
            </a:r>
            <a:endParaRPr lang="he-IL" sz="6600" dirty="0"/>
          </a:p>
        </p:txBody>
      </p:sp>
    </p:spTree>
    <p:extLst>
      <p:ext uri="{BB962C8B-B14F-4D97-AF65-F5344CB8AC3E}">
        <p14:creationId xmlns:p14="http://schemas.microsoft.com/office/powerpoint/2010/main" val="2013893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8.33333E-7 -4.32007E-6 L -0.00104 -0.47155 " pathEditMode="relative" rAng="0" ptsTypes="AA">
                                      <p:cBhvr>
                                        <p:cTn id="6" dur="2000" fill="hold"/>
                                        <p:tgtEl>
                                          <p:spTgt spid="2"/>
                                        </p:tgtEl>
                                        <p:attrNameLst>
                                          <p:attrName>ppt_x</p:attrName>
                                          <p:attrName>ppt_y</p:attrName>
                                        </p:attrNameLst>
                                      </p:cBhvr>
                                      <p:rCtr x="-52" y="-23589"/>
                                    </p:animMotion>
                                  </p:childTnLst>
                                </p:cTn>
                              </p:par>
                              <p:par>
                                <p:cTn id="7" presetID="31" presetClass="entr" presetSubtype="0" fill="hold" nodeType="withEffect">
                                  <p:stCondLst>
                                    <p:cond delay="0"/>
                                  </p:stCondLst>
                                  <p:childTnLst>
                                    <p:set>
                                      <p:cBhvr>
                                        <p:cTn id="8" dur="1" fill="hold">
                                          <p:stCondLst>
                                            <p:cond delay="0"/>
                                          </p:stCondLst>
                                        </p:cTn>
                                        <p:tgtEl>
                                          <p:spTgt spid="2056"/>
                                        </p:tgtEl>
                                        <p:attrNameLst>
                                          <p:attrName>style.visibility</p:attrName>
                                        </p:attrNameLst>
                                      </p:cBhvr>
                                      <p:to>
                                        <p:strVal val="visible"/>
                                      </p:to>
                                    </p:set>
                                    <p:anim calcmode="lin" valueType="num">
                                      <p:cBhvr>
                                        <p:cTn id="9" dur="2000" fill="hold"/>
                                        <p:tgtEl>
                                          <p:spTgt spid="2056"/>
                                        </p:tgtEl>
                                        <p:attrNameLst>
                                          <p:attrName>ppt_w</p:attrName>
                                        </p:attrNameLst>
                                      </p:cBhvr>
                                      <p:tavLst>
                                        <p:tav tm="0">
                                          <p:val>
                                            <p:fltVal val="0"/>
                                          </p:val>
                                        </p:tav>
                                        <p:tav tm="100000">
                                          <p:val>
                                            <p:strVal val="#ppt_w"/>
                                          </p:val>
                                        </p:tav>
                                      </p:tavLst>
                                    </p:anim>
                                    <p:anim calcmode="lin" valueType="num">
                                      <p:cBhvr>
                                        <p:cTn id="10" dur="2000" fill="hold"/>
                                        <p:tgtEl>
                                          <p:spTgt spid="2056"/>
                                        </p:tgtEl>
                                        <p:attrNameLst>
                                          <p:attrName>ppt_h</p:attrName>
                                        </p:attrNameLst>
                                      </p:cBhvr>
                                      <p:tavLst>
                                        <p:tav tm="0">
                                          <p:val>
                                            <p:fltVal val="0"/>
                                          </p:val>
                                        </p:tav>
                                        <p:tav tm="100000">
                                          <p:val>
                                            <p:strVal val="#ppt_h"/>
                                          </p:val>
                                        </p:tav>
                                      </p:tavLst>
                                    </p:anim>
                                    <p:anim calcmode="lin" valueType="num">
                                      <p:cBhvr>
                                        <p:cTn id="11" dur="2000" fill="hold"/>
                                        <p:tgtEl>
                                          <p:spTgt spid="2056"/>
                                        </p:tgtEl>
                                        <p:attrNameLst>
                                          <p:attrName>style.rotation</p:attrName>
                                        </p:attrNameLst>
                                      </p:cBhvr>
                                      <p:tavLst>
                                        <p:tav tm="0">
                                          <p:val>
                                            <p:fltVal val="90"/>
                                          </p:val>
                                        </p:tav>
                                        <p:tav tm="100000">
                                          <p:val>
                                            <p:fltVal val="0"/>
                                          </p:val>
                                        </p:tav>
                                      </p:tavLst>
                                    </p:anim>
                                    <p:animEffect transition="in" filter="fade">
                                      <p:cBhvr>
                                        <p:cTn id="12" dur="2000"/>
                                        <p:tgtEl>
                                          <p:spTgt spid="20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Learning Process</a:t>
            </a:r>
            <a:endParaRPr lang="he-IL" dirty="0"/>
          </a:p>
        </p:txBody>
      </p:sp>
      <p:sp>
        <p:nvSpPr>
          <p:cNvPr id="3" name="Content Placeholder 2"/>
          <p:cNvSpPr>
            <a:spLocks noGrp="1"/>
          </p:cNvSpPr>
          <p:nvPr>
            <p:ph idx="1"/>
          </p:nvPr>
        </p:nvSpPr>
        <p:spPr/>
        <p:txBody>
          <a:bodyPr/>
          <a:lstStyle/>
          <a:p>
            <a:endParaRPr lang="he-IL" dirty="0"/>
          </a:p>
        </p:txBody>
      </p:sp>
      <p:pic>
        <p:nvPicPr>
          <p:cNvPr id="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596" y="1844824"/>
            <a:ext cx="8851900" cy="294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pic>
      <p:sp>
        <p:nvSpPr>
          <p:cNvPr id="5" name="TextBox 4"/>
          <p:cNvSpPr txBox="1"/>
          <p:nvPr/>
        </p:nvSpPr>
        <p:spPr>
          <a:xfrm>
            <a:off x="5436096" y="2132856"/>
            <a:ext cx="1368152" cy="276999"/>
          </a:xfrm>
          <a:prstGeom prst="rect">
            <a:avLst/>
          </a:prstGeom>
          <a:solidFill>
            <a:schemeClr val="bg1"/>
          </a:solidFill>
        </p:spPr>
        <p:txBody>
          <a:bodyPr wrap="square" rtlCol="1">
            <a:spAutoFit/>
          </a:bodyPr>
          <a:lstStyle/>
          <a:p>
            <a:r>
              <a:rPr lang="en-US" sz="1200" b="1" dirty="0" smtClean="0">
                <a:latin typeface="Aharoni" pitchFamily="2" charset="-79"/>
                <a:cs typeface="Aharoni" pitchFamily="2" charset="-79"/>
              </a:rPr>
              <a:t>Model Learning</a:t>
            </a:r>
            <a:endParaRPr lang="he-IL" sz="1200" b="1" dirty="0">
              <a:latin typeface="Aharoni" pitchFamily="2" charset="-79"/>
              <a:cs typeface="Aharoni" pitchFamily="2" charset="-79"/>
            </a:endParaRPr>
          </a:p>
        </p:txBody>
      </p:sp>
      <p:sp>
        <p:nvSpPr>
          <p:cNvPr id="6" name="TextBox 5"/>
          <p:cNvSpPr txBox="1"/>
          <p:nvPr/>
        </p:nvSpPr>
        <p:spPr>
          <a:xfrm>
            <a:off x="6876256" y="2062009"/>
            <a:ext cx="792088" cy="461665"/>
          </a:xfrm>
          <a:prstGeom prst="rect">
            <a:avLst/>
          </a:prstGeom>
          <a:solidFill>
            <a:schemeClr val="bg1"/>
          </a:solidFill>
        </p:spPr>
        <p:txBody>
          <a:bodyPr wrap="square" rtlCol="1">
            <a:spAutoFit/>
          </a:bodyPr>
          <a:lstStyle/>
          <a:p>
            <a:r>
              <a:rPr lang="en-US" sz="1200" b="1" dirty="0" smtClean="0">
                <a:latin typeface="Aharoni" pitchFamily="2" charset="-79"/>
                <a:cs typeface="Aharoni" pitchFamily="2" charset="-79"/>
              </a:rPr>
              <a:t>Model Testing</a:t>
            </a:r>
            <a:endParaRPr lang="he-IL" sz="1200" b="1" dirty="0">
              <a:latin typeface="Aharoni" pitchFamily="2" charset="-79"/>
              <a:cs typeface="Aharoni" pitchFamily="2" charset="-79"/>
            </a:endParaRPr>
          </a:p>
        </p:txBody>
      </p:sp>
    </p:spTree>
    <p:extLst>
      <p:ext uri="{BB962C8B-B14F-4D97-AF65-F5344CB8AC3E}">
        <p14:creationId xmlns:p14="http://schemas.microsoft.com/office/powerpoint/2010/main" val="23540900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Sketchbook">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Sketchbook">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Sketchbook">
      <a:fillStyleLst>
        <a:solidFill>
          <a:schemeClr val="phClr"/>
        </a:solidFill>
        <a:gradFill rotWithShape="1">
          <a:gsLst>
            <a:gs pos="0">
              <a:schemeClr val="phClr">
                <a:tint val="10000"/>
                <a:alpha val="94000"/>
                <a:satMod val="120000"/>
                <a:lumMod val="110000"/>
              </a:schemeClr>
            </a:gs>
            <a:gs pos="100000">
              <a:schemeClr val="phClr">
                <a:tint val="80000"/>
                <a:shade val="100000"/>
                <a:satMod val="140000"/>
                <a:lumMod val="120000"/>
              </a:schemeClr>
            </a:gs>
          </a:gsLst>
          <a:lin ang="5400000" scaled="0"/>
        </a:gradFill>
        <a:gradFill rotWithShape="1">
          <a:gsLst>
            <a:gs pos="0">
              <a:schemeClr val="phClr">
                <a:tint val="100000"/>
                <a:shade val="100000"/>
                <a:satMod val="100000"/>
                <a:lumMod val="90000"/>
              </a:schemeClr>
            </a:gs>
            <a:gs pos="100000">
              <a:schemeClr val="phClr">
                <a:tint val="95000"/>
                <a:shade val="100000"/>
                <a:satMod val="110000"/>
                <a:lumMod val="105000"/>
              </a:schemeClr>
            </a:gs>
          </a:gsLst>
          <a:path path="circle">
            <a:fillToRect l="40000" t="100000" r="40000" b="100000"/>
          </a:path>
        </a:gradFill>
      </a:fillStyleLst>
      <a:lnStyleLst>
        <a:ln w="9525" cap="flat" cmpd="sng" algn="ctr">
          <a:solidFill>
            <a:schemeClr val="phClr"/>
          </a:solidFill>
          <a:prstDash val="solid"/>
        </a:ln>
        <a:ln w="19050" cap="flat" cmpd="sng" algn="ctr">
          <a:solidFill>
            <a:schemeClr val="phClr">
              <a:shade val="90000"/>
            </a:schemeClr>
          </a:solidFill>
          <a:prstDash val="solid"/>
        </a:ln>
        <a:ln w="25400" cap="flat" cmpd="sng" algn="ctr">
          <a:solidFill>
            <a:schemeClr val="phClr"/>
          </a:solidFill>
          <a:prstDash val="solid"/>
        </a:ln>
      </a:lnStyleLst>
      <a:effectStyleLst>
        <a:effectStyle>
          <a:effectLst/>
        </a:effectStyle>
        <a:effectStyle>
          <a:effectLst>
            <a:outerShdw blurRad="50800" dist="12700" dir="5400000" rotWithShape="0">
              <a:srgbClr val="000000">
                <a:alpha val="37000"/>
              </a:srgbClr>
            </a:outerShdw>
          </a:effectLst>
        </a:effectStyle>
        <a:effectStyle>
          <a:effectLst>
            <a:outerShdw blurRad="50800" dist="25400" dir="5040000" rotWithShape="0">
              <a:srgbClr val="000000">
                <a:alpha val="44000"/>
              </a:srgbClr>
            </a:outerShdw>
          </a:effectLst>
          <a:scene3d>
            <a:camera prst="orthographicFront">
              <a:rot lat="0" lon="0" rev="0"/>
            </a:camera>
            <a:lightRig rig="threePt" dir="tl"/>
          </a:scene3d>
          <a:sp3d prstMaterial="dkEdge">
            <a:bevelT w="38100" h="25400" prst="coolSlant"/>
          </a:sp3d>
        </a:effectStyle>
      </a:effectStyleLst>
      <a:bgFillStyleLst>
        <a:solidFill>
          <a:schemeClr val="phClr"/>
        </a:solidFill>
        <a:blipFill rotWithShape="1">
          <a:blip xmlns:r="http://schemas.openxmlformats.org/officeDocument/2006/relationships" r:embed="rId1">
            <a:duotone>
              <a:schemeClr val="phClr">
                <a:shade val="55000"/>
                <a:lumMod val="90000"/>
              </a:schemeClr>
              <a:schemeClr val="phClr">
                <a:tint val="92000"/>
                <a:satMod val="120000"/>
                <a:lumMod val="103000"/>
              </a:schemeClr>
            </a:duotone>
          </a:blip>
          <a:stretch/>
        </a:blipFill>
        <a:blipFill rotWithShape="1">
          <a:blip xmlns:r="http://schemas.openxmlformats.org/officeDocument/2006/relationships" r:embed="rId2">
            <a:duotone>
              <a:schemeClr val="phClr">
                <a:shade val="96000"/>
              </a:schemeClr>
              <a:schemeClr val="phClr">
                <a:tint val="98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Sketchbook</Template>
  <TotalTime>5897</TotalTime>
  <Words>2246</Words>
  <Application>Microsoft Office PowerPoint</Application>
  <PresentationFormat>On-screen Show (4:3)</PresentationFormat>
  <Paragraphs>576</Paragraphs>
  <Slides>77</Slides>
  <Notes>45</Notes>
  <HiddenSlides>0</HiddenSlides>
  <MMClips>0</MMClips>
  <ScaleCrop>false</ScaleCrop>
  <HeadingPairs>
    <vt:vector size="4" baseType="variant">
      <vt:variant>
        <vt:lpstr>Theme</vt:lpstr>
      </vt:variant>
      <vt:variant>
        <vt:i4>1</vt:i4>
      </vt:variant>
      <vt:variant>
        <vt:lpstr>Slide Titles</vt:lpstr>
      </vt:variant>
      <vt:variant>
        <vt:i4>77</vt:i4>
      </vt:variant>
    </vt:vector>
  </HeadingPairs>
  <TitlesOfParts>
    <vt:vector size="78" baseType="lpstr">
      <vt:lpstr>Sketchbook</vt:lpstr>
      <vt:lpstr>Introduction to Machine Learning</vt:lpstr>
      <vt:lpstr>Machine Learning</vt:lpstr>
      <vt:lpstr>Why Machine Learning?</vt:lpstr>
      <vt:lpstr>Why now?</vt:lpstr>
      <vt:lpstr>ML Applications</vt:lpstr>
      <vt:lpstr>The concept of learning in a ML system</vt:lpstr>
      <vt:lpstr>Motivating Example Learning to Filter Spam</vt:lpstr>
      <vt:lpstr>The Learning Process</vt:lpstr>
      <vt:lpstr>The Learning Process</vt:lpstr>
      <vt:lpstr>The Learning Process in our Example</vt:lpstr>
      <vt:lpstr>Data Set</vt:lpstr>
      <vt:lpstr>Step 4: Model Learning</vt:lpstr>
      <vt:lpstr>Step 5: Model Testing</vt:lpstr>
      <vt:lpstr>Learning Algorithms</vt:lpstr>
      <vt:lpstr>PowerPoint Presentation</vt:lpstr>
      <vt:lpstr>PowerPoint Presentation</vt:lpstr>
      <vt:lpstr>PowerPoint Presentation</vt:lpstr>
      <vt:lpstr>PowerPoint Presentation</vt:lpstr>
      <vt:lpstr>PowerPoint Presentation</vt:lpstr>
      <vt:lpstr>PowerPoint Presentation</vt:lpstr>
      <vt:lpstr> Linear Classifiers</vt:lpstr>
      <vt:lpstr> Linear Classifiers</vt:lpstr>
      <vt:lpstr>When a new email is sent </vt:lpstr>
      <vt:lpstr> Linear Classifiers</vt:lpstr>
      <vt:lpstr> Linear Classifiers</vt:lpstr>
      <vt:lpstr> Linear Classifiers</vt:lpstr>
      <vt:lpstr> Linear Classifiers</vt:lpstr>
      <vt:lpstr>Classifier Margin</vt:lpstr>
      <vt:lpstr>Maximum Margin</vt:lpstr>
      <vt:lpstr> No Linear Classifier can cover all instances</vt:lpstr>
      <vt:lpstr>PowerPoint Presentation</vt:lpstr>
      <vt:lpstr> No Linear Classifier can cover all instances</vt:lpstr>
      <vt:lpstr>PowerPoint Presentation</vt:lpstr>
      <vt:lpstr>Which one?</vt:lpstr>
      <vt:lpstr>Evaluating What’s Been Learned</vt:lpstr>
      <vt:lpstr>The Non-linearly separable case</vt:lpstr>
      <vt:lpstr>The Non-linearly separable case</vt:lpstr>
      <vt:lpstr>The Non-linearly separable case</vt:lpstr>
      <vt:lpstr>The Non-linearly separable case</vt:lpstr>
      <vt:lpstr>Lazy Learners</vt:lpstr>
      <vt:lpstr>Lazy Learners Instance-based learning </vt:lpstr>
      <vt:lpstr>Lazy Learner: k-Nearest Neighbors </vt:lpstr>
      <vt:lpstr>Decision tree</vt:lpstr>
      <vt:lpstr>Top Down Induction of Decision Trees</vt:lpstr>
      <vt:lpstr>Top Down Induction of Decision Trees</vt:lpstr>
      <vt:lpstr>Top Down Induction of Decision Trees</vt:lpstr>
      <vt:lpstr>Top Down Induction of Decision Trees</vt:lpstr>
      <vt:lpstr>Top Down Induction of Decision Trees</vt:lpstr>
      <vt:lpstr>Which One?</vt:lpstr>
      <vt:lpstr>Overfitting and underfitting</vt:lpstr>
      <vt:lpstr>Neural Network Model</vt:lpstr>
      <vt:lpstr>“Combined logistic models”</vt:lpstr>
      <vt:lpstr>PowerPoint Presentation</vt:lpstr>
      <vt:lpstr>PowerPoint Presentation</vt:lpstr>
      <vt:lpstr>PowerPoint Presentation</vt:lpstr>
      <vt:lpstr>Ensemble Learning</vt:lpstr>
      <vt:lpstr>Example of Ensemble of Weak Classifiers</vt:lpstr>
      <vt:lpstr>Main Principles</vt:lpstr>
      <vt:lpstr>Occam's razor  (14th-century)  </vt:lpstr>
      <vt:lpstr>No Free Lunch Theorem in Machine Learning (Wolpert, 2001) </vt:lpstr>
      <vt:lpstr>So why develop new algorithms?</vt:lpstr>
      <vt:lpstr>Less is More? The Curse of Dimensionality  (Bellman, 1961)</vt:lpstr>
      <vt:lpstr>Less is More? The Curse of Dimensionality</vt:lpstr>
      <vt:lpstr>PowerPoint Presentation</vt:lpstr>
      <vt:lpstr>PowerPoint Presentation</vt:lpstr>
      <vt:lpstr>PowerPoint Presentation</vt:lpstr>
      <vt:lpstr>Less is More?</vt:lpstr>
      <vt:lpstr>Instability and the  Rashomon Effect</vt:lpstr>
      <vt:lpstr>The Wisdom of Crowds </vt:lpstr>
      <vt:lpstr>Committees of Experts</vt:lpstr>
      <vt:lpstr>Other Learning Tasks</vt:lpstr>
      <vt:lpstr>Supervised Learning - Multi Class</vt:lpstr>
      <vt:lpstr>Supervised Learning - Regression</vt:lpstr>
      <vt:lpstr>Unsupervised Learning - Clustering</vt:lpstr>
      <vt:lpstr>Unsupervised Learning–Anomaly Detection</vt:lpstr>
      <vt:lpstr>Software</vt:lpstr>
      <vt:lpstr>Want to Learn More?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Omri Perez</cp:lastModifiedBy>
  <cp:revision>313</cp:revision>
  <dcterms:created xsi:type="dcterms:W3CDTF">2010-12-11T20:42:39Z</dcterms:created>
  <dcterms:modified xsi:type="dcterms:W3CDTF">2012-12-24T11:07:30Z</dcterms:modified>
</cp:coreProperties>
</file>