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7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A7B1EC-9252-4E10-A879-F523B5F0E656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6"/>
            <p14:sldId id="277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Single Neuron Models</a:t>
            </a:r>
            <a:endParaRPr lang="he-I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Omri Perez, 2012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13458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EPSP / IPSP Shape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dendritic voltage response in the post-synaptic neuron is well described by an “alpha-function”</a:t>
            </a:r>
            <a:endParaRPr lang="he-I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23717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590800"/>
            <a:ext cx="3286125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3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1913"/>
            <a:ext cx="6810375" cy="675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4380284"/>
            <a:ext cx="4267200" cy="249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1"/>
            <a:ext cx="2667000" cy="4380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5400" b="0" kern="120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+mn-lt"/>
              </a:rPr>
              <a:t>The Generation of Action Potentials</a:t>
            </a:r>
            <a:endParaRPr lang="he-IL" sz="2800" dirty="0">
              <a:solidFill>
                <a:schemeClr val="bg2">
                  <a:lumMod val="25000"/>
                </a:schemeClr>
              </a:solidFill>
              <a:effectLst/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48425" y="304800"/>
            <a:ext cx="2695575" cy="304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Rectangle 9"/>
          <p:cNvSpPr/>
          <p:nvPr/>
        </p:nvSpPr>
        <p:spPr>
          <a:xfrm>
            <a:off x="5076824" y="3962400"/>
            <a:ext cx="3000375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8197" name="Picture 5" descr="http://openwetware.org/images/0/00/Conductan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0525"/>
            <a:ext cx="37719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762000"/>
            <a:ext cx="3314700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Resistance: </a:t>
            </a:r>
            <a:r>
              <a:rPr lang="en-US" b="1" dirty="0"/>
              <a:t>R</a:t>
            </a:r>
          </a:p>
          <a:p>
            <a:r>
              <a:rPr lang="en-US" dirty="0"/>
              <a:t>Charge: </a:t>
            </a:r>
            <a:r>
              <a:rPr lang="en-US" b="1" dirty="0"/>
              <a:t>Q</a:t>
            </a:r>
          </a:p>
          <a:p>
            <a:r>
              <a:rPr lang="en-US" dirty="0"/>
              <a:t>Current</a:t>
            </a:r>
            <a:r>
              <a:rPr lang="en-US" b="1" dirty="0"/>
              <a:t>: I= Q/t</a:t>
            </a:r>
          </a:p>
          <a:p>
            <a:r>
              <a:rPr lang="en-US" dirty="0"/>
              <a:t>Voltage </a:t>
            </a:r>
            <a:r>
              <a:rPr lang="en-US" b="1" dirty="0"/>
              <a:t>E=V= I * R</a:t>
            </a:r>
          </a:p>
          <a:p>
            <a:r>
              <a:rPr lang="en-US" dirty="0"/>
              <a:t>Capacitance: </a:t>
            </a:r>
            <a:r>
              <a:rPr lang="en-US" b="1" dirty="0"/>
              <a:t>C= Q/V</a:t>
            </a:r>
          </a:p>
          <a:p>
            <a:r>
              <a:rPr lang="en-US" dirty="0"/>
              <a:t>Conductance: </a:t>
            </a:r>
            <a:r>
              <a:rPr lang="en-US" b="1" dirty="0"/>
              <a:t>g= 1/R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11669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http://openwetware.org/images/0/00/Conduct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0525"/>
            <a:ext cx="37719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Hodgkin Huxley Model</a:t>
            </a:r>
            <a:endParaRPr lang="he-I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30861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81475"/>
            <a:ext cx="60579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2005012"/>
            <a:ext cx="54387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7648575" y="5333999"/>
            <a:ext cx="76200" cy="3810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39000" y="5077508"/>
            <a:ext cx="15240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Noise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4177715"/>
            <a:ext cx="8229600" cy="1782763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Simulation</a:t>
            </a:r>
            <a:endParaRPr lang="he-IL" dirty="0"/>
          </a:p>
        </p:txBody>
      </p:sp>
      <p:sp>
        <p:nvSpPr>
          <p:cNvPr id="14" name="Rectangle 13"/>
          <p:cNvSpPr/>
          <p:nvPr/>
        </p:nvSpPr>
        <p:spPr>
          <a:xfrm>
            <a:off x="6096000" y="2455724"/>
            <a:ext cx="2647950" cy="175432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dirty="0"/>
              <a:t>Resistance: </a:t>
            </a:r>
            <a:r>
              <a:rPr lang="en-US" b="1" dirty="0"/>
              <a:t>R</a:t>
            </a:r>
          </a:p>
          <a:p>
            <a:r>
              <a:rPr lang="en-US" dirty="0"/>
              <a:t>Charge: </a:t>
            </a:r>
            <a:r>
              <a:rPr lang="en-US" b="1" dirty="0"/>
              <a:t>Q</a:t>
            </a:r>
          </a:p>
          <a:p>
            <a:r>
              <a:rPr lang="en-US" dirty="0"/>
              <a:t>Current</a:t>
            </a:r>
            <a:r>
              <a:rPr lang="en-US" b="1" dirty="0"/>
              <a:t>: I= Q/t</a:t>
            </a:r>
          </a:p>
          <a:p>
            <a:r>
              <a:rPr lang="en-US" dirty="0"/>
              <a:t>Voltage </a:t>
            </a:r>
            <a:r>
              <a:rPr lang="en-US" b="1" dirty="0"/>
              <a:t>E=V= I * R</a:t>
            </a:r>
          </a:p>
          <a:p>
            <a:r>
              <a:rPr lang="en-US" dirty="0"/>
              <a:t>Capacitance: </a:t>
            </a:r>
            <a:r>
              <a:rPr lang="en-US" b="1" dirty="0"/>
              <a:t>C= Q/V</a:t>
            </a:r>
          </a:p>
          <a:p>
            <a:r>
              <a:rPr lang="en-US" dirty="0"/>
              <a:t>Conductance: </a:t>
            </a:r>
            <a:r>
              <a:rPr lang="en-US" b="1" dirty="0"/>
              <a:t>g= </a:t>
            </a:r>
            <a:r>
              <a:rPr lang="en-US" b="1" dirty="0" smtClean="0"/>
              <a:t>1/R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19481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7850"/>
            <a:ext cx="47244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Beyond H.H.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13237"/>
            <a:ext cx="3829050" cy="4144963"/>
          </a:xfrm>
        </p:spPr>
        <p:txBody>
          <a:bodyPr/>
          <a:lstStyle/>
          <a:p>
            <a:pPr algn="l" rtl="0"/>
            <a:r>
              <a:rPr lang="en-US" dirty="0" smtClean="0"/>
              <a:t>There are extensions to the H.H. model such as the Wilson model and the </a:t>
            </a:r>
            <a:r>
              <a:rPr lang="en-US" dirty="0" err="1"/>
              <a:t>Izhikevich</a:t>
            </a:r>
            <a:r>
              <a:rPr lang="en-US" dirty="0"/>
              <a:t> </a:t>
            </a:r>
            <a:r>
              <a:rPr lang="en-US" dirty="0" smtClean="0"/>
              <a:t>model allowing for more complex neuronal behaviors.</a:t>
            </a:r>
          </a:p>
          <a:p>
            <a:pPr algn="l" rtl="0"/>
            <a:endParaRPr lang="he-IL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81200"/>
            <a:ext cx="379095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9525" y="1447800"/>
            <a:ext cx="396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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Courier New" pitchFamily="49" charset="0"/>
              <a:buChar char="o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dirty="0" smtClean="0"/>
              <a:t>Compartmental Models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5101431"/>
            <a:ext cx="531495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29400" y="4063484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Wilson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0" y="4945618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 smtClean="0"/>
              <a:t>Izhikevich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633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Software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One of the most well-known (and free) is “Neuron”</a:t>
            </a:r>
          </a:p>
          <a:p>
            <a:pPr algn="l" rtl="0"/>
            <a:r>
              <a:rPr lang="en-US" dirty="0"/>
              <a:t>http://neuron.duke.edu/</a:t>
            </a:r>
            <a:endParaRPr lang="he-IL" dirty="0"/>
          </a:p>
        </p:txBody>
      </p:sp>
      <p:pic>
        <p:nvPicPr>
          <p:cNvPr id="11266" name="Picture 2" descr="http://www.neuron.yale.edu/fctb/gif/CMPb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8190812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21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7" y="4676775"/>
            <a:ext cx="279082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Statistical Distributions (reminder</a:t>
            </a:r>
            <a:r>
              <a:rPr lang="en-US" dirty="0"/>
              <a:t>)</a:t>
            </a:r>
            <a:endParaRPr lang="he-IL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1343025"/>
            <a:ext cx="47529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3695700"/>
            <a:ext cx="401955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444109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Gaussian (normal)</a:t>
            </a:r>
            <a:endParaRPr lang="he-IL" dirty="0"/>
          </a:p>
        </p:txBody>
      </p:sp>
      <p:sp>
        <p:nvSpPr>
          <p:cNvPr id="8" name="TextBox 7"/>
          <p:cNvSpPr txBox="1"/>
          <p:nvPr/>
        </p:nvSpPr>
        <p:spPr>
          <a:xfrm>
            <a:off x="4267200" y="4343400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Poisson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86050" y="3695700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Log-Normal</a:t>
            </a:r>
          </a:p>
        </p:txBody>
      </p:sp>
      <p:pic>
        <p:nvPicPr>
          <p:cNvPr id="17414" name="Picture 6" descr="f_X(x;\mu,\sigma) = \frac{1}{x \sigma \sqrt{2 \pi}}\, e^{-\frac{(\ln x - \mu)^2}{2\sigma^2}},\ \ x&gt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3167062"/>
            <a:ext cx="31432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\!f(k; \lambda)= \Pr(X=k)= \frac{\lambda^k e^{-\lambda}}{k!},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4410071"/>
            <a:ext cx="2447925" cy="4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&#10;f(x;\mu,\sigma^2) = \frac{1}{\sigma\sqrt{2\pi}} e^{ -\frac{1}{2}\left(\frac{x-\mu}{\sigma}\right)^2 }&#10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84866"/>
            <a:ext cx="23431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0" y="3038475"/>
            <a:ext cx="4267200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4267200" y="3048000"/>
            <a:ext cx="0" cy="3810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4267200" y="4343400"/>
            <a:ext cx="48768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828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Basic Neuron Model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most basic abstract neuron model,  the “Threshold Logic Unit” was formulated in the early 40’s by McCulloch and Pitts. The model features a step (binary) transfer function.</a:t>
            </a:r>
            <a:endParaRPr lang="he-IL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24"/>
          <a:stretch/>
        </p:blipFill>
        <p:spPr bwMode="auto">
          <a:xfrm>
            <a:off x="1866900" y="3505200"/>
            <a:ext cx="42957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934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Leaky Integrate and Fire (LIF)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4286250"/>
            <a:ext cx="3848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1524000"/>
            <a:ext cx="69151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1981200" y="2905125"/>
            <a:ext cx="1676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81000" y="2286000"/>
            <a:ext cx="17526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The neuron fires upon reaching threshold potential</a:t>
            </a:r>
            <a:endParaRPr lang="he-IL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3505200"/>
            <a:ext cx="1752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Upon firing, the membrane potential is reset</a:t>
            </a:r>
            <a:endParaRPr lang="he-IL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676400" y="3952280"/>
            <a:ext cx="1466850" cy="9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5257800" y="2286000"/>
            <a:ext cx="6858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172200" y="2257425"/>
            <a:ext cx="19812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The leak pulls the membrane potential towards resting potential</a:t>
            </a:r>
            <a:endParaRPr lang="he-IL" dirty="0"/>
          </a:p>
        </p:txBody>
      </p:sp>
      <p:sp>
        <p:nvSpPr>
          <p:cNvPr id="4" name="Rectangle 3"/>
          <p:cNvSpPr/>
          <p:nvPr/>
        </p:nvSpPr>
        <p:spPr>
          <a:xfrm>
            <a:off x="0" y="4826080"/>
            <a:ext cx="2647950" cy="203132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dirty="0"/>
              <a:t>Resistance: </a:t>
            </a:r>
            <a:r>
              <a:rPr lang="en-US" b="1" dirty="0"/>
              <a:t>R</a:t>
            </a:r>
          </a:p>
          <a:p>
            <a:r>
              <a:rPr lang="en-US" dirty="0"/>
              <a:t>Charge: </a:t>
            </a:r>
            <a:r>
              <a:rPr lang="en-US" b="1" dirty="0"/>
              <a:t>Q</a:t>
            </a:r>
          </a:p>
          <a:p>
            <a:r>
              <a:rPr lang="en-US" dirty="0"/>
              <a:t>Current</a:t>
            </a:r>
            <a:r>
              <a:rPr lang="en-US" b="1" dirty="0"/>
              <a:t>: I= Q/t</a:t>
            </a:r>
          </a:p>
          <a:p>
            <a:r>
              <a:rPr lang="en-US" dirty="0"/>
              <a:t>Voltage </a:t>
            </a:r>
            <a:r>
              <a:rPr lang="en-US" b="1" dirty="0"/>
              <a:t>E=V= I * R</a:t>
            </a:r>
          </a:p>
          <a:p>
            <a:r>
              <a:rPr lang="en-US" dirty="0"/>
              <a:t>Capacitance: </a:t>
            </a:r>
            <a:r>
              <a:rPr lang="en-US" b="1" dirty="0"/>
              <a:t>C= Q/V</a:t>
            </a:r>
          </a:p>
          <a:p>
            <a:r>
              <a:rPr lang="en-US" dirty="0"/>
              <a:t>Conductance: </a:t>
            </a:r>
            <a:r>
              <a:rPr lang="en-US" b="1" dirty="0"/>
              <a:t>g= 1/R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8678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7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 Simulation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 smtClean="0"/>
              <a:t>When the input to a LIF is constant the coefficient of variance in relation to spike times is virtually zero.</a:t>
            </a:r>
            <a:endParaRPr lang="he-IL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2819400"/>
            <a:ext cx="64960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486400" y="5486399"/>
                <a:ext cx="1813698" cy="62606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𝜎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𝜇</m:t>
                        </m:r>
                      </m:den>
                    </m:f>
                  </m:oMath>
                </a14:m>
                <a:r>
                  <a:rPr lang="en-US" sz="2400" dirty="0" smtClean="0"/>
                  <a:t> = 0</a:t>
                </a:r>
                <a:endParaRPr lang="he-IL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0" y="5486399"/>
                <a:ext cx="1813698" cy="626069"/>
              </a:xfrm>
              <a:prstGeom prst="rect">
                <a:avLst/>
              </a:prstGeom>
              <a:blipFill rotWithShape="1">
                <a:blip r:embed="rId3"/>
                <a:stretch>
                  <a:fillRect t="-971" b="-1942"/>
                </a:stretch>
              </a:blipFill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83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 Firing Rate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3276600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We can also add a refractory period between spikes (t</a:t>
            </a:r>
            <a:r>
              <a:rPr lang="en-US" baseline="30000" dirty="0" smtClean="0"/>
              <a:t>ref</a:t>
            </a:r>
            <a:r>
              <a:rPr lang="en-US" dirty="0" smtClean="0"/>
              <a:t>) in which no spikes can be generated (usually between 1-4 ms)</a:t>
            </a:r>
          </a:p>
          <a:p>
            <a:pPr algn="l" rtl="0"/>
            <a:r>
              <a:rPr lang="en-US" dirty="0" smtClean="0"/>
              <a:t>The first passage time is time that passes between spikes when given a certain constant input.</a:t>
            </a:r>
          </a:p>
          <a:p>
            <a:pPr algn="l" rtl="0"/>
            <a:endParaRPr lang="he-IL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905000"/>
            <a:ext cx="5791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71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What is Neuroscience?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953000"/>
          </a:xfrm>
        </p:spPr>
        <p:txBody>
          <a:bodyPr>
            <a:normAutofit/>
          </a:bodyPr>
          <a:lstStyle/>
          <a:p>
            <a:pPr algn="l" rtl="0"/>
            <a:r>
              <a:rPr lang="en-US" dirty="0">
                <a:latin typeface="Calibri" pitchFamily="34" charset="0"/>
              </a:rPr>
              <a:t>Computational Neuroscience is the theoretical </a:t>
            </a:r>
            <a:r>
              <a:rPr lang="en-US" dirty="0" smtClean="0">
                <a:latin typeface="Calibri" pitchFamily="34" charset="0"/>
              </a:rPr>
              <a:t>study of </a:t>
            </a:r>
            <a:r>
              <a:rPr lang="en-US" dirty="0">
                <a:latin typeface="Calibri" pitchFamily="34" charset="0"/>
              </a:rPr>
              <a:t>the brain to uncover the principles and </a:t>
            </a:r>
            <a:r>
              <a:rPr lang="en-US" dirty="0" smtClean="0">
                <a:latin typeface="Calibri" pitchFamily="34" charset="0"/>
              </a:rPr>
              <a:t>mechanisms that </a:t>
            </a:r>
            <a:r>
              <a:rPr lang="en-US" dirty="0">
                <a:latin typeface="Calibri" pitchFamily="34" charset="0"/>
              </a:rPr>
              <a:t>guide the development, organization, </a:t>
            </a:r>
            <a:r>
              <a:rPr lang="en-US" dirty="0" smtClean="0">
                <a:latin typeface="Calibri" pitchFamily="34" charset="0"/>
              </a:rPr>
              <a:t>information processing </a:t>
            </a:r>
            <a:r>
              <a:rPr lang="en-US" dirty="0">
                <a:latin typeface="Calibri" pitchFamily="34" charset="0"/>
              </a:rPr>
              <a:t>and mental abilities of the </a:t>
            </a:r>
            <a:r>
              <a:rPr lang="en-US" dirty="0" smtClean="0">
                <a:latin typeface="Calibri" pitchFamily="34" charset="0"/>
              </a:rPr>
              <a:t>nervous </a:t>
            </a:r>
            <a:r>
              <a:rPr lang="en-US" dirty="0">
                <a:latin typeface="Calibri" pitchFamily="34" charset="0"/>
              </a:rPr>
              <a:t>system</a:t>
            </a:r>
            <a:r>
              <a:rPr lang="en-US" dirty="0" smtClean="0">
                <a:latin typeface="Calibri" pitchFamily="34" charset="0"/>
              </a:rPr>
              <a:t>.</a:t>
            </a:r>
          </a:p>
          <a:p>
            <a:pPr algn="l" rtl="0"/>
            <a:endParaRPr lang="en-US" dirty="0" smtClean="0">
              <a:latin typeface="Calibri" pitchFamily="34" charset="0"/>
            </a:endParaRPr>
          </a:p>
          <a:p>
            <a:pPr algn="l" rtl="0"/>
            <a:r>
              <a:rPr lang="en-US" dirty="0" smtClean="0">
                <a:latin typeface="Calibri" pitchFamily="34" charset="0"/>
              </a:rPr>
              <a:t>Deals with questions such as:</a:t>
            </a:r>
          </a:p>
          <a:p>
            <a:pPr lvl="1" algn="l" rtl="0"/>
            <a:r>
              <a:rPr lang="en-US" sz="2100" dirty="0">
                <a:latin typeface="Calibri" pitchFamily="34" charset="0"/>
              </a:rPr>
              <a:t>How does the brain work?</a:t>
            </a:r>
          </a:p>
          <a:p>
            <a:pPr lvl="1" algn="l" rtl="0"/>
            <a:r>
              <a:rPr lang="en-US" dirty="0" smtClean="0">
                <a:latin typeface="Calibri" pitchFamily="34" charset="0"/>
              </a:rPr>
              <a:t>What are the biological mechanisms involved?</a:t>
            </a:r>
          </a:p>
          <a:p>
            <a:pPr lvl="1" algn="l" rtl="0"/>
            <a:r>
              <a:rPr lang="en-US" dirty="0" smtClean="0">
                <a:latin typeface="Calibri" pitchFamily="34" charset="0"/>
              </a:rPr>
              <a:t>How is it organized?</a:t>
            </a:r>
          </a:p>
          <a:p>
            <a:pPr lvl="1" algn="l" rtl="0"/>
            <a:r>
              <a:rPr lang="en-US" dirty="0" smtClean="0">
                <a:latin typeface="Calibri" pitchFamily="34" charset="0"/>
              </a:rPr>
              <a:t>How does it change during lifetime?</a:t>
            </a:r>
          </a:p>
          <a:p>
            <a:pPr lvl="1" algn="l" rtl="0"/>
            <a:r>
              <a:rPr lang="en-US" dirty="0" smtClean="0">
                <a:latin typeface="Calibri" pitchFamily="34" charset="0"/>
              </a:rPr>
              <a:t>What is the effect of damage to certain areas and possibilities of rehabilitation?</a:t>
            </a:r>
          </a:p>
          <a:p>
            <a:pPr lvl="1" algn="l" rtl="0"/>
            <a:r>
              <a:rPr lang="en-US" dirty="0" smtClean="0">
                <a:latin typeface="Calibri" pitchFamily="34" charset="0"/>
              </a:rPr>
              <a:t>What are the origins of degenerative diseases and possible treatments?</a:t>
            </a:r>
          </a:p>
          <a:p>
            <a:pPr marL="457200" lvl="1" indent="0" algn="l" rtl="0">
              <a:buNone/>
            </a:pP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9527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Going Beyond Constant Input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l" rtl="0"/>
            <a:r>
              <a:rPr lang="en-US" dirty="0" smtClean="0"/>
              <a:t>The Input to the Neuron can be Poisson spike trains (multiplied by the alpha-function to emulate EPSP) which imitate actual neuronal firing really well. This elicits rather realistic responses from the modeled neuron.</a:t>
            </a:r>
            <a:endParaRPr lang="he-IL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886075"/>
            <a:ext cx="4276725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3009900"/>
            <a:ext cx="56102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58000" y="6526768"/>
            <a:ext cx="2514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Result</a:t>
            </a:r>
            <a:endParaRPr lang="he-IL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218337" y="5715000"/>
                <a:ext cx="1097349" cy="62606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1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𝜎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𝜇</m:t>
                        </m:r>
                      </m:den>
                    </m:f>
                  </m:oMath>
                </a14:m>
                <a:r>
                  <a:rPr lang="en-US" sz="2400" dirty="0" smtClean="0"/>
                  <a:t> </a:t>
                </a:r>
                <a:endParaRPr lang="he-IL" sz="24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337" y="5715000"/>
                <a:ext cx="1097349" cy="62606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he-I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831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Going Beyond Constant Input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Alternatively, the input can be a fixed number plus Gaussian noise. (make sense from the central limit theorem point of view).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As seen in the H.H. model, noisy</a:t>
            </a:r>
          </a:p>
          <a:p>
            <a:pPr marL="0" indent="0" algn="l" rtl="0">
              <a:buNone/>
            </a:pPr>
            <a:r>
              <a:rPr lang="en-US" dirty="0" smtClean="0"/>
              <a:t> input linearizes the gain function.</a:t>
            </a:r>
            <a:endParaRPr lang="he-IL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38400"/>
            <a:ext cx="39624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10350" y="2667000"/>
            <a:ext cx="2514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Result</a:t>
            </a:r>
            <a:endParaRPr lang="he-IL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267200"/>
            <a:ext cx="260032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57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Final Words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/>
              <a:t>We ignored </a:t>
            </a:r>
            <a:r>
              <a:rPr lang="en-US" dirty="0" smtClean="0"/>
              <a:t>most </a:t>
            </a:r>
            <a:r>
              <a:rPr lang="en-US" dirty="0"/>
              <a:t>of the detailed processes in the neurons and </a:t>
            </a:r>
            <a:r>
              <a:rPr lang="en-US" dirty="0" smtClean="0"/>
              <a:t>considered instead </a:t>
            </a:r>
            <a:r>
              <a:rPr lang="en-US" dirty="0"/>
              <a:t>simplified neuron </a:t>
            </a:r>
            <a:r>
              <a:rPr lang="en-US" dirty="0" smtClean="0"/>
              <a:t>models. </a:t>
            </a:r>
            <a:r>
              <a:rPr lang="en-US" dirty="0"/>
              <a:t>The simplifications are based on the </a:t>
            </a:r>
            <a:r>
              <a:rPr lang="en-US" dirty="0" smtClean="0"/>
              <a:t>assumption that the </a:t>
            </a:r>
            <a:r>
              <a:rPr lang="en-US" dirty="0"/>
              <a:t>precise form of the action potential (spike) does not carry information, and that </a:t>
            </a:r>
            <a:r>
              <a:rPr lang="en-US" dirty="0" smtClean="0"/>
              <a:t>the information </a:t>
            </a:r>
            <a:r>
              <a:rPr lang="en-US" dirty="0"/>
              <a:t>is transmitted only by the occurrence of a spike. This assumption is </a:t>
            </a:r>
            <a:r>
              <a:rPr lang="en-US" dirty="0" smtClean="0"/>
              <a:t>motivated by </a:t>
            </a:r>
            <a:r>
              <a:rPr lang="en-US" dirty="0"/>
              <a:t>the stereotyped forms of action </a:t>
            </a:r>
            <a:r>
              <a:rPr lang="en-US" dirty="0" smtClean="0"/>
              <a:t>potentials.</a:t>
            </a:r>
            <a:endParaRPr lang="en-US" dirty="0"/>
          </a:p>
          <a:p>
            <a:pPr algn="l" rtl="0"/>
            <a:r>
              <a:rPr lang="en-US" dirty="0" smtClean="0"/>
              <a:t>The variability </a:t>
            </a:r>
            <a:r>
              <a:rPr lang="en-US" dirty="0"/>
              <a:t>in the firing times </a:t>
            </a:r>
            <a:r>
              <a:rPr lang="en-US" dirty="0" smtClean="0"/>
              <a:t>of such </a:t>
            </a:r>
            <a:r>
              <a:rPr lang="en-US" dirty="0"/>
              <a:t>model neurons is often much less </a:t>
            </a:r>
            <a:r>
              <a:rPr lang="en-US" dirty="0" smtClean="0"/>
              <a:t>than the </a:t>
            </a:r>
            <a:r>
              <a:rPr lang="en-US" dirty="0"/>
              <a:t>variability in real neurons, and we outlined some noise models that can be </a:t>
            </a:r>
            <a:r>
              <a:rPr lang="en-US" dirty="0" smtClean="0"/>
              <a:t>incorporated into </a:t>
            </a:r>
            <a:r>
              <a:rPr lang="en-US" dirty="0"/>
              <a:t>the deterministic models to increase the variability in neuronal response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9518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Neuroscience?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Calibri" pitchFamily="34" charset="0"/>
              </a:rPr>
              <a:t>Computational neuroscience attempts to develop and test hypotheses about the </a:t>
            </a:r>
            <a:r>
              <a:rPr lang="en-US" dirty="0" smtClean="0">
                <a:latin typeface="Calibri" pitchFamily="34" charset="0"/>
              </a:rPr>
              <a:t>functional mechanisms </a:t>
            </a:r>
            <a:r>
              <a:rPr lang="en-US" dirty="0">
                <a:latin typeface="Calibri" pitchFamily="34" charset="0"/>
              </a:rPr>
              <a:t>of the brain. </a:t>
            </a:r>
            <a:endParaRPr lang="en-US" dirty="0" smtClean="0">
              <a:latin typeface="Calibri" pitchFamily="34" charset="0"/>
            </a:endParaRPr>
          </a:p>
          <a:p>
            <a:pPr algn="l" rtl="0"/>
            <a:r>
              <a:rPr lang="en-US" dirty="0" smtClean="0">
                <a:latin typeface="Calibri" pitchFamily="34" charset="0"/>
              </a:rPr>
              <a:t>A </a:t>
            </a:r>
            <a:r>
              <a:rPr lang="en-US" dirty="0">
                <a:latin typeface="Calibri" pitchFamily="34" charset="0"/>
              </a:rPr>
              <a:t>major focus is </a:t>
            </a:r>
            <a:r>
              <a:rPr lang="en-US" dirty="0" smtClean="0">
                <a:latin typeface="Calibri" pitchFamily="34" charset="0"/>
              </a:rPr>
              <a:t>the </a:t>
            </a:r>
            <a:r>
              <a:rPr lang="en-US" dirty="0">
                <a:latin typeface="Calibri" pitchFamily="34" charset="0"/>
              </a:rPr>
              <a:t>development </a:t>
            </a:r>
            <a:r>
              <a:rPr lang="en-US" dirty="0" smtClean="0">
                <a:latin typeface="Calibri" pitchFamily="34" charset="0"/>
              </a:rPr>
              <a:t>and evaluation of computer based </a:t>
            </a:r>
            <a:r>
              <a:rPr lang="en-US" i="1" dirty="0" smtClean="0">
                <a:latin typeface="Calibri" pitchFamily="34" charset="0"/>
              </a:rPr>
              <a:t>models.</a:t>
            </a:r>
            <a:r>
              <a:rPr lang="en-US" dirty="0" smtClean="0">
                <a:latin typeface="Calibri" pitchFamily="34" charset="0"/>
              </a:rPr>
              <a:t> The </a:t>
            </a:r>
            <a:r>
              <a:rPr lang="en-US" dirty="0">
                <a:latin typeface="Calibri" pitchFamily="34" charset="0"/>
              </a:rPr>
              <a:t>major reason for using computers is the complexity of many models, which </a:t>
            </a:r>
            <a:r>
              <a:rPr lang="en-US" dirty="0" smtClean="0">
                <a:latin typeface="Calibri" pitchFamily="34" charset="0"/>
              </a:rPr>
              <a:t>are often </a:t>
            </a:r>
            <a:r>
              <a:rPr lang="en-US" dirty="0">
                <a:latin typeface="Calibri" pitchFamily="34" charset="0"/>
              </a:rPr>
              <a:t>analytically intractable. </a:t>
            </a:r>
            <a:endParaRPr lang="en-US" dirty="0" smtClean="0">
              <a:latin typeface="Calibri" pitchFamily="34" charset="0"/>
            </a:endParaRPr>
          </a:p>
          <a:p>
            <a:pPr algn="l" rtl="0"/>
            <a:r>
              <a:rPr lang="en-US" dirty="0" smtClean="0">
                <a:latin typeface="Calibri" pitchFamily="34" charset="0"/>
              </a:rPr>
              <a:t>For </a:t>
            </a:r>
            <a:r>
              <a:rPr lang="en-US" dirty="0">
                <a:latin typeface="Calibri" pitchFamily="34" charset="0"/>
              </a:rPr>
              <a:t>such models we have to employ carefully </a:t>
            </a:r>
            <a:r>
              <a:rPr lang="en-US" dirty="0" smtClean="0">
                <a:latin typeface="Calibri" pitchFamily="34" charset="0"/>
              </a:rPr>
              <a:t>designed numerical </a:t>
            </a:r>
            <a:r>
              <a:rPr lang="en-US" dirty="0">
                <a:latin typeface="Calibri" pitchFamily="34" charset="0"/>
              </a:rPr>
              <a:t>experiments in order to be able to compare these models to </a:t>
            </a:r>
            <a:r>
              <a:rPr lang="en-US" dirty="0" smtClean="0">
                <a:latin typeface="Calibri" pitchFamily="34" charset="0"/>
              </a:rPr>
              <a:t>experimental data</a:t>
            </a:r>
            <a:r>
              <a:rPr lang="en-US" dirty="0">
                <a:latin typeface="Calibri" pitchFamily="34" charset="0"/>
              </a:rPr>
              <a:t>.</a:t>
            </a:r>
            <a:endParaRPr lang="he-IL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60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Levels in the Brain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5" y="1524000"/>
            <a:ext cx="3448050" cy="45259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Networks have additional information-processing </a:t>
            </a:r>
            <a:r>
              <a:rPr lang="en-US" dirty="0" smtClean="0"/>
              <a:t>capabilities beyond </a:t>
            </a:r>
            <a:r>
              <a:rPr lang="en-US" dirty="0"/>
              <a:t>that of single neurons, such as representing information in a </a:t>
            </a:r>
            <a:r>
              <a:rPr lang="en-US" dirty="0" smtClean="0"/>
              <a:t>distributed way</a:t>
            </a:r>
            <a:r>
              <a:rPr lang="en-US" dirty="0"/>
              <a:t>. </a:t>
            </a:r>
            <a:endParaRPr lang="en-US" dirty="0" smtClean="0"/>
          </a:p>
          <a:p>
            <a:pPr algn="l" rtl="0"/>
            <a:r>
              <a:rPr lang="en-US" dirty="0" smtClean="0"/>
              <a:t>Examples </a:t>
            </a:r>
            <a:r>
              <a:rPr lang="en-US" dirty="0"/>
              <a:t>of this are topographic maps of sensory </a:t>
            </a:r>
            <a:r>
              <a:rPr lang="en-US" dirty="0" smtClean="0"/>
              <a:t>stimuli, </a:t>
            </a:r>
            <a:r>
              <a:rPr lang="en-US" dirty="0"/>
              <a:t>frequently found </a:t>
            </a:r>
            <a:r>
              <a:rPr lang="en-US" dirty="0" smtClean="0"/>
              <a:t>in the </a:t>
            </a:r>
            <a:r>
              <a:rPr lang="en-US" dirty="0"/>
              <a:t>brain</a:t>
            </a:r>
            <a:r>
              <a:rPr lang="en-US" dirty="0" smtClean="0"/>
              <a:t>.</a:t>
            </a:r>
            <a:endParaRPr lang="he-IL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174" y="1524000"/>
            <a:ext cx="50768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media.wiley.com/mrw_images/els/articles/a0000218/image_n/nfgz00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" y="1552575"/>
            <a:ext cx="4210050" cy="202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798" y="5924549"/>
            <a:ext cx="830580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r>
              <a:rPr lang="en-US" sz="2400" dirty="0">
                <a:solidFill>
                  <a:schemeClr val="tx2"/>
                </a:solidFill>
              </a:rPr>
              <a:t>These specialized brain networks further organize into larger structures capable of performing high level processing </a:t>
            </a:r>
            <a:r>
              <a:rPr lang="en-US" sz="2400" dirty="0" smtClean="0">
                <a:solidFill>
                  <a:schemeClr val="tx2"/>
                </a:solidFill>
              </a:rPr>
              <a:t>tasks.</a:t>
            </a:r>
            <a:endParaRPr lang="he-IL" sz="2400" dirty="0">
              <a:solidFill>
                <a:schemeClr val="tx2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7239000" y="3429000"/>
            <a:ext cx="304800" cy="4667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162800" y="3059668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i="1" dirty="0" smtClean="0">
                <a:solidFill>
                  <a:schemeClr val="bg2">
                    <a:lumMod val="10000"/>
                  </a:schemeClr>
                </a:solidFill>
              </a:rPr>
              <a:t>Emergence</a:t>
            </a:r>
            <a:endParaRPr lang="he-IL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2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Role of Computational Neuroscience</a:t>
            </a:r>
            <a:endParaRPr lang="he-I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52600"/>
            <a:ext cx="711517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1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Model?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/>
              <a:t>Models are abstractions of real world systems </a:t>
            </a:r>
            <a:r>
              <a:rPr lang="en-US" dirty="0" smtClean="0"/>
              <a:t>or implementations </a:t>
            </a:r>
            <a:r>
              <a:rPr lang="en-US" dirty="0"/>
              <a:t>of hypothesis to investigate </a:t>
            </a:r>
            <a:r>
              <a:rPr lang="en-US" dirty="0" smtClean="0"/>
              <a:t>particular questions </a:t>
            </a:r>
            <a:r>
              <a:rPr lang="en-US" dirty="0"/>
              <a:t>about, or to demonstrate particular </a:t>
            </a:r>
            <a:r>
              <a:rPr lang="en-US" dirty="0" smtClean="0"/>
              <a:t>features of</a:t>
            </a:r>
            <a:r>
              <a:rPr lang="en-US" dirty="0"/>
              <a:t>, a system or hypothesis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/>
              <a:t>Some papers present a single formula as a model, some as several pages of code and some as a description of a hypothetical system.</a:t>
            </a:r>
          </a:p>
          <a:p>
            <a:pPr algn="l" rtl="0"/>
            <a:r>
              <a:rPr lang="en-US" dirty="0" smtClean="0"/>
              <a:t>Models should be complex enough to serve their purpose but not more complicated than that. Modeling the </a:t>
            </a:r>
            <a:r>
              <a:rPr lang="en-US" dirty="0" smtClean="0"/>
              <a:t>bran </a:t>
            </a:r>
            <a:r>
              <a:rPr lang="en-US" dirty="0" smtClean="0"/>
              <a:t>in not a contest in recreating the brain in all details. Such an effort is unlikely to increase our understanding of the function of the brain.</a:t>
            </a:r>
            <a:endParaRPr lang="he-I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562600"/>
            <a:ext cx="29337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229600" cy="2514600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2625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Physiology of Neurons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594360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52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 Channel types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1600200"/>
            <a:ext cx="6800850" cy="561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19600" y="4267200"/>
            <a:ext cx="3581400" cy="312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6" name="TextBox 5"/>
          <p:cNvSpPr txBox="1"/>
          <p:nvPr/>
        </p:nvSpPr>
        <p:spPr>
          <a:xfrm>
            <a:off x="180975" y="2019300"/>
            <a:ext cx="1447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Responsible for resting potential</a:t>
            </a:r>
            <a:endParaRPr lang="he-I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2038350"/>
            <a:ext cx="1447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Responsible for EPSP</a:t>
            </a:r>
            <a:endParaRPr lang="he-I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200" y="2019300"/>
            <a:ext cx="1447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Responsible for Action Potential</a:t>
            </a:r>
            <a:endParaRPr lang="he-I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71812" y="1524000"/>
            <a:ext cx="2695575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Rectangle 10"/>
          <p:cNvSpPr/>
          <p:nvPr/>
        </p:nvSpPr>
        <p:spPr>
          <a:xfrm>
            <a:off x="5553075" y="1523405"/>
            <a:ext cx="2695575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`</a:t>
            </a:r>
            <a:endParaRPr lang="he-IL" dirty="0"/>
          </a:p>
        </p:txBody>
      </p:sp>
      <p:sp>
        <p:nvSpPr>
          <p:cNvPr id="12" name="Rectangle 11"/>
          <p:cNvSpPr/>
          <p:nvPr/>
        </p:nvSpPr>
        <p:spPr>
          <a:xfrm>
            <a:off x="1495425" y="4114800"/>
            <a:ext cx="2695575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`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74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1" animBg="1"/>
      <p:bldP spid="11" grpId="1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11664"/>
          </a:xfrm>
        </p:spPr>
        <p:txBody>
          <a:bodyPr/>
          <a:lstStyle/>
          <a:p>
            <a:r>
              <a:rPr lang="en-US" dirty="0" smtClean="0"/>
              <a:t>Chemical Synapse</a:t>
            </a:r>
            <a:endParaRPr lang="he-I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1600200"/>
            <a:ext cx="412432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6367462" y="3495674"/>
            <a:ext cx="123825" cy="40005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62400" y="3886200"/>
            <a:ext cx="388620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Neurotransmitter Gated Ion Channels</a:t>
            </a:r>
            <a:endParaRPr lang="he-IL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715000" y="1828801"/>
            <a:ext cx="76200" cy="3810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57800" y="1572310"/>
            <a:ext cx="15240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AP from the Soma</a:t>
            </a:r>
            <a:endParaRPr lang="he-IL" sz="1400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934200" y="3114672"/>
            <a:ext cx="9525" cy="3810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05600" y="3534371"/>
            <a:ext cx="15240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EPSP/IPSP</a:t>
            </a:r>
            <a:endParaRPr lang="he-IL" sz="1400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5943600" y="3505200"/>
            <a:ext cx="1" cy="40957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300663" y="3495673"/>
            <a:ext cx="219076" cy="42862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784"/>
            <a:ext cx="307657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Straight Connector 25"/>
          <p:cNvCxnSpPr/>
          <p:nvPr/>
        </p:nvCxnSpPr>
        <p:spPr>
          <a:xfrm flipV="1">
            <a:off x="1219200" y="3578424"/>
            <a:ext cx="1295400" cy="6771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1600200" y="4130874"/>
            <a:ext cx="1381125" cy="40165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3076575" y="2819400"/>
            <a:ext cx="2181225" cy="1066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1219200" y="4255532"/>
            <a:ext cx="381000" cy="277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58" name="Rectangle 57"/>
          <p:cNvSpPr/>
          <p:nvPr/>
        </p:nvSpPr>
        <p:spPr>
          <a:xfrm>
            <a:off x="5019675" y="1572310"/>
            <a:ext cx="28098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67" name="Rectangle 66"/>
          <p:cNvSpPr/>
          <p:nvPr/>
        </p:nvSpPr>
        <p:spPr>
          <a:xfrm>
            <a:off x="6848475" y="1600200"/>
            <a:ext cx="28098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69" name="Rectangle 68"/>
          <p:cNvSpPr/>
          <p:nvPr/>
        </p:nvSpPr>
        <p:spPr>
          <a:xfrm>
            <a:off x="2886075" y="3663257"/>
            <a:ext cx="28098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3057525" y="3305172"/>
            <a:ext cx="1962150" cy="70485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495289"/>
            <a:ext cx="10858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Rectangle 67"/>
          <p:cNvSpPr/>
          <p:nvPr/>
        </p:nvSpPr>
        <p:spPr>
          <a:xfrm>
            <a:off x="3143250" y="3383159"/>
            <a:ext cx="28098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694" y="3383159"/>
            <a:ext cx="666749" cy="65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00200"/>
            <a:ext cx="1400000" cy="81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71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  <p:bldP spid="55" grpId="0" animBg="1"/>
      <p:bldP spid="58" grpId="0" animBg="1"/>
      <p:bldP spid="67" grpId="0" animBg="1"/>
      <p:bldP spid="6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Custom 1">
      <a:dk1>
        <a:srgbClr val="000000"/>
      </a:dk1>
      <a:lt1>
        <a:sysClr val="window" lastClr="FFFFFF"/>
      </a:lt1>
      <a:dk2>
        <a:srgbClr val="3C3C34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Custom 1">
      <a:majorFont>
        <a:latin typeface="Bodoni MT Condensed"/>
        <a:ea typeface=""/>
        <a:cs typeface="Times New Roman"/>
      </a:majorFont>
      <a:minorFont>
        <a:latin typeface="Calibri"/>
        <a:ea typeface=""/>
        <a:cs typeface="Arial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260</TotalTime>
  <Words>907</Words>
  <Application>Microsoft Office PowerPoint</Application>
  <PresentationFormat>On-screen Show (4:3)</PresentationFormat>
  <Paragraphs>98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Decatur</vt:lpstr>
      <vt:lpstr>Single Neuron Models</vt:lpstr>
      <vt:lpstr>1. What is Neuroscience?</vt:lpstr>
      <vt:lpstr>What is Neuroscience?</vt:lpstr>
      <vt:lpstr>Organization Levels in the Brain</vt:lpstr>
      <vt:lpstr>The Role of Computational Neuroscience</vt:lpstr>
      <vt:lpstr>What is a Model?</vt:lpstr>
      <vt:lpstr>Physiology of Neurons</vt:lpstr>
      <vt:lpstr>Ion Channel types</vt:lpstr>
      <vt:lpstr>Chemical Synapse</vt:lpstr>
      <vt:lpstr>EPSP / IPSP Shape</vt:lpstr>
      <vt:lpstr>PowerPoint Presentation</vt:lpstr>
      <vt:lpstr>Hodgkin Huxley Model</vt:lpstr>
      <vt:lpstr>Beyond H.H.</vt:lpstr>
      <vt:lpstr>Simulation Software</vt:lpstr>
      <vt:lpstr>Statistical Distributions (reminder)</vt:lpstr>
      <vt:lpstr>A Basic Neuron Model</vt:lpstr>
      <vt:lpstr>Leaky Integrate and Fire (LIF)</vt:lpstr>
      <vt:lpstr>LIF Simulation</vt:lpstr>
      <vt:lpstr>LIF Firing Rate</vt:lpstr>
      <vt:lpstr>Going Beyond Constant Input</vt:lpstr>
      <vt:lpstr>Going Beyond Constant Input</vt:lpstr>
      <vt:lpstr>Final Words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Single Neuron Models</dc:title>
  <dc:creator>omripere</dc:creator>
  <cp:lastModifiedBy>Omri Perez</cp:lastModifiedBy>
  <cp:revision>41</cp:revision>
  <dcterms:created xsi:type="dcterms:W3CDTF">2006-08-16T00:00:00Z</dcterms:created>
  <dcterms:modified xsi:type="dcterms:W3CDTF">2012-12-03T09:33:23Z</dcterms:modified>
</cp:coreProperties>
</file>