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jpg" ContentType="image/jpeg"/>
  <Default Extension="wdp" ContentType="image/vnd.ms-photo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1"/>
  </p:notesMasterIdLst>
  <p:sldIdLst>
    <p:sldId id="258" r:id="rId2"/>
    <p:sldId id="286" r:id="rId3"/>
    <p:sldId id="256" r:id="rId4"/>
    <p:sldId id="270" r:id="rId5"/>
    <p:sldId id="271" r:id="rId6"/>
    <p:sldId id="299" r:id="rId7"/>
    <p:sldId id="257" r:id="rId8"/>
    <p:sldId id="274" r:id="rId9"/>
    <p:sldId id="277" r:id="rId10"/>
    <p:sldId id="295" r:id="rId11"/>
    <p:sldId id="279" r:id="rId12"/>
    <p:sldId id="275" r:id="rId13"/>
    <p:sldId id="280" r:id="rId14"/>
    <p:sldId id="285" r:id="rId15"/>
    <p:sldId id="303" r:id="rId16"/>
    <p:sldId id="302" r:id="rId17"/>
    <p:sldId id="287" r:id="rId18"/>
    <p:sldId id="260" r:id="rId19"/>
    <p:sldId id="288" r:id="rId20"/>
    <p:sldId id="289" r:id="rId21"/>
    <p:sldId id="291" r:id="rId22"/>
    <p:sldId id="292" r:id="rId23"/>
    <p:sldId id="262" r:id="rId24"/>
    <p:sldId id="263" r:id="rId25"/>
    <p:sldId id="293" r:id="rId26"/>
    <p:sldId id="296" r:id="rId27"/>
    <p:sldId id="301" r:id="rId28"/>
    <p:sldId id="298" r:id="rId29"/>
    <p:sldId id="300" r:id="rId30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432FF"/>
    <a:srgbClr val="008F00"/>
    <a:srgbClr val="00FA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5924" autoAdjust="0"/>
    <p:restoredTop sz="94341" autoAdjust="0"/>
  </p:normalViewPr>
  <p:slideViewPr>
    <p:cSldViewPr snapToGrid="0" snapToObjects="1">
      <p:cViewPr>
        <p:scale>
          <a:sx n="95" d="100"/>
          <a:sy n="95" d="100"/>
        </p:scale>
        <p:origin x="144" y="19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notesMaster" Target="notesMasters/notesMaster1.xml"/><Relationship Id="rId32" Type="http://schemas.openxmlformats.org/officeDocument/2006/relationships/presProps" Target="presProps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viewProps" Target="viewProps.xml"/><Relationship Id="rId34" Type="http://schemas.openxmlformats.org/officeDocument/2006/relationships/theme" Target="theme/theme1.xml"/><Relationship Id="rId35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79856E-092B-A342-98E8-3BC5DFE968CC}" type="datetimeFigureOut">
              <a:rPr lang="en-US" smtClean="0"/>
              <a:t>7/27/17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31DA91-C7AB-BE4E-BA9C-93A0411501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47007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31DA91-C7AB-BE4E-BA9C-93A04115011E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78419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520846"/>
            <a:ext cx="9144000" cy="1470025"/>
          </a:xfrm>
          <a:solidFill>
            <a:schemeClr val="accent1">
              <a:alpha val="64000"/>
            </a:schemeClr>
          </a:solidFill>
        </p:spPr>
        <p:txBody>
          <a:bodyPr/>
          <a:lstStyle>
            <a:lvl1pPr algn="ctr">
              <a:defRPr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368745" y="3024536"/>
            <a:ext cx="6400800" cy="816788"/>
          </a:xfrm>
        </p:spPr>
        <p:txBody>
          <a:bodyPr/>
          <a:lstStyle>
            <a:lvl1pPr marL="0" indent="0" algn="ctr">
              <a:buNone/>
              <a:defRPr b="1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Subtitle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EA0AAC-ECA4-0343-8FE9-D0C0B84DCD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30615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9144000" cy="1143000"/>
          </a:xfrm>
          <a:prstGeom prst="rect">
            <a:avLst/>
          </a:prstGeom>
          <a:solidFill>
            <a:schemeClr val="accent1">
              <a:alpha val="4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86428"/>
            <a:ext cx="8229600" cy="4969922"/>
          </a:xfrm>
        </p:spPr>
        <p:txBody>
          <a:bodyPr/>
          <a:lstStyle>
            <a:lvl1pPr marL="265113" indent="-265113">
              <a:spcBef>
                <a:spcPts val="0"/>
              </a:spcBef>
              <a:buFont typeface="Wingdings" charset="2"/>
              <a:buChar char="§"/>
              <a:defRPr/>
            </a:lvl1pPr>
            <a:lvl2pPr marL="538163" indent="-273050">
              <a:buFont typeface="Wingdings" charset="2"/>
              <a:buChar char="§"/>
              <a:defRPr/>
            </a:lvl2pPr>
            <a:lvl3pPr marL="714375" indent="-177800">
              <a:buFont typeface="Wingdings" charset="2"/>
              <a:buChar char="§"/>
              <a:defRPr/>
            </a:lvl3pPr>
            <a:lvl4pPr marL="898525" indent="-184150">
              <a:buFont typeface="Wingdings" charset="2"/>
              <a:buChar char="§"/>
              <a:defRPr/>
            </a:lvl4pPr>
            <a:lvl5pPr marL="1074738" indent="-176213">
              <a:buFont typeface="Wingdings" charset="2"/>
              <a:buChar char="§"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EA0AAC-ECA4-0343-8FE9-D0C0B84DCD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64802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0" y="0"/>
            <a:ext cx="9144000" cy="1143000"/>
          </a:xfrm>
          <a:prstGeom prst="rect">
            <a:avLst/>
          </a:prstGeom>
          <a:solidFill>
            <a:schemeClr val="accent1">
              <a:alpha val="4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7541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797303"/>
            <a:ext cx="4040188" cy="43288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156558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797303"/>
            <a:ext cx="4041775" cy="43288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EA0AAC-ECA4-0343-8FE9-D0C0B84DCD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34722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0"/>
            <a:ext cx="9144000" cy="1143000"/>
          </a:xfrm>
          <a:prstGeom prst="rect">
            <a:avLst/>
          </a:prstGeom>
          <a:solidFill>
            <a:schemeClr val="accent1">
              <a:alpha val="4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686800" cy="1143000"/>
          </a:xfrm>
        </p:spPr>
        <p:txBody>
          <a:bodyPr/>
          <a:lstStyle>
            <a:lvl1pPr>
              <a:defRPr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6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7541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797303"/>
            <a:ext cx="4040188" cy="43288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0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fld id="{14EA0AAC-ECA4-0343-8FE9-D0C0B84DCDDA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Picture Placeholder 11"/>
          <p:cNvSpPr>
            <a:spLocks noGrp="1"/>
          </p:cNvSpPr>
          <p:nvPr>
            <p:ph type="pic" sz="quarter" idx="13"/>
          </p:nvPr>
        </p:nvSpPr>
        <p:spPr>
          <a:xfrm>
            <a:off x="4645024" y="1797302"/>
            <a:ext cx="4041775" cy="4328859"/>
          </a:xfrm>
        </p:spPr>
        <p:txBody>
          <a:bodyPr/>
          <a:lstStyle/>
          <a:p>
            <a:r>
              <a:rPr lang="en-US" smtClean="0"/>
              <a:t>Drag picture to placeholder or click icon to add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444088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>
          <a:xfrm>
            <a:off x="0" y="0"/>
            <a:ext cx="9144000" cy="1143000"/>
          </a:xfrm>
          <a:prstGeom prst="rect">
            <a:avLst/>
          </a:prstGeom>
          <a:solidFill>
            <a:schemeClr val="accent1">
              <a:alpha val="4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1351"/>
            <a:ext cx="4038600" cy="49248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1351"/>
            <a:ext cx="4038600" cy="49248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400"/>
            </a:lvl1pPr>
          </a:lstStyle>
          <a:p>
            <a:fld id="{14EA0AAC-ECA4-0343-8FE9-D0C0B84DCDD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99638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0"/>
            <a:ext cx="9144000" cy="1143000"/>
          </a:xfrm>
          <a:prstGeom prst="rect">
            <a:avLst/>
          </a:prstGeom>
          <a:solidFill>
            <a:schemeClr val="accent1">
              <a:alpha val="4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EA0AAC-ECA4-0343-8FE9-D0C0B84DCDDA}" type="slidenum">
              <a:rPr lang="en-US" smtClean="0"/>
              <a:t>‹#›</a:t>
            </a:fld>
            <a:endParaRPr lang="en-US"/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609600" y="0"/>
            <a:ext cx="8534400" cy="1143000"/>
          </a:xfrm>
        </p:spPr>
        <p:txBody>
          <a:bodyPr/>
          <a:lstStyle>
            <a:lvl1pPr>
              <a:defRPr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194486"/>
            <a:ext cx="4038600" cy="51618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0" name="Slide Number Placeholder 6"/>
          <p:cNvSpPr txBox="1">
            <a:spLocks/>
          </p:cNvSpPr>
          <p:nvPr userDrawn="1"/>
        </p:nvSpPr>
        <p:spPr>
          <a:xfrm>
            <a:off x="6705600" y="65087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4EA0AAC-ECA4-0343-8FE9-D0C0B84DCDD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Picture Placeholder 11"/>
          <p:cNvSpPr>
            <a:spLocks noGrp="1"/>
          </p:cNvSpPr>
          <p:nvPr>
            <p:ph type="pic" sz="quarter" idx="13"/>
          </p:nvPr>
        </p:nvSpPr>
        <p:spPr>
          <a:xfrm>
            <a:off x="4648200" y="1194486"/>
            <a:ext cx="4191000" cy="5161864"/>
          </a:xfrm>
        </p:spPr>
        <p:txBody>
          <a:bodyPr/>
          <a:lstStyle/>
          <a:p>
            <a:r>
              <a:rPr lang="en-US" smtClean="0"/>
              <a:t>Drag picture to placeholder or click icon to add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5337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9144000" cy="1143000"/>
          </a:xfrm>
          <a:prstGeom prst="rect">
            <a:avLst/>
          </a:prstGeom>
          <a:solidFill>
            <a:schemeClr val="accent1">
              <a:alpha val="4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EA0AAC-ECA4-0343-8FE9-D0C0B84DCD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49669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>
          <a:xfrm>
            <a:off x="0" y="0"/>
            <a:ext cx="9144000" cy="1143000"/>
          </a:xfrm>
          <a:prstGeom prst="rect">
            <a:avLst/>
          </a:prstGeom>
          <a:solidFill>
            <a:schemeClr val="accent1">
              <a:alpha val="4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1435100"/>
            <a:ext cx="5111750" cy="46910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E95AA69-1972-8E4C-A83F-ADE8F255337B}" type="datetimeFigureOut">
              <a:rPr lang="en-US" smtClean="0"/>
              <a:t>7/27/17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EA0AAC-ECA4-0343-8FE9-D0C0B84DCDDA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686800" cy="1143000"/>
          </a:xfrm>
        </p:spPr>
        <p:txBody>
          <a:bodyPr/>
          <a:lstStyle>
            <a:lvl1pPr>
              <a:defRPr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64272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EA0AAC-ECA4-0343-8FE9-D0C0B84DCDDA}" type="slidenum">
              <a:rPr lang="en-US" smtClean="0"/>
              <a:t>‹#›</a:t>
            </a:fld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>
            <a:lvl1pPr>
              <a:defRPr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21901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0"/>
            <a:ext cx="8686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386428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rgbClr val="000000"/>
                </a:solidFill>
              </a:defRPr>
            </a:lvl1pPr>
          </a:lstStyle>
          <a:p>
            <a:fld id="{14EA0AAC-ECA4-0343-8FE9-D0C0B84DCDD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9333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3" r:id="rId3"/>
    <p:sldLayoutId id="2147483662" r:id="rId4"/>
    <p:sldLayoutId id="2147483652" r:id="rId5"/>
    <p:sldLayoutId id="2147483661" r:id="rId6"/>
    <p:sldLayoutId id="2147483660" r:id="rId7"/>
    <p:sldLayoutId id="2147483656" r:id="rId8"/>
    <p:sldLayoutId id="2147483655" r:id="rId9"/>
  </p:sldLayoutIdLst>
  <p:txStyles>
    <p:titleStyle>
      <a:lvl1pPr algn="l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68288" indent="-268288" algn="l" defTabSz="457200" rtl="0" eaLnBrk="1" latinLnBrk="0" hangingPunct="1">
        <a:spcBef>
          <a:spcPct val="20000"/>
        </a:spcBef>
        <a:buFont typeface="Wingdings" charset="2"/>
        <a:buChar char="§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536575" indent="-268288" algn="l" defTabSz="457200" rtl="0" eaLnBrk="1" latinLnBrk="0" hangingPunct="1">
        <a:spcBef>
          <a:spcPct val="20000"/>
        </a:spcBef>
        <a:buFont typeface="Wingdings" charset="2"/>
        <a:buChar char="§"/>
        <a:tabLst>
          <a:tab pos="536575" algn="l"/>
        </a:tabLst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536575" indent="179388" algn="l" defTabSz="457200" rtl="0" eaLnBrk="1" latinLnBrk="0" hangingPunct="1">
        <a:spcBef>
          <a:spcPct val="20000"/>
        </a:spcBef>
        <a:buFont typeface="Wingdings" charset="2"/>
        <a:buChar char="§"/>
        <a:tabLst>
          <a:tab pos="536575" algn="l"/>
        </a:tabLst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717550" indent="176213" algn="l" defTabSz="457200" rtl="0" eaLnBrk="1" latinLnBrk="0" hangingPunct="1">
        <a:spcBef>
          <a:spcPct val="20000"/>
        </a:spcBef>
        <a:buFont typeface="Wingdings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079500" indent="-185738" algn="l" defTabSz="457200" rtl="0" eaLnBrk="1" latinLnBrk="0" hangingPunct="1">
        <a:spcBef>
          <a:spcPct val="20000"/>
        </a:spcBef>
        <a:buFont typeface="Wingdings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Relationship Id="rId3" Type="http://schemas.openxmlformats.org/officeDocument/2006/relationships/image" Target="../media/image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4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4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4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png"/><Relationship Id="rId3" Type="http://schemas.openxmlformats.org/officeDocument/2006/relationships/image" Target="../media/image10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png"/><Relationship Id="rId3" Type="http://schemas.openxmlformats.org/officeDocument/2006/relationships/image" Target="../media/image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4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4" Type="http://schemas.openxmlformats.org/officeDocument/2006/relationships/image" Target="../media/image12.png"/><Relationship Id="rId5" Type="http://schemas.openxmlformats.org/officeDocument/2006/relationships/image" Target="../media/image13.png"/><Relationship Id="rId6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5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5.png"/><Relationship Id="rId3" Type="http://schemas.openxmlformats.org/officeDocument/2006/relationships/hyperlink" Target="http://www.cs.tau.ac.il/~shellygr/pubs/sparkeq-tr.pdf" TargetMode="Externa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4" Type="http://schemas.openxmlformats.org/officeDocument/2006/relationships/image" Target="../media/image18.png"/><Relationship Id="rId5" Type="http://schemas.openxmlformats.org/officeDocument/2006/relationships/image" Target="../media/image19.png"/><Relationship Id="rId6" Type="http://schemas.openxmlformats.org/officeDocument/2006/relationships/image" Target="../media/image14.png"/><Relationship Id="rId7" Type="http://schemas.openxmlformats.org/officeDocument/2006/relationships/image" Target="../media/image6.png"/><Relationship Id="rId8" Type="http://schemas.openxmlformats.org/officeDocument/2006/relationships/image" Target="../media/image5.png"/><Relationship Id="rId9" Type="http://schemas.openxmlformats.org/officeDocument/2006/relationships/image" Target="../media/image20.jpeg"/><Relationship Id="rId10" Type="http://schemas.microsoft.com/office/2007/relationships/hdphoto" Target="../media/hdphoto1.wdp"/><Relationship Id="rId11" Type="http://schemas.openxmlformats.org/officeDocument/2006/relationships/image" Target="../media/image21.png"/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6.pn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4" Type="http://schemas.openxmlformats.org/officeDocument/2006/relationships/image" Target="../media/image20.jpeg"/><Relationship Id="rId5" Type="http://schemas.microsoft.com/office/2007/relationships/hdphoto" Target="../media/hdphoto1.wdp"/><Relationship Id="rId6" Type="http://schemas.openxmlformats.org/officeDocument/2006/relationships/image" Target="../media/image21.png"/><Relationship Id="rId7" Type="http://schemas.openxmlformats.org/officeDocument/2006/relationships/image" Target="../media/image14.png"/><Relationship Id="rId8" Type="http://schemas.openxmlformats.org/officeDocument/2006/relationships/hyperlink" Target="http://www.cs.tau.ac.il/~shellygr/pubs/sparkeq-tr.pdf" TargetMode="External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4" Type="http://schemas.openxmlformats.org/officeDocument/2006/relationships/image" Target="../media/image5.png"/><Relationship Id="rId5" Type="http://schemas.openxmlformats.org/officeDocument/2006/relationships/image" Target="../media/image20.jpeg"/><Relationship Id="rId6" Type="http://schemas.microsoft.com/office/2007/relationships/hdphoto" Target="../media/hdphoto1.wdp"/><Relationship Id="rId7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4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4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4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4" Type="http://schemas.openxmlformats.org/officeDocument/2006/relationships/image" Target="../media/image7.jpg"/><Relationship Id="rId5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4" Type="http://schemas.openxmlformats.org/officeDocument/2006/relationships/image" Target="../media/image2.png"/><Relationship Id="rId5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Relationship Id="rId3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070" y="1158689"/>
            <a:ext cx="9144000" cy="4167357"/>
          </a:xfrm>
          <a:prstGeom prst="rect">
            <a:avLst/>
          </a:prstGeom>
        </p:spPr>
      </p:pic>
      <p:cxnSp>
        <p:nvCxnSpPr>
          <p:cNvPr id="4" name="Straight Connector 3"/>
          <p:cNvCxnSpPr/>
          <p:nvPr/>
        </p:nvCxnSpPr>
        <p:spPr>
          <a:xfrm>
            <a:off x="2353235" y="2918012"/>
            <a:ext cx="1936377" cy="0"/>
          </a:xfrm>
          <a:prstGeom prst="line">
            <a:avLst/>
          </a:prstGeom>
          <a:ln w="76200" cmpd="tri">
            <a:prstDash val="soli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Oval 4"/>
          <p:cNvSpPr/>
          <p:nvPr/>
        </p:nvSpPr>
        <p:spPr>
          <a:xfrm>
            <a:off x="874058" y="1936376"/>
            <a:ext cx="2958353" cy="766483"/>
          </a:xfrm>
          <a:prstGeom prst="ellipse">
            <a:avLst/>
          </a:prstGeom>
          <a:noFill/>
          <a:ln w="53975">
            <a:solidFill>
              <a:srgbClr val="FFC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53717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ight Arrow 25"/>
          <p:cNvSpPr/>
          <p:nvPr/>
        </p:nvSpPr>
        <p:spPr>
          <a:xfrm>
            <a:off x="1963271" y="1394795"/>
            <a:ext cx="5271247" cy="4294606"/>
          </a:xfrm>
          <a:prstGeom prst="rightArrow">
            <a:avLst>
              <a:gd name="adj1" fmla="val 73344"/>
              <a:gd name="adj2" fmla="val 31042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           Programs</a:t>
            </a:r>
            <a:endParaRPr lang="en-US" dirty="0"/>
          </a:p>
        </p:txBody>
      </p:sp>
      <p:pic>
        <p:nvPicPr>
          <p:cNvPr id="23" name="Picture 2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0684" y="4420778"/>
            <a:ext cx="1096469" cy="583228"/>
          </a:xfrm>
          <a:prstGeom prst="rect">
            <a:avLst/>
          </a:prstGeom>
        </p:spPr>
      </p:pic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86741484"/>
              </p:ext>
            </p:extLst>
          </p:nvPr>
        </p:nvGraphicFramePr>
        <p:xfrm>
          <a:off x="186017" y="2244158"/>
          <a:ext cx="1367118" cy="2595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83559"/>
                <a:gridCol w="683559"/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Key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Data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40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60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70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90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70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20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16" name="Table 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9852459"/>
              </p:ext>
            </p:extLst>
          </p:nvPr>
        </p:nvGraphicFramePr>
        <p:xfrm>
          <a:off x="7594813" y="2614998"/>
          <a:ext cx="1367118" cy="1854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83559"/>
                <a:gridCol w="683559"/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Key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Data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120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140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180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140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7" name="Right Arrow 16"/>
          <p:cNvSpPr/>
          <p:nvPr/>
        </p:nvSpPr>
        <p:spPr>
          <a:xfrm>
            <a:off x="5943600" y="336811"/>
            <a:ext cx="712694" cy="542459"/>
          </a:xfrm>
          <a:prstGeom prst="rightArrow">
            <a:avLst>
              <a:gd name="adj1" fmla="val 73344"/>
              <a:gd name="adj2" fmla="val 31042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1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6266" y="180580"/>
            <a:ext cx="843566" cy="854920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80062" y="144040"/>
            <a:ext cx="843566" cy="854920"/>
          </a:xfrm>
          <a:prstGeom prst="rect">
            <a:avLst/>
          </a:prstGeom>
        </p:spPr>
      </p:pic>
      <p:graphicFrame>
        <p:nvGraphicFramePr>
          <p:cNvPr id="12" name="Table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59531718"/>
              </p:ext>
            </p:extLst>
          </p:nvPr>
        </p:nvGraphicFramePr>
        <p:xfrm>
          <a:off x="2633702" y="5346299"/>
          <a:ext cx="1056982" cy="1371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28491"/>
                <a:gridCol w="528491"/>
              </a:tblGrid>
              <a:tr h="246317"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Key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Data</a:t>
                      </a:r>
                      <a:endParaRPr lang="en-US" sz="1200" dirty="0"/>
                    </a:p>
                  </a:txBody>
                  <a:tcPr/>
                </a:tc>
              </a:tr>
              <a:tr h="246317"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2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60</a:t>
                      </a:r>
                      <a:endParaRPr lang="en-US" sz="1200" dirty="0"/>
                    </a:p>
                  </a:txBody>
                  <a:tcPr/>
                </a:tc>
              </a:tr>
              <a:tr h="246317"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1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70</a:t>
                      </a:r>
                      <a:endParaRPr lang="en-US" sz="1200" dirty="0"/>
                    </a:p>
                  </a:txBody>
                  <a:tcPr/>
                </a:tc>
              </a:tr>
              <a:tr h="246317"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1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90</a:t>
                      </a:r>
                      <a:endParaRPr lang="en-US" sz="1200" dirty="0"/>
                    </a:p>
                  </a:txBody>
                  <a:tcPr/>
                </a:tc>
              </a:tr>
              <a:tr h="246317"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3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70</a:t>
                      </a:r>
                      <a:endParaRPr lang="en-US" sz="1200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14" name="Picture 1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223" y="8310"/>
            <a:ext cx="1656206" cy="880960"/>
          </a:xfrm>
          <a:prstGeom prst="rect">
            <a:avLst/>
          </a:prstGeom>
        </p:spPr>
      </p:pic>
      <p:sp>
        <p:nvSpPr>
          <p:cNvPr id="15" name="Rectangle 14"/>
          <p:cNvSpPr/>
          <p:nvPr/>
        </p:nvSpPr>
        <p:spPr>
          <a:xfrm>
            <a:off x="1566582" y="1841685"/>
            <a:ext cx="5009029" cy="2837891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1602976" y="2137245"/>
            <a:ext cx="4838165" cy="224676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000" dirty="0" err="1"/>
              <a:t>def</a:t>
            </a:r>
            <a:r>
              <a:rPr lang="en-US" sz="2000" b="1" dirty="0"/>
              <a:t> </a:t>
            </a:r>
            <a:r>
              <a:rPr lang="en-US" sz="2000" b="1" dirty="0" smtClean="0"/>
              <a:t>dataGtThan50</a:t>
            </a:r>
            <a:r>
              <a:rPr lang="en-US" sz="2000" b="1" dirty="0"/>
              <a:t>((</a:t>
            </a:r>
            <a:r>
              <a:rPr lang="en-US" sz="2000" b="1" dirty="0" err="1"/>
              <a:t>k,d</a:t>
            </a:r>
            <a:r>
              <a:rPr lang="en-US" sz="2000" b="1" dirty="0"/>
              <a:t>))</a:t>
            </a:r>
            <a:r>
              <a:rPr lang="en-US" sz="2000" dirty="0"/>
              <a:t>: return</a:t>
            </a:r>
            <a:r>
              <a:rPr lang="en-US" sz="2000" b="1" dirty="0"/>
              <a:t> </a:t>
            </a:r>
            <a:r>
              <a:rPr lang="en-US" sz="2000" dirty="0"/>
              <a:t>(</a:t>
            </a:r>
            <a:r>
              <a:rPr lang="en-US" sz="2000" dirty="0" smtClean="0"/>
              <a:t>d&gt;50)</a:t>
            </a:r>
            <a:endParaRPr lang="en-US" sz="2000" dirty="0"/>
          </a:p>
          <a:p>
            <a:r>
              <a:rPr lang="en-US" sz="2000" dirty="0" err="1" smtClean="0"/>
              <a:t>def</a:t>
            </a:r>
            <a:r>
              <a:rPr lang="en-US" sz="2000" b="1" dirty="0" smtClean="0"/>
              <a:t> </a:t>
            </a:r>
            <a:r>
              <a:rPr lang="en-US" sz="2000" b="1" dirty="0" err="1"/>
              <a:t>doubleData</a:t>
            </a:r>
            <a:r>
              <a:rPr lang="en-US" sz="2000" b="1" dirty="0"/>
              <a:t>((</a:t>
            </a:r>
            <a:r>
              <a:rPr lang="en-US" sz="2000" b="1" dirty="0" err="1"/>
              <a:t>k,d</a:t>
            </a:r>
            <a:r>
              <a:rPr lang="en-US" sz="2000" b="1" dirty="0" smtClean="0"/>
              <a:t>)):  </a:t>
            </a:r>
            <a:r>
              <a:rPr lang="en-US" sz="2000" dirty="0" smtClean="0"/>
              <a:t>return </a:t>
            </a:r>
            <a:r>
              <a:rPr lang="en-US" sz="2000" dirty="0"/>
              <a:t>(k, 2*d</a:t>
            </a:r>
            <a:r>
              <a:rPr lang="en-US" sz="2000" dirty="0" smtClean="0"/>
              <a:t>)</a:t>
            </a:r>
            <a:r>
              <a:rPr lang="en-US" sz="2000" dirty="0"/>
              <a:t/>
            </a:r>
            <a:br>
              <a:rPr lang="en-US" sz="2000" dirty="0"/>
            </a:br>
            <a:endParaRPr lang="en-US" sz="2000" dirty="0" smtClean="0"/>
          </a:p>
          <a:p>
            <a:endParaRPr lang="en-US" sz="2000" dirty="0" smtClean="0"/>
          </a:p>
          <a:p>
            <a:r>
              <a:rPr lang="en-US" sz="2000" dirty="0" err="1" smtClean="0"/>
              <a:t>def</a:t>
            </a:r>
            <a:r>
              <a:rPr lang="en-US" sz="2000" b="1" dirty="0" smtClean="0"/>
              <a:t> filter1Map2(</a:t>
            </a:r>
            <a:r>
              <a:rPr lang="en-US" sz="2000" b="1" dirty="0" err="1" smtClean="0"/>
              <a:t>rdd</a:t>
            </a:r>
            <a:r>
              <a:rPr lang="en-US" sz="2000" b="1" dirty="0"/>
              <a:t>):</a:t>
            </a:r>
            <a:r>
              <a:rPr lang="en-US" sz="2000" dirty="0"/>
              <a:t/>
            </a:r>
            <a:br>
              <a:rPr lang="en-US" sz="2000" dirty="0"/>
            </a:br>
            <a:r>
              <a:rPr lang="en-US" sz="2000" dirty="0" smtClean="0"/>
              <a:t> </a:t>
            </a:r>
            <a:r>
              <a:rPr lang="en-US" sz="2000" dirty="0"/>
              <a:t>return</a:t>
            </a:r>
            <a:r>
              <a:rPr lang="en-US" sz="2000" b="1" dirty="0"/>
              <a:t> </a:t>
            </a:r>
            <a:r>
              <a:rPr lang="en-US" sz="2000" b="1" dirty="0" err="1" smtClean="0">
                <a:solidFill>
                  <a:srgbClr val="FF0000"/>
                </a:solidFill>
              </a:rPr>
              <a:t>rdd</a:t>
            </a:r>
            <a:r>
              <a:rPr lang="en-US" sz="2000" b="1" dirty="0" err="1" smtClean="0"/>
              <a:t>.</a:t>
            </a:r>
            <a:r>
              <a:rPr lang="en-US" sz="2000" b="1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filter</a:t>
            </a:r>
            <a:r>
              <a:rPr lang="en-US" sz="2000" dirty="0" smtClean="0"/>
              <a:t>(</a:t>
            </a:r>
            <a:r>
              <a:rPr lang="en-US" sz="2000" b="1" dirty="0" smtClean="0"/>
              <a:t>dataGtThan50</a:t>
            </a:r>
            <a:r>
              <a:rPr lang="en-US" sz="2000" dirty="0" smtClean="0"/>
              <a:t>)</a:t>
            </a:r>
            <a:br>
              <a:rPr lang="en-US" sz="2000" dirty="0" smtClean="0"/>
            </a:br>
            <a:r>
              <a:rPr lang="en-US" sz="2000" dirty="0" smtClean="0"/>
              <a:t>                    </a:t>
            </a:r>
            <a:r>
              <a:rPr lang="en-US" sz="2000" b="1" dirty="0" smtClean="0"/>
              <a:t>.</a:t>
            </a:r>
            <a:r>
              <a:rPr lang="en-US" sz="2000" b="1" dirty="0" smtClean="0">
                <a:solidFill>
                  <a:srgbClr val="7030A0"/>
                </a:solidFill>
              </a:rPr>
              <a:t>map</a:t>
            </a:r>
            <a:r>
              <a:rPr lang="en-US" sz="2000" dirty="0" smtClean="0"/>
              <a:t>(</a:t>
            </a:r>
            <a:r>
              <a:rPr lang="en-US" sz="2000" b="1" dirty="0" err="1" smtClean="0"/>
              <a:t>doubleData</a:t>
            </a:r>
            <a:r>
              <a:rPr lang="en-US" sz="2000" dirty="0" smtClean="0"/>
              <a:t>)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20023866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ight Arrow 25"/>
          <p:cNvSpPr/>
          <p:nvPr/>
        </p:nvSpPr>
        <p:spPr>
          <a:xfrm>
            <a:off x="1963271" y="1394795"/>
            <a:ext cx="5271247" cy="4294606"/>
          </a:xfrm>
          <a:prstGeom prst="rightArrow">
            <a:avLst>
              <a:gd name="adj1" fmla="val 73344"/>
              <a:gd name="adj2" fmla="val 31042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3" name="Picture 2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0684" y="4420778"/>
            <a:ext cx="1096469" cy="583228"/>
          </a:xfrm>
          <a:prstGeom prst="rect">
            <a:avLst/>
          </a:prstGeom>
        </p:spPr>
      </p:pic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8176375"/>
              </p:ext>
            </p:extLst>
          </p:nvPr>
        </p:nvGraphicFramePr>
        <p:xfrm>
          <a:off x="186017" y="2244158"/>
          <a:ext cx="1367118" cy="2595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83559"/>
                <a:gridCol w="683559"/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Key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Data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40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60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70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90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70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20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16" name="Table 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32077794"/>
              </p:ext>
            </p:extLst>
          </p:nvPr>
        </p:nvGraphicFramePr>
        <p:xfrm>
          <a:off x="7594813" y="2614998"/>
          <a:ext cx="1367118" cy="1854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83559"/>
                <a:gridCol w="683559"/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Key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Data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120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140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180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140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7" name="Right Arrow 16"/>
          <p:cNvSpPr/>
          <p:nvPr/>
        </p:nvSpPr>
        <p:spPr>
          <a:xfrm>
            <a:off x="5943600" y="336811"/>
            <a:ext cx="712694" cy="542459"/>
          </a:xfrm>
          <a:prstGeom prst="rightArrow">
            <a:avLst>
              <a:gd name="adj1" fmla="val 73344"/>
              <a:gd name="adj2" fmla="val 31042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1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6266" y="180580"/>
            <a:ext cx="843566" cy="854920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7558957" y="2135261"/>
            <a:ext cx="712693" cy="286232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sz="6000" smtClean="0"/>
          </a:p>
          <a:p>
            <a:r>
              <a:rPr lang="en-US" sz="6000" dirty="0" smtClean="0"/>
              <a:t>+</a:t>
            </a:r>
          </a:p>
          <a:p>
            <a:endParaRPr lang="en-US" sz="6000" dirty="0"/>
          </a:p>
        </p:txBody>
      </p:sp>
      <p:graphicFrame>
        <p:nvGraphicFramePr>
          <p:cNvPr id="14" name="Table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49319387"/>
              </p:ext>
            </p:extLst>
          </p:nvPr>
        </p:nvGraphicFramePr>
        <p:xfrm>
          <a:off x="2633702" y="5346299"/>
          <a:ext cx="1056982" cy="1371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28491"/>
                <a:gridCol w="528491"/>
              </a:tblGrid>
              <a:tr h="246317"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Key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Data</a:t>
                      </a:r>
                      <a:endParaRPr lang="en-US" sz="1200" dirty="0"/>
                    </a:p>
                  </a:txBody>
                  <a:tcPr/>
                </a:tc>
              </a:tr>
              <a:tr h="246317"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2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60</a:t>
                      </a:r>
                      <a:endParaRPr lang="en-US" sz="1200" dirty="0"/>
                    </a:p>
                  </a:txBody>
                  <a:tcPr/>
                </a:tc>
              </a:tr>
              <a:tr h="246317"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1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70</a:t>
                      </a:r>
                      <a:endParaRPr lang="en-US" sz="1200" dirty="0"/>
                    </a:p>
                  </a:txBody>
                  <a:tcPr/>
                </a:tc>
              </a:tr>
              <a:tr h="246317"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1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90</a:t>
                      </a:r>
                      <a:endParaRPr lang="en-US" sz="1200" dirty="0"/>
                    </a:p>
                  </a:txBody>
                  <a:tcPr/>
                </a:tc>
              </a:tr>
              <a:tr h="246317"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3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70</a:t>
                      </a:r>
                      <a:endParaRPr lang="en-US" sz="1200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19" name="Picture 1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80062" y="140239"/>
            <a:ext cx="879225" cy="998587"/>
          </a:xfrm>
          <a:prstGeom prst="rect">
            <a:avLst/>
          </a:prstGeom>
        </p:spPr>
      </p:pic>
      <p:sp>
        <p:nvSpPr>
          <p:cNvPr id="20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686800" cy="1143000"/>
          </a:xfrm>
        </p:spPr>
        <p:txBody>
          <a:bodyPr/>
          <a:lstStyle/>
          <a:p>
            <a:r>
              <a:rPr lang="en-US" dirty="0" smtClean="0"/>
              <a:t>            Programs</a:t>
            </a:r>
            <a:endParaRPr lang="en-US" dirty="0"/>
          </a:p>
        </p:txBody>
      </p:sp>
      <p:pic>
        <p:nvPicPr>
          <p:cNvPr id="21" name="Picture 2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223" y="8310"/>
            <a:ext cx="1656206" cy="880960"/>
          </a:xfrm>
          <a:prstGeom prst="rect">
            <a:avLst/>
          </a:prstGeom>
        </p:spPr>
      </p:pic>
      <p:sp>
        <p:nvSpPr>
          <p:cNvPr id="22" name="Rectangle 21"/>
          <p:cNvSpPr/>
          <p:nvPr/>
        </p:nvSpPr>
        <p:spPr>
          <a:xfrm>
            <a:off x="1566582" y="1841685"/>
            <a:ext cx="5009029" cy="2837891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>
            <a:spLocks noChangeAspect="1"/>
          </p:cNvSpPr>
          <p:nvPr/>
        </p:nvSpPr>
        <p:spPr>
          <a:xfrm>
            <a:off x="1877574" y="2138765"/>
            <a:ext cx="4363037" cy="224676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000" dirty="0" err="1">
                <a:solidFill>
                  <a:schemeClr val="bg1">
                    <a:lumMod val="85000"/>
                  </a:schemeClr>
                </a:solidFill>
              </a:rPr>
              <a:t>def</a:t>
            </a:r>
            <a:r>
              <a:rPr lang="en-US" sz="2000" b="1" dirty="0">
                <a:solidFill>
                  <a:schemeClr val="bg1">
                    <a:lumMod val="85000"/>
                  </a:schemeClr>
                </a:solidFill>
              </a:rPr>
              <a:t> </a:t>
            </a:r>
            <a:r>
              <a:rPr lang="en-US" sz="2000" b="1" dirty="0" smtClean="0">
                <a:solidFill>
                  <a:schemeClr val="bg1">
                    <a:lumMod val="85000"/>
                  </a:schemeClr>
                </a:solidFill>
              </a:rPr>
              <a:t>dataGtThan50</a:t>
            </a:r>
            <a:r>
              <a:rPr lang="en-US" sz="2000" b="1" dirty="0">
                <a:solidFill>
                  <a:schemeClr val="bg1">
                    <a:lumMod val="85000"/>
                  </a:schemeClr>
                </a:solidFill>
              </a:rPr>
              <a:t>((</a:t>
            </a:r>
            <a:r>
              <a:rPr lang="en-US" sz="2000" b="1" dirty="0" err="1">
                <a:solidFill>
                  <a:schemeClr val="bg1">
                    <a:lumMod val="85000"/>
                  </a:schemeClr>
                </a:solidFill>
              </a:rPr>
              <a:t>k,d</a:t>
            </a:r>
            <a:r>
              <a:rPr lang="en-US" sz="2000" b="1" dirty="0">
                <a:solidFill>
                  <a:schemeClr val="bg1">
                    <a:lumMod val="85000"/>
                  </a:schemeClr>
                </a:solidFill>
              </a:rPr>
              <a:t>))</a:t>
            </a:r>
            <a:r>
              <a:rPr lang="en-US" sz="2000" dirty="0">
                <a:solidFill>
                  <a:schemeClr val="bg1">
                    <a:lumMod val="85000"/>
                  </a:schemeClr>
                </a:solidFill>
              </a:rPr>
              <a:t>: return (</a:t>
            </a:r>
            <a:r>
              <a:rPr lang="en-US" sz="2000" dirty="0" smtClean="0">
                <a:solidFill>
                  <a:schemeClr val="bg1">
                    <a:lumMod val="85000"/>
                  </a:schemeClr>
                </a:solidFill>
              </a:rPr>
              <a:t>d&gt;50)</a:t>
            </a:r>
            <a:endParaRPr lang="en-US" sz="2000" dirty="0">
              <a:solidFill>
                <a:schemeClr val="bg1">
                  <a:lumMod val="85000"/>
                </a:schemeClr>
              </a:solidFill>
            </a:endParaRPr>
          </a:p>
          <a:p>
            <a:r>
              <a:rPr lang="en-US" sz="2000" dirty="0" err="1" smtClean="0">
                <a:solidFill>
                  <a:schemeClr val="bg1">
                    <a:lumMod val="85000"/>
                  </a:schemeClr>
                </a:solidFill>
              </a:rPr>
              <a:t>def</a:t>
            </a:r>
            <a:r>
              <a:rPr lang="en-US" sz="2000" b="1" dirty="0" smtClean="0">
                <a:solidFill>
                  <a:schemeClr val="bg1">
                    <a:lumMod val="85000"/>
                  </a:schemeClr>
                </a:solidFill>
              </a:rPr>
              <a:t> </a:t>
            </a:r>
            <a:r>
              <a:rPr lang="en-US" sz="2000" b="1" dirty="0" err="1">
                <a:solidFill>
                  <a:schemeClr val="bg1">
                    <a:lumMod val="85000"/>
                  </a:schemeClr>
                </a:solidFill>
              </a:rPr>
              <a:t>doubleData</a:t>
            </a:r>
            <a:r>
              <a:rPr lang="en-US" sz="2000" b="1" dirty="0">
                <a:solidFill>
                  <a:schemeClr val="bg1">
                    <a:lumMod val="85000"/>
                  </a:schemeClr>
                </a:solidFill>
              </a:rPr>
              <a:t>((</a:t>
            </a:r>
            <a:r>
              <a:rPr lang="en-US" sz="2000" b="1" dirty="0" err="1">
                <a:solidFill>
                  <a:schemeClr val="bg1">
                    <a:lumMod val="85000"/>
                  </a:schemeClr>
                </a:solidFill>
              </a:rPr>
              <a:t>k,d</a:t>
            </a:r>
            <a:r>
              <a:rPr lang="en-US" sz="2000" b="1" dirty="0" smtClean="0">
                <a:solidFill>
                  <a:schemeClr val="bg1">
                    <a:lumMod val="85000"/>
                  </a:schemeClr>
                </a:solidFill>
              </a:rPr>
              <a:t>)):  </a:t>
            </a:r>
            <a:r>
              <a:rPr lang="en-US" sz="2000" dirty="0" smtClean="0">
                <a:solidFill>
                  <a:schemeClr val="bg1">
                    <a:lumMod val="85000"/>
                  </a:schemeClr>
                </a:solidFill>
              </a:rPr>
              <a:t>return </a:t>
            </a:r>
            <a:r>
              <a:rPr lang="en-US" sz="2000" dirty="0">
                <a:solidFill>
                  <a:schemeClr val="bg1">
                    <a:lumMod val="85000"/>
                  </a:schemeClr>
                </a:solidFill>
              </a:rPr>
              <a:t>(k, 2*d</a:t>
            </a:r>
            <a:r>
              <a:rPr lang="en-US" sz="2000" dirty="0" smtClean="0">
                <a:solidFill>
                  <a:schemeClr val="bg1">
                    <a:lumMod val="85000"/>
                  </a:schemeClr>
                </a:solidFill>
              </a:rPr>
              <a:t>)</a:t>
            </a:r>
            <a:r>
              <a:rPr lang="en-US" sz="2000" dirty="0">
                <a:solidFill>
                  <a:schemeClr val="bg1">
                    <a:lumMod val="85000"/>
                  </a:schemeClr>
                </a:solidFill>
              </a:rPr>
              <a:t/>
            </a:r>
            <a:br>
              <a:rPr lang="en-US" sz="2000" dirty="0">
                <a:solidFill>
                  <a:schemeClr val="bg1">
                    <a:lumMod val="85000"/>
                  </a:schemeClr>
                </a:solidFill>
              </a:rPr>
            </a:br>
            <a:endParaRPr lang="en-US" sz="2000" dirty="0" smtClean="0">
              <a:solidFill>
                <a:schemeClr val="bg1">
                  <a:lumMod val="85000"/>
                </a:schemeClr>
              </a:solidFill>
            </a:endParaRPr>
          </a:p>
          <a:p>
            <a:endParaRPr lang="en-US" sz="2000" dirty="0" smtClean="0">
              <a:solidFill>
                <a:schemeClr val="bg1">
                  <a:lumMod val="85000"/>
                </a:schemeClr>
              </a:solidFill>
            </a:endParaRPr>
          </a:p>
          <a:p>
            <a:r>
              <a:rPr lang="en-US" sz="2000" dirty="0" err="1" smtClean="0">
                <a:solidFill>
                  <a:schemeClr val="bg1">
                    <a:lumMod val="85000"/>
                  </a:schemeClr>
                </a:solidFill>
              </a:rPr>
              <a:t>def</a:t>
            </a:r>
            <a:r>
              <a:rPr lang="en-US" sz="2000" b="1" dirty="0" smtClean="0">
                <a:solidFill>
                  <a:schemeClr val="bg1">
                    <a:lumMod val="85000"/>
                  </a:schemeClr>
                </a:solidFill>
              </a:rPr>
              <a:t> filter1Map2(</a:t>
            </a:r>
            <a:r>
              <a:rPr lang="en-US" sz="2000" b="1" dirty="0" err="1" smtClean="0">
                <a:solidFill>
                  <a:schemeClr val="bg1">
                    <a:lumMod val="85000"/>
                  </a:schemeClr>
                </a:solidFill>
              </a:rPr>
              <a:t>rdd</a:t>
            </a:r>
            <a:r>
              <a:rPr lang="en-US" sz="2000" b="1" dirty="0">
                <a:solidFill>
                  <a:schemeClr val="bg1">
                    <a:lumMod val="85000"/>
                  </a:schemeClr>
                </a:solidFill>
              </a:rPr>
              <a:t>):</a:t>
            </a:r>
            <a:r>
              <a:rPr lang="en-US" sz="2000" dirty="0">
                <a:solidFill>
                  <a:schemeClr val="bg1">
                    <a:lumMod val="85000"/>
                  </a:schemeClr>
                </a:solidFill>
              </a:rPr>
              <a:t/>
            </a:r>
            <a:br>
              <a:rPr lang="en-US" sz="2000" dirty="0"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 smtClean="0">
                <a:solidFill>
                  <a:schemeClr val="bg1">
                    <a:lumMod val="85000"/>
                  </a:schemeClr>
                </a:solidFill>
              </a:rPr>
              <a:t> </a:t>
            </a:r>
            <a:r>
              <a:rPr lang="en-US" sz="2000" dirty="0">
                <a:solidFill>
                  <a:schemeClr val="bg1">
                    <a:lumMod val="85000"/>
                  </a:schemeClr>
                </a:solidFill>
              </a:rPr>
              <a:t>return</a:t>
            </a:r>
            <a:r>
              <a:rPr lang="en-US" sz="2000" b="1" dirty="0">
                <a:solidFill>
                  <a:schemeClr val="bg1">
                    <a:lumMod val="85000"/>
                  </a:schemeClr>
                </a:solidFill>
              </a:rPr>
              <a:t> </a:t>
            </a:r>
            <a:r>
              <a:rPr lang="en-US" sz="2000" b="1" dirty="0" err="1" smtClean="0">
                <a:solidFill>
                  <a:schemeClr val="bg1">
                    <a:lumMod val="85000"/>
                  </a:schemeClr>
                </a:solidFill>
              </a:rPr>
              <a:t>rdd.filter</a:t>
            </a:r>
            <a:r>
              <a:rPr lang="en-US" sz="2000" dirty="0" smtClean="0">
                <a:solidFill>
                  <a:schemeClr val="bg1">
                    <a:lumMod val="85000"/>
                  </a:schemeClr>
                </a:solidFill>
              </a:rPr>
              <a:t>(</a:t>
            </a:r>
            <a:r>
              <a:rPr lang="en-US" sz="2000" b="1" dirty="0" smtClean="0">
                <a:solidFill>
                  <a:schemeClr val="bg1">
                    <a:lumMod val="85000"/>
                  </a:schemeClr>
                </a:solidFill>
              </a:rPr>
              <a:t>dataGtThan50</a:t>
            </a:r>
            <a:r>
              <a:rPr lang="en-US" sz="2000" dirty="0" smtClean="0">
                <a:solidFill>
                  <a:schemeClr val="bg1">
                    <a:lumMod val="85000"/>
                  </a:schemeClr>
                </a:solidFill>
              </a:rPr>
              <a:t>)</a:t>
            </a:r>
          </a:p>
          <a:p>
            <a:r>
              <a:rPr lang="en-US" sz="2000" dirty="0">
                <a:solidFill>
                  <a:schemeClr val="bg1">
                    <a:lumMod val="85000"/>
                  </a:schemeClr>
                </a:solidFill>
              </a:rPr>
              <a:t> </a:t>
            </a:r>
            <a:r>
              <a:rPr lang="en-US" sz="2000" dirty="0" smtClean="0">
                <a:solidFill>
                  <a:schemeClr val="bg1">
                    <a:lumMod val="85000"/>
                  </a:schemeClr>
                </a:solidFill>
              </a:rPr>
              <a:t>                   </a:t>
            </a:r>
            <a:r>
              <a:rPr lang="en-US" sz="2000" b="1" dirty="0" smtClean="0">
                <a:solidFill>
                  <a:schemeClr val="bg1">
                    <a:lumMod val="85000"/>
                  </a:schemeClr>
                </a:solidFill>
              </a:rPr>
              <a:t>.map</a:t>
            </a:r>
            <a:r>
              <a:rPr lang="en-US" sz="2000" dirty="0" smtClean="0">
                <a:solidFill>
                  <a:schemeClr val="bg1">
                    <a:lumMod val="85000"/>
                  </a:schemeClr>
                </a:solidFill>
              </a:rPr>
              <a:t>(</a:t>
            </a:r>
            <a:r>
              <a:rPr lang="en-US" sz="2000" b="1" dirty="0" err="1" smtClean="0">
                <a:solidFill>
                  <a:schemeClr val="bg1">
                    <a:lumMod val="85000"/>
                  </a:schemeClr>
                </a:solidFill>
              </a:rPr>
              <a:t>doubleData</a:t>
            </a:r>
            <a:r>
              <a:rPr lang="en-US" sz="2000" dirty="0" smtClean="0">
                <a:solidFill>
                  <a:schemeClr val="bg1">
                    <a:lumMod val="85000"/>
                  </a:schemeClr>
                </a:solidFill>
              </a:rPr>
              <a:t>)</a:t>
            </a:r>
            <a:endParaRPr lang="en-US" sz="2000" dirty="0">
              <a:solidFill>
                <a:schemeClr val="bg1">
                  <a:lumMod val="8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91275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ight Arrow 25"/>
          <p:cNvSpPr/>
          <p:nvPr/>
        </p:nvSpPr>
        <p:spPr>
          <a:xfrm>
            <a:off x="1963271" y="1394795"/>
            <a:ext cx="5271247" cy="4294606"/>
          </a:xfrm>
          <a:prstGeom prst="rightArrow">
            <a:avLst>
              <a:gd name="adj1" fmla="val 73344"/>
              <a:gd name="adj2" fmla="val 31042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3" name="Picture 2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0684" y="4420778"/>
            <a:ext cx="1096469" cy="583228"/>
          </a:xfrm>
          <a:prstGeom prst="rect">
            <a:avLst/>
          </a:prstGeom>
        </p:spPr>
      </p:pic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55774894"/>
              </p:ext>
            </p:extLst>
          </p:nvPr>
        </p:nvGraphicFramePr>
        <p:xfrm>
          <a:off x="186017" y="2244158"/>
          <a:ext cx="1367118" cy="2595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83559"/>
                <a:gridCol w="683559"/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Key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Data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40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60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70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90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70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20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7" name="Right Arrow 16"/>
          <p:cNvSpPr/>
          <p:nvPr/>
        </p:nvSpPr>
        <p:spPr>
          <a:xfrm>
            <a:off x="5943600" y="336811"/>
            <a:ext cx="712694" cy="542459"/>
          </a:xfrm>
          <a:prstGeom prst="rightArrow">
            <a:avLst>
              <a:gd name="adj1" fmla="val 73344"/>
              <a:gd name="adj2" fmla="val 31042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1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6266" y="180580"/>
            <a:ext cx="843566" cy="854920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80062" y="140239"/>
            <a:ext cx="879225" cy="998587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7543800" y="3034266"/>
            <a:ext cx="150607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dirty="0" smtClean="0"/>
              <a:t>580</a:t>
            </a:r>
            <a:endParaRPr lang="en-US" sz="6000" dirty="0"/>
          </a:p>
        </p:txBody>
      </p:sp>
      <p:graphicFrame>
        <p:nvGraphicFramePr>
          <p:cNvPr id="13" name="Table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77125272"/>
              </p:ext>
            </p:extLst>
          </p:nvPr>
        </p:nvGraphicFramePr>
        <p:xfrm>
          <a:off x="2633702" y="5346299"/>
          <a:ext cx="1056982" cy="1371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28491"/>
                <a:gridCol w="528491"/>
              </a:tblGrid>
              <a:tr h="246317"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Key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Data</a:t>
                      </a:r>
                      <a:endParaRPr lang="en-US" sz="1200" dirty="0"/>
                    </a:p>
                  </a:txBody>
                  <a:tcPr/>
                </a:tc>
              </a:tr>
              <a:tr h="246317"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2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60</a:t>
                      </a:r>
                      <a:endParaRPr lang="en-US" sz="1200" dirty="0"/>
                    </a:p>
                  </a:txBody>
                  <a:tcPr/>
                </a:tc>
              </a:tr>
              <a:tr h="246317"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1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70</a:t>
                      </a:r>
                      <a:endParaRPr lang="en-US" sz="1200" dirty="0"/>
                    </a:p>
                  </a:txBody>
                  <a:tcPr/>
                </a:tc>
              </a:tr>
              <a:tr h="246317"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1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90</a:t>
                      </a:r>
                      <a:endParaRPr lang="en-US" sz="1200" dirty="0"/>
                    </a:p>
                  </a:txBody>
                  <a:tcPr/>
                </a:tc>
              </a:tr>
              <a:tr h="246317"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3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70</a:t>
                      </a:r>
                      <a:endParaRPr lang="en-US" sz="1200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14" name="Table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29976473"/>
              </p:ext>
            </p:extLst>
          </p:nvPr>
        </p:nvGraphicFramePr>
        <p:xfrm>
          <a:off x="4272109" y="5346299"/>
          <a:ext cx="1056982" cy="1371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28491"/>
                <a:gridCol w="528491"/>
              </a:tblGrid>
              <a:tr h="246317"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Key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Data</a:t>
                      </a:r>
                      <a:endParaRPr lang="en-US" sz="1200" dirty="0"/>
                    </a:p>
                  </a:txBody>
                  <a:tcPr/>
                </a:tc>
              </a:tr>
              <a:tr h="246317"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2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120</a:t>
                      </a:r>
                      <a:endParaRPr lang="en-US" sz="1200" dirty="0"/>
                    </a:p>
                  </a:txBody>
                  <a:tcPr/>
                </a:tc>
              </a:tr>
              <a:tr h="246317"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1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140</a:t>
                      </a:r>
                      <a:endParaRPr lang="en-US" sz="1200" dirty="0"/>
                    </a:p>
                  </a:txBody>
                  <a:tcPr/>
                </a:tc>
              </a:tr>
              <a:tr h="246317"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1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180</a:t>
                      </a:r>
                      <a:endParaRPr lang="en-US" sz="1200" dirty="0"/>
                    </a:p>
                  </a:txBody>
                  <a:tcPr/>
                </a:tc>
              </a:tr>
              <a:tr h="246317"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3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140</a:t>
                      </a:r>
                      <a:endParaRPr lang="en-US" sz="12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686800" cy="1143000"/>
          </a:xfrm>
        </p:spPr>
        <p:txBody>
          <a:bodyPr/>
          <a:lstStyle/>
          <a:p>
            <a:r>
              <a:rPr lang="en-US" dirty="0" smtClean="0"/>
              <a:t>            Programs</a:t>
            </a:r>
            <a:endParaRPr lang="en-US" dirty="0"/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223" y="8310"/>
            <a:ext cx="1656206" cy="880960"/>
          </a:xfrm>
          <a:prstGeom prst="rect">
            <a:avLst/>
          </a:prstGeom>
        </p:spPr>
      </p:pic>
      <p:sp>
        <p:nvSpPr>
          <p:cNvPr id="19" name="Rectangle 18"/>
          <p:cNvSpPr/>
          <p:nvPr/>
        </p:nvSpPr>
        <p:spPr>
          <a:xfrm>
            <a:off x="1566582" y="1841685"/>
            <a:ext cx="5009029" cy="2837891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1662739" y="1983357"/>
            <a:ext cx="4816714" cy="255454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000" dirty="0" err="1"/>
              <a:t>def</a:t>
            </a:r>
            <a:r>
              <a:rPr lang="en-US" sz="2000" b="1" dirty="0"/>
              <a:t> </a:t>
            </a:r>
            <a:r>
              <a:rPr lang="en-US" sz="2000" b="1" dirty="0" smtClean="0"/>
              <a:t>dataGtThan50</a:t>
            </a:r>
            <a:r>
              <a:rPr lang="en-US" sz="2000" b="1" dirty="0"/>
              <a:t>((</a:t>
            </a:r>
            <a:r>
              <a:rPr lang="en-US" sz="2000" b="1" dirty="0" err="1"/>
              <a:t>k,d</a:t>
            </a:r>
            <a:r>
              <a:rPr lang="en-US" sz="2000" b="1" dirty="0"/>
              <a:t>))</a:t>
            </a:r>
            <a:r>
              <a:rPr lang="en-US" sz="2000" dirty="0"/>
              <a:t>: return</a:t>
            </a:r>
            <a:r>
              <a:rPr lang="en-US" sz="2000" b="1" dirty="0"/>
              <a:t> </a:t>
            </a:r>
            <a:r>
              <a:rPr lang="en-US" sz="2000" dirty="0"/>
              <a:t>(</a:t>
            </a:r>
            <a:r>
              <a:rPr lang="en-US" sz="2000" dirty="0" smtClean="0"/>
              <a:t>d&gt;50</a:t>
            </a:r>
            <a:r>
              <a:rPr lang="en-US" sz="2000" dirty="0"/>
              <a:t>)</a:t>
            </a:r>
          </a:p>
          <a:p>
            <a:r>
              <a:rPr lang="en-US" sz="2000" dirty="0" err="1"/>
              <a:t>def</a:t>
            </a:r>
            <a:r>
              <a:rPr lang="en-US" sz="2000" b="1" dirty="0"/>
              <a:t> </a:t>
            </a:r>
            <a:r>
              <a:rPr lang="en-US" sz="2000" b="1" dirty="0" err="1"/>
              <a:t>doubleData</a:t>
            </a:r>
            <a:r>
              <a:rPr lang="en-US" sz="2000" b="1" dirty="0"/>
              <a:t>((</a:t>
            </a:r>
            <a:r>
              <a:rPr lang="en-US" sz="2000" b="1" dirty="0" err="1"/>
              <a:t>k,d</a:t>
            </a:r>
            <a:r>
              <a:rPr lang="en-US" sz="2000" b="1" dirty="0"/>
              <a:t>)):  </a:t>
            </a:r>
            <a:r>
              <a:rPr lang="en-US" sz="2000" dirty="0"/>
              <a:t>return (k, 2*d)</a:t>
            </a:r>
            <a:br>
              <a:rPr lang="en-US" sz="2000" dirty="0"/>
            </a:br>
            <a:r>
              <a:rPr lang="en-US" sz="2000" dirty="0" err="1" smtClean="0"/>
              <a:t>def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sumData</a:t>
            </a:r>
            <a:r>
              <a:rPr lang="en-US" sz="2000" b="1" dirty="0" smtClean="0"/>
              <a:t>(A,(</a:t>
            </a:r>
            <a:r>
              <a:rPr lang="en-US" sz="2000" b="1" dirty="0" err="1" smtClean="0"/>
              <a:t>k,d</a:t>
            </a:r>
            <a:r>
              <a:rPr lang="en-US" sz="2000" b="1" dirty="0" smtClean="0"/>
              <a:t>)):  </a:t>
            </a:r>
            <a:r>
              <a:rPr lang="en-US" sz="2000" dirty="0" smtClean="0"/>
              <a:t>return A + d</a:t>
            </a:r>
            <a:r>
              <a:rPr lang="en-US" sz="2000" dirty="0"/>
              <a:t/>
            </a:r>
            <a:br>
              <a:rPr lang="en-US" sz="2000" dirty="0"/>
            </a:br>
            <a:endParaRPr lang="en-US" sz="2000" dirty="0" smtClean="0"/>
          </a:p>
          <a:p>
            <a:r>
              <a:rPr lang="en-US" sz="2000" dirty="0" err="1"/>
              <a:t>def</a:t>
            </a:r>
            <a:r>
              <a:rPr lang="en-US" sz="2000" b="1" dirty="0"/>
              <a:t> </a:t>
            </a:r>
            <a:r>
              <a:rPr lang="en-US" sz="2000" b="1" dirty="0" smtClean="0"/>
              <a:t>filter1Map2Fold3(</a:t>
            </a:r>
            <a:r>
              <a:rPr lang="en-US" sz="2000" b="1" dirty="0" err="1" smtClean="0"/>
              <a:t>rdd</a:t>
            </a:r>
            <a:r>
              <a:rPr lang="en-US" sz="2000" b="1" dirty="0"/>
              <a:t>):</a:t>
            </a:r>
            <a:r>
              <a:rPr lang="en-US" sz="2000" dirty="0"/>
              <a:t/>
            </a:r>
            <a:br>
              <a:rPr lang="en-US" sz="2000" dirty="0"/>
            </a:br>
            <a:r>
              <a:rPr lang="en-US" sz="2000" dirty="0"/>
              <a:t> return</a:t>
            </a:r>
            <a:r>
              <a:rPr lang="en-US" sz="2000" b="1" dirty="0"/>
              <a:t> </a:t>
            </a:r>
            <a:r>
              <a:rPr lang="en-US" sz="2000" b="1" dirty="0" err="1" smtClean="0">
                <a:solidFill>
                  <a:srgbClr val="FF0000"/>
                </a:solidFill>
              </a:rPr>
              <a:t>rdd</a:t>
            </a:r>
            <a:r>
              <a:rPr lang="en-US" sz="2000" b="1" dirty="0" err="1" smtClean="0"/>
              <a:t>.</a:t>
            </a:r>
            <a:r>
              <a:rPr lang="en-US" sz="2000" b="1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filter</a:t>
            </a:r>
            <a:r>
              <a:rPr lang="en-US" sz="2000" dirty="0" smtClean="0"/>
              <a:t>(</a:t>
            </a:r>
            <a:r>
              <a:rPr lang="en-US" sz="2000" b="1" dirty="0" smtClean="0"/>
              <a:t>dataGtThan50</a:t>
            </a:r>
            <a:r>
              <a:rPr lang="en-US" sz="2000" dirty="0" smtClean="0"/>
              <a:t>)</a:t>
            </a:r>
            <a:br>
              <a:rPr lang="en-US" sz="2000" dirty="0" smtClean="0"/>
            </a:br>
            <a:r>
              <a:rPr lang="en-US" sz="2000" dirty="0" smtClean="0"/>
              <a:t>                    </a:t>
            </a:r>
            <a:r>
              <a:rPr lang="en-US" sz="2000" b="1" dirty="0" smtClean="0"/>
              <a:t>.</a:t>
            </a:r>
            <a:r>
              <a:rPr lang="en-US" sz="2000" b="1" dirty="0">
                <a:solidFill>
                  <a:srgbClr val="7030A0"/>
                </a:solidFill>
              </a:rPr>
              <a:t>map</a:t>
            </a:r>
            <a:r>
              <a:rPr lang="en-US" sz="2000" dirty="0"/>
              <a:t>(</a:t>
            </a:r>
            <a:r>
              <a:rPr lang="en-US" sz="2000" b="1" dirty="0" err="1"/>
              <a:t>doubleData</a:t>
            </a:r>
            <a:r>
              <a:rPr lang="en-US" sz="2000" dirty="0" smtClean="0"/>
              <a:t>)</a:t>
            </a:r>
          </a:p>
          <a:p>
            <a:r>
              <a:rPr lang="en-US" sz="2000" dirty="0" smtClean="0"/>
              <a:t> </a:t>
            </a:r>
            <a:r>
              <a:rPr lang="en-US" sz="2000" dirty="0"/>
              <a:t>	</a:t>
            </a:r>
            <a:r>
              <a:rPr lang="en-US" sz="2000" dirty="0" smtClean="0"/>
              <a:t>  </a:t>
            </a:r>
            <a:r>
              <a:rPr lang="en-US" sz="2000" dirty="0"/>
              <a:t>          </a:t>
            </a:r>
            <a:r>
              <a:rPr lang="en-US" sz="2000" dirty="0" smtClean="0"/>
              <a:t>.</a:t>
            </a:r>
            <a:r>
              <a:rPr lang="en-US" sz="2000" b="1" dirty="0" smtClean="0">
                <a:solidFill>
                  <a:srgbClr val="00FA00"/>
                </a:solidFill>
              </a:rPr>
              <a:t>fold</a:t>
            </a:r>
            <a:r>
              <a:rPr lang="en-US" sz="2000" dirty="0" smtClean="0"/>
              <a:t>(</a:t>
            </a:r>
            <a:r>
              <a:rPr lang="en-US" sz="2000" b="1" dirty="0" smtClean="0">
                <a:solidFill>
                  <a:schemeClr val="bg2">
                    <a:lumMod val="50000"/>
                  </a:schemeClr>
                </a:solidFill>
              </a:rPr>
              <a:t>0</a:t>
            </a:r>
            <a:r>
              <a:rPr lang="en-US" sz="2000" dirty="0" smtClean="0"/>
              <a:t>, </a:t>
            </a:r>
            <a:r>
              <a:rPr lang="en-US" sz="2000" b="1" dirty="0" err="1" smtClean="0"/>
              <a:t>sumData</a:t>
            </a:r>
            <a:r>
              <a:rPr lang="en-US" sz="2000" dirty="0" smtClean="0"/>
              <a:t>)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1107211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ight Arrow 25"/>
          <p:cNvSpPr/>
          <p:nvPr/>
        </p:nvSpPr>
        <p:spPr>
          <a:xfrm>
            <a:off x="1963271" y="1394795"/>
            <a:ext cx="5271247" cy="4294606"/>
          </a:xfrm>
          <a:prstGeom prst="rightArrow">
            <a:avLst>
              <a:gd name="adj1" fmla="val 73344"/>
              <a:gd name="adj2" fmla="val 31042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3" name="Picture 2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0684" y="4420778"/>
            <a:ext cx="1096469" cy="583228"/>
          </a:xfrm>
          <a:prstGeom prst="rect">
            <a:avLst/>
          </a:prstGeom>
        </p:spPr>
      </p:pic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51286166"/>
              </p:ext>
            </p:extLst>
          </p:nvPr>
        </p:nvGraphicFramePr>
        <p:xfrm>
          <a:off x="186017" y="2244158"/>
          <a:ext cx="1367118" cy="2595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83559"/>
                <a:gridCol w="683559"/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Key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Data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40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60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70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90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70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20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7" name="Right Arrow 16"/>
          <p:cNvSpPr/>
          <p:nvPr/>
        </p:nvSpPr>
        <p:spPr>
          <a:xfrm>
            <a:off x="5943600" y="336811"/>
            <a:ext cx="712694" cy="542459"/>
          </a:xfrm>
          <a:prstGeom prst="rightArrow">
            <a:avLst>
              <a:gd name="adj1" fmla="val 73344"/>
              <a:gd name="adj2" fmla="val 31042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1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6266" y="180580"/>
            <a:ext cx="843566" cy="854920"/>
          </a:xfrm>
          <a:prstGeom prst="rect">
            <a:avLst/>
          </a:prstGeom>
        </p:spPr>
      </p:pic>
      <p:graphicFrame>
        <p:nvGraphicFramePr>
          <p:cNvPr id="13" name="Table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94954690"/>
              </p:ext>
            </p:extLst>
          </p:nvPr>
        </p:nvGraphicFramePr>
        <p:xfrm>
          <a:off x="7644653" y="2800418"/>
          <a:ext cx="1367118" cy="148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83559"/>
                <a:gridCol w="683559"/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Key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Data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 smtClean="0"/>
                        <a:t>120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 smtClean="0"/>
                        <a:t>320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 smtClean="0"/>
                        <a:t>140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14" name="Picture 1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71273" y="204945"/>
            <a:ext cx="674553" cy="806189"/>
          </a:xfrm>
          <a:prstGeom prst="rect">
            <a:avLst/>
          </a:prstGeom>
        </p:spPr>
      </p:pic>
      <p:graphicFrame>
        <p:nvGraphicFramePr>
          <p:cNvPr id="21" name="Table 2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34307698"/>
              </p:ext>
            </p:extLst>
          </p:nvPr>
        </p:nvGraphicFramePr>
        <p:xfrm>
          <a:off x="2633702" y="5346299"/>
          <a:ext cx="1056982" cy="1371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28491"/>
                <a:gridCol w="528491"/>
              </a:tblGrid>
              <a:tr h="246317"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Key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Data</a:t>
                      </a:r>
                      <a:endParaRPr lang="en-US" sz="1200" dirty="0"/>
                    </a:p>
                  </a:txBody>
                  <a:tcPr/>
                </a:tc>
              </a:tr>
              <a:tr h="246317"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2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60</a:t>
                      </a:r>
                      <a:endParaRPr lang="en-US" sz="1200" dirty="0"/>
                    </a:p>
                  </a:txBody>
                  <a:tcPr/>
                </a:tc>
              </a:tr>
              <a:tr h="246317"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1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70</a:t>
                      </a:r>
                      <a:endParaRPr lang="en-US" sz="1200" dirty="0"/>
                    </a:p>
                  </a:txBody>
                  <a:tcPr/>
                </a:tc>
              </a:tr>
              <a:tr h="246317"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1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90</a:t>
                      </a:r>
                      <a:endParaRPr lang="en-US" sz="1200" dirty="0"/>
                    </a:p>
                  </a:txBody>
                  <a:tcPr/>
                </a:tc>
              </a:tr>
              <a:tr h="246317"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3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70</a:t>
                      </a:r>
                      <a:endParaRPr lang="en-US" sz="1200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22" name="Table 2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85238312"/>
              </p:ext>
            </p:extLst>
          </p:nvPr>
        </p:nvGraphicFramePr>
        <p:xfrm>
          <a:off x="4272109" y="5346299"/>
          <a:ext cx="1056982" cy="1371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28491"/>
                <a:gridCol w="528491"/>
              </a:tblGrid>
              <a:tr h="246317"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Key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Data</a:t>
                      </a:r>
                      <a:endParaRPr lang="en-US" sz="1200" dirty="0"/>
                    </a:p>
                  </a:txBody>
                  <a:tcPr/>
                </a:tc>
              </a:tr>
              <a:tr h="246317"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2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120</a:t>
                      </a:r>
                      <a:endParaRPr lang="en-US" sz="1200" dirty="0"/>
                    </a:p>
                  </a:txBody>
                  <a:tcPr/>
                </a:tc>
              </a:tr>
              <a:tr h="246317"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1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140</a:t>
                      </a:r>
                      <a:endParaRPr lang="en-US" sz="1200" dirty="0"/>
                    </a:p>
                  </a:txBody>
                  <a:tcPr/>
                </a:tc>
              </a:tr>
              <a:tr h="246317"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1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180</a:t>
                      </a:r>
                      <a:endParaRPr lang="en-US" sz="1200" dirty="0"/>
                    </a:p>
                  </a:txBody>
                  <a:tcPr/>
                </a:tc>
              </a:tr>
              <a:tr h="246317"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3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140</a:t>
                      </a:r>
                      <a:endParaRPr lang="en-US" sz="12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686800" cy="1143000"/>
          </a:xfrm>
        </p:spPr>
        <p:txBody>
          <a:bodyPr/>
          <a:lstStyle/>
          <a:p>
            <a:r>
              <a:rPr lang="en-US" dirty="0" smtClean="0"/>
              <a:t>            Programs</a:t>
            </a:r>
            <a:endParaRPr lang="en-US" dirty="0"/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223" y="8310"/>
            <a:ext cx="1656206" cy="880960"/>
          </a:xfrm>
          <a:prstGeom prst="rect">
            <a:avLst/>
          </a:prstGeom>
        </p:spPr>
      </p:pic>
      <p:sp>
        <p:nvSpPr>
          <p:cNvPr id="19" name="Rectangle 18"/>
          <p:cNvSpPr/>
          <p:nvPr/>
        </p:nvSpPr>
        <p:spPr>
          <a:xfrm>
            <a:off x="1566582" y="1841685"/>
            <a:ext cx="5009029" cy="2837891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1647217" y="1983357"/>
            <a:ext cx="4847757" cy="255454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000" dirty="0" err="1"/>
              <a:t>def</a:t>
            </a:r>
            <a:r>
              <a:rPr lang="en-US" sz="2000" b="1" dirty="0"/>
              <a:t> </a:t>
            </a:r>
            <a:r>
              <a:rPr lang="en-US" sz="2000" b="1" dirty="0" smtClean="0"/>
              <a:t>dataGtThan50</a:t>
            </a:r>
            <a:r>
              <a:rPr lang="en-US" sz="2000" b="1" dirty="0"/>
              <a:t>((</a:t>
            </a:r>
            <a:r>
              <a:rPr lang="en-US" sz="2000" b="1" dirty="0" err="1"/>
              <a:t>k,d</a:t>
            </a:r>
            <a:r>
              <a:rPr lang="en-US" sz="2000" b="1" dirty="0"/>
              <a:t>))</a:t>
            </a:r>
            <a:r>
              <a:rPr lang="en-US" sz="2000" dirty="0"/>
              <a:t>: return (</a:t>
            </a:r>
            <a:r>
              <a:rPr lang="en-US" sz="2000" dirty="0" smtClean="0"/>
              <a:t>d&gt;50</a:t>
            </a:r>
            <a:r>
              <a:rPr lang="en-US" sz="2000" dirty="0"/>
              <a:t>)</a:t>
            </a:r>
          </a:p>
          <a:p>
            <a:r>
              <a:rPr lang="en-US" sz="2000" dirty="0" err="1"/>
              <a:t>def</a:t>
            </a:r>
            <a:r>
              <a:rPr lang="en-US" sz="2000" b="1" dirty="0"/>
              <a:t> </a:t>
            </a:r>
            <a:r>
              <a:rPr lang="en-US" sz="2000" b="1" dirty="0" err="1"/>
              <a:t>doubleData</a:t>
            </a:r>
            <a:r>
              <a:rPr lang="en-US" sz="2000" b="1" dirty="0"/>
              <a:t>((</a:t>
            </a:r>
            <a:r>
              <a:rPr lang="en-US" sz="2000" b="1" dirty="0" err="1"/>
              <a:t>k,d</a:t>
            </a:r>
            <a:r>
              <a:rPr lang="en-US" sz="2000" b="1" dirty="0"/>
              <a:t>)):  </a:t>
            </a:r>
            <a:r>
              <a:rPr lang="en-US" sz="2000" dirty="0"/>
              <a:t>return (k, 2*d)</a:t>
            </a:r>
            <a:br>
              <a:rPr lang="en-US" sz="2000" dirty="0"/>
            </a:br>
            <a:r>
              <a:rPr lang="en-US" sz="2000" dirty="0" err="1" smtClean="0"/>
              <a:t>def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sumData</a:t>
            </a:r>
            <a:r>
              <a:rPr lang="en-US" sz="2000" b="1" dirty="0" smtClean="0"/>
              <a:t>(A,(</a:t>
            </a:r>
            <a:r>
              <a:rPr lang="en-US" sz="2000" b="1" dirty="0" err="1" smtClean="0"/>
              <a:t>k,d</a:t>
            </a:r>
            <a:r>
              <a:rPr lang="en-US" sz="2000" b="1" dirty="0" smtClean="0"/>
              <a:t>)):  </a:t>
            </a:r>
            <a:r>
              <a:rPr lang="en-US" sz="2000" dirty="0" smtClean="0"/>
              <a:t>return A + d</a:t>
            </a:r>
            <a:r>
              <a:rPr lang="en-US" sz="2000" dirty="0"/>
              <a:t/>
            </a:r>
            <a:br>
              <a:rPr lang="en-US" sz="2000" dirty="0"/>
            </a:br>
            <a:r>
              <a:rPr lang="en-US" sz="2000" dirty="0" smtClean="0"/>
              <a:t> </a:t>
            </a:r>
          </a:p>
          <a:p>
            <a:r>
              <a:rPr lang="en-US" sz="2000" dirty="0" err="1"/>
              <a:t>def</a:t>
            </a:r>
            <a:r>
              <a:rPr lang="en-US" sz="2000" b="1" dirty="0"/>
              <a:t> </a:t>
            </a:r>
            <a:r>
              <a:rPr lang="en-US" sz="2000" b="1" dirty="0" smtClean="0"/>
              <a:t>filter1Map2FoldByKey3 (</a:t>
            </a:r>
            <a:r>
              <a:rPr lang="en-US" sz="2000" b="1" dirty="0" err="1" smtClean="0"/>
              <a:t>rdd</a:t>
            </a:r>
            <a:r>
              <a:rPr lang="en-US" sz="2000" b="1" dirty="0"/>
              <a:t>):</a:t>
            </a:r>
            <a:r>
              <a:rPr lang="en-US" sz="2000" dirty="0"/>
              <a:t/>
            </a:r>
            <a:br>
              <a:rPr lang="en-US" sz="2000" dirty="0"/>
            </a:br>
            <a:r>
              <a:rPr lang="en-US" sz="2000" dirty="0"/>
              <a:t> return</a:t>
            </a:r>
            <a:r>
              <a:rPr lang="en-US" sz="2000" b="1" dirty="0"/>
              <a:t> </a:t>
            </a:r>
            <a:r>
              <a:rPr lang="en-US" sz="2000" b="1" dirty="0" err="1" smtClean="0">
                <a:solidFill>
                  <a:srgbClr val="FF0000"/>
                </a:solidFill>
              </a:rPr>
              <a:t>rdd</a:t>
            </a:r>
            <a:r>
              <a:rPr lang="en-US" sz="2000" b="1" dirty="0" err="1" smtClean="0"/>
              <a:t>.</a:t>
            </a:r>
            <a:r>
              <a:rPr lang="en-US" sz="2000" b="1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filter</a:t>
            </a:r>
            <a:r>
              <a:rPr lang="en-US" sz="2000" dirty="0" smtClean="0"/>
              <a:t>(</a:t>
            </a:r>
            <a:r>
              <a:rPr lang="en-US" sz="2000" b="1" dirty="0" smtClean="0"/>
              <a:t>dataGtThan50</a:t>
            </a:r>
            <a:r>
              <a:rPr lang="en-US" sz="2000" dirty="0" smtClean="0"/>
              <a:t>)</a:t>
            </a:r>
            <a:br>
              <a:rPr lang="en-US" sz="2000" dirty="0" smtClean="0"/>
            </a:br>
            <a:r>
              <a:rPr lang="en-US" sz="2000" dirty="0" smtClean="0"/>
              <a:t>                    </a:t>
            </a:r>
            <a:r>
              <a:rPr lang="en-US" sz="2000" b="1" dirty="0" smtClean="0"/>
              <a:t>.</a:t>
            </a:r>
            <a:r>
              <a:rPr lang="en-US" sz="2000" b="1" dirty="0" smtClean="0">
                <a:solidFill>
                  <a:srgbClr val="7030A0"/>
                </a:solidFill>
              </a:rPr>
              <a:t>map</a:t>
            </a:r>
            <a:r>
              <a:rPr lang="en-US" sz="2000" dirty="0" smtClean="0"/>
              <a:t>(</a:t>
            </a:r>
            <a:r>
              <a:rPr lang="en-US" sz="2000" b="1" dirty="0" err="1" smtClean="0"/>
              <a:t>doubleData</a:t>
            </a:r>
            <a:r>
              <a:rPr lang="en-US" sz="2000" dirty="0" smtClean="0"/>
              <a:t>)</a:t>
            </a:r>
            <a:endParaRPr lang="en-US" sz="2000" dirty="0"/>
          </a:p>
          <a:p>
            <a:r>
              <a:rPr lang="en-US" sz="2000" dirty="0"/>
              <a:t>	</a:t>
            </a:r>
            <a:r>
              <a:rPr lang="en-US" sz="2000" dirty="0" smtClean="0"/>
              <a:t>            </a:t>
            </a:r>
            <a:r>
              <a:rPr lang="en-US" sz="2000" b="1" dirty="0"/>
              <a:t>.</a:t>
            </a:r>
            <a:r>
              <a:rPr lang="en-US" sz="2000" b="1" dirty="0" err="1" smtClean="0">
                <a:solidFill>
                  <a:srgbClr val="008F00"/>
                </a:solidFill>
              </a:rPr>
              <a:t>foldByKey</a:t>
            </a:r>
            <a:r>
              <a:rPr lang="en-US" sz="2000" dirty="0" smtClean="0"/>
              <a:t>(</a:t>
            </a:r>
            <a:r>
              <a:rPr lang="en-US" sz="2000" b="1" dirty="0" smtClean="0">
                <a:solidFill>
                  <a:schemeClr val="bg2">
                    <a:lumMod val="50000"/>
                  </a:schemeClr>
                </a:solidFill>
              </a:rPr>
              <a:t>0</a:t>
            </a:r>
            <a:r>
              <a:rPr lang="en-US" sz="2000" dirty="0" smtClean="0"/>
              <a:t>, </a:t>
            </a:r>
            <a:r>
              <a:rPr lang="en-US" sz="2000" b="1" dirty="0" err="1" smtClean="0"/>
              <a:t>sumData</a:t>
            </a:r>
            <a:r>
              <a:rPr lang="en-US" sz="2000" dirty="0" smtClean="0"/>
              <a:t>)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6702423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78852"/>
            <a:ext cx="8229600" cy="706702"/>
          </a:xfrm>
        </p:spPr>
        <p:txBody>
          <a:bodyPr/>
          <a:lstStyle/>
          <a:p>
            <a:r>
              <a:rPr lang="en-US" dirty="0" smtClean="0"/>
              <a:t>P</a:t>
            </a:r>
            <a:r>
              <a:rPr lang="en-US" baseline="-25000" dirty="0" smtClean="0"/>
              <a:t>1</a:t>
            </a:r>
            <a:r>
              <a:rPr lang="en-US" dirty="0" smtClean="0"/>
              <a:t> </a:t>
            </a:r>
            <a:r>
              <a:rPr lang="en-US" sz="3600" b="1" dirty="0" smtClean="0">
                <a:solidFill>
                  <a:srgbClr val="0070C0"/>
                </a:solidFill>
              </a:rPr>
              <a:t>≃</a:t>
            </a:r>
            <a:r>
              <a:rPr lang="en-US" dirty="0" smtClean="0"/>
              <a:t> P</a:t>
            </a:r>
            <a:r>
              <a:rPr lang="en-US" baseline="-25000" dirty="0" smtClean="0"/>
              <a:t>2</a:t>
            </a:r>
            <a:r>
              <a:rPr lang="en-US" dirty="0" smtClean="0"/>
              <a:t>  ⇔ ∀in. P</a:t>
            </a:r>
            <a:r>
              <a:rPr lang="en-US" baseline="-25000" dirty="0" smtClean="0"/>
              <a:t>1</a:t>
            </a:r>
            <a:r>
              <a:rPr lang="en-US" dirty="0" smtClean="0"/>
              <a:t>(in) = P</a:t>
            </a:r>
            <a:r>
              <a:rPr lang="en-US" baseline="-25000" dirty="0" smtClean="0"/>
              <a:t>2</a:t>
            </a:r>
            <a:r>
              <a:rPr lang="en-US" dirty="0" smtClean="0"/>
              <a:t>(in)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348856" y="1970698"/>
            <a:ext cx="4195482" cy="341632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>
            <a:spAutoFit/>
          </a:bodyPr>
          <a:lstStyle/>
          <a:p>
            <a:r>
              <a:rPr lang="en-US" dirty="0" err="1"/>
              <a:t>def</a:t>
            </a:r>
            <a:r>
              <a:rPr lang="en-US" b="1" dirty="0"/>
              <a:t> </a:t>
            </a:r>
            <a:r>
              <a:rPr lang="en-US" b="1" dirty="0" smtClean="0"/>
              <a:t>dataGtThan50</a:t>
            </a:r>
            <a:r>
              <a:rPr lang="en-US" b="1" dirty="0"/>
              <a:t>((</a:t>
            </a:r>
            <a:r>
              <a:rPr lang="en-US" b="1" dirty="0" err="1"/>
              <a:t>k,d</a:t>
            </a:r>
            <a:r>
              <a:rPr lang="en-US" b="1" dirty="0"/>
              <a:t>))</a:t>
            </a:r>
            <a:r>
              <a:rPr lang="en-US" dirty="0"/>
              <a:t>: return</a:t>
            </a:r>
            <a:r>
              <a:rPr lang="en-US" b="1" dirty="0"/>
              <a:t> </a:t>
            </a:r>
            <a:r>
              <a:rPr lang="en-US" dirty="0"/>
              <a:t>(</a:t>
            </a:r>
            <a:r>
              <a:rPr lang="en-US" dirty="0" smtClean="0"/>
              <a:t>d&gt;50</a:t>
            </a:r>
            <a:r>
              <a:rPr lang="en-US" dirty="0"/>
              <a:t>)</a:t>
            </a:r>
          </a:p>
          <a:p>
            <a:r>
              <a:rPr lang="en-US" dirty="0" err="1"/>
              <a:t>def</a:t>
            </a:r>
            <a:r>
              <a:rPr lang="en-US" b="1" dirty="0"/>
              <a:t> </a:t>
            </a:r>
            <a:r>
              <a:rPr lang="en-US" b="1" dirty="0" err="1"/>
              <a:t>doubleData</a:t>
            </a:r>
            <a:r>
              <a:rPr lang="en-US" b="1" dirty="0"/>
              <a:t>((</a:t>
            </a:r>
            <a:r>
              <a:rPr lang="en-US" b="1" dirty="0" err="1"/>
              <a:t>k,d</a:t>
            </a:r>
            <a:r>
              <a:rPr lang="en-US" b="1" dirty="0"/>
              <a:t>)):  </a:t>
            </a:r>
            <a:r>
              <a:rPr lang="en-US" dirty="0"/>
              <a:t>return (k, 2*d)</a:t>
            </a:r>
            <a:br>
              <a:rPr lang="en-US" dirty="0"/>
            </a:br>
            <a:endParaRPr lang="en-US" dirty="0"/>
          </a:p>
          <a:p>
            <a:endParaRPr lang="en-US" dirty="0"/>
          </a:p>
          <a:p>
            <a:r>
              <a:rPr lang="en-US" dirty="0" err="1"/>
              <a:t>def</a:t>
            </a:r>
            <a:r>
              <a:rPr lang="en-US" b="1" dirty="0"/>
              <a:t> filter1Map2(</a:t>
            </a:r>
            <a:r>
              <a:rPr lang="en-US" b="1" dirty="0" err="1"/>
              <a:t>rdd</a:t>
            </a:r>
            <a:r>
              <a:rPr lang="en-US" b="1" dirty="0"/>
              <a:t>):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 return</a:t>
            </a:r>
            <a:r>
              <a:rPr lang="en-US" b="1" dirty="0"/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rdd</a:t>
            </a:r>
            <a:r>
              <a:rPr lang="en-US" b="1" dirty="0" err="1" smtClean="0"/>
              <a:t>.</a:t>
            </a:r>
            <a:r>
              <a:rPr lang="en-US" b="1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filter</a:t>
            </a:r>
            <a:r>
              <a:rPr lang="en-US" dirty="0" smtClean="0"/>
              <a:t>(</a:t>
            </a:r>
            <a:r>
              <a:rPr lang="en-US" b="1" dirty="0" smtClean="0"/>
              <a:t>dataGtThan50</a:t>
            </a:r>
            <a:r>
              <a:rPr lang="en-US" dirty="0"/>
              <a:t>)</a:t>
            </a:r>
          </a:p>
          <a:p>
            <a:r>
              <a:rPr lang="en-US" dirty="0"/>
              <a:t>                    </a:t>
            </a:r>
            <a:r>
              <a:rPr lang="en-US" b="1" dirty="0"/>
              <a:t>.</a:t>
            </a:r>
            <a:r>
              <a:rPr lang="en-US" b="1" dirty="0" smtClean="0">
                <a:solidFill>
                  <a:srgbClr val="7030A0"/>
                </a:solidFill>
              </a:rPr>
              <a:t>map</a:t>
            </a:r>
            <a:r>
              <a:rPr lang="en-US" dirty="0" smtClean="0"/>
              <a:t>(</a:t>
            </a:r>
            <a:r>
              <a:rPr lang="en-US" b="1" dirty="0" err="1" smtClean="0"/>
              <a:t>doubleData</a:t>
            </a:r>
            <a:r>
              <a:rPr lang="en-US" dirty="0" smtClean="0"/>
              <a:t>)</a:t>
            </a:r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 err="1"/>
              <a:t>def</a:t>
            </a:r>
            <a:r>
              <a:rPr lang="en-US" b="1" dirty="0"/>
              <a:t> </a:t>
            </a:r>
            <a:r>
              <a:rPr lang="en-US" b="1" dirty="0" smtClean="0"/>
              <a:t>Map1Filter2(</a:t>
            </a:r>
            <a:r>
              <a:rPr lang="en-US" b="1" dirty="0" err="1" smtClean="0"/>
              <a:t>rdd</a:t>
            </a:r>
            <a:r>
              <a:rPr lang="en-US" b="1" dirty="0"/>
              <a:t>):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 return</a:t>
            </a:r>
            <a:r>
              <a:rPr lang="en-US" b="1" dirty="0"/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rdd</a:t>
            </a:r>
            <a:r>
              <a:rPr lang="en-US" b="1" dirty="0" err="1" smtClean="0"/>
              <a:t>.</a:t>
            </a:r>
            <a:r>
              <a:rPr lang="en-US" b="1" dirty="0" err="1" smtClean="0">
                <a:solidFill>
                  <a:srgbClr val="7030A0"/>
                </a:solidFill>
              </a:rPr>
              <a:t>map</a:t>
            </a:r>
            <a:r>
              <a:rPr lang="en-US" dirty="0" smtClean="0"/>
              <a:t>(</a:t>
            </a:r>
            <a:r>
              <a:rPr lang="en-US" b="1" dirty="0" err="1" smtClean="0"/>
              <a:t>doubleData</a:t>
            </a:r>
            <a:r>
              <a:rPr lang="en-US" dirty="0" smtClean="0"/>
              <a:t>)</a:t>
            </a:r>
            <a:endParaRPr lang="en-US" dirty="0"/>
          </a:p>
          <a:p>
            <a:r>
              <a:rPr lang="en-US" b="1" dirty="0"/>
              <a:t>                     .</a:t>
            </a:r>
            <a:r>
              <a:rPr lang="en-US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filter</a:t>
            </a:r>
            <a:r>
              <a:rPr lang="en-US" dirty="0" smtClean="0"/>
              <a:t>(</a:t>
            </a:r>
            <a:r>
              <a:rPr lang="en-US" b="1" dirty="0" smtClean="0"/>
              <a:t>dataGtThan50)</a:t>
            </a:r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4826726" y="1970697"/>
            <a:ext cx="4195482" cy="341632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>
            <a:spAutoFit/>
          </a:bodyPr>
          <a:lstStyle/>
          <a:p>
            <a:r>
              <a:rPr lang="en-US" dirty="0" err="1"/>
              <a:t>def</a:t>
            </a:r>
            <a:r>
              <a:rPr lang="en-US" b="1" dirty="0"/>
              <a:t> </a:t>
            </a:r>
            <a:r>
              <a:rPr lang="en-US" b="1" dirty="0" smtClean="0"/>
              <a:t>dataGtThan50</a:t>
            </a:r>
            <a:r>
              <a:rPr lang="en-US" b="1" dirty="0"/>
              <a:t>((</a:t>
            </a:r>
            <a:r>
              <a:rPr lang="en-US" b="1" dirty="0" err="1"/>
              <a:t>k,d</a:t>
            </a:r>
            <a:r>
              <a:rPr lang="en-US" b="1" dirty="0"/>
              <a:t>))</a:t>
            </a:r>
            <a:r>
              <a:rPr lang="en-US" dirty="0"/>
              <a:t>: return</a:t>
            </a:r>
            <a:r>
              <a:rPr lang="en-US" b="1" dirty="0"/>
              <a:t> </a:t>
            </a:r>
            <a:r>
              <a:rPr lang="en-US" dirty="0"/>
              <a:t>(</a:t>
            </a:r>
            <a:r>
              <a:rPr lang="en-US" dirty="0" smtClean="0"/>
              <a:t>d&gt;50</a:t>
            </a:r>
            <a:r>
              <a:rPr lang="en-US" dirty="0"/>
              <a:t>)</a:t>
            </a:r>
          </a:p>
          <a:p>
            <a:r>
              <a:rPr lang="en-US" dirty="0" err="1"/>
              <a:t>def</a:t>
            </a:r>
            <a:r>
              <a:rPr lang="en-US" b="1" dirty="0"/>
              <a:t> </a:t>
            </a:r>
            <a:r>
              <a:rPr lang="en-US" b="1" u="sng" dirty="0" err="1" smtClean="0"/>
              <a:t>doubleKey</a:t>
            </a:r>
            <a:r>
              <a:rPr lang="en-US" b="1" dirty="0" smtClean="0"/>
              <a:t>((</a:t>
            </a:r>
            <a:r>
              <a:rPr lang="en-US" b="1" dirty="0" err="1"/>
              <a:t>k,d</a:t>
            </a:r>
            <a:r>
              <a:rPr lang="en-US" b="1" dirty="0"/>
              <a:t>)):  </a:t>
            </a:r>
            <a:r>
              <a:rPr lang="en-US" dirty="0"/>
              <a:t>return </a:t>
            </a:r>
            <a:r>
              <a:rPr lang="en-US" dirty="0" smtClean="0"/>
              <a:t>(2 * k</a:t>
            </a:r>
            <a:r>
              <a:rPr lang="en-US" dirty="0"/>
              <a:t>, </a:t>
            </a:r>
            <a:r>
              <a:rPr lang="en-US" dirty="0" smtClean="0"/>
              <a:t>d</a:t>
            </a:r>
            <a:r>
              <a:rPr lang="en-US" dirty="0"/>
              <a:t>)</a:t>
            </a:r>
            <a:br>
              <a:rPr lang="en-US" dirty="0"/>
            </a:br>
            <a:endParaRPr lang="en-US" dirty="0"/>
          </a:p>
          <a:p>
            <a:endParaRPr lang="en-US" dirty="0"/>
          </a:p>
          <a:p>
            <a:r>
              <a:rPr lang="en-US" dirty="0" err="1"/>
              <a:t>def</a:t>
            </a:r>
            <a:r>
              <a:rPr lang="en-US" b="1" dirty="0"/>
              <a:t> </a:t>
            </a:r>
            <a:r>
              <a:rPr lang="en-US" b="1" dirty="0" smtClean="0"/>
              <a:t>filter1MapKey2(</a:t>
            </a:r>
            <a:r>
              <a:rPr lang="en-US" b="1" dirty="0" err="1" smtClean="0"/>
              <a:t>rdd</a:t>
            </a:r>
            <a:r>
              <a:rPr lang="en-US" b="1" dirty="0"/>
              <a:t>):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 return</a:t>
            </a:r>
            <a:r>
              <a:rPr lang="en-US" b="1" dirty="0"/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rdd</a:t>
            </a:r>
            <a:r>
              <a:rPr lang="en-US" b="1" dirty="0" err="1" smtClean="0"/>
              <a:t>.</a:t>
            </a:r>
            <a:r>
              <a:rPr lang="en-US" b="1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filter</a:t>
            </a:r>
            <a:r>
              <a:rPr lang="en-US" dirty="0" smtClean="0"/>
              <a:t>(</a:t>
            </a:r>
            <a:r>
              <a:rPr lang="en-US" b="1" dirty="0" smtClean="0"/>
              <a:t>dataGtThan50</a:t>
            </a:r>
            <a:r>
              <a:rPr lang="en-US" dirty="0" smtClean="0"/>
              <a:t>)</a:t>
            </a:r>
          </a:p>
          <a:p>
            <a:r>
              <a:rPr lang="en-US" dirty="0"/>
              <a:t> </a:t>
            </a:r>
            <a:r>
              <a:rPr lang="en-US" dirty="0" smtClean="0"/>
              <a:t>                   </a:t>
            </a:r>
            <a:r>
              <a:rPr lang="en-US" b="1" dirty="0" smtClean="0"/>
              <a:t>.</a:t>
            </a:r>
            <a:r>
              <a:rPr lang="en-US" b="1" dirty="0" smtClean="0">
                <a:solidFill>
                  <a:srgbClr val="7030A0"/>
                </a:solidFill>
              </a:rPr>
              <a:t>map</a:t>
            </a:r>
            <a:r>
              <a:rPr lang="en-US" dirty="0" smtClean="0"/>
              <a:t>(</a:t>
            </a:r>
            <a:r>
              <a:rPr lang="en-US" b="1" dirty="0" err="1" smtClean="0"/>
              <a:t>doubleKey</a:t>
            </a:r>
            <a:r>
              <a:rPr lang="en-US" dirty="0" smtClean="0"/>
              <a:t>)</a:t>
            </a:r>
          </a:p>
          <a:p>
            <a:endParaRPr lang="en-US" dirty="0"/>
          </a:p>
          <a:p>
            <a:endParaRPr lang="en-US" dirty="0"/>
          </a:p>
          <a:p>
            <a:r>
              <a:rPr lang="en-US" dirty="0" err="1"/>
              <a:t>def</a:t>
            </a:r>
            <a:r>
              <a:rPr lang="en-US" b="1" dirty="0"/>
              <a:t> </a:t>
            </a:r>
            <a:r>
              <a:rPr lang="en-US" b="1" dirty="0" smtClean="0"/>
              <a:t>MapKey1Filter2(</a:t>
            </a:r>
            <a:r>
              <a:rPr lang="en-US" b="1" dirty="0" err="1" smtClean="0"/>
              <a:t>rdd</a:t>
            </a:r>
            <a:r>
              <a:rPr lang="en-US" b="1" dirty="0"/>
              <a:t>):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 return</a:t>
            </a:r>
            <a:r>
              <a:rPr lang="en-US" b="1" dirty="0"/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rdd</a:t>
            </a:r>
            <a:r>
              <a:rPr lang="en-US" dirty="0"/>
              <a:t>)</a:t>
            </a:r>
            <a:r>
              <a:rPr lang="en-US" b="1" dirty="0"/>
              <a:t>.</a:t>
            </a:r>
            <a:r>
              <a:rPr lang="en-US" b="1" dirty="0" smtClean="0">
                <a:solidFill>
                  <a:srgbClr val="7030A0"/>
                </a:solidFill>
              </a:rPr>
              <a:t>map</a:t>
            </a:r>
            <a:r>
              <a:rPr lang="en-US" dirty="0" smtClean="0"/>
              <a:t>(</a:t>
            </a:r>
            <a:r>
              <a:rPr lang="en-US" b="1" dirty="0" err="1" smtClean="0"/>
              <a:t>doubleKey</a:t>
            </a:r>
            <a:r>
              <a:rPr lang="en-US" dirty="0" smtClean="0"/>
              <a:t>)</a:t>
            </a:r>
            <a:endParaRPr lang="en-US" dirty="0"/>
          </a:p>
          <a:p>
            <a:r>
              <a:rPr lang="en-US" b="1" dirty="0" smtClean="0"/>
              <a:t>                     .</a:t>
            </a:r>
            <a:r>
              <a:rPr lang="en-US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filter</a:t>
            </a:r>
            <a:r>
              <a:rPr lang="en-US" dirty="0" smtClean="0"/>
              <a:t>(</a:t>
            </a:r>
            <a:r>
              <a:rPr lang="en-US" b="1" dirty="0" smtClean="0"/>
              <a:t>dataGtThan50)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5698104" y="3594900"/>
            <a:ext cx="697627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8000" b="1" dirty="0">
                <a:solidFill>
                  <a:srgbClr val="0070C0"/>
                </a:solidFill>
              </a:rPr>
              <a:t>≃</a:t>
            </a:r>
            <a:endParaRPr lang="en-US" sz="8000" dirty="0"/>
          </a:p>
        </p:txBody>
      </p:sp>
      <p:sp>
        <p:nvSpPr>
          <p:cNvPr id="8" name="Rectangle 7"/>
          <p:cNvSpPr/>
          <p:nvPr/>
        </p:nvSpPr>
        <p:spPr>
          <a:xfrm>
            <a:off x="1149584" y="3594900"/>
            <a:ext cx="697627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8000" b="1" dirty="0" smtClean="0">
                <a:solidFill>
                  <a:srgbClr val="0070C0"/>
                </a:solidFill>
              </a:rPr>
              <a:t>≄</a:t>
            </a:r>
            <a:endParaRPr lang="en-US" sz="8000" dirty="0"/>
          </a:p>
        </p:txBody>
      </p:sp>
      <p:graphicFrame>
        <p:nvGraphicFramePr>
          <p:cNvPr id="9" name="Tab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61953489"/>
              </p:ext>
            </p:extLst>
          </p:nvPr>
        </p:nvGraphicFramePr>
        <p:xfrm>
          <a:off x="2777702" y="5633422"/>
          <a:ext cx="879898" cy="365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9949"/>
                <a:gridCol w="439949"/>
              </a:tblGrid>
              <a:tr h="246529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2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40</a:t>
                      </a:r>
                      <a:endParaRPr lang="en-US" sz="18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Rectangle 3"/>
          <p:cNvSpPr/>
          <p:nvPr/>
        </p:nvSpPr>
        <p:spPr>
          <a:xfrm>
            <a:off x="1276383" y="5622903"/>
            <a:ext cx="282535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smtClean="0"/>
              <a:t>= filter1Map2(                   )</a:t>
            </a:r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907825" y="5567755"/>
            <a:ext cx="282535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smtClean="0"/>
              <a:t>⊥</a:t>
            </a:r>
            <a:endParaRPr lang="en-US" sz="2800" b="1" dirty="0"/>
          </a:p>
        </p:txBody>
      </p:sp>
      <p:graphicFrame>
        <p:nvGraphicFramePr>
          <p:cNvPr id="11" name="Table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26138296"/>
              </p:ext>
            </p:extLst>
          </p:nvPr>
        </p:nvGraphicFramePr>
        <p:xfrm>
          <a:off x="2777702" y="6220054"/>
          <a:ext cx="879898" cy="365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9949"/>
                <a:gridCol w="439949"/>
              </a:tblGrid>
              <a:tr h="246529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2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40</a:t>
                      </a:r>
                      <a:endParaRPr lang="en-US" sz="18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2" name="Rectangle 11"/>
          <p:cNvSpPr/>
          <p:nvPr/>
        </p:nvSpPr>
        <p:spPr>
          <a:xfrm>
            <a:off x="1276383" y="6209535"/>
            <a:ext cx="282535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smtClean="0"/>
              <a:t>= Map1filter2(                   )</a:t>
            </a:r>
            <a:endParaRPr lang="en-US" dirty="0"/>
          </a:p>
        </p:txBody>
      </p:sp>
      <p:graphicFrame>
        <p:nvGraphicFramePr>
          <p:cNvPr id="14" name="Table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07012694"/>
              </p:ext>
            </p:extLst>
          </p:nvPr>
        </p:nvGraphicFramePr>
        <p:xfrm>
          <a:off x="396485" y="6202588"/>
          <a:ext cx="879898" cy="365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9949"/>
                <a:gridCol w="439949"/>
              </a:tblGrid>
              <a:tr h="246529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2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80</a:t>
                      </a:r>
                      <a:endParaRPr lang="en-US" sz="1800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15" name="Table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09023784"/>
              </p:ext>
            </p:extLst>
          </p:nvPr>
        </p:nvGraphicFramePr>
        <p:xfrm>
          <a:off x="7615714" y="5683160"/>
          <a:ext cx="879898" cy="365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9949"/>
                <a:gridCol w="439949"/>
              </a:tblGrid>
              <a:tr h="246529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2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40</a:t>
                      </a:r>
                      <a:endParaRPr lang="en-US" sz="18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6" name="Rectangle 15"/>
          <p:cNvSpPr/>
          <p:nvPr/>
        </p:nvSpPr>
        <p:spPr>
          <a:xfrm>
            <a:off x="6114395" y="5672641"/>
            <a:ext cx="282535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smtClean="0"/>
              <a:t>= filter1Map2(                   )</a:t>
            </a:r>
            <a:endParaRPr lang="en-US" dirty="0"/>
          </a:p>
        </p:txBody>
      </p:sp>
      <p:graphicFrame>
        <p:nvGraphicFramePr>
          <p:cNvPr id="18" name="Table 1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60562219"/>
              </p:ext>
            </p:extLst>
          </p:nvPr>
        </p:nvGraphicFramePr>
        <p:xfrm>
          <a:off x="7615714" y="6269792"/>
          <a:ext cx="879898" cy="365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9949"/>
                <a:gridCol w="439949"/>
              </a:tblGrid>
              <a:tr h="246529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2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40</a:t>
                      </a:r>
                      <a:endParaRPr lang="en-US" sz="18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9" name="Rectangle 18"/>
          <p:cNvSpPr/>
          <p:nvPr/>
        </p:nvSpPr>
        <p:spPr>
          <a:xfrm>
            <a:off x="6114395" y="6259273"/>
            <a:ext cx="282535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smtClean="0"/>
              <a:t>= Map1filter2(                   )</a:t>
            </a:r>
            <a:endParaRPr lang="en-US" dirty="0"/>
          </a:p>
        </p:txBody>
      </p:sp>
      <p:sp>
        <p:nvSpPr>
          <p:cNvPr id="22" name="Rectangle 21"/>
          <p:cNvSpPr/>
          <p:nvPr/>
        </p:nvSpPr>
        <p:spPr>
          <a:xfrm>
            <a:off x="1408422" y="2559835"/>
            <a:ext cx="483326" cy="72000"/>
          </a:xfrm>
          <a:prstGeom prst="rect">
            <a:avLst/>
          </a:prstGeom>
          <a:solidFill>
            <a:srgbClr val="FFFF00">
              <a:alpha val="71000"/>
            </a:srgb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/>
          <p:cNvSpPr/>
          <p:nvPr/>
        </p:nvSpPr>
        <p:spPr>
          <a:xfrm>
            <a:off x="5912405" y="2559834"/>
            <a:ext cx="348869" cy="72000"/>
          </a:xfrm>
          <a:prstGeom prst="rect">
            <a:avLst/>
          </a:prstGeom>
          <a:solidFill>
            <a:srgbClr val="FFFF00">
              <a:alpha val="71000"/>
            </a:srgb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/>
          <p:cNvSpPr/>
          <p:nvPr/>
        </p:nvSpPr>
        <p:spPr>
          <a:xfrm>
            <a:off x="5775187" y="5630201"/>
            <a:ext cx="282535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smtClean="0"/>
              <a:t>⊥</a:t>
            </a:r>
            <a:endParaRPr lang="en-US" sz="2800" b="1" dirty="0"/>
          </a:p>
        </p:txBody>
      </p:sp>
      <p:sp>
        <p:nvSpPr>
          <p:cNvPr id="25" name="Rectangle 24"/>
          <p:cNvSpPr/>
          <p:nvPr/>
        </p:nvSpPr>
        <p:spPr>
          <a:xfrm>
            <a:off x="5775186" y="6210225"/>
            <a:ext cx="282535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smtClean="0"/>
              <a:t>⊥</a:t>
            </a:r>
            <a:endParaRPr lang="en-US" sz="2800" b="1" dirty="0"/>
          </a:p>
        </p:txBody>
      </p:sp>
      <p:sp>
        <p:nvSpPr>
          <p:cNvPr id="30" name="Title 1"/>
          <p:cNvSpPr txBox="1">
            <a:spLocks/>
          </p:cNvSpPr>
          <p:nvPr/>
        </p:nvSpPr>
        <p:spPr>
          <a:xfrm>
            <a:off x="457200" y="0"/>
            <a:ext cx="8686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/>
              <a:t>Equivalence </a:t>
            </a:r>
            <a:r>
              <a:rPr lang="en-US" dirty="0"/>
              <a:t>of </a:t>
            </a:r>
            <a:r>
              <a:rPr lang="en-US" dirty="0" smtClean="0"/>
              <a:t>              Programs</a:t>
            </a:r>
            <a:endParaRPr lang="en-US" dirty="0"/>
          </a:p>
        </p:txBody>
      </p:sp>
      <p:pic>
        <p:nvPicPr>
          <p:cNvPr id="31" name="Picture 3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7068" y="-8060"/>
            <a:ext cx="1656206" cy="880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43621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78852"/>
            <a:ext cx="8229600" cy="706702"/>
          </a:xfrm>
        </p:spPr>
        <p:txBody>
          <a:bodyPr/>
          <a:lstStyle/>
          <a:p>
            <a:r>
              <a:rPr lang="en-US" dirty="0" smtClean="0"/>
              <a:t>P</a:t>
            </a:r>
            <a:r>
              <a:rPr lang="en-US" baseline="-25000" dirty="0" smtClean="0"/>
              <a:t>1</a:t>
            </a:r>
            <a:r>
              <a:rPr lang="en-US" dirty="0" smtClean="0"/>
              <a:t> </a:t>
            </a:r>
            <a:r>
              <a:rPr lang="en-US" sz="3600" b="1" dirty="0" smtClean="0">
                <a:solidFill>
                  <a:srgbClr val="0070C0"/>
                </a:solidFill>
              </a:rPr>
              <a:t>≃</a:t>
            </a:r>
            <a:r>
              <a:rPr lang="en-US" dirty="0" smtClean="0"/>
              <a:t> P</a:t>
            </a:r>
            <a:r>
              <a:rPr lang="en-US" baseline="-25000" dirty="0" smtClean="0"/>
              <a:t>2</a:t>
            </a:r>
            <a:r>
              <a:rPr lang="en-US" dirty="0" smtClean="0"/>
              <a:t>  ⇔ ∀in. P</a:t>
            </a:r>
            <a:r>
              <a:rPr lang="en-US" baseline="-25000" dirty="0" smtClean="0"/>
              <a:t>1</a:t>
            </a:r>
            <a:r>
              <a:rPr lang="en-US" dirty="0" smtClean="0"/>
              <a:t>(in) = P</a:t>
            </a:r>
            <a:r>
              <a:rPr lang="en-US" baseline="-25000" dirty="0" smtClean="0"/>
              <a:t>2</a:t>
            </a:r>
            <a:r>
              <a:rPr lang="en-US" dirty="0" smtClean="0"/>
              <a:t>(in)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348856" y="1970698"/>
            <a:ext cx="4195482" cy="341632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>
            <a:spAutoFit/>
          </a:bodyPr>
          <a:lstStyle/>
          <a:p>
            <a:r>
              <a:rPr lang="en-US" dirty="0" err="1"/>
              <a:t>def</a:t>
            </a:r>
            <a:r>
              <a:rPr lang="en-US" b="1" dirty="0"/>
              <a:t> </a:t>
            </a:r>
            <a:r>
              <a:rPr lang="en-US" b="1" dirty="0" smtClean="0"/>
              <a:t>dataGtThan50</a:t>
            </a:r>
            <a:r>
              <a:rPr lang="en-US" b="1" dirty="0"/>
              <a:t>((</a:t>
            </a:r>
            <a:r>
              <a:rPr lang="en-US" b="1" dirty="0" err="1"/>
              <a:t>k,d</a:t>
            </a:r>
            <a:r>
              <a:rPr lang="en-US" b="1" dirty="0"/>
              <a:t>))</a:t>
            </a:r>
            <a:r>
              <a:rPr lang="en-US" dirty="0"/>
              <a:t>: return</a:t>
            </a:r>
            <a:r>
              <a:rPr lang="en-US" b="1" dirty="0"/>
              <a:t> </a:t>
            </a:r>
            <a:r>
              <a:rPr lang="en-US" dirty="0"/>
              <a:t>(</a:t>
            </a:r>
            <a:r>
              <a:rPr lang="en-US" dirty="0" smtClean="0"/>
              <a:t>d&gt;50</a:t>
            </a:r>
            <a:r>
              <a:rPr lang="en-US" dirty="0"/>
              <a:t>)</a:t>
            </a:r>
          </a:p>
          <a:p>
            <a:r>
              <a:rPr lang="en-US" dirty="0" err="1"/>
              <a:t>def</a:t>
            </a:r>
            <a:r>
              <a:rPr lang="en-US" b="1" dirty="0"/>
              <a:t> </a:t>
            </a:r>
            <a:r>
              <a:rPr lang="en-US" b="1" dirty="0" err="1"/>
              <a:t>doubleData</a:t>
            </a:r>
            <a:r>
              <a:rPr lang="en-US" b="1" dirty="0"/>
              <a:t>((</a:t>
            </a:r>
            <a:r>
              <a:rPr lang="en-US" b="1" dirty="0" err="1"/>
              <a:t>k,d</a:t>
            </a:r>
            <a:r>
              <a:rPr lang="en-US" b="1" dirty="0"/>
              <a:t>)):  </a:t>
            </a:r>
            <a:r>
              <a:rPr lang="en-US" dirty="0"/>
              <a:t>return (k, 2*d)</a:t>
            </a:r>
            <a:br>
              <a:rPr lang="en-US" dirty="0"/>
            </a:br>
            <a:endParaRPr lang="en-US" dirty="0"/>
          </a:p>
          <a:p>
            <a:endParaRPr lang="en-US" dirty="0"/>
          </a:p>
          <a:p>
            <a:r>
              <a:rPr lang="en-US" dirty="0" err="1"/>
              <a:t>def</a:t>
            </a:r>
            <a:r>
              <a:rPr lang="en-US" b="1" dirty="0"/>
              <a:t> filter1Map2(</a:t>
            </a:r>
            <a:r>
              <a:rPr lang="en-US" b="1" dirty="0" err="1"/>
              <a:t>rdd</a:t>
            </a:r>
            <a:r>
              <a:rPr lang="en-US" b="1" dirty="0"/>
              <a:t>):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 return</a:t>
            </a:r>
            <a:r>
              <a:rPr lang="en-US" b="1" dirty="0"/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rdd</a:t>
            </a:r>
            <a:r>
              <a:rPr lang="en-US" b="1" dirty="0" err="1" smtClean="0"/>
              <a:t>.</a:t>
            </a:r>
            <a:r>
              <a:rPr lang="en-US" b="1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filter</a:t>
            </a:r>
            <a:r>
              <a:rPr lang="en-US" dirty="0" smtClean="0"/>
              <a:t>(</a:t>
            </a:r>
            <a:r>
              <a:rPr lang="en-US" b="1" dirty="0" smtClean="0"/>
              <a:t>dataGtThan50</a:t>
            </a:r>
            <a:r>
              <a:rPr lang="en-US" dirty="0"/>
              <a:t>)</a:t>
            </a:r>
          </a:p>
          <a:p>
            <a:r>
              <a:rPr lang="en-US" dirty="0"/>
              <a:t>                    </a:t>
            </a:r>
            <a:r>
              <a:rPr lang="en-US" b="1" dirty="0"/>
              <a:t>.</a:t>
            </a:r>
            <a:r>
              <a:rPr lang="en-US" b="1" dirty="0" smtClean="0">
                <a:solidFill>
                  <a:srgbClr val="7030A0"/>
                </a:solidFill>
              </a:rPr>
              <a:t>map</a:t>
            </a:r>
            <a:r>
              <a:rPr lang="en-US" dirty="0" smtClean="0"/>
              <a:t>(</a:t>
            </a:r>
            <a:r>
              <a:rPr lang="en-US" b="1" dirty="0" err="1" smtClean="0"/>
              <a:t>doubleData</a:t>
            </a:r>
            <a:r>
              <a:rPr lang="en-US" dirty="0" smtClean="0"/>
              <a:t>)</a:t>
            </a:r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 err="1"/>
              <a:t>def</a:t>
            </a:r>
            <a:r>
              <a:rPr lang="en-US" b="1" dirty="0"/>
              <a:t> </a:t>
            </a:r>
            <a:r>
              <a:rPr lang="en-US" b="1" dirty="0" smtClean="0"/>
              <a:t>Map1Filter2(</a:t>
            </a:r>
            <a:r>
              <a:rPr lang="en-US" b="1" dirty="0" err="1" smtClean="0"/>
              <a:t>rdd</a:t>
            </a:r>
            <a:r>
              <a:rPr lang="en-US" b="1" dirty="0"/>
              <a:t>):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 return</a:t>
            </a:r>
            <a:r>
              <a:rPr lang="en-US" b="1" dirty="0"/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rdd</a:t>
            </a:r>
            <a:r>
              <a:rPr lang="en-US" b="1" dirty="0" err="1" smtClean="0"/>
              <a:t>.</a:t>
            </a:r>
            <a:r>
              <a:rPr lang="en-US" b="1" dirty="0" err="1" smtClean="0">
                <a:solidFill>
                  <a:srgbClr val="7030A0"/>
                </a:solidFill>
              </a:rPr>
              <a:t>map</a:t>
            </a:r>
            <a:r>
              <a:rPr lang="en-US" dirty="0" smtClean="0"/>
              <a:t>(</a:t>
            </a:r>
            <a:r>
              <a:rPr lang="en-US" b="1" dirty="0" err="1" smtClean="0"/>
              <a:t>doubleData</a:t>
            </a:r>
            <a:r>
              <a:rPr lang="en-US" dirty="0" smtClean="0"/>
              <a:t>)</a:t>
            </a:r>
            <a:endParaRPr lang="en-US" dirty="0"/>
          </a:p>
          <a:p>
            <a:r>
              <a:rPr lang="en-US" b="1" dirty="0"/>
              <a:t>                     .</a:t>
            </a:r>
            <a:r>
              <a:rPr lang="en-US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filter</a:t>
            </a:r>
            <a:r>
              <a:rPr lang="en-US" dirty="0" smtClean="0"/>
              <a:t>(</a:t>
            </a:r>
            <a:r>
              <a:rPr lang="en-US" b="1" dirty="0" smtClean="0"/>
              <a:t>dataGtThan50)</a:t>
            </a:r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4826726" y="1970697"/>
            <a:ext cx="4195482" cy="341632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>
            <a:spAutoFit/>
          </a:bodyPr>
          <a:lstStyle/>
          <a:p>
            <a:r>
              <a:rPr lang="en-US" dirty="0" err="1"/>
              <a:t>def</a:t>
            </a:r>
            <a:r>
              <a:rPr lang="en-US" b="1" dirty="0"/>
              <a:t> </a:t>
            </a:r>
            <a:r>
              <a:rPr lang="en-US" b="1" dirty="0" smtClean="0"/>
              <a:t>dataGtThan50</a:t>
            </a:r>
            <a:r>
              <a:rPr lang="en-US" b="1" dirty="0"/>
              <a:t>((</a:t>
            </a:r>
            <a:r>
              <a:rPr lang="en-US" b="1" dirty="0" err="1"/>
              <a:t>k,d</a:t>
            </a:r>
            <a:r>
              <a:rPr lang="en-US" b="1" dirty="0"/>
              <a:t>))</a:t>
            </a:r>
            <a:r>
              <a:rPr lang="en-US" dirty="0"/>
              <a:t>: return</a:t>
            </a:r>
            <a:r>
              <a:rPr lang="en-US" b="1" dirty="0"/>
              <a:t> </a:t>
            </a:r>
            <a:r>
              <a:rPr lang="en-US" dirty="0"/>
              <a:t>(</a:t>
            </a:r>
            <a:r>
              <a:rPr lang="en-US" dirty="0" smtClean="0"/>
              <a:t>d&gt;50</a:t>
            </a:r>
            <a:r>
              <a:rPr lang="en-US" dirty="0"/>
              <a:t>)</a:t>
            </a:r>
          </a:p>
          <a:p>
            <a:r>
              <a:rPr lang="en-US" dirty="0" err="1"/>
              <a:t>def</a:t>
            </a:r>
            <a:r>
              <a:rPr lang="en-US" b="1" dirty="0"/>
              <a:t> </a:t>
            </a:r>
            <a:r>
              <a:rPr lang="en-US" b="1" u="sng" dirty="0" err="1" smtClean="0"/>
              <a:t>doubleKey</a:t>
            </a:r>
            <a:r>
              <a:rPr lang="en-US" b="1" dirty="0" smtClean="0"/>
              <a:t>((</a:t>
            </a:r>
            <a:r>
              <a:rPr lang="en-US" b="1" dirty="0" err="1"/>
              <a:t>k,d</a:t>
            </a:r>
            <a:r>
              <a:rPr lang="en-US" b="1" dirty="0"/>
              <a:t>)):  </a:t>
            </a:r>
            <a:r>
              <a:rPr lang="en-US" dirty="0"/>
              <a:t>return </a:t>
            </a:r>
            <a:r>
              <a:rPr lang="en-US" dirty="0" smtClean="0"/>
              <a:t>(2 * k</a:t>
            </a:r>
            <a:r>
              <a:rPr lang="en-US" dirty="0"/>
              <a:t>, </a:t>
            </a:r>
            <a:r>
              <a:rPr lang="en-US" dirty="0" smtClean="0"/>
              <a:t>d</a:t>
            </a:r>
            <a:r>
              <a:rPr lang="en-US" dirty="0"/>
              <a:t>)</a:t>
            </a:r>
            <a:br>
              <a:rPr lang="en-US" dirty="0"/>
            </a:br>
            <a:endParaRPr lang="en-US" dirty="0"/>
          </a:p>
          <a:p>
            <a:endParaRPr lang="en-US" dirty="0"/>
          </a:p>
          <a:p>
            <a:r>
              <a:rPr lang="en-US" dirty="0" err="1"/>
              <a:t>def</a:t>
            </a:r>
            <a:r>
              <a:rPr lang="en-US" b="1" dirty="0"/>
              <a:t> </a:t>
            </a:r>
            <a:r>
              <a:rPr lang="en-US" b="1" dirty="0" smtClean="0"/>
              <a:t>filter1MapKey2(</a:t>
            </a:r>
            <a:r>
              <a:rPr lang="en-US" b="1" dirty="0" err="1" smtClean="0"/>
              <a:t>rdd</a:t>
            </a:r>
            <a:r>
              <a:rPr lang="en-US" b="1" dirty="0"/>
              <a:t>):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 return</a:t>
            </a:r>
            <a:r>
              <a:rPr lang="en-US" b="1" dirty="0"/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rdd</a:t>
            </a:r>
            <a:r>
              <a:rPr lang="en-US" b="1" dirty="0" err="1" smtClean="0"/>
              <a:t>.</a:t>
            </a:r>
            <a:r>
              <a:rPr lang="en-US" b="1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filter</a:t>
            </a:r>
            <a:r>
              <a:rPr lang="en-US" dirty="0" smtClean="0"/>
              <a:t>(</a:t>
            </a:r>
            <a:r>
              <a:rPr lang="en-US" b="1" dirty="0" smtClean="0"/>
              <a:t>dataGtThan50</a:t>
            </a:r>
            <a:r>
              <a:rPr lang="en-US" dirty="0" smtClean="0"/>
              <a:t>)</a:t>
            </a:r>
          </a:p>
          <a:p>
            <a:r>
              <a:rPr lang="en-US" dirty="0"/>
              <a:t> </a:t>
            </a:r>
            <a:r>
              <a:rPr lang="en-US" dirty="0" smtClean="0"/>
              <a:t>                   </a:t>
            </a:r>
            <a:r>
              <a:rPr lang="en-US" b="1" dirty="0" smtClean="0"/>
              <a:t>.</a:t>
            </a:r>
            <a:r>
              <a:rPr lang="en-US" b="1" dirty="0" smtClean="0">
                <a:solidFill>
                  <a:srgbClr val="7030A0"/>
                </a:solidFill>
              </a:rPr>
              <a:t>map</a:t>
            </a:r>
            <a:r>
              <a:rPr lang="en-US" dirty="0" smtClean="0"/>
              <a:t>(</a:t>
            </a:r>
            <a:r>
              <a:rPr lang="en-US" b="1" dirty="0" err="1" smtClean="0"/>
              <a:t>doubleKey</a:t>
            </a:r>
            <a:r>
              <a:rPr lang="en-US" dirty="0" smtClean="0"/>
              <a:t>)</a:t>
            </a:r>
          </a:p>
          <a:p>
            <a:endParaRPr lang="en-US" dirty="0"/>
          </a:p>
          <a:p>
            <a:endParaRPr lang="en-US" dirty="0"/>
          </a:p>
          <a:p>
            <a:r>
              <a:rPr lang="en-US" dirty="0" err="1"/>
              <a:t>def</a:t>
            </a:r>
            <a:r>
              <a:rPr lang="en-US" b="1" dirty="0"/>
              <a:t> </a:t>
            </a:r>
            <a:r>
              <a:rPr lang="en-US" b="1" dirty="0" smtClean="0"/>
              <a:t>MapKey1Filter2(</a:t>
            </a:r>
            <a:r>
              <a:rPr lang="en-US" b="1" dirty="0" err="1" smtClean="0"/>
              <a:t>rdd</a:t>
            </a:r>
            <a:r>
              <a:rPr lang="en-US" b="1" dirty="0"/>
              <a:t>):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 return</a:t>
            </a:r>
            <a:r>
              <a:rPr lang="en-US" b="1" dirty="0"/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rdd</a:t>
            </a:r>
            <a:r>
              <a:rPr lang="en-US" dirty="0"/>
              <a:t>)</a:t>
            </a:r>
            <a:r>
              <a:rPr lang="en-US" b="1" dirty="0"/>
              <a:t>.</a:t>
            </a:r>
            <a:r>
              <a:rPr lang="en-US" b="1" dirty="0" smtClean="0">
                <a:solidFill>
                  <a:srgbClr val="7030A0"/>
                </a:solidFill>
              </a:rPr>
              <a:t>map</a:t>
            </a:r>
            <a:r>
              <a:rPr lang="en-US" dirty="0" smtClean="0"/>
              <a:t>(</a:t>
            </a:r>
            <a:r>
              <a:rPr lang="en-US" b="1" dirty="0" err="1" smtClean="0"/>
              <a:t>doubleKey</a:t>
            </a:r>
            <a:r>
              <a:rPr lang="en-US" dirty="0" smtClean="0"/>
              <a:t>)</a:t>
            </a:r>
            <a:endParaRPr lang="en-US" dirty="0"/>
          </a:p>
          <a:p>
            <a:r>
              <a:rPr lang="en-US" b="1" dirty="0" smtClean="0"/>
              <a:t>                     .</a:t>
            </a:r>
            <a:r>
              <a:rPr lang="en-US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filter</a:t>
            </a:r>
            <a:r>
              <a:rPr lang="en-US" dirty="0" smtClean="0"/>
              <a:t>(</a:t>
            </a:r>
            <a:r>
              <a:rPr lang="en-US" b="1" dirty="0" smtClean="0"/>
              <a:t>dataGtThan50)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5698104" y="3594900"/>
            <a:ext cx="697627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8000" b="1" dirty="0">
                <a:solidFill>
                  <a:srgbClr val="0070C0"/>
                </a:solidFill>
              </a:rPr>
              <a:t>≃</a:t>
            </a:r>
            <a:endParaRPr lang="en-US" sz="8000" dirty="0"/>
          </a:p>
        </p:txBody>
      </p:sp>
      <p:sp>
        <p:nvSpPr>
          <p:cNvPr id="8" name="Rectangle 7"/>
          <p:cNvSpPr/>
          <p:nvPr/>
        </p:nvSpPr>
        <p:spPr>
          <a:xfrm>
            <a:off x="1149584" y="3594900"/>
            <a:ext cx="697627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8000" b="1" dirty="0" smtClean="0">
                <a:solidFill>
                  <a:srgbClr val="0070C0"/>
                </a:solidFill>
              </a:rPr>
              <a:t>≄</a:t>
            </a:r>
            <a:endParaRPr lang="en-US" sz="8000" dirty="0"/>
          </a:p>
        </p:txBody>
      </p:sp>
      <p:graphicFrame>
        <p:nvGraphicFramePr>
          <p:cNvPr id="9" name="Tab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61953489"/>
              </p:ext>
            </p:extLst>
          </p:nvPr>
        </p:nvGraphicFramePr>
        <p:xfrm>
          <a:off x="2777702" y="5633422"/>
          <a:ext cx="879898" cy="365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9949"/>
                <a:gridCol w="439949"/>
              </a:tblGrid>
              <a:tr h="246529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2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40</a:t>
                      </a:r>
                      <a:endParaRPr lang="en-US" sz="18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Rectangle 3"/>
          <p:cNvSpPr/>
          <p:nvPr/>
        </p:nvSpPr>
        <p:spPr>
          <a:xfrm>
            <a:off x="1276383" y="5622903"/>
            <a:ext cx="282535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smtClean="0"/>
              <a:t>= filter1Map2(           </a:t>
            </a:r>
            <a:r>
              <a:rPr lang="en-US" b="1" dirty="0" smtClean="0"/>
              <a:t>        </a:t>
            </a:r>
            <a:r>
              <a:rPr lang="en-US" b="1" dirty="0" smtClean="0"/>
              <a:t>)</a:t>
            </a:r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907825" y="5567755"/>
            <a:ext cx="282535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smtClean="0"/>
              <a:t>⊥</a:t>
            </a:r>
            <a:endParaRPr lang="en-US" sz="2800" b="1" dirty="0"/>
          </a:p>
        </p:txBody>
      </p:sp>
      <p:graphicFrame>
        <p:nvGraphicFramePr>
          <p:cNvPr id="11" name="Table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26138296"/>
              </p:ext>
            </p:extLst>
          </p:nvPr>
        </p:nvGraphicFramePr>
        <p:xfrm>
          <a:off x="2777702" y="6220054"/>
          <a:ext cx="879898" cy="365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9949"/>
                <a:gridCol w="439949"/>
              </a:tblGrid>
              <a:tr h="246529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2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40</a:t>
                      </a:r>
                      <a:endParaRPr lang="en-US" sz="18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2" name="Rectangle 11"/>
          <p:cNvSpPr/>
          <p:nvPr/>
        </p:nvSpPr>
        <p:spPr>
          <a:xfrm>
            <a:off x="1276383" y="6209535"/>
            <a:ext cx="282535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smtClean="0"/>
              <a:t>= Map1filter2(                   )</a:t>
            </a:r>
            <a:endParaRPr lang="en-US" dirty="0"/>
          </a:p>
        </p:txBody>
      </p:sp>
      <p:graphicFrame>
        <p:nvGraphicFramePr>
          <p:cNvPr id="14" name="Table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07012694"/>
              </p:ext>
            </p:extLst>
          </p:nvPr>
        </p:nvGraphicFramePr>
        <p:xfrm>
          <a:off x="396485" y="6202588"/>
          <a:ext cx="879898" cy="365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9949"/>
                <a:gridCol w="439949"/>
              </a:tblGrid>
              <a:tr h="246529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2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80</a:t>
                      </a:r>
                      <a:endParaRPr lang="en-US" sz="1800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15" name="Table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09023784"/>
              </p:ext>
            </p:extLst>
          </p:nvPr>
        </p:nvGraphicFramePr>
        <p:xfrm>
          <a:off x="7615714" y="5683160"/>
          <a:ext cx="879898" cy="365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9949"/>
                <a:gridCol w="439949"/>
              </a:tblGrid>
              <a:tr h="246529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2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40</a:t>
                      </a:r>
                      <a:endParaRPr lang="en-US" sz="18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6" name="Rectangle 15"/>
          <p:cNvSpPr/>
          <p:nvPr/>
        </p:nvSpPr>
        <p:spPr>
          <a:xfrm>
            <a:off x="6114395" y="5672641"/>
            <a:ext cx="282535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smtClean="0"/>
              <a:t>= filter1Map2(                   )</a:t>
            </a:r>
            <a:endParaRPr lang="en-US" dirty="0"/>
          </a:p>
        </p:txBody>
      </p:sp>
      <p:graphicFrame>
        <p:nvGraphicFramePr>
          <p:cNvPr id="18" name="Table 1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60562219"/>
              </p:ext>
            </p:extLst>
          </p:nvPr>
        </p:nvGraphicFramePr>
        <p:xfrm>
          <a:off x="7615714" y="6269792"/>
          <a:ext cx="879898" cy="365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9949"/>
                <a:gridCol w="439949"/>
              </a:tblGrid>
              <a:tr h="246529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2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40</a:t>
                      </a:r>
                      <a:endParaRPr lang="en-US" sz="18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9" name="Rectangle 18"/>
          <p:cNvSpPr/>
          <p:nvPr/>
        </p:nvSpPr>
        <p:spPr>
          <a:xfrm>
            <a:off x="6114395" y="6259273"/>
            <a:ext cx="282535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smtClean="0"/>
              <a:t>= Map1filter2(                   )</a:t>
            </a:r>
            <a:endParaRPr lang="en-US" dirty="0"/>
          </a:p>
        </p:txBody>
      </p:sp>
      <p:sp>
        <p:nvSpPr>
          <p:cNvPr id="22" name="Rectangle 21"/>
          <p:cNvSpPr/>
          <p:nvPr/>
        </p:nvSpPr>
        <p:spPr>
          <a:xfrm>
            <a:off x="1408422" y="2559835"/>
            <a:ext cx="483326" cy="72000"/>
          </a:xfrm>
          <a:prstGeom prst="rect">
            <a:avLst/>
          </a:prstGeom>
          <a:solidFill>
            <a:srgbClr val="FFFF00">
              <a:alpha val="71000"/>
            </a:srgb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/>
          <p:cNvSpPr/>
          <p:nvPr/>
        </p:nvSpPr>
        <p:spPr>
          <a:xfrm>
            <a:off x="5912405" y="2559834"/>
            <a:ext cx="348869" cy="72000"/>
          </a:xfrm>
          <a:prstGeom prst="rect">
            <a:avLst/>
          </a:prstGeom>
          <a:solidFill>
            <a:srgbClr val="FFFF00">
              <a:alpha val="71000"/>
            </a:srgb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/>
          <p:cNvSpPr/>
          <p:nvPr/>
        </p:nvSpPr>
        <p:spPr>
          <a:xfrm>
            <a:off x="5775187" y="5630201"/>
            <a:ext cx="282535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smtClean="0"/>
              <a:t>⊥</a:t>
            </a:r>
            <a:endParaRPr lang="en-US" sz="2800" b="1" dirty="0"/>
          </a:p>
        </p:txBody>
      </p:sp>
      <p:sp>
        <p:nvSpPr>
          <p:cNvPr id="25" name="Rectangle 24"/>
          <p:cNvSpPr/>
          <p:nvPr/>
        </p:nvSpPr>
        <p:spPr>
          <a:xfrm>
            <a:off x="5775186" y="6210225"/>
            <a:ext cx="282535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smtClean="0"/>
              <a:t>⊥</a:t>
            </a:r>
            <a:endParaRPr lang="en-US" sz="2800" b="1" dirty="0"/>
          </a:p>
        </p:txBody>
      </p:sp>
      <p:sp>
        <p:nvSpPr>
          <p:cNvPr id="30" name="Title 1"/>
          <p:cNvSpPr txBox="1">
            <a:spLocks/>
          </p:cNvSpPr>
          <p:nvPr/>
        </p:nvSpPr>
        <p:spPr>
          <a:xfrm>
            <a:off x="457200" y="0"/>
            <a:ext cx="8686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/>
              <a:t>Equivalence </a:t>
            </a:r>
            <a:r>
              <a:rPr lang="en-US" dirty="0"/>
              <a:t>of </a:t>
            </a:r>
            <a:r>
              <a:rPr lang="en-US" dirty="0" smtClean="0"/>
              <a:t>              Programs</a:t>
            </a:r>
            <a:endParaRPr lang="en-US" dirty="0"/>
          </a:p>
        </p:txBody>
      </p:sp>
      <p:pic>
        <p:nvPicPr>
          <p:cNvPr id="31" name="Picture 3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7068" y="-8060"/>
            <a:ext cx="1656206" cy="880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836592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78852"/>
            <a:ext cx="8229600" cy="706702"/>
          </a:xfrm>
        </p:spPr>
        <p:txBody>
          <a:bodyPr/>
          <a:lstStyle/>
          <a:p>
            <a:r>
              <a:rPr lang="en-US" dirty="0" smtClean="0"/>
              <a:t>P</a:t>
            </a:r>
            <a:r>
              <a:rPr lang="en-US" baseline="-25000" dirty="0" smtClean="0"/>
              <a:t>1</a:t>
            </a:r>
            <a:r>
              <a:rPr lang="en-US" dirty="0" smtClean="0"/>
              <a:t> </a:t>
            </a:r>
            <a:r>
              <a:rPr lang="en-US" sz="3600" b="1" dirty="0" smtClean="0">
                <a:solidFill>
                  <a:srgbClr val="0070C0"/>
                </a:solidFill>
              </a:rPr>
              <a:t>≃</a:t>
            </a:r>
            <a:r>
              <a:rPr lang="en-US" dirty="0" smtClean="0"/>
              <a:t> P</a:t>
            </a:r>
            <a:r>
              <a:rPr lang="en-US" baseline="-25000" dirty="0" smtClean="0"/>
              <a:t>2</a:t>
            </a:r>
            <a:r>
              <a:rPr lang="en-US" dirty="0" smtClean="0"/>
              <a:t>  ⇔ ∀in. P</a:t>
            </a:r>
            <a:r>
              <a:rPr lang="en-US" baseline="-25000" dirty="0" smtClean="0"/>
              <a:t>1</a:t>
            </a:r>
            <a:r>
              <a:rPr lang="en-US" dirty="0" smtClean="0"/>
              <a:t>(in) = P</a:t>
            </a:r>
            <a:r>
              <a:rPr lang="en-US" baseline="-25000" dirty="0" smtClean="0"/>
              <a:t>2</a:t>
            </a:r>
            <a:r>
              <a:rPr lang="en-US" dirty="0" smtClean="0"/>
              <a:t>(in)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348856" y="1970698"/>
            <a:ext cx="4195482" cy="341632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>
            <a:spAutoFit/>
          </a:bodyPr>
          <a:lstStyle/>
          <a:p>
            <a:r>
              <a:rPr lang="en-US" dirty="0" err="1"/>
              <a:t>def</a:t>
            </a:r>
            <a:r>
              <a:rPr lang="en-US" b="1" dirty="0"/>
              <a:t> </a:t>
            </a:r>
            <a:r>
              <a:rPr lang="en-US" b="1" dirty="0" smtClean="0"/>
              <a:t>dataGtThan50</a:t>
            </a:r>
            <a:r>
              <a:rPr lang="en-US" b="1" dirty="0"/>
              <a:t>((</a:t>
            </a:r>
            <a:r>
              <a:rPr lang="en-US" b="1" dirty="0" err="1"/>
              <a:t>k,d</a:t>
            </a:r>
            <a:r>
              <a:rPr lang="en-US" b="1" dirty="0"/>
              <a:t>))</a:t>
            </a:r>
            <a:r>
              <a:rPr lang="en-US" dirty="0"/>
              <a:t>: return</a:t>
            </a:r>
            <a:r>
              <a:rPr lang="en-US" b="1" dirty="0"/>
              <a:t> </a:t>
            </a:r>
            <a:r>
              <a:rPr lang="en-US" dirty="0"/>
              <a:t>(</a:t>
            </a:r>
            <a:r>
              <a:rPr lang="en-US" dirty="0" smtClean="0"/>
              <a:t>d&gt;50</a:t>
            </a:r>
            <a:r>
              <a:rPr lang="en-US" dirty="0"/>
              <a:t>)</a:t>
            </a:r>
          </a:p>
          <a:p>
            <a:r>
              <a:rPr lang="en-US" dirty="0" err="1"/>
              <a:t>def</a:t>
            </a:r>
            <a:r>
              <a:rPr lang="en-US" b="1" dirty="0"/>
              <a:t> </a:t>
            </a:r>
            <a:r>
              <a:rPr lang="en-US" b="1" dirty="0" err="1"/>
              <a:t>doubleData</a:t>
            </a:r>
            <a:r>
              <a:rPr lang="en-US" b="1" dirty="0"/>
              <a:t>((</a:t>
            </a:r>
            <a:r>
              <a:rPr lang="en-US" b="1" dirty="0" err="1"/>
              <a:t>k,d</a:t>
            </a:r>
            <a:r>
              <a:rPr lang="en-US" b="1" dirty="0"/>
              <a:t>)):  </a:t>
            </a:r>
            <a:r>
              <a:rPr lang="en-US" dirty="0"/>
              <a:t>return (k, 2*d)</a:t>
            </a:r>
            <a:br>
              <a:rPr lang="en-US" dirty="0"/>
            </a:br>
            <a:endParaRPr lang="en-US" dirty="0"/>
          </a:p>
          <a:p>
            <a:endParaRPr lang="en-US" dirty="0"/>
          </a:p>
          <a:p>
            <a:r>
              <a:rPr lang="en-US" dirty="0" err="1"/>
              <a:t>def</a:t>
            </a:r>
            <a:r>
              <a:rPr lang="en-US" b="1" dirty="0"/>
              <a:t> filter1Map2(</a:t>
            </a:r>
            <a:r>
              <a:rPr lang="en-US" b="1" dirty="0" err="1"/>
              <a:t>rdd</a:t>
            </a:r>
            <a:r>
              <a:rPr lang="en-US" b="1" dirty="0"/>
              <a:t>):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 return</a:t>
            </a:r>
            <a:r>
              <a:rPr lang="en-US" b="1" dirty="0"/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rdd</a:t>
            </a:r>
            <a:r>
              <a:rPr lang="en-US" b="1" dirty="0" err="1" smtClean="0"/>
              <a:t>.</a:t>
            </a:r>
            <a:r>
              <a:rPr lang="en-US" b="1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filter</a:t>
            </a:r>
            <a:r>
              <a:rPr lang="en-US" dirty="0" smtClean="0"/>
              <a:t>(</a:t>
            </a:r>
            <a:r>
              <a:rPr lang="en-US" b="1" dirty="0" smtClean="0"/>
              <a:t>dataGtThan50</a:t>
            </a:r>
            <a:r>
              <a:rPr lang="en-US" dirty="0"/>
              <a:t>)</a:t>
            </a:r>
          </a:p>
          <a:p>
            <a:r>
              <a:rPr lang="en-US" dirty="0"/>
              <a:t>                    </a:t>
            </a:r>
            <a:r>
              <a:rPr lang="en-US" b="1" dirty="0"/>
              <a:t>.</a:t>
            </a:r>
            <a:r>
              <a:rPr lang="en-US" b="1" dirty="0" smtClean="0">
                <a:solidFill>
                  <a:srgbClr val="7030A0"/>
                </a:solidFill>
              </a:rPr>
              <a:t>map</a:t>
            </a:r>
            <a:r>
              <a:rPr lang="en-US" dirty="0" smtClean="0"/>
              <a:t>(</a:t>
            </a:r>
            <a:r>
              <a:rPr lang="en-US" b="1" dirty="0" err="1" smtClean="0"/>
              <a:t>doubleData</a:t>
            </a:r>
            <a:r>
              <a:rPr lang="en-US" dirty="0" smtClean="0"/>
              <a:t>)</a:t>
            </a:r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 err="1"/>
              <a:t>def</a:t>
            </a:r>
            <a:r>
              <a:rPr lang="en-US" b="1" dirty="0"/>
              <a:t> </a:t>
            </a:r>
            <a:r>
              <a:rPr lang="en-US" b="1" dirty="0" smtClean="0"/>
              <a:t>Map1Filter2(</a:t>
            </a:r>
            <a:r>
              <a:rPr lang="en-US" b="1" dirty="0" err="1" smtClean="0"/>
              <a:t>rdd</a:t>
            </a:r>
            <a:r>
              <a:rPr lang="en-US" b="1" dirty="0"/>
              <a:t>):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 return</a:t>
            </a:r>
            <a:r>
              <a:rPr lang="en-US" b="1" dirty="0"/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rdd</a:t>
            </a:r>
            <a:r>
              <a:rPr lang="en-US" b="1" dirty="0" err="1" smtClean="0"/>
              <a:t>.</a:t>
            </a:r>
            <a:r>
              <a:rPr lang="en-US" b="1" dirty="0" err="1" smtClean="0">
                <a:solidFill>
                  <a:srgbClr val="7030A0"/>
                </a:solidFill>
              </a:rPr>
              <a:t>map</a:t>
            </a:r>
            <a:r>
              <a:rPr lang="en-US" dirty="0" smtClean="0"/>
              <a:t>(</a:t>
            </a:r>
            <a:r>
              <a:rPr lang="en-US" b="1" dirty="0" err="1" smtClean="0"/>
              <a:t>doubleData</a:t>
            </a:r>
            <a:r>
              <a:rPr lang="en-US" dirty="0" smtClean="0"/>
              <a:t>)</a:t>
            </a:r>
            <a:endParaRPr lang="en-US" dirty="0"/>
          </a:p>
          <a:p>
            <a:r>
              <a:rPr lang="en-US" b="1" dirty="0"/>
              <a:t>                     .</a:t>
            </a:r>
            <a:r>
              <a:rPr lang="en-US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filter</a:t>
            </a:r>
            <a:r>
              <a:rPr lang="en-US" dirty="0" smtClean="0"/>
              <a:t>(</a:t>
            </a:r>
            <a:r>
              <a:rPr lang="en-US" b="1" dirty="0" smtClean="0"/>
              <a:t>dataGtThan50)</a:t>
            </a:r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4826726" y="1970697"/>
            <a:ext cx="4195482" cy="341632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>
            <a:spAutoFit/>
          </a:bodyPr>
          <a:lstStyle/>
          <a:p>
            <a:r>
              <a:rPr lang="en-US" dirty="0" err="1"/>
              <a:t>def</a:t>
            </a:r>
            <a:r>
              <a:rPr lang="en-US" b="1" dirty="0"/>
              <a:t> </a:t>
            </a:r>
            <a:r>
              <a:rPr lang="en-US" b="1" dirty="0" smtClean="0"/>
              <a:t>dataGtThan50</a:t>
            </a:r>
            <a:r>
              <a:rPr lang="en-US" b="1" dirty="0"/>
              <a:t>((</a:t>
            </a:r>
            <a:r>
              <a:rPr lang="en-US" b="1" dirty="0" err="1"/>
              <a:t>k,d</a:t>
            </a:r>
            <a:r>
              <a:rPr lang="en-US" b="1" dirty="0"/>
              <a:t>))</a:t>
            </a:r>
            <a:r>
              <a:rPr lang="en-US" dirty="0"/>
              <a:t>: return</a:t>
            </a:r>
            <a:r>
              <a:rPr lang="en-US" b="1" dirty="0"/>
              <a:t> </a:t>
            </a:r>
            <a:r>
              <a:rPr lang="en-US" dirty="0"/>
              <a:t>(</a:t>
            </a:r>
            <a:r>
              <a:rPr lang="en-US" dirty="0" smtClean="0"/>
              <a:t>d&gt;50</a:t>
            </a:r>
            <a:r>
              <a:rPr lang="en-US" dirty="0"/>
              <a:t>)</a:t>
            </a:r>
          </a:p>
          <a:p>
            <a:r>
              <a:rPr lang="en-US" dirty="0" err="1"/>
              <a:t>def</a:t>
            </a:r>
            <a:r>
              <a:rPr lang="en-US" b="1" dirty="0"/>
              <a:t> </a:t>
            </a:r>
            <a:r>
              <a:rPr lang="en-US" b="1" u="sng" dirty="0" err="1" smtClean="0"/>
              <a:t>doubleKey</a:t>
            </a:r>
            <a:r>
              <a:rPr lang="en-US" b="1" dirty="0" smtClean="0"/>
              <a:t>((</a:t>
            </a:r>
            <a:r>
              <a:rPr lang="en-US" b="1" dirty="0" err="1"/>
              <a:t>k,d</a:t>
            </a:r>
            <a:r>
              <a:rPr lang="en-US" b="1" dirty="0"/>
              <a:t>)):  </a:t>
            </a:r>
            <a:r>
              <a:rPr lang="en-US" dirty="0"/>
              <a:t>return </a:t>
            </a:r>
            <a:r>
              <a:rPr lang="en-US" dirty="0" smtClean="0"/>
              <a:t>(2 * k</a:t>
            </a:r>
            <a:r>
              <a:rPr lang="en-US" dirty="0"/>
              <a:t>, </a:t>
            </a:r>
            <a:r>
              <a:rPr lang="en-US" dirty="0" smtClean="0"/>
              <a:t>d</a:t>
            </a:r>
            <a:r>
              <a:rPr lang="en-US" dirty="0"/>
              <a:t>)</a:t>
            </a:r>
            <a:br>
              <a:rPr lang="en-US" dirty="0"/>
            </a:br>
            <a:endParaRPr lang="en-US" dirty="0"/>
          </a:p>
          <a:p>
            <a:endParaRPr lang="en-US" dirty="0"/>
          </a:p>
          <a:p>
            <a:r>
              <a:rPr lang="en-US" dirty="0" err="1"/>
              <a:t>def</a:t>
            </a:r>
            <a:r>
              <a:rPr lang="en-US" b="1" dirty="0"/>
              <a:t> </a:t>
            </a:r>
            <a:r>
              <a:rPr lang="en-US" b="1" dirty="0" smtClean="0"/>
              <a:t>filter1MapKey2(</a:t>
            </a:r>
            <a:r>
              <a:rPr lang="en-US" b="1" dirty="0" err="1" smtClean="0"/>
              <a:t>rdd</a:t>
            </a:r>
            <a:r>
              <a:rPr lang="en-US" b="1" dirty="0"/>
              <a:t>):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 return</a:t>
            </a:r>
            <a:r>
              <a:rPr lang="en-US" b="1" dirty="0"/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rdd</a:t>
            </a:r>
            <a:r>
              <a:rPr lang="en-US" b="1" dirty="0" err="1" smtClean="0"/>
              <a:t>.</a:t>
            </a:r>
            <a:r>
              <a:rPr lang="en-US" b="1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filter</a:t>
            </a:r>
            <a:r>
              <a:rPr lang="en-US" dirty="0" smtClean="0"/>
              <a:t>(</a:t>
            </a:r>
            <a:r>
              <a:rPr lang="en-US" b="1" dirty="0" smtClean="0"/>
              <a:t>dataGtThan50</a:t>
            </a:r>
            <a:r>
              <a:rPr lang="en-US" dirty="0" smtClean="0"/>
              <a:t>)</a:t>
            </a:r>
          </a:p>
          <a:p>
            <a:r>
              <a:rPr lang="en-US" dirty="0"/>
              <a:t> </a:t>
            </a:r>
            <a:r>
              <a:rPr lang="en-US" dirty="0" smtClean="0"/>
              <a:t>                   </a:t>
            </a:r>
            <a:r>
              <a:rPr lang="en-US" b="1" dirty="0" smtClean="0"/>
              <a:t>.</a:t>
            </a:r>
            <a:r>
              <a:rPr lang="en-US" b="1" dirty="0" smtClean="0">
                <a:solidFill>
                  <a:srgbClr val="7030A0"/>
                </a:solidFill>
              </a:rPr>
              <a:t>map</a:t>
            </a:r>
            <a:r>
              <a:rPr lang="en-US" dirty="0" smtClean="0"/>
              <a:t>(</a:t>
            </a:r>
            <a:r>
              <a:rPr lang="en-US" b="1" dirty="0" err="1" smtClean="0"/>
              <a:t>doubleKey</a:t>
            </a:r>
            <a:r>
              <a:rPr lang="en-US" dirty="0" smtClean="0"/>
              <a:t>)</a:t>
            </a:r>
          </a:p>
          <a:p>
            <a:endParaRPr lang="en-US" dirty="0"/>
          </a:p>
          <a:p>
            <a:endParaRPr lang="en-US" dirty="0"/>
          </a:p>
          <a:p>
            <a:r>
              <a:rPr lang="en-US" dirty="0" err="1"/>
              <a:t>def</a:t>
            </a:r>
            <a:r>
              <a:rPr lang="en-US" b="1" dirty="0"/>
              <a:t> </a:t>
            </a:r>
            <a:r>
              <a:rPr lang="en-US" b="1" dirty="0" smtClean="0"/>
              <a:t>MapKey1Filter2(</a:t>
            </a:r>
            <a:r>
              <a:rPr lang="en-US" b="1" dirty="0" err="1" smtClean="0"/>
              <a:t>rdd</a:t>
            </a:r>
            <a:r>
              <a:rPr lang="en-US" b="1" dirty="0"/>
              <a:t>):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 return</a:t>
            </a:r>
            <a:r>
              <a:rPr lang="en-US" b="1" dirty="0"/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rdd</a:t>
            </a:r>
            <a:r>
              <a:rPr lang="en-US" dirty="0"/>
              <a:t>)</a:t>
            </a:r>
            <a:r>
              <a:rPr lang="en-US" b="1" dirty="0"/>
              <a:t>.</a:t>
            </a:r>
            <a:r>
              <a:rPr lang="en-US" b="1" dirty="0" smtClean="0">
                <a:solidFill>
                  <a:srgbClr val="7030A0"/>
                </a:solidFill>
              </a:rPr>
              <a:t>map</a:t>
            </a:r>
            <a:r>
              <a:rPr lang="en-US" dirty="0" smtClean="0"/>
              <a:t>(</a:t>
            </a:r>
            <a:r>
              <a:rPr lang="en-US" b="1" dirty="0" err="1" smtClean="0"/>
              <a:t>doubleKey</a:t>
            </a:r>
            <a:r>
              <a:rPr lang="en-US" dirty="0" smtClean="0"/>
              <a:t>)</a:t>
            </a:r>
            <a:endParaRPr lang="en-US" dirty="0"/>
          </a:p>
          <a:p>
            <a:r>
              <a:rPr lang="en-US" b="1" dirty="0" smtClean="0"/>
              <a:t>                     .</a:t>
            </a:r>
            <a:r>
              <a:rPr lang="en-US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filter</a:t>
            </a:r>
            <a:r>
              <a:rPr lang="en-US" dirty="0" smtClean="0"/>
              <a:t>(</a:t>
            </a:r>
            <a:r>
              <a:rPr lang="en-US" b="1" dirty="0" smtClean="0"/>
              <a:t>dataGtThan50)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5698104" y="3594900"/>
            <a:ext cx="697627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8000" b="1" dirty="0">
                <a:solidFill>
                  <a:srgbClr val="0070C0"/>
                </a:solidFill>
              </a:rPr>
              <a:t>≃</a:t>
            </a:r>
            <a:endParaRPr lang="en-US" sz="8000" dirty="0"/>
          </a:p>
        </p:txBody>
      </p:sp>
      <p:sp>
        <p:nvSpPr>
          <p:cNvPr id="8" name="Rectangle 7"/>
          <p:cNvSpPr/>
          <p:nvPr/>
        </p:nvSpPr>
        <p:spPr>
          <a:xfrm>
            <a:off x="1149584" y="3594900"/>
            <a:ext cx="697627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8000" b="1" dirty="0" smtClean="0">
                <a:solidFill>
                  <a:srgbClr val="0070C0"/>
                </a:solidFill>
              </a:rPr>
              <a:t>≄</a:t>
            </a:r>
            <a:endParaRPr lang="en-US" sz="8000" dirty="0"/>
          </a:p>
        </p:txBody>
      </p:sp>
      <p:graphicFrame>
        <p:nvGraphicFramePr>
          <p:cNvPr id="9" name="Tab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61953489"/>
              </p:ext>
            </p:extLst>
          </p:nvPr>
        </p:nvGraphicFramePr>
        <p:xfrm>
          <a:off x="2777702" y="5633422"/>
          <a:ext cx="879898" cy="365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9949"/>
                <a:gridCol w="439949"/>
              </a:tblGrid>
              <a:tr h="246529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2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40</a:t>
                      </a:r>
                      <a:endParaRPr lang="en-US" sz="18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Rectangle 3"/>
          <p:cNvSpPr/>
          <p:nvPr/>
        </p:nvSpPr>
        <p:spPr>
          <a:xfrm>
            <a:off x="1276383" y="5622903"/>
            <a:ext cx="282535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smtClean="0"/>
              <a:t>= filter1Map2(                   )</a:t>
            </a:r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907825" y="5567755"/>
            <a:ext cx="282535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smtClean="0"/>
              <a:t>⊥</a:t>
            </a:r>
            <a:endParaRPr lang="en-US" sz="2800" b="1" dirty="0"/>
          </a:p>
        </p:txBody>
      </p:sp>
      <p:graphicFrame>
        <p:nvGraphicFramePr>
          <p:cNvPr id="11" name="Table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26138296"/>
              </p:ext>
            </p:extLst>
          </p:nvPr>
        </p:nvGraphicFramePr>
        <p:xfrm>
          <a:off x="2777702" y="6220054"/>
          <a:ext cx="879898" cy="365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9949"/>
                <a:gridCol w="439949"/>
              </a:tblGrid>
              <a:tr h="246529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2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40</a:t>
                      </a:r>
                      <a:endParaRPr lang="en-US" sz="18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2" name="Rectangle 11"/>
          <p:cNvSpPr/>
          <p:nvPr/>
        </p:nvSpPr>
        <p:spPr>
          <a:xfrm>
            <a:off x="1276383" y="6209535"/>
            <a:ext cx="282535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smtClean="0"/>
              <a:t>= Map1filter2(                   )</a:t>
            </a:r>
            <a:endParaRPr lang="en-US" dirty="0"/>
          </a:p>
        </p:txBody>
      </p:sp>
      <p:graphicFrame>
        <p:nvGraphicFramePr>
          <p:cNvPr id="14" name="Table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07012694"/>
              </p:ext>
            </p:extLst>
          </p:nvPr>
        </p:nvGraphicFramePr>
        <p:xfrm>
          <a:off x="396485" y="6202588"/>
          <a:ext cx="879898" cy="365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9949"/>
                <a:gridCol w="439949"/>
              </a:tblGrid>
              <a:tr h="246529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2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80</a:t>
                      </a:r>
                      <a:endParaRPr lang="en-US" sz="1800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15" name="Table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09023784"/>
              </p:ext>
            </p:extLst>
          </p:nvPr>
        </p:nvGraphicFramePr>
        <p:xfrm>
          <a:off x="7615714" y="5683160"/>
          <a:ext cx="879898" cy="365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9949"/>
                <a:gridCol w="439949"/>
              </a:tblGrid>
              <a:tr h="246529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2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40</a:t>
                      </a:r>
                      <a:endParaRPr lang="en-US" sz="18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6" name="Rectangle 15"/>
          <p:cNvSpPr/>
          <p:nvPr/>
        </p:nvSpPr>
        <p:spPr>
          <a:xfrm>
            <a:off x="6114395" y="5672641"/>
            <a:ext cx="282535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smtClean="0"/>
              <a:t>= filter1Map2(                   )</a:t>
            </a:r>
            <a:endParaRPr lang="en-US" dirty="0"/>
          </a:p>
        </p:txBody>
      </p:sp>
      <p:graphicFrame>
        <p:nvGraphicFramePr>
          <p:cNvPr id="18" name="Table 1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60562219"/>
              </p:ext>
            </p:extLst>
          </p:nvPr>
        </p:nvGraphicFramePr>
        <p:xfrm>
          <a:off x="7615714" y="6269792"/>
          <a:ext cx="879898" cy="365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9949"/>
                <a:gridCol w="439949"/>
              </a:tblGrid>
              <a:tr h="246529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2</a:t>
                      </a:r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40</a:t>
                      </a:r>
                      <a:endParaRPr lang="en-US" sz="18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9" name="Rectangle 18"/>
          <p:cNvSpPr/>
          <p:nvPr/>
        </p:nvSpPr>
        <p:spPr>
          <a:xfrm>
            <a:off x="6114395" y="6259273"/>
            <a:ext cx="282535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smtClean="0"/>
              <a:t>= Map1filter2(                   )</a:t>
            </a:r>
            <a:endParaRPr lang="en-US" dirty="0"/>
          </a:p>
        </p:txBody>
      </p:sp>
      <p:sp>
        <p:nvSpPr>
          <p:cNvPr id="22" name="Rectangle 21"/>
          <p:cNvSpPr/>
          <p:nvPr/>
        </p:nvSpPr>
        <p:spPr>
          <a:xfrm>
            <a:off x="1408422" y="2559835"/>
            <a:ext cx="483326" cy="72000"/>
          </a:xfrm>
          <a:prstGeom prst="rect">
            <a:avLst/>
          </a:prstGeom>
          <a:solidFill>
            <a:srgbClr val="FFFF00">
              <a:alpha val="71000"/>
            </a:srgb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/>
          <p:cNvSpPr/>
          <p:nvPr/>
        </p:nvSpPr>
        <p:spPr>
          <a:xfrm>
            <a:off x="5912405" y="2559834"/>
            <a:ext cx="348869" cy="72000"/>
          </a:xfrm>
          <a:prstGeom prst="rect">
            <a:avLst/>
          </a:prstGeom>
          <a:solidFill>
            <a:srgbClr val="FFFF00">
              <a:alpha val="71000"/>
            </a:srgb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/>
          <p:cNvSpPr/>
          <p:nvPr/>
        </p:nvSpPr>
        <p:spPr>
          <a:xfrm>
            <a:off x="5775187" y="5630201"/>
            <a:ext cx="282535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smtClean="0"/>
              <a:t>⊥</a:t>
            </a:r>
            <a:endParaRPr lang="en-US" sz="2800" b="1" dirty="0"/>
          </a:p>
        </p:txBody>
      </p:sp>
      <p:sp>
        <p:nvSpPr>
          <p:cNvPr id="25" name="Rectangle 24"/>
          <p:cNvSpPr/>
          <p:nvPr/>
        </p:nvSpPr>
        <p:spPr>
          <a:xfrm>
            <a:off x="5775186" y="6210225"/>
            <a:ext cx="282535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smtClean="0"/>
              <a:t>⊥</a:t>
            </a:r>
            <a:endParaRPr lang="en-US" sz="2800" b="1" dirty="0"/>
          </a:p>
        </p:txBody>
      </p:sp>
      <p:sp>
        <p:nvSpPr>
          <p:cNvPr id="30" name="Title 1"/>
          <p:cNvSpPr txBox="1">
            <a:spLocks/>
          </p:cNvSpPr>
          <p:nvPr/>
        </p:nvSpPr>
        <p:spPr>
          <a:xfrm>
            <a:off x="457200" y="0"/>
            <a:ext cx="8686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/>
              <a:t>Equivalence </a:t>
            </a:r>
            <a:r>
              <a:rPr lang="en-US" dirty="0"/>
              <a:t>of </a:t>
            </a:r>
            <a:r>
              <a:rPr lang="en-US" dirty="0" smtClean="0"/>
              <a:t>              Programs</a:t>
            </a:r>
            <a:endParaRPr lang="en-US" dirty="0"/>
          </a:p>
        </p:txBody>
      </p:sp>
      <p:pic>
        <p:nvPicPr>
          <p:cNvPr id="31" name="Picture 3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7068" y="-8060"/>
            <a:ext cx="1656206" cy="880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956419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78852"/>
            <a:ext cx="8229600" cy="706702"/>
          </a:xfrm>
        </p:spPr>
        <p:txBody>
          <a:bodyPr/>
          <a:lstStyle/>
          <a:p>
            <a:r>
              <a:rPr lang="en-US" dirty="0" smtClean="0"/>
              <a:t>P</a:t>
            </a:r>
            <a:r>
              <a:rPr lang="en-US" baseline="-25000" dirty="0" smtClean="0"/>
              <a:t>1</a:t>
            </a:r>
            <a:r>
              <a:rPr lang="en-US" dirty="0" smtClean="0"/>
              <a:t> </a:t>
            </a:r>
            <a:r>
              <a:rPr lang="en-US" sz="3600" b="1" dirty="0" smtClean="0">
                <a:solidFill>
                  <a:srgbClr val="0070C0"/>
                </a:solidFill>
              </a:rPr>
              <a:t>≃</a:t>
            </a:r>
            <a:r>
              <a:rPr lang="en-US" dirty="0" smtClean="0"/>
              <a:t> P</a:t>
            </a:r>
            <a:r>
              <a:rPr lang="en-US" baseline="-25000" dirty="0" smtClean="0"/>
              <a:t>2</a:t>
            </a:r>
            <a:r>
              <a:rPr lang="en-US" dirty="0" smtClean="0"/>
              <a:t>  ⇔ ∀in. P</a:t>
            </a:r>
            <a:r>
              <a:rPr lang="en-US" baseline="-25000" dirty="0" smtClean="0"/>
              <a:t>1</a:t>
            </a:r>
            <a:r>
              <a:rPr lang="en-US" dirty="0" smtClean="0"/>
              <a:t>(in) = P</a:t>
            </a:r>
            <a:r>
              <a:rPr lang="en-US" baseline="-25000" dirty="0" smtClean="0"/>
              <a:t>2</a:t>
            </a:r>
            <a:r>
              <a:rPr lang="en-US" dirty="0" smtClean="0"/>
              <a:t>(in)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348856" y="1970698"/>
            <a:ext cx="4195482" cy="397031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>
            <a:spAutoFit/>
          </a:bodyPr>
          <a:lstStyle/>
          <a:p>
            <a:r>
              <a:rPr lang="en-US" dirty="0" err="1"/>
              <a:t>def</a:t>
            </a:r>
            <a:r>
              <a:rPr lang="en-US" b="1" dirty="0"/>
              <a:t> </a:t>
            </a:r>
            <a:r>
              <a:rPr lang="en-US" b="1" dirty="0" smtClean="0"/>
              <a:t>dataGtThan50</a:t>
            </a:r>
            <a:r>
              <a:rPr lang="en-US" b="1" dirty="0"/>
              <a:t>((</a:t>
            </a:r>
            <a:r>
              <a:rPr lang="en-US" b="1" dirty="0" err="1"/>
              <a:t>k,d</a:t>
            </a:r>
            <a:r>
              <a:rPr lang="en-US" b="1" dirty="0"/>
              <a:t>))</a:t>
            </a:r>
            <a:r>
              <a:rPr lang="en-US" dirty="0"/>
              <a:t>: return</a:t>
            </a:r>
            <a:r>
              <a:rPr lang="en-US" b="1" dirty="0"/>
              <a:t> </a:t>
            </a:r>
            <a:r>
              <a:rPr lang="en-US" dirty="0"/>
              <a:t>(</a:t>
            </a:r>
            <a:r>
              <a:rPr lang="en-US" dirty="0" smtClean="0"/>
              <a:t>d&gt;50</a:t>
            </a:r>
            <a:r>
              <a:rPr lang="en-US" dirty="0"/>
              <a:t>)</a:t>
            </a:r>
          </a:p>
          <a:p>
            <a:r>
              <a:rPr lang="en-US" dirty="0" err="1"/>
              <a:t>def</a:t>
            </a:r>
            <a:r>
              <a:rPr lang="en-US" b="1" dirty="0"/>
              <a:t> </a:t>
            </a:r>
            <a:r>
              <a:rPr lang="en-US" b="1" dirty="0" err="1"/>
              <a:t>doubleData</a:t>
            </a:r>
            <a:r>
              <a:rPr lang="en-US" b="1" dirty="0"/>
              <a:t>((</a:t>
            </a:r>
            <a:r>
              <a:rPr lang="en-US" b="1" dirty="0" err="1"/>
              <a:t>k,d</a:t>
            </a:r>
            <a:r>
              <a:rPr lang="en-US" b="1" dirty="0"/>
              <a:t>)):  </a:t>
            </a:r>
            <a:r>
              <a:rPr lang="en-US" dirty="0"/>
              <a:t>return (k, 2*d)</a:t>
            </a:r>
            <a:br>
              <a:rPr lang="en-US" dirty="0"/>
            </a:br>
            <a:r>
              <a:rPr lang="en-US" dirty="0" err="1"/>
              <a:t>def</a:t>
            </a:r>
            <a:r>
              <a:rPr lang="en-US" b="1" dirty="0"/>
              <a:t> </a:t>
            </a:r>
            <a:r>
              <a:rPr lang="en-US" b="1" dirty="0" err="1"/>
              <a:t>sumData</a:t>
            </a:r>
            <a:r>
              <a:rPr lang="en-US" b="1" dirty="0"/>
              <a:t>(A,(</a:t>
            </a:r>
            <a:r>
              <a:rPr lang="en-US" b="1" dirty="0" err="1"/>
              <a:t>k,d</a:t>
            </a:r>
            <a:r>
              <a:rPr lang="en-US" b="1" dirty="0"/>
              <a:t>)):  </a:t>
            </a:r>
            <a:r>
              <a:rPr lang="en-US" dirty="0"/>
              <a:t>return A + </a:t>
            </a:r>
            <a:r>
              <a:rPr lang="en-US" dirty="0" smtClean="0"/>
              <a:t>d</a:t>
            </a:r>
            <a:endParaRPr lang="en-US" dirty="0"/>
          </a:p>
          <a:p>
            <a:endParaRPr lang="en-US" dirty="0"/>
          </a:p>
          <a:p>
            <a:r>
              <a:rPr lang="en-US" dirty="0" err="1"/>
              <a:t>def</a:t>
            </a:r>
            <a:r>
              <a:rPr lang="en-US" b="1" dirty="0"/>
              <a:t> </a:t>
            </a:r>
            <a:r>
              <a:rPr lang="en-US" b="1" dirty="0" smtClean="0"/>
              <a:t>filter1Map2Fold3(</a:t>
            </a:r>
            <a:r>
              <a:rPr lang="en-US" b="1" dirty="0" err="1" smtClean="0"/>
              <a:t>rdd</a:t>
            </a:r>
            <a:r>
              <a:rPr lang="en-US" b="1" dirty="0"/>
              <a:t>):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 return</a:t>
            </a:r>
            <a:r>
              <a:rPr lang="en-US" b="1" dirty="0"/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rdd</a:t>
            </a:r>
            <a:r>
              <a:rPr lang="en-US" b="1" dirty="0" err="1" smtClean="0"/>
              <a:t>.</a:t>
            </a:r>
            <a:r>
              <a:rPr lang="en-US" b="1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filter</a:t>
            </a:r>
            <a:r>
              <a:rPr lang="en-US" dirty="0" smtClean="0"/>
              <a:t>(</a:t>
            </a:r>
            <a:r>
              <a:rPr lang="en-US" b="1" dirty="0"/>
              <a:t>dataGtThan50</a:t>
            </a:r>
            <a:r>
              <a:rPr lang="en-US" dirty="0" smtClean="0"/>
              <a:t>)</a:t>
            </a:r>
            <a:endParaRPr lang="en-US" dirty="0"/>
          </a:p>
          <a:p>
            <a:r>
              <a:rPr lang="en-US" dirty="0"/>
              <a:t>                   </a:t>
            </a:r>
            <a:r>
              <a:rPr lang="en-US" sz="800" dirty="0"/>
              <a:t> </a:t>
            </a:r>
            <a:r>
              <a:rPr lang="en-US" b="1" dirty="0" smtClean="0"/>
              <a:t>.</a:t>
            </a:r>
            <a:r>
              <a:rPr lang="en-US" b="1" dirty="0" smtClean="0">
                <a:solidFill>
                  <a:srgbClr val="7030A0"/>
                </a:solidFill>
              </a:rPr>
              <a:t>map</a:t>
            </a:r>
            <a:r>
              <a:rPr lang="en-US" dirty="0" smtClean="0"/>
              <a:t>(</a:t>
            </a:r>
            <a:r>
              <a:rPr lang="en-US" b="1" dirty="0" err="1" smtClean="0"/>
              <a:t>doubleData</a:t>
            </a:r>
            <a:r>
              <a:rPr lang="en-US" dirty="0" smtClean="0"/>
              <a:t>)</a:t>
            </a:r>
          </a:p>
          <a:p>
            <a:r>
              <a:rPr lang="en-US" b="1" dirty="0" smtClean="0"/>
              <a:t>                   </a:t>
            </a:r>
            <a:r>
              <a:rPr lang="en-US" sz="800" dirty="0"/>
              <a:t> </a:t>
            </a:r>
            <a:r>
              <a:rPr lang="en-US" b="1" dirty="0" smtClean="0"/>
              <a:t>.</a:t>
            </a:r>
            <a:r>
              <a:rPr lang="en-US" b="1" dirty="0">
                <a:solidFill>
                  <a:srgbClr val="00B050"/>
                </a:solidFill>
              </a:rPr>
              <a:t>fold</a:t>
            </a:r>
            <a:r>
              <a:rPr lang="en-US" dirty="0"/>
              <a:t>(</a:t>
            </a:r>
            <a:r>
              <a:rPr lang="en-US" b="1" dirty="0" err="1"/>
              <a:t>sumData</a:t>
            </a:r>
            <a:r>
              <a:rPr lang="en-US" b="1" dirty="0" smtClean="0"/>
              <a:t>)</a:t>
            </a:r>
            <a:endParaRPr lang="en-US" dirty="0" smtClean="0"/>
          </a:p>
          <a:p>
            <a:endParaRPr lang="en-US" dirty="0" smtClean="0"/>
          </a:p>
          <a:p>
            <a:endParaRPr lang="en-US" dirty="0"/>
          </a:p>
          <a:p>
            <a:r>
              <a:rPr lang="en-US" dirty="0" err="1"/>
              <a:t>def</a:t>
            </a:r>
            <a:r>
              <a:rPr lang="en-US" b="1" dirty="0"/>
              <a:t> </a:t>
            </a:r>
            <a:r>
              <a:rPr lang="en-US" b="1" dirty="0" smtClean="0"/>
              <a:t>Map1Filter2Fold3(</a:t>
            </a:r>
            <a:r>
              <a:rPr lang="en-US" b="1" dirty="0" err="1" smtClean="0"/>
              <a:t>rdd</a:t>
            </a:r>
            <a:r>
              <a:rPr lang="en-US" b="1" dirty="0"/>
              <a:t>):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 return</a:t>
            </a:r>
            <a:r>
              <a:rPr lang="en-US" b="1" dirty="0"/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rdd</a:t>
            </a:r>
            <a:r>
              <a:rPr lang="en-US" b="1" dirty="0" err="1" smtClean="0"/>
              <a:t>.</a:t>
            </a:r>
            <a:r>
              <a:rPr lang="en-US" b="1" dirty="0" err="1" smtClean="0">
                <a:solidFill>
                  <a:srgbClr val="7030A0"/>
                </a:solidFill>
              </a:rPr>
              <a:t>map</a:t>
            </a:r>
            <a:r>
              <a:rPr lang="en-US" dirty="0" smtClean="0"/>
              <a:t>(</a:t>
            </a:r>
            <a:r>
              <a:rPr lang="en-US" b="1" dirty="0" err="1" smtClean="0"/>
              <a:t>doubleData</a:t>
            </a:r>
            <a:r>
              <a:rPr lang="en-US" dirty="0" smtClean="0"/>
              <a:t>)</a:t>
            </a:r>
            <a:endParaRPr lang="en-US" dirty="0"/>
          </a:p>
          <a:p>
            <a:r>
              <a:rPr lang="en-US" b="1" dirty="0"/>
              <a:t>                   </a:t>
            </a:r>
            <a:r>
              <a:rPr lang="en-US" sz="800" b="1" dirty="0"/>
              <a:t> </a:t>
            </a:r>
            <a:r>
              <a:rPr lang="en-US" b="1" dirty="0" smtClean="0"/>
              <a:t>.</a:t>
            </a:r>
            <a:r>
              <a:rPr lang="en-US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filter</a:t>
            </a:r>
            <a:r>
              <a:rPr lang="en-US" dirty="0" smtClean="0"/>
              <a:t>(</a:t>
            </a:r>
            <a:r>
              <a:rPr lang="en-US" b="1" dirty="0"/>
              <a:t>dataGtThan50)</a:t>
            </a:r>
            <a:endParaRPr lang="en-US" b="1" dirty="0" smtClean="0"/>
          </a:p>
          <a:p>
            <a:r>
              <a:rPr lang="en-US" b="1" dirty="0"/>
              <a:t> </a:t>
            </a:r>
            <a:r>
              <a:rPr lang="en-US" b="1" dirty="0" smtClean="0"/>
              <a:t>                   .</a:t>
            </a:r>
            <a:r>
              <a:rPr lang="en-US" b="1" dirty="0" smtClean="0">
                <a:solidFill>
                  <a:srgbClr val="00B050"/>
                </a:solidFill>
              </a:rPr>
              <a:t>fold</a:t>
            </a:r>
            <a:r>
              <a:rPr lang="en-US" dirty="0" smtClean="0"/>
              <a:t>(</a:t>
            </a:r>
            <a:r>
              <a:rPr lang="en-US" b="1" dirty="0" err="1" smtClean="0"/>
              <a:t>sumData</a:t>
            </a:r>
            <a:r>
              <a:rPr lang="en-US" b="1" dirty="0" smtClean="0"/>
              <a:t>)</a:t>
            </a:r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4826726" y="1970697"/>
            <a:ext cx="4195482" cy="397031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>
            <a:spAutoFit/>
          </a:bodyPr>
          <a:lstStyle/>
          <a:p>
            <a:r>
              <a:rPr lang="en-US" dirty="0" err="1"/>
              <a:t>def</a:t>
            </a:r>
            <a:r>
              <a:rPr lang="en-US" b="1" dirty="0"/>
              <a:t> dataGtThan50((</a:t>
            </a:r>
            <a:r>
              <a:rPr lang="en-US" b="1" dirty="0" err="1"/>
              <a:t>k,d</a:t>
            </a:r>
            <a:r>
              <a:rPr lang="en-US" b="1" dirty="0"/>
              <a:t>))</a:t>
            </a:r>
            <a:r>
              <a:rPr lang="en-US" dirty="0"/>
              <a:t>: return</a:t>
            </a:r>
            <a:r>
              <a:rPr lang="en-US" b="1" dirty="0"/>
              <a:t> </a:t>
            </a:r>
            <a:r>
              <a:rPr lang="en-US" dirty="0"/>
              <a:t>(</a:t>
            </a:r>
            <a:r>
              <a:rPr lang="en-US" dirty="0" smtClean="0"/>
              <a:t>d&gt;50</a:t>
            </a:r>
            <a:r>
              <a:rPr lang="en-US" dirty="0"/>
              <a:t>)</a:t>
            </a:r>
          </a:p>
          <a:p>
            <a:r>
              <a:rPr lang="en-US" dirty="0" err="1"/>
              <a:t>def</a:t>
            </a:r>
            <a:r>
              <a:rPr lang="en-US" b="1" dirty="0"/>
              <a:t> </a:t>
            </a:r>
            <a:r>
              <a:rPr lang="en-US" b="1" dirty="0" err="1" smtClean="0"/>
              <a:t>doubleKey</a:t>
            </a:r>
            <a:r>
              <a:rPr lang="en-US" b="1" dirty="0" smtClean="0"/>
              <a:t>((</a:t>
            </a:r>
            <a:r>
              <a:rPr lang="en-US" b="1" dirty="0" err="1"/>
              <a:t>k,d</a:t>
            </a:r>
            <a:r>
              <a:rPr lang="en-US" b="1" dirty="0"/>
              <a:t>)):  </a:t>
            </a:r>
            <a:r>
              <a:rPr lang="en-US" dirty="0"/>
              <a:t>return </a:t>
            </a:r>
            <a:r>
              <a:rPr lang="en-US" dirty="0" smtClean="0"/>
              <a:t>(2 * k</a:t>
            </a:r>
            <a:r>
              <a:rPr lang="en-US" dirty="0"/>
              <a:t>, </a:t>
            </a:r>
            <a:r>
              <a:rPr lang="en-US" dirty="0" smtClean="0"/>
              <a:t>d)</a:t>
            </a:r>
          </a:p>
          <a:p>
            <a:r>
              <a:rPr lang="en-US" dirty="0" err="1"/>
              <a:t>def</a:t>
            </a:r>
            <a:r>
              <a:rPr lang="en-US" b="1" dirty="0"/>
              <a:t> </a:t>
            </a:r>
            <a:r>
              <a:rPr lang="en-US" b="1" dirty="0" err="1"/>
              <a:t>sumData</a:t>
            </a:r>
            <a:r>
              <a:rPr lang="en-US" b="1" dirty="0"/>
              <a:t>(A,(</a:t>
            </a:r>
            <a:r>
              <a:rPr lang="en-US" b="1" dirty="0" err="1"/>
              <a:t>k,d</a:t>
            </a:r>
            <a:r>
              <a:rPr lang="en-US" b="1" dirty="0"/>
              <a:t>)):  </a:t>
            </a:r>
            <a:r>
              <a:rPr lang="en-US" dirty="0"/>
              <a:t>return A + </a:t>
            </a:r>
            <a:r>
              <a:rPr lang="en-US" dirty="0" smtClean="0"/>
              <a:t>d</a:t>
            </a:r>
            <a:endParaRPr lang="en-US" dirty="0"/>
          </a:p>
          <a:p>
            <a:endParaRPr lang="en-US" dirty="0"/>
          </a:p>
          <a:p>
            <a:r>
              <a:rPr lang="en-US" dirty="0" err="1"/>
              <a:t>def</a:t>
            </a:r>
            <a:r>
              <a:rPr lang="en-US" b="1" dirty="0"/>
              <a:t> </a:t>
            </a:r>
            <a:r>
              <a:rPr lang="en-US" b="1" dirty="0" smtClean="0"/>
              <a:t>filter1Map2Fold3(</a:t>
            </a:r>
            <a:r>
              <a:rPr lang="en-US" b="1" dirty="0" err="1" smtClean="0"/>
              <a:t>rdd</a:t>
            </a:r>
            <a:r>
              <a:rPr lang="en-US" b="1" dirty="0"/>
              <a:t>):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 return</a:t>
            </a:r>
            <a:r>
              <a:rPr lang="en-US" b="1" dirty="0"/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rdd</a:t>
            </a:r>
            <a:r>
              <a:rPr lang="en-US" b="1" dirty="0" err="1" smtClean="0"/>
              <a:t>.</a:t>
            </a:r>
            <a:r>
              <a:rPr lang="en-US" b="1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filter</a:t>
            </a:r>
            <a:r>
              <a:rPr lang="en-US" dirty="0" smtClean="0"/>
              <a:t>(</a:t>
            </a:r>
            <a:r>
              <a:rPr lang="en-US" b="1" dirty="0"/>
              <a:t>dataGtThan50</a:t>
            </a:r>
            <a:r>
              <a:rPr lang="en-US" dirty="0" smtClean="0"/>
              <a:t>)</a:t>
            </a:r>
          </a:p>
          <a:p>
            <a:r>
              <a:rPr lang="en-US" dirty="0"/>
              <a:t> </a:t>
            </a:r>
            <a:r>
              <a:rPr lang="en-US" dirty="0" smtClean="0"/>
              <a:t>                  </a:t>
            </a:r>
            <a:r>
              <a:rPr lang="en-US" sz="700" dirty="0" smtClean="0"/>
              <a:t> </a:t>
            </a:r>
            <a:r>
              <a:rPr lang="en-US" b="1" dirty="0" smtClean="0"/>
              <a:t>.</a:t>
            </a:r>
            <a:r>
              <a:rPr lang="en-US" b="1" dirty="0">
                <a:solidFill>
                  <a:srgbClr val="7030A0"/>
                </a:solidFill>
              </a:rPr>
              <a:t>map</a:t>
            </a:r>
            <a:r>
              <a:rPr lang="en-US" dirty="0"/>
              <a:t>(</a:t>
            </a:r>
            <a:r>
              <a:rPr lang="en-US" b="1" dirty="0" err="1"/>
              <a:t>doubleData</a:t>
            </a:r>
            <a:r>
              <a:rPr lang="en-US" dirty="0"/>
              <a:t>)</a:t>
            </a:r>
          </a:p>
          <a:p>
            <a:r>
              <a:rPr lang="en-US" b="1" dirty="0"/>
              <a:t>                  </a:t>
            </a:r>
            <a:r>
              <a:rPr lang="en-US" sz="800" dirty="0"/>
              <a:t> </a:t>
            </a:r>
            <a:r>
              <a:rPr lang="en-US" b="1" dirty="0" smtClean="0"/>
              <a:t> </a:t>
            </a:r>
            <a:r>
              <a:rPr lang="en-US" b="1" dirty="0"/>
              <a:t>.</a:t>
            </a:r>
            <a:r>
              <a:rPr lang="en-US" b="1" dirty="0">
                <a:solidFill>
                  <a:srgbClr val="00B050"/>
                </a:solidFill>
              </a:rPr>
              <a:t>fold</a:t>
            </a:r>
            <a:r>
              <a:rPr lang="en-US" dirty="0"/>
              <a:t>(</a:t>
            </a:r>
            <a:r>
              <a:rPr lang="en-US" b="1" dirty="0" err="1"/>
              <a:t>sumData</a:t>
            </a:r>
            <a:r>
              <a:rPr lang="en-US" b="1" dirty="0" smtClean="0"/>
              <a:t>)</a:t>
            </a:r>
          </a:p>
          <a:p>
            <a:endParaRPr lang="en-US" b="1" dirty="0"/>
          </a:p>
          <a:p>
            <a:endParaRPr lang="en-US" dirty="0"/>
          </a:p>
          <a:p>
            <a:r>
              <a:rPr lang="en-US" dirty="0" err="1"/>
              <a:t>def</a:t>
            </a:r>
            <a:r>
              <a:rPr lang="en-US" b="1" dirty="0"/>
              <a:t> </a:t>
            </a:r>
            <a:r>
              <a:rPr lang="en-US" b="1" dirty="0" smtClean="0"/>
              <a:t>filter1Map2Mul3(</a:t>
            </a:r>
            <a:r>
              <a:rPr lang="en-US" b="1" dirty="0" err="1" smtClean="0"/>
              <a:t>rdd</a:t>
            </a:r>
            <a:r>
              <a:rPr lang="en-US" b="1" dirty="0" smtClean="0"/>
              <a:t>):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 </a:t>
            </a:r>
            <a:r>
              <a:rPr lang="en-US" dirty="0" smtClean="0"/>
              <a:t>return 2 * </a:t>
            </a:r>
          </a:p>
          <a:p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smtClean="0">
                <a:solidFill>
                  <a:srgbClr val="FF0000"/>
                </a:solidFill>
              </a:rPr>
              <a:t>            </a:t>
            </a:r>
            <a:r>
              <a:rPr lang="en-US" b="1" dirty="0" err="1" smtClean="0">
                <a:solidFill>
                  <a:srgbClr val="FF0000"/>
                </a:solidFill>
              </a:rPr>
              <a:t>rdd</a:t>
            </a:r>
            <a:r>
              <a:rPr lang="en-US" b="1" dirty="0" err="1" smtClean="0"/>
              <a:t>.</a:t>
            </a:r>
            <a:r>
              <a:rPr lang="en-US" b="1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filter</a:t>
            </a:r>
            <a:r>
              <a:rPr lang="en-US" dirty="0" smtClean="0"/>
              <a:t>(</a:t>
            </a:r>
            <a:r>
              <a:rPr lang="en-US" b="1" dirty="0"/>
              <a:t>dataGtThan50</a:t>
            </a:r>
            <a:r>
              <a:rPr lang="en-US" dirty="0" smtClean="0"/>
              <a:t>)</a:t>
            </a:r>
            <a:endParaRPr lang="en-US" dirty="0"/>
          </a:p>
          <a:p>
            <a:r>
              <a:rPr lang="en-US" dirty="0"/>
              <a:t> </a:t>
            </a:r>
            <a:r>
              <a:rPr lang="en-US" dirty="0" smtClean="0"/>
              <a:t>                  </a:t>
            </a:r>
            <a:r>
              <a:rPr lang="en-US" b="1" dirty="0" smtClean="0"/>
              <a:t>.</a:t>
            </a:r>
            <a:r>
              <a:rPr lang="en-US" b="1" dirty="0">
                <a:solidFill>
                  <a:srgbClr val="00B050"/>
                </a:solidFill>
              </a:rPr>
              <a:t>fold</a:t>
            </a:r>
            <a:r>
              <a:rPr lang="en-US" dirty="0"/>
              <a:t>(</a:t>
            </a:r>
            <a:r>
              <a:rPr lang="en-US" b="1" dirty="0" err="1"/>
              <a:t>sumData</a:t>
            </a:r>
            <a:r>
              <a:rPr lang="en-US" b="1" dirty="0" smtClean="0"/>
              <a:t>)</a:t>
            </a:r>
          </a:p>
        </p:txBody>
      </p:sp>
      <p:sp>
        <p:nvSpPr>
          <p:cNvPr id="7" name="Rectangle 6"/>
          <p:cNvSpPr/>
          <p:nvPr/>
        </p:nvSpPr>
        <p:spPr>
          <a:xfrm>
            <a:off x="5698104" y="3867347"/>
            <a:ext cx="697627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8000" b="1" dirty="0">
                <a:solidFill>
                  <a:srgbClr val="0070C0"/>
                </a:solidFill>
              </a:rPr>
              <a:t>≃</a:t>
            </a:r>
            <a:endParaRPr lang="en-US" sz="8000" dirty="0"/>
          </a:p>
        </p:txBody>
      </p:sp>
      <p:sp>
        <p:nvSpPr>
          <p:cNvPr id="8" name="Rectangle 7"/>
          <p:cNvSpPr/>
          <p:nvPr/>
        </p:nvSpPr>
        <p:spPr>
          <a:xfrm>
            <a:off x="1175710" y="3856157"/>
            <a:ext cx="697627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8000" b="1" dirty="0" smtClean="0">
                <a:solidFill>
                  <a:srgbClr val="0070C0"/>
                </a:solidFill>
              </a:rPr>
              <a:t>≄</a:t>
            </a:r>
            <a:endParaRPr lang="en-US" sz="8000" dirty="0"/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457200" y="0"/>
            <a:ext cx="8686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/>
              <a:t>Equivalence </a:t>
            </a:r>
            <a:r>
              <a:rPr lang="en-US" dirty="0"/>
              <a:t>of </a:t>
            </a:r>
            <a:r>
              <a:rPr lang="en-US" dirty="0" smtClean="0"/>
              <a:t>              Programs</a:t>
            </a:r>
            <a:endParaRPr lang="en-US" dirty="0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7068" y="-8060"/>
            <a:ext cx="1656206" cy="880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26257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156075" y="5420601"/>
            <a:ext cx="3189308" cy="72000"/>
          </a:xfrm>
          <a:prstGeom prst="rect">
            <a:avLst/>
          </a:prstGeom>
          <a:solidFill>
            <a:srgbClr val="FFFF00">
              <a:alpha val="71000"/>
            </a:srgb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SparkLite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074" y="4513775"/>
            <a:ext cx="8229600" cy="2474854"/>
          </a:xfrm>
        </p:spPr>
        <p:txBody>
          <a:bodyPr>
            <a:normAutofit lnSpcReduction="10000"/>
          </a:bodyPr>
          <a:lstStyle/>
          <a:p>
            <a:r>
              <a:rPr lang="en-US" b="1" dirty="0" smtClean="0"/>
              <a:t>Functional language</a:t>
            </a:r>
            <a:r>
              <a:rPr lang="en-US" dirty="0" smtClean="0"/>
              <a:t> Programs are terms</a:t>
            </a:r>
          </a:p>
          <a:p>
            <a:pPr lvl="1"/>
            <a:r>
              <a:rPr lang="en-US" dirty="0" smtClean="0"/>
              <a:t>Expressions in Presburger Arithmetic</a:t>
            </a:r>
          </a:p>
          <a:p>
            <a:pPr lvl="2"/>
            <a:r>
              <a:rPr lang="en-US" dirty="0" smtClean="0"/>
              <a:t>Extended with tuples and </a:t>
            </a:r>
            <a:r>
              <a:rPr lang="en-US" sz="2000" b="1" dirty="0" smtClean="0"/>
              <a:t>⊥</a:t>
            </a:r>
            <a:endParaRPr lang="en-US" b="1" dirty="0" smtClean="0"/>
          </a:p>
          <a:p>
            <a:pPr lvl="2"/>
            <a:r>
              <a:rPr lang="en-US" dirty="0" smtClean="0"/>
              <a:t>Checking validity remains decidable </a:t>
            </a:r>
          </a:p>
          <a:p>
            <a:pPr lvl="1"/>
            <a:r>
              <a:rPr lang="en-US" dirty="0" smtClean="0"/>
              <a:t>fold/</a:t>
            </a:r>
            <a:r>
              <a:rPr lang="en-US" dirty="0" err="1" smtClean="0"/>
              <a:t>foldByKey</a:t>
            </a:r>
            <a:r>
              <a:rPr lang="en-US" dirty="0" smtClean="0"/>
              <a:t> operations treated as functions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605524"/>
            <a:ext cx="8177349" cy="2706984"/>
          </a:xfrm>
          <a:prstGeom prst="rect">
            <a:avLst/>
          </a:prstGeom>
        </p:spPr>
      </p:pic>
      <p:sp>
        <p:nvSpPr>
          <p:cNvPr id="7" name="Rounded Rectangular Callout 6"/>
          <p:cNvSpPr/>
          <p:nvPr/>
        </p:nvSpPr>
        <p:spPr>
          <a:xfrm>
            <a:off x="6074228" y="770709"/>
            <a:ext cx="2795452" cy="1039379"/>
          </a:xfrm>
          <a:prstGeom prst="wedgeRoundRectCallout">
            <a:avLst>
              <a:gd name="adj1" fmla="val -84281"/>
              <a:gd name="adj2" fmla="val 59375"/>
              <a:gd name="adj3" fmla="val 16667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 smtClean="0"/>
              <a:t>User Defined Functions (UDFs)</a:t>
            </a:r>
            <a:endParaRPr lang="en-US" sz="2800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8697" y="235131"/>
            <a:ext cx="297180" cy="297180"/>
          </a:xfrm>
          <a:prstGeom prst="rect">
            <a:avLst/>
          </a:prstGeom>
        </p:spPr>
      </p:pic>
      <p:sp>
        <p:nvSpPr>
          <p:cNvPr id="10" name="Rounded Rectangular Callout 9"/>
          <p:cNvSpPr/>
          <p:nvPr/>
        </p:nvSpPr>
        <p:spPr>
          <a:xfrm>
            <a:off x="6074228" y="1913709"/>
            <a:ext cx="1335101" cy="740636"/>
          </a:xfrm>
          <a:prstGeom prst="wedgeRoundRectCallout">
            <a:avLst>
              <a:gd name="adj1" fmla="val -182878"/>
              <a:gd name="adj2" fmla="val 117442"/>
              <a:gd name="adj3" fmla="val 16667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smtClean="0"/>
              <a:t>Implicit loops</a:t>
            </a:r>
            <a:endParaRPr lang="en-US" sz="2800" dirty="0"/>
          </a:p>
        </p:txBody>
      </p:sp>
      <p:sp>
        <p:nvSpPr>
          <p:cNvPr id="11" name="Rounded Rectangular Callout 10"/>
          <p:cNvSpPr/>
          <p:nvPr/>
        </p:nvSpPr>
        <p:spPr>
          <a:xfrm>
            <a:off x="7705932" y="3606629"/>
            <a:ext cx="1438068" cy="1168403"/>
          </a:xfrm>
          <a:prstGeom prst="wedgeRoundRectCallout">
            <a:avLst>
              <a:gd name="adj1" fmla="val -123574"/>
              <a:gd name="adj2" fmla="val -59478"/>
              <a:gd name="adj3" fmla="val 16667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smtClean="0"/>
              <a:t>Implicit nested loops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491304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0" grpId="0" animBg="1"/>
      <p:bldP spid="11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-6102"/>
            <a:ext cx="8686800" cy="1143000"/>
          </a:xfrm>
        </p:spPr>
        <p:txBody>
          <a:bodyPr>
            <a:normAutofit/>
          </a:bodyPr>
          <a:lstStyle/>
          <a:p>
            <a:r>
              <a:rPr lang="en-US" dirty="0" smtClean="0"/>
              <a:t>Equivalence of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Theorem 1: Equivalence of </a:t>
            </a:r>
            <a:r>
              <a:rPr lang="en-US" b="1" dirty="0" err="1" smtClean="0"/>
              <a:t>NoAgg</a:t>
            </a:r>
            <a:r>
              <a:rPr lang="en-US" dirty="0" smtClean="0"/>
              <a:t> programs is </a:t>
            </a:r>
            <a:br>
              <a:rPr lang="en-US" dirty="0" smtClean="0"/>
            </a:br>
            <a:r>
              <a:rPr lang="en-US" dirty="0" smtClean="0"/>
              <a:t>                      </a:t>
            </a:r>
            <a:r>
              <a:rPr lang="en-US" b="1" dirty="0" smtClean="0"/>
              <a:t>decidable</a:t>
            </a:r>
          </a:p>
          <a:p>
            <a:pPr marL="441325" lvl="2" indent="-265113">
              <a:spcBef>
                <a:spcPts val="0"/>
              </a:spcBef>
              <a:tabLst/>
            </a:pPr>
            <a:r>
              <a:rPr lang="en-US" b="1" dirty="0" err="1" smtClean="0"/>
              <a:t>NoAgg</a:t>
            </a:r>
            <a:r>
              <a:rPr lang="en-US" dirty="0" smtClean="0"/>
              <a:t> </a:t>
            </a:r>
            <a:r>
              <a:rPr lang="en-US" dirty="0"/>
              <a:t>- programs </a:t>
            </a:r>
            <a:r>
              <a:rPr lang="en-US" dirty="0" smtClean="0"/>
              <a:t>without fold/</a:t>
            </a:r>
            <a:r>
              <a:rPr lang="en-US" dirty="0" err="1" smtClean="0"/>
              <a:t>foldByKey</a:t>
            </a:r>
            <a:r>
              <a:rPr lang="en-US" dirty="0" smtClean="0"/>
              <a:t> operations 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                                  </a:t>
            </a:r>
            <a:r>
              <a:rPr lang="en-US" dirty="0" smtClean="0"/>
              <a:t>RDD </a:t>
            </a:r>
            <a:r>
              <a:rPr lang="en-US" dirty="0"/>
              <a:t>output</a:t>
            </a:r>
          </a:p>
          <a:p>
            <a:endParaRPr lang="en-US" b="1" dirty="0" smtClean="0"/>
          </a:p>
          <a:p>
            <a:endParaRPr lang="en-US" dirty="0"/>
          </a:p>
          <a:p>
            <a:r>
              <a:rPr lang="en-US" dirty="0" smtClean="0"/>
              <a:t>Reduces to validity of quantifier-free formulae</a:t>
            </a:r>
          </a:p>
          <a:p>
            <a:pPr lvl="1"/>
            <a:r>
              <a:rPr lang="en-US" dirty="0" smtClean="0"/>
              <a:t>Intuition: Apply program term to a single record</a:t>
            </a:r>
          </a:p>
          <a:p>
            <a:endParaRPr lang="en-US" dirty="0" smtClean="0"/>
          </a:p>
          <a:p>
            <a:r>
              <a:rPr lang="en-US" dirty="0" smtClean="0"/>
              <a:t>See also </a:t>
            </a:r>
            <a:r>
              <a:rPr lang="en-US" i="1" dirty="0" err="1" smtClean="0"/>
              <a:t>Loncaric</a:t>
            </a:r>
            <a:r>
              <a:rPr lang="en-US" i="1" dirty="0" smtClean="0"/>
              <a:t> et al. PLDI’16</a:t>
            </a:r>
            <a:endParaRPr lang="en-US" i="1" dirty="0"/>
          </a:p>
          <a:p>
            <a:endParaRPr lang="en-US" dirty="0"/>
          </a:p>
        </p:txBody>
      </p:sp>
      <p:sp>
        <p:nvSpPr>
          <p:cNvPr id="9" name="Right Arrow 8"/>
          <p:cNvSpPr/>
          <p:nvPr/>
        </p:nvSpPr>
        <p:spPr>
          <a:xfrm>
            <a:off x="5103251" y="336810"/>
            <a:ext cx="712694" cy="542459"/>
          </a:xfrm>
          <a:prstGeom prst="rightArrow">
            <a:avLst>
              <a:gd name="adj1" fmla="val 73344"/>
              <a:gd name="adj2" fmla="val 31042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8262" y="180580"/>
            <a:ext cx="843566" cy="85492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96930" y="137938"/>
            <a:ext cx="843566" cy="854920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5748637" y="745829"/>
            <a:ext cx="239050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No fold/</a:t>
            </a:r>
            <a:r>
              <a:rPr lang="en-US" b="1" dirty="0" err="1" smtClean="0"/>
              <a:t>foldByKey</a:t>
            </a:r>
            <a:endParaRPr lang="en-US" b="1" dirty="0"/>
          </a:p>
        </p:txBody>
      </p:sp>
      <p:sp>
        <p:nvSpPr>
          <p:cNvPr id="8" name="Rectangle 7"/>
          <p:cNvSpPr/>
          <p:nvPr/>
        </p:nvSpPr>
        <p:spPr>
          <a:xfrm>
            <a:off x="3311828" y="2744846"/>
            <a:ext cx="977784" cy="45719"/>
          </a:xfrm>
          <a:prstGeom prst="rect">
            <a:avLst/>
          </a:prstGeom>
          <a:solidFill>
            <a:srgbClr val="FFFF00">
              <a:alpha val="71000"/>
            </a:srgb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89223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924457" y="4461057"/>
            <a:ext cx="2880000" cy="72000"/>
          </a:xfrm>
          <a:prstGeom prst="rect">
            <a:avLst/>
          </a:prstGeom>
          <a:solidFill>
            <a:srgbClr val="FFFF00">
              <a:alpha val="71000"/>
            </a:srgb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5047433" y="4879553"/>
            <a:ext cx="2880000" cy="72000"/>
          </a:xfrm>
          <a:prstGeom prst="rect">
            <a:avLst/>
          </a:prstGeom>
          <a:solidFill>
            <a:srgbClr val="FFFF00">
              <a:alpha val="71000"/>
            </a:srgb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2388" y="0"/>
            <a:ext cx="86868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Verifying Equivalence of Spark Programs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6493" y="1320061"/>
            <a:ext cx="8742695" cy="5780854"/>
          </a:xfrm>
        </p:spPr>
        <p:txBody>
          <a:bodyPr>
            <a:normAutofit/>
          </a:bodyPr>
          <a:lstStyle/>
          <a:p>
            <a:r>
              <a:rPr lang="en-US" sz="2800" b="1" dirty="0" smtClean="0"/>
              <a:t>Apache            ™  </a:t>
            </a:r>
            <a:r>
              <a:rPr lang="en-US" sz="2800" dirty="0" smtClean="0"/>
              <a:t>a fast &amp; </a:t>
            </a:r>
            <a:r>
              <a:rPr lang="en-US" sz="2800" dirty="0"/>
              <a:t>general engine for </a:t>
            </a:r>
            <a:r>
              <a:rPr lang="en-US" sz="2800" dirty="0" smtClean="0"/>
              <a:t>large-scale </a:t>
            </a:r>
            <a:r>
              <a:rPr lang="en-US" sz="2800" dirty="0"/>
              <a:t>data </a:t>
            </a:r>
            <a:r>
              <a:rPr lang="en-US" sz="2800" dirty="0" smtClean="0"/>
              <a:t>processing</a:t>
            </a:r>
          </a:p>
          <a:p>
            <a:pPr lvl="1"/>
            <a:r>
              <a:rPr lang="en-US" sz="2400" dirty="0" smtClean="0"/>
              <a:t>Accessed via programs, e.g., Scala, Python, Java</a:t>
            </a:r>
          </a:p>
          <a:p>
            <a:pPr lvl="1"/>
            <a:endParaRPr lang="en-US" b="1" dirty="0"/>
          </a:p>
          <a:p>
            <a:r>
              <a:rPr lang="en-US" sz="2800" b="1" dirty="0" smtClean="0"/>
              <a:t>Program Equivalence </a:t>
            </a:r>
            <a:r>
              <a:rPr lang="en-US" sz="2800" dirty="0"/>
              <a:t>P</a:t>
            </a:r>
            <a:r>
              <a:rPr lang="en-US" sz="2800" baseline="-25000" dirty="0"/>
              <a:t>1</a:t>
            </a:r>
            <a:r>
              <a:rPr lang="en-US" sz="2800" dirty="0"/>
              <a:t> </a:t>
            </a:r>
            <a:r>
              <a:rPr lang="en-US" b="1" dirty="0"/>
              <a:t>≃</a:t>
            </a:r>
            <a:r>
              <a:rPr lang="en-US" sz="2800" dirty="0"/>
              <a:t> </a:t>
            </a:r>
            <a:r>
              <a:rPr lang="en-US" sz="2800" dirty="0" smtClean="0"/>
              <a:t>P</a:t>
            </a:r>
            <a:r>
              <a:rPr lang="en-US" sz="2800" baseline="-25000" dirty="0" smtClean="0"/>
              <a:t>2</a:t>
            </a:r>
            <a:r>
              <a:rPr lang="en-US" sz="2800" dirty="0" smtClean="0"/>
              <a:t> ⇔∀in.P</a:t>
            </a:r>
            <a:r>
              <a:rPr lang="en-US" sz="2800" baseline="-25000" dirty="0" smtClean="0"/>
              <a:t>1</a:t>
            </a:r>
            <a:r>
              <a:rPr lang="en-US" sz="2800" dirty="0" smtClean="0"/>
              <a:t>(in</a:t>
            </a:r>
            <a:r>
              <a:rPr lang="en-US" sz="2800" dirty="0"/>
              <a:t>) = P</a:t>
            </a:r>
            <a:r>
              <a:rPr lang="en-US" sz="2800" baseline="-25000" dirty="0"/>
              <a:t>2</a:t>
            </a:r>
            <a:r>
              <a:rPr lang="en-US" sz="2800" dirty="0"/>
              <a:t>(in</a:t>
            </a:r>
            <a:r>
              <a:rPr lang="en-US" sz="2800" dirty="0" smtClean="0"/>
              <a:t>)</a:t>
            </a:r>
            <a:endParaRPr lang="en-US" sz="2800" dirty="0"/>
          </a:p>
          <a:p>
            <a:endParaRPr lang="en-US" sz="2800" b="1" dirty="0" smtClean="0"/>
          </a:p>
          <a:p>
            <a:r>
              <a:rPr lang="en-US" sz="2800" b="1" dirty="0" smtClean="0"/>
              <a:t>Verification technique </a:t>
            </a:r>
            <a:r>
              <a:rPr lang="en-US" sz="2800" dirty="0" smtClean="0"/>
              <a:t>reduction to validity of a formula in Presburger Arithmetic using inductive reasoning</a:t>
            </a:r>
          </a:p>
          <a:p>
            <a:pPr lvl="1"/>
            <a:r>
              <a:rPr lang="en-US" sz="2400" dirty="0" smtClean="0"/>
              <a:t>Undecidability for general programs (even with one aggregation)</a:t>
            </a:r>
          </a:p>
          <a:p>
            <a:pPr lvl="1"/>
            <a:r>
              <a:rPr lang="en-US" sz="2400" dirty="0" smtClean="0"/>
              <a:t>Sound &amp; (sometimes) complete techniques for </a:t>
            </a:r>
            <a:r>
              <a:rPr lang="en-US" sz="2400" b="1" i="1" dirty="0" smtClean="0"/>
              <a:t>restricted classes</a:t>
            </a:r>
            <a:r>
              <a:rPr lang="en-US" sz="2400" dirty="0" smtClean="0"/>
              <a:t> of </a:t>
            </a:r>
            <a:r>
              <a:rPr lang="en-US" sz="2400" b="1" i="1" dirty="0" err="1" smtClean="0"/>
              <a:t>SparkLite</a:t>
            </a:r>
            <a:r>
              <a:rPr lang="en-US" sz="2400" dirty="0" smtClean="0"/>
              <a:t> programs</a:t>
            </a:r>
          </a:p>
          <a:p>
            <a:pPr lvl="1"/>
            <a:r>
              <a:rPr lang="en-US" sz="2400" dirty="0" smtClean="0"/>
              <a:t>Prototype (using Z3)</a:t>
            </a:r>
          </a:p>
          <a:p>
            <a:endParaRPr lang="en-US" b="1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1309" y="1264023"/>
            <a:ext cx="911516" cy="515486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916798" y="4879553"/>
            <a:ext cx="3198002" cy="72000"/>
          </a:xfrm>
          <a:prstGeom prst="rect">
            <a:avLst/>
          </a:prstGeom>
          <a:solidFill>
            <a:srgbClr val="FFFF00">
              <a:alpha val="71000"/>
            </a:srgb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28082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-6102"/>
            <a:ext cx="8686800" cy="1143000"/>
          </a:xfrm>
        </p:spPr>
        <p:txBody>
          <a:bodyPr>
            <a:normAutofit/>
          </a:bodyPr>
          <a:lstStyle/>
          <a:p>
            <a:r>
              <a:rPr lang="en-US" dirty="0" smtClean="0"/>
              <a:t>Equivalence of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86428"/>
            <a:ext cx="8458200" cy="4969922"/>
          </a:xfrm>
        </p:spPr>
        <p:txBody>
          <a:bodyPr/>
          <a:lstStyle/>
          <a:p>
            <a:r>
              <a:rPr lang="en-US" dirty="0" smtClean="0"/>
              <a:t>Theorem 2: Equivalence of </a:t>
            </a:r>
            <a:r>
              <a:rPr lang="en-US" b="1" dirty="0" err="1" smtClean="0"/>
              <a:t>AggOne</a:t>
            </a:r>
            <a:r>
              <a:rPr lang="en-US" sz="3600" b="1" baseline="30000" dirty="0" err="1" smtClean="0"/>
              <a:t>p</a:t>
            </a:r>
            <a:r>
              <a:rPr lang="en-US" dirty="0" smtClean="0"/>
              <a:t> programs is </a:t>
            </a:r>
            <a:br>
              <a:rPr lang="en-US" dirty="0" smtClean="0"/>
            </a:br>
            <a:r>
              <a:rPr lang="en-US" dirty="0" smtClean="0"/>
              <a:t>                      </a:t>
            </a:r>
            <a:r>
              <a:rPr lang="en-US" b="1" dirty="0" smtClean="0"/>
              <a:t>undecidable</a:t>
            </a:r>
          </a:p>
          <a:p>
            <a:pPr lvl="1"/>
            <a:r>
              <a:rPr lang="en-US" b="1" dirty="0" err="1" smtClean="0"/>
              <a:t>AggOne</a:t>
            </a:r>
            <a:r>
              <a:rPr lang="en-US" sz="3200" b="1" baseline="30000" dirty="0" err="1" smtClean="0"/>
              <a:t>p</a:t>
            </a:r>
            <a:r>
              <a:rPr lang="en-US" dirty="0" smtClean="0"/>
              <a:t> - programs with a single fold operation </a:t>
            </a:r>
            <a:br>
              <a:rPr lang="en-US" dirty="0" smtClean="0"/>
            </a:br>
            <a:r>
              <a:rPr lang="en-US" dirty="0" smtClean="0"/>
              <a:t>                                              </a:t>
            </a:r>
            <a:r>
              <a:rPr lang="en-US" sz="1200" dirty="0" smtClean="0"/>
              <a:t> </a:t>
            </a:r>
            <a:r>
              <a:rPr lang="en-US" dirty="0" smtClean="0"/>
              <a:t>primitive output</a:t>
            </a:r>
          </a:p>
          <a:p>
            <a:endParaRPr lang="en-US" dirty="0"/>
          </a:p>
          <a:p>
            <a:r>
              <a:rPr lang="en-US" dirty="0" smtClean="0"/>
              <a:t>Reduction to </a:t>
            </a:r>
            <a:r>
              <a:rPr lang="en-US" dirty="0" smtClean="0"/>
              <a:t>halting of 2-counter </a:t>
            </a:r>
            <a:r>
              <a:rPr lang="en-US" dirty="0" smtClean="0"/>
              <a:t>machine</a:t>
            </a:r>
          </a:p>
          <a:p>
            <a:pPr lvl="1"/>
            <a:r>
              <a:rPr lang="en-US" dirty="0" smtClean="0"/>
              <a:t>Intuition: fold operation “accumulates” the effects of the 2-counter machine</a:t>
            </a:r>
          </a:p>
          <a:p>
            <a:pPr lvl="2"/>
            <a:r>
              <a:rPr lang="en-US" dirty="0" smtClean="0"/>
              <a:t>RDD contents ignored</a:t>
            </a:r>
            <a:endParaRPr lang="en-US" dirty="0"/>
          </a:p>
        </p:txBody>
      </p:sp>
      <p:sp>
        <p:nvSpPr>
          <p:cNvPr id="9" name="Right Arrow 8"/>
          <p:cNvSpPr/>
          <p:nvPr/>
        </p:nvSpPr>
        <p:spPr>
          <a:xfrm>
            <a:off x="5103251" y="336810"/>
            <a:ext cx="712694" cy="542459"/>
          </a:xfrm>
          <a:prstGeom prst="rightArrow">
            <a:avLst>
              <a:gd name="adj1" fmla="val 73344"/>
              <a:gd name="adj2" fmla="val 31042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8262" y="180580"/>
            <a:ext cx="843566" cy="85492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46835" y="168494"/>
            <a:ext cx="879225" cy="998587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5103250" y="2864224"/>
            <a:ext cx="840349" cy="67235"/>
          </a:xfrm>
          <a:prstGeom prst="rect">
            <a:avLst/>
          </a:prstGeom>
          <a:solidFill>
            <a:srgbClr val="FFFF00">
              <a:alpha val="71000"/>
            </a:srgb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26482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-6102"/>
            <a:ext cx="8686800" cy="1143000"/>
          </a:xfrm>
        </p:spPr>
        <p:txBody>
          <a:bodyPr>
            <a:normAutofit/>
          </a:bodyPr>
          <a:lstStyle/>
          <a:p>
            <a:r>
              <a:rPr lang="en-US" dirty="0" smtClean="0"/>
              <a:t>Equivalence of </a:t>
            </a:r>
            <a:endParaRPr lang="en-US" dirty="0"/>
          </a:p>
        </p:txBody>
      </p:sp>
      <p:sp>
        <p:nvSpPr>
          <p:cNvPr id="9" name="Right Arrow 8"/>
          <p:cNvSpPr/>
          <p:nvPr/>
        </p:nvSpPr>
        <p:spPr>
          <a:xfrm>
            <a:off x="5103251" y="336810"/>
            <a:ext cx="712694" cy="542459"/>
          </a:xfrm>
          <a:prstGeom prst="rightArrow">
            <a:avLst>
              <a:gd name="adj1" fmla="val 73344"/>
              <a:gd name="adj2" fmla="val 31042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8262" y="180580"/>
            <a:ext cx="843566" cy="85492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87931" y="155069"/>
            <a:ext cx="879225" cy="998587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6998" y="138311"/>
            <a:ext cx="843566" cy="854920"/>
          </a:xfrm>
          <a:prstGeom prst="rect">
            <a:avLst/>
          </a:prstGeom>
        </p:spPr>
      </p:pic>
      <p:cxnSp>
        <p:nvCxnSpPr>
          <p:cNvPr id="12" name="Straight Connector 11"/>
          <p:cNvCxnSpPr/>
          <p:nvPr/>
        </p:nvCxnSpPr>
        <p:spPr>
          <a:xfrm flipH="1">
            <a:off x="7739520" y="138311"/>
            <a:ext cx="248642" cy="919212"/>
          </a:xfrm>
          <a:prstGeom prst="line">
            <a:avLst/>
          </a:prstGeom>
          <a:ln w="76200"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Rectangle 6"/>
          <p:cNvSpPr/>
          <p:nvPr/>
        </p:nvSpPr>
        <p:spPr>
          <a:xfrm>
            <a:off x="5724700" y="637535"/>
            <a:ext cx="98969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b="1" dirty="0" smtClean="0"/>
              <a:t>Semantic</a:t>
            </a:r>
            <a:br>
              <a:rPr lang="en-US" sz="1400" b="1" dirty="0" smtClean="0"/>
            </a:br>
            <a:r>
              <a:rPr lang="en-US" sz="1400" b="1" dirty="0" smtClean="0"/>
              <a:t>Restriction</a:t>
            </a:r>
            <a:endParaRPr lang="en-US" sz="1400" b="1" dirty="0"/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475971"/>
            <a:ext cx="9144000" cy="21882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56683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-6102"/>
            <a:ext cx="8686800" cy="1143000"/>
          </a:xfrm>
        </p:spPr>
        <p:txBody>
          <a:bodyPr>
            <a:normAutofit/>
          </a:bodyPr>
          <a:lstStyle/>
          <a:p>
            <a:r>
              <a:rPr lang="en-US" dirty="0" smtClean="0"/>
              <a:t>Equivalence of </a:t>
            </a:r>
            <a:endParaRPr lang="en-US" dirty="0"/>
          </a:p>
        </p:txBody>
      </p:sp>
      <p:sp>
        <p:nvSpPr>
          <p:cNvPr id="9" name="Right Arrow 8"/>
          <p:cNvSpPr/>
          <p:nvPr/>
        </p:nvSpPr>
        <p:spPr>
          <a:xfrm>
            <a:off x="5103251" y="336810"/>
            <a:ext cx="712694" cy="542459"/>
          </a:xfrm>
          <a:prstGeom prst="rightArrow">
            <a:avLst>
              <a:gd name="adj1" fmla="val 73344"/>
              <a:gd name="adj2" fmla="val 31042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8262" y="180580"/>
            <a:ext cx="843566" cy="85492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2724" y="180580"/>
            <a:ext cx="879225" cy="998587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5791259" y="414992"/>
            <a:ext cx="1157240" cy="73866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b="1" dirty="0" smtClean="0"/>
              <a:t>Synchronous</a:t>
            </a:r>
            <a:br>
              <a:rPr lang="en-US" sz="1400" b="1" dirty="0" smtClean="0"/>
            </a:br>
            <a:r>
              <a:rPr lang="en-US" sz="1400" b="1" dirty="0" smtClean="0"/>
              <a:t>Collapsible</a:t>
            </a:r>
          </a:p>
          <a:p>
            <a:r>
              <a:rPr lang="en-US" sz="1400" b="1" dirty="0" smtClean="0"/>
              <a:t>Aggregations</a:t>
            </a:r>
            <a:endParaRPr lang="en-US" sz="1400" b="1" dirty="0"/>
          </a:p>
        </p:txBody>
      </p:sp>
      <p:sp>
        <p:nvSpPr>
          <p:cNvPr id="13" name="Content Placeholder 2"/>
          <p:cNvSpPr>
            <a:spLocks noGrp="1"/>
          </p:cNvSpPr>
          <p:nvPr>
            <p:ph idx="1"/>
          </p:nvPr>
        </p:nvSpPr>
        <p:spPr>
          <a:xfrm>
            <a:off x="457199" y="1386428"/>
            <a:ext cx="8781692" cy="4178349"/>
          </a:xfrm>
        </p:spPr>
        <p:txBody>
          <a:bodyPr>
            <a:normAutofit/>
          </a:bodyPr>
          <a:lstStyle/>
          <a:p>
            <a:r>
              <a:rPr lang="en-US" dirty="0" smtClean="0"/>
              <a:t>Theorem 3: Equivalence of </a:t>
            </a:r>
            <a:r>
              <a:rPr lang="en-US" b="1" dirty="0" err="1" smtClean="0"/>
              <a:t>AggOne</a:t>
            </a:r>
            <a:r>
              <a:rPr lang="en-US" sz="3600" b="1" baseline="30000" dirty="0" err="1" smtClean="0"/>
              <a:t>p</a:t>
            </a:r>
            <a:r>
              <a:rPr lang="en-US" dirty="0" smtClean="0"/>
              <a:t>    programs is                   </a:t>
            </a:r>
            <a:br>
              <a:rPr lang="en-US" dirty="0" smtClean="0"/>
            </a:br>
            <a:r>
              <a:rPr lang="en-US" dirty="0" smtClean="0"/>
              <a:t>                      </a:t>
            </a:r>
            <a:r>
              <a:rPr lang="en-US" b="1" dirty="0" smtClean="0"/>
              <a:t>decidable</a:t>
            </a:r>
          </a:p>
          <a:p>
            <a:pPr lvl="1"/>
            <a:r>
              <a:rPr lang="en-US" b="1" dirty="0" err="1" smtClean="0"/>
              <a:t>AggOne</a:t>
            </a:r>
            <a:r>
              <a:rPr lang="en-US" sz="2800" b="1" baseline="30000" dirty="0" err="1" smtClean="0"/>
              <a:t>p</a:t>
            </a:r>
            <a:r>
              <a:rPr lang="en-US" dirty="0" smtClean="0"/>
              <a:t>     -</a:t>
            </a:r>
            <a:r>
              <a:rPr lang="en-US" b="1" baseline="30000" dirty="0" smtClean="0"/>
              <a:t> </a:t>
            </a:r>
            <a:r>
              <a:rPr lang="en-US" dirty="0" err="1"/>
              <a:t>AggOne</a:t>
            </a:r>
            <a:r>
              <a:rPr lang="en-US" sz="2400" baseline="30000" dirty="0" err="1"/>
              <a:t>p</a:t>
            </a:r>
            <a:r>
              <a:rPr lang="en-US" sz="2400" b="1" baseline="30000" dirty="0"/>
              <a:t> </a:t>
            </a:r>
            <a:r>
              <a:rPr lang="en-US" sz="2400" b="1" baseline="30000" dirty="0" smtClean="0"/>
              <a:t> </a:t>
            </a:r>
            <a:r>
              <a:rPr lang="en-US" dirty="0" smtClean="0"/>
              <a:t>programs with </a:t>
            </a:r>
            <a:br>
              <a:rPr lang="en-US" dirty="0" smtClean="0"/>
            </a:br>
            <a:r>
              <a:rPr lang="en-US" dirty="0" smtClean="0"/>
              <a:t>                       Synchronous Collapsible Fold UDF</a:t>
            </a:r>
          </a:p>
          <a:p>
            <a:endParaRPr lang="en-US" dirty="0" smtClean="0"/>
          </a:p>
          <a:p>
            <a:r>
              <a:rPr lang="en-US" dirty="0" smtClean="0"/>
              <a:t>P</a:t>
            </a:r>
            <a:r>
              <a:rPr lang="en-US" baseline="-25000" dirty="0" smtClean="0"/>
              <a:t>1</a:t>
            </a:r>
            <a:r>
              <a:rPr lang="en-US" dirty="0" smtClean="0"/>
              <a:t> and P</a:t>
            </a:r>
            <a:r>
              <a:rPr lang="en-US" baseline="-25000" dirty="0" smtClean="0"/>
              <a:t>2</a:t>
            </a:r>
            <a:r>
              <a:rPr lang="en-US" dirty="0" smtClean="0"/>
              <a:t> </a:t>
            </a:r>
            <a:r>
              <a:rPr lang="en-US" b="1" dirty="0" smtClean="0"/>
              <a:t>collapsible synchronously </a:t>
            </a:r>
            <a:r>
              <a:rPr lang="en-US" dirty="0" smtClean="0"/>
              <a:t>if</a:t>
            </a:r>
          </a:p>
          <a:p>
            <a:endParaRPr lang="en-US" dirty="0"/>
          </a:p>
          <a:p>
            <a:endParaRPr lang="en-US" dirty="0" smtClean="0"/>
          </a:p>
        </p:txBody>
      </p:sp>
      <p:sp>
        <p:nvSpPr>
          <p:cNvPr id="3" name="Rectangle 2"/>
          <p:cNvSpPr/>
          <p:nvPr/>
        </p:nvSpPr>
        <p:spPr>
          <a:xfrm>
            <a:off x="2165051" y="2682632"/>
            <a:ext cx="61908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/>
              <a:t>Sync</a:t>
            </a:r>
            <a:endParaRPr lang="en-US" b="1" dirty="0"/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2890" y="4478746"/>
            <a:ext cx="6714309" cy="903235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1265513" y="5517036"/>
                <a:ext cx="4950823" cy="128958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342900" indent="-342900">
                  <a:buFont typeface="Arial" charset="0"/>
                  <a:buChar char="•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2400" b="0" i="1" smtClean="0">
                            <a:latin typeface="Cambria Math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charset="0"/>
                          </a:rPr>
                          <m:t>𝑓</m:t>
                        </m:r>
                      </m:e>
                      <m:sub>
                        <m:r>
                          <a:rPr lang="en-US" sz="2400" b="0" i="1" smtClean="0">
                            <a:latin typeface="Cambria Math" charset="0"/>
                          </a:rPr>
                          <m:t>𝑗</m:t>
                        </m:r>
                      </m:sub>
                    </m:sSub>
                  </m:oMath>
                </a14:m>
                <a:r>
                  <a:rPr lang="en-US" sz="2400" dirty="0" smtClean="0"/>
                  <a:t>   P</a:t>
                </a:r>
                <a:r>
                  <a:rPr lang="en-US" sz="2400" baseline="-25000" dirty="0" smtClean="0"/>
                  <a:t>j</a:t>
                </a:r>
                <a:r>
                  <a:rPr lang="en-US" sz="2400" dirty="0" smtClean="0"/>
                  <a:t>’s fold UDF</a:t>
                </a:r>
                <a:endParaRPr lang="en-US" sz="2400" baseline="-25000" dirty="0" smtClean="0"/>
              </a:p>
              <a:p>
                <a:pPr marL="342900" indent="-342900">
                  <a:buFont typeface="Arial" charset="0"/>
                  <a:buChar char="•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latin typeface="Cambria Math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  <m:t>𝑖</m:t>
                        </m:r>
                      </m:e>
                      <m:sub>
                        <m:r>
                          <a:rPr lang="en-US" sz="2400" b="0" i="1" smtClean="0">
                            <a:latin typeface="Cambria Math" charset="0"/>
                          </a:rPr>
                          <m:t>𝑗</m:t>
                        </m:r>
                      </m:sub>
                    </m:sSub>
                  </m:oMath>
                </a14:m>
                <a:r>
                  <a:rPr lang="en-US" sz="2400" dirty="0"/>
                  <a:t> </a:t>
                </a:r>
                <a:r>
                  <a:rPr lang="en-US" sz="2400" dirty="0" smtClean="0"/>
                  <a:t>   P</a:t>
                </a:r>
                <a:r>
                  <a:rPr lang="en-US" sz="2400" baseline="-25000" dirty="0" smtClean="0"/>
                  <a:t>j</a:t>
                </a:r>
                <a:r>
                  <a:rPr lang="en-US" sz="2400" dirty="0" smtClean="0"/>
                  <a:t>’s initial value of fold</a:t>
                </a:r>
              </a:p>
              <a:p>
                <a:pPr marL="342900" indent="-342900">
                  <a:buFont typeface="Arial" charset="0"/>
                  <a:buChar char="•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latin typeface="Cambria Math" charset="0"/>
                          </a:rPr>
                        </m:ctrlPr>
                      </m:sSubPr>
                      <m:e>
                        <m:r>
                          <a:rPr lang="en-US" sz="2400" i="1" smtClean="0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  <m:t>𝜑</m:t>
                        </m:r>
                      </m:e>
                      <m:sub>
                        <m:r>
                          <a:rPr lang="en-US" sz="2400" b="0" i="1" smtClean="0">
                            <a:latin typeface="Cambria Math" charset="0"/>
                          </a:rPr>
                          <m:t>𝑗</m:t>
                        </m:r>
                      </m:sub>
                    </m:sSub>
                  </m:oMath>
                </a14:m>
                <a:r>
                  <a:rPr lang="en-US" sz="2400" dirty="0"/>
                  <a:t> </a:t>
                </a:r>
                <a:r>
                  <a:rPr lang="en-US" sz="2400" dirty="0" err="1"/>
                  <a:t>P</a:t>
                </a:r>
                <a:r>
                  <a:rPr lang="en-US" sz="2400" baseline="-25000" dirty="0" err="1"/>
                  <a:t>j</a:t>
                </a:r>
                <a:r>
                  <a:rPr lang="en-US" sz="2400" dirty="0" err="1"/>
                  <a:t>’s</a:t>
                </a:r>
                <a:r>
                  <a:rPr lang="en-US" sz="2400" dirty="0"/>
                  <a:t> </a:t>
                </a:r>
                <a:r>
                  <a:rPr lang="en-US" sz="2400" dirty="0" smtClean="0"/>
                  <a:t>program term of folded RDD</a:t>
                </a:r>
                <a:endParaRPr lang="en-US" sz="2400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65513" y="5517036"/>
                <a:ext cx="4950823" cy="1289584"/>
              </a:xfrm>
              <a:prstGeom prst="rect">
                <a:avLst/>
              </a:prstGeom>
              <a:blipFill rotWithShape="0">
                <a:blip r:embed="rId5"/>
                <a:stretch>
                  <a:fillRect l="-1724" t="-3302" r="-369" b="-754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Rectangle 10"/>
          <p:cNvSpPr/>
          <p:nvPr/>
        </p:nvSpPr>
        <p:spPr>
          <a:xfrm>
            <a:off x="6561647" y="1644586"/>
            <a:ext cx="61908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/>
              <a:t>Sync</a:t>
            </a:r>
            <a:endParaRPr lang="en-US" b="1" dirty="0"/>
          </a:p>
        </p:txBody>
      </p:sp>
      <p:grpSp>
        <p:nvGrpSpPr>
          <p:cNvPr id="15" name="Group 14"/>
          <p:cNvGrpSpPr/>
          <p:nvPr/>
        </p:nvGrpSpPr>
        <p:grpSpPr>
          <a:xfrm>
            <a:off x="7655002" y="3698899"/>
            <a:ext cx="1358445" cy="1147269"/>
            <a:chOff x="7627292" y="3324824"/>
            <a:chExt cx="1358445" cy="1147269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627292" y="3324824"/>
              <a:ext cx="1135888" cy="1147269"/>
            </a:xfrm>
            <a:prstGeom prst="rect">
              <a:avLst/>
            </a:prstGeom>
          </p:spPr>
        </p:pic>
        <p:sp>
          <p:nvSpPr>
            <p:cNvPr id="6" name="Oval 5"/>
            <p:cNvSpPr/>
            <p:nvPr/>
          </p:nvSpPr>
          <p:spPr>
            <a:xfrm>
              <a:off x="7743825" y="3450431"/>
              <a:ext cx="878681" cy="900113"/>
            </a:xfrm>
            <a:prstGeom prst="ellipse">
              <a:avLst/>
            </a:prstGeom>
            <a:solidFill>
              <a:schemeClr val="bg1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dirty="0" smtClean="0">
                  <a:solidFill>
                    <a:schemeClr val="tx1"/>
                  </a:solidFill>
                </a:rPr>
                <a:t> </a:t>
              </a:r>
              <a:endParaRPr lang="en-US" sz="3200" dirty="0">
                <a:solidFill>
                  <a:schemeClr val="tx1"/>
                </a:solidFill>
              </a:endParaRPr>
            </a:p>
          </p:txBody>
        </p:sp>
        <p:sp>
          <p:nvSpPr>
            <p:cNvPr id="16" name="Oval 15"/>
            <p:cNvSpPr/>
            <p:nvPr/>
          </p:nvSpPr>
          <p:spPr>
            <a:xfrm>
              <a:off x="7800349" y="3519080"/>
              <a:ext cx="765632" cy="756676"/>
            </a:xfrm>
            <a:prstGeom prst="ellipse">
              <a:avLst/>
            </a:prstGeom>
            <a:solidFill>
              <a:schemeClr val="tx1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dirty="0" smtClean="0">
                  <a:solidFill>
                    <a:schemeClr val="tx1"/>
                  </a:solidFill>
                </a:rPr>
                <a:t> </a:t>
              </a:r>
              <a:endParaRPr lang="en-US" sz="3200" dirty="0">
                <a:solidFill>
                  <a:schemeClr val="tx1"/>
                </a:solidFill>
              </a:endParaRPr>
            </a:p>
          </p:txBody>
        </p:sp>
        <p:sp>
          <p:nvSpPr>
            <p:cNvPr id="12" name="Rectangle 11"/>
            <p:cNvSpPr/>
            <p:nvPr/>
          </p:nvSpPr>
          <p:spPr>
            <a:xfrm>
              <a:off x="7716202" y="3489632"/>
              <a:ext cx="651094" cy="76944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4400" dirty="0" smtClean="0">
                  <a:solidFill>
                    <a:schemeClr val="bg1"/>
                  </a:solidFill>
                </a:rPr>
                <a:t>✓</a:t>
              </a:r>
              <a:endParaRPr lang="en-US" sz="4400" dirty="0">
                <a:solidFill>
                  <a:schemeClr val="bg1"/>
                </a:solidFill>
              </a:endParaRPr>
            </a:p>
          </p:txBody>
        </p:sp>
        <p:sp>
          <p:nvSpPr>
            <p:cNvPr id="17" name="Rectangle 16"/>
            <p:cNvSpPr/>
            <p:nvPr/>
          </p:nvSpPr>
          <p:spPr>
            <a:xfrm>
              <a:off x="8041749" y="3782851"/>
              <a:ext cx="943988" cy="5232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2800" smtClean="0">
                  <a:solidFill>
                    <a:schemeClr val="bg1"/>
                  </a:solidFill>
                </a:rPr>
                <a:t>Z3</a:t>
              </a:r>
              <a:endParaRPr lang="en-US" sz="2800" dirty="0">
                <a:solidFill>
                  <a:schemeClr val="bg1"/>
                </a:solidFill>
              </a:endParaRPr>
            </a:p>
          </p:txBody>
        </p:sp>
      </p:grpSp>
      <p:sp>
        <p:nvSpPr>
          <p:cNvPr id="18" name="Rectangle 17"/>
          <p:cNvSpPr/>
          <p:nvPr/>
        </p:nvSpPr>
        <p:spPr>
          <a:xfrm>
            <a:off x="2921771" y="3295302"/>
            <a:ext cx="4860000" cy="72000"/>
          </a:xfrm>
          <a:prstGeom prst="rect">
            <a:avLst/>
          </a:prstGeom>
          <a:solidFill>
            <a:srgbClr val="FFFF00">
              <a:alpha val="71000"/>
            </a:srgb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00435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Limitations / Future work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86428"/>
            <a:ext cx="8412480" cy="4969922"/>
          </a:xfrm>
        </p:spPr>
        <p:txBody>
          <a:bodyPr>
            <a:normAutofit lnSpcReduction="10000"/>
          </a:bodyPr>
          <a:lstStyle/>
          <a:p>
            <a:r>
              <a:rPr lang="en-US" b="1" dirty="0" smtClean="0"/>
              <a:t>Supported operators</a:t>
            </a:r>
            <a:r>
              <a:rPr lang="en-US" dirty="0" smtClean="0"/>
              <a:t> map, filter, </a:t>
            </a:r>
            <a:r>
              <a:rPr lang="en-US" dirty="0" err="1" smtClean="0"/>
              <a:t>cartesian</a:t>
            </a:r>
            <a:r>
              <a:rPr lang="en-US" dirty="0" smtClean="0"/>
              <a:t> product, fold, </a:t>
            </a:r>
            <a:r>
              <a:rPr lang="en-US" dirty="0"/>
              <a:t>and </a:t>
            </a:r>
            <a:r>
              <a:rPr lang="en-US" dirty="0" err="1" smtClean="0"/>
              <a:t>foldByKey</a:t>
            </a:r>
            <a:endParaRPr lang="en-US" dirty="0"/>
          </a:p>
          <a:p>
            <a:endParaRPr lang="en-US" b="1" dirty="0" smtClean="0"/>
          </a:p>
          <a:p>
            <a:r>
              <a:rPr lang="en-US" b="1" dirty="0" smtClean="0"/>
              <a:t>Forbidden operators</a:t>
            </a:r>
            <a:r>
              <a:rPr lang="en-US" dirty="0" smtClean="0"/>
              <a:t> </a:t>
            </a:r>
          </a:p>
          <a:p>
            <a:pPr lvl="1"/>
            <a:r>
              <a:rPr lang="en-US" b="1" dirty="0" smtClean="0"/>
              <a:t>Self products </a:t>
            </a:r>
            <a:r>
              <a:rPr lang="en-US" dirty="0" smtClean="0"/>
              <a:t>(possible, but cumbersome)</a:t>
            </a:r>
            <a:r>
              <a:rPr lang="en-US" b="1" dirty="0" smtClean="0"/>
              <a:t> </a:t>
            </a:r>
          </a:p>
          <a:p>
            <a:pPr lvl="1"/>
            <a:r>
              <a:rPr lang="en-US" b="1" dirty="0" smtClean="0"/>
              <a:t>Union, subtraction </a:t>
            </a:r>
            <a:r>
              <a:rPr lang="en-US" dirty="0" smtClean="0"/>
              <a:t>(tricky because of </a:t>
            </a:r>
            <a:r>
              <a:rPr lang="en-US" i="1" dirty="0" smtClean="0"/>
              <a:t>bag</a:t>
            </a:r>
            <a:r>
              <a:rPr lang="en-US" dirty="0" smtClean="0"/>
              <a:t> semantics)</a:t>
            </a:r>
            <a:r>
              <a:rPr lang="en-US" b="1" dirty="0" smtClean="0"/>
              <a:t> </a:t>
            </a:r>
            <a:endParaRPr lang="en-US" dirty="0"/>
          </a:p>
          <a:p>
            <a:pPr lvl="1"/>
            <a:endParaRPr lang="en-US" dirty="0" smtClean="0"/>
          </a:p>
          <a:p>
            <a:r>
              <a:rPr lang="en-US" dirty="0" smtClean="0"/>
              <a:t>Implementation uses Z3 </a:t>
            </a:r>
          </a:p>
          <a:p>
            <a:pPr lvl="1"/>
            <a:r>
              <a:rPr lang="en-US" b="1" dirty="0"/>
              <a:t>Not</a:t>
            </a:r>
            <a:r>
              <a:rPr lang="en-US" dirty="0"/>
              <a:t> </a:t>
            </a:r>
            <a:r>
              <a:rPr lang="en-US" b="1" dirty="0" smtClean="0"/>
              <a:t>Cooper’s algorithm</a:t>
            </a:r>
            <a:r>
              <a:rPr lang="en-US" dirty="0" smtClean="0"/>
              <a:t> for verifying validity of formulae in Presburger </a:t>
            </a:r>
            <a:r>
              <a:rPr lang="en-US" dirty="0"/>
              <a:t>Arithmetic.</a:t>
            </a:r>
          </a:p>
        </p:txBody>
      </p:sp>
    </p:spTree>
    <p:extLst>
      <p:ext uri="{BB962C8B-B14F-4D97-AF65-F5344CB8AC3E}">
        <p14:creationId xmlns:p14="http://schemas.microsoft.com/office/powerpoint/2010/main" val="13249711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Read the paper</a:t>
            </a:r>
            <a:endParaRPr lang="en-US" dirty="0"/>
          </a:p>
        </p:txBody>
      </p:sp>
      <p:pic>
        <p:nvPicPr>
          <p:cNvPr id="4" name="Content Placeholder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56242" y="0"/>
            <a:ext cx="3087757" cy="3087757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5409" y="1399680"/>
            <a:ext cx="8229600" cy="5458319"/>
          </a:xfrm>
        </p:spPr>
        <p:txBody>
          <a:bodyPr>
            <a:normAutofit lnSpcReduction="10000"/>
          </a:bodyPr>
          <a:lstStyle/>
          <a:p>
            <a:r>
              <a:rPr lang="en-US" b="1" dirty="0"/>
              <a:t>Lemma </a:t>
            </a:r>
            <a:r>
              <a:rPr lang="en-US" b="1" dirty="0" smtClean="0"/>
              <a:t>1</a:t>
            </a:r>
            <a:r>
              <a:rPr lang="en-US" dirty="0" smtClean="0"/>
              <a:t> Sound method for verifying equivalence </a:t>
            </a:r>
            <a:r>
              <a:rPr lang="en-US" dirty="0"/>
              <a:t>of </a:t>
            </a:r>
            <a:r>
              <a:rPr lang="en-US" b="1" dirty="0" err="1"/>
              <a:t>AggOne</a:t>
            </a:r>
            <a:r>
              <a:rPr lang="en-US" sz="3600" b="1" baseline="30000" dirty="0" err="1"/>
              <a:t>p</a:t>
            </a:r>
            <a:r>
              <a:rPr lang="en-US" dirty="0"/>
              <a:t> </a:t>
            </a:r>
            <a:r>
              <a:rPr lang="en-US" dirty="0" smtClean="0"/>
              <a:t>programs</a:t>
            </a:r>
          </a:p>
          <a:p>
            <a:pPr lvl="1"/>
            <a:r>
              <a:rPr lang="en-US" dirty="0" smtClean="0"/>
              <a:t>Uses inductive reasoning</a:t>
            </a:r>
          </a:p>
          <a:p>
            <a:pPr lvl="1"/>
            <a:endParaRPr lang="en-US" dirty="0"/>
          </a:p>
          <a:p>
            <a:r>
              <a:rPr lang="en-US" b="1" dirty="0" smtClean="0"/>
              <a:t>Implementation</a:t>
            </a:r>
          </a:p>
          <a:p>
            <a:endParaRPr lang="en-US" b="1" dirty="0"/>
          </a:p>
          <a:p>
            <a:r>
              <a:rPr lang="en-US" b="1" dirty="0" smtClean="0"/>
              <a:t>Lemma 7 </a:t>
            </a:r>
            <a:r>
              <a:rPr lang="en-US" dirty="0" smtClean="0"/>
              <a:t>Sound verification technique for </a:t>
            </a:r>
            <a:r>
              <a:rPr lang="en-US" b="1" dirty="0" err="1" smtClean="0"/>
              <a:t>AggOneK</a:t>
            </a:r>
            <a:r>
              <a:rPr lang="en-US" b="1" baseline="30000" dirty="0" err="1" smtClean="0"/>
              <a:t>b</a:t>
            </a:r>
            <a:r>
              <a:rPr lang="en-US" dirty="0" smtClean="0"/>
              <a:t> programs</a:t>
            </a:r>
          </a:p>
          <a:p>
            <a:pPr lvl="1"/>
            <a:r>
              <a:rPr lang="en-US" dirty="0" smtClean="0"/>
              <a:t>Programs with Single </a:t>
            </a:r>
            <a:r>
              <a:rPr lang="en-US" dirty="0" err="1" smtClean="0"/>
              <a:t>foldByKey</a:t>
            </a:r>
            <a:r>
              <a:rPr lang="en-US" dirty="0" smtClean="0"/>
              <a:t>, bag output</a:t>
            </a:r>
          </a:p>
          <a:p>
            <a:pPr lvl="1"/>
            <a:r>
              <a:rPr lang="en-US" dirty="0" smtClean="0"/>
              <a:t>Manipulate their keys in an ``isomorphic’’ way</a:t>
            </a:r>
            <a:br>
              <a:rPr lang="en-US" dirty="0" smtClean="0"/>
            </a:br>
            <a:endParaRPr lang="en-US" dirty="0"/>
          </a:p>
          <a:p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90311" y="4041422"/>
            <a:ext cx="7890933" cy="2246489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62135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Read the paper</a:t>
            </a:r>
            <a:endParaRPr lang="en-US" dirty="0"/>
          </a:p>
        </p:txBody>
      </p:sp>
      <p:pic>
        <p:nvPicPr>
          <p:cNvPr id="4" name="Content Placeholder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56242" y="0"/>
            <a:ext cx="3087757" cy="3087757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5409" y="1399680"/>
            <a:ext cx="8229600" cy="5458319"/>
          </a:xfrm>
        </p:spPr>
        <p:txBody>
          <a:bodyPr>
            <a:normAutofit lnSpcReduction="10000"/>
          </a:bodyPr>
          <a:lstStyle/>
          <a:p>
            <a:r>
              <a:rPr lang="en-US" b="1" dirty="0"/>
              <a:t>Lemma </a:t>
            </a:r>
            <a:r>
              <a:rPr lang="en-US" b="1" dirty="0" smtClean="0"/>
              <a:t>1</a:t>
            </a:r>
            <a:r>
              <a:rPr lang="en-US" dirty="0" smtClean="0"/>
              <a:t> Sound method for verifying equivalence </a:t>
            </a:r>
            <a:r>
              <a:rPr lang="en-US" dirty="0"/>
              <a:t>of </a:t>
            </a:r>
            <a:r>
              <a:rPr lang="en-US" b="1" dirty="0" err="1"/>
              <a:t>AggOne</a:t>
            </a:r>
            <a:r>
              <a:rPr lang="en-US" sz="3600" b="1" baseline="30000" dirty="0" err="1"/>
              <a:t>p</a:t>
            </a:r>
            <a:r>
              <a:rPr lang="en-US" dirty="0"/>
              <a:t> </a:t>
            </a:r>
            <a:r>
              <a:rPr lang="en-US" dirty="0" smtClean="0"/>
              <a:t>programs</a:t>
            </a:r>
          </a:p>
          <a:p>
            <a:pPr lvl="1"/>
            <a:r>
              <a:rPr lang="en-US" dirty="0" smtClean="0"/>
              <a:t>Uses inductive reasoning</a:t>
            </a:r>
          </a:p>
          <a:p>
            <a:pPr lvl="1"/>
            <a:endParaRPr lang="en-US" dirty="0"/>
          </a:p>
          <a:p>
            <a:r>
              <a:rPr lang="en-US" b="1" dirty="0" smtClean="0"/>
              <a:t>Implementation</a:t>
            </a:r>
          </a:p>
          <a:p>
            <a:endParaRPr lang="en-US" b="1" dirty="0"/>
          </a:p>
          <a:p>
            <a:r>
              <a:rPr lang="en-US" b="1" dirty="0" smtClean="0"/>
              <a:t>Lemma 7 </a:t>
            </a:r>
            <a:r>
              <a:rPr lang="en-US" dirty="0" smtClean="0"/>
              <a:t>Sound verification technique for programs with single </a:t>
            </a:r>
            <a:r>
              <a:rPr lang="en-US" dirty="0" err="1" smtClean="0"/>
              <a:t>foldByKey</a:t>
            </a:r>
            <a:r>
              <a:rPr lang="en-US" dirty="0" smtClean="0"/>
              <a:t> operation </a:t>
            </a:r>
            <a:br>
              <a:rPr lang="en-US" dirty="0" smtClean="0"/>
            </a:br>
            <a:r>
              <a:rPr lang="en-US" dirty="0" smtClean="0"/>
              <a:t>                                      RDD output</a:t>
            </a:r>
          </a:p>
          <a:p>
            <a:pPr lvl="1"/>
            <a:r>
              <a:rPr lang="en-US" dirty="0" smtClean="0"/>
              <a:t>Manipulate their keys in an ``isomorphic’’ way</a:t>
            </a:r>
            <a:br>
              <a:rPr lang="en-US" dirty="0" smtClean="0"/>
            </a:br>
            <a:endParaRPr lang="en-US" dirty="0"/>
          </a:p>
          <a:p>
            <a:endParaRPr lang="en-US" dirty="0"/>
          </a:p>
        </p:txBody>
      </p:sp>
      <p:cxnSp>
        <p:nvCxnSpPr>
          <p:cNvPr id="6" name="Straight Connector 5"/>
          <p:cNvCxnSpPr/>
          <p:nvPr/>
        </p:nvCxnSpPr>
        <p:spPr>
          <a:xfrm flipV="1">
            <a:off x="2756452" y="397566"/>
            <a:ext cx="1444487" cy="463825"/>
          </a:xfrm>
          <a:prstGeom prst="line">
            <a:avLst/>
          </a:prstGeom>
          <a:ln w="69850">
            <a:solidFill>
              <a:srgbClr val="0432FF"/>
            </a:solidFill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2093841" y="-93604"/>
            <a:ext cx="3962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0432FF"/>
                </a:solidFill>
              </a:rPr>
              <a:t>Technical Report*</a:t>
            </a:r>
            <a:endParaRPr lang="en-US" sz="3200" b="1" dirty="0">
              <a:solidFill>
                <a:srgbClr val="0432FF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205409" y="6396334"/>
            <a:ext cx="767963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rgbClr val="0432FF"/>
                </a:solidFill>
              </a:rPr>
              <a:t>*</a:t>
            </a:r>
            <a:r>
              <a:rPr lang="en-US" sz="2400" dirty="0" smtClean="0">
                <a:solidFill>
                  <a:srgbClr val="0432FF"/>
                </a:solidFill>
              </a:rPr>
              <a:t> </a:t>
            </a:r>
            <a:r>
              <a:rPr lang="en-US" sz="2400" dirty="0" smtClean="0">
                <a:solidFill>
                  <a:srgbClr val="0432FF"/>
                </a:solidFill>
                <a:hlinkClick r:id="rId3"/>
              </a:rPr>
              <a:t>http</a:t>
            </a:r>
            <a:r>
              <a:rPr lang="en-US" sz="2400" dirty="0">
                <a:solidFill>
                  <a:srgbClr val="0432FF"/>
                </a:solidFill>
                <a:hlinkClick r:id="rId3"/>
              </a:rPr>
              <a:t>://www.cs.tau.ac.il/~shellygr/pubs/sparkeq-tr.pdf</a:t>
            </a:r>
            <a:endParaRPr lang="en-US" sz="2400" dirty="0">
              <a:solidFill>
                <a:srgbClr val="0432FF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 rot="2573900">
            <a:off x="7695796" y="337129"/>
            <a:ext cx="1499126" cy="489430"/>
          </a:xfrm>
          <a:prstGeom prst="rect">
            <a:avLst/>
          </a:prstGeom>
          <a:solidFill>
            <a:srgbClr val="FF0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/>
              <a:t>Nested</a:t>
            </a:r>
          </a:p>
        </p:txBody>
      </p:sp>
      <p:sp>
        <p:nvSpPr>
          <p:cNvPr id="10" name="Rectangle 9"/>
          <p:cNvSpPr/>
          <p:nvPr/>
        </p:nvSpPr>
        <p:spPr>
          <a:xfrm>
            <a:off x="3058520" y="4975413"/>
            <a:ext cx="921809" cy="53787"/>
          </a:xfrm>
          <a:prstGeom prst="rect">
            <a:avLst/>
          </a:prstGeom>
          <a:solidFill>
            <a:srgbClr val="FFFF00">
              <a:alpha val="71000"/>
            </a:srgb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4075041" y="5407144"/>
            <a:ext cx="725559" cy="53787"/>
          </a:xfrm>
          <a:prstGeom prst="rect">
            <a:avLst/>
          </a:prstGeom>
          <a:solidFill>
            <a:srgbClr val="FFFF00">
              <a:alpha val="71000"/>
            </a:srgb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24386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5928" y="1385358"/>
            <a:ext cx="5555013" cy="5829621"/>
          </a:xfrm>
        </p:spPr>
        <p:txBody>
          <a:bodyPr>
            <a:normAutofit fontScale="92500" lnSpcReduction="20000"/>
          </a:bodyPr>
          <a:lstStyle/>
          <a:p>
            <a:r>
              <a:rPr lang="en-US" sz="2800" b="1" dirty="0"/>
              <a:t>Apache Spark™</a:t>
            </a:r>
            <a:r>
              <a:rPr lang="en-US" sz="2800" dirty="0"/>
              <a:t> </a:t>
            </a:r>
            <a:r>
              <a:rPr lang="en-US" sz="2800" dirty="0" smtClean="0"/>
              <a:t>fast, general </a:t>
            </a:r>
            <a:r>
              <a:rPr lang="en-US" sz="2800" dirty="0"/>
              <a:t>engine for large-scale data </a:t>
            </a:r>
            <a:r>
              <a:rPr lang="en-US" sz="2800" dirty="0" smtClean="0"/>
              <a:t>processing</a:t>
            </a:r>
          </a:p>
          <a:p>
            <a:endParaRPr lang="en-US" sz="1500" b="1" dirty="0"/>
          </a:p>
          <a:p>
            <a:r>
              <a:rPr lang="en-US" sz="2800" b="1" dirty="0" err="1" smtClean="0"/>
              <a:t>SparkLite</a:t>
            </a:r>
            <a:endParaRPr lang="en-US" sz="2800" b="1" dirty="0"/>
          </a:p>
          <a:p>
            <a:pPr lvl="1"/>
            <a:endParaRPr lang="en-US" sz="1500" b="1" dirty="0"/>
          </a:p>
          <a:p>
            <a:r>
              <a:rPr lang="en-US" sz="2800" b="1" dirty="0" smtClean="0"/>
              <a:t>Program </a:t>
            </a:r>
            <a:r>
              <a:rPr lang="en-US" sz="2800" b="1" dirty="0"/>
              <a:t>Equivalence  </a:t>
            </a:r>
            <a:r>
              <a:rPr lang="en-US" sz="2800" b="1" dirty="0" smtClean="0"/>
              <a:t/>
            </a:r>
            <a:br>
              <a:rPr lang="en-US" sz="2800" b="1" dirty="0" smtClean="0"/>
            </a:br>
            <a:r>
              <a:rPr lang="en-US" sz="2800" b="1" dirty="0" smtClean="0"/>
              <a:t>	</a:t>
            </a:r>
            <a:r>
              <a:rPr lang="en-US" sz="2800" dirty="0" smtClean="0"/>
              <a:t>P</a:t>
            </a:r>
            <a:r>
              <a:rPr lang="en-US" sz="2800" baseline="-25000" dirty="0" smtClean="0"/>
              <a:t>1</a:t>
            </a:r>
            <a:r>
              <a:rPr lang="en-US" sz="2800" dirty="0" smtClean="0"/>
              <a:t> </a:t>
            </a:r>
            <a:r>
              <a:rPr lang="en-US" b="1" dirty="0">
                <a:solidFill>
                  <a:srgbClr val="0070C0"/>
                </a:solidFill>
              </a:rPr>
              <a:t>≃</a:t>
            </a:r>
            <a:r>
              <a:rPr lang="en-US" sz="2800" dirty="0"/>
              <a:t> </a:t>
            </a:r>
            <a:r>
              <a:rPr lang="en-US" sz="2800" dirty="0" smtClean="0"/>
              <a:t>P</a:t>
            </a:r>
            <a:r>
              <a:rPr lang="en-US" sz="2800" baseline="-25000" dirty="0" smtClean="0"/>
              <a:t>2</a:t>
            </a:r>
            <a:r>
              <a:rPr lang="en-US" sz="2800" dirty="0" smtClean="0"/>
              <a:t> ⇔∀</a:t>
            </a:r>
            <a:r>
              <a:rPr lang="en-US" sz="2800" dirty="0"/>
              <a:t>in.P</a:t>
            </a:r>
            <a:r>
              <a:rPr lang="en-US" sz="2800" baseline="-25000" dirty="0"/>
              <a:t>1</a:t>
            </a:r>
            <a:r>
              <a:rPr lang="en-US" sz="2800" dirty="0"/>
              <a:t>(in) = P</a:t>
            </a:r>
            <a:r>
              <a:rPr lang="en-US" sz="2800" baseline="-25000" dirty="0"/>
              <a:t>2</a:t>
            </a:r>
            <a:r>
              <a:rPr lang="en-US" sz="2800" dirty="0"/>
              <a:t>(in</a:t>
            </a:r>
            <a:r>
              <a:rPr lang="en-US" sz="2800" dirty="0" smtClean="0"/>
              <a:t>)</a:t>
            </a:r>
          </a:p>
          <a:p>
            <a:endParaRPr lang="en-US" sz="1500" b="1" dirty="0"/>
          </a:p>
          <a:p>
            <a:r>
              <a:rPr lang="en-US" sz="2800" b="1" dirty="0"/>
              <a:t>Verification technique </a:t>
            </a:r>
            <a:r>
              <a:rPr lang="en-US" sz="2800" dirty="0"/>
              <a:t>reduction </a:t>
            </a:r>
            <a:r>
              <a:rPr lang="en-US" sz="2800" dirty="0" smtClean="0"/>
              <a:t>of program equivalence to </a:t>
            </a:r>
            <a:r>
              <a:rPr lang="en-US" sz="2800" dirty="0"/>
              <a:t>validity </a:t>
            </a:r>
            <a:r>
              <a:rPr lang="en-US" sz="2800" dirty="0" smtClean="0"/>
              <a:t>Presburger </a:t>
            </a:r>
            <a:r>
              <a:rPr lang="en-US" sz="2800" dirty="0" err="1" smtClean="0"/>
              <a:t>Arithmetics</a:t>
            </a:r>
            <a:r>
              <a:rPr lang="en-US" sz="2800" dirty="0" smtClean="0"/>
              <a:t> formulae</a:t>
            </a:r>
          </a:p>
          <a:p>
            <a:pPr lvl="1"/>
            <a:r>
              <a:rPr lang="en-US" sz="2000" b="1" dirty="0" smtClean="0"/>
              <a:t>The 1</a:t>
            </a:r>
            <a:r>
              <a:rPr lang="en-US" sz="2000" dirty="0" smtClean="0"/>
              <a:t>. </a:t>
            </a:r>
            <a:r>
              <a:rPr lang="en-US" sz="2000" b="1" dirty="0" smtClean="0"/>
              <a:t>Decidable</a:t>
            </a:r>
            <a:r>
              <a:rPr lang="en-US" sz="2000" dirty="0" smtClean="0"/>
              <a:t> </a:t>
            </a:r>
            <a:r>
              <a:rPr lang="en-US" sz="2000" dirty="0"/>
              <a:t>for </a:t>
            </a:r>
            <a:r>
              <a:rPr lang="en-US" sz="2000" b="1" dirty="0" err="1" smtClean="0"/>
              <a:t>NoAgg</a:t>
            </a:r>
            <a:r>
              <a:rPr lang="en-US" sz="2000" dirty="0" smtClean="0"/>
              <a:t> programs</a:t>
            </a:r>
          </a:p>
          <a:p>
            <a:pPr lvl="1"/>
            <a:r>
              <a:rPr lang="en-US" b="1" dirty="0"/>
              <a:t>The </a:t>
            </a:r>
            <a:r>
              <a:rPr lang="en-US" b="1" dirty="0" smtClean="0"/>
              <a:t>2.</a:t>
            </a:r>
            <a:r>
              <a:rPr lang="en-US" dirty="0" smtClean="0"/>
              <a:t> </a:t>
            </a:r>
            <a:r>
              <a:rPr lang="en-US" b="1" dirty="0" smtClean="0"/>
              <a:t>Undecidable</a:t>
            </a:r>
            <a:r>
              <a:rPr lang="en-US" dirty="0" smtClean="0"/>
              <a:t> </a:t>
            </a:r>
            <a:r>
              <a:rPr lang="en-US" dirty="0"/>
              <a:t>for </a:t>
            </a:r>
            <a:r>
              <a:rPr lang="en-US" b="1" dirty="0"/>
              <a:t>general</a:t>
            </a:r>
            <a:r>
              <a:rPr lang="en-US" dirty="0"/>
              <a:t> </a:t>
            </a:r>
            <a:r>
              <a:rPr lang="en-US" dirty="0" smtClean="0"/>
              <a:t>programs</a:t>
            </a:r>
          </a:p>
          <a:p>
            <a:pPr lvl="1"/>
            <a:r>
              <a:rPr lang="en-US" b="1" dirty="0" err="1" smtClean="0"/>
              <a:t>Lem</a:t>
            </a:r>
            <a:r>
              <a:rPr lang="en-US" b="1" dirty="0" smtClean="0"/>
              <a:t> 1.</a:t>
            </a:r>
            <a:r>
              <a:rPr lang="en-US" dirty="0" smtClean="0"/>
              <a:t> </a:t>
            </a:r>
            <a:r>
              <a:rPr lang="en-US" b="1" dirty="0"/>
              <a:t>Sound</a:t>
            </a:r>
            <a:r>
              <a:rPr lang="en-US" dirty="0"/>
              <a:t> method for </a:t>
            </a:r>
            <a:r>
              <a:rPr lang="en-US" b="1" dirty="0" err="1" smtClean="0"/>
              <a:t>AggOne</a:t>
            </a:r>
            <a:r>
              <a:rPr lang="en-US" sz="2400" b="1" baseline="30000" dirty="0" err="1" smtClean="0"/>
              <a:t>p</a:t>
            </a:r>
            <a:r>
              <a:rPr lang="en-US" dirty="0" smtClean="0"/>
              <a:t> programs</a:t>
            </a:r>
          </a:p>
          <a:p>
            <a:pPr lvl="1"/>
            <a:r>
              <a:rPr lang="en-US" b="1" dirty="0" smtClean="0"/>
              <a:t>The 3</a:t>
            </a:r>
            <a:r>
              <a:rPr lang="en-US" dirty="0" smtClean="0"/>
              <a:t>. </a:t>
            </a:r>
            <a:r>
              <a:rPr lang="en-US" b="1" dirty="0" smtClean="0"/>
              <a:t>Decidable</a:t>
            </a:r>
            <a:r>
              <a:rPr lang="en-US" dirty="0" smtClean="0"/>
              <a:t> for </a:t>
            </a:r>
            <a:r>
              <a:rPr lang="en-US" b="1" dirty="0" err="1" smtClean="0"/>
              <a:t>AggOne</a:t>
            </a:r>
            <a:r>
              <a:rPr lang="en-US" sz="2400" b="1" baseline="30000" dirty="0" err="1" smtClean="0"/>
              <a:t>p</a:t>
            </a:r>
            <a:r>
              <a:rPr lang="en-US" dirty="0" smtClean="0"/>
              <a:t>     programs</a:t>
            </a:r>
          </a:p>
          <a:p>
            <a:pPr lvl="1"/>
            <a:endParaRPr lang="en-US" sz="1500" dirty="0" smtClean="0"/>
          </a:p>
          <a:p>
            <a:r>
              <a:rPr lang="en-US" sz="2800" b="1" dirty="0" smtClean="0"/>
              <a:t>Implementation</a:t>
            </a:r>
            <a:endParaRPr lang="en-US" sz="2800" b="1" dirty="0"/>
          </a:p>
          <a:p>
            <a:pPr lvl="1"/>
            <a:endParaRPr lang="en-US" dirty="0" smtClean="0"/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8017" y="1400814"/>
            <a:ext cx="3543300" cy="5014076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3553585" y="5496447"/>
            <a:ext cx="474232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b="1" dirty="0" smtClean="0"/>
              <a:t>Sync</a:t>
            </a:r>
            <a:endParaRPr lang="en-US" sz="1200" b="1" dirty="0"/>
          </a:p>
        </p:txBody>
      </p:sp>
      <p:grpSp>
        <p:nvGrpSpPr>
          <p:cNvPr id="18" name="Group 17"/>
          <p:cNvGrpSpPr/>
          <p:nvPr/>
        </p:nvGrpSpPr>
        <p:grpSpPr>
          <a:xfrm>
            <a:off x="187419" y="189949"/>
            <a:ext cx="8793294" cy="744151"/>
            <a:chOff x="112469" y="129989"/>
            <a:chExt cx="8793294" cy="744151"/>
          </a:xfrm>
        </p:grpSpPr>
        <p:pic>
          <p:nvPicPr>
            <p:cNvPr id="15" name="Picture 14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2469" y="129989"/>
              <a:ext cx="8793294" cy="478782"/>
            </a:xfrm>
            <a:prstGeom prst="rect">
              <a:avLst/>
            </a:prstGeom>
          </p:spPr>
        </p:pic>
        <p:pic>
          <p:nvPicPr>
            <p:cNvPr id="16" name="Picture 15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343067" y="597305"/>
              <a:ext cx="3562696" cy="276233"/>
            </a:xfrm>
            <a:prstGeom prst="rect">
              <a:avLst/>
            </a:prstGeom>
          </p:spPr>
        </p:pic>
        <p:pic>
          <p:nvPicPr>
            <p:cNvPr id="17" name="Picture 16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2469" y="581247"/>
              <a:ext cx="5251164" cy="292893"/>
            </a:xfrm>
            <a:prstGeom prst="rect">
              <a:avLst/>
            </a:prstGeom>
          </p:spPr>
        </p:pic>
      </p:grpSp>
      <p:sp>
        <p:nvSpPr>
          <p:cNvPr id="19" name="Oval 18"/>
          <p:cNvSpPr/>
          <p:nvPr/>
        </p:nvSpPr>
        <p:spPr>
          <a:xfrm>
            <a:off x="62076" y="566257"/>
            <a:ext cx="1931615" cy="468064"/>
          </a:xfrm>
          <a:prstGeom prst="ellipse">
            <a:avLst/>
          </a:prstGeom>
          <a:noFill/>
          <a:ln w="53975">
            <a:solidFill>
              <a:srgbClr val="FFC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2" name="Curved Connector 21"/>
          <p:cNvCxnSpPr/>
          <p:nvPr/>
        </p:nvCxnSpPr>
        <p:spPr>
          <a:xfrm>
            <a:off x="4780853" y="1938528"/>
            <a:ext cx="1894267" cy="182880"/>
          </a:xfrm>
          <a:prstGeom prst="curvedConnector3">
            <a:avLst/>
          </a:prstGeom>
          <a:ln w="76200">
            <a:solidFill>
              <a:srgbClr val="00B0F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Curved Connector 22"/>
          <p:cNvCxnSpPr/>
          <p:nvPr/>
        </p:nvCxnSpPr>
        <p:spPr>
          <a:xfrm>
            <a:off x="1865376" y="2513525"/>
            <a:ext cx="4205711" cy="1541389"/>
          </a:xfrm>
          <a:prstGeom prst="curvedConnector3">
            <a:avLst>
              <a:gd name="adj1" fmla="val 67828"/>
            </a:avLst>
          </a:prstGeom>
          <a:ln w="76200">
            <a:solidFill>
              <a:srgbClr val="00B0F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8" name="Curved Connector 37"/>
          <p:cNvCxnSpPr/>
          <p:nvPr/>
        </p:nvCxnSpPr>
        <p:spPr>
          <a:xfrm flipV="1">
            <a:off x="4584066" y="4092660"/>
            <a:ext cx="2615299" cy="916358"/>
          </a:xfrm>
          <a:prstGeom prst="curvedConnector3">
            <a:avLst>
              <a:gd name="adj1" fmla="val 50000"/>
            </a:avLst>
          </a:prstGeom>
          <a:ln w="76200">
            <a:solidFill>
              <a:srgbClr val="00B0F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1" name="Curved Connector 40"/>
          <p:cNvCxnSpPr/>
          <p:nvPr/>
        </p:nvCxnSpPr>
        <p:spPr>
          <a:xfrm flipV="1">
            <a:off x="4813815" y="4405951"/>
            <a:ext cx="2514545" cy="880438"/>
          </a:xfrm>
          <a:prstGeom prst="curvedConnector3">
            <a:avLst>
              <a:gd name="adj1" fmla="val 50000"/>
            </a:avLst>
          </a:prstGeom>
          <a:ln w="76200">
            <a:solidFill>
              <a:srgbClr val="00B0F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Curved Connector 32"/>
          <p:cNvCxnSpPr/>
          <p:nvPr/>
        </p:nvCxnSpPr>
        <p:spPr>
          <a:xfrm>
            <a:off x="4483312" y="3433292"/>
            <a:ext cx="2061580" cy="1412878"/>
          </a:xfrm>
          <a:prstGeom prst="curvedConnector3">
            <a:avLst>
              <a:gd name="adj1" fmla="val 50000"/>
            </a:avLst>
          </a:prstGeom>
          <a:ln w="76200">
            <a:solidFill>
              <a:srgbClr val="00B0F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7" name="Curved Connector 46"/>
          <p:cNvCxnSpPr/>
          <p:nvPr/>
        </p:nvCxnSpPr>
        <p:spPr>
          <a:xfrm flipV="1">
            <a:off x="5266065" y="5460276"/>
            <a:ext cx="426588" cy="95461"/>
          </a:xfrm>
          <a:prstGeom prst="curvedConnector3">
            <a:avLst>
              <a:gd name="adj1" fmla="val 50000"/>
            </a:avLst>
          </a:prstGeom>
          <a:ln w="76200">
            <a:solidFill>
              <a:srgbClr val="00B0F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9" name="Curved Connector 48"/>
          <p:cNvCxnSpPr/>
          <p:nvPr/>
        </p:nvCxnSpPr>
        <p:spPr>
          <a:xfrm flipV="1">
            <a:off x="5043564" y="5533094"/>
            <a:ext cx="1501328" cy="365726"/>
          </a:xfrm>
          <a:prstGeom prst="curvedConnector3">
            <a:avLst>
              <a:gd name="adj1" fmla="val 50000"/>
            </a:avLst>
          </a:prstGeom>
          <a:ln w="76200">
            <a:solidFill>
              <a:srgbClr val="00B0F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1" name="Curved Connector 50"/>
          <p:cNvCxnSpPr/>
          <p:nvPr/>
        </p:nvCxnSpPr>
        <p:spPr>
          <a:xfrm flipV="1">
            <a:off x="2814562" y="5634946"/>
            <a:ext cx="4665230" cy="794437"/>
          </a:xfrm>
          <a:prstGeom prst="curvedConnector3">
            <a:avLst>
              <a:gd name="adj1" fmla="val 105665"/>
            </a:avLst>
          </a:prstGeom>
          <a:ln w="76200">
            <a:solidFill>
              <a:srgbClr val="00B0F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24" name="Group 123"/>
          <p:cNvGrpSpPr/>
          <p:nvPr/>
        </p:nvGrpSpPr>
        <p:grpSpPr>
          <a:xfrm>
            <a:off x="6512024" y="1182474"/>
            <a:ext cx="2537021" cy="1400021"/>
            <a:chOff x="945767" y="3239214"/>
            <a:chExt cx="2537021" cy="1400021"/>
          </a:xfrm>
        </p:grpSpPr>
        <p:grpSp>
          <p:nvGrpSpPr>
            <p:cNvPr id="125" name="Group 124"/>
            <p:cNvGrpSpPr/>
            <p:nvPr/>
          </p:nvGrpSpPr>
          <p:grpSpPr>
            <a:xfrm>
              <a:off x="1921590" y="3263976"/>
              <a:ext cx="658380" cy="554704"/>
              <a:chOff x="2001816" y="2267261"/>
              <a:chExt cx="658380" cy="554704"/>
            </a:xfrm>
          </p:grpSpPr>
          <p:pic>
            <p:nvPicPr>
              <p:cNvPr id="167" name="Picture 166"/>
              <p:cNvPicPr>
                <a:picLocks noChangeAspect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005012" y="2267261"/>
                <a:ext cx="569619" cy="554704"/>
              </a:xfrm>
              <a:prstGeom prst="rect">
                <a:avLst/>
              </a:prstGeom>
            </p:spPr>
          </p:pic>
          <p:sp>
            <p:nvSpPr>
              <p:cNvPr id="168" name="Oval 167"/>
              <p:cNvSpPr/>
              <p:nvPr/>
            </p:nvSpPr>
            <p:spPr>
              <a:xfrm>
                <a:off x="2063450" y="2327992"/>
                <a:ext cx="440636" cy="435204"/>
              </a:xfrm>
              <a:prstGeom prst="ellipse">
                <a:avLst/>
              </a:prstGeom>
              <a:solidFill>
                <a:schemeClr val="bg1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600" dirty="0" smtClean="0">
                    <a:solidFill>
                      <a:schemeClr val="tx1"/>
                    </a:solidFill>
                  </a:rPr>
                  <a:t> </a:t>
                </a:r>
                <a:endParaRPr lang="en-US" sz="16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69" name="Oval 168"/>
              <p:cNvSpPr/>
              <p:nvPr/>
            </p:nvSpPr>
            <p:spPr>
              <a:xfrm>
                <a:off x="2091796" y="2361184"/>
                <a:ext cx="383945" cy="365852"/>
              </a:xfrm>
              <a:prstGeom prst="ellipse">
                <a:avLst/>
              </a:prstGeom>
              <a:solidFill>
                <a:schemeClr val="tx1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600" dirty="0" smtClean="0">
                    <a:solidFill>
                      <a:schemeClr val="tx1"/>
                    </a:solidFill>
                  </a:rPr>
                  <a:t> </a:t>
                </a:r>
                <a:endParaRPr lang="en-US" sz="16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70" name="Rectangle 169"/>
              <p:cNvSpPr/>
              <p:nvPr/>
            </p:nvSpPr>
            <p:spPr>
              <a:xfrm>
                <a:off x="2001816" y="2323783"/>
                <a:ext cx="326507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2400" dirty="0" smtClean="0">
                    <a:solidFill>
                      <a:schemeClr val="bg1"/>
                    </a:solidFill>
                  </a:rPr>
                  <a:t>✓</a:t>
                </a:r>
                <a:endParaRPr lang="en-US" sz="2400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171" name="Rectangle 170"/>
              <p:cNvSpPr/>
              <p:nvPr/>
            </p:nvSpPr>
            <p:spPr>
              <a:xfrm>
                <a:off x="2186810" y="2474488"/>
                <a:ext cx="473386" cy="30777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1400" dirty="0" smtClean="0">
                    <a:solidFill>
                      <a:schemeClr val="bg1"/>
                    </a:solidFill>
                  </a:rPr>
                  <a:t>Z3</a:t>
                </a:r>
                <a:endParaRPr lang="en-US" sz="1400" dirty="0">
                  <a:solidFill>
                    <a:schemeClr val="bg1"/>
                  </a:solidFill>
                </a:endParaRPr>
              </a:p>
            </p:txBody>
          </p:sp>
        </p:grpSp>
        <p:grpSp>
          <p:nvGrpSpPr>
            <p:cNvPr id="126" name="Group 125"/>
            <p:cNvGrpSpPr/>
            <p:nvPr/>
          </p:nvGrpSpPr>
          <p:grpSpPr>
            <a:xfrm>
              <a:off x="1080415" y="3512386"/>
              <a:ext cx="2147459" cy="1126849"/>
              <a:chOff x="457200" y="2261972"/>
              <a:chExt cx="8602208" cy="4355440"/>
            </a:xfrm>
          </p:grpSpPr>
          <p:sp>
            <p:nvSpPr>
              <p:cNvPr id="128" name="Rectangle 127"/>
              <p:cNvSpPr/>
              <p:nvPr/>
            </p:nvSpPr>
            <p:spPr>
              <a:xfrm rot="463643" flipH="1">
                <a:off x="5716753" y="5895939"/>
                <a:ext cx="2345569" cy="628062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29" name="Rectangle 128"/>
              <p:cNvSpPr/>
              <p:nvPr/>
            </p:nvSpPr>
            <p:spPr>
              <a:xfrm rot="3397824" flipH="1">
                <a:off x="7359101" y="5964289"/>
                <a:ext cx="782174" cy="379764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30" name="Rectangle 129"/>
              <p:cNvSpPr/>
              <p:nvPr/>
            </p:nvSpPr>
            <p:spPr>
              <a:xfrm rot="3349703" flipH="1">
                <a:off x="7339088" y="5947934"/>
                <a:ext cx="782174" cy="379764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grpSp>
            <p:nvGrpSpPr>
              <p:cNvPr id="131" name="Group 130"/>
              <p:cNvGrpSpPr/>
              <p:nvPr/>
            </p:nvGrpSpPr>
            <p:grpSpPr>
              <a:xfrm>
                <a:off x="457200" y="2334126"/>
                <a:ext cx="3783276" cy="4283286"/>
                <a:chOff x="2376892" y="1643457"/>
                <a:chExt cx="5494264" cy="5816166"/>
              </a:xfrm>
            </p:grpSpPr>
            <p:pic>
              <p:nvPicPr>
                <p:cNvPr id="154" name="Picture 153"/>
                <p:cNvPicPr>
                  <a:picLocks noChangeAspect="1"/>
                </p:cNvPicPr>
                <p:nvPr/>
              </p:nvPicPr>
              <p:blipFill>
                <a:blip r:embed="rId7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2376892" y="1643457"/>
                  <a:ext cx="4847414" cy="5505490"/>
                </a:xfrm>
                <a:prstGeom prst="rect">
                  <a:avLst/>
                </a:prstGeom>
              </p:spPr>
            </p:pic>
            <p:pic>
              <p:nvPicPr>
                <p:cNvPr id="155" name="Picture 154"/>
                <p:cNvPicPr>
                  <a:picLocks noChangeAspect="1"/>
                </p:cNvPicPr>
                <p:nvPr/>
              </p:nvPicPr>
              <p:blipFill>
                <a:blip r:embed="rId8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4179335" y="2969780"/>
                  <a:ext cx="3393409" cy="3439084"/>
                </a:xfrm>
                <a:prstGeom prst="rect">
                  <a:avLst/>
                </a:prstGeom>
              </p:spPr>
            </p:pic>
            <p:sp>
              <p:nvSpPr>
                <p:cNvPr id="156" name="Rectangle 155"/>
                <p:cNvSpPr/>
                <p:nvPr/>
              </p:nvSpPr>
              <p:spPr>
                <a:xfrm rot="21136357">
                  <a:off x="4464802" y="6209144"/>
                  <a:ext cx="3406354" cy="852829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900"/>
                </a:p>
              </p:txBody>
            </p:sp>
            <p:sp>
              <p:nvSpPr>
                <p:cNvPr id="157" name="Rectangle 156"/>
                <p:cNvSpPr/>
                <p:nvPr/>
              </p:nvSpPr>
              <p:spPr>
                <a:xfrm rot="21211524">
                  <a:off x="4464802" y="6209144"/>
                  <a:ext cx="3406354" cy="852829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900"/>
                </a:p>
              </p:txBody>
            </p:sp>
            <p:sp>
              <p:nvSpPr>
                <p:cNvPr id="158" name="Rectangle 157"/>
                <p:cNvSpPr/>
                <p:nvPr/>
              </p:nvSpPr>
              <p:spPr>
                <a:xfrm rot="18202176">
                  <a:off x="3747160" y="6652820"/>
                  <a:ext cx="1062095" cy="551512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900"/>
                </a:p>
              </p:txBody>
            </p:sp>
            <p:sp>
              <p:nvSpPr>
                <p:cNvPr id="159" name="Rectangle 158"/>
                <p:cNvSpPr/>
                <p:nvPr/>
              </p:nvSpPr>
              <p:spPr>
                <a:xfrm rot="18250297">
                  <a:off x="3776224" y="6630611"/>
                  <a:ext cx="1062095" cy="551512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900"/>
                </a:p>
              </p:txBody>
            </p:sp>
            <p:sp>
              <p:nvSpPr>
                <p:cNvPr id="160" name="Rectangle 159"/>
                <p:cNvSpPr/>
                <p:nvPr/>
              </p:nvSpPr>
              <p:spPr>
                <a:xfrm rot="21143156">
                  <a:off x="5906942" y="3437495"/>
                  <a:ext cx="192186" cy="100683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900"/>
                </a:p>
              </p:txBody>
            </p:sp>
            <p:sp>
              <p:nvSpPr>
                <p:cNvPr id="161" name="Rectangle 160"/>
                <p:cNvSpPr/>
                <p:nvPr/>
              </p:nvSpPr>
              <p:spPr>
                <a:xfrm rot="21143156">
                  <a:off x="5901020" y="3420808"/>
                  <a:ext cx="61497" cy="45719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900"/>
                </a:p>
              </p:txBody>
            </p:sp>
            <p:sp>
              <p:nvSpPr>
                <p:cNvPr id="162" name="Rectangle 161"/>
                <p:cNvSpPr/>
                <p:nvPr/>
              </p:nvSpPr>
              <p:spPr>
                <a:xfrm rot="21143156">
                  <a:off x="5708384" y="2582404"/>
                  <a:ext cx="380115" cy="149032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900"/>
                </a:p>
              </p:txBody>
            </p:sp>
            <p:sp>
              <p:nvSpPr>
                <p:cNvPr id="163" name="Rectangle 162"/>
                <p:cNvSpPr/>
                <p:nvPr/>
              </p:nvSpPr>
              <p:spPr>
                <a:xfrm rot="21143156">
                  <a:off x="5848603" y="2596472"/>
                  <a:ext cx="380115" cy="143212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900"/>
                </a:p>
              </p:txBody>
            </p:sp>
            <p:sp>
              <p:nvSpPr>
                <p:cNvPr id="164" name="Rectangle 163"/>
                <p:cNvSpPr/>
                <p:nvPr/>
              </p:nvSpPr>
              <p:spPr>
                <a:xfrm rot="18767367">
                  <a:off x="5782080" y="2533456"/>
                  <a:ext cx="380115" cy="149032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900"/>
                </a:p>
              </p:txBody>
            </p:sp>
            <p:sp>
              <p:nvSpPr>
                <p:cNvPr id="165" name="Rectangle 164"/>
                <p:cNvSpPr/>
                <p:nvPr/>
              </p:nvSpPr>
              <p:spPr>
                <a:xfrm rot="238172">
                  <a:off x="5654352" y="2581379"/>
                  <a:ext cx="278446" cy="149032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900"/>
                </a:p>
              </p:txBody>
            </p:sp>
            <p:pic>
              <p:nvPicPr>
                <p:cNvPr id="166" name="Picture 165"/>
                <p:cNvPicPr>
                  <a:picLocks noChangeAspect="1"/>
                </p:cNvPicPr>
                <p:nvPr/>
              </p:nvPicPr>
              <p:blipFill>
                <a:blip r:embed="rId9">
                  <a:alphaModFix amt="84000"/>
                  <a:extLst>
                    <a:ext uri="{BEBA8EAE-BF5A-486C-A8C5-ECC9F3942E4B}">
                      <a14:imgProps xmlns:a14="http://schemas.microsoft.com/office/drawing/2010/main">
                        <a14:imgLayer r:embed="rId10">
                          <a14:imgEffect>
                            <a14:sharpenSoften amount="100000"/>
                          </a14:imgEffect>
                        </a14:imgLayer>
                      </a14:imgProps>
                    </a:ex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 rot="21162602">
                  <a:off x="5072489" y="4293948"/>
                  <a:ext cx="1932342" cy="1030861"/>
                </a:xfrm>
                <a:prstGeom prst="rect">
                  <a:avLst/>
                </a:prstGeom>
              </p:spPr>
            </p:pic>
          </p:grpSp>
          <p:pic>
            <p:nvPicPr>
              <p:cNvPr id="132" name="Picture 131"/>
              <p:cNvPicPr>
                <a:picLocks noChangeAspect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flipH="1">
                <a:off x="5721544" y="2261972"/>
                <a:ext cx="3337864" cy="4054490"/>
              </a:xfrm>
              <a:prstGeom prst="rect">
                <a:avLst/>
              </a:prstGeom>
            </p:spPr>
          </p:pic>
          <p:sp>
            <p:nvSpPr>
              <p:cNvPr id="133" name="Rectangle 132"/>
              <p:cNvSpPr/>
              <p:nvPr/>
            </p:nvSpPr>
            <p:spPr>
              <a:xfrm rot="834477" flipH="1">
                <a:off x="6058889" y="5589057"/>
                <a:ext cx="1636841" cy="74826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34" name="Rectangle 133"/>
              <p:cNvSpPr/>
              <p:nvPr/>
            </p:nvSpPr>
            <p:spPr>
              <a:xfrm rot="456844" flipH="1">
                <a:off x="6451441" y="3580280"/>
                <a:ext cx="170074" cy="203428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35" name="Rectangle 134"/>
              <p:cNvSpPr/>
              <p:nvPr/>
            </p:nvSpPr>
            <p:spPr>
              <a:xfrm rot="456844" flipH="1">
                <a:off x="6590395" y="3570893"/>
                <a:ext cx="42346" cy="3367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36" name="Rectangle 135"/>
              <p:cNvSpPr/>
              <p:nvPr/>
            </p:nvSpPr>
            <p:spPr>
              <a:xfrm rot="456844" flipH="1">
                <a:off x="6503646" y="2953455"/>
                <a:ext cx="261742" cy="109754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37" name="Rectangle 136"/>
              <p:cNvSpPr/>
              <p:nvPr/>
            </p:nvSpPr>
            <p:spPr>
              <a:xfrm rot="456844" flipH="1">
                <a:off x="6407093" y="2963815"/>
                <a:ext cx="261742" cy="105468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38" name="Rectangle 137"/>
              <p:cNvSpPr/>
              <p:nvPr/>
            </p:nvSpPr>
            <p:spPr>
              <a:xfrm rot="2832633" flipH="1">
                <a:off x="6443804" y="2920973"/>
                <a:ext cx="279934" cy="102621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39" name="Rectangle 138"/>
              <p:cNvSpPr/>
              <p:nvPr/>
            </p:nvSpPr>
            <p:spPr>
              <a:xfrm rot="21361828" flipH="1">
                <a:off x="6610859" y="2952700"/>
                <a:ext cx="191734" cy="109754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40" name="Rectangle 139"/>
              <p:cNvSpPr/>
              <p:nvPr/>
            </p:nvSpPr>
            <p:spPr>
              <a:xfrm rot="834477" flipH="1">
                <a:off x="7209823" y="5670418"/>
                <a:ext cx="380880" cy="49342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41" name="Rectangle 140"/>
              <p:cNvSpPr/>
              <p:nvPr/>
            </p:nvSpPr>
            <p:spPr>
              <a:xfrm rot="834477" flipH="1">
                <a:off x="7463782" y="5693485"/>
                <a:ext cx="210372" cy="45263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42" name="Right Triangle 141"/>
              <p:cNvSpPr/>
              <p:nvPr/>
            </p:nvSpPr>
            <p:spPr>
              <a:xfrm rot="1053795" flipH="1" flipV="1">
                <a:off x="5980514" y="5368315"/>
                <a:ext cx="227148" cy="437283"/>
              </a:xfrm>
              <a:prstGeom prst="rtTriangle">
                <a:avLst/>
              </a:prstGeom>
              <a:solidFill>
                <a:schemeClr val="bg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43" name="Right Triangle 142"/>
              <p:cNvSpPr/>
              <p:nvPr/>
            </p:nvSpPr>
            <p:spPr>
              <a:xfrm rot="1532016" flipH="1" flipV="1">
                <a:off x="5809340" y="5657845"/>
                <a:ext cx="231214" cy="437283"/>
              </a:xfrm>
              <a:prstGeom prst="rtTriangle">
                <a:avLst/>
              </a:prstGeom>
              <a:solidFill>
                <a:schemeClr val="bg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44" name="Right Triangle 143"/>
              <p:cNvSpPr/>
              <p:nvPr/>
            </p:nvSpPr>
            <p:spPr>
              <a:xfrm rot="18229549" flipH="1" flipV="1">
                <a:off x="5808986" y="5738789"/>
                <a:ext cx="227148" cy="437283"/>
              </a:xfrm>
              <a:prstGeom prst="rtTriangle">
                <a:avLst/>
              </a:prstGeom>
              <a:solidFill>
                <a:schemeClr val="bg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45" name="Right Triangle 144"/>
              <p:cNvSpPr/>
              <p:nvPr/>
            </p:nvSpPr>
            <p:spPr>
              <a:xfrm rot="2357756" flipH="1" flipV="1">
                <a:off x="5723720" y="5660821"/>
                <a:ext cx="227148" cy="437283"/>
              </a:xfrm>
              <a:prstGeom prst="rtTriangle">
                <a:avLst/>
              </a:prstGeom>
              <a:solidFill>
                <a:schemeClr val="bg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46" name="Rectangle 145"/>
              <p:cNvSpPr/>
              <p:nvPr/>
            </p:nvSpPr>
            <p:spPr>
              <a:xfrm rot="2206221">
                <a:off x="6081299" y="5149002"/>
                <a:ext cx="228108" cy="571705"/>
              </a:xfrm>
              <a:prstGeom prst="rect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  <a:ln w="28575">
                <a:solidFill>
                  <a:srgbClr val="002060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pic>
            <p:nvPicPr>
              <p:cNvPr id="147" name="Picture 146"/>
              <p:cNvPicPr>
                <a:picLocks noChangeAspect="1"/>
              </p:cNvPicPr>
              <p:nvPr/>
            </p:nvPicPr>
            <p:blipFill>
              <a:blip r:embed="rId11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flipH="1">
                <a:off x="5704308" y="3456922"/>
                <a:ext cx="2305250" cy="2294444"/>
              </a:xfrm>
              <a:prstGeom prst="rect">
                <a:avLst/>
              </a:prstGeom>
            </p:spPr>
          </p:pic>
          <p:pic>
            <p:nvPicPr>
              <p:cNvPr id="148" name="Picture 147"/>
              <p:cNvPicPr>
                <a:picLocks noChangeAspect="1"/>
              </p:cNvPicPr>
              <p:nvPr/>
            </p:nvPicPr>
            <p:blipFill>
              <a:blip r:embed="rId9">
                <a:alphaModFix amt="84000"/>
                <a:extLst>
                  <a:ext uri="{BEBA8EAE-BF5A-486C-A8C5-ECC9F3942E4B}">
                    <a14:imgProps xmlns:a14="http://schemas.microsoft.com/office/drawing/2010/main">
                      <a14:imgLayer r:embed="rId10">
                        <a14:imgEffect>
                          <a14:sharpenSoften amount="10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359324">
                <a:off x="6104851" y="3862567"/>
                <a:ext cx="1001324" cy="461274"/>
              </a:xfrm>
              <a:prstGeom prst="rect">
                <a:avLst/>
              </a:prstGeom>
            </p:spPr>
          </p:pic>
          <p:sp>
            <p:nvSpPr>
              <p:cNvPr id="149" name="Right Triangle 148"/>
              <p:cNvSpPr/>
              <p:nvPr/>
            </p:nvSpPr>
            <p:spPr>
              <a:xfrm rot="1053795" flipH="1" flipV="1">
                <a:off x="4423962" y="4441380"/>
                <a:ext cx="227148" cy="437283"/>
              </a:xfrm>
              <a:prstGeom prst="rtTriangle">
                <a:avLst/>
              </a:prstGeom>
              <a:solidFill>
                <a:schemeClr val="bg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50" name="Rectangle 149"/>
              <p:cNvSpPr/>
              <p:nvPr/>
            </p:nvSpPr>
            <p:spPr>
              <a:xfrm rot="2206221">
                <a:off x="5920144" y="5516169"/>
                <a:ext cx="118632" cy="89060"/>
              </a:xfrm>
              <a:prstGeom prst="rect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  <a:ln w="28575"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51" name="Rectangle 150"/>
              <p:cNvSpPr/>
              <p:nvPr/>
            </p:nvSpPr>
            <p:spPr>
              <a:xfrm>
                <a:off x="4139139" y="2724905"/>
                <a:ext cx="1664386" cy="249816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3600" b="1" dirty="0">
                    <a:solidFill>
                      <a:srgbClr val="0070C0"/>
                    </a:solidFill>
                  </a:rPr>
                  <a:t>≃</a:t>
                </a:r>
                <a:endParaRPr lang="en-US" sz="8000" dirty="0"/>
              </a:p>
            </p:txBody>
          </p:sp>
          <p:sp>
            <p:nvSpPr>
              <p:cNvPr id="152" name="Rectangle 151"/>
              <p:cNvSpPr/>
              <p:nvPr/>
            </p:nvSpPr>
            <p:spPr>
              <a:xfrm rot="21173468" flipH="1">
                <a:off x="2371710" y="5018409"/>
                <a:ext cx="1325878" cy="191898"/>
              </a:xfrm>
              <a:prstGeom prst="rect">
                <a:avLst/>
              </a:prstGeom>
              <a:solidFill>
                <a:schemeClr val="bg1">
                  <a:alpha val="80000"/>
                </a:schemeClr>
              </a:solidFill>
              <a:ln>
                <a:solidFill>
                  <a:schemeClr val="bg1">
                    <a:alpha val="80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r"/>
                <a:r>
                  <a:rPr lang="en-US" sz="700" b="1" dirty="0" smtClean="0">
                    <a:solidFill>
                      <a:schemeClr val="tx1"/>
                    </a:solidFill>
                  </a:rPr>
                  <a:t>Lite</a:t>
                </a:r>
                <a:endParaRPr lang="en-US" sz="700" b="1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53" name="Rectangle 152"/>
              <p:cNvSpPr/>
              <p:nvPr/>
            </p:nvSpPr>
            <p:spPr>
              <a:xfrm rot="366636" flipH="1">
                <a:off x="6080292" y="4348010"/>
                <a:ext cx="1281297" cy="100662"/>
              </a:xfrm>
              <a:prstGeom prst="rect">
                <a:avLst/>
              </a:prstGeom>
              <a:solidFill>
                <a:schemeClr val="bg1">
                  <a:alpha val="80000"/>
                </a:schemeClr>
              </a:solidFill>
              <a:ln>
                <a:solidFill>
                  <a:schemeClr val="bg1">
                    <a:alpha val="80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r"/>
                <a:r>
                  <a:rPr lang="en-US" sz="700" b="1" dirty="0" smtClean="0">
                    <a:solidFill>
                      <a:schemeClr val="tx1"/>
                    </a:solidFill>
                  </a:rPr>
                  <a:t>Lite</a:t>
                </a:r>
                <a:endParaRPr lang="en-US" sz="700" b="1" dirty="0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127" name="Rounded Rectangular Callout 126"/>
            <p:cNvSpPr/>
            <p:nvPr/>
          </p:nvSpPr>
          <p:spPr>
            <a:xfrm>
              <a:off x="945767" y="3239214"/>
              <a:ext cx="2537021" cy="1375170"/>
            </a:xfrm>
            <a:prstGeom prst="wedgeRoundRectCallout">
              <a:avLst>
                <a:gd name="adj1" fmla="val -30832"/>
                <a:gd name="adj2" fmla="val 66245"/>
                <a:gd name="adj3" fmla="val 16667"/>
              </a:avLst>
            </a:prstGeom>
            <a:solidFill>
              <a:schemeClr val="bg1">
                <a:alpha val="9000"/>
              </a:schemeClr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</p:grpSp>
    </p:spTree>
    <p:extLst>
      <p:ext uri="{BB962C8B-B14F-4D97-AF65-F5344CB8AC3E}">
        <p14:creationId xmlns:p14="http://schemas.microsoft.com/office/powerpoint/2010/main" val="14447918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3"/>
          </p:nvPr>
        </p:nvSpPr>
        <p:spPr/>
      </p:sp>
    </p:spTree>
    <p:extLst>
      <p:ext uri="{BB962C8B-B14F-4D97-AF65-F5344CB8AC3E}">
        <p14:creationId xmlns:p14="http://schemas.microsoft.com/office/powerpoint/2010/main" val="119183294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Thank You!</a:t>
            </a:r>
            <a:endParaRPr lang="en-US" dirty="0"/>
          </a:p>
        </p:txBody>
      </p:sp>
      <p:grpSp>
        <p:nvGrpSpPr>
          <p:cNvPr id="3" name="Group 2"/>
          <p:cNvGrpSpPr/>
          <p:nvPr/>
        </p:nvGrpSpPr>
        <p:grpSpPr>
          <a:xfrm>
            <a:off x="457200" y="2334126"/>
            <a:ext cx="3783276" cy="4283286"/>
            <a:chOff x="2376892" y="1643457"/>
            <a:chExt cx="5494264" cy="5816166"/>
          </a:xfrm>
        </p:grpSpPr>
        <p:pic>
          <p:nvPicPr>
            <p:cNvPr id="10" name="Picture 9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376892" y="1643457"/>
              <a:ext cx="4847414" cy="5505490"/>
            </a:xfrm>
            <a:prstGeom prst="rect">
              <a:avLst/>
            </a:prstGeom>
          </p:spPr>
        </p:pic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179335" y="2969780"/>
              <a:ext cx="3393409" cy="3439084"/>
            </a:xfrm>
            <a:prstGeom prst="rect">
              <a:avLst/>
            </a:prstGeom>
          </p:spPr>
        </p:pic>
        <p:sp>
          <p:nvSpPr>
            <p:cNvPr id="11" name="Rectangle 10"/>
            <p:cNvSpPr/>
            <p:nvPr/>
          </p:nvSpPr>
          <p:spPr>
            <a:xfrm rot="21136357">
              <a:off x="4464802" y="6209144"/>
              <a:ext cx="3406354" cy="85282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11"/>
            <p:cNvSpPr/>
            <p:nvPr/>
          </p:nvSpPr>
          <p:spPr>
            <a:xfrm rot="21211524">
              <a:off x="4464802" y="6209144"/>
              <a:ext cx="3406354" cy="85282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/>
            <p:cNvSpPr/>
            <p:nvPr/>
          </p:nvSpPr>
          <p:spPr>
            <a:xfrm rot="18202176">
              <a:off x="3747160" y="6652820"/>
              <a:ext cx="1062095" cy="55151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/>
            <p:cNvSpPr/>
            <p:nvPr/>
          </p:nvSpPr>
          <p:spPr>
            <a:xfrm rot="18250297">
              <a:off x="3776224" y="6630611"/>
              <a:ext cx="1062095" cy="55151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Rectangle 14"/>
            <p:cNvSpPr/>
            <p:nvPr/>
          </p:nvSpPr>
          <p:spPr>
            <a:xfrm rot="21143156">
              <a:off x="5906942" y="3437495"/>
              <a:ext cx="192186" cy="10068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15"/>
            <p:cNvSpPr/>
            <p:nvPr/>
          </p:nvSpPr>
          <p:spPr>
            <a:xfrm rot="21143156">
              <a:off x="5901020" y="3420808"/>
              <a:ext cx="61497" cy="4571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16"/>
            <p:cNvSpPr/>
            <p:nvPr/>
          </p:nvSpPr>
          <p:spPr>
            <a:xfrm rot="21143156">
              <a:off x="5708384" y="2582404"/>
              <a:ext cx="380115" cy="14903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17"/>
            <p:cNvSpPr/>
            <p:nvPr/>
          </p:nvSpPr>
          <p:spPr>
            <a:xfrm rot="21143156">
              <a:off x="5848603" y="2596472"/>
              <a:ext cx="380115" cy="14321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18"/>
            <p:cNvSpPr/>
            <p:nvPr/>
          </p:nvSpPr>
          <p:spPr>
            <a:xfrm rot="18767367">
              <a:off x="5782080" y="2533456"/>
              <a:ext cx="380115" cy="14903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19"/>
            <p:cNvSpPr/>
            <p:nvPr/>
          </p:nvSpPr>
          <p:spPr>
            <a:xfrm rot="238172">
              <a:off x="5654352" y="2581379"/>
              <a:ext cx="278446" cy="14903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4">
              <a:alphaModFix amt="84000"/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harpenSoften amount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1162602">
              <a:off x="5072489" y="4293948"/>
              <a:ext cx="1932342" cy="1030861"/>
            </a:xfrm>
            <a:prstGeom prst="rect">
              <a:avLst/>
            </a:prstGeom>
          </p:spPr>
        </p:pic>
      </p:grpSp>
      <p:pic>
        <p:nvPicPr>
          <p:cNvPr id="23" name="Picture 2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721544" y="2261972"/>
            <a:ext cx="3337864" cy="4054490"/>
          </a:xfrm>
          <a:prstGeom prst="rect">
            <a:avLst/>
          </a:prstGeom>
        </p:spPr>
      </p:pic>
      <p:sp>
        <p:nvSpPr>
          <p:cNvPr id="25" name="Rectangle 24"/>
          <p:cNvSpPr/>
          <p:nvPr/>
        </p:nvSpPr>
        <p:spPr>
          <a:xfrm rot="463643" flipH="1">
            <a:off x="5716753" y="5895939"/>
            <a:ext cx="2345569" cy="628062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/>
          <p:cNvSpPr/>
          <p:nvPr/>
        </p:nvSpPr>
        <p:spPr>
          <a:xfrm rot="834477" flipH="1">
            <a:off x="6088496" y="5580974"/>
            <a:ext cx="1472330" cy="628062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/>
          <p:cNvSpPr/>
          <p:nvPr/>
        </p:nvSpPr>
        <p:spPr>
          <a:xfrm rot="3397824" flipH="1">
            <a:off x="7359101" y="5964289"/>
            <a:ext cx="782174" cy="37976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 27"/>
          <p:cNvSpPr/>
          <p:nvPr/>
        </p:nvSpPr>
        <p:spPr>
          <a:xfrm rot="3349703" flipH="1">
            <a:off x="7339088" y="5947934"/>
            <a:ext cx="782174" cy="37976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 rot="456844" flipH="1">
            <a:off x="6451441" y="3580280"/>
            <a:ext cx="170074" cy="20342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/>
          <p:cNvSpPr/>
          <p:nvPr/>
        </p:nvSpPr>
        <p:spPr>
          <a:xfrm rot="456844" flipH="1">
            <a:off x="6590395" y="3570893"/>
            <a:ext cx="42346" cy="3367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ectangle 30"/>
          <p:cNvSpPr/>
          <p:nvPr/>
        </p:nvSpPr>
        <p:spPr>
          <a:xfrm rot="456844" flipH="1">
            <a:off x="6503646" y="2953455"/>
            <a:ext cx="261742" cy="10975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31"/>
          <p:cNvSpPr/>
          <p:nvPr/>
        </p:nvSpPr>
        <p:spPr>
          <a:xfrm rot="456844" flipH="1">
            <a:off x="6407093" y="2963815"/>
            <a:ext cx="261742" cy="10546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Rectangle 32"/>
          <p:cNvSpPr/>
          <p:nvPr/>
        </p:nvSpPr>
        <p:spPr>
          <a:xfrm rot="2832633" flipH="1">
            <a:off x="6443804" y="2920973"/>
            <a:ext cx="279934" cy="102621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Rectangle 33"/>
          <p:cNvSpPr/>
          <p:nvPr/>
        </p:nvSpPr>
        <p:spPr>
          <a:xfrm rot="21361828" flipH="1">
            <a:off x="6610859" y="2952700"/>
            <a:ext cx="191734" cy="10975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Rectangle 35"/>
          <p:cNvSpPr/>
          <p:nvPr/>
        </p:nvSpPr>
        <p:spPr>
          <a:xfrm rot="834477" flipH="1">
            <a:off x="7209823" y="5670418"/>
            <a:ext cx="380880" cy="493429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Rectangle 36"/>
          <p:cNvSpPr/>
          <p:nvPr/>
        </p:nvSpPr>
        <p:spPr>
          <a:xfrm rot="834477" flipH="1">
            <a:off x="7463782" y="5693485"/>
            <a:ext cx="210372" cy="45263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Right Triangle 37"/>
          <p:cNvSpPr/>
          <p:nvPr/>
        </p:nvSpPr>
        <p:spPr>
          <a:xfrm rot="1053795" flipH="1" flipV="1">
            <a:off x="5980514" y="5368315"/>
            <a:ext cx="227148" cy="437283"/>
          </a:xfrm>
          <a:prstGeom prst="rtTriangle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Right Triangle 38"/>
          <p:cNvSpPr/>
          <p:nvPr/>
        </p:nvSpPr>
        <p:spPr>
          <a:xfrm rot="1532016" flipH="1" flipV="1">
            <a:off x="5809340" y="5657845"/>
            <a:ext cx="231214" cy="437283"/>
          </a:xfrm>
          <a:prstGeom prst="rtTriangle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Right Triangle 39"/>
          <p:cNvSpPr/>
          <p:nvPr/>
        </p:nvSpPr>
        <p:spPr>
          <a:xfrm rot="18229549" flipH="1" flipV="1">
            <a:off x="5808986" y="5738789"/>
            <a:ext cx="227148" cy="437283"/>
          </a:xfrm>
          <a:prstGeom prst="rtTriangle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Right Triangle 40"/>
          <p:cNvSpPr/>
          <p:nvPr/>
        </p:nvSpPr>
        <p:spPr>
          <a:xfrm rot="2357756" flipH="1" flipV="1">
            <a:off x="5723720" y="5660821"/>
            <a:ext cx="227148" cy="437283"/>
          </a:xfrm>
          <a:prstGeom prst="rtTriangle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Rectangle 41"/>
          <p:cNvSpPr/>
          <p:nvPr/>
        </p:nvSpPr>
        <p:spPr>
          <a:xfrm rot="2206221">
            <a:off x="6081299" y="5149002"/>
            <a:ext cx="228108" cy="57170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704308" y="3456922"/>
            <a:ext cx="2305250" cy="2294444"/>
          </a:xfrm>
          <a:prstGeom prst="rect">
            <a:avLst/>
          </a:prstGeom>
        </p:spPr>
      </p:pic>
      <p:pic>
        <p:nvPicPr>
          <p:cNvPr id="35" name="Picture 34"/>
          <p:cNvPicPr>
            <a:picLocks noChangeAspect="1"/>
          </p:cNvPicPr>
          <p:nvPr/>
        </p:nvPicPr>
        <p:blipFill>
          <a:blip r:embed="rId4">
            <a:alphaModFix amt="84000"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59324">
            <a:off x="6104851" y="3862567"/>
            <a:ext cx="1001324" cy="461274"/>
          </a:xfrm>
          <a:prstGeom prst="rect">
            <a:avLst/>
          </a:prstGeom>
        </p:spPr>
      </p:pic>
      <p:sp>
        <p:nvSpPr>
          <p:cNvPr id="43" name="Right Triangle 42"/>
          <p:cNvSpPr/>
          <p:nvPr/>
        </p:nvSpPr>
        <p:spPr>
          <a:xfrm rot="1053795" flipH="1" flipV="1">
            <a:off x="4423962" y="4441380"/>
            <a:ext cx="227148" cy="437283"/>
          </a:xfrm>
          <a:prstGeom prst="rtTriangle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Rectangle 43"/>
          <p:cNvSpPr/>
          <p:nvPr/>
        </p:nvSpPr>
        <p:spPr>
          <a:xfrm rot="2206221">
            <a:off x="5920144" y="5516169"/>
            <a:ext cx="118632" cy="8906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28575"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Rectangle 44"/>
          <p:cNvSpPr/>
          <p:nvPr/>
        </p:nvSpPr>
        <p:spPr>
          <a:xfrm>
            <a:off x="4139140" y="2724906"/>
            <a:ext cx="1467068" cy="31700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0" b="1" dirty="0">
                <a:solidFill>
                  <a:srgbClr val="0070C0"/>
                </a:solidFill>
              </a:rPr>
              <a:t>≃</a:t>
            </a:r>
            <a:endParaRPr lang="en-US" sz="20000" dirty="0"/>
          </a:p>
        </p:txBody>
      </p:sp>
      <p:grpSp>
        <p:nvGrpSpPr>
          <p:cNvPr id="46" name="Group 45"/>
          <p:cNvGrpSpPr/>
          <p:nvPr/>
        </p:nvGrpSpPr>
        <p:grpSpPr>
          <a:xfrm>
            <a:off x="4558766" y="2996974"/>
            <a:ext cx="866574" cy="724255"/>
            <a:chOff x="7627292" y="3324824"/>
            <a:chExt cx="1358445" cy="1147269"/>
          </a:xfrm>
        </p:grpSpPr>
        <p:pic>
          <p:nvPicPr>
            <p:cNvPr id="47" name="Picture 46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627292" y="3324824"/>
              <a:ext cx="1135888" cy="1147269"/>
            </a:xfrm>
            <a:prstGeom prst="rect">
              <a:avLst/>
            </a:prstGeom>
          </p:spPr>
        </p:pic>
        <p:sp>
          <p:nvSpPr>
            <p:cNvPr id="48" name="Oval 47"/>
            <p:cNvSpPr/>
            <p:nvPr/>
          </p:nvSpPr>
          <p:spPr>
            <a:xfrm>
              <a:off x="7743825" y="3450431"/>
              <a:ext cx="878681" cy="900113"/>
            </a:xfrm>
            <a:prstGeom prst="ellipse">
              <a:avLst/>
            </a:prstGeom>
            <a:solidFill>
              <a:schemeClr val="bg1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dirty="0" smtClean="0">
                  <a:solidFill>
                    <a:schemeClr val="tx1"/>
                  </a:solidFill>
                </a:rPr>
                <a:t> </a:t>
              </a:r>
              <a:endParaRPr lang="en-US" sz="1600" dirty="0">
                <a:solidFill>
                  <a:schemeClr val="tx1"/>
                </a:solidFill>
              </a:endParaRPr>
            </a:p>
          </p:txBody>
        </p:sp>
        <p:sp>
          <p:nvSpPr>
            <p:cNvPr id="49" name="Oval 48"/>
            <p:cNvSpPr/>
            <p:nvPr/>
          </p:nvSpPr>
          <p:spPr>
            <a:xfrm>
              <a:off x="7800349" y="3519080"/>
              <a:ext cx="765632" cy="756676"/>
            </a:xfrm>
            <a:prstGeom prst="ellipse">
              <a:avLst/>
            </a:prstGeom>
            <a:solidFill>
              <a:schemeClr val="tx1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dirty="0" smtClean="0">
                  <a:solidFill>
                    <a:schemeClr val="tx1"/>
                  </a:solidFill>
                </a:rPr>
                <a:t> </a:t>
              </a:r>
              <a:endParaRPr lang="en-US" sz="1600" dirty="0">
                <a:solidFill>
                  <a:schemeClr val="tx1"/>
                </a:solidFill>
              </a:endParaRPr>
            </a:p>
          </p:txBody>
        </p:sp>
        <p:sp>
          <p:nvSpPr>
            <p:cNvPr id="50" name="Rectangle 49"/>
            <p:cNvSpPr/>
            <p:nvPr/>
          </p:nvSpPr>
          <p:spPr>
            <a:xfrm>
              <a:off x="7716203" y="3489633"/>
              <a:ext cx="651094" cy="88714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2400" dirty="0" smtClean="0">
                  <a:solidFill>
                    <a:schemeClr val="bg1"/>
                  </a:solidFill>
                </a:rPr>
                <a:t>✓</a:t>
              </a:r>
              <a:endParaRPr lang="en-US" sz="2400" dirty="0">
                <a:solidFill>
                  <a:schemeClr val="bg1"/>
                </a:solidFill>
              </a:endParaRPr>
            </a:p>
          </p:txBody>
        </p:sp>
        <p:sp>
          <p:nvSpPr>
            <p:cNvPr id="51" name="Rectangle 50"/>
            <p:cNvSpPr/>
            <p:nvPr/>
          </p:nvSpPr>
          <p:spPr>
            <a:xfrm>
              <a:off x="8041749" y="3782850"/>
              <a:ext cx="943988" cy="59143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1400" smtClean="0">
                  <a:solidFill>
                    <a:schemeClr val="bg1"/>
                  </a:solidFill>
                </a:rPr>
                <a:t>Z3</a:t>
              </a:r>
              <a:endParaRPr lang="en-US" sz="1400" dirty="0">
                <a:solidFill>
                  <a:schemeClr val="bg1"/>
                </a:solidFill>
              </a:endParaRPr>
            </a:p>
          </p:txBody>
        </p:sp>
      </p:grpSp>
      <p:sp>
        <p:nvSpPr>
          <p:cNvPr id="52" name="Rectangle 51"/>
          <p:cNvSpPr/>
          <p:nvPr/>
        </p:nvSpPr>
        <p:spPr>
          <a:xfrm rot="21173468" flipH="1">
            <a:off x="2371710" y="5018409"/>
            <a:ext cx="1325878" cy="191898"/>
          </a:xfrm>
          <a:prstGeom prst="rect">
            <a:avLst/>
          </a:prstGeom>
          <a:solidFill>
            <a:schemeClr val="bg1">
              <a:alpha val="80000"/>
            </a:schemeClr>
          </a:solidFill>
          <a:ln>
            <a:solidFill>
              <a:schemeClr val="bg1">
                <a:alpha val="8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b="1" dirty="0" smtClean="0">
                <a:solidFill>
                  <a:schemeClr val="tx1"/>
                </a:solidFill>
              </a:rPr>
              <a:t>Lite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53" name="Rectangle 52"/>
          <p:cNvSpPr/>
          <p:nvPr/>
        </p:nvSpPr>
        <p:spPr>
          <a:xfrm rot="366636" flipH="1">
            <a:off x="6082827" y="4300716"/>
            <a:ext cx="988679" cy="132519"/>
          </a:xfrm>
          <a:prstGeom prst="rect">
            <a:avLst/>
          </a:prstGeom>
          <a:solidFill>
            <a:schemeClr val="bg1">
              <a:alpha val="80000"/>
            </a:schemeClr>
          </a:solidFill>
          <a:ln>
            <a:solidFill>
              <a:schemeClr val="bg1">
                <a:alpha val="8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b="1" dirty="0" smtClean="0">
                <a:solidFill>
                  <a:schemeClr val="tx1"/>
                </a:solidFill>
              </a:rPr>
              <a:t>Lite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54" name="Rectangle 53"/>
          <p:cNvSpPr/>
          <p:nvPr/>
        </p:nvSpPr>
        <p:spPr>
          <a:xfrm>
            <a:off x="205409" y="6396334"/>
            <a:ext cx="767963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>
                <a:solidFill>
                  <a:srgbClr val="0432FF"/>
                </a:solidFill>
              </a:rPr>
              <a:t>            </a:t>
            </a:r>
            <a:r>
              <a:rPr lang="en-US" sz="2400" dirty="0" smtClean="0">
                <a:solidFill>
                  <a:srgbClr val="0432FF"/>
                </a:solidFill>
                <a:hlinkClick r:id="rId8"/>
              </a:rPr>
              <a:t>http</a:t>
            </a:r>
            <a:r>
              <a:rPr lang="en-US" sz="2400" dirty="0">
                <a:solidFill>
                  <a:srgbClr val="0432FF"/>
                </a:solidFill>
                <a:hlinkClick r:id="rId8"/>
              </a:rPr>
              <a:t>://www.cs.tau.ac.il/~shellygr/pubs/sparkeq-tr.pdf</a:t>
            </a:r>
            <a:endParaRPr lang="en-US" sz="2400" dirty="0">
              <a:solidFill>
                <a:srgbClr val="0432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33529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Thank You!</a:t>
            </a:r>
            <a:endParaRPr lang="en-US" dirty="0"/>
          </a:p>
        </p:txBody>
      </p:sp>
      <p:grpSp>
        <p:nvGrpSpPr>
          <p:cNvPr id="21" name="Group 20"/>
          <p:cNvGrpSpPr/>
          <p:nvPr/>
        </p:nvGrpSpPr>
        <p:grpSpPr>
          <a:xfrm>
            <a:off x="5163671" y="4471391"/>
            <a:ext cx="3895736" cy="2146020"/>
            <a:chOff x="5163671" y="4471391"/>
            <a:chExt cx="3895736" cy="2146020"/>
          </a:xfrm>
        </p:grpSpPr>
        <p:grpSp>
          <p:nvGrpSpPr>
            <p:cNvPr id="46" name="Group 45"/>
            <p:cNvGrpSpPr/>
            <p:nvPr/>
          </p:nvGrpSpPr>
          <p:grpSpPr>
            <a:xfrm>
              <a:off x="6868745" y="4471391"/>
              <a:ext cx="866574" cy="724255"/>
              <a:chOff x="7627292" y="3324824"/>
              <a:chExt cx="1358445" cy="1147269"/>
            </a:xfrm>
          </p:grpSpPr>
          <p:pic>
            <p:nvPicPr>
              <p:cNvPr id="47" name="Picture 46"/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627292" y="3324824"/>
                <a:ext cx="1135888" cy="1147269"/>
              </a:xfrm>
              <a:prstGeom prst="rect">
                <a:avLst/>
              </a:prstGeom>
            </p:spPr>
          </p:pic>
          <p:sp>
            <p:nvSpPr>
              <p:cNvPr id="48" name="Oval 47"/>
              <p:cNvSpPr/>
              <p:nvPr/>
            </p:nvSpPr>
            <p:spPr>
              <a:xfrm>
                <a:off x="7743825" y="3450431"/>
                <a:ext cx="878681" cy="900113"/>
              </a:xfrm>
              <a:prstGeom prst="ellipse">
                <a:avLst/>
              </a:prstGeom>
              <a:solidFill>
                <a:schemeClr val="bg1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600" dirty="0" smtClean="0">
                    <a:solidFill>
                      <a:schemeClr val="tx1"/>
                    </a:solidFill>
                  </a:rPr>
                  <a:t> </a:t>
                </a:r>
                <a:endParaRPr lang="en-US" sz="16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49" name="Oval 48"/>
              <p:cNvSpPr/>
              <p:nvPr/>
            </p:nvSpPr>
            <p:spPr>
              <a:xfrm>
                <a:off x="7800349" y="3519080"/>
                <a:ext cx="765632" cy="756676"/>
              </a:xfrm>
              <a:prstGeom prst="ellipse">
                <a:avLst/>
              </a:prstGeom>
              <a:solidFill>
                <a:schemeClr val="tx1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600" dirty="0" smtClean="0">
                    <a:solidFill>
                      <a:schemeClr val="tx1"/>
                    </a:solidFill>
                  </a:rPr>
                  <a:t> </a:t>
                </a:r>
                <a:endParaRPr lang="en-US" sz="16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50" name="Rectangle 49"/>
              <p:cNvSpPr/>
              <p:nvPr/>
            </p:nvSpPr>
            <p:spPr>
              <a:xfrm>
                <a:off x="7716203" y="3489633"/>
                <a:ext cx="651094" cy="88714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2400" dirty="0" smtClean="0">
                    <a:solidFill>
                      <a:schemeClr val="bg1"/>
                    </a:solidFill>
                  </a:rPr>
                  <a:t>✓</a:t>
                </a:r>
                <a:endParaRPr lang="en-US" sz="2400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51" name="Rectangle 50"/>
              <p:cNvSpPr/>
              <p:nvPr/>
            </p:nvSpPr>
            <p:spPr>
              <a:xfrm>
                <a:off x="8041749" y="3782850"/>
                <a:ext cx="943988" cy="59143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1400" smtClean="0">
                    <a:solidFill>
                      <a:schemeClr val="bg1"/>
                    </a:solidFill>
                  </a:rPr>
                  <a:t>Z3</a:t>
                </a:r>
                <a:endParaRPr lang="en-US" sz="1400" dirty="0">
                  <a:solidFill>
                    <a:schemeClr val="bg1"/>
                  </a:solidFill>
                </a:endParaRPr>
              </a:p>
            </p:txBody>
          </p:sp>
        </p:grpSp>
        <p:grpSp>
          <p:nvGrpSpPr>
            <p:cNvPr id="9" name="Group 8"/>
            <p:cNvGrpSpPr/>
            <p:nvPr/>
          </p:nvGrpSpPr>
          <p:grpSpPr>
            <a:xfrm>
              <a:off x="5163671" y="4639234"/>
              <a:ext cx="3895736" cy="1978177"/>
              <a:chOff x="457200" y="2261972"/>
              <a:chExt cx="8602208" cy="4355440"/>
            </a:xfrm>
          </p:grpSpPr>
          <p:sp>
            <p:nvSpPr>
              <p:cNvPr id="25" name="Rectangle 24"/>
              <p:cNvSpPr/>
              <p:nvPr/>
            </p:nvSpPr>
            <p:spPr>
              <a:xfrm rot="463643" flipH="1">
                <a:off x="5716753" y="5895939"/>
                <a:ext cx="2345569" cy="628062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7" name="Rectangle 26"/>
              <p:cNvSpPr/>
              <p:nvPr/>
            </p:nvSpPr>
            <p:spPr>
              <a:xfrm rot="3397824" flipH="1">
                <a:off x="7359101" y="5964289"/>
                <a:ext cx="782174" cy="379764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8" name="Rectangle 27"/>
              <p:cNvSpPr/>
              <p:nvPr/>
            </p:nvSpPr>
            <p:spPr>
              <a:xfrm rot="3349703" flipH="1">
                <a:off x="7339088" y="5947934"/>
                <a:ext cx="782174" cy="379764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3" name="Group 2"/>
              <p:cNvGrpSpPr/>
              <p:nvPr/>
            </p:nvGrpSpPr>
            <p:grpSpPr>
              <a:xfrm>
                <a:off x="457200" y="2334126"/>
                <a:ext cx="3783276" cy="4283286"/>
                <a:chOff x="2376892" y="1643457"/>
                <a:chExt cx="5494264" cy="5816166"/>
              </a:xfrm>
            </p:grpSpPr>
            <p:pic>
              <p:nvPicPr>
                <p:cNvPr id="10" name="Picture 9"/>
                <p:cNvPicPr>
                  <a:picLocks noChangeAspect="1"/>
                </p:cNvPicPr>
                <p:nvPr/>
              </p:nvPicPr>
              <p:blipFill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2376892" y="1643457"/>
                  <a:ext cx="4847414" cy="5505490"/>
                </a:xfrm>
                <a:prstGeom prst="rect">
                  <a:avLst/>
                </a:prstGeom>
              </p:spPr>
            </p:pic>
            <p:pic>
              <p:nvPicPr>
                <p:cNvPr id="7" name="Picture 6"/>
                <p:cNvPicPr>
                  <a:picLocks noChangeAspect="1"/>
                </p:cNvPicPr>
                <p:nvPr/>
              </p:nvPicPr>
              <p:blipFill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4179335" y="2969780"/>
                  <a:ext cx="3393409" cy="3439084"/>
                </a:xfrm>
                <a:prstGeom prst="rect">
                  <a:avLst/>
                </a:prstGeom>
              </p:spPr>
            </p:pic>
            <p:sp>
              <p:nvSpPr>
                <p:cNvPr id="11" name="Rectangle 10"/>
                <p:cNvSpPr/>
                <p:nvPr/>
              </p:nvSpPr>
              <p:spPr>
                <a:xfrm rot="21136357">
                  <a:off x="4464802" y="6209144"/>
                  <a:ext cx="3406354" cy="852829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2" name="Rectangle 11"/>
                <p:cNvSpPr/>
                <p:nvPr/>
              </p:nvSpPr>
              <p:spPr>
                <a:xfrm rot="21211524">
                  <a:off x="4464802" y="6209144"/>
                  <a:ext cx="3406354" cy="852829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" name="Rectangle 12"/>
                <p:cNvSpPr/>
                <p:nvPr/>
              </p:nvSpPr>
              <p:spPr>
                <a:xfrm rot="18202176">
                  <a:off x="3747160" y="6652820"/>
                  <a:ext cx="1062095" cy="551512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4" name="Rectangle 13"/>
                <p:cNvSpPr/>
                <p:nvPr/>
              </p:nvSpPr>
              <p:spPr>
                <a:xfrm rot="18250297">
                  <a:off x="3776224" y="6630611"/>
                  <a:ext cx="1062095" cy="551512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5" name="Rectangle 14"/>
                <p:cNvSpPr/>
                <p:nvPr/>
              </p:nvSpPr>
              <p:spPr>
                <a:xfrm rot="21143156">
                  <a:off x="5906942" y="3437495"/>
                  <a:ext cx="192186" cy="100683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6" name="Rectangle 15"/>
                <p:cNvSpPr/>
                <p:nvPr/>
              </p:nvSpPr>
              <p:spPr>
                <a:xfrm rot="21143156">
                  <a:off x="5901020" y="3420808"/>
                  <a:ext cx="61497" cy="45719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7" name="Rectangle 16"/>
                <p:cNvSpPr/>
                <p:nvPr/>
              </p:nvSpPr>
              <p:spPr>
                <a:xfrm rot="21143156">
                  <a:off x="5708384" y="2582404"/>
                  <a:ext cx="380115" cy="149032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" name="Rectangle 17"/>
                <p:cNvSpPr/>
                <p:nvPr/>
              </p:nvSpPr>
              <p:spPr>
                <a:xfrm rot="21143156">
                  <a:off x="5848603" y="2596472"/>
                  <a:ext cx="380115" cy="143212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" name="Rectangle 18"/>
                <p:cNvSpPr/>
                <p:nvPr/>
              </p:nvSpPr>
              <p:spPr>
                <a:xfrm rot="18767367">
                  <a:off x="5782080" y="2533456"/>
                  <a:ext cx="380115" cy="149032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" name="Rectangle 19"/>
                <p:cNvSpPr/>
                <p:nvPr/>
              </p:nvSpPr>
              <p:spPr>
                <a:xfrm rot="238172">
                  <a:off x="5654352" y="2581379"/>
                  <a:ext cx="278446" cy="149032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pic>
              <p:nvPicPr>
                <p:cNvPr id="2" name="Picture 1"/>
                <p:cNvPicPr>
                  <a:picLocks noChangeAspect="1"/>
                </p:cNvPicPr>
                <p:nvPr/>
              </p:nvPicPr>
              <p:blipFill>
                <a:blip r:embed="rId5">
                  <a:alphaModFix amt="84000"/>
                  <a:extLst>
                    <a:ext uri="{BEBA8EAE-BF5A-486C-A8C5-ECC9F3942E4B}">
                      <a14:imgProps xmlns:a14="http://schemas.microsoft.com/office/drawing/2010/main">
                        <a14:imgLayer r:embed="rId6">
                          <a14:imgEffect>
                            <a14:sharpenSoften amount="100000"/>
                          </a14:imgEffect>
                        </a14:imgLayer>
                      </a14:imgProps>
                    </a:ex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 rot="21162602">
                  <a:off x="5072489" y="4293948"/>
                  <a:ext cx="1932342" cy="1030861"/>
                </a:xfrm>
                <a:prstGeom prst="rect">
                  <a:avLst/>
                </a:prstGeom>
              </p:spPr>
            </p:pic>
          </p:grpSp>
          <p:pic>
            <p:nvPicPr>
              <p:cNvPr id="23" name="Picture 22"/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flipH="1">
                <a:off x="5721544" y="2261972"/>
                <a:ext cx="3337864" cy="4054490"/>
              </a:xfrm>
              <a:prstGeom prst="rect">
                <a:avLst/>
              </a:prstGeom>
            </p:spPr>
          </p:pic>
          <p:sp>
            <p:nvSpPr>
              <p:cNvPr id="26" name="Rectangle 25"/>
              <p:cNvSpPr/>
              <p:nvPr/>
            </p:nvSpPr>
            <p:spPr>
              <a:xfrm rot="834477" flipH="1">
                <a:off x="6058889" y="5589057"/>
                <a:ext cx="1636841" cy="74826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9" name="Rectangle 28"/>
              <p:cNvSpPr/>
              <p:nvPr/>
            </p:nvSpPr>
            <p:spPr>
              <a:xfrm rot="456844" flipH="1">
                <a:off x="6451441" y="3580280"/>
                <a:ext cx="170074" cy="203428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" name="Rectangle 29"/>
              <p:cNvSpPr/>
              <p:nvPr/>
            </p:nvSpPr>
            <p:spPr>
              <a:xfrm rot="456844" flipH="1">
                <a:off x="6590395" y="3570893"/>
                <a:ext cx="42346" cy="3367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" name="Rectangle 30"/>
              <p:cNvSpPr/>
              <p:nvPr/>
            </p:nvSpPr>
            <p:spPr>
              <a:xfrm rot="456844" flipH="1">
                <a:off x="6503646" y="2953455"/>
                <a:ext cx="261742" cy="109754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" name="Rectangle 31"/>
              <p:cNvSpPr/>
              <p:nvPr/>
            </p:nvSpPr>
            <p:spPr>
              <a:xfrm rot="456844" flipH="1">
                <a:off x="6407093" y="2963815"/>
                <a:ext cx="261742" cy="105468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" name="Rectangle 32"/>
              <p:cNvSpPr/>
              <p:nvPr/>
            </p:nvSpPr>
            <p:spPr>
              <a:xfrm rot="2832633" flipH="1">
                <a:off x="6443804" y="2920973"/>
                <a:ext cx="279934" cy="102621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" name="Rectangle 33"/>
              <p:cNvSpPr/>
              <p:nvPr/>
            </p:nvSpPr>
            <p:spPr>
              <a:xfrm rot="21361828" flipH="1">
                <a:off x="6610859" y="2952700"/>
                <a:ext cx="191734" cy="109754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" name="Rectangle 35"/>
              <p:cNvSpPr/>
              <p:nvPr/>
            </p:nvSpPr>
            <p:spPr>
              <a:xfrm rot="834477" flipH="1">
                <a:off x="7209823" y="5670418"/>
                <a:ext cx="380880" cy="49342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" name="Rectangle 36"/>
              <p:cNvSpPr/>
              <p:nvPr/>
            </p:nvSpPr>
            <p:spPr>
              <a:xfrm rot="834477" flipH="1">
                <a:off x="7463782" y="5693485"/>
                <a:ext cx="210372" cy="45263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" name="Right Triangle 37"/>
              <p:cNvSpPr/>
              <p:nvPr/>
            </p:nvSpPr>
            <p:spPr>
              <a:xfrm rot="1053795" flipH="1" flipV="1">
                <a:off x="5980514" y="5368315"/>
                <a:ext cx="227148" cy="437283"/>
              </a:xfrm>
              <a:prstGeom prst="rtTriangle">
                <a:avLst/>
              </a:prstGeom>
              <a:solidFill>
                <a:schemeClr val="bg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" name="Right Triangle 38"/>
              <p:cNvSpPr/>
              <p:nvPr/>
            </p:nvSpPr>
            <p:spPr>
              <a:xfrm rot="1532016" flipH="1" flipV="1">
                <a:off x="5809340" y="5657845"/>
                <a:ext cx="231214" cy="437283"/>
              </a:xfrm>
              <a:prstGeom prst="rtTriangle">
                <a:avLst/>
              </a:prstGeom>
              <a:solidFill>
                <a:schemeClr val="bg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" name="Right Triangle 39"/>
              <p:cNvSpPr/>
              <p:nvPr/>
            </p:nvSpPr>
            <p:spPr>
              <a:xfrm rot="18229549" flipH="1" flipV="1">
                <a:off x="5808986" y="5738789"/>
                <a:ext cx="227148" cy="437283"/>
              </a:xfrm>
              <a:prstGeom prst="rtTriangle">
                <a:avLst/>
              </a:prstGeom>
              <a:solidFill>
                <a:schemeClr val="bg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" name="Right Triangle 40"/>
              <p:cNvSpPr/>
              <p:nvPr/>
            </p:nvSpPr>
            <p:spPr>
              <a:xfrm rot="2357756" flipH="1" flipV="1">
                <a:off x="5723720" y="5660821"/>
                <a:ext cx="227148" cy="437283"/>
              </a:xfrm>
              <a:prstGeom prst="rtTriangle">
                <a:avLst/>
              </a:prstGeom>
              <a:solidFill>
                <a:schemeClr val="bg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" name="Rectangle 41"/>
              <p:cNvSpPr/>
              <p:nvPr/>
            </p:nvSpPr>
            <p:spPr>
              <a:xfrm rot="2206221">
                <a:off x="6081299" y="5149002"/>
                <a:ext cx="228108" cy="571705"/>
              </a:xfrm>
              <a:prstGeom prst="rect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  <a:ln w="28575">
                <a:solidFill>
                  <a:srgbClr val="002060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4" name="Picture 3"/>
              <p:cNvPicPr>
                <a:picLocks noChangeAspect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flipH="1">
                <a:off x="5704308" y="3456922"/>
                <a:ext cx="2305250" cy="2294444"/>
              </a:xfrm>
              <a:prstGeom prst="rect">
                <a:avLst/>
              </a:prstGeom>
            </p:spPr>
          </p:pic>
          <p:pic>
            <p:nvPicPr>
              <p:cNvPr id="35" name="Picture 34"/>
              <p:cNvPicPr>
                <a:picLocks noChangeAspect="1"/>
              </p:cNvPicPr>
              <p:nvPr/>
            </p:nvPicPr>
            <p:blipFill>
              <a:blip r:embed="rId5">
                <a:alphaModFix amt="84000"/>
                <a:extLst>
                  <a:ext uri="{BEBA8EAE-BF5A-486C-A8C5-ECC9F3942E4B}">
                    <a14:imgProps xmlns:a14="http://schemas.microsoft.com/office/drawing/2010/main">
                      <a14:imgLayer r:embed="rId6">
                        <a14:imgEffect>
                          <a14:sharpenSoften amount="10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359324">
                <a:off x="6104851" y="3862567"/>
                <a:ext cx="1001324" cy="461274"/>
              </a:xfrm>
              <a:prstGeom prst="rect">
                <a:avLst/>
              </a:prstGeom>
            </p:spPr>
          </p:pic>
          <p:sp>
            <p:nvSpPr>
              <p:cNvPr id="43" name="Right Triangle 42"/>
              <p:cNvSpPr/>
              <p:nvPr/>
            </p:nvSpPr>
            <p:spPr>
              <a:xfrm rot="1053795" flipH="1" flipV="1">
                <a:off x="4423962" y="4441380"/>
                <a:ext cx="227148" cy="437283"/>
              </a:xfrm>
              <a:prstGeom prst="rtTriangle">
                <a:avLst/>
              </a:prstGeom>
              <a:solidFill>
                <a:schemeClr val="bg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" name="Rectangle 43"/>
              <p:cNvSpPr/>
              <p:nvPr/>
            </p:nvSpPr>
            <p:spPr>
              <a:xfrm rot="2206221">
                <a:off x="5920144" y="5516169"/>
                <a:ext cx="118632" cy="89060"/>
              </a:xfrm>
              <a:prstGeom prst="rect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  <a:ln w="28575"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" name="Rectangle 44"/>
              <p:cNvSpPr/>
              <p:nvPr/>
            </p:nvSpPr>
            <p:spPr>
              <a:xfrm>
                <a:off x="4139140" y="2724905"/>
                <a:ext cx="1300724" cy="255280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9700" b="1" dirty="0">
                    <a:solidFill>
                      <a:srgbClr val="0070C0"/>
                    </a:solidFill>
                  </a:rPr>
                  <a:t>≃</a:t>
                </a:r>
                <a:endParaRPr lang="en-US" sz="20000" dirty="0"/>
              </a:p>
            </p:txBody>
          </p:sp>
          <p:sp>
            <p:nvSpPr>
              <p:cNvPr id="52" name="Rectangle 51"/>
              <p:cNvSpPr/>
              <p:nvPr/>
            </p:nvSpPr>
            <p:spPr>
              <a:xfrm rot="21173468" flipH="1">
                <a:off x="2371710" y="5018409"/>
                <a:ext cx="1325878" cy="191898"/>
              </a:xfrm>
              <a:prstGeom prst="rect">
                <a:avLst/>
              </a:prstGeom>
              <a:solidFill>
                <a:schemeClr val="bg1">
                  <a:alpha val="80000"/>
                </a:schemeClr>
              </a:solidFill>
              <a:ln>
                <a:solidFill>
                  <a:schemeClr val="bg1">
                    <a:alpha val="80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r"/>
                <a:r>
                  <a:rPr lang="en-US" sz="1400" b="1" dirty="0" smtClean="0">
                    <a:solidFill>
                      <a:schemeClr val="tx1"/>
                    </a:solidFill>
                  </a:rPr>
                  <a:t>Lite</a:t>
                </a:r>
                <a:endParaRPr lang="en-US" sz="1400" b="1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53" name="Rectangle 52"/>
              <p:cNvSpPr/>
              <p:nvPr/>
            </p:nvSpPr>
            <p:spPr>
              <a:xfrm rot="366636" flipH="1">
                <a:off x="6080292" y="4348010"/>
                <a:ext cx="1281297" cy="100662"/>
              </a:xfrm>
              <a:prstGeom prst="rect">
                <a:avLst/>
              </a:prstGeom>
              <a:solidFill>
                <a:schemeClr val="bg1">
                  <a:alpha val="80000"/>
                </a:schemeClr>
              </a:solidFill>
              <a:ln>
                <a:solidFill>
                  <a:schemeClr val="bg1">
                    <a:alpha val="80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r"/>
                <a:r>
                  <a:rPr lang="en-US" sz="1400" b="1" dirty="0" smtClean="0">
                    <a:solidFill>
                      <a:schemeClr val="tx1"/>
                    </a:solidFill>
                  </a:rPr>
                  <a:t>Lite</a:t>
                </a:r>
                <a:endParaRPr lang="en-US" sz="1400" b="1" dirty="0">
                  <a:solidFill>
                    <a:schemeClr val="tx1"/>
                  </a:solidFill>
                </a:endParaRPr>
              </a:p>
            </p:txBody>
          </p:sp>
        </p:grpSp>
      </p:grpSp>
      <p:grpSp>
        <p:nvGrpSpPr>
          <p:cNvPr id="104" name="Group 103"/>
          <p:cNvGrpSpPr/>
          <p:nvPr/>
        </p:nvGrpSpPr>
        <p:grpSpPr>
          <a:xfrm>
            <a:off x="945767" y="3239214"/>
            <a:ext cx="2537021" cy="1400021"/>
            <a:chOff x="945767" y="3239214"/>
            <a:chExt cx="2537021" cy="1400021"/>
          </a:xfrm>
        </p:grpSpPr>
        <p:grpSp>
          <p:nvGrpSpPr>
            <p:cNvPr id="103" name="Group 102"/>
            <p:cNvGrpSpPr/>
            <p:nvPr/>
          </p:nvGrpSpPr>
          <p:grpSpPr>
            <a:xfrm>
              <a:off x="1921590" y="3263976"/>
              <a:ext cx="658380" cy="554704"/>
              <a:chOff x="2001816" y="2267261"/>
              <a:chExt cx="658380" cy="554704"/>
            </a:xfrm>
          </p:grpSpPr>
          <p:pic>
            <p:nvPicPr>
              <p:cNvPr id="97" name="Picture 96"/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005012" y="2267261"/>
                <a:ext cx="569619" cy="554704"/>
              </a:xfrm>
              <a:prstGeom prst="rect">
                <a:avLst/>
              </a:prstGeom>
            </p:spPr>
          </p:pic>
          <p:sp>
            <p:nvSpPr>
              <p:cNvPr id="98" name="Oval 97"/>
              <p:cNvSpPr/>
              <p:nvPr/>
            </p:nvSpPr>
            <p:spPr>
              <a:xfrm>
                <a:off x="2063450" y="2327992"/>
                <a:ext cx="440636" cy="435204"/>
              </a:xfrm>
              <a:prstGeom prst="ellipse">
                <a:avLst/>
              </a:prstGeom>
              <a:solidFill>
                <a:schemeClr val="bg1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600" dirty="0" smtClean="0">
                    <a:solidFill>
                      <a:schemeClr val="tx1"/>
                    </a:solidFill>
                  </a:rPr>
                  <a:t> </a:t>
                </a:r>
                <a:endParaRPr lang="en-US" sz="16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99" name="Oval 98"/>
              <p:cNvSpPr/>
              <p:nvPr/>
            </p:nvSpPr>
            <p:spPr>
              <a:xfrm>
                <a:off x="2091796" y="2361184"/>
                <a:ext cx="383945" cy="365852"/>
              </a:xfrm>
              <a:prstGeom prst="ellipse">
                <a:avLst/>
              </a:prstGeom>
              <a:solidFill>
                <a:schemeClr val="tx1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600" dirty="0" smtClean="0">
                    <a:solidFill>
                      <a:schemeClr val="tx1"/>
                    </a:solidFill>
                  </a:rPr>
                  <a:t> </a:t>
                </a:r>
                <a:endParaRPr lang="en-US" sz="16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00" name="Rectangle 99"/>
              <p:cNvSpPr/>
              <p:nvPr/>
            </p:nvSpPr>
            <p:spPr>
              <a:xfrm>
                <a:off x="2001816" y="2323783"/>
                <a:ext cx="326507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2400" dirty="0" smtClean="0">
                    <a:solidFill>
                      <a:schemeClr val="bg1"/>
                    </a:solidFill>
                  </a:rPr>
                  <a:t>✓</a:t>
                </a:r>
                <a:endParaRPr lang="en-US" sz="2400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101" name="Rectangle 100"/>
              <p:cNvSpPr/>
              <p:nvPr/>
            </p:nvSpPr>
            <p:spPr>
              <a:xfrm>
                <a:off x="2186810" y="2474488"/>
                <a:ext cx="473386" cy="30777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1400" dirty="0" smtClean="0">
                    <a:solidFill>
                      <a:schemeClr val="bg1"/>
                    </a:solidFill>
                  </a:rPr>
                  <a:t>Z3</a:t>
                </a:r>
                <a:endParaRPr lang="en-US" sz="1400" dirty="0">
                  <a:solidFill>
                    <a:schemeClr val="bg1"/>
                  </a:solidFill>
                </a:endParaRPr>
              </a:p>
            </p:txBody>
          </p:sp>
        </p:grpSp>
        <p:grpSp>
          <p:nvGrpSpPr>
            <p:cNvPr id="57" name="Group 56"/>
            <p:cNvGrpSpPr/>
            <p:nvPr/>
          </p:nvGrpSpPr>
          <p:grpSpPr>
            <a:xfrm>
              <a:off x="1080415" y="3512386"/>
              <a:ext cx="2147459" cy="1126849"/>
              <a:chOff x="457200" y="2261972"/>
              <a:chExt cx="8602208" cy="4355440"/>
            </a:xfrm>
          </p:grpSpPr>
          <p:sp>
            <p:nvSpPr>
              <p:cNvPr id="58" name="Rectangle 57"/>
              <p:cNvSpPr/>
              <p:nvPr/>
            </p:nvSpPr>
            <p:spPr>
              <a:xfrm rot="463643" flipH="1">
                <a:off x="5716753" y="5895939"/>
                <a:ext cx="2345569" cy="628062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59" name="Rectangle 58"/>
              <p:cNvSpPr/>
              <p:nvPr/>
            </p:nvSpPr>
            <p:spPr>
              <a:xfrm rot="3397824" flipH="1">
                <a:off x="7359101" y="5964289"/>
                <a:ext cx="782174" cy="379764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60" name="Rectangle 59"/>
              <p:cNvSpPr/>
              <p:nvPr/>
            </p:nvSpPr>
            <p:spPr>
              <a:xfrm rot="3349703" flipH="1">
                <a:off x="7339088" y="5947934"/>
                <a:ext cx="782174" cy="379764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grpSp>
            <p:nvGrpSpPr>
              <p:cNvPr id="61" name="Group 60"/>
              <p:cNvGrpSpPr/>
              <p:nvPr/>
            </p:nvGrpSpPr>
            <p:grpSpPr>
              <a:xfrm>
                <a:off x="457200" y="2334126"/>
                <a:ext cx="3783276" cy="4283286"/>
                <a:chOff x="2376892" y="1643457"/>
                <a:chExt cx="5494264" cy="5816166"/>
              </a:xfrm>
            </p:grpSpPr>
            <p:pic>
              <p:nvPicPr>
                <p:cNvPr id="84" name="Picture 83"/>
                <p:cNvPicPr>
                  <a:picLocks noChangeAspect="1"/>
                </p:cNvPicPr>
                <p:nvPr/>
              </p:nvPicPr>
              <p:blipFill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2376892" y="1643457"/>
                  <a:ext cx="4847414" cy="5505490"/>
                </a:xfrm>
                <a:prstGeom prst="rect">
                  <a:avLst/>
                </a:prstGeom>
              </p:spPr>
            </p:pic>
            <p:pic>
              <p:nvPicPr>
                <p:cNvPr id="85" name="Picture 84"/>
                <p:cNvPicPr>
                  <a:picLocks noChangeAspect="1"/>
                </p:cNvPicPr>
                <p:nvPr/>
              </p:nvPicPr>
              <p:blipFill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4179335" y="2969780"/>
                  <a:ext cx="3393409" cy="3439084"/>
                </a:xfrm>
                <a:prstGeom prst="rect">
                  <a:avLst/>
                </a:prstGeom>
              </p:spPr>
            </p:pic>
            <p:sp>
              <p:nvSpPr>
                <p:cNvPr id="86" name="Rectangle 85"/>
                <p:cNvSpPr/>
                <p:nvPr/>
              </p:nvSpPr>
              <p:spPr>
                <a:xfrm rot="21136357">
                  <a:off x="4464802" y="6209144"/>
                  <a:ext cx="3406354" cy="852829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900"/>
                </a:p>
              </p:txBody>
            </p:sp>
            <p:sp>
              <p:nvSpPr>
                <p:cNvPr id="87" name="Rectangle 86"/>
                <p:cNvSpPr/>
                <p:nvPr/>
              </p:nvSpPr>
              <p:spPr>
                <a:xfrm rot="21211524">
                  <a:off x="4464802" y="6209144"/>
                  <a:ext cx="3406354" cy="852829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900"/>
                </a:p>
              </p:txBody>
            </p:sp>
            <p:sp>
              <p:nvSpPr>
                <p:cNvPr id="88" name="Rectangle 87"/>
                <p:cNvSpPr/>
                <p:nvPr/>
              </p:nvSpPr>
              <p:spPr>
                <a:xfrm rot="18202176">
                  <a:off x="3747160" y="6652820"/>
                  <a:ext cx="1062095" cy="551512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900"/>
                </a:p>
              </p:txBody>
            </p:sp>
            <p:sp>
              <p:nvSpPr>
                <p:cNvPr id="89" name="Rectangle 88"/>
                <p:cNvSpPr/>
                <p:nvPr/>
              </p:nvSpPr>
              <p:spPr>
                <a:xfrm rot="18250297">
                  <a:off x="3776224" y="6630611"/>
                  <a:ext cx="1062095" cy="551512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900"/>
                </a:p>
              </p:txBody>
            </p:sp>
            <p:sp>
              <p:nvSpPr>
                <p:cNvPr id="90" name="Rectangle 89"/>
                <p:cNvSpPr/>
                <p:nvPr/>
              </p:nvSpPr>
              <p:spPr>
                <a:xfrm rot="21143156">
                  <a:off x="5906942" y="3437495"/>
                  <a:ext cx="192186" cy="100683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900"/>
                </a:p>
              </p:txBody>
            </p:sp>
            <p:sp>
              <p:nvSpPr>
                <p:cNvPr id="91" name="Rectangle 90"/>
                <p:cNvSpPr/>
                <p:nvPr/>
              </p:nvSpPr>
              <p:spPr>
                <a:xfrm rot="21143156">
                  <a:off x="5901020" y="3420808"/>
                  <a:ext cx="61497" cy="45719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900"/>
                </a:p>
              </p:txBody>
            </p:sp>
            <p:sp>
              <p:nvSpPr>
                <p:cNvPr id="92" name="Rectangle 91"/>
                <p:cNvSpPr/>
                <p:nvPr/>
              </p:nvSpPr>
              <p:spPr>
                <a:xfrm rot="21143156">
                  <a:off x="5708384" y="2582404"/>
                  <a:ext cx="380115" cy="149032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900"/>
                </a:p>
              </p:txBody>
            </p:sp>
            <p:sp>
              <p:nvSpPr>
                <p:cNvPr id="93" name="Rectangle 92"/>
                <p:cNvSpPr/>
                <p:nvPr/>
              </p:nvSpPr>
              <p:spPr>
                <a:xfrm rot="21143156">
                  <a:off x="5848603" y="2596472"/>
                  <a:ext cx="380115" cy="143212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900"/>
                </a:p>
              </p:txBody>
            </p:sp>
            <p:sp>
              <p:nvSpPr>
                <p:cNvPr id="94" name="Rectangle 93"/>
                <p:cNvSpPr/>
                <p:nvPr/>
              </p:nvSpPr>
              <p:spPr>
                <a:xfrm rot="18767367">
                  <a:off x="5782080" y="2533456"/>
                  <a:ext cx="380115" cy="149032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900"/>
                </a:p>
              </p:txBody>
            </p:sp>
            <p:sp>
              <p:nvSpPr>
                <p:cNvPr id="95" name="Rectangle 94"/>
                <p:cNvSpPr/>
                <p:nvPr/>
              </p:nvSpPr>
              <p:spPr>
                <a:xfrm rot="238172">
                  <a:off x="5654352" y="2581379"/>
                  <a:ext cx="278446" cy="149032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900"/>
                </a:p>
              </p:txBody>
            </p:sp>
            <p:pic>
              <p:nvPicPr>
                <p:cNvPr id="96" name="Picture 95"/>
                <p:cNvPicPr>
                  <a:picLocks noChangeAspect="1"/>
                </p:cNvPicPr>
                <p:nvPr/>
              </p:nvPicPr>
              <p:blipFill>
                <a:blip r:embed="rId5">
                  <a:alphaModFix amt="84000"/>
                  <a:extLst>
                    <a:ext uri="{BEBA8EAE-BF5A-486C-A8C5-ECC9F3942E4B}">
                      <a14:imgProps xmlns:a14="http://schemas.microsoft.com/office/drawing/2010/main">
                        <a14:imgLayer r:embed="rId6">
                          <a14:imgEffect>
                            <a14:sharpenSoften amount="100000"/>
                          </a14:imgEffect>
                        </a14:imgLayer>
                      </a14:imgProps>
                    </a:ex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 rot="21162602">
                  <a:off x="5072489" y="4293948"/>
                  <a:ext cx="1932342" cy="1030861"/>
                </a:xfrm>
                <a:prstGeom prst="rect">
                  <a:avLst/>
                </a:prstGeom>
              </p:spPr>
            </p:pic>
          </p:grpSp>
          <p:pic>
            <p:nvPicPr>
              <p:cNvPr id="62" name="Picture 61"/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flipH="1">
                <a:off x="5721544" y="2261972"/>
                <a:ext cx="3337864" cy="4054490"/>
              </a:xfrm>
              <a:prstGeom prst="rect">
                <a:avLst/>
              </a:prstGeom>
            </p:spPr>
          </p:pic>
          <p:sp>
            <p:nvSpPr>
              <p:cNvPr id="63" name="Rectangle 62"/>
              <p:cNvSpPr/>
              <p:nvPr/>
            </p:nvSpPr>
            <p:spPr>
              <a:xfrm rot="834477" flipH="1">
                <a:off x="6058889" y="5589057"/>
                <a:ext cx="1636841" cy="74826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64" name="Rectangle 63"/>
              <p:cNvSpPr/>
              <p:nvPr/>
            </p:nvSpPr>
            <p:spPr>
              <a:xfrm rot="456844" flipH="1">
                <a:off x="6451441" y="3580280"/>
                <a:ext cx="170074" cy="203428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65" name="Rectangle 64"/>
              <p:cNvSpPr/>
              <p:nvPr/>
            </p:nvSpPr>
            <p:spPr>
              <a:xfrm rot="456844" flipH="1">
                <a:off x="6590395" y="3570893"/>
                <a:ext cx="42346" cy="3367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66" name="Rectangle 65"/>
              <p:cNvSpPr/>
              <p:nvPr/>
            </p:nvSpPr>
            <p:spPr>
              <a:xfrm rot="456844" flipH="1">
                <a:off x="6503646" y="2953455"/>
                <a:ext cx="261742" cy="109754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67" name="Rectangle 66"/>
              <p:cNvSpPr/>
              <p:nvPr/>
            </p:nvSpPr>
            <p:spPr>
              <a:xfrm rot="456844" flipH="1">
                <a:off x="6407093" y="2963815"/>
                <a:ext cx="261742" cy="105468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68" name="Rectangle 67"/>
              <p:cNvSpPr/>
              <p:nvPr/>
            </p:nvSpPr>
            <p:spPr>
              <a:xfrm rot="2832633" flipH="1">
                <a:off x="6443804" y="2920973"/>
                <a:ext cx="279934" cy="102621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69" name="Rectangle 68"/>
              <p:cNvSpPr/>
              <p:nvPr/>
            </p:nvSpPr>
            <p:spPr>
              <a:xfrm rot="21361828" flipH="1">
                <a:off x="6610859" y="2952700"/>
                <a:ext cx="191734" cy="109754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70" name="Rectangle 69"/>
              <p:cNvSpPr/>
              <p:nvPr/>
            </p:nvSpPr>
            <p:spPr>
              <a:xfrm rot="834477" flipH="1">
                <a:off x="7209823" y="5670418"/>
                <a:ext cx="380880" cy="49342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71" name="Rectangle 70"/>
              <p:cNvSpPr/>
              <p:nvPr/>
            </p:nvSpPr>
            <p:spPr>
              <a:xfrm rot="834477" flipH="1">
                <a:off x="7463782" y="5693485"/>
                <a:ext cx="210372" cy="45263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72" name="Right Triangle 71"/>
              <p:cNvSpPr/>
              <p:nvPr/>
            </p:nvSpPr>
            <p:spPr>
              <a:xfrm rot="1053795" flipH="1" flipV="1">
                <a:off x="5980514" y="5368315"/>
                <a:ext cx="227148" cy="437283"/>
              </a:xfrm>
              <a:prstGeom prst="rtTriangle">
                <a:avLst/>
              </a:prstGeom>
              <a:solidFill>
                <a:schemeClr val="bg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73" name="Right Triangle 72"/>
              <p:cNvSpPr/>
              <p:nvPr/>
            </p:nvSpPr>
            <p:spPr>
              <a:xfrm rot="1532016" flipH="1" flipV="1">
                <a:off x="5809340" y="5657845"/>
                <a:ext cx="231214" cy="437283"/>
              </a:xfrm>
              <a:prstGeom prst="rtTriangle">
                <a:avLst/>
              </a:prstGeom>
              <a:solidFill>
                <a:schemeClr val="bg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74" name="Right Triangle 73"/>
              <p:cNvSpPr/>
              <p:nvPr/>
            </p:nvSpPr>
            <p:spPr>
              <a:xfrm rot="18229549" flipH="1" flipV="1">
                <a:off x="5808986" y="5738789"/>
                <a:ext cx="227148" cy="437283"/>
              </a:xfrm>
              <a:prstGeom prst="rtTriangle">
                <a:avLst/>
              </a:prstGeom>
              <a:solidFill>
                <a:schemeClr val="bg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75" name="Right Triangle 74"/>
              <p:cNvSpPr/>
              <p:nvPr/>
            </p:nvSpPr>
            <p:spPr>
              <a:xfrm rot="2357756" flipH="1" flipV="1">
                <a:off x="5723720" y="5660821"/>
                <a:ext cx="227148" cy="437283"/>
              </a:xfrm>
              <a:prstGeom prst="rtTriangle">
                <a:avLst/>
              </a:prstGeom>
              <a:solidFill>
                <a:schemeClr val="bg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76" name="Rectangle 75"/>
              <p:cNvSpPr/>
              <p:nvPr/>
            </p:nvSpPr>
            <p:spPr>
              <a:xfrm rot="2206221">
                <a:off x="6081299" y="5149002"/>
                <a:ext cx="228108" cy="571705"/>
              </a:xfrm>
              <a:prstGeom prst="rect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  <a:ln w="28575">
                <a:solidFill>
                  <a:srgbClr val="002060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pic>
            <p:nvPicPr>
              <p:cNvPr id="77" name="Picture 76"/>
              <p:cNvPicPr>
                <a:picLocks noChangeAspect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flipH="1">
                <a:off x="5704308" y="3456922"/>
                <a:ext cx="2305250" cy="2294444"/>
              </a:xfrm>
              <a:prstGeom prst="rect">
                <a:avLst/>
              </a:prstGeom>
            </p:spPr>
          </p:pic>
          <p:pic>
            <p:nvPicPr>
              <p:cNvPr id="78" name="Picture 77"/>
              <p:cNvPicPr>
                <a:picLocks noChangeAspect="1"/>
              </p:cNvPicPr>
              <p:nvPr/>
            </p:nvPicPr>
            <p:blipFill>
              <a:blip r:embed="rId5">
                <a:alphaModFix amt="84000"/>
                <a:extLst>
                  <a:ext uri="{BEBA8EAE-BF5A-486C-A8C5-ECC9F3942E4B}">
                    <a14:imgProps xmlns:a14="http://schemas.microsoft.com/office/drawing/2010/main">
                      <a14:imgLayer r:embed="rId6">
                        <a14:imgEffect>
                          <a14:sharpenSoften amount="10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359324">
                <a:off x="6104851" y="3862567"/>
                <a:ext cx="1001324" cy="461274"/>
              </a:xfrm>
              <a:prstGeom prst="rect">
                <a:avLst/>
              </a:prstGeom>
            </p:spPr>
          </p:pic>
          <p:sp>
            <p:nvSpPr>
              <p:cNvPr id="79" name="Right Triangle 78"/>
              <p:cNvSpPr/>
              <p:nvPr/>
            </p:nvSpPr>
            <p:spPr>
              <a:xfrm rot="1053795" flipH="1" flipV="1">
                <a:off x="4423962" y="4441380"/>
                <a:ext cx="227148" cy="437283"/>
              </a:xfrm>
              <a:prstGeom prst="rtTriangle">
                <a:avLst/>
              </a:prstGeom>
              <a:solidFill>
                <a:schemeClr val="bg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80" name="Rectangle 79"/>
              <p:cNvSpPr/>
              <p:nvPr/>
            </p:nvSpPr>
            <p:spPr>
              <a:xfrm rot="2206221">
                <a:off x="5920144" y="5516169"/>
                <a:ext cx="118632" cy="89060"/>
              </a:xfrm>
              <a:prstGeom prst="rect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  <a:ln w="28575"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81" name="Rectangle 80"/>
              <p:cNvSpPr/>
              <p:nvPr/>
            </p:nvSpPr>
            <p:spPr>
              <a:xfrm>
                <a:off x="4139139" y="2724905"/>
                <a:ext cx="1664386" cy="249816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3600" b="1" dirty="0">
                    <a:solidFill>
                      <a:srgbClr val="0070C0"/>
                    </a:solidFill>
                  </a:rPr>
                  <a:t>≃</a:t>
                </a:r>
                <a:endParaRPr lang="en-US" sz="8000" dirty="0"/>
              </a:p>
            </p:txBody>
          </p:sp>
          <p:sp>
            <p:nvSpPr>
              <p:cNvPr id="82" name="Rectangle 81"/>
              <p:cNvSpPr/>
              <p:nvPr/>
            </p:nvSpPr>
            <p:spPr>
              <a:xfrm rot="21173468" flipH="1">
                <a:off x="2371710" y="5018409"/>
                <a:ext cx="1325878" cy="191898"/>
              </a:xfrm>
              <a:prstGeom prst="rect">
                <a:avLst/>
              </a:prstGeom>
              <a:solidFill>
                <a:schemeClr val="bg1">
                  <a:alpha val="80000"/>
                </a:schemeClr>
              </a:solidFill>
              <a:ln>
                <a:solidFill>
                  <a:schemeClr val="bg1">
                    <a:alpha val="80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r"/>
                <a:r>
                  <a:rPr lang="en-US" sz="700" b="1" dirty="0" smtClean="0">
                    <a:solidFill>
                      <a:schemeClr val="tx1"/>
                    </a:solidFill>
                  </a:rPr>
                  <a:t>Lite</a:t>
                </a:r>
                <a:endParaRPr lang="en-US" sz="700" b="1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83" name="Rectangle 82"/>
              <p:cNvSpPr/>
              <p:nvPr/>
            </p:nvSpPr>
            <p:spPr>
              <a:xfrm rot="366636" flipH="1">
                <a:off x="6080292" y="4348010"/>
                <a:ext cx="1281297" cy="100662"/>
              </a:xfrm>
              <a:prstGeom prst="rect">
                <a:avLst/>
              </a:prstGeom>
              <a:solidFill>
                <a:schemeClr val="bg1">
                  <a:alpha val="80000"/>
                </a:schemeClr>
              </a:solidFill>
              <a:ln>
                <a:solidFill>
                  <a:schemeClr val="bg1">
                    <a:alpha val="80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r"/>
                <a:r>
                  <a:rPr lang="en-US" sz="700" b="1" dirty="0" smtClean="0">
                    <a:solidFill>
                      <a:schemeClr val="tx1"/>
                    </a:solidFill>
                  </a:rPr>
                  <a:t>Lite</a:t>
                </a:r>
                <a:endParaRPr lang="en-US" sz="700" b="1" dirty="0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24" name="Rounded Rectangular Callout 23"/>
            <p:cNvSpPr/>
            <p:nvPr/>
          </p:nvSpPr>
          <p:spPr>
            <a:xfrm>
              <a:off x="945767" y="3239214"/>
              <a:ext cx="2537021" cy="1375170"/>
            </a:xfrm>
            <a:prstGeom prst="wedgeRoundRectCallout">
              <a:avLst>
                <a:gd name="adj1" fmla="val -30832"/>
                <a:gd name="adj2" fmla="val 66245"/>
                <a:gd name="adj3" fmla="val 16667"/>
              </a:avLst>
            </a:prstGeom>
            <a:solidFill>
              <a:schemeClr val="bg1">
                <a:alpha val="9000"/>
              </a:schemeClr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</p:grpSp>
    </p:spTree>
    <p:extLst>
      <p:ext uri="{BB962C8B-B14F-4D97-AF65-F5344CB8AC3E}">
        <p14:creationId xmlns:p14="http://schemas.microsoft.com/office/powerpoint/2010/main" val="1618787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Apache</a:t>
            </a:r>
            <a:endParaRPr lang="en-US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3702" y="0"/>
            <a:ext cx="1656206" cy="88096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71990" y="1169647"/>
            <a:ext cx="886666" cy="107576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537887" y="3310086"/>
            <a:ext cx="901443" cy="1093693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278346" y="3310086"/>
            <a:ext cx="901443" cy="1093693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18805" y="3310086"/>
            <a:ext cx="901443" cy="1093693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764828" y="3291893"/>
            <a:ext cx="901443" cy="1093693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505287" y="3291893"/>
            <a:ext cx="901443" cy="1093693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245746" y="3291893"/>
            <a:ext cx="901443" cy="1093693"/>
          </a:xfrm>
          <a:prstGeom prst="rect">
            <a:avLst/>
          </a:prstGeom>
        </p:spPr>
      </p:pic>
      <p:sp>
        <p:nvSpPr>
          <p:cNvPr id="38" name="TextBox 37"/>
          <p:cNvSpPr txBox="1"/>
          <p:nvPr/>
        </p:nvSpPr>
        <p:spPr>
          <a:xfrm>
            <a:off x="4555095" y="3346944"/>
            <a:ext cx="119333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mr-IN" sz="4400" dirty="0" smtClean="0"/>
              <a:t>…</a:t>
            </a:r>
            <a:endParaRPr lang="en-US" sz="4400" dirty="0"/>
          </a:p>
        </p:txBody>
      </p:sp>
      <p:sp>
        <p:nvSpPr>
          <p:cNvPr id="40" name="Rectangle 39"/>
          <p:cNvSpPr/>
          <p:nvPr/>
        </p:nvSpPr>
        <p:spPr>
          <a:xfrm rot="16200000">
            <a:off x="-411233" y="1775487"/>
            <a:ext cx="1496114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>
                    <a:lumMod val="7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Driver</a:t>
            </a:r>
            <a:endParaRPr lang="en-US" sz="40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1">
                  <a:lumMod val="7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41" name="Rectangle 40"/>
          <p:cNvSpPr/>
          <p:nvPr/>
        </p:nvSpPr>
        <p:spPr>
          <a:xfrm rot="16200000">
            <a:off x="-678979" y="3723335"/>
            <a:ext cx="1960858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>
                    <a:lumMod val="7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Workers</a:t>
            </a:r>
            <a:endParaRPr lang="en-US" sz="40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1">
                  <a:lumMod val="7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pic>
        <p:nvPicPr>
          <p:cNvPr id="43" name="Picture 4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6086" y="4819165"/>
            <a:ext cx="894162" cy="821511"/>
          </a:xfrm>
          <a:prstGeom prst="rect">
            <a:avLst/>
          </a:prstGeom>
        </p:spPr>
      </p:pic>
      <p:pic>
        <p:nvPicPr>
          <p:cNvPr id="44" name="Picture 4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3595" y="4819165"/>
            <a:ext cx="894162" cy="821511"/>
          </a:xfrm>
          <a:prstGeom prst="rect">
            <a:avLst/>
          </a:prstGeom>
        </p:spPr>
      </p:pic>
      <p:pic>
        <p:nvPicPr>
          <p:cNvPr id="45" name="Picture 4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5168" y="4819164"/>
            <a:ext cx="894162" cy="821511"/>
          </a:xfrm>
          <a:prstGeom prst="rect">
            <a:avLst/>
          </a:prstGeom>
        </p:spPr>
      </p:pic>
      <p:pic>
        <p:nvPicPr>
          <p:cNvPr id="46" name="Picture 4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3027" y="4819164"/>
            <a:ext cx="894162" cy="821511"/>
          </a:xfrm>
          <a:prstGeom prst="rect">
            <a:avLst/>
          </a:prstGeom>
        </p:spPr>
      </p:pic>
      <p:pic>
        <p:nvPicPr>
          <p:cNvPr id="47" name="Picture 4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2568" y="4837360"/>
            <a:ext cx="894162" cy="821511"/>
          </a:xfrm>
          <a:prstGeom prst="rect">
            <a:avLst/>
          </a:prstGeom>
        </p:spPr>
      </p:pic>
      <p:pic>
        <p:nvPicPr>
          <p:cNvPr id="48" name="Picture 4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80077" y="4819164"/>
            <a:ext cx="894162" cy="821511"/>
          </a:xfrm>
          <a:prstGeom prst="rect">
            <a:avLst/>
          </a:prstGeom>
        </p:spPr>
      </p:pic>
      <p:cxnSp>
        <p:nvCxnSpPr>
          <p:cNvPr id="64" name="Straight Connector 63"/>
          <p:cNvCxnSpPr>
            <a:stCxn id="8" idx="2"/>
            <a:endCxn id="43" idx="0"/>
          </p:cNvCxnSpPr>
          <p:nvPr/>
        </p:nvCxnSpPr>
        <p:spPr>
          <a:xfrm>
            <a:off x="1469526" y="4403779"/>
            <a:ext cx="3641" cy="415386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8" name="Straight Connector 67"/>
          <p:cNvCxnSpPr>
            <a:stCxn id="7" idx="2"/>
            <a:endCxn id="44" idx="0"/>
          </p:cNvCxnSpPr>
          <p:nvPr/>
        </p:nvCxnSpPr>
        <p:spPr>
          <a:xfrm>
            <a:off x="2729067" y="4403779"/>
            <a:ext cx="11609" cy="415386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2" name="Straight Connector 71"/>
          <p:cNvCxnSpPr>
            <a:stCxn id="6" idx="2"/>
            <a:endCxn id="45" idx="0"/>
          </p:cNvCxnSpPr>
          <p:nvPr/>
        </p:nvCxnSpPr>
        <p:spPr>
          <a:xfrm>
            <a:off x="3988608" y="4403779"/>
            <a:ext cx="3641" cy="41538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7" name="Straight Connector 76"/>
          <p:cNvCxnSpPr>
            <a:stCxn id="11" idx="2"/>
            <a:endCxn id="46" idx="0"/>
          </p:cNvCxnSpPr>
          <p:nvPr/>
        </p:nvCxnSpPr>
        <p:spPr>
          <a:xfrm>
            <a:off x="5696467" y="4385586"/>
            <a:ext cx="3641" cy="43357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2" name="Straight Connector 81"/>
          <p:cNvCxnSpPr>
            <a:stCxn id="10" idx="2"/>
          </p:cNvCxnSpPr>
          <p:nvPr/>
        </p:nvCxnSpPr>
        <p:spPr>
          <a:xfrm>
            <a:off x="6956008" y="4385586"/>
            <a:ext cx="293" cy="451774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5" name="Straight Connector 84"/>
          <p:cNvCxnSpPr>
            <a:stCxn id="9" idx="2"/>
            <a:endCxn id="48" idx="0"/>
          </p:cNvCxnSpPr>
          <p:nvPr/>
        </p:nvCxnSpPr>
        <p:spPr>
          <a:xfrm>
            <a:off x="8215549" y="4385586"/>
            <a:ext cx="11609" cy="43357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1" name="Elbow Connector 90"/>
          <p:cNvCxnSpPr>
            <a:stCxn id="3" idx="2"/>
            <a:endCxn id="8" idx="0"/>
          </p:cNvCxnSpPr>
          <p:nvPr/>
        </p:nvCxnSpPr>
        <p:spPr>
          <a:xfrm rot="5400000">
            <a:off x="2560088" y="1154851"/>
            <a:ext cx="1064674" cy="3245797"/>
          </a:xfrm>
          <a:prstGeom prst="bentConnector3">
            <a:avLst>
              <a:gd name="adj1" fmla="val 51193"/>
            </a:avLst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2" name="Elbow Connector 91"/>
          <p:cNvCxnSpPr>
            <a:stCxn id="3" idx="2"/>
            <a:endCxn id="7" idx="0"/>
          </p:cNvCxnSpPr>
          <p:nvPr/>
        </p:nvCxnSpPr>
        <p:spPr>
          <a:xfrm rot="5400000">
            <a:off x="3189858" y="1784621"/>
            <a:ext cx="1064674" cy="1986256"/>
          </a:xfrm>
          <a:prstGeom prst="bentConnector3">
            <a:avLst>
              <a:gd name="adj1" fmla="val 51193"/>
            </a:avLst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5" name="Elbow Connector 94"/>
          <p:cNvCxnSpPr>
            <a:stCxn id="3" idx="2"/>
            <a:endCxn id="6" idx="0"/>
          </p:cNvCxnSpPr>
          <p:nvPr/>
        </p:nvCxnSpPr>
        <p:spPr>
          <a:xfrm rot="5400000">
            <a:off x="3819629" y="2414392"/>
            <a:ext cx="1064674" cy="726715"/>
          </a:xfrm>
          <a:prstGeom prst="bentConnector3">
            <a:avLst>
              <a:gd name="adj1" fmla="val 51789"/>
            </a:avLst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8" name="Elbow Connector 97"/>
          <p:cNvCxnSpPr>
            <a:stCxn id="3" idx="2"/>
            <a:endCxn id="11" idx="0"/>
          </p:cNvCxnSpPr>
          <p:nvPr/>
        </p:nvCxnSpPr>
        <p:spPr>
          <a:xfrm rot="16200000" flipH="1">
            <a:off x="4682655" y="2278080"/>
            <a:ext cx="1046481" cy="981144"/>
          </a:xfrm>
          <a:prstGeom prst="bentConnector3">
            <a:avLst>
              <a:gd name="adj1" fmla="val 52149"/>
            </a:avLst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2" name="Elbow Connector 101"/>
          <p:cNvCxnSpPr>
            <a:stCxn id="3" idx="2"/>
            <a:endCxn id="10" idx="0"/>
          </p:cNvCxnSpPr>
          <p:nvPr/>
        </p:nvCxnSpPr>
        <p:spPr>
          <a:xfrm rot="16200000" flipH="1">
            <a:off x="5312425" y="1648309"/>
            <a:ext cx="1046481" cy="2240685"/>
          </a:xfrm>
          <a:prstGeom prst="bentConnector3">
            <a:avLst>
              <a:gd name="adj1" fmla="val 52149"/>
            </a:avLst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5" name="Elbow Connector 104"/>
          <p:cNvCxnSpPr>
            <a:stCxn id="3" idx="2"/>
            <a:endCxn id="9" idx="0"/>
          </p:cNvCxnSpPr>
          <p:nvPr/>
        </p:nvCxnSpPr>
        <p:spPr>
          <a:xfrm rot="16200000" flipH="1">
            <a:off x="5942196" y="1018539"/>
            <a:ext cx="1046481" cy="3500226"/>
          </a:xfrm>
          <a:prstGeom prst="bentConnector3">
            <a:avLst>
              <a:gd name="adj1" fmla="val 52149"/>
            </a:avLst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6" name="TextBox 115"/>
          <p:cNvSpPr txBox="1"/>
          <p:nvPr/>
        </p:nvSpPr>
        <p:spPr>
          <a:xfrm>
            <a:off x="4609228" y="4708860"/>
            <a:ext cx="119333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mr-IN" sz="4400" dirty="0" smtClean="0"/>
              <a:t>…</a:t>
            </a:r>
            <a:endParaRPr lang="en-US" sz="4400" dirty="0"/>
          </a:p>
        </p:txBody>
      </p:sp>
    </p:spTree>
    <p:extLst>
      <p:ext uri="{BB962C8B-B14F-4D97-AF65-F5344CB8AC3E}">
        <p14:creationId xmlns:p14="http://schemas.microsoft.com/office/powerpoint/2010/main" val="28609069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Apache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71990" y="1169647"/>
            <a:ext cx="886666" cy="107576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537887" y="3310086"/>
            <a:ext cx="901443" cy="1093693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278346" y="3310086"/>
            <a:ext cx="901443" cy="1093693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18805" y="3310086"/>
            <a:ext cx="901443" cy="1093693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764828" y="3291893"/>
            <a:ext cx="901443" cy="1093693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505287" y="3291893"/>
            <a:ext cx="901443" cy="1093693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245746" y="3291893"/>
            <a:ext cx="901443" cy="1093693"/>
          </a:xfrm>
          <a:prstGeom prst="rect">
            <a:avLst/>
          </a:prstGeom>
        </p:spPr>
      </p:pic>
      <p:sp>
        <p:nvSpPr>
          <p:cNvPr id="38" name="TextBox 37"/>
          <p:cNvSpPr txBox="1"/>
          <p:nvPr/>
        </p:nvSpPr>
        <p:spPr>
          <a:xfrm>
            <a:off x="4555095" y="3346944"/>
            <a:ext cx="119333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mr-IN" sz="4400" dirty="0" smtClean="0"/>
              <a:t>…</a:t>
            </a:r>
            <a:endParaRPr lang="en-US" sz="4400" dirty="0"/>
          </a:p>
        </p:txBody>
      </p:sp>
      <p:sp>
        <p:nvSpPr>
          <p:cNvPr id="40" name="Rectangle 39"/>
          <p:cNvSpPr/>
          <p:nvPr/>
        </p:nvSpPr>
        <p:spPr>
          <a:xfrm rot="16200000">
            <a:off x="-411233" y="1775487"/>
            <a:ext cx="1496114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>
                    <a:lumMod val="7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Driver</a:t>
            </a:r>
            <a:endParaRPr lang="en-US" sz="40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1">
                  <a:lumMod val="7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41" name="Rectangle 40"/>
          <p:cNvSpPr/>
          <p:nvPr/>
        </p:nvSpPr>
        <p:spPr>
          <a:xfrm rot="16200000">
            <a:off x="-678979" y="3723335"/>
            <a:ext cx="1960858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>
                    <a:lumMod val="7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Workers</a:t>
            </a:r>
            <a:endParaRPr lang="en-US" sz="40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1">
                  <a:lumMod val="7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pic>
        <p:nvPicPr>
          <p:cNvPr id="43" name="Picture 4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6086" y="4819165"/>
            <a:ext cx="894162" cy="821511"/>
          </a:xfrm>
          <a:prstGeom prst="rect">
            <a:avLst/>
          </a:prstGeom>
        </p:spPr>
      </p:pic>
      <p:pic>
        <p:nvPicPr>
          <p:cNvPr id="44" name="Picture 4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3595" y="4819165"/>
            <a:ext cx="894162" cy="821511"/>
          </a:xfrm>
          <a:prstGeom prst="rect">
            <a:avLst/>
          </a:prstGeom>
        </p:spPr>
      </p:pic>
      <p:pic>
        <p:nvPicPr>
          <p:cNvPr id="45" name="Picture 4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5168" y="4819164"/>
            <a:ext cx="894162" cy="821511"/>
          </a:xfrm>
          <a:prstGeom prst="rect">
            <a:avLst/>
          </a:prstGeom>
        </p:spPr>
      </p:pic>
      <p:pic>
        <p:nvPicPr>
          <p:cNvPr id="46" name="Picture 4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3027" y="4819164"/>
            <a:ext cx="894162" cy="821511"/>
          </a:xfrm>
          <a:prstGeom prst="rect">
            <a:avLst/>
          </a:prstGeom>
        </p:spPr>
      </p:pic>
      <p:pic>
        <p:nvPicPr>
          <p:cNvPr id="47" name="Picture 4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2568" y="4837360"/>
            <a:ext cx="894162" cy="821511"/>
          </a:xfrm>
          <a:prstGeom prst="rect">
            <a:avLst/>
          </a:prstGeom>
        </p:spPr>
      </p:pic>
      <p:pic>
        <p:nvPicPr>
          <p:cNvPr id="48" name="Picture 4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80077" y="4819164"/>
            <a:ext cx="894162" cy="821511"/>
          </a:xfrm>
          <a:prstGeom prst="rect">
            <a:avLst/>
          </a:prstGeom>
        </p:spPr>
      </p:pic>
      <p:cxnSp>
        <p:nvCxnSpPr>
          <p:cNvPr id="64" name="Straight Connector 63"/>
          <p:cNvCxnSpPr>
            <a:stCxn id="8" idx="2"/>
            <a:endCxn id="43" idx="0"/>
          </p:cNvCxnSpPr>
          <p:nvPr/>
        </p:nvCxnSpPr>
        <p:spPr>
          <a:xfrm>
            <a:off x="1469526" y="4403779"/>
            <a:ext cx="3641" cy="415386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8" name="Straight Connector 67"/>
          <p:cNvCxnSpPr>
            <a:stCxn id="7" idx="2"/>
            <a:endCxn id="44" idx="0"/>
          </p:cNvCxnSpPr>
          <p:nvPr/>
        </p:nvCxnSpPr>
        <p:spPr>
          <a:xfrm>
            <a:off x="2729067" y="4403779"/>
            <a:ext cx="11609" cy="415386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2" name="Straight Connector 71"/>
          <p:cNvCxnSpPr>
            <a:stCxn id="6" idx="2"/>
            <a:endCxn id="45" idx="0"/>
          </p:cNvCxnSpPr>
          <p:nvPr/>
        </p:nvCxnSpPr>
        <p:spPr>
          <a:xfrm>
            <a:off x="3988608" y="4403779"/>
            <a:ext cx="3641" cy="41538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7" name="Straight Connector 76"/>
          <p:cNvCxnSpPr>
            <a:stCxn id="11" idx="2"/>
            <a:endCxn id="46" idx="0"/>
          </p:cNvCxnSpPr>
          <p:nvPr/>
        </p:nvCxnSpPr>
        <p:spPr>
          <a:xfrm>
            <a:off x="5696467" y="4385586"/>
            <a:ext cx="3641" cy="43357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2" name="Straight Connector 81"/>
          <p:cNvCxnSpPr>
            <a:stCxn id="10" idx="2"/>
          </p:cNvCxnSpPr>
          <p:nvPr/>
        </p:nvCxnSpPr>
        <p:spPr>
          <a:xfrm>
            <a:off x="6956008" y="4385586"/>
            <a:ext cx="293" cy="451774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5" name="Straight Connector 84"/>
          <p:cNvCxnSpPr>
            <a:stCxn id="9" idx="2"/>
            <a:endCxn id="48" idx="0"/>
          </p:cNvCxnSpPr>
          <p:nvPr/>
        </p:nvCxnSpPr>
        <p:spPr>
          <a:xfrm>
            <a:off x="8215549" y="4385586"/>
            <a:ext cx="11609" cy="43357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1" name="Elbow Connector 90"/>
          <p:cNvCxnSpPr>
            <a:stCxn id="3" idx="2"/>
            <a:endCxn id="8" idx="0"/>
          </p:cNvCxnSpPr>
          <p:nvPr/>
        </p:nvCxnSpPr>
        <p:spPr>
          <a:xfrm rot="5400000">
            <a:off x="2560088" y="1154851"/>
            <a:ext cx="1064674" cy="3245797"/>
          </a:xfrm>
          <a:prstGeom prst="bentConnector3">
            <a:avLst>
              <a:gd name="adj1" fmla="val 51193"/>
            </a:avLst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2" name="Elbow Connector 91"/>
          <p:cNvCxnSpPr>
            <a:stCxn id="3" idx="2"/>
            <a:endCxn id="7" idx="0"/>
          </p:cNvCxnSpPr>
          <p:nvPr/>
        </p:nvCxnSpPr>
        <p:spPr>
          <a:xfrm rot="5400000">
            <a:off x="3189858" y="1784621"/>
            <a:ext cx="1064674" cy="1986256"/>
          </a:xfrm>
          <a:prstGeom prst="bentConnector3">
            <a:avLst>
              <a:gd name="adj1" fmla="val 51193"/>
            </a:avLst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5" name="Elbow Connector 94"/>
          <p:cNvCxnSpPr>
            <a:stCxn id="3" idx="2"/>
            <a:endCxn id="6" idx="0"/>
          </p:cNvCxnSpPr>
          <p:nvPr/>
        </p:nvCxnSpPr>
        <p:spPr>
          <a:xfrm rot="5400000">
            <a:off x="3819629" y="2414392"/>
            <a:ext cx="1064674" cy="726715"/>
          </a:xfrm>
          <a:prstGeom prst="bentConnector3">
            <a:avLst>
              <a:gd name="adj1" fmla="val 51789"/>
            </a:avLst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8" name="Elbow Connector 97"/>
          <p:cNvCxnSpPr>
            <a:stCxn id="3" idx="2"/>
            <a:endCxn id="11" idx="0"/>
          </p:cNvCxnSpPr>
          <p:nvPr/>
        </p:nvCxnSpPr>
        <p:spPr>
          <a:xfrm rot="16200000" flipH="1">
            <a:off x="4682655" y="2278080"/>
            <a:ext cx="1046481" cy="981144"/>
          </a:xfrm>
          <a:prstGeom prst="bentConnector3">
            <a:avLst>
              <a:gd name="adj1" fmla="val 52149"/>
            </a:avLst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2" name="Elbow Connector 101"/>
          <p:cNvCxnSpPr>
            <a:stCxn id="3" idx="2"/>
            <a:endCxn id="10" idx="0"/>
          </p:cNvCxnSpPr>
          <p:nvPr/>
        </p:nvCxnSpPr>
        <p:spPr>
          <a:xfrm rot="16200000" flipH="1">
            <a:off x="5312425" y="1648309"/>
            <a:ext cx="1046481" cy="2240685"/>
          </a:xfrm>
          <a:prstGeom prst="bentConnector3">
            <a:avLst>
              <a:gd name="adj1" fmla="val 52149"/>
            </a:avLst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5" name="Elbow Connector 104"/>
          <p:cNvCxnSpPr>
            <a:stCxn id="3" idx="2"/>
            <a:endCxn id="9" idx="0"/>
          </p:cNvCxnSpPr>
          <p:nvPr/>
        </p:nvCxnSpPr>
        <p:spPr>
          <a:xfrm rot="16200000" flipH="1">
            <a:off x="5942196" y="1018539"/>
            <a:ext cx="1046481" cy="3500226"/>
          </a:xfrm>
          <a:prstGeom prst="bentConnector3">
            <a:avLst>
              <a:gd name="adj1" fmla="val 52149"/>
            </a:avLst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aphicFrame>
        <p:nvGraphicFramePr>
          <p:cNvPr id="114" name="Table 1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21631816"/>
              </p:ext>
            </p:extLst>
          </p:nvPr>
        </p:nvGraphicFramePr>
        <p:xfrm>
          <a:off x="961656" y="5749936"/>
          <a:ext cx="1015740" cy="731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69789"/>
                <a:gridCol w="545951"/>
              </a:tblGrid>
              <a:tr h="236964">
                <a:tc>
                  <a:txBody>
                    <a:bodyPr/>
                    <a:lstStyle/>
                    <a:p>
                      <a:r>
                        <a:rPr lang="en-US" sz="1400" baseline="0" dirty="0" smtClean="0"/>
                        <a:t>Key</a:t>
                      </a:r>
                      <a:endParaRPr lang="en-US" sz="1400" baseline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baseline="0" dirty="0" smtClean="0"/>
                        <a:t>Data</a:t>
                      </a:r>
                      <a:endParaRPr lang="en-US" sz="1400" baseline="0" dirty="0"/>
                    </a:p>
                  </a:txBody>
                  <a:tcPr/>
                </a:tc>
              </a:tr>
              <a:tr h="165875">
                <a:tc>
                  <a:txBody>
                    <a:bodyPr/>
                    <a:lstStyle/>
                    <a:p>
                      <a:endParaRPr lang="en-US" sz="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800" dirty="0"/>
                    </a:p>
                  </a:txBody>
                  <a:tcPr/>
                </a:tc>
              </a:tr>
              <a:tr h="165875"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8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16" name="TextBox 115"/>
          <p:cNvSpPr txBox="1"/>
          <p:nvPr/>
        </p:nvSpPr>
        <p:spPr>
          <a:xfrm>
            <a:off x="4609228" y="4708860"/>
            <a:ext cx="119333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mr-IN" sz="4400" dirty="0" smtClean="0"/>
              <a:t>…</a:t>
            </a:r>
            <a:endParaRPr lang="en-US" sz="4400" dirty="0"/>
          </a:p>
        </p:txBody>
      </p:sp>
      <p:sp>
        <p:nvSpPr>
          <p:cNvPr id="117" name="TextBox 116"/>
          <p:cNvSpPr txBox="1"/>
          <p:nvPr/>
        </p:nvSpPr>
        <p:spPr>
          <a:xfrm>
            <a:off x="1199651" y="6095818"/>
            <a:ext cx="119333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mr-IN" sz="4400" dirty="0" smtClean="0"/>
              <a:t>…</a:t>
            </a:r>
            <a:endParaRPr lang="en-US" sz="4400" dirty="0"/>
          </a:p>
        </p:txBody>
      </p:sp>
      <p:graphicFrame>
        <p:nvGraphicFramePr>
          <p:cNvPr id="118" name="Table 11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37684458"/>
              </p:ext>
            </p:extLst>
          </p:nvPr>
        </p:nvGraphicFramePr>
        <p:xfrm>
          <a:off x="2211773" y="5741208"/>
          <a:ext cx="1015740" cy="731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69789"/>
                <a:gridCol w="545951"/>
              </a:tblGrid>
              <a:tr h="236964">
                <a:tc>
                  <a:txBody>
                    <a:bodyPr/>
                    <a:lstStyle/>
                    <a:p>
                      <a:r>
                        <a:rPr lang="en-US" sz="1400" baseline="0" dirty="0" smtClean="0"/>
                        <a:t>Key</a:t>
                      </a:r>
                      <a:endParaRPr lang="en-US" sz="1400" baseline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baseline="0" dirty="0" smtClean="0"/>
                        <a:t>Data</a:t>
                      </a:r>
                      <a:endParaRPr lang="en-US" sz="1400" baseline="0" dirty="0"/>
                    </a:p>
                  </a:txBody>
                  <a:tcPr/>
                </a:tc>
              </a:tr>
              <a:tr h="165875">
                <a:tc>
                  <a:txBody>
                    <a:bodyPr/>
                    <a:lstStyle/>
                    <a:p>
                      <a:endParaRPr lang="en-US" sz="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800" dirty="0"/>
                    </a:p>
                  </a:txBody>
                  <a:tcPr/>
                </a:tc>
              </a:tr>
              <a:tr h="165875"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8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19" name="TextBox 118"/>
          <p:cNvSpPr txBox="1"/>
          <p:nvPr/>
        </p:nvSpPr>
        <p:spPr>
          <a:xfrm>
            <a:off x="2449768" y="6087090"/>
            <a:ext cx="119333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mr-IN" sz="4400" dirty="0" smtClean="0"/>
              <a:t>…</a:t>
            </a:r>
            <a:endParaRPr lang="en-US" sz="4400" dirty="0"/>
          </a:p>
        </p:txBody>
      </p:sp>
      <p:graphicFrame>
        <p:nvGraphicFramePr>
          <p:cNvPr id="120" name="Table 11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47988319"/>
              </p:ext>
            </p:extLst>
          </p:nvPr>
        </p:nvGraphicFramePr>
        <p:xfrm>
          <a:off x="3455946" y="5718505"/>
          <a:ext cx="1015740" cy="731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69789"/>
                <a:gridCol w="545951"/>
              </a:tblGrid>
              <a:tr h="236964">
                <a:tc>
                  <a:txBody>
                    <a:bodyPr/>
                    <a:lstStyle/>
                    <a:p>
                      <a:r>
                        <a:rPr lang="en-US" sz="1400" baseline="0" dirty="0" smtClean="0"/>
                        <a:t>Key</a:t>
                      </a:r>
                      <a:endParaRPr lang="en-US" sz="1400" baseline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baseline="0" dirty="0" smtClean="0"/>
                        <a:t>Data</a:t>
                      </a:r>
                      <a:endParaRPr lang="en-US" sz="1400" baseline="0" dirty="0"/>
                    </a:p>
                  </a:txBody>
                  <a:tcPr/>
                </a:tc>
              </a:tr>
              <a:tr h="165875">
                <a:tc>
                  <a:txBody>
                    <a:bodyPr/>
                    <a:lstStyle/>
                    <a:p>
                      <a:endParaRPr lang="en-US" sz="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800" dirty="0"/>
                    </a:p>
                  </a:txBody>
                  <a:tcPr/>
                </a:tc>
              </a:tr>
              <a:tr h="165875"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8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21" name="TextBox 120"/>
          <p:cNvSpPr txBox="1"/>
          <p:nvPr/>
        </p:nvSpPr>
        <p:spPr>
          <a:xfrm>
            <a:off x="3693941" y="6064387"/>
            <a:ext cx="119333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mr-IN" sz="4400" dirty="0" smtClean="0"/>
              <a:t>…</a:t>
            </a:r>
            <a:endParaRPr lang="en-US" sz="4400" dirty="0"/>
          </a:p>
        </p:txBody>
      </p:sp>
      <p:graphicFrame>
        <p:nvGraphicFramePr>
          <p:cNvPr id="122" name="Table 12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50103496"/>
              </p:ext>
            </p:extLst>
          </p:nvPr>
        </p:nvGraphicFramePr>
        <p:xfrm>
          <a:off x="5146013" y="5749936"/>
          <a:ext cx="1015740" cy="731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69789"/>
                <a:gridCol w="545951"/>
              </a:tblGrid>
              <a:tr h="236964">
                <a:tc>
                  <a:txBody>
                    <a:bodyPr/>
                    <a:lstStyle/>
                    <a:p>
                      <a:r>
                        <a:rPr lang="en-US" sz="1400" baseline="0" dirty="0" smtClean="0"/>
                        <a:t>Key</a:t>
                      </a:r>
                      <a:endParaRPr lang="en-US" sz="1400" baseline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baseline="0" dirty="0" smtClean="0"/>
                        <a:t>Data</a:t>
                      </a:r>
                      <a:endParaRPr lang="en-US" sz="1400" baseline="0" dirty="0"/>
                    </a:p>
                  </a:txBody>
                  <a:tcPr/>
                </a:tc>
              </a:tr>
              <a:tr h="165875">
                <a:tc>
                  <a:txBody>
                    <a:bodyPr/>
                    <a:lstStyle/>
                    <a:p>
                      <a:endParaRPr lang="en-US" sz="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800" dirty="0"/>
                    </a:p>
                  </a:txBody>
                  <a:tcPr/>
                </a:tc>
              </a:tr>
              <a:tr h="165875"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8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23" name="TextBox 122"/>
          <p:cNvSpPr txBox="1"/>
          <p:nvPr/>
        </p:nvSpPr>
        <p:spPr>
          <a:xfrm>
            <a:off x="5384008" y="6095818"/>
            <a:ext cx="119333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mr-IN" sz="4400" dirty="0" smtClean="0"/>
              <a:t>…</a:t>
            </a:r>
            <a:endParaRPr lang="en-US" sz="4400" dirty="0"/>
          </a:p>
        </p:txBody>
      </p:sp>
      <p:graphicFrame>
        <p:nvGraphicFramePr>
          <p:cNvPr id="124" name="Table 12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80753781"/>
              </p:ext>
            </p:extLst>
          </p:nvPr>
        </p:nvGraphicFramePr>
        <p:xfrm>
          <a:off x="6455054" y="5737206"/>
          <a:ext cx="1015740" cy="731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69789"/>
                <a:gridCol w="545951"/>
              </a:tblGrid>
              <a:tr h="236964">
                <a:tc>
                  <a:txBody>
                    <a:bodyPr/>
                    <a:lstStyle/>
                    <a:p>
                      <a:r>
                        <a:rPr lang="en-US" sz="1400" baseline="0" dirty="0" smtClean="0"/>
                        <a:t>Key</a:t>
                      </a:r>
                      <a:endParaRPr lang="en-US" sz="1400" baseline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baseline="0" dirty="0" smtClean="0"/>
                        <a:t>Data</a:t>
                      </a:r>
                      <a:endParaRPr lang="en-US" sz="1400" baseline="0" dirty="0"/>
                    </a:p>
                  </a:txBody>
                  <a:tcPr/>
                </a:tc>
              </a:tr>
              <a:tr h="165875">
                <a:tc>
                  <a:txBody>
                    <a:bodyPr/>
                    <a:lstStyle/>
                    <a:p>
                      <a:endParaRPr lang="en-US" sz="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800" dirty="0"/>
                    </a:p>
                  </a:txBody>
                  <a:tcPr/>
                </a:tc>
              </a:tr>
              <a:tr h="165875"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8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25" name="TextBox 124"/>
          <p:cNvSpPr txBox="1"/>
          <p:nvPr/>
        </p:nvSpPr>
        <p:spPr>
          <a:xfrm>
            <a:off x="6628181" y="6120902"/>
            <a:ext cx="119333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mr-IN" sz="4400" dirty="0" smtClean="0"/>
              <a:t>…</a:t>
            </a:r>
            <a:endParaRPr lang="en-US" sz="4400" dirty="0"/>
          </a:p>
        </p:txBody>
      </p:sp>
      <p:graphicFrame>
        <p:nvGraphicFramePr>
          <p:cNvPr id="126" name="Table 12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95317253"/>
              </p:ext>
            </p:extLst>
          </p:nvPr>
        </p:nvGraphicFramePr>
        <p:xfrm>
          <a:off x="7764095" y="5737206"/>
          <a:ext cx="1015740" cy="731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69789"/>
                <a:gridCol w="545951"/>
              </a:tblGrid>
              <a:tr h="236964">
                <a:tc>
                  <a:txBody>
                    <a:bodyPr/>
                    <a:lstStyle/>
                    <a:p>
                      <a:r>
                        <a:rPr lang="en-US" sz="1400" baseline="0" dirty="0" smtClean="0"/>
                        <a:t>Key</a:t>
                      </a:r>
                      <a:endParaRPr lang="en-US" sz="1400" baseline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baseline="0" dirty="0" smtClean="0"/>
                        <a:t>Data</a:t>
                      </a:r>
                      <a:endParaRPr lang="en-US" sz="1400" baseline="0" dirty="0"/>
                    </a:p>
                  </a:txBody>
                  <a:tcPr/>
                </a:tc>
              </a:tr>
              <a:tr h="165875">
                <a:tc>
                  <a:txBody>
                    <a:bodyPr/>
                    <a:lstStyle/>
                    <a:p>
                      <a:endParaRPr lang="en-US" sz="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800" dirty="0"/>
                    </a:p>
                  </a:txBody>
                  <a:tcPr/>
                </a:tc>
              </a:tr>
              <a:tr h="165875"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8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27" name="TextBox 126"/>
          <p:cNvSpPr txBox="1"/>
          <p:nvPr/>
        </p:nvSpPr>
        <p:spPr>
          <a:xfrm>
            <a:off x="8002090" y="6083088"/>
            <a:ext cx="119333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mr-IN" sz="4400" dirty="0" smtClean="0"/>
              <a:t>…</a:t>
            </a:r>
            <a:endParaRPr lang="en-US" sz="4400" dirty="0"/>
          </a:p>
        </p:txBody>
      </p:sp>
      <p:sp>
        <p:nvSpPr>
          <p:cNvPr id="50" name="TextBox 49"/>
          <p:cNvSpPr txBox="1"/>
          <p:nvPr/>
        </p:nvSpPr>
        <p:spPr>
          <a:xfrm>
            <a:off x="39757" y="5891274"/>
            <a:ext cx="8171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RDD</a:t>
            </a:r>
            <a:endParaRPr lang="en-US" dirty="0"/>
          </a:p>
        </p:txBody>
      </p:sp>
      <p:pic>
        <p:nvPicPr>
          <p:cNvPr id="49" name="Picture 4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3702" y="0"/>
            <a:ext cx="1656206" cy="880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31737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0" name="Table 4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5053027"/>
              </p:ext>
            </p:extLst>
          </p:nvPr>
        </p:nvGraphicFramePr>
        <p:xfrm>
          <a:off x="1133934" y="5663797"/>
          <a:ext cx="1015740" cy="731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69789"/>
                <a:gridCol w="545951"/>
              </a:tblGrid>
              <a:tr h="236964">
                <a:tc>
                  <a:txBody>
                    <a:bodyPr/>
                    <a:lstStyle/>
                    <a:p>
                      <a:r>
                        <a:rPr lang="en-US" sz="1400" baseline="0" dirty="0" smtClean="0"/>
                        <a:t>Key</a:t>
                      </a:r>
                      <a:endParaRPr lang="en-US" sz="1400" baseline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baseline="0" dirty="0" smtClean="0"/>
                        <a:t>Data</a:t>
                      </a:r>
                      <a:endParaRPr lang="en-US" sz="1400" baseline="0" dirty="0"/>
                    </a:p>
                  </a:txBody>
                  <a:tcPr/>
                </a:tc>
              </a:tr>
              <a:tr h="165875">
                <a:tc>
                  <a:txBody>
                    <a:bodyPr/>
                    <a:lstStyle/>
                    <a:p>
                      <a:endParaRPr lang="en-US" sz="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800" dirty="0"/>
                    </a:p>
                  </a:txBody>
                  <a:tcPr/>
                </a:tc>
              </a:tr>
              <a:tr h="165875"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8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1" name="TextBox 50"/>
          <p:cNvSpPr txBox="1"/>
          <p:nvPr/>
        </p:nvSpPr>
        <p:spPr>
          <a:xfrm>
            <a:off x="1371929" y="6009679"/>
            <a:ext cx="119333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mr-IN" sz="4400" dirty="0" smtClean="0"/>
              <a:t>…</a:t>
            </a:r>
            <a:endParaRPr lang="en-US" sz="4400" dirty="0"/>
          </a:p>
        </p:txBody>
      </p:sp>
      <p:graphicFrame>
        <p:nvGraphicFramePr>
          <p:cNvPr id="52" name="Table 5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60942489"/>
              </p:ext>
            </p:extLst>
          </p:nvPr>
        </p:nvGraphicFramePr>
        <p:xfrm>
          <a:off x="2384051" y="5655069"/>
          <a:ext cx="1015740" cy="731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69789"/>
                <a:gridCol w="545951"/>
              </a:tblGrid>
              <a:tr h="236964">
                <a:tc>
                  <a:txBody>
                    <a:bodyPr/>
                    <a:lstStyle/>
                    <a:p>
                      <a:r>
                        <a:rPr lang="en-US" sz="1400" baseline="0" dirty="0" smtClean="0"/>
                        <a:t>Key</a:t>
                      </a:r>
                      <a:endParaRPr lang="en-US" sz="1400" baseline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baseline="0" dirty="0" smtClean="0"/>
                        <a:t>Data</a:t>
                      </a:r>
                      <a:endParaRPr lang="en-US" sz="1400" baseline="0" dirty="0"/>
                    </a:p>
                  </a:txBody>
                  <a:tcPr/>
                </a:tc>
              </a:tr>
              <a:tr h="165875">
                <a:tc>
                  <a:txBody>
                    <a:bodyPr/>
                    <a:lstStyle/>
                    <a:p>
                      <a:endParaRPr lang="en-US" sz="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800" dirty="0"/>
                    </a:p>
                  </a:txBody>
                  <a:tcPr/>
                </a:tc>
              </a:tr>
              <a:tr h="165875"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8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3" name="TextBox 52"/>
          <p:cNvSpPr txBox="1"/>
          <p:nvPr/>
        </p:nvSpPr>
        <p:spPr>
          <a:xfrm>
            <a:off x="2622046" y="6000951"/>
            <a:ext cx="119333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mr-IN" sz="4400" dirty="0" smtClean="0"/>
              <a:t>…</a:t>
            </a:r>
            <a:endParaRPr lang="en-US" sz="4400" dirty="0"/>
          </a:p>
        </p:txBody>
      </p:sp>
      <p:graphicFrame>
        <p:nvGraphicFramePr>
          <p:cNvPr id="54" name="Table 5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83387183"/>
              </p:ext>
            </p:extLst>
          </p:nvPr>
        </p:nvGraphicFramePr>
        <p:xfrm>
          <a:off x="3628224" y="5632366"/>
          <a:ext cx="1015740" cy="731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69789"/>
                <a:gridCol w="545951"/>
              </a:tblGrid>
              <a:tr h="236964">
                <a:tc>
                  <a:txBody>
                    <a:bodyPr/>
                    <a:lstStyle/>
                    <a:p>
                      <a:r>
                        <a:rPr lang="en-US" sz="1400" baseline="0" dirty="0" smtClean="0"/>
                        <a:t>Key</a:t>
                      </a:r>
                      <a:endParaRPr lang="en-US" sz="1400" baseline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baseline="0" dirty="0" smtClean="0"/>
                        <a:t>Data</a:t>
                      </a:r>
                      <a:endParaRPr lang="en-US" sz="1400" baseline="0" dirty="0"/>
                    </a:p>
                  </a:txBody>
                  <a:tcPr/>
                </a:tc>
              </a:tr>
              <a:tr h="165875">
                <a:tc>
                  <a:txBody>
                    <a:bodyPr/>
                    <a:lstStyle/>
                    <a:p>
                      <a:endParaRPr lang="en-US" sz="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800" dirty="0"/>
                    </a:p>
                  </a:txBody>
                  <a:tcPr/>
                </a:tc>
              </a:tr>
              <a:tr h="165875"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8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5" name="TextBox 54"/>
          <p:cNvSpPr txBox="1"/>
          <p:nvPr/>
        </p:nvSpPr>
        <p:spPr>
          <a:xfrm>
            <a:off x="3866219" y="5978248"/>
            <a:ext cx="119333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mr-IN" sz="4400" dirty="0" smtClean="0"/>
              <a:t>…</a:t>
            </a:r>
            <a:endParaRPr lang="en-US" sz="4400" dirty="0"/>
          </a:p>
        </p:txBody>
      </p:sp>
      <p:graphicFrame>
        <p:nvGraphicFramePr>
          <p:cNvPr id="56" name="Table 5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50726658"/>
              </p:ext>
            </p:extLst>
          </p:nvPr>
        </p:nvGraphicFramePr>
        <p:xfrm>
          <a:off x="5318291" y="5663797"/>
          <a:ext cx="1015740" cy="731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69789"/>
                <a:gridCol w="545951"/>
              </a:tblGrid>
              <a:tr h="236964">
                <a:tc>
                  <a:txBody>
                    <a:bodyPr/>
                    <a:lstStyle/>
                    <a:p>
                      <a:r>
                        <a:rPr lang="en-US" sz="1400" baseline="0" dirty="0" smtClean="0"/>
                        <a:t>Key</a:t>
                      </a:r>
                      <a:endParaRPr lang="en-US" sz="1400" baseline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baseline="0" dirty="0" smtClean="0"/>
                        <a:t>Data</a:t>
                      </a:r>
                      <a:endParaRPr lang="en-US" sz="1400" baseline="0" dirty="0"/>
                    </a:p>
                  </a:txBody>
                  <a:tcPr/>
                </a:tc>
              </a:tr>
              <a:tr h="165875">
                <a:tc>
                  <a:txBody>
                    <a:bodyPr/>
                    <a:lstStyle/>
                    <a:p>
                      <a:endParaRPr lang="en-US" sz="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800" dirty="0"/>
                    </a:p>
                  </a:txBody>
                  <a:tcPr/>
                </a:tc>
              </a:tr>
              <a:tr h="165875"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8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7" name="TextBox 56"/>
          <p:cNvSpPr txBox="1"/>
          <p:nvPr/>
        </p:nvSpPr>
        <p:spPr>
          <a:xfrm>
            <a:off x="5556286" y="6009679"/>
            <a:ext cx="119333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mr-IN" sz="4400" dirty="0" smtClean="0"/>
              <a:t>…</a:t>
            </a:r>
            <a:endParaRPr lang="en-US" sz="4400" dirty="0"/>
          </a:p>
        </p:txBody>
      </p:sp>
      <p:graphicFrame>
        <p:nvGraphicFramePr>
          <p:cNvPr id="58" name="Table 5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216124"/>
              </p:ext>
            </p:extLst>
          </p:nvPr>
        </p:nvGraphicFramePr>
        <p:xfrm>
          <a:off x="6627332" y="5651067"/>
          <a:ext cx="1015740" cy="731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69789"/>
                <a:gridCol w="545951"/>
              </a:tblGrid>
              <a:tr h="236964">
                <a:tc>
                  <a:txBody>
                    <a:bodyPr/>
                    <a:lstStyle/>
                    <a:p>
                      <a:r>
                        <a:rPr lang="en-US" sz="1400" baseline="0" dirty="0" smtClean="0"/>
                        <a:t>Key</a:t>
                      </a:r>
                      <a:endParaRPr lang="en-US" sz="1400" baseline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baseline="0" dirty="0" smtClean="0"/>
                        <a:t>Data</a:t>
                      </a:r>
                      <a:endParaRPr lang="en-US" sz="1400" baseline="0" dirty="0"/>
                    </a:p>
                  </a:txBody>
                  <a:tcPr/>
                </a:tc>
              </a:tr>
              <a:tr h="165875">
                <a:tc>
                  <a:txBody>
                    <a:bodyPr/>
                    <a:lstStyle/>
                    <a:p>
                      <a:endParaRPr lang="en-US" sz="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800" dirty="0"/>
                    </a:p>
                  </a:txBody>
                  <a:tcPr/>
                </a:tc>
              </a:tr>
              <a:tr h="165875"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800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60" name="Table 5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53117609"/>
              </p:ext>
            </p:extLst>
          </p:nvPr>
        </p:nvGraphicFramePr>
        <p:xfrm>
          <a:off x="7936373" y="5651067"/>
          <a:ext cx="1015740" cy="731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69789"/>
                <a:gridCol w="545951"/>
              </a:tblGrid>
              <a:tr h="236964">
                <a:tc>
                  <a:txBody>
                    <a:bodyPr/>
                    <a:lstStyle/>
                    <a:p>
                      <a:r>
                        <a:rPr lang="en-US" sz="1400" baseline="0" dirty="0" smtClean="0"/>
                        <a:t>Key</a:t>
                      </a:r>
                      <a:endParaRPr lang="en-US" sz="1400" baseline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baseline="0" dirty="0" smtClean="0"/>
                        <a:t>Data</a:t>
                      </a:r>
                      <a:endParaRPr lang="en-US" sz="1400" baseline="0" dirty="0"/>
                    </a:p>
                  </a:txBody>
                  <a:tcPr/>
                </a:tc>
              </a:tr>
              <a:tr h="165875">
                <a:tc>
                  <a:txBody>
                    <a:bodyPr/>
                    <a:lstStyle/>
                    <a:p>
                      <a:endParaRPr lang="en-US" sz="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800" dirty="0"/>
                    </a:p>
                  </a:txBody>
                  <a:tcPr/>
                </a:tc>
              </a:tr>
              <a:tr h="165875"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8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1" name="TextBox 60"/>
          <p:cNvSpPr txBox="1"/>
          <p:nvPr/>
        </p:nvSpPr>
        <p:spPr>
          <a:xfrm>
            <a:off x="8174368" y="5996949"/>
            <a:ext cx="119333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mr-IN" sz="4400" dirty="0" smtClean="0"/>
              <a:t>…</a:t>
            </a:r>
            <a:endParaRPr lang="en-US" sz="4400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Apache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71990" y="1169647"/>
            <a:ext cx="886666" cy="107576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537887" y="3310086"/>
            <a:ext cx="901443" cy="1093693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278346" y="3310086"/>
            <a:ext cx="901443" cy="1093693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18805" y="3310086"/>
            <a:ext cx="901443" cy="1093693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764828" y="3291893"/>
            <a:ext cx="901443" cy="1093693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505287" y="3291893"/>
            <a:ext cx="901443" cy="1093693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245746" y="3291893"/>
            <a:ext cx="901443" cy="1093693"/>
          </a:xfrm>
          <a:prstGeom prst="rect">
            <a:avLst/>
          </a:prstGeom>
        </p:spPr>
      </p:pic>
      <p:sp>
        <p:nvSpPr>
          <p:cNvPr id="38" name="TextBox 37"/>
          <p:cNvSpPr txBox="1"/>
          <p:nvPr/>
        </p:nvSpPr>
        <p:spPr>
          <a:xfrm>
            <a:off x="4555095" y="3346944"/>
            <a:ext cx="119333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mr-IN" sz="4400" dirty="0" smtClean="0"/>
              <a:t>…</a:t>
            </a:r>
            <a:endParaRPr lang="en-US" sz="4400" dirty="0"/>
          </a:p>
        </p:txBody>
      </p:sp>
      <p:sp>
        <p:nvSpPr>
          <p:cNvPr id="40" name="Rectangle 39"/>
          <p:cNvSpPr/>
          <p:nvPr/>
        </p:nvSpPr>
        <p:spPr>
          <a:xfrm rot="16200000">
            <a:off x="-411233" y="1775487"/>
            <a:ext cx="1496114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>
                    <a:lumMod val="7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Driver</a:t>
            </a:r>
            <a:endParaRPr lang="en-US" sz="40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1">
                  <a:lumMod val="7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41" name="Rectangle 40"/>
          <p:cNvSpPr/>
          <p:nvPr/>
        </p:nvSpPr>
        <p:spPr>
          <a:xfrm rot="16200000">
            <a:off x="-678979" y="3723335"/>
            <a:ext cx="1960858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>
                    <a:lumMod val="7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Workers</a:t>
            </a:r>
            <a:endParaRPr lang="en-US" sz="40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1">
                  <a:lumMod val="7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pic>
        <p:nvPicPr>
          <p:cNvPr id="43" name="Picture 4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6086" y="4819165"/>
            <a:ext cx="894162" cy="821511"/>
          </a:xfrm>
          <a:prstGeom prst="rect">
            <a:avLst/>
          </a:prstGeom>
        </p:spPr>
      </p:pic>
      <p:pic>
        <p:nvPicPr>
          <p:cNvPr id="44" name="Picture 4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3595" y="4819165"/>
            <a:ext cx="894162" cy="821511"/>
          </a:xfrm>
          <a:prstGeom prst="rect">
            <a:avLst/>
          </a:prstGeom>
        </p:spPr>
      </p:pic>
      <p:pic>
        <p:nvPicPr>
          <p:cNvPr id="45" name="Picture 4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5168" y="4819164"/>
            <a:ext cx="894162" cy="821511"/>
          </a:xfrm>
          <a:prstGeom prst="rect">
            <a:avLst/>
          </a:prstGeom>
        </p:spPr>
      </p:pic>
      <p:pic>
        <p:nvPicPr>
          <p:cNvPr id="46" name="Picture 4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3027" y="4819164"/>
            <a:ext cx="894162" cy="821511"/>
          </a:xfrm>
          <a:prstGeom prst="rect">
            <a:avLst/>
          </a:prstGeom>
        </p:spPr>
      </p:pic>
      <p:pic>
        <p:nvPicPr>
          <p:cNvPr id="47" name="Picture 4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2568" y="4837360"/>
            <a:ext cx="894162" cy="821511"/>
          </a:xfrm>
          <a:prstGeom prst="rect">
            <a:avLst/>
          </a:prstGeom>
        </p:spPr>
      </p:pic>
      <p:pic>
        <p:nvPicPr>
          <p:cNvPr id="48" name="Picture 4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80077" y="4819164"/>
            <a:ext cx="894162" cy="821511"/>
          </a:xfrm>
          <a:prstGeom prst="rect">
            <a:avLst/>
          </a:prstGeom>
        </p:spPr>
      </p:pic>
      <p:cxnSp>
        <p:nvCxnSpPr>
          <p:cNvPr id="64" name="Straight Connector 63"/>
          <p:cNvCxnSpPr>
            <a:stCxn id="8" idx="2"/>
            <a:endCxn id="43" idx="0"/>
          </p:cNvCxnSpPr>
          <p:nvPr/>
        </p:nvCxnSpPr>
        <p:spPr>
          <a:xfrm>
            <a:off x="1469526" y="4403779"/>
            <a:ext cx="3641" cy="415386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8" name="Straight Connector 67"/>
          <p:cNvCxnSpPr>
            <a:stCxn id="7" idx="2"/>
            <a:endCxn id="44" idx="0"/>
          </p:cNvCxnSpPr>
          <p:nvPr/>
        </p:nvCxnSpPr>
        <p:spPr>
          <a:xfrm>
            <a:off x="2729067" y="4403779"/>
            <a:ext cx="11609" cy="415386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2" name="Straight Connector 71"/>
          <p:cNvCxnSpPr>
            <a:stCxn id="6" idx="2"/>
            <a:endCxn id="45" idx="0"/>
          </p:cNvCxnSpPr>
          <p:nvPr/>
        </p:nvCxnSpPr>
        <p:spPr>
          <a:xfrm>
            <a:off x="3988608" y="4403779"/>
            <a:ext cx="3641" cy="41538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7" name="Straight Connector 76"/>
          <p:cNvCxnSpPr>
            <a:stCxn id="11" idx="2"/>
            <a:endCxn id="46" idx="0"/>
          </p:cNvCxnSpPr>
          <p:nvPr/>
        </p:nvCxnSpPr>
        <p:spPr>
          <a:xfrm>
            <a:off x="5696467" y="4385586"/>
            <a:ext cx="3641" cy="43357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2" name="Straight Connector 81"/>
          <p:cNvCxnSpPr>
            <a:stCxn id="10" idx="2"/>
          </p:cNvCxnSpPr>
          <p:nvPr/>
        </p:nvCxnSpPr>
        <p:spPr>
          <a:xfrm>
            <a:off x="6956008" y="4385586"/>
            <a:ext cx="293" cy="451774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5" name="Straight Connector 84"/>
          <p:cNvCxnSpPr>
            <a:stCxn id="9" idx="2"/>
            <a:endCxn id="48" idx="0"/>
          </p:cNvCxnSpPr>
          <p:nvPr/>
        </p:nvCxnSpPr>
        <p:spPr>
          <a:xfrm>
            <a:off x="8215549" y="4385586"/>
            <a:ext cx="11609" cy="43357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1" name="Elbow Connector 90"/>
          <p:cNvCxnSpPr>
            <a:stCxn id="3" idx="2"/>
            <a:endCxn id="8" idx="0"/>
          </p:cNvCxnSpPr>
          <p:nvPr/>
        </p:nvCxnSpPr>
        <p:spPr>
          <a:xfrm rot="5400000">
            <a:off x="2560088" y="1154851"/>
            <a:ext cx="1064674" cy="3245797"/>
          </a:xfrm>
          <a:prstGeom prst="bentConnector3">
            <a:avLst>
              <a:gd name="adj1" fmla="val 51193"/>
            </a:avLst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2" name="Elbow Connector 91"/>
          <p:cNvCxnSpPr>
            <a:stCxn id="3" idx="2"/>
            <a:endCxn id="7" idx="0"/>
          </p:cNvCxnSpPr>
          <p:nvPr/>
        </p:nvCxnSpPr>
        <p:spPr>
          <a:xfrm rot="5400000">
            <a:off x="3189858" y="1784621"/>
            <a:ext cx="1064674" cy="1986256"/>
          </a:xfrm>
          <a:prstGeom prst="bentConnector3">
            <a:avLst>
              <a:gd name="adj1" fmla="val 51193"/>
            </a:avLst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5" name="Elbow Connector 94"/>
          <p:cNvCxnSpPr>
            <a:stCxn id="3" idx="2"/>
            <a:endCxn id="6" idx="0"/>
          </p:cNvCxnSpPr>
          <p:nvPr/>
        </p:nvCxnSpPr>
        <p:spPr>
          <a:xfrm rot="5400000">
            <a:off x="3819629" y="2414392"/>
            <a:ext cx="1064674" cy="726715"/>
          </a:xfrm>
          <a:prstGeom prst="bentConnector3">
            <a:avLst>
              <a:gd name="adj1" fmla="val 51789"/>
            </a:avLst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8" name="Elbow Connector 97"/>
          <p:cNvCxnSpPr>
            <a:stCxn id="3" idx="2"/>
            <a:endCxn id="11" idx="0"/>
          </p:cNvCxnSpPr>
          <p:nvPr/>
        </p:nvCxnSpPr>
        <p:spPr>
          <a:xfrm rot="16200000" flipH="1">
            <a:off x="4682655" y="2278080"/>
            <a:ext cx="1046481" cy="981144"/>
          </a:xfrm>
          <a:prstGeom prst="bentConnector3">
            <a:avLst>
              <a:gd name="adj1" fmla="val 52149"/>
            </a:avLst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2" name="Elbow Connector 101"/>
          <p:cNvCxnSpPr>
            <a:stCxn id="3" idx="2"/>
            <a:endCxn id="10" idx="0"/>
          </p:cNvCxnSpPr>
          <p:nvPr/>
        </p:nvCxnSpPr>
        <p:spPr>
          <a:xfrm rot="16200000" flipH="1">
            <a:off x="5312425" y="1648309"/>
            <a:ext cx="1046481" cy="2240685"/>
          </a:xfrm>
          <a:prstGeom prst="bentConnector3">
            <a:avLst>
              <a:gd name="adj1" fmla="val 52149"/>
            </a:avLst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5" name="Elbow Connector 104"/>
          <p:cNvCxnSpPr>
            <a:stCxn id="3" idx="2"/>
            <a:endCxn id="9" idx="0"/>
          </p:cNvCxnSpPr>
          <p:nvPr/>
        </p:nvCxnSpPr>
        <p:spPr>
          <a:xfrm rot="16200000" flipH="1">
            <a:off x="5942196" y="1018539"/>
            <a:ext cx="1046481" cy="3500226"/>
          </a:xfrm>
          <a:prstGeom prst="bentConnector3">
            <a:avLst>
              <a:gd name="adj1" fmla="val 52149"/>
            </a:avLst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aphicFrame>
        <p:nvGraphicFramePr>
          <p:cNvPr id="114" name="Table 1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21631816"/>
              </p:ext>
            </p:extLst>
          </p:nvPr>
        </p:nvGraphicFramePr>
        <p:xfrm>
          <a:off x="961656" y="5749936"/>
          <a:ext cx="1015740" cy="731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69789"/>
                <a:gridCol w="545951"/>
              </a:tblGrid>
              <a:tr h="236964">
                <a:tc>
                  <a:txBody>
                    <a:bodyPr/>
                    <a:lstStyle/>
                    <a:p>
                      <a:r>
                        <a:rPr lang="en-US" sz="1400" baseline="0" dirty="0" smtClean="0"/>
                        <a:t>Key</a:t>
                      </a:r>
                      <a:endParaRPr lang="en-US" sz="1400" baseline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baseline="0" dirty="0" smtClean="0"/>
                        <a:t>Data</a:t>
                      </a:r>
                      <a:endParaRPr lang="en-US" sz="1400" baseline="0" dirty="0"/>
                    </a:p>
                  </a:txBody>
                  <a:tcPr/>
                </a:tc>
              </a:tr>
              <a:tr h="165875">
                <a:tc>
                  <a:txBody>
                    <a:bodyPr/>
                    <a:lstStyle/>
                    <a:p>
                      <a:endParaRPr lang="en-US" sz="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800" dirty="0"/>
                    </a:p>
                  </a:txBody>
                  <a:tcPr/>
                </a:tc>
              </a:tr>
              <a:tr h="165875"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8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16" name="TextBox 115"/>
          <p:cNvSpPr txBox="1"/>
          <p:nvPr/>
        </p:nvSpPr>
        <p:spPr>
          <a:xfrm>
            <a:off x="4609228" y="4708860"/>
            <a:ext cx="119333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mr-IN" sz="4400" dirty="0" smtClean="0"/>
              <a:t>…</a:t>
            </a:r>
            <a:endParaRPr lang="en-US" sz="4400" dirty="0"/>
          </a:p>
        </p:txBody>
      </p:sp>
      <p:graphicFrame>
        <p:nvGraphicFramePr>
          <p:cNvPr id="118" name="Table 11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37684458"/>
              </p:ext>
            </p:extLst>
          </p:nvPr>
        </p:nvGraphicFramePr>
        <p:xfrm>
          <a:off x="2211773" y="5741208"/>
          <a:ext cx="1015740" cy="731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69789"/>
                <a:gridCol w="545951"/>
              </a:tblGrid>
              <a:tr h="236964">
                <a:tc>
                  <a:txBody>
                    <a:bodyPr/>
                    <a:lstStyle/>
                    <a:p>
                      <a:r>
                        <a:rPr lang="en-US" sz="1400" baseline="0" dirty="0" smtClean="0"/>
                        <a:t>Key</a:t>
                      </a:r>
                      <a:endParaRPr lang="en-US" sz="1400" baseline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baseline="0" dirty="0" smtClean="0"/>
                        <a:t>Data</a:t>
                      </a:r>
                      <a:endParaRPr lang="en-US" sz="1400" baseline="0" dirty="0"/>
                    </a:p>
                  </a:txBody>
                  <a:tcPr/>
                </a:tc>
              </a:tr>
              <a:tr h="165875">
                <a:tc>
                  <a:txBody>
                    <a:bodyPr/>
                    <a:lstStyle/>
                    <a:p>
                      <a:endParaRPr lang="en-US" sz="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800" dirty="0"/>
                    </a:p>
                  </a:txBody>
                  <a:tcPr/>
                </a:tc>
              </a:tr>
              <a:tr h="165875"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800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120" name="Table 11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47988319"/>
              </p:ext>
            </p:extLst>
          </p:nvPr>
        </p:nvGraphicFramePr>
        <p:xfrm>
          <a:off x="3455946" y="5718505"/>
          <a:ext cx="1015740" cy="731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69789"/>
                <a:gridCol w="545951"/>
              </a:tblGrid>
              <a:tr h="236964">
                <a:tc>
                  <a:txBody>
                    <a:bodyPr/>
                    <a:lstStyle/>
                    <a:p>
                      <a:r>
                        <a:rPr lang="en-US" sz="1400" baseline="0" dirty="0" smtClean="0"/>
                        <a:t>Key</a:t>
                      </a:r>
                      <a:endParaRPr lang="en-US" sz="1400" baseline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baseline="0" dirty="0" smtClean="0"/>
                        <a:t>Data</a:t>
                      </a:r>
                      <a:endParaRPr lang="en-US" sz="1400" baseline="0" dirty="0"/>
                    </a:p>
                  </a:txBody>
                  <a:tcPr/>
                </a:tc>
              </a:tr>
              <a:tr h="165875">
                <a:tc>
                  <a:txBody>
                    <a:bodyPr/>
                    <a:lstStyle/>
                    <a:p>
                      <a:endParaRPr lang="en-US" sz="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800" dirty="0"/>
                    </a:p>
                  </a:txBody>
                  <a:tcPr/>
                </a:tc>
              </a:tr>
              <a:tr h="165875"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800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122" name="Table 12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50103496"/>
              </p:ext>
            </p:extLst>
          </p:nvPr>
        </p:nvGraphicFramePr>
        <p:xfrm>
          <a:off x="5146013" y="5749936"/>
          <a:ext cx="1015740" cy="731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69789"/>
                <a:gridCol w="545951"/>
              </a:tblGrid>
              <a:tr h="236964">
                <a:tc>
                  <a:txBody>
                    <a:bodyPr/>
                    <a:lstStyle/>
                    <a:p>
                      <a:r>
                        <a:rPr lang="en-US" sz="1400" baseline="0" dirty="0" smtClean="0"/>
                        <a:t>Key</a:t>
                      </a:r>
                      <a:endParaRPr lang="en-US" sz="1400" baseline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baseline="0" dirty="0" smtClean="0"/>
                        <a:t>Data</a:t>
                      </a:r>
                      <a:endParaRPr lang="en-US" sz="1400" baseline="0" dirty="0"/>
                    </a:p>
                  </a:txBody>
                  <a:tcPr/>
                </a:tc>
              </a:tr>
              <a:tr h="165875">
                <a:tc>
                  <a:txBody>
                    <a:bodyPr/>
                    <a:lstStyle/>
                    <a:p>
                      <a:endParaRPr lang="en-US" sz="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800" dirty="0"/>
                    </a:p>
                  </a:txBody>
                  <a:tcPr/>
                </a:tc>
              </a:tr>
              <a:tr h="165875"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800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124" name="Table 12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80753781"/>
              </p:ext>
            </p:extLst>
          </p:nvPr>
        </p:nvGraphicFramePr>
        <p:xfrm>
          <a:off x="6455054" y="5737206"/>
          <a:ext cx="1015740" cy="731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69789"/>
                <a:gridCol w="545951"/>
              </a:tblGrid>
              <a:tr h="236964">
                <a:tc>
                  <a:txBody>
                    <a:bodyPr/>
                    <a:lstStyle/>
                    <a:p>
                      <a:r>
                        <a:rPr lang="en-US" sz="1400" baseline="0" dirty="0" smtClean="0"/>
                        <a:t>Key</a:t>
                      </a:r>
                      <a:endParaRPr lang="en-US" sz="1400" baseline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baseline="0" dirty="0" smtClean="0"/>
                        <a:t>Data</a:t>
                      </a:r>
                      <a:endParaRPr lang="en-US" sz="1400" baseline="0" dirty="0"/>
                    </a:p>
                  </a:txBody>
                  <a:tcPr/>
                </a:tc>
              </a:tr>
              <a:tr h="165875">
                <a:tc>
                  <a:txBody>
                    <a:bodyPr/>
                    <a:lstStyle/>
                    <a:p>
                      <a:endParaRPr lang="en-US" sz="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800" dirty="0"/>
                    </a:p>
                  </a:txBody>
                  <a:tcPr/>
                </a:tc>
              </a:tr>
              <a:tr h="165875"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800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126" name="Table 12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95317253"/>
              </p:ext>
            </p:extLst>
          </p:nvPr>
        </p:nvGraphicFramePr>
        <p:xfrm>
          <a:off x="7764095" y="5737206"/>
          <a:ext cx="1015740" cy="731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69789"/>
                <a:gridCol w="545951"/>
              </a:tblGrid>
              <a:tr h="236964">
                <a:tc>
                  <a:txBody>
                    <a:bodyPr/>
                    <a:lstStyle/>
                    <a:p>
                      <a:r>
                        <a:rPr lang="en-US" sz="1400" baseline="0" dirty="0" smtClean="0"/>
                        <a:t>Key</a:t>
                      </a:r>
                      <a:endParaRPr lang="en-US" sz="1400" baseline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baseline="0" dirty="0" smtClean="0"/>
                        <a:t>Data</a:t>
                      </a:r>
                      <a:endParaRPr lang="en-US" sz="1400" baseline="0" dirty="0"/>
                    </a:p>
                  </a:txBody>
                  <a:tcPr/>
                </a:tc>
              </a:tr>
              <a:tr h="165875">
                <a:tc>
                  <a:txBody>
                    <a:bodyPr/>
                    <a:lstStyle/>
                    <a:p>
                      <a:endParaRPr lang="en-US" sz="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800" dirty="0"/>
                    </a:p>
                  </a:txBody>
                  <a:tcPr/>
                </a:tc>
              </a:tr>
              <a:tr h="165875"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800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63" name="Table 6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06572080"/>
              </p:ext>
            </p:extLst>
          </p:nvPr>
        </p:nvGraphicFramePr>
        <p:xfrm>
          <a:off x="776130" y="5862580"/>
          <a:ext cx="1015740" cy="731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69789"/>
                <a:gridCol w="545951"/>
              </a:tblGrid>
              <a:tr h="236964">
                <a:tc>
                  <a:txBody>
                    <a:bodyPr/>
                    <a:lstStyle/>
                    <a:p>
                      <a:r>
                        <a:rPr lang="en-US" sz="1400" baseline="0" dirty="0" smtClean="0"/>
                        <a:t>Key</a:t>
                      </a:r>
                      <a:endParaRPr lang="en-US" sz="1400" baseline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baseline="0" dirty="0" smtClean="0"/>
                        <a:t>Data</a:t>
                      </a:r>
                      <a:endParaRPr lang="en-US" sz="1400" baseline="0" dirty="0"/>
                    </a:p>
                  </a:txBody>
                  <a:tcPr/>
                </a:tc>
              </a:tr>
              <a:tr h="165875">
                <a:tc>
                  <a:txBody>
                    <a:bodyPr/>
                    <a:lstStyle/>
                    <a:p>
                      <a:endParaRPr lang="en-US" sz="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800" dirty="0"/>
                    </a:p>
                  </a:txBody>
                  <a:tcPr/>
                </a:tc>
              </a:tr>
              <a:tr h="165875"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8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5" name="TextBox 64"/>
          <p:cNvSpPr txBox="1"/>
          <p:nvPr/>
        </p:nvSpPr>
        <p:spPr>
          <a:xfrm>
            <a:off x="1028229" y="6184968"/>
            <a:ext cx="119333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mr-IN" sz="4400" dirty="0" smtClean="0"/>
              <a:t>…</a:t>
            </a:r>
            <a:endParaRPr lang="en-US" sz="4400" dirty="0"/>
          </a:p>
        </p:txBody>
      </p:sp>
      <p:graphicFrame>
        <p:nvGraphicFramePr>
          <p:cNvPr id="66" name="Table 6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89803963"/>
              </p:ext>
            </p:extLst>
          </p:nvPr>
        </p:nvGraphicFramePr>
        <p:xfrm>
          <a:off x="2026247" y="5853852"/>
          <a:ext cx="1015740" cy="731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69789"/>
                <a:gridCol w="545951"/>
              </a:tblGrid>
              <a:tr h="236964">
                <a:tc>
                  <a:txBody>
                    <a:bodyPr/>
                    <a:lstStyle/>
                    <a:p>
                      <a:r>
                        <a:rPr lang="en-US" sz="1400" baseline="0" dirty="0" smtClean="0"/>
                        <a:t>Key</a:t>
                      </a:r>
                      <a:endParaRPr lang="en-US" sz="1400" baseline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baseline="0" dirty="0" smtClean="0"/>
                        <a:t>Data</a:t>
                      </a:r>
                      <a:endParaRPr lang="en-US" sz="1400" baseline="0" dirty="0"/>
                    </a:p>
                  </a:txBody>
                  <a:tcPr/>
                </a:tc>
              </a:tr>
              <a:tr h="165875">
                <a:tc>
                  <a:txBody>
                    <a:bodyPr/>
                    <a:lstStyle/>
                    <a:p>
                      <a:endParaRPr lang="en-US" sz="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800" dirty="0"/>
                    </a:p>
                  </a:txBody>
                  <a:tcPr/>
                </a:tc>
              </a:tr>
              <a:tr h="165875"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8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7" name="TextBox 66"/>
          <p:cNvSpPr txBox="1"/>
          <p:nvPr/>
        </p:nvSpPr>
        <p:spPr>
          <a:xfrm>
            <a:off x="2278346" y="6184968"/>
            <a:ext cx="119333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mr-IN" sz="4400" dirty="0" smtClean="0"/>
              <a:t>…</a:t>
            </a:r>
            <a:endParaRPr lang="en-US" sz="4400" dirty="0"/>
          </a:p>
        </p:txBody>
      </p:sp>
      <p:graphicFrame>
        <p:nvGraphicFramePr>
          <p:cNvPr id="69" name="Table 6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55935418"/>
              </p:ext>
            </p:extLst>
          </p:nvPr>
        </p:nvGraphicFramePr>
        <p:xfrm>
          <a:off x="3270420" y="5831149"/>
          <a:ext cx="1015740" cy="731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69789"/>
                <a:gridCol w="545951"/>
              </a:tblGrid>
              <a:tr h="236964">
                <a:tc>
                  <a:txBody>
                    <a:bodyPr/>
                    <a:lstStyle/>
                    <a:p>
                      <a:r>
                        <a:rPr lang="en-US" sz="1400" baseline="0" dirty="0" smtClean="0"/>
                        <a:t>Key</a:t>
                      </a:r>
                      <a:endParaRPr lang="en-US" sz="1400" baseline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baseline="0" dirty="0" smtClean="0"/>
                        <a:t>Data</a:t>
                      </a:r>
                      <a:endParaRPr lang="en-US" sz="1400" baseline="0" dirty="0"/>
                    </a:p>
                  </a:txBody>
                  <a:tcPr/>
                </a:tc>
              </a:tr>
              <a:tr h="165875">
                <a:tc>
                  <a:txBody>
                    <a:bodyPr/>
                    <a:lstStyle/>
                    <a:p>
                      <a:endParaRPr lang="en-US" sz="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800" dirty="0"/>
                    </a:p>
                  </a:txBody>
                  <a:tcPr/>
                </a:tc>
              </a:tr>
              <a:tr h="165875"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8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70" name="TextBox 69"/>
          <p:cNvSpPr txBox="1"/>
          <p:nvPr/>
        </p:nvSpPr>
        <p:spPr>
          <a:xfrm>
            <a:off x="3522519" y="6184968"/>
            <a:ext cx="119333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mr-IN" sz="4400" dirty="0" smtClean="0"/>
              <a:t>…</a:t>
            </a:r>
            <a:endParaRPr lang="en-US" sz="4400" dirty="0"/>
          </a:p>
        </p:txBody>
      </p:sp>
      <p:graphicFrame>
        <p:nvGraphicFramePr>
          <p:cNvPr id="71" name="Table 7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43969325"/>
              </p:ext>
            </p:extLst>
          </p:nvPr>
        </p:nvGraphicFramePr>
        <p:xfrm>
          <a:off x="4960487" y="5862580"/>
          <a:ext cx="1015740" cy="731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69789"/>
                <a:gridCol w="545951"/>
              </a:tblGrid>
              <a:tr h="236964">
                <a:tc>
                  <a:txBody>
                    <a:bodyPr/>
                    <a:lstStyle/>
                    <a:p>
                      <a:r>
                        <a:rPr lang="en-US" sz="1400" baseline="0" dirty="0" smtClean="0"/>
                        <a:t>Key</a:t>
                      </a:r>
                      <a:endParaRPr lang="en-US" sz="1400" baseline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baseline="0" dirty="0" smtClean="0"/>
                        <a:t>Data</a:t>
                      </a:r>
                      <a:endParaRPr lang="en-US" sz="1400" baseline="0" dirty="0"/>
                    </a:p>
                  </a:txBody>
                  <a:tcPr/>
                </a:tc>
              </a:tr>
              <a:tr h="165875">
                <a:tc>
                  <a:txBody>
                    <a:bodyPr/>
                    <a:lstStyle/>
                    <a:p>
                      <a:endParaRPr lang="en-US" sz="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800" dirty="0"/>
                    </a:p>
                  </a:txBody>
                  <a:tcPr/>
                </a:tc>
              </a:tr>
              <a:tr h="165875"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8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73" name="TextBox 72"/>
          <p:cNvSpPr txBox="1"/>
          <p:nvPr/>
        </p:nvSpPr>
        <p:spPr>
          <a:xfrm>
            <a:off x="5212586" y="6184968"/>
            <a:ext cx="119333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mr-IN" sz="4400" dirty="0" smtClean="0"/>
              <a:t>…</a:t>
            </a:r>
            <a:endParaRPr lang="en-US" sz="4400" dirty="0"/>
          </a:p>
        </p:txBody>
      </p:sp>
      <p:graphicFrame>
        <p:nvGraphicFramePr>
          <p:cNvPr id="74" name="Table 7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42762362"/>
              </p:ext>
            </p:extLst>
          </p:nvPr>
        </p:nvGraphicFramePr>
        <p:xfrm>
          <a:off x="6269528" y="5849850"/>
          <a:ext cx="1015740" cy="731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69789"/>
                <a:gridCol w="545951"/>
              </a:tblGrid>
              <a:tr h="236964">
                <a:tc>
                  <a:txBody>
                    <a:bodyPr/>
                    <a:lstStyle/>
                    <a:p>
                      <a:r>
                        <a:rPr lang="en-US" sz="1400" baseline="0" dirty="0" smtClean="0"/>
                        <a:t>Key</a:t>
                      </a:r>
                      <a:endParaRPr lang="en-US" sz="1400" baseline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baseline="0" dirty="0" smtClean="0"/>
                        <a:t>Data</a:t>
                      </a:r>
                      <a:endParaRPr lang="en-US" sz="1400" baseline="0" dirty="0"/>
                    </a:p>
                  </a:txBody>
                  <a:tcPr/>
                </a:tc>
              </a:tr>
              <a:tr h="165875">
                <a:tc>
                  <a:txBody>
                    <a:bodyPr/>
                    <a:lstStyle/>
                    <a:p>
                      <a:endParaRPr lang="en-US" sz="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800" dirty="0"/>
                    </a:p>
                  </a:txBody>
                  <a:tcPr/>
                </a:tc>
              </a:tr>
              <a:tr h="165875"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8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75" name="TextBox 74"/>
          <p:cNvSpPr txBox="1"/>
          <p:nvPr/>
        </p:nvSpPr>
        <p:spPr>
          <a:xfrm>
            <a:off x="6456759" y="6184968"/>
            <a:ext cx="119333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mr-IN" sz="4400" dirty="0" smtClean="0"/>
              <a:t>…</a:t>
            </a:r>
            <a:endParaRPr lang="en-US" sz="4400" dirty="0"/>
          </a:p>
        </p:txBody>
      </p:sp>
      <p:graphicFrame>
        <p:nvGraphicFramePr>
          <p:cNvPr id="76" name="Table 7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38885947"/>
              </p:ext>
            </p:extLst>
          </p:nvPr>
        </p:nvGraphicFramePr>
        <p:xfrm>
          <a:off x="7578569" y="5849850"/>
          <a:ext cx="1015740" cy="731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69789"/>
                <a:gridCol w="545951"/>
              </a:tblGrid>
              <a:tr h="236964">
                <a:tc>
                  <a:txBody>
                    <a:bodyPr/>
                    <a:lstStyle/>
                    <a:p>
                      <a:r>
                        <a:rPr lang="en-US" sz="1400" baseline="0" dirty="0" smtClean="0"/>
                        <a:t>Key</a:t>
                      </a:r>
                      <a:endParaRPr lang="en-US" sz="1400" baseline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baseline="0" dirty="0" smtClean="0"/>
                        <a:t>Data</a:t>
                      </a:r>
                      <a:endParaRPr lang="en-US" sz="1400" baseline="0" dirty="0"/>
                    </a:p>
                  </a:txBody>
                  <a:tcPr/>
                </a:tc>
              </a:tr>
              <a:tr h="165875">
                <a:tc>
                  <a:txBody>
                    <a:bodyPr/>
                    <a:lstStyle/>
                    <a:p>
                      <a:endParaRPr lang="en-US" sz="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800" dirty="0"/>
                    </a:p>
                  </a:txBody>
                  <a:tcPr/>
                </a:tc>
              </a:tr>
              <a:tr h="165875"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8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78" name="TextBox 77"/>
          <p:cNvSpPr txBox="1"/>
          <p:nvPr/>
        </p:nvSpPr>
        <p:spPr>
          <a:xfrm>
            <a:off x="7830668" y="6184968"/>
            <a:ext cx="119333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mr-IN" sz="4400" dirty="0" smtClean="0"/>
              <a:t>…</a:t>
            </a:r>
            <a:endParaRPr lang="en-US" sz="4400" dirty="0"/>
          </a:p>
        </p:txBody>
      </p:sp>
      <p:sp>
        <p:nvSpPr>
          <p:cNvPr id="83" name="TextBox 82"/>
          <p:cNvSpPr txBox="1"/>
          <p:nvPr/>
        </p:nvSpPr>
        <p:spPr>
          <a:xfrm>
            <a:off x="39757" y="5891274"/>
            <a:ext cx="8171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mtClean="0"/>
              <a:t>RDD 2</a:t>
            </a:r>
            <a:endParaRPr lang="en-US" dirty="0"/>
          </a:p>
        </p:txBody>
      </p:sp>
      <p:sp>
        <p:nvSpPr>
          <p:cNvPr id="84" name="TextBox 83"/>
          <p:cNvSpPr txBox="1"/>
          <p:nvPr/>
        </p:nvSpPr>
        <p:spPr>
          <a:xfrm>
            <a:off x="-25974" y="6160600"/>
            <a:ext cx="8171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RDD 3</a:t>
            </a:r>
            <a:endParaRPr lang="en-US" dirty="0"/>
          </a:p>
        </p:txBody>
      </p:sp>
      <p:sp>
        <p:nvSpPr>
          <p:cNvPr id="86" name="TextBox 85"/>
          <p:cNvSpPr txBox="1"/>
          <p:nvPr/>
        </p:nvSpPr>
        <p:spPr>
          <a:xfrm>
            <a:off x="104131" y="5625428"/>
            <a:ext cx="8171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mtClean="0"/>
              <a:t>RDD 1</a:t>
            </a:r>
            <a:endParaRPr lang="en-US" dirty="0"/>
          </a:p>
        </p:txBody>
      </p:sp>
      <p:pic>
        <p:nvPicPr>
          <p:cNvPr id="79" name="Picture 7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3702" y="0"/>
            <a:ext cx="1656206" cy="880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5824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0" name="Table 4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5053027"/>
              </p:ext>
            </p:extLst>
          </p:nvPr>
        </p:nvGraphicFramePr>
        <p:xfrm>
          <a:off x="1133934" y="5663797"/>
          <a:ext cx="1015740" cy="731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69789"/>
                <a:gridCol w="545951"/>
              </a:tblGrid>
              <a:tr h="236964">
                <a:tc>
                  <a:txBody>
                    <a:bodyPr/>
                    <a:lstStyle/>
                    <a:p>
                      <a:r>
                        <a:rPr lang="en-US" sz="1400" baseline="0" dirty="0" smtClean="0"/>
                        <a:t>Key</a:t>
                      </a:r>
                      <a:endParaRPr lang="en-US" sz="1400" baseline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baseline="0" dirty="0" smtClean="0"/>
                        <a:t>Data</a:t>
                      </a:r>
                      <a:endParaRPr lang="en-US" sz="1400" baseline="0" dirty="0"/>
                    </a:p>
                  </a:txBody>
                  <a:tcPr/>
                </a:tc>
              </a:tr>
              <a:tr h="165875">
                <a:tc>
                  <a:txBody>
                    <a:bodyPr/>
                    <a:lstStyle/>
                    <a:p>
                      <a:endParaRPr lang="en-US" sz="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800" dirty="0"/>
                    </a:p>
                  </a:txBody>
                  <a:tcPr/>
                </a:tc>
              </a:tr>
              <a:tr h="165875"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8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1" name="TextBox 50"/>
          <p:cNvSpPr txBox="1"/>
          <p:nvPr/>
        </p:nvSpPr>
        <p:spPr>
          <a:xfrm>
            <a:off x="1371929" y="6009679"/>
            <a:ext cx="119333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mr-IN" sz="4400" dirty="0" smtClean="0"/>
              <a:t>…</a:t>
            </a:r>
            <a:endParaRPr lang="en-US" sz="4400" dirty="0"/>
          </a:p>
        </p:txBody>
      </p:sp>
      <p:graphicFrame>
        <p:nvGraphicFramePr>
          <p:cNvPr id="52" name="Table 5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60942489"/>
              </p:ext>
            </p:extLst>
          </p:nvPr>
        </p:nvGraphicFramePr>
        <p:xfrm>
          <a:off x="2384051" y="5655069"/>
          <a:ext cx="1015740" cy="731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69789"/>
                <a:gridCol w="545951"/>
              </a:tblGrid>
              <a:tr h="236964">
                <a:tc>
                  <a:txBody>
                    <a:bodyPr/>
                    <a:lstStyle/>
                    <a:p>
                      <a:r>
                        <a:rPr lang="en-US" sz="1400" baseline="0" dirty="0" smtClean="0"/>
                        <a:t>Key</a:t>
                      </a:r>
                      <a:endParaRPr lang="en-US" sz="1400" baseline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baseline="0" dirty="0" smtClean="0"/>
                        <a:t>Data</a:t>
                      </a:r>
                      <a:endParaRPr lang="en-US" sz="1400" baseline="0" dirty="0"/>
                    </a:p>
                  </a:txBody>
                  <a:tcPr/>
                </a:tc>
              </a:tr>
              <a:tr h="165875">
                <a:tc>
                  <a:txBody>
                    <a:bodyPr/>
                    <a:lstStyle/>
                    <a:p>
                      <a:endParaRPr lang="en-US" sz="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800" dirty="0"/>
                    </a:p>
                  </a:txBody>
                  <a:tcPr/>
                </a:tc>
              </a:tr>
              <a:tr h="165875"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8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3" name="TextBox 52"/>
          <p:cNvSpPr txBox="1"/>
          <p:nvPr/>
        </p:nvSpPr>
        <p:spPr>
          <a:xfrm>
            <a:off x="2622046" y="6000951"/>
            <a:ext cx="119333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mr-IN" sz="4400" dirty="0" smtClean="0"/>
              <a:t>…</a:t>
            </a:r>
            <a:endParaRPr lang="en-US" sz="4400" dirty="0"/>
          </a:p>
        </p:txBody>
      </p:sp>
      <p:graphicFrame>
        <p:nvGraphicFramePr>
          <p:cNvPr id="54" name="Table 5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83387183"/>
              </p:ext>
            </p:extLst>
          </p:nvPr>
        </p:nvGraphicFramePr>
        <p:xfrm>
          <a:off x="3628224" y="5632366"/>
          <a:ext cx="1015740" cy="731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69789"/>
                <a:gridCol w="545951"/>
              </a:tblGrid>
              <a:tr h="236964">
                <a:tc>
                  <a:txBody>
                    <a:bodyPr/>
                    <a:lstStyle/>
                    <a:p>
                      <a:r>
                        <a:rPr lang="en-US" sz="1400" baseline="0" dirty="0" smtClean="0"/>
                        <a:t>Key</a:t>
                      </a:r>
                      <a:endParaRPr lang="en-US" sz="1400" baseline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baseline="0" dirty="0" smtClean="0"/>
                        <a:t>Data</a:t>
                      </a:r>
                      <a:endParaRPr lang="en-US" sz="1400" baseline="0" dirty="0"/>
                    </a:p>
                  </a:txBody>
                  <a:tcPr/>
                </a:tc>
              </a:tr>
              <a:tr h="165875">
                <a:tc>
                  <a:txBody>
                    <a:bodyPr/>
                    <a:lstStyle/>
                    <a:p>
                      <a:endParaRPr lang="en-US" sz="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800" dirty="0"/>
                    </a:p>
                  </a:txBody>
                  <a:tcPr/>
                </a:tc>
              </a:tr>
              <a:tr h="165875"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8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5" name="TextBox 54"/>
          <p:cNvSpPr txBox="1"/>
          <p:nvPr/>
        </p:nvSpPr>
        <p:spPr>
          <a:xfrm>
            <a:off x="3866219" y="5978248"/>
            <a:ext cx="119333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mr-IN" sz="4400" dirty="0" smtClean="0"/>
              <a:t>…</a:t>
            </a:r>
            <a:endParaRPr lang="en-US" sz="4400" dirty="0"/>
          </a:p>
        </p:txBody>
      </p:sp>
      <p:graphicFrame>
        <p:nvGraphicFramePr>
          <p:cNvPr id="56" name="Table 5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50726658"/>
              </p:ext>
            </p:extLst>
          </p:nvPr>
        </p:nvGraphicFramePr>
        <p:xfrm>
          <a:off x="5318291" y="5663797"/>
          <a:ext cx="1015740" cy="731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69789"/>
                <a:gridCol w="545951"/>
              </a:tblGrid>
              <a:tr h="236964">
                <a:tc>
                  <a:txBody>
                    <a:bodyPr/>
                    <a:lstStyle/>
                    <a:p>
                      <a:r>
                        <a:rPr lang="en-US" sz="1400" baseline="0" dirty="0" smtClean="0"/>
                        <a:t>Key</a:t>
                      </a:r>
                      <a:endParaRPr lang="en-US" sz="1400" baseline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baseline="0" dirty="0" smtClean="0"/>
                        <a:t>Data</a:t>
                      </a:r>
                      <a:endParaRPr lang="en-US" sz="1400" baseline="0" dirty="0"/>
                    </a:p>
                  </a:txBody>
                  <a:tcPr/>
                </a:tc>
              </a:tr>
              <a:tr h="165875">
                <a:tc>
                  <a:txBody>
                    <a:bodyPr/>
                    <a:lstStyle/>
                    <a:p>
                      <a:endParaRPr lang="en-US" sz="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800" dirty="0"/>
                    </a:p>
                  </a:txBody>
                  <a:tcPr/>
                </a:tc>
              </a:tr>
              <a:tr h="165875"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8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7" name="TextBox 56"/>
          <p:cNvSpPr txBox="1"/>
          <p:nvPr/>
        </p:nvSpPr>
        <p:spPr>
          <a:xfrm>
            <a:off x="5556286" y="6009679"/>
            <a:ext cx="119333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mr-IN" sz="4400" dirty="0" smtClean="0"/>
              <a:t>…</a:t>
            </a:r>
            <a:endParaRPr lang="en-US" sz="4400" dirty="0"/>
          </a:p>
        </p:txBody>
      </p:sp>
      <p:graphicFrame>
        <p:nvGraphicFramePr>
          <p:cNvPr id="58" name="Table 5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216124"/>
              </p:ext>
            </p:extLst>
          </p:nvPr>
        </p:nvGraphicFramePr>
        <p:xfrm>
          <a:off x="6627332" y="5651067"/>
          <a:ext cx="1015740" cy="731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69789"/>
                <a:gridCol w="545951"/>
              </a:tblGrid>
              <a:tr h="236964">
                <a:tc>
                  <a:txBody>
                    <a:bodyPr/>
                    <a:lstStyle/>
                    <a:p>
                      <a:r>
                        <a:rPr lang="en-US" sz="1400" baseline="0" dirty="0" smtClean="0"/>
                        <a:t>Key</a:t>
                      </a:r>
                      <a:endParaRPr lang="en-US" sz="1400" baseline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baseline="0" dirty="0" smtClean="0"/>
                        <a:t>Data</a:t>
                      </a:r>
                      <a:endParaRPr lang="en-US" sz="1400" baseline="0" dirty="0"/>
                    </a:p>
                  </a:txBody>
                  <a:tcPr/>
                </a:tc>
              </a:tr>
              <a:tr h="165875">
                <a:tc>
                  <a:txBody>
                    <a:bodyPr/>
                    <a:lstStyle/>
                    <a:p>
                      <a:endParaRPr lang="en-US" sz="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800" dirty="0"/>
                    </a:p>
                  </a:txBody>
                  <a:tcPr/>
                </a:tc>
              </a:tr>
              <a:tr h="165875"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800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60" name="Table 5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53117609"/>
              </p:ext>
            </p:extLst>
          </p:nvPr>
        </p:nvGraphicFramePr>
        <p:xfrm>
          <a:off x="7936373" y="5651067"/>
          <a:ext cx="1015740" cy="731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69789"/>
                <a:gridCol w="545951"/>
              </a:tblGrid>
              <a:tr h="236964">
                <a:tc>
                  <a:txBody>
                    <a:bodyPr/>
                    <a:lstStyle/>
                    <a:p>
                      <a:r>
                        <a:rPr lang="en-US" sz="1400" baseline="0" dirty="0" smtClean="0"/>
                        <a:t>Key</a:t>
                      </a:r>
                      <a:endParaRPr lang="en-US" sz="1400" baseline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baseline="0" dirty="0" smtClean="0"/>
                        <a:t>Data</a:t>
                      </a:r>
                      <a:endParaRPr lang="en-US" sz="1400" baseline="0" dirty="0"/>
                    </a:p>
                  </a:txBody>
                  <a:tcPr/>
                </a:tc>
              </a:tr>
              <a:tr h="165875">
                <a:tc>
                  <a:txBody>
                    <a:bodyPr/>
                    <a:lstStyle/>
                    <a:p>
                      <a:endParaRPr lang="en-US" sz="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800" dirty="0"/>
                    </a:p>
                  </a:txBody>
                  <a:tcPr/>
                </a:tc>
              </a:tr>
              <a:tr h="165875"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8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1" name="TextBox 60"/>
          <p:cNvSpPr txBox="1"/>
          <p:nvPr/>
        </p:nvSpPr>
        <p:spPr>
          <a:xfrm>
            <a:off x="8174368" y="5996949"/>
            <a:ext cx="119333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mr-IN" sz="4400" dirty="0" smtClean="0"/>
              <a:t>…</a:t>
            </a:r>
            <a:endParaRPr lang="en-US" sz="4400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Apache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71990" y="1169647"/>
            <a:ext cx="886666" cy="107576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537887" y="3310086"/>
            <a:ext cx="901443" cy="1093693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278346" y="3310086"/>
            <a:ext cx="901443" cy="1093693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18805" y="3310086"/>
            <a:ext cx="901443" cy="1093693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764828" y="3291893"/>
            <a:ext cx="901443" cy="1093693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505287" y="3291893"/>
            <a:ext cx="901443" cy="1093693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245746" y="3291893"/>
            <a:ext cx="901443" cy="1093693"/>
          </a:xfrm>
          <a:prstGeom prst="rect">
            <a:avLst/>
          </a:prstGeom>
        </p:spPr>
      </p:pic>
      <p:sp>
        <p:nvSpPr>
          <p:cNvPr id="38" name="TextBox 37"/>
          <p:cNvSpPr txBox="1"/>
          <p:nvPr/>
        </p:nvSpPr>
        <p:spPr>
          <a:xfrm>
            <a:off x="4555095" y="3346944"/>
            <a:ext cx="119333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mr-IN" sz="4400" dirty="0" smtClean="0"/>
              <a:t>…</a:t>
            </a:r>
            <a:endParaRPr lang="en-US" sz="4400" dirty="0"/>
          </a:p>
        </p:txBody>
      </p:sp>
      <p:sp>
        <p:nvSpPr>
          <p:cNvPr id="40" name="Rectangle 39"/>
          <p:cNvSpPr/>
          <p:nvPr/>
        </p:nvSpPr>
        <p:spPr>
          <a:xfrm rot="16200000">
            <a:off x="-411233" y="1775487"/>
            <a:ext cx="1496114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>
                    <a:lumMod val="7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Driver</a:t>
            </a:r>
            <a:endParaRPr lang="en-US" sz="40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1">
                  <a:lumMod val="7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41" name="Rectangle 40"/>
          <p:cNvSpPr/>
          <p:nvPr/>
        </p:nvSpPr>
        <p:spPr>
          <a:xfrm rot="16200000">
            <a:off x="-678979" y="3723335"/>
            <a:ext cx="1960858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>
                    <a:lumMod val="7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Workers</a:t>
            </a:r>
            <a:endParaRPr lang="en-US" sz="40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1">
                  <a:lumMod val="7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pic>
        <p:nvPicPr>
          <p:cNvPr id="43" name="Picture 4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6086" y="4819165"/>
            <a:ext cx="894162" cy="821511"/>
          </a:xfrm>
          <a:prstGeom prst="rect">
            <a:avLst/>
          </a:prstGeom>
        </p:spPr>
      </p:pic>
      <p:pic>
        <p:nvPicPr>
          <p:cNvPr id="44" name="Picture 4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3595" y="4819165"/>
            <a:ext cx="894162" cy="821511"/>
          </a:xfrm>
          <a:prstGeom prst="rect">
            <a:avLst/>
          </a:prstGeom>
        </p:spPr>
      </p:pic>
      <p:pic>
        <p:nvPicPr>
          <p:cNvPr id="45" name="Picture 4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5168" y="4819164"/>
            <a:ext cx="894162" cy="821511"/>
          </a:xfrm>
          <a:prstGeom prst="rect">
            <a:avLst/>
          </a:prstGeom>
        </p:spPr>
      </p:pic>
      <p:pic>
        <p:nvPicPr>
          <p:cNvPr id="46" name="Picture 4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3027" y="4819164"/>
            <a:ext cx="894162" cy="821511"/>
          </a:xfrm>
          <a:prstGeom prst="rect">
            <a:avLst/>
          </a:prstGeom>
        </p:spPr>
      </p:pic>
      <p:pic>
        <p:nvPicPr>
          <p:cNvPr id="47" name="Picture 4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2568" y="4837360"/>
            <a:ext cx="894162" cy="821511"/>
          </a:xfrm>
          <a:prstGeom prst="rect">
            <a:avLst/>
          </a:prstGeom>
        </p:spPr>
      </p:pic>
      <p:pic>
        <p:nvPicPr>
          <p:cNvPr id="48" name="Picture 4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80077" y="4819164"/>
            <a:ext cx="894162" cy="821511"/>
          </a:xfrm>
          <a:prstGeom prst="rect">
            <a:avLst/>
          </a:prstGeom>
        </p:spPr>
      </p:pic>
      <p:cxnSp>
        <p:nvCxnSpPr>
          <p:cNvPr id="64" name="Straight Connector 63"/>
          <p:cNvCxnSpPr>
            <a:stCxn id="8" idx="2"/>
            <a:endCxn id="43" idx="0"/>
          </p:cNvCxnSpPr>
          <p:nvPr/>
        </p:nvCxnSpPr>
        <p:spPr>
          <a:xfrm>
            <a:off x="1469526" y="4403779"/>
            <a:ext cx="3641" cy="415386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8" name="Straight Connector 67"/>
          <p:cNvCxnSpPr>
            <a:stCxn id="7" idx="2"/>
            <a:endCxn id="44" idx="0"/>
          </p:cNvCxnSpPr>
          <p:nvPr/>
        </p:nvCxnSpPr>
        <p:spPr>
          <a:xfrm>
            <a:off x="2729067" y="4403779"/>
            <a:ext cx="11609" cy="415386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2" name="Straight Connector 71"/>
          <p:cNvCxnSpPr>
            <a:stCxn id="6" idx="2"/>
            <a:endCxn id="45" idx="0"/>
          </p:cNvCxnSpPr>
          <p:nvPr/>
        </p:nvCxnSpPr>
        <p:spPr>
          <a:xfrm>
            <a:off x="3988608" y="4403779"/>
            <a:ext cx="3641" cy="41538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7" name="Straight Connector 76"/>
          <p:cNvCxnSpPr>
            <a:stCxn id="11" idx="2"/>
            <a:endCxn id="46" idx="0"/>
          </p:cNvCxnSpPr>
          <p:nvPr/>
        </p:nvCxnSpPr>
        <p:spPr>
          <a:xfrm>
            <a:off x="5696467" y="4385586"/>
            <a:ext cx="3641" cy="43357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2" name="Straight Connector 81"/>
          <p:cNvCxnSpPr>
            <a:stCxn id="10" idx="2"/>
          </p:cNvCxnSpPr>
          <p:nvPr/>
        </p:nvCxnSpPr>
        <p:spPr>
          <a:xfrm>
            <a:off x="6956008" y="4385586"/>
            <a:ext cx="293" cy="451774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5" name="Straight Connector 84"/>
          <p:cNvCxnSpPr>
            <a:stCxn id="9" idx="2"/>
            <a:endCxn id="48" idx="0"/>
          </p:cNvCxnSpPr>
          <p:nvPr/>
        </p:nvCxnSpPr>
        <p:spPr>
          <a:xfrm>
            <a:off x="8215549" y="4385586"/>
            <a:ext cx="11609" cy="43357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1" name="Elbow Connector 90"/>
          <p:cNvCxnSpPr>
            <a:stCxn id="3" idx="2"/>
            <a:endCxn id="8" idx="0"/>
          </p:cNvCxnSpPr>
          <p:nvPr/>
        </p:nvCxnSpPr>
        <p:spPr>
          <a:xfrm rot="5400000">
            <a:off x="2560088" y="1154851"/>
            <a:ext cx="1064674" cy="3245797"/>
          </a:xfrm>
          <a:prstGeom prst="bentConnector3">
            <a:avLst>
              <a:gd name="adj1" fmla="val 51193"/>
            </a:avLst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2" name="Elbow Connector 91"/>
          <p:cNvCxnSpPr>
            <a:stCxn id="3" idx="2"/>
            <a:endCxn id="7" idx="0"/>
          </p:cNvCxnSpPr>
          <p:nvPr/>
        </p:nvCxnSpPr>
        <p:spPr>
          <a:xfrm rot="5400000">
            <a:off x="3189858" y="1784621"/>
            <a:ext cx="1064674" cy="1986256"/>
          </a:xfrm>
          <a:prstGeom prst="bentConnector3">
            <a:avLst>
              <a:gd name="adj1" fmla="val 51193"/>
            </a:avLst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5" name="Elbow Connector 94"/>
          <p:cNvCxnSpPr>
            <a:stCxn id="3" idx="2"/>
            <a:endCxn id="6" idx="0"/>
          </p:cNvCxnSpPr>
          <p:nvPr/>
        </p:nvCxnSpPr>
        <p:spPr>
          <a:xfrm rot="5400000">
            <a:off x="3819629" y="2414392"/>
            <a:ext cx="1064674" cy="726715"/>
          </a:xfrm>
          <a:prstGeom prst="bentConnector3">
            <a:avLst>
              <a:gd name="adj1" fmla="val 51789"/>
            </a:avLst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8" name="Elbow Connector 97"/>
          <p:cNvCxnSpPr>
            <a:stCxn id="3" idx="2"/>
            <a:endCxn id="11" idx="0"/>
          </p:cNvCxnSpPr>
          <p:nvPr/>
        </p:nvCxnSpPr>
        <p:spPr>
          <a:xfrm rot="16200000" flipH="1">
            <a:off x="4682655" y="2278080"/>
            <a:ext cx="1046481" cy="981144"/>
          </a:xfrm>
          <a:prstGeom prst="bentConnector3">
            <a:avLst>
              <a:gd name="adj1" fmla="val 52149"/>
            </a:avLst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2" name="Elbow Connector 101"/>
          <p:cNvCxnSpPr>
            <a:stCxn id="3" idx="2"/>
            <a:endCxn id="10" idx="0"/>
          </p:cNvCxnSpPr>
          <p:nvPr/>
        </p:nvCxnSpPr>
        <p:spPr>
          <a:xfrm rot="16200000" flipH="1">
            <a:off x="5312425" y="1648309"/>
            <a:ext cx="1046481" cy="2240685"/>
          </a:xfrm>
          <a:prstGeom prst="bentConnector3">
            <a:avLst>
              <a:gd name="adj1" fmla="val 52149"/>
            </a:avLst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5" name="Elbow Connector 104"/>
          <p:cNvCxnSpPr>
            <a:stCxn id="3" idx="2"/>
            <a:endCxn id="9" idx="0"/>
          </p:cNvCxnSpPr>
          <p:nvPr/>
        </p:nvCxnSpPr>
        <p:spPr>
          <a:xfrm rot="16200000" flipH="1">
            <a:off x="5942196" y="1018539"/>
            <a:ext cx="1046481" cy="3500226"/>
          </a:xfrm>
          <a:prstGeom prst="bentConnector3">
            <a:avLst>
              <a:gd name="adj1" fmla="val 52149"/>
            </a:avLst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aphicFrame>
        <p:nvGraphicFramePr>
          <p:cNvPr id="114" name="Table 1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21631816"/>
              </p:ext>
            </p:extLst>
          </p:nvPr>
        </p:nvGraphicFramePr>
        <p:xfrm>
          <a:off x="961656" y="5749936"/>
          <a:ext cx="1015740" cy="731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69789"/>
                <a:gridCol w="545951"/>
              </a:tblGrid>
              <a:tr h="236964">
                <a:tc>
                  <a:txBody>
                    <a:bodyPr/>
                    <a:lstStyle/>
                    <a:p>
                      <a:r>
                        <a:rPr lang="en-US" sz="1400" baseline="0" dirty="0" smtClean="0"/>
                        <a:t>Key</a:t>
                      </a:r>
                      <a:endParaRPr lang="en-US" sz="1400" baseline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baseline="0" dirty="0" smtClean="0"/>
                        <a:t>Data</a:t>
                      </a:r>
                      <a:endParaRPr lang="en-US" sz="1400" baseline="0" dirty="0"/>
                    </a:p>
                  </a:txBody>
                  <a:tcPr/>
                </a:tc>
              </a:tr>
              <a:tr h="165875">
                <a:tc>
                  <a:txBody>
                    <a:bodyPr/>
                    <a:lstStyle/>
                    <a:p>
                      <a:endParaRPr lang="en-US" sz="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800" dirty="0"/>
                    </a:p>
                  </a:txBody>
                  <a:tcPr/>
                </a:tc>
              </a:tr>
              <a:tr h="165875"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8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16" name="TextBox 115"/>
          <p:cNvSpPr txBox="1"/>
          <p:nvPr/>
        </p:nvSpPr>
        <p:spPr>
          <a:xfrm>
            <a:off x="4609228" y="4708860"/>
            <a:ext cx="119333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mr-IN" sz="4400" dirty="0" smtClean="0"/>
              <a:t>…</a:t>
            </a:r>
            <a:endParaRPr lang="en-US" sz="4400" dirty="0"/>
          </a:p>
        </p:txBody>
      </p:sp>
      <p:graphicFrame>
        <p:nvGraphicFramePr>
          <p:cNvPr id="118" name="Table 11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37684458"/>
              </p:ext>
            </p:extLst>
          </p:nvPr>
        </p:nvGraphicFramePr>
        <p:xfrm>
          <a:off x="2211773" y="5741208"/>
          <a:ext cx="1015740" cy="731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69789"/>
                <a:gridCol w="545951"/>
              </a:tblGrid>
              <a:tr h="236964">
                <a:tc>
                  <a:txBody>
                    <a:bodyPr/>
                    <a:lstStyle/>
                    <a:p>
                      <a:r>
                        <a:rPr lang="en-US" sz="1400" baseline="0" dirty="0" smtClean="0"/>
                        <a:t>Key</a:t>
                      </a:r>
                      <a:endParaRPr lang="en-US" sz="1400" baseline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baseline="0" dirty="0" smtClean="0"/>
                        <a:t>Data</a:t>
                      </a:r>
                      <a:endParaRPr lang="en-US" sz="1400" baseline="0" dirty="0"/>
                    </a:p>
                  </a:txBody>
                  <a:tcPr/>
                </a:tc>
              </a:tr>
              <a:tr h="165875">
                <a:tc>
                  <a:txBody>
                    <a:bodyPr/>
                    <a:lstStyle/>
                    <a:p>
                      <a:endParaRPr lang="en-US" sz="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800" dirty="0"/>
                    </a:p>
                  </a:txBody>
                  <a:tcPr/>
                </a:tc>
              </a:tr>
              <a:tr h="165875"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800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120" name="Table 11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47988319"/>
              </p:ext>
            </p:extLst>
          </p:nvPr>
        </p:nvGraphicFramePr>
        <p:xfrm>
          <a:off x="3455946" y="5718505"/>
          <a:ext cx="1015740" cy="731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69789"/>
                <a:gridCol w="545951"/>
              </a:tblGrid>
              <a:tr h="236964">
                <a:tc>
                  <a:txBody>
                    <a:bodyPr/>
                    <a:lstStyle/>
                    <a:p>
                      <a:r>
                        <a:rPr lang="en-US" sz="1400" baseline="0" dirty="0" smtClean="0"/>
                        <a:t>Key</a:t>
                      </a:r>
                      <a:endParaRPr lang="en-US" sz="1400" baseline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baseline="0" dirty="0" smtClean="0"/>
                        <a:t>Data</a:t>
                      </a:r>
                      <a:endParaRPr lang="en-US" sz="1400" baseline="0" dirty="0"/>
                    </a:p>
                  </a:txBody>
                  <a:tcPr/>
                </a:tc>
              </a:tr>
              <a:tr h="165875">
                <a:tc>
                  <a:txBody>
                    <a:bodyPr/>
                    <a:lstStyle/>
                    <a:p>
                      <a:endParaRPr lang="en-US" sz="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800" dirty="0"/>
                    </a:p>
                  </a:txBody>
                  <a:tcPr/>
                </a:tc>
              </a:tr>
              <a:tr h="165875"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800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122" name="Table 12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50103496"/>
              </p:ext>
            </p:extLst>
          </p:nvPr>
        </p:nvGraphicFramePr>
        <p:xfrm>
          <a:off x="5146013" y="5749936"/>
          <a:ext cx="1015740" cy="731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69789"/>
                <a:gridCol w="545951"/>
              </a:tblGrid>
              <a:tr h="236964">
                <a:tc>
                  <a:txBody>
                    <a:bodyPr/>
                    <a:lstStyle/>
                    <a:p>
                      <a:r>
                        <a:rPr lang="en-US" sz="1400" baseline="0" dirty="0" smtClean="0"/>
                        <a:t>Key</a:t>
                      </a:r>
                      <a:endParaRPr lang="en-US" sz="1400" baseline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baseline="0" dirty="0" smtClean="0"/>
                        <a:t>Data</a:t>
                      </a:r>
                      <a:endParaRPr lang="en-US" sz="1400" baseline="0" dirty="0"/>
                    </a:p>
                  </a:txBody>
                  <a:tcPr/>
                </a:tc>
              </a:tr>
              <a:tr h="165875">
                <a:tc>
                  <a:txBody>
                    <a:bodyPr/>
                    <a:lstStyle/>
                    <a:p>
                      <a:endParaRPr lang="en-US" sz="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800" dirty="0"/>
                    </a:p>
                  </a:txBody>
                  <a:tcPr/>
                </a:tc>
              </a:tr>
              <a:tr h="165875"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800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124" name="Table 12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80753781"/>
              </p:ext>
            </p:extLst>
          </p:nvPr>
        </p:nvGraphicFramePr>
        <p:xfrm>
          <a:off x="6455054" y="5737206"/>
          <a:ext cx="1015740" cy="731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69789"/>
                <a:gridCol w="545951"/>
              </a:tblGrid>
              <a:tr h="236964">
                <a:tc>
                  <a:txBody>
                    <a:bodyPr/>
                    <a:lstStyle/>
                    <a:p>
                      <a:r>
                        <a:rPr lang="en-US" sz="1400" baseline="0" dirty="0" smtClean="0"/>
                        <a:t>Key</a:t>
                      </a:r>
                      <a:endParaRPr lang="en-US" sz="1400" baseline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baseline="0" dirty="0" smtClean="0"/>
                        <a:t>Data</a:t>
                      </a:r>
                      <a:endParaRPr lang="en-US" sz="1400" baseline="0" dirty="0"/>
                    </a:p>
                  </a:txBody>
                  <a:tcPr/>
                </a:tc>
              </a:tr>
              <a:tr h="165875">
                <a:tc>
                  <a:txBody>
                    <a:bodyPr/>
                    <a:lstStyle/>
                    <a:p>
                      <a:endParaRPr lang="en-US" sz="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800" dirty="0"/>
                    </a:p>
                  </a:txBody>
                  <a:tcPr/>
                </a:tc>
              </a:tr>
              <a:tr h="165875"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800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126" name="Table 12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95317253"/>
              </p:ext>
            </p:extLst>
          </p:nvPr>
        </p:nvGraphicFramePr>
        <p:xfrm>
          <a:off x="7764095" y="5737206"/>
          <a:ext cx="1015740" cy="731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69789"/>
                <a:gridCol w="545951"/>
              </a:tblGrid>
              <a:tr h="236964">
                <a:tc>
                  <a:txBody>
                    <a:bodyPr/>
                    <a:lstStyle/>
                    <a:p>
                      <a:r>
                        <a:rPr lang="en-US" sz="1400" baseline="0" dirty="0" smtClean="0"/>
                        <a:t>Key</a:t>
                      </a:r>
                      <a:endParaRPr lang="en-US" sz="1400" baseline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baseline="0" dirty="0" smtClean="0"/>
                        <a:t>Data</a:t>
                      </a:r>
                      <a:endParaRPr lang="en-US" sz="1400" baseline="0" dirty="0"/>
                    </a:p>
                  </a:txBody>
                  <a:tcPr/>
                </a:tc>
              </a:tr>
              <a:tr h="165875">
                <a:tc>
                  <a:txBody>
                    <a:bodyPr/>
                    <a:lstStyle/>
                    <a:p>
                      <a:endParaRPr lang="en-US" sz="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800" dirty="0"/>
                    </a:p>
                  </a:txBody>
                  <a:tcPr/>
                </a:tc>
              </a:tr>
              <a:tr h="165875"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800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63" name="Table 6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06572080"/>
              </p:ext>
            </p:extLst>
          </p:nvPr>
        </p:nvGraphicFramePr>
        <p:xfrm>
          <a:off x="776130" y="5862580"/>
          <a:ext cx="1015740" cy="731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69789"/>
                <a:gridCol w="545951"/>
              </a:tblGrid>
              <a:tr h="236964">
                <a:tc>
                  <a:txBody>
                    <a:bodyPr/>
                    <a:lstStyle/>
                    <a:p>
                      <a:r>
                        <a:rPr lang="en-US" sz="1400" baseline="0" dirty="0" smtClean="0"/>
                        <a:t>Key</a:t>
                      </a:r>
                      <a:endParaRPr lang="en-US" sz="1400" baseline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baseline="0" dirty="0" smtClean="0"/>
                        <a:t>Data</a:t>
                      </a:r>
                      <a:endParaRPr lang="en-US" sz="1400" baseline="0" dirty="0"/>
                    </a:p>
                  </a:txBody>
                  <a:tcPr/>
                </a:tc>
              </a:tr>
              <a:tr h="165875">
                <a:tc>
                  <a:txBody>
                    <a:bodyPr/>
                    <a:lstStyle/>
                    <a:p>
                      <a:endParaRPr lang="en-US" sz="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800" dirty="0"/>
                    </a:p>
                  </a:txBody>
                  <a:tcPr/>
                </a:tc>
              </a:tr>
              <a:tr h="165875"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8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5" name="TextBox 64"/>
          <p:cNvSpPr txBox="1"/>
          <p:nvPr/>
        </p:nvSpPr>
        <p:spPr>
          <a:xfrm>
            <a:off x="1028229" y="6184968"/>
            <a:ext cx="119333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mr-IN" sz="4400" dirty="0" smtClean="0"/>
              <a:t>…</a:t>
            </a:r>
            <a:endParaRPr lang="en-US" sz="4400" dirty="0"/>
          </a:p>
        </p:txBody>
      </p:sp>
      <p:graphicFrame>
        <p:nvGraphicFramePr>
          <p:cNvPr id="66" name="Table 6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89803963"/>
              </p:ext>
            </p:extLst>
          </p:nvPr>
        </p:nvGraphicFramePr>
        <p:xfrm>
          <a:off x="2026247" y="5853852"/>
          <a:ext cx="1015740" cy="731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69789"/>
                <a:gridCol w="545951"/>
              </a:tblGrid>
              <a:tr h="236964">
                <a:tc>
                  <a:txBody>
                    <a:bodyPr/>
                    <a:lstStyle/>
                    <a:p>
                      <a:r>
                        <a:rPr lang="en-US" sz="1400" baseline="0" dirty="0" smtClean="0"/>
                        <a:t>Key</a:t>
                      </a:r>
                      <a:endParaRPr lang="en-US" sz="1400" baseline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baseline="0" dirty="0" smtClean="0"/>
                        <a:t>Data</a:t>
                      </a:r>
                      <a:endParaRPr lang="en-US" sz="1400" baseline="0" dirty="0"/>
                    </a:p>
                  </a:txBody>
                  <a:tcPr/>
                </a:tc>
              </a:tr>
              <a:tr h="165875">
                <a:tc>
                  <a:txBody>
                    <a:bodyPr/>
                    <a:lstStyle/>
                    <a:p>
                      <a:endParaRPr lang="en-US" sz="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800" dirty="0"/>
                    </a:p>
                  </a:txBody>
                  <a:tcPr/>
                </a:tc>
              </a:tr>
              <a:tr h="165875"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8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7" name="TextBox 66"/>
          <p:cNvSpPr txBox="1"/>
          <p:nvPr/>
        </p:nvSpPr>
        <p:spPr>
          <a:xfrm>
            <a:off x="2278346" y="6184968"/>
            <a:ext cx="119333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mr-IN" sz="4400" dirty="0" smtClean="0"/>
              <a:t>…</a:t>
            </a:r>
            <a:endParaRPr lang="en-US" sz="4400" dirty="0"/>
          </a:p>
        </p:txBody>
      </p:sp>
      <p:graphicFrame>
        <p:nvGraphicFramePr>
          <p:cNvPr id="69" name="Table 6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55935418"/>
              </p:ext>
            </p:extLst>
          </p:nvPr>
        </p:nvGraphicFramePr>
        <p:xfrm>
          <a:off x="3270420" y="5831149"/>
          <a:ext cx="1015740" cy="731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69789"/>
                <a:gridCol w="545951"/>
              </a:tblGrid>
              <a:tr h="236964">
                <a:tc>
                  <a:txBody>
                    <a:bodyPr/>
                    <a:lstStyle/>
                    <a:p>
                      <a:r>
                        <a:rPr lang="en-US" sz="1400" baseline="0" dirty="0" smtClean="0"/>
                        <a:t>Key</a:t>
                      </a:r>
                      <a:endParaRPr lang="en-US" sz="1400" baseline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baseline="0" dirty="0" smtClean="0"/>
                        <a:t>Data</a:t>
                      </a:r>
                      <a:endParaRPr lang="en-US" sz="1400" baseline="0" dirty="0"/>
                    </a:p>
                  </a:txBody>
                  <a:tcPr/>
                </a:tc>
              </a:tr>
              <a:tr h="165875">
                <a:tc>
                  <a:txBody>
                    <a:bodyPr/>
                    <a:lstStyle/>
                    <a:p>
                      <a:endParaRPr lang="en-US" sz="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800" dirty="0"/>
                    </a:p>
                  </a:txBody>
                  <a:tcPr/>
                </a:tc>
              </a:tr>
              <a:tr h="165875"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8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70" name="TextBox 69"/>
          <p:cNvSpPr txBox="1"/>
          <p:nvPr/>
        </p:nvSpPr>
        <p:spPr>
          <a:xfrm>
            <a:off x="3522519" y="6184968"/>
            <a:ext cx="119333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mr-IN" sz="4400" dirty="0" smtClean="0"/>
              <a:t>…</a:t>
            </a:r>
            <a:endParaRPr lang="en-US" sz="4400" dirty="0"/>
          </a:p>
        </p:txBody>
      </p:sp>
      <p:graphicFrame>
        <p:nvGraphicFramePr>
          <p:cNvPr id="71" name="Table 7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43969325"/>
              </p:ext>
            </p:extLst>
          </p:nvPr>
        </p:nvGraphicFramePr>
        <p:xfrm>
          <a:off x="4960487" y="5862580"/>
          <a:ext cx="1015740" cy="731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69789"/>
                <a:gridCol w="545951"/>
              </a:tblGrid>
              <a:tr h="236964">
                <a:tc>
                  <a:txBody>
                    <a:bodyPr/>
                    <a:lstStyle/>
                    <a:p>
                      <a:r>
                        <a:rPr lang="en-US" sz="1400" baseline="0" dirty="0" smtClean="0"/>
                        <a:t>Key</a:t>
                      </a:r>
                      <a:endParaRPr lang="en-US" sz="1400" baseline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baseline="0" dirty="0" smtClean="0"/>
                        <a:t>Data</a:t>
                      </a:r>
                      <a:endParaRPr lang="en-US" sz="1400" baseline="0" dirty="0"/>
                    </a:p>
                  </a:txBody>
                  <a:tcPr/>
                </a:tc>
              </a:tr>
              <a:tr h="165875">
                <a:tc>
                  <a:txBody>
                    <a:bodyPr/>
                    <a:lstStyle/>
                    <a:p>
                      <a:endParaRPr lang="en-US" sz="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800" dirty="0"/>
                    </a:p>
                  </a:txBody>
                  <a:tcPr/>
                </a:tc>
              </a:tr>
              <a:tr h="165875"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8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73" name="TextBox 72"/>
          <p:cNvSpPr txBox="1"/>
          <p:nvPr/>
        </p:nvSpPr>
        <p:spPr>
          <a:xfrm>
            <a:off x="5212586" y="6184968"/>
            <a:ext cx="119333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mr-IN" sz="4400" dirty="0" smtClean="0"/>
              <a:t>…</a:t>
            </a:r>
            <a:endParaRPr lang="en-US" sz="4400" dirty="0"/>
          </a:p>
        </p:txBody>
      </p:sp>
      <p:graphicFrame>
        <p:nvGraphicFramePr>
          <p:cNvPr id="74" name="Table 7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42762362"/>
              </p:ext>
            </p:extLst>
          </p:nvPr>
        </p:nvGraphicFramePr>
        <p:xfrm>
          <a:off x="6269528" y="5849850"/>
          <a:ext cx="1015740" cy="731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69789"/>
                <a:gridCol w="545951"/>
              </a:tblGrid>
              <a:tr h="236964">
                <a:tc>
                  <a:txBody>
                    <a:bodyPr/>
                    <a:lstStyle/>
                    <a:p>
                      <a:r>
                        <a:rPr lang="en-US" sz="1400" baseline="0" dirty="0" smtClean="0"/>
                        <a:t>Key</a:t>
                      </a:r>
                      <a:endParaRPr lang="en-US" sz="1400" baseline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baseline="0" dirty="0" smtClean="0"/>
                        <a:t>Data</a:t>
                      </a:r>
                      <a:endParaRPr lang="en-US" sz="1400" baseline="0" dirty="0"/>
                    </a:p>
                  </a:txBody>
                  <a:tcPr/>
                </a:tc>
              </a:tr>
              <a:tr h="165875">
                <a:tc>
                  <a:txBody>
                    <a:bodyPr/>
                    <a:lstStyle/>
                    <a:p>
                      <a:endParaRPr lang="en-US" sz="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800" dirty="0"/>
                    </a:p>
                  </a:txBody>
                  <a:tcPr/>
                </a:tc>
              </a:tr>
              <a:tr h="165875"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8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75" name="TextBox 74"/>
          <p:cNvSpPr txBox="1"/>
          <p:nvPr/>
        </p:nvSpPr>
        <p:spPr>
          <a:xfrm>
            <a:off x="6456759" y="6184968"/>
            <a:ext cx="119333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mr-IN" sz="4400" dirty="0" smtClean="0"/>
              <a:t>…</a:t>
            </a:r>
            <a:endParaRPr lang="en-US" sz="4400" dirty="0"/>
          </a:p>
        </p:txBody>
      </p:sp>
      <p:graphicFrame>
        <p:nvGraphicFramePr>
          <p:cNvPr id="76" name="Table 7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38885947"/>
              </p:ext>
            </p:extLst>
          </p:nvPr>
        </p:nvGraphicFramePr>
        <p:xfrm>
          <a:off x="7578569" y="5849850"/>
          <a:ext cx="1015740" cy="731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69789"/>
                <a:gridCol w="545951"/>
              </a:tblGrid>
              <a:tr h="236964">
                <a:tc>
                  <a:txBody>
                    <a:bodyPr/>
                    <a:lstStyle/>
                    <a:p>
                      <a:r>
                        <a:rPr lang="en-US" sz="1400" baseline="0" dirty="0" smtClean="0"/>
                        <a:t>Key</a:t>
                      </a:r>
                      <a:endParaRPr lang="en-US" sz="1400" baseline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baseline="0" dirty="0" smtClean="0"/>
                        <a:t>Data</a:t>
                      </a:r>
                      <a:endParaRPr lang="en-US" sz="1400" baseline="0" dirty="0"/>
                    </a:p>
                  </a:txBody>
                  <a:tcPr/>
                </a:tc>
              </a:tr>
              <a:tr h="165875">
                <a:tc>
                  <a:txBody>
                    <a:bodyPr/>
                    <a:lstStyle/>
                    <a:p>
                      <a:endParaRPr lang="en-US" sz="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800" dirty="0"/>
                    </a:p>
                  </a:txBody>
                  <a:tcPr/>
                </a:tc>
              </a:tr>
              <a:tr h="165875">
                <a:tc>
                  <a:txBody>
                    <a:bodyPr/>
                    <a:lstStyle/>
                    <a:p>
                      <a:endParaRPr lang="en-US" sz="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8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78" name="TextBox 77"/>
          <p:cNvSpPr txBox="1"/>
          <p:nvPr/>
        </p:nvSpPr>
        <p:spPr>
          <a:xfrm>
            <a:off x="7830668" y="6184968"/>
            <a:ext cx="119333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mr-IN" sz="4400" dirty="0" smtClean="0"/>
              <a:t>…</a:t>
            </a:r>
            <a:endParaRPr lang="en-US" sz="4400" dirty="0"/>
          </a:p>
        </p:txBody>
      </p:sp>
      <p:sp>
        <p:nvSpPr>
          <p:cNvPr id="83" name="TextBox 82"/>
          <p:cNvSpPr txBox="1"/>
          <p:nvPr/>
        </p:nvSpPr>
        <p:spPr>
          <a:xfrm>
            <a:off x="39757" y="5891274"/>
            <a:ext cx="8171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Bag 2</a:t>
            </a:r>
            <a:endParaRPr lang="en-US" dirty="0"/>
          </a:p>
        </p:txBody>
      </p:sp>
      <p:sp>
        <p:nvSpPr>
          <p:cNvPr id="84" name="TextBox 83"/>
          <p:cNvSpPr txBox="1"/>
          <p:nvPr/>
        </p:nvSpPr>
        <p:spPr>
          <a:xfrm>
            <a:off x="-25974" y="6160600"/>
            <a:ext cx="8171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Bag 3</a:t>
            </a:r>
            <a:endParaRPr lang="en-US" dirty="0"/>
          </a:p>
        </p:txBody>
      </p:sp>
      <p:sp>
        <p:nvSpPr>
          <p:cNvPr id="86" name="TextBox 85"/>
          <p:cNvSpPr txBox="1"/>
          <p:nvPr/>
        </p:nvSpPr>
        <p:spPr>
          <a:xfrm>
            <a:off x="104131" y="5625428"/>
            <a:ext cx="8171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Bag 1</a:t>
            </a:r>
            <a:endParaRPr lang="en-US" dirty="0"/>
          </a:p>
        </p:txBody>
      </p:sp>
      <p:pic>
        <p:nvPicPr>
          <p:cNvPr id="79" name="Picture 7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3702" y="0"/>
            <a:ext cx="1656206" cy="880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2138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ight Arrow 27"/>
          <p:cNvSpPr/>
          <p:nvPr/>
        </p:nvSpPr>
        <p:spPr>
          <a:xfrm>
            <a:off x="1963271" y="1394795"/>
            <a:ext cx="5271247" cy="4294606"/>
          </a:xfrm>
          <a:prstGeom prst="rightArrow">
            <a:avLst>
              <a:gd name="adj1" fmla="val 73344"/>
              <a:gd name="adj2" fmla="val 31042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           Programs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277" y="2495075"/>
            <a:ext cx="843566" cy="85492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393" y="3565858"/>
            <a:ext cx="843566" cy="85492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394" y="4618617"/>
            <a:ext cx="843566" cy="85492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277" y="5689400"/>
            <a:ext cx="879225" cy="998587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6247" y="1394794"/>
            <a:ext cx="843566" cy="854920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4191" y="1496488"/>
            <a:ext cx="843566" cy="854920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11307" y="2567271"/>
            <a:ext cx="843566" cy="854920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4191" y="4690813"/>
            <a:ext cx="879225" cy="998587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4191" y="3557208"/>
            <a:ext cx="879225" cy="998587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4">
            <a:alphaModFix amt="8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9027" y="2189049"/>
            <a:ext cx="3066676" cy="2231729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0684" y="4420778"/>
            <a:ext cx="1096469" cy="583228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223" y="8310"/>
            <a:ext cx="1656206" cy="880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81904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ight Arrow 26"/>
          <p:cNvSpPr/>
          <p:nvPr/>
        </p:nvSpPr>
        <p:spPr>
          <a:xfrm>
            <a:off x="1963271" y="1394795"/>
            <a:ext cx="5271247" cy="4294606"/>
          </a:xfrm>
          <a:prstGeom prst="rightArrow">
            <a:avLst>
              <a:gd name="adj1" fmla="val 73344"/>
              <a:gd name="adj2" fmla="val 31042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           Programs</a:t>
            </a:r>
            <a:endParaRPr lang="en-US" dirty="0"/>
          </a:p>
        </p:txBody>
      </p:sp>
      <p:pic>
        <p:nvPicPr>
          <p:cNvPr id="22" name="Picture 2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7544" y="3918216"/>
            <a:ext cx="1398494" cy="1588351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3">
            <a:alphaModFix amt="8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9027" y="2189049"/>
            <a:ext cx="3066676" cy="2231729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0684" y="4420778"/>
            <a:ext cx="1096469" cy="583228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037" y="2994731"/>
            <a:ext cx="1363316" cy="1381666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35225" y="1744888"/>
            <a:ext cx="1363316" cy="1381666"/>
          </a:xfrm>
          <a:prstGeom prst="rect">
            <a:avLst/>
          </a:prstGeom>
        </p:spPr>
      </p:pic>
      <p:cxnSp>
        <p:nvCxnSpPr>
          <p:cNvPr id="4" name="Straight Connector 3"/>
          <p:cNvCxnSpPr/>
          <p:nvPr/>
        </p:nvCxnSpPr>
        <p:spPr>
          <a:xfrm flipH="1">
            <a:off x="7615198" y="3252451"/>
            <a:ext cx="1290919" cy="579293"/>
          </a:xfrm>
          <a:prstGeom prst="line">
            <a:avLst/>
          </a:prstGeom>
          <a:ln w="76200"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0" name="Picture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223" y="8310"/>
            <a:ext cx="1656206" cy="880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0745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ight Arrow 25"/>
          <p:cNvSpPr/>
          <p:nvPr/>
        </p:nvSpPr>
        <p:spPr>
          <a:xfrm>
            <a:off x="1963271" y="1394795"/>
            <a:ext cx="5271247" cy="4294606"/>
          </a:xfrm>
          <a:prstGeom prst="rightArrow">
            <a:avLst>
              <a:gd name="adj1" fmla="val 73344"/>
              <a:gd name="adj2" fmla="val 31042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           Programs</a:t>
            </a:r>
            <a:endParaRPr lang="en-US" dirty="0"/>
          </a:p>
        </p:txBody>
      </p:sp>
      <p:pic>
        <p:nvPicPr>
          <p:cNvPr id="23" name="Picture 2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0684" y="4420778"/>
            <a:ext cx="1096469" cy="583228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2272553" y="2189049"/>
            <a:ext cx="3671047" cy="2231729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2373406" y="2343677"/>
            <a:ext cx="3570194" cy="181588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1600" dirty="0" err="1"/>
              <a:t>def</a:t>
            </a:r>
            <a:r>
              <a:rPr lang="en-US" sz="1600" b="1" dirty="0"/>
              <a:t> </a:t>
            </a:r>
            <a:r>
              <a:rPr lang="en-US" sz="1600" b="1" dirty="0" smtClean="0"/>
              <a:t>dataGtThan50</a:t>
            </a:r>
            <a:r>
              <a:rPr lang="en-US" sz="1600" b="1" dirty="0"/>
              <a:t>((</a:t>
            </a:r>
            <a:r>
              <a:rPr lang="en-US" sz="1600" b="1" dirty="0" err="1"/>
              <a:t>k,d</a:t>
            </a:r>
            <a:r>
              <a:rPr lang="en-US" sz="1600" b="1" dirty="0"/>
              <a:t>))</a:t>
            </a:r>
            <a:r>
              <a:rPr lang="en-US" sz="1600" dirty="0"/>
              <a:t>: return</a:t>
            </a:r>
            <a:r>
              <a:rPr lang="en-US" sz="1600" b="1" dirty="0"/>
              <a:t> </a:t>
            </a:r>
            <a:r>
              <a:rPr lang="en-US" sz="1600" dirty="0"/>
              <a:t>(</a:t>
            </a:r>
            <a:r>
              <a:rPr lang="en-US" sz="1600" dirty="0" smtClean="0"/>
              <a:t>d&gt;50)</a:t>
            </a:r>
            <a:endParaRPr lang="en-US" sz="1600" dirty="0"/>
          </a:p>
          <a:p>
            <a:r>
              <a:rPr lang="en-US" sz="1600" dirty="0" err="1" smtClean="0"/>
              <a:t>def</a:t>
            </a:r>
            <a:r>
              <a:rPr lang="en-US" sz="1600" b="1" dirty="0" smtClean="0"/>
              <a:t> </a:t>
            </a:r>
            <a:r>
              <a:rPr lang="en-US" sz="1600" b="1" dirty="0" err="1"/>
              <a:t>doubleData</a:t>
            </a:r>
            <a:r>
              <a:rPr lang="en-US" sz="1600" b="1" dirty="0"/>
              <a:t>((</a:t>
            </a:r>
            <a:r>
              <a:rPr lang="en-US" sz="1600" b="1" dirty="0" err="1"/>
              <a:t>k,d</a:t>
            </a:r>
            <a:r>
              <a:rPr lang="en-US" sz="1600" b="1" dirty="0" smtClean="0"/>
              <a:t>)):  </a:t>
            </a:r>
            <a:r>
              <a:rPr lang="en-US" sz="1600" dirty="0" smtClean="0"/>
              <a:t>return </a:t>
            </a:r>
            <a:r>
              <a:rPr lang="en-US" sz="1600" dirty="0"/>
              <a:t>(k, 2*d</a:t>
            </a:r>
            <a:r>
              <a:rPr lang="en-US" sz="1600" dirty="0" smtClean="0"/>
              <a:t>)</a:t>
            </a:r>
            <a:r>
              <a:rPr lang="en-US" sz="1600" dirty="0"/>
              <a:t/>
            </a:r>
            <a:br>
              <a:rPr lang="en-US" sz="1600" dirty="0"/>
            </a:br>
            <a:endParaRPr lang="en-US" sz="1600" dirty="0" smtClean="0"/>
          </a:p>
          <a:p>
            <a:endParaRPr lang="en-US" sz="1600" dirty="0" smtClean="0"/>
          </a:p>
          <a:p>
            <a:r>
              <a:rPr lang="en-US" sz="1600" dirty="0" err="1" smtClean="0"/>
              <a:t>def</a:t>
            </a:r>
            <a:r>
              <a:rPr lang="en-US" sz="1600" b="1" dirty="0" smtClean="0"/>
              <a:t> filter1Map2(</a:t>
            </a:r>
            <a:r>
              <a:rPr lang="en-US" sz="1600" b="1" dirty="0" err="1" smtClean="0"/>
              <a:t>rdd</a:t>
            </a:r>
            <a:r>
              <a:rPr lang="en-US" sz="1600" b="1" dirty="0"/>
              <a:t>):</a:t>
            </a:r>
            <a:r>
              <a:rPr lang="en-US" sz="1600" dirty="0"/>
              <a:t/>
            </a:r>
            <a:br>
              <a:rPr lang="en-US" sz="1600" dirty="0"/>
            </a:br>
            <a:r>
              <a:rPr lang="en-US" sz="1600" dirty="0" smtClean="0"/>
              <a:t> </a:t>
            </a:r>
            <a:r>
              <a:rPr lang="en-US" sz="1600" dirty="0"/>
              <a:t>return</a:t>
            </a:r>
            <a:r>
              <a:rPr lang="en-US" sz="1600" b="1" dirty="0"/>
              <a:t> </a:t>
            </a:r>
            <a:r>
              <a:rPr lang="en-US" sz="1600" b="1" dirty="0" err="1" smtClean="0">
                <a:solidFill>
                  <a:srgbClr val="FF0000"/>
                </a:solidFill>
              </a:rPr>
              <a:t>rdd</a:t>
            </a:r>
            <a:r>
              <a:rPr lang="en-US" sz="1600" b="1" dirty="0" err="1" smtClean="0"/>
              <a:t>.</a:t>
            </a:r>
            <a:r>
              <a:rPr lang="en-US" sz="1600" b="1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filter</a:t>
            </a:r>
            <a:r>
              <a:rPr lang="en-US" sz="1600" dirty="0" smtClean="0"/>
              <a:t>(</a:t>
            </a:r>
            <a:r>
              <a:rPr lang="en-US" sz="1600" b="1" dirty="0" smtClean="0"/>
              <a:t>dataGtThan50</a:t>
            </a:r>
            <a:r>
              <a:rPr lang="en-US" sz="1600" dirty="0" smtClean="0"/>
              <a:t>)</a:t>
            </a:r>
            <a:br>
              <a:rPr lang="en-US" sz="1600" dirty="0" smtClean="0"/>
            </a:br>
            <a:r>
              <a:rPr lang="en-US" sz="1600" dirty="0" smtClean="0"/>
              <a:t>                    </a:t>
            </a:r>
            <a:r>
              <a:rPr lang="en-US" sz="1600" b="1" dirty="0" smtClean="0"/>
              <a:t>.</a:t>
            </a:r>
            <a:r>
              <a:rPr lang="en-US" sz="1600" b="1" dirty="0" smtClean="0">
                <a:solidFill>
                  <a:srgbClr val="7030A0"/>
                </a:solidFill>
              </a:rPr>
              <a:t>map</a:t>
            </a:r>
            <a:r>
              <a:rPr lang="en-US" sz="1600" dirty="0" smtClean="0"/>
              <a:t>(</a:t>
            </a:r>
            <a:r>
              <a:rPr lang="en-US" sz="1600" b="1" dirty="0" err="1" smtClean="0"/>
              <a:t>doubleData</a:t>
            </a:r>
            <a:r>
              <a:rPr lang="en-US" sz="1600" dirty="0" smtClean="0"/>
              <a:t>)</a:t>
            </a:r>
            <a:endParaRPr lang="en-US" sz="1600" dirty="0"/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03330623"/>
              </p:ext>
            </p:extLst>
          </p:nvPr>
        </p:nvGraphicFramePr>
        <p:xfrm>
          <a:off x="186017" y="2244158"/>
          <a:ext cx="1367118" cy="2595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83559"/>
                <a:gridCol w="683559"/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Key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Data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40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60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70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90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70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20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16" name="Table 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32077794"/>
              </p:ext>
            </p:extLst>
          </p:nvPr>
        </p:nvGraphicFramePr>
        <p:xfrm>
          <a:off x="7594813" y="2614998"/>
          <a:ext cx="1367118" cy="1854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83559"/>
                <a:gridCol w="683559"/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Key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Data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120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140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180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140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7" name="Right Arrow 16"/>
          <p:cNvSpPr/>
          <p:nvPr/>
        </p:nvSpPr>
        <p:spPr>
          <a:xfrm>
            <a:off x="5943600" y="336811"/>
            <a:ext cx="712694" cy="542459"/>
          </a:xfrm>
          <a:prstGeom prst="rightArrow">
            <a:avLst>
              <a:gd name="adj1" fmla="val 73344"/>
              <a:gd name="adj2" fmla="val 31042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1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6266" y="180580"/>
            <a:ext cx="843566" cy="854920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80062" y="144040"/>
            <a:ext cx="843566" cy="854920"/>
          </a:xfrm>
          <a:prstGeom prst="rect">
            <a:avLst/>
          </a:prstGeom>
        </p:spPr>
      </p:pic>
      <p:graphicFrame>
        <p:nvGraphicFramePr>
          <p:cNvPr id="12" name="Table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8834739"/>
              </p:ext>
            </p:extLst>
          </p:nvPr>
        </p:nvGraphicFramePr>
        <p:xfrm>
          <a:off x="2633702" y="5346299"/>
          <a:ext cx="1056982" cy="1371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28491"/>
                <a:gridCol w="528491"/>
              </a:tblGrid>
              <a:tr h="246317"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Key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Data</a:t>
                      </a:r>
                      <a:endParaRPr lang="en-US" sz="1200" dirty="0"/>
                    </a:p>
                  </a:txBody>
                  <a:tcPr/>
                </a:tc>
              </a:tr>
              <a:tr h="246317"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2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60</a:t>
                      </a:r>
                      <a:endParaRPr lang="en-US" sz="1200" dirty="0"/>
                    </a:p>
                  </a:txBody>
                  <a:tcPr/>
                </a:tc>
              </a:tr>
              <a:tr h="246317"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1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70</a:t>
                      </a:r>
                      <a:endParaRPr lang="en-US" sz="1200" dirty="0"/>
                    </a:p>
                  </a:txBody>
                  <a:tcPr/>
                </a:tc>
              </a:tr>
              <a:tr h="246317"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1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90</a:t>
                      </a:r>
                      <a:endParaRPr lang="en-US" sz="1200" dirty="0"/>
                    </a:p>
                  </a:txBody>
                  <a:tcPr/>
                </a:tc>
              </a:tr>
              <a:tr h="246317"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3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70</a:t>
                      </a:r>
                      <a:endParaRPr lang="en-US" sz="1200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13" name="Picture 1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223" y="8310"/>
            <a:ext cx="1656206" cy="880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26464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theme/theme1.xml><?xml version="1.0" encoding="utf-8"?>
<a:theme xmlns:a="http://schemas.openxmlformats.org/drawingml/2006/main" name="Noam-Teaching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Noam-Teaching</Template>
  <TotalTime>540</TotalTime>
  <Words>1136</Words>
  <Application>Microsoft Macintosh PowerPoint</Application>
  <PresentationFormat>On-screen Show (4:3)</PresentationFormat>
  <Paragraphs>621</Paragraphs>
  <Slides>29</Slides>
  <Notes>1</Notes>
  <HiddenSlides>3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5" baseType="lpstr">
      <vt:lpstr>Calibri</vt:lpstr>
      <vt:lpstr>Cambria Math</vt:lpstr>
      <vt:lpstr>Mangal</vt:lpstr>
      <vt:lpstr>Wingdings</vt:lpstr>
      <vt:lpstr>Arial</vt:lpstr>
      <vt:lpstr>Noam-Teaching</vt:lpstr>
      <vt:lpstr>PowerPoint Presentation</vt:lpstr>
      <vt:lpstr>Verifying Equivalence of Spark Programs</vt:lpstr>
      <vt:lpstr>Apache</vt:lpstr>
      <vt:lpstr>Apache</vt:lpstr>
      <vt:lpstr>Apache</vt:lpstr>
      <vt:lpstr>Apache</vt:lpstr>
      <vt:lpstr>            Programs</vt:lpstr>
      <vt:lpstr>            Programs</vt:lpstr>
      <vt:lpstr>            Programs</vt:lpstr>
      <vt:lpstr>            Programs</vt:lpstr>
      <vt:lpstr>            Programs</vt:lpstr>
      <vt:lpstr>            Programs</vt:lpstr>
      <vt:lpstr>            Programs</vt:lpstr>
      <vt:lpstr>PowerPoint Presentation</vt:lpstr>
      <vt:lpstr>PowerPoint Presentation</vt:lpstr>
      <vt:lpstr>PowerPoint Presentation</vt:lpstr>
      <vt:lpstr>PowerPoint Presentation</vt:lpstr>
      <vt:lpstr>SparkLite</vt:lpstr>
      <vt:lpstr>Equivalence of </vt:lpstr>
      <vt:lpstr>Equivalence of </vt:lpstr>
      <vt:lpstr>Equivalence of </vt:lpstr>
      <vt:lpstr>Equivalence of </vt:lpstr>
      <vt:lpstr>Limitations / Future work</vt:lpstr>
      <vt:lpstr>Read the paper</vt:lpstr>
      <vt:lpstr>Read the paper</vt:lpstr>
      <vt:lpstr>PowerPoint Presentation</vt:lpstr>
      <vt:lpstr>PowerPoint Presentation</vt:lpstr>
      <vt:lpstr>Thank You!</vt:lpstr>
      <vt:lpstr>Thank You!</vt:lpstr>
    </vt:vector>
  </TitlesOfParts>
  <Company/>
  <LinksUpToDate>false</LinksUpToDate>
  <SharedDoc>false</SharedDoc>
  <HyperlinksChanged>false</HyperlinksChanged>
  <AppVersion>15.0033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Noam Rinetzky</dc:creator>
  <cp:lastModifiedBy>Noam Rinetzky</cp:lastModifiedBy>
  <cp:revision>183</cp:revision>
  <cp:lastPrinted>2015-01-15T14:19:33Z</cp:lastPrinted>
  <dcterms:created xsi:type="dcterms:W3CDTF">2017-07-26T11:06:50Z</dcterms:created>
  <dcterms:modified xsi:type="dcterms:W3CDTF">2017-07-27T12:41:26Z</dcterms:modified>
</cp:coreProperties>
</file>